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s/slide388.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344.xml" ContentType="application/vnd.openxmlformats-officedocument.presentationml.slide+xml"/>
  <Override PartName="/ppt/slides/slide391.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Default Extension="png" ContentType="image/png"/>
  <Override PartName="/ppt/notesSlides/notesSlide79.xml" ContentType="application/vnd.openxmlformats-officedocument.presentationml.notesSlide+xml"/>
  <Override PartName="/ppt/slides/slide237.xml" ContentType="application/vnd.openxmlformats-officedocument.presentationml.slide+xml"/>
  <Override PartName="/ppt/slides/slide284.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slides/slide108.xml" ContentType="application/vnd.openxmlformats-officedocument.presentationml.slide+xml"/>
  <Override PartName="/ppt/slides/slide155.xml" ContentType="application/vnd.openxmlformats-officedocument.presentationml.slide+xml"/>
  <Override PartName="/ppt/slides/slide278.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slideLayouts/slideLayout15.xml" ContentType="application/vnd.openxmlformats-officedocument.presentationml.slideLayout+xml"/>
  <Override PartName="/ppt/notesSlides/notesSlide110.xml" ContentType="application/vnd.openxmlformats-officedocument.presentationml.notesSlide+xml"/>
  <Override PartName="/ppt/slides/slide41.xml" ContentType="application/vnd.openxmlformats-officedocument.presentationml.slide+xml"/>
  <Override PartName="/ppt/slides/slide357.xml" ContentType="application/vnd.openxmlformats-officedocument.presentationml.slide+xml"/>
  <Override PartName="/ppt/notesSlides/notesSlide54.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s/slide335.xml" ContentType="application/vnd.openxmlformats-officedocument.presentationml.slide+xml"/>
  <Override PartName="/ppt/slides/slide382.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Layouts/slideLayout34.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slides/slide307.xml" ContentType="application/vnd.openxmlformats-officedocument.presentationml.slide+xml"/>
  <Override PartName="/ppt/slides/slide354.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348.xml" ContentType="application/vnd.openxmlformats-officedocument.presentationml.slide+xml"/>
  <Override PartName="/ppt/slides/slide359.xml" ContentType="application/vnd.openxmlformats-officedocument.presentationml.slide+xml"/>
  <Override PartName="/ppt/slides/slide395.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373.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351.xml" ContentType="application/vnd.openxmlformats-officedocument.presentationml.slide+xml"/>
  <Override PartName="/ppt/slides/slide362.xml" ContentType="application/vnd.openxmlformats-officedocument.presentationml.slide+xml"/>
  <Override PartName="/ppt/notesSlides/notesSlide128.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78.xml" ContentType="application/vnd.openxmlformats-officedocument.presentationml.slide+xml"/>
  <Override PartName="/ppt/slides/slide389.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367.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370.xml" ContentType="application/vnd.openxmlformats-officedocument.presentationml.slide+xml"/>
  <Override PartName="/ppt/slides/slide381.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364.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Layouts/slideLayout38.xml" ContentType="application/vnd.openxmlformats-officedocument.presentationml.slideLayout+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s/slide369.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Layouts/slideLayout41.xml" ContentType="application/vnd.openxmlformats-officedocument.presentationml.slideLayout+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372.xml" ContentType="application/vnd.openxmlformats-officedocument.presentationml.slide+xml"/>
  <Override PartName="/ppt/slides/slide383.xml" ContentType="application/vnd.openxmlformats-officedocument.presentationml.slide+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notesSlides/notesSlide127.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notesSlides/notesSlide116.xml" ContentType="application/vnd.openxmlformats-officedocument.presentationml.notesSlide+xml"/>
  <Override PartName="/ppt/slideMasters/slideMaster3.xml" ContentType="application/vnd.openxmlformats-officedocument.presentationml.slideMaster+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305.xml" ContentType="application/vnd.openxmlformats-officedocument.presentationml.slide+xml"/>
  <Override PartName="/ppt/slides/slide352.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324.xml" ContentType="application/vnd.openxmlformats-officedocument.presentationml.slide+xml"/>
  <Override PartName="/ppt/slides/slide371.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theme/theme4.xml" ContentType="application/vnd.openxmlformats-officedocument.them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242.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slides/slide343.xml" ContentType="application/vnd.openxmlformats-officedocument.presentationml.slide+xml"/>
  <Override PartName="/ppt/slides/slide390.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slideLayouts/slideLayout17.xml" ContentType="application/vnd.openxmlformats-officedocument.presentationml.slideLayout+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6" r:id="rId1"/>
    <p:sldMasterId id="2147483669" r:id="rId2"/>
    <p:sldMasterId id="2147483726" r:id="rId3"/>
    <p:sldMasterId id="2147483738" r:id="rId4"/>
  </p:sldMasterIdLst>
  <p:notesMasterIdLst>
    <p:notesMasterId r:id="rId401"/>
  </p:notesMasterIdLst>
  <p:handoutMasterIdLst>
    <p:handoutMasterId r:id="rId402"/>
  </p:handoutMasterIdLst>
  <p:sldIdLst>
    <p:sldId id="256" r:id="rId5"/>
    <p:sldId id="1044" r:id="rId6"/>
    <p:sldId id="1045" r:id="rId7"/>
    <p:sldId id="1046" r:id="rId8"/>
    <p:sldId id="1047" r:id="rId9"/>
    <p:sldId id="1048" r:id="rId10"/>
    <p:sldId id="1049" r:id="rId11"/>
    <p:sldId id="1050" r:id="rId12"/>
    <p:sldId id="1051" r:id="rId13"/>
    <p:sldId id="1052" r:id="rId14"/>
    <p:sldId id="1053" r:id="rId15"/>
    <p:sldId id="1054" r:id="rId16"/>
    <p:sldId id="1055" r:id="rId17"/>
    <p:sldId id="1056" r:id="rId18"/>
    <p:sldId id="1057" r:id="rId19"/>
    <p:sldId id="1058" r:id="rId20"/>
    <p:sldId id="1059" r:id="rId21"/>
    <p:sldId id="1060" r:id="rId22"/>
    <p:sldId id="1061" r:id="rId23"/>
    <p:sldId id="1062" r:id="rId24"/>
    <p:sldId id="1063" r:id="rId25"/>
    <p:sldId id="1064" r:id="rId26"/>
    <p:sldId id="1065" r:id="rId27"/>
    <p:sldId id="1066" r:id="rId28"/>
    <p:sldId id="1067" r:id="rId29"/>
    <p:sldId id="1068" r:id="rId30"/>
    <p:sldId id="1069" r:id="rId31"/>
    <p:sldId id="1070" r:id="rId32"/>
    <p:sldId id="1071" r:id="rId33"/>
    <p:sldId id="1072" r:id="rId34"/>
    <p:sldId id="1073" r:id="rId35"/>
    <p:sldId id="1074" r:id="rId36"/>
    <p:sldId id="1075" r:id="rId37"/>
    <p:sldId id="1076" r:id="rId38"/>
    <p:sldId id="1077" r:id="rId39"/>
    <p:sldId id="1078" r:id="rId40"/>
    <p:sldId id="1079" r:id="rId41"/>
    <p:sldId id="1080" r:id="rId42"/>
    <p:sldId id="1081" r:id="rId43"/>
    <p:sldId id="1082" r:id="rId44"/>
    <p:sldId id="1083" r:id="rId45"/>
    <p:sldId id="1084" r:id="rId46"/>
    <p:sldId id="1085" r:id="rId47"/>
    <p:sldId id="1086" r:id="rId48"/>
    <p:sldId id="1087" r:id="rId49"/>
    <p:sldId id="1088" r:id="rId50"/>
    <p:sldId id="1089" r:id="rId51"/>
    <p:sldId id="1090" r:id="rId52"/>
    <p:sldId id="1091" r:id="rId53"/>
    <p:sldId id="1092" r:id="rId54"/>
    <p:sldId id="1093" r:id="rId55"/>
    <p:sldId id="1094" r:id="rId56"/>
    <p:sldId id="1095" r:id="rId57"/>
    <p:sldId id="1096" r:id="rId58"/>
    <p:sldId id="1097" r:id="rId59"/>
    <p:sldId id="1098" r:id="rId60"/>
    <p:sldId id="1099" r:id="rId61"/>
    <p:sldId id="1100" r:id="rId62"/>
    <p:sldId id="1101" r:id="rId63"/>
    <p:sldId id="1102" r:id="rId64"/>
    <p:sldId id="1103" r:id="rId65"/>
    <p:sldId id="1104" r:id="rId66"/>
    <p:sldId id="1105" r:id="rId67"/>
    <p:sldId id="1106" r:id="rId68"/>
    <p:sldId id="1107" r:id="rId69"/>
    <p:sldId id="1108" r:id="rId70"/>
    <p:sldId id="1109" r:id="rId71"/>
    <p:sldId id="1110" r:id="rId72"/>
    <p:sldId id="1111" r:id="rId73"/>
    <p:sldId id="1112" r:id="rId74"/>
    <p:sldId id="1113" r:id="rId75"/>
    <p:sldId id="1114" r:id="rId76"/>
    <p:sldId id="1115" r:id="rId77"/>
    <p:sldId id="1116" r:id="rId78"/>
    <p:sldId id="1117" r:id="rId79"/>
    <p:sldId id="1118" r:id="rId80"/>
    <p:sldId id="1119" r:id="rId81"/>
    <p:sldId id="1120" r:id="rId82"/>
    <p:sldId id="1121" r:id="rId83"/>
    <p:sldId id="1122" r:id="rId84"/>
    <p:sldId id="1123" r:id="rId85"/>
    <p:sldId id="1124" r:id="rId86"/>
    <p:sldId id="1125" r:id="rId87"/>
    <p:sldId id="1126" r:id="rId88"/>
    <p:sldId id="1127" r:id="rId89"/>
    <p:sldId id="1128" r:id="rId90"/>
    <p:sldId id="1129" r:id="rId91"/>
    <p:sldId id="1130" r:id="rId92"/>
    <p:sldId id="1131" r:id="rId93"/>
    <p:sldId id="1132" r:id="rId94"/>
    <p:sldId id="1133" r:id="rId95"/>
    <p:sldId id="1134" r:id="rId96"/>
    <p:sldId id="1135" r:id="rId97"/>
    <p:sldId id="1136" r:id="rId98"/>
    <p:sldId id="1137" r:id="rId99"/>
    <p:sldId id="1138" r:id="rId100"/>
    <p:sldId id="1139" r:id="rId101"/>
    <p:sldId id="1140" r:id="rId102"/>
    <p:sldId id="1141" r:id="rId103"/>
    <p:sldId id="1142" r:id="rId104"/>
    <p:sldId id="1143" r:id="rId105"/>
    <p:sldId id="1144" r:id="rId106"/>
    <p:sldId id="1145" r:id="rId107"/>
    <p:sldId id="1146" r:id="rId108"/>
    <p:sldId id="1147" r:id="rId109"/>
    <p:sldId id="1148" r:id="rId110"/>
    <p:sldId id="1008" r:id="rId111"/>
    <p:sldId id="634" r:id="rId112"/>
    <p:sldId id="644" r:id="rId113"/>
    <p:sldId id="645" r:id="rId114"/>
    <p:sldId id="635" r:id="rId115"/>
    <p:sldId id="646" r:id="rId116"/>
    <p:sldId id="647" r:id="rId117"/>
    <p:sldId id="643" r:id="rId118"/>
    <p:sldId id="801" r:id="rId119"/>
    <p:sldId id="802" r:id="rId120"/>
    <p:sldId id="803" r:id="rId121"/>
    <p:sldId id="804" r:id="rId122"/>
    <p:sldId id="712" r:id="rId123"/>
    <p:sldId id="636" r:id="rId124"/>
    <p:sldId id="637" r:id="rId125"/>
    <p:sldId id="638" r:id="rId126"/>
    <p:sldId id="846" r:id="rId127"/>
    <p:sldId id="1024" r:id="rId128"/>
    <p:sldId id="1025" r:id="rId129"/>
    <p:sldId id="1026" r:id="rId130"/>
    <p:sldId id="1027" r:id="rId131"/>
    <p:sldId id="1028" r:id="rId132"/>
    <p:sldId id="1029" r:id="rId133"/>
    <p:sldId id="1030" r:id="rId134"/>
    <p:sldId id="1031" r:id="rId135"/>
    <p:sldId id="1032" r:id="rId136"/>
    <p:sldId id="1022" r:id="rId137"/>
    <p:sldId id="1023" r:id="rId138"/>
    <p:sldId id="813" r:id="rId139"/>
    <p:sldId id="814" r:id="rId140"/>
    <p:sldId id="660" r:id="rId141"/>
    <p:sldId id="828" r:id="rId142"/>
    <p:sldId id="669" r:id="rId143"/>
    <p:sldId id="670" r:id="rId144"/>
    <p:sldId id="778" r:id="rId145"/>
    <p:sldId id="777" r:id="rId146"/>
    <p:sldId id="765" r:id="rId147"/>
    <p:sldId id="832" r:id="rId148"/>
    <p:sldId id="833" r:id="rId149"/>
    <p:sldId id="834" r:id="rId150"/>
    <p:sldId id="836" r:id="rId151"/>
    <p:sldId id="837" r:id="rId152"/>
    <p:sldId id="835" r:id="rId153"/>
    <p:sldId id="649" r:id="rId154"/>
    <p:sldId id="652" r:id="rId155"/>
    <p:sldId id="653" r:id="rId156"/>
    <p:sldId id="695" r:id="rId157"/>
    <p:sldId id="672" r:id="rId158"/>
    <p:sldId id="677" r:id="rId159"/>
    <p:sldId id="678" r:id="rId160"/>
    <p:sldId id="679" r:id="rId161"/>
    <p:sldId id="680" r:id="rId162"/>
    <p:sldId id="681" r:id="rId163"/>
    <p:sldId id="682" r:id="rId164"/>
    <p:sldId id="671" r:id="rId165"/>
    <p:sldId id="673" r:id="rId166"/>
    <p:sldId id="683" r:id="rId167"/>
    <p:sldId id="779" r:id="rId168"/>
    <p:sldId id="829" r:id="rId169"/>
    <p:sldId id="830" r:id="rId170"/>
    <p:sldId id="831" r:id="rId171"/>
    <p:sldId id="849" r:id="rId172"/>
    <p:sldId id="850" r:id="rId173"/>
    <p:sldId id="841" r:id="rId174"/>
    <p:sldId id="763" r:id="rId175"/>
    <p:sldId id="687" r:id="rId176"/>
    <p:sldId id="753" r:id="rId177"/>
    <p:sldId id="688" r:id="rId178"/>
    <p:sldId id="848" r:id="rId179"/>
    <p:sldId id="786" r:id="rId180"/>
    <p:sldId id="787" r:id="rId181"/>
    <p:sldId id="781" r:id="rId182"/>
    <p:sldId id="800" r:id="rId183"/>
    <p:sldId id="668" r:id="rId184"/>
    <p:sldId id="713" r:id="rId185"/>
    <p:sldId id="714" r:id="rId186"/>
    <p:sldId id="715" r:id="rId187"/>
    <p:sldId id="1034" r:id="rId188"/>
    <p:sldId id="716" r:id="rId189"/>
    <p:sldId id="661" r:id="rId190"/>
    <p:sldId id="662" r:id="rId191"/>
    <p:sldId id="663" r:id="rId192"/>
    <p:sldId id="664" r:id="rId193"/>
    <p:sldId id="656" r:id="rId194"/>
    <p:sldId id="657" r:id="rId195"/>
    <p:sldId id="658" r:id="rId196"/>
    <p:sldId id="764" r:id="rId197"/>
    <p:sldId id="776" r:id="rId198"/>
    <p:sldId id="717" r:id="rId199"/>
    <p:sldId id="842" r:id="rId200"/>
    <p:sldId id="692" r:id="rId201"/>
    <p:sldId id="693" r:id="rId202"/>
    <p:sldId id="694" r:id="rId203"/>
    <p:sldId id="821" r:id="rId204"/>
    <p:sldId id="822" r:id="rId205"/>
    <p:sldId id="823" r:id="rId206"/>
    <p:sldId id="838" r:id="rId207"/>
    <p:sldId id="839" r:id="rId208"/>
    <p:sldId id="840" r:id="rId209"/>
    <p:sldId id="648" r:id="rId210"/>
    <p:sldId id="258" r:id="rId211"/>
    <p:sldId id="257" r:id="rId212"/>
    <p:sldId id="654" r:id="rId213"/>
    <p:sldId id="655" r:id="rId214"/>
    <p:sldId id="651" r:id="rId215"/>
    <p:sldId id="260" r:id="rId216"/>
    <p:sldId id="759" r:id="rId217"/>
    <p:sldId id="782" r:id="rId218"/>
    <p:sldId id="783" r:id="rId219"/>
    <p:sldId id="784" r:id="rId220"/>
    <p:sldId id="785" r:id="rId221"/>
    <p:sldId id="817" r:id="rId222"/>
    <p:sldId id="818" r:id="rId223"/>
    <p:sldId id="819" r:id="rId224"/>
    <p:sldId id="820" r:id="rId225"/>
    <p:sldId id="847" r:id="rId226"/>
    <p:sldId id="746" r:id="rId227"/>
    <p:sldId id="747" r:id="rId228"/>
    <p:sldId id="1033" r:id="rId229"/>
    <p:sldId id="766" r:id="rId230"/>
    <p:sldId id="767" r:id="rId231"/>
    <p:sldId id="768" r:id="rId232"/>
    <p:sldId id="769" r:id="rId233"/>
    <p:sldId id="770" r:id="rId234"/>
    <p:sldId id="772" r:id="rId235"/>
    <p:sldId id="771" r:id="rId236"/>
    <p:sldId id="851" r:id="rId237"/>
    <p:sldId id="1040" r:id="rId238"/>
    <p:sldId id="1041" r:id="rId239"/>
    <p:sldId id="1042" r:id="rId240"/>
    <p:sldId id="1043" r:id="rId241"/>
    <p:sldId id="665" r:id="rId242"/>
    <p:sldId id="749" r:id="rId243"/>
    <p:sldId id="758" r:id="rId244"/>
    <p:sldId id="691" r:id="rId245"/>
    <p:sldId id="748" r:id="rId246"/>
    <p:sldId id="689" r:id="rId247"/>
    <p:sldId id="690" r:id="rId248"/>
    <p:sldId id="760" r:id="rId249"/>
    <p:sldId id="686" r:id="rId250"/>
    <p:sldId id="684" r:id="rId251"/>
    <p:sldId id="685" r:id="rId252"/>
    <p:sldId id="790" r:id="rId253"/>
    <p:sldId id="791" r:id="rId254"/>
    <p:sldId id="756" r:id="rId255"/>
    <p:sldId id="757" r:id="rId256"/>
    <p:sldId id="754" r:id="rId257"/>
    <p:sldId id="719" r:id="rId258"/>
    <p:sldId id="718" r:id="rId259"/>
    <p:sldId id="666" r:id="rId260"/>
    <p:sldId id="667" r:id="rId261"/>
    <p:sldId id="751" r:id="rId262"/>
    <p:sldId id="752" r:id="rId263"/>
    <p:sldId id="773" r:id="rId264"/>
    <p:sldId id="774" r:id="rId265"/>
    <p:sldId id="775" r:id="rId266"/>
    <p:sldId id="720" r:id="rId267"/>
    <p:sldId id="721" r:id="rId268"/>
    <p:sldId id="722" r:id="rId269"/>
    <p:sldId id="723" r:id="rId270"/>
    <p:sldId id="724" r:id="rId271"/>
    <p:sldId id="650" r:id="rId272"/>
    <p:sldId id="696" r:id="rId273"/>
    <p:sldId id="697" r:id="rId274"/>
    <p:sldId id="698" r:id="rId275"/>
    <p:sldId id="699" r:id="rId276"/>
    <p:sldId id="700" r:id="rId277"/>
    <p:sldId id="701" r:id="rId278"/>
    <p:sldId id="707" r:id="rId279"/>
    <p:sldId id="708" r:id="rId280"/>
    <p:sldId id="702" r:id="rId281"/>
    <p:sldId id="704" r:id="rId282"/>
    <p:sldId id="711" r:id="rId283"/>
    <p:sldId id="703" r:id="rId284"/>
    <p:sldId id="259" r:id="rId285"/>
    <p:sldId id="726" r:id="rId286"/>
    <p:sldId id="727" r:id="rId287"/>
    <p:sldId id="728" r:id="rId288"/>
    <p:sldId id="283" r:id="rId289"/>
    <p:sldId id="284" r:id="rId290"/>
    <p:sldId id="285" r:id="rId291"/>
    <p:sldId id="286" r:id="rId292"/>
    <p:sldId id="709" r:id="rId293"/>
    <p:sldId id="710" r:id="rId294"/>
    <p:sldId id="323" r:id="rId295"/>
    <p:sldId id="729" r:id="rId296"/>
    <p:sldId id="730" r:id="rId297"/>
    <p:sldId id="731" r:id="rId298"/>
    <p:sldId id="734" r:id="rId299"/>
    <p:sldId id="735" r:id="rId300"/>
    <p:sldId id="736" r:id="rId301"/>
    <p:sldId id="738" r:id="rId302"/>
    <p:sldId id="792" r:id="rId303"/>
    <p:sldId id="876" r:id="rId304"/>
    <p:sldId id="732" r:id="rId305"/>
    <p:sldId id="733" r:id="rId306"/>
    <p:sldId id="705" r:id="rId307"/>
    <p:sldId id="706" r:id="rId308"/>
    <p:sldId id="322" r:id="rId309"/>
    <p:sldId id="326" r:id="rId310"/>
    <p:sldId id="329" r:id="rId311"/>
    <p:sldId id="330" r:id="rId312"/>
    <p:sldId id="331" r:id="rId313"/>
    <p:sldId id="332" r:id="rId314"/>
    <p:sldId id="333" r:id="rId315"/>
    <p:sldId id="852" r:id="rId316"/>
    <p:sldId id="853" r:id="rId317"/>
    <p:sldId id="854" r:id="rId318"/>
    <p:sldId id="855" r:id="rId319"/>
    <p:sldId id="856" r:id="rId320"/>
    <p:sldId id="857" r:id="rId321"/>
    <p:sldId id="858" r:id="rId322"/>
    <p:sldId id="859" r:id="rId323"/>
    <p:sldId id="861" r:id="rId324"/>
    <p:sldId id="1013" r:id="rId325"/>
    <p:sldId id="863" r:id="rId326"/>
    <p:sldId id="871" r:id="rId327"/>
    <p:sldId id="799" r:id="rId328"/>
    <p:sldId id="864" r:id="rId329"/>
    <p:sldId id="865" r:id="rId330"/>
    <p:sldId id="798" r:id="rId331"/>
    <p:sldId id="750" r:id="rId332"/>
    <p:sldId id="843" r:id="rId333"/>
    <p:sldId id="844" r:id="rId334"/>
    <p:sldId id="845" r:id="rId335"/>
    <p:sldId id="423" r:id="rId336"/>
    <p:sldId id="866" r:id="rId337"/>
    <p:sldId id="793" r:id="rId338"/>
    <p:sldId id="794" r:id="rId339"/>
    <p:sldId id="795" r:id="rId340"/>
    <p:sldId id="796" r:id="rId341"/>
    <p:sldId id="797" r:id="rId342"/>
    <p:sldId id="740" r:id="rId343"/>
    <p:sldId id="788" r:id="rId344"/>
    <p:sldId id="789" r:id="rId345"/>
    <p:sldId id="741" r:id="rId346"/>
    <p:sldId id="742" r:id="rId347"/>
    <p:sldId id="744" r:id="rId348"/>
    <p:sldId id="745" r:id="rId349"/>
    <p:sldId id="743" r:id="rId350"/>
    <p:sldId id="739" r:id="rId351"/>
    <p:sldId id="446" r:id="rId352"/>
    <p:sldId id="447" r:id="rId353"/>
    <p:sldId id="448" r:id="rId354"/>
    <p:sldId id="450" r:id="rId355"/>
    <p:sldId id="451" r:id="rId356"/>
    <p:sldId id="449" r:id="rId357"/>
    <p:sldId id="442" r:id="rId358"/>
    <p:sldId id="443" r:id="rId359"/>
    <p:sldId id="444" r:id="rId360"/>
    <p:sldId id="445" r:id="rId361"/>
    <p:sldId id="374" r:id="rId362"/>
    <p:sldId id="375" r:id="rId363"/>
    <p:sldId id="376" r:id="rId364"/>
    <p:sldId id="377" r:id="rId365"/>
    <p:sldId id="378" r:id="rId366"/>
    <p:sldId id="379" r:id="rId367"/>
    <p:sldId id="380" r:id="rId368"/>
    <p:sldId id="381" r:id="rId369"/>
    <p:sldId id="441" r:id="rId370"/>
    <p:sldId id="452" r:id="rId371"/>
    <p:sldId id="453" r:id="rId372"/>
    <p:sldId id="462" r:id="rId373"/>
    <p:sldId id="867" r:id="rId374"/>
    <p:sldId id="868" r:id="rId375"/>
    <p:sldId id="869" r:id="rId376"/>
    <p:sldId id="870" r:id="rId377"/>
    <p:sldId id="872" r:id="rId378"/>
    <p:sldId id="873" r:id="rId379"/>
    <p:sldId id="547" r:id="rId380"/>
    <p:sldId id="548" r:id="rId381"/>
    <p:sldId id="1009" r:id="rId382"/>
    <p:sldId id="1010" r:id="rId383"/>
    <p:sldId id="551" r:id="rId384"/>
    <p:sldId id="550" r:id="rId385"/>
    <p:sldId id="606" r:id="rId386"/>
    <p:sldId id="558" r:id="rId387"/>
    <p:sldId id="1149" r:id="rId388"/>
    <p:sldId id="1150" r:id="rId389"/>
    <p:sldId id="1151" r:id="rId390"/>
    <p:sldId id="824" r:id="rId391"/>
    <p:sldId id="566" r:id="rId392"/>
    <p:sldId id="567" r:id="rId393"/>
    <p:sldId id="568" r:id="rId394"/>
    <p:sldId id="569" r:id="rId395"/>
    <p:sldId id="570" r:id="rId396"/>
    <p:sldId id="572" r:id="rId397"/>
    <p:sldId id="573" r:id="rId398"/>
    <p:sldId id="574" r:id="rId399"/>
    <p:sldId id="575" r:id="rId400"/>
  </p:sldIdLst>
  <p:sldSz cx="9144000" cy="6858000" type="screen4x3"/>
  <p:notesSz cx="9939338" cy="6807200"/>
  <p:defaultTextStyle>
    <a:defPPr>
      <a:defRPr lang="en-US"/>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289845"/>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0FF1CE12-B100-0000-0000-000000000002}">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0"/>
    <p:restoredTop sz="99156" autoAdjust="0"/>
  </p:normalViewPr>
  <p:slideViewPr>
    <p:cSldViewPr>
      <p:cViewPr>
        <p:scale>
          <a:sx n="80" d="100"/>
          <a:sy n="80" d="100"/>
        </p:scale>
        <p:origin x="-570" y="-72"/>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sorterViewPr>
    <p:cViewPr>
      <p:scale>
        <a:sx n="100" d="100"/>
        <a:sy n="100" d="100"/>
      </p:scale>
      <p:origin x="0" y="33852"/>
    </p:cViewPr>
  </p:sorterViewPr>
  <p:notesViewPr>
    <p:cSldViewPr>
      <p:cViewPr varScale="1">
        <p:scale>
          <a:sx n="68" d="100"/>
          <a:sy n="68" d="100"/>
        </p:scale>
        <p:origin x="-1968" y="-120"/>
      </p:cViewPr>
      <p:guideLst>
        <p:guide orient="horz" pos="2145"/>
        <p:guide pos="3132"/>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324" Type="http://schemas.openxmlformats.org/officeDocument/2006/relationships/slide" Target="slides/slide320.xml"/><Relationship Id="rId366" Type="http://schemas.openxmlformats.org/officeDocument/2006/relationships/slide" Target="slides/slide362.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314" Type="http://schemas.openxmlformats.org/officeDocument/2006/relationships/slide" Target="slides/slide310.xml"/><Relationship Id="rId335" Type="http://schemas.openxmlformats.org/officeDocument/2006/relationships/slide" Target="slides/slide331.xml"/><Relationship Id="rId356" Type="http://schemas.openxmlformats.org/officeDocument/2006/relationships/slide" Target="slides/slide352.xml"/><Relationship Id="rId377" Type="http://schemas.openxmlformats.org/officeDocument/2006/relationships/slide" Target="slides/slide373.xml"/><Relationship Id="rId398" Type="http://schemas.openxmlformats.org/officeDocument/2006/relationships/slide" Target="slides/slide394.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402" Type="http://schemas.openxmlformats.org/officeDocument/2006/relationships/handoutMaster" Target="handoutMasters/handoutMaster1.xml"/><Relationship Id="rId258" Type="http://schemas.openxmlformats.org/officeDocument/2006/relationships/slide" Target="slides/slide254.xml"/><Relationship Id="rId279" Type="http://schemas.openxmlformats.org/officeDocument/2006/relationships/slide" Target="slides/slide275.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325" Type="http://schemas.openxmlformats.org/officeDocument/2006/relationships/slide" Target="slides/slide321.xml"/><Relationship Id="rId346" Type="http://schemas.openxmlformats.org/officeDocument/2006/relationships/slide" Target="slides/slide342.xml"/><Relationship Id="rId367" Type="http://schemas.openxmlformats.org/officeDocument/2006/relationships/slide" Target="slides/slide363.xml"/><Relationship Id="rId388" Type="http://schemas.openxmlformats.org/officeDocument/2006/relationships/slide" Target="slides/slide384.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slide" Target="slides/slide265.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280" Type="http://schemas.openxmlformats.org/officeDocument/2006/relationships/slide" Target="slides/slide276.xml"/><Relationship Id="rId315" Type="http://schemas.openxmlformats.org/officeDocument/2006/relationships/slide" Target="slides/slide311.xml"/><Relationship Id="rId336" Type="http://schemas.openxmlformats.org/officeDocument/2006/relationships/slide" Target="slides/slide332.xml"/><Relationship Id="rId357" Type="http://schemas.openxmlformats.org/officeDocument/2006/relationships/slide" Target="slides/slide353.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378" Type="http://schemas.openxmlformats.org/officeDocument/2006/relationships/slide" Target="slides/slide374.xml"/><Relationship Id="rId399" Type="http://schemas.openxmlformats.org/officeDocument/2006/relationships/slide" Target="slides/slide395.xml"/><Relationship Id="rId403" Type="http://schemas.openxmlformats.org/officeDocument/2006/relationships/presProps" Target="presProps.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291" Type="http://schemas.openxmlformats.org/officeDocument/2006/relationships/slide" Target="slides/slide287.xml"/><Relationship Id="rId305" Type="http://schemas.openxmlformats.org/officeDocument/2006/relationships/slide" Target="slides/slide301.xml"/><Relationship Id="rId326" Type="http://schemas.openxmlformats.org/officeDocument/2006/relationships/slide" Target="slides/slide322.xml"/><Relationship Id="rId347" Type="http://schemas.openxmlformats.org/officeDocument/2006/relationships/slide" Target="slides/slide343.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368" Type="http://schemas.openxmlformats.org/officeDocument/2006/relationships/slide" Target="slides/slide364.xml"/><Relationship Id="rId389" Type="http://schemas.openxmlformats.org/officeDocument/2006/relationships/slide" Target="slides/slide385.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16" Type="http://schemas.openxmlformats.org/officeDocument/2006/relationships/slide" Target="slides/slide312.xml"/><Relationship Id="rId337" Type="http://schemas.openxmlformats.org/officeDocument/2006/relationships/slide" Target="slides/slide333.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358" Type="http://schemas.openxmlformats.org/officeDocument/2006/relationships/slide" Target="slides/slide354.xml"/><Relationship Id="rId379" Type="http://schemas.openxmlformats.org/officeDocument/2006/relationships/slide" Target="slides/slide375.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390" Type="http://schemas.openxmlformats.org/officeDocument/2006/relationships/slide" Target="slides/slide386.xml"/><Relationship Id="rId404" Type="http://schemas.openxmlformats.org/officeDocument/2006/relationships/viewProps" Target="viewProps.xml"/><Relationship Id="rId250" Type="http://schemas.openxmlformats.org/officeDocument/2006/relationships/slide" Target="slides/slide246.xml"/><Relationship Id="rId271" Type="http://schemas.openxmlformats.org/officeDocument/2006/relationships/slide" Target="slides/slide267.xml"/><Relationship Id="rId292" Type="http://schemas.openxmlformats.org/officeDocument/2006/relationships/slide" Target="slides/slide288.xml"/><Relationship Id="rId306" Type="http://schemas.openxmlformats.org/officeDocument/2006/relationships/slide" Target="slides/slide302.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327" Type="http://schemas.openxmlformats.org/officeDocument/2006/relationships/slide" Target="slides/slide323.xml"/><Relationship Id="rId348" Type="http://schemas.openxmlformats.org/officeDocument/2006/relationships/slide" Target="slides/slide344.xml"/><Relationship Id="rId369" Type="http://schemas.openxmlformats.org/officeDocument/2006/relationships/slide" Target="slides/slide365.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380" Type="http://schemas.openxmlformats.org/officeDocument/2006/relationships/slide" Target="slides/slide376.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17" Type="http://schemas.openxmlformats.org/officeDocument/2006/relationships/slide" Target="slides/slide313.xml"/><Relationship Id="rId338" Type="http://schemas.openxmlformats.org/officeDocument/2006/relationships/slide" Target="slides/slide334.xml"/><Relationship Id="rId359" Type="http://schemas.openxmlformats.org/officeDocument/2006/relationships/slide" Target="slides/slide355.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370" Type="http://schemas.openxmlformats.org/officeDocument/2006/relationships/slide" Target="slides/slide366.xml"/><Relationship Id="rId391" Type="http://schemas.openxmlformats.org/officeDocument/2006/relationships/slide" Target="slides/slide387.xml"/><Relationship Id="rId405" Type="http://schemas.openxmlformats.org/officeDocument/2006/relationships/theme" Target="theme/theme1.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293" Type="http://schemas.openxmlformats.org/officeDocument/2006/relationships/slide" Target="slides/slide289.xml"/><Relationship Id="rId307" Type="http://schemas.openxmlformats.org/officeDocument/2006/relationships/slide" Target="slides/slide303.xml"/><Relationship Id="rId328" Type="http://schemas.openxmlformats.org/officeDocument/2006/relationships/slide" Target="slides/slide324.xml"/><Relationship Id="rId349" Type="http://schemas.openxmlformats.org/officeDocument/2006/relationships/slide" Target="slides/slide345.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slide" Target="slides/slide356.xml"/><Relationship Id="rId381" Type="http://schemas.openxmlformats.org/officeDocument/2006/relationships/slide" Target="slides/slide377.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283" Type="http://schemas.openxmlformats.org/officeDocument/2006/relationships/slide" Target="slides/slide279.xml"/><Relationship Id="rId318" Type="http://schemas.openxmlformats.org/officeDocument/2006/relationships/slide" Target="slides/slide314.xml"/><Relationship Id="rId339" Type="http://schemas.openxmlformats.org/officeDocument/2006/relationships/slide" Target="slides/slide335.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350" Type="http://schemas.openxmlformats.org/officeDocument/2006/relationships/slide" Target="slides/slide346.xml"/><Relationship Id="rId371" Type="http://schemas.openxmlformats.org/officeDocument/2006/relationships/slide" Target="slides/slide367.xml"/><Relationship Id="rId406" Type="http://schemas.openxmlformats.org/officeDocument/2006/relationships/tableStyles" Target="tableStyles.xml"/><Relationship Id="rId9" Type="http://schemas.openxmlformats.org/officeDocument/2006/relationships/slide" Target="slides/slide5.xml"/><Relationship Id="rId210" Type="http://schemas.openxmlformats.org/officeDocument/2006/relationships/slide" Target="slides/slide206.xml"/><Relationship Id="rId392" Type="http://schemas.openxmlformats.org/officeDocument/2006/relationships/slide" Target="slides/slide388.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slide" Target="slides/slide304.xml"/><Relationship Id="rId329" Type="http://schemas.openxmlformats.org/officeDocument/2006/relationships/slide" Target="slides/slide325.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340" Type="http://schemas.openxmlformats.org/officeDocument/2006/relationships/slide" Target="slides/slide336.xml"/><Relationship Id="rId361" Type="http://schemas.openxmlformats.org/officeDocument/2006/relationships/slide" Target="slides/slide357.xml"/><Relationship Id="rId196" Type="http://schemas.openxmlformats.org/officeDocument/2006/relationships/slide" Target="slides/slide192.xml"/><Relationship Id="rId200" Type="http://schemas.openxmlformats.org/officeDocument/2006/relationships/slide" Target="slides/slide196.xml"/><Relationship Id="rId382" Type="http://schemas.openxmlformats.org/officeDocument/2006/relationships/slide" Target="slides/slide378.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19" Type="http://schemas.openxmlformats.org/officeDocument/2006/relationships/slide" Target="slides/slide315.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330" Type="http://schemas.openxmlformats.org/officeDocument/2006/relationships/slide" Target="slides/slide326.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351" Type="http://schemas.openxmlformats.org/officeDocument/2006/relationships/slide" Target="slides/slide347.xml"/><Relationship Id="rId372" Type="http://schemas.openxmlformats.org/officeDocument/2006/relationships/slide" Target="slides/slide368.xml"/><Relationship Id="rId393" Type="http://schemas.openxmlformats.org/officeDocument/2006/relationships/slide" Target="slides/slide389.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slide" Target="slides/slide305.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320" Type="http://schemas.openxmlformats.org/officeDocument/2006/relationships/slide" Target="slides/slide316.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341" Type="http://schemas.openxmlformats.org/officeDocument/2006/relationships/slide" Target="slides/slide337.xml"/><Relationship Id="rId362" Type="http://schemas.openxmlformats.org/officeDocument/2006/relationships/slide" Target="slides/slide358.xml"/><Relationship Id="rId383" Type="http://schemas.openxmlformats.org/officeDocument/2006/relationships/slide" Target="slides/slide379.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slide" Target="slides/slide306.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331" Type="http://schemas.openxmlformats.org/officeDocument/2006/relationships/slide" Target="slides/slide327.xml"/><Relationship Id="rId352" Type="http://schemas.openxmlformats.org/officeDocument/2006/relationships/slide" Target="slides/slide348.xml"/><Relationship Id="rId373" Type="http://schemas.openxmlformats.org/officeDocument/2006/relationships/slide" Target="slides/slide369.xml"/><Relationship Id="rId394" Type="http://schemas.openxmlformats.org/officeDocument/2006/relationships/slide" Target="slides/slide390.xml"/><Relationship Id="rId1" Type="http://schemas.openxmlformats.org/officeDocument/2006/relationships/slideMaster" Target="slideMasters/slideMaster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321" Type="http://schemas.openxmlformats.org/officeDocument/2006/relationships/slide" Target="slides/slide317.xml"/><Relationship Id="rId342" Type="http://schemas.openxmlformats.org/officeDocument/2006/relationships/slide" Target="slides/slide338.xml"/><Relationship Id="rId363" Type="http://schemas.openxmlformats.org/officeDocument/2006/relationships/slide" Target="slides/slide359.xml"/><Relationship Id="rId384" Type="http://schemas.openxmlformats.org/officeDocument/2006/relationships/slide" Target="slides/slide380.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slide" Target="slides/slide307.xml"/><Relationship Id="rId332" Type="http://schemas.openxmlformats.org/officeDocument/2006/relationships/slide" Target="slides/slide328.xml"/><Relationship Id="rId353" Type="http://schemas.openxmlformats.org/officeDocument/2006/relationships/slide" Target="slides/slide349.xml"/><Relationship Id="rId374" Type="http://schemas.openxmlformats.org/officeDocument/2006/relationships/slide" Target="slides/slide370.xml"/><Relationship Id="rId395" Type="http://schemas.openxmlformats.org/officeDocument/2006/relationships/slide" Target="slides/slide391.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slideMaster" Target="slideMasters/slideMaster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322" Type="http://schemas.openxmlformats.org/officeDocument/2006/relationships/slide" Target="slides/slide318.xml"/><Relationship Id="rId343" Type="http://schemas.openxmlformats.org/officeDocument/2006/relationships/slide" Target="slides/slide339.xml"/><Relationship Id="rId364" Type="http://schemas.openxmlformats.org/officeDocument/2006/relationships/slide" Target="slides/slide360.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385" Type="http://schemas.openxmlformats.org/officeDocument/2006/relationships/slide" Target="slides/slide381.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slide" Target="slides/slide308.xml"/><Relationship Id="rId333" Type="http://schemas.openxmlformats.org/officeDocument/2006/relationships/slide" Target="slides/slide329.xml"/><Relationship Id="rId354" Type="http://schemas.openxmlformats.org/officeDocument/2006/relationships/slide" Target="slides/slide350.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75" Type="http://schemas.openxmlformats.org/officeDocument/2006/relationships/slide" Target="slides/slide371.xml"/><Relationship Id="rId396" Type="http://schemas.openxmlformats.org/officeDocument/2006/relationships/slide" Target="slides/slide392.xml"/><Relationship Id="rId3" Type="http://schemas.openxmlformats.org/officeDocument/2006/relationships/slideMaster" Target="slideMasters/slideMaster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400" Type="http://schemas.openxmlformats.org/officeDocument/2006/relationships/slide" Target="slides/slide396.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323" Type="http://schemas.openxmlformats.org/officeDocument/2006/relationships/slide" Target="slides/slide319.xml"/><Relationship Id="rId344" Type="http://schemas.openxmlformats.org/officeDocument/2006/relationships/slide" Target="slides/slide340.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365" Type="http://schemas.openxmlformats.org/officeDocument/2006/relationships/slide" Target="slides/slide361.xml"/><Relationship Id="rId386" Type="http://schemas.openxmlformats.org/officeDocument/2006/relationships/slide" Target="slides/slide382.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slide" Target="slides/slide309.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334" Type="http://schemas.openxmlformats.org/officeDocument/2006/relationships/slide" Target="slides/slide330.xml"/><Relationship Id="rId355" Type="http://schemas.openxmlformats.org/officeDocument/2006/relationships/slide" Target="slides/slide351.xml"/><Relationship Id="rId376" Type="http://schemas.openxmlformats.org/officeDocument/2006/relationships/slide" Target="slides/slide372.xml"/><Relationship Id="rId397" Type="http://schemas.openxmlformats.org/officeDocument/2006/relationships/slide" Target="slides/slide393.xml"/><Relationship Id="rId4" Type="http://schemas.openxmlformats.org/officeDocument/2006/relationships/slideMaster" Target="slideMasters/slideMaster4.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401" Type="http://schemas.openxmlformats.org/officeDocument/2006/relationships/notesMaster" Target="notesMasters/notesMaster1.xml"/><Relationship Id="rId303" Type="http://schemas.openxmlformats.org/officeDocument/2006/relationships/slide" Target="slides/slide299.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387" Type="http://schemas.openxmlformats.org/officeDocument/2006/relationships/slide" Target="slides/slide383.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bwMode="auto">
          <a:xfrm>
            <a:off x="0" y="0"/>
            <a:ext cx="4306780" cy="340119"/>
          </a:xfrm>
          <a:prstGeom prst="rect">
            <a:avLst/>
          </a:prstGeom>
          <a:noFill/>
          <a:ln w="9525">
            <a:noFill/>
            <a:miter lim="800000"/>
            <a:headEnd/>
            <a:tailEnd/>
          </a:ln>
        </p:spPr>
        <p:txBody>
          <a:bodyPr vert="horz" wrap="square" lIns="92229" tIns="46115" rIns="92229" bIns="46115" numCol="1" anchor="t" anchorCtr="0" compatLnSpc="1">
            <a:prstTxWarp prst="textNoShape">
              <a:avLst/>
            </a:prstTxWarp>
          </a:bodyPr>
          <a:lstStyle>
            <a:lvl1pPr defTabSz="914349">
              <a:defRPr kumimoji="0">
                <a:latin typeface="Calibri" pitchFamily="34" charset="0"/>
              </a:defRPr>
            </a:lvl1pPr>
          </a:lstStyle>
          <a:p>
            <a:pPr>
              <a:defRPr/>
            </a:pPr>
            <a:endParaRPr lang="en-US" altLang="ja-JP"/>
          </a:p>
        </p:txBody>
      </p:sp>
      <p:sp>
        <p:nvSpPr>
          <p:cNvPr id="24" name="Rectangle 24"/>
          <p:cNvSpPr>
            <a:spLocks noGrp="1"/>
          </p:cNvSpPr>
          <p:nvPr>
            <p:ph type="dt" sz="quarter" idx="1"/>
          </p:nvPr>
        </p:nvSpPr>
        <p:spPr bwMode="auto">
          <a:xfrm>
            <a:off x="5629360" y="0"/>
            <a:ext cx="4308379" cy="340119"/>
          </a:xfrm>
          <a:prstGeom prst="rect">
            <a:avLst/>
          </a:prstGeom>
          <a:noFill/>
          <a:ln w="9525">
            <a:noFill/>
            <a:miter lim="800000"/>
            <a:headEnd/>
            <a:tailEnd/>
          </a:ln>
        </p:spPr>
        <p:txBody>
          <a:bodyPr vert="horz" wrap="square" lIns="92229" tIns="46115" rIns="92229" bIns="46115" numCol="1" anchor="t" anchorCtr="0" compatLnSpc="1">
            <a:prstTxWarp prst="textNoShape">
              <a:avLst/>
            </a:prstTxWarp>
          </a:bodyPr>
          <a:lstStyle>
            <a:lvl1pPr defTabSz="914349">
              <a:defRPr kumimoji="0">
                <a:latin typeface="Calibri" pitchFamily="34" charset="0"/>
              </a:defRPr>
            </a:lvl1pPr>
          </a:lstStyle>
          <a:p>
            <a:pPr>
              <a:defRPr/>
            </a:pPr>
            <a:fld id="{9ABCD374-D1F4-41D9-B5BC-D420BBB974C4}" type="datetimeFigureOut">
              <a:rPr lang="en-US" altLang="ja-JP"/>
              <a:pPr>
                <a:defRPr/>
              </a:pPr>
              <a:t>3/6/2012</a:t>
            </a:fld>
            <a:endParaRPr lang="en-US" altLang="ja-JP"/>
          </a:p>
        </p:txBody>
      </p:sp>
      <p:sp>
        <p:nvSpPr>
          <p:cNvPr id="30" name="Rectangle 30"/>
          <p:cNvSpPr>
            <a:spLocks noGrp="1"/>
          </p:cNvSpPr>
          <p:nvPr>
            <p:ph type="ftr" sz="quarter" idx="2"/>
          </p:nvPr>
        </p:nvSpPr>
        <p:spPr bwMode="auto">
          <a:xfrm>
            <a:off x="0" y="6465476"/>
            <a:ext cx="4306780" cy="340119"/>
          </a:xfrm>
          <a:prstGeom prst="rect">
            <a:avLst/>
          </a:prstGeom>
          <a:noFill/>
          <a:ln w="9525">
            <a:noFill/>
            <a:miter lim="800000"/>
            <a:headEnd/>
            <a:tailEnd/>
          </a:ln>
        </p:spPr>
        <p:txBody>
          <a:bodyPr vert="horz" wrap="square" lIns="92229" tIns="46115" rIns="92229" bIns="46115" numCol="1" anchor="t" anchorCtr="0" compatLnSpc="1">
            <a:prstTxWarp prst="textNoShape">
              <a:avLst/>
            </a:prstTxWarp>
          </a:bodyPr>
          <a:lstStyle>
            <a:lvl1pPr defTabSz="914349">
              <a:defRPr kumimoji="0">
                <a:latin typeface="Calibri" pitchFamily="34" charset="0"/>
              </a:defRPr>
            </a:lvl1pPr>
          </a:lstStyle>
          <a:p>
            <a:pPr>
              <a:defRPr/>
            </a:pPr>
            <a:endParaRPr lang="en-US" altLang="ja-JP"/>
          </a:p>
        </p:txBody>
      </p:sp>
      <p:sp>
        <p:nvSpPr>
          <p:cNvPr id="18" name="Rectangle 18"/>
          <p:cNvSpPr>
            <a:spLocks noGrp="1"/>
          </p:cNvSpPr>
          <p:nvPr>
            <p:ph type="sldNum" sz="quarter" idx="3"/>
          </p:nvPr>
        </p:nvSpPr>
        <p:spPr bwMode="auto">
          <a:xfrm>
            <a:off x="5629360" y="6465476"/>
            <a:ext cx="4308379" cy="340119"/>
          </a:xfrm>
          <a:prstGeom prst="rect">
            <a:avLst/>
          </a:prstGeom>
          <a:noFill/>
          <a:ln w="9525">
            <a:noFill/>
            <a:miter lim="800000"/>
            <a:headEnd/>
            <a:tailEnd/>
          </a:ln>
        </p:spPr>
        <p:txBody>
          <a:bodyPr vert="horz" wrap="square" lIns="92229" tIns="46115" rIns="92229" bIns="46115" numCol="1" anchor="t" anchorCtr="0" compatLnSpc="1">
            <a:prstTxWarp prst="textNoShape">
              <a:avLst/>
            </a:prstTxWarp>
          </a:bodyPr>
          <a:lstStyle>
            <a:lvl1pPr defTabSz="914349">
              <a:defRPr kumimoji="0">
                <a:latin typeface="Calibri" pitchFamily="34" charset="0"/>
              </a:defRPr>
            </a:lvl1pPr>
          </a:lstStyle>
          <a:p>
            <a:pPr>
              <a:defRPr/>
            </a:pPr>
            <a:fld id="{567998B9-7C03-459F-9261-7F1B32F6EF7F}" type="slidenum">
              <a:rPr lang="en-US" altLang="ja-JP"/>
              <a:pPr>
                <a:defRPr/>
              </a:pPr>
              <a:t>&lt;#&gt;</a:t>
            </a:fld>
            <a:endParaRPr lang="en-US" altLang="ja-JP"/>
          </a:p>
        </p:txBody>
      </p:sp>
    </p:spTree>
    <p:extLst>
      <p:ext uri="{BB962C8B-B14F-4D97-AF65-F5344CB8AC3E}">
        <p14:creationId xmlns:p14="http://schemas.microsoft.com/office/powerpoint/2010/main" xmlns="" val="3272141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bwMode="auto">
          <a:xfrm>
            <a:off x="0" y="0"/>
            <a:ext cx="4306780" cy="340119"/>
          </a:xfrm>
          <a:prstGeom prst="rect">
            <a:avLst/>
          </a:prstGeom>
          <a:noFill/>
          <a:ln w="9525">
            <a:noFill/>
            <a:miter lim="800000"/>
            <a:headEnd/>
            <a:tailEnd/>
          </a:ln>
        </p:spPr>
        <p:txBody>
          <a:bodyPr vert="horz" wrap="square" lIns="92229" tIns="46115" rIns="92229" bIns="46115" numCol="1" anchor="t" anchorCtr="0" compatLnSpc="1">
            <a:prstTxWarp prst="textNoShape">
              <a:avLst/>
            </a:prstTxWarp>
          </a:bodyPr>
          <a:lstStyle>
            <a:lvl1pPr defTabSz="914349">
              <a:defRPr kumimoji="0">
                <a:latin typeface="Calibri" pitchFamily="34" charset="0"/>
              </a:defRPr>
            </a:lvl1pPr>
          </a:lstStyle>
          <a:p>
            <a:pPr>
              <a:defRPr/>
            </a:pPr>
            <a:endParaRPr lang="en-US" altLang="ja-JP"/>
          </a:p>
        </p:txBody>
      </p:sp>
      <p:sp>
        <p:nvSpPr>
          <p:cNvPr id="15" name="Rectangle 15"/>
          <p:cNvSpPr>
            <a:spLocks noGrp="1"/>
          </p:cNvSpPr>
          <p:nvPr>
            <p:ph type="dt" idx="1"/>
          </p:nvPr>
        </p:nvSpPr>
        <p:spPr bwMode="auto">
          <a:xfrm>
            <a:off x="5629360" y="0"/>
            <a:ext cx="4308379" cy="340119"/>
          </a:xfrm>
          <a:prstGeom prst="rect">
            <a:avLst/>
          </a:prstGeom>
          <a:noFill/>
          <a:ln w="9525">
            <a:noFill/>
            <a:miter lim="800000"/>
            <a:headEnd/>
            <a:tailEnd/>
          </a:ln>
        </p:spPr>
        <p:txBody>
          <a:bodyPr vert="horz" wrap="square" lIns="92229" tIns="46115" rIns="92229" bIns="46115" numCol="1" anchor="t" anchorCtr="0" compatLnSpc="1">
            <a:prstTxWarp prst="textNoShape">
              <a:avLst/>
            </a:prstTxWarp>
          </a:bodyPr>
          <a:lstStyle>
            <a:lvl1pPr defTabSz="914349">
              <a:defRPr kumimoji="0">
                <a:latin typeface="Calibri" pitchFamily="34" charset="0"/>
              </a:defRPr>
            </a:lvl1pPr>
          </a:lstStyle>
          <a:p>
            <a:pPr>
              <a:defRPr/>
            </a:pPr>
            <a:fld id="{5D927E55-A4C3-4484-AA80-8FF6B84FB9F7}" type="datetimeFigureOut">
              <a:rPr lang="en-US" altLang="ja-JP"/>
              <a:pPr>
                <a:defRPr/>
              </a:pPr>
              <a:t>3/6/2012</a:t>
            </a:fld>
            <a:endParaRPr lang="en-US" altLang="ja-JP"/>
          </a:p>
        </p:txBody>
      </p:sp>
      <p:sp>
        <p:nvSpPr>
          <p:cNvPr id="23" name="Rectangle 23"/>
          <p:cNvSpPr>
            <a:spLocks noGrp="1" noRot="1" noChangeAspect="1"/>
          </p:cNvSpPr>
          <p:nvPr>
            <p:ph type="sldImg" idx="2"/>
          </p:nvPr>
        </p:nvSpPr>
        <p:spPr>
          <a:xfrm>
            <a:off x="3267075" y="509588"/>
            <a:ext cx="3405188" cy="2554287"/>
          </a:xfrm>
          <a:prstGeom prst="rect">
            <a:avLst/>
          </a:prstGeom>
          <a:noFill/>
          <a:ln w="12700">
            <a:solidFill>
              <a:prstClr val="black"/>
            </a:solidFill>
          </a:ln>
        </p:spPr>
        <p:txBody>
          <a:bodyPr lIns="93038" tIns="46519" rIns="93038" bIns="46519" anchor="ctr"/>
          <a:lstStyle/>
          <a:p>
            <a:pPr lvl="0"/>
            <a:endParaRPr lang="en-US" noProof="0" dirty="0"/>
          </a:p>
        </p:txBody>
      </p:sp>
      <p:sp>
        <p:nvSpPr>
          <p:cNvPr id="5" name="Rectangle 5"/>
          <p:cNvSpPr>
            <a:spLocks noGrp="1"/>
          </p:cNvSpPr>
          <p:nvPr>
            <p:ph type="body" sz="quarter" idx="3"/>
          </p:nvPr>
        </p:nvSpPr>
        <p:spPr bwMode="auto">
          <a:xfrm>
            <a:off x="993135" y="3234342"/>
            <a:ext cx="7953069" cy="3061074"/>
          </a:xfrm>
          <a:prstGeom prst="rect">
            <a:avLst/>
          </a:prstGeom>
          <a:noFill/>
          <a:ln w="9525">
            <a:noFill/>
            <a:miter lim="800000"/>
            <a:headEnd/>
            <a:tailEnd/>
          </a:ln>
        </p:spPr>
        <p:txBody>
          <a:bodyPr vert="horz" wrap="square" lIns="92229" tIns="46115" rIns="92229" bIns="46115" numCol="1" anchor="t" anchorCtr="0" compatLnSpc="1">
            <a:prstTxWarp prst="textNoShape">
              <a:avLst/>
            </a:prstTxWarp>
          </a:bodyPr>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 name="Rectangle 18"/>
          <p:cNvSpPr>
            <a:spLocks noGrp="1"/>
          </p:cNvSpPr>
          <p:nvPr>
            <p:ph type="ftr" sz="quarter" idx="4"/>
          </p:nvPr>
        </p:nvSpPr>
        <p:spPr bwMode="auto">
          <a:xfrm>
            <a:off x="0" y="6465476"/>
            <a:ext cx="4306780" cy="340119"/>
          </a:xfrm>
          <a:prstGeom prst="rect">
            <a:avLst/>
          </a:prstGeom>
          <a:noFill/>
          <a:ln w="9525">
            <a:noFill/>
            <a:miter lim="800000"/>
            <a:headEnd/>
            <a:tailEnd/>
          </a:ln>
        </p:spPr>
        <p:txBody>
          <a:bodyPr vert="horz" wrap="square" lIns="92229" tIns="46115" rIns="92229" bIns="46115" numCol="1" anchor="t" anchorCtr="0" compatLnSpc="1">
            <a:prstTxWarp prst="textNoShape">
              <a:avLst/>
            </a:prstTxWarp>
          </a:bodyPr>
          <a:lstStyle>
            <a:lvl1pPr defTabSz="914349">
              <a:defRPr kumimoji="0">
                <a:latin typeface="Calibri" pitchFamily="34" charset="0"/>
              </a:defRPr>
            </a:lvl1pPr>
          </a:lstStyle>
          <a:p>
            <a:pPr>
              <a:defRPr/>
            </a:pPr>
            <a:endParaRPr lang="en-US" altLang="ja-JP"/>
          </a:p>
        </p:txBody>
      </p:sp>
      <p:sp>
        <p:nvSpPr>
          <p:cNvPr id="28" name="Rectangle 28"/>
          <p:cNvSpPr>
            <a:spLocks noGrp="1"/>
          </p:cNvSpPr>
          <p:nvPr>
            <p:ph type="sldNum" sz="quarter" idx="5"/>
          </p:nvPr>
        </p:nvSpPr>
        <p:spPr bwMode="auto">
          <a:xfrm>
            <a:off x="5629360" y="6465476"/>
            <a:ext cx="4308379" cy="340119"/>
          </a:xfrm>
          <a:prstGeom prst="rect">
            <a:avLst/>
          </a:prstGeom>
          <a:noFill/>
          <a:ln w="9525">
            <a:noFill/>
            <a:miter lim="800000"/>
            <a:headEnd/>
            <a:tailEnd/>
          </a:ln>
        </p:spPr>
        <p:txBody>
          <a:bodyPr vert="horz" wrap="square" lIns="92229" tIns="46115" rIns="92229" bIns="46115" numCol="1" anchor="t" anchorCtr="0" compatLnSpc="1">
            <a:prstTxWarp prst="textNoShape">
              <a:avLst/>
            </a:prstTxWarp>
          </a:bodyPr>
          <a:lstStyle>
            <a:lvl1pPr defTabSz="914349">
              <a:defRPr kumimoji="0">
                <a:latin typeface="Calibri" pitchFamily="34" charset="0"/>
              </a:defRPr>
            </a:lvl1pPr>
          </a:lstStyle>
          <a:p>
            <a:pPr>
              <a:defRPr/>
            </a:pPr>
            <a:fld id="{70051151-C2AD-495A-8139-E92225405CC3}" type="slidenum">
              <a:rPr lang="en-US" altLang="ja-JP"/>
              <a:pPr>
                <a:defRPr/>
              </a:pPr>
              <a:t>&lt;#&gt;</a:t>
            </a:fld>
            <a:endParaRPr lang="en-US" altLang="ja-JP"/>
          </a:p>
        </p:txBody>
      </p:sp>
    </p:spTree>
    <p:extLst>
      <p:ext uri="{BB962C8B-B14F-4D97-AF65-F5344CB8AC3E}">
        <p14:creationId xmlns:p14="http://schemas.microsoft.com/office/powerpoint/2010/main" xmlns="" val="35797314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xfrm>
            <a:off x="3286125" y="509588"/>
            <a:ext cx="3402013" cy="2552700"/>
          </a:xfrm>
          <a:noFill/>
          <a:ln>
            <a:solidFill>
              <a:srgbClr val="000000"/>
            </a:solidFill>
            <a:miter lim="800000"/>
            <a:headEnd/>
            <a:tailEnd/>
          </a:ln>
        </p:spPr>
      </p:sp>
      <p:sp>
        <p:nvSpPr>
          <p:cNvPr id="55298" name="Rectangle 3"/>
          <p:cNvSpPr>
            <a:spLocks noGrp="1" noChangeArrowheads="1"/>
          </p:cNvSpPr>
          <p:nvPr>
            <p:ph type="body" idx="1"/>
          </p:nvPr>
        </p:nvSpPr>
        <p:spPr>
          <a:noFill/>
          <a:ln/>
        </p:spPr>
        <p:txBody>
          <a:bodyPr/>
          <a:lstStyle/>
          <a:p>
            <a:pPr eaLnBrk="1" hangingPunct="1">
              <a:spcBef>
                <a:spcPct val="0"/>
              </a:spcBef>
            </a:pPr>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D84265E3-CD87-4797-8267-CC02EB75B4A2}" type="slidenum">
              <a:rPr lang="en-US" altLang="ja-JP" smtClean="0">
                <a:solidFill>
                  <a:srgbClr val="000000"/>
                </a:solidFill>
              </a:rPr>
              <a:pPr/>
              <a:t>36</a:t>
            </a:fld>
            <a:endParaRPr lang="en-US" altLang="ja-JP" smtClean="0">
              <a:solidFill>
                <a:srgbClr val="000000"/>
              </a:solidFill>
            </a:endParaRPr>
          </a:p>
        </p:txBody>
      </p:sp>
      <p:sp>
        <p:nvSpPr>
          <p:cNvPr id="97282" name="Rectangle 2"/>
          <p:cNvSpPr>
            <a:spLocks noGrp="1" noRot="1" noChangeAspect="1" noChangeArrowheads="1" noTextEdit="1"/>
          </p:cNvSpPr>
          <p:nvPr>
            <p:ph type="sldImg"/>
          </p:nvPr>
        </p:nvSpPr>
        <p:spPr bwMode="auto">
          <a:xfrm>
            <a:off x="3281363" y="509588"/>
            <a:ext cx="3402012" cy="2552700"/>
          </a:xfrm>
          <a:noFill/>
          <a:ln>
            <a:solidFill>
              <a:srgbClr val="000000"/>
            </a:solidFill>
            <a:miter lim="800000"/>
            <a:headEnd/>
            <a:tailEnd/>
          </a:ln>
        </p:spPr>
      </p:sp>
      <p:sp>
        <p:nvSpPr>
          <p:cNvPr id="97283" name="Rectangle 3"/>
          <p:cNvSpPr>
            <a:spLocks noGrp="1" noChangeArrowheads="1"/>
          </p:cNvSpPr>
          <p:nvPr>
            <p:ph type="body" idx="1"/>
          </p:nvPr>
        </p:nvSpPr>
        <p:spPr>
          <a:noFill/>
          <a:ln/>
        </p:spPr>
        <p:txBody>
          <a:bodyPr/>
          <a:lstStyle/>
          <a:p>
            <a:pPr eaLnBrk="1" hangingPunct="1">
              <a:spcBef>
                <a:spcPct val="0"/>
              </a:spcBef>
            </a:pPr>
            <a:endParaRPr lang="ja-JP" altLang="ja-JP"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85378"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85379" name="スライド番号プレースホルダ 3"/>
          <p:cNvSpPr>
            <a:spLocks noGrp="1"/>
          </p:cNvSpPr>
          <p:nvPr>
            <p:ph type="sldNum" sz="quarter" idx="5"/>
          </p:nvPr>
        </p:nvSpPr>
        <p:spPr>
          <a:noFill/>
        </p:spPr>
        <p:txBody>
          <a:bodyPr/>
          <a:lstStyle/>
          <a:p>
            <a:fld id="{7D432A64-5E4F-43B2-9BC1-07F439E10D7B}" type="slidenum">
              <a:rPr lang="en-US" altLang="ja-JP" smtClean="0"/>
              <a:pPr/>
              <a:t>333</a:t>
            </a:fld>
            <a:endParaRPr lang="en-US" altLang="ja-JP"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95618"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95619" name="スライド番号プレースホルダ 3"/>
          <p:cNvSpPr>
            <a:spLocks noGrp="1"/>
          </p:cNvSpPr>
          <p:nvPr>
            <p:ph type="sldNum" sz="quarter" idx="5"/>
          </p:nvPr>
        </p:nvSpPr>
        <p:spPr>
          <a:noFill/>
        </p:spPr>
        <p:txBody>
          <a:bodyPr/>
          <a:lstStyle/>
          <a:p>
            <a:fld id="{568814CC-963A-42EF-888B-7AD601B41584}" type="slidenum">
              <a:rPr lang="en-US" altLang="ja-JP" smtClean="0"/>
              <a:pPr/>
              <a:t>342</a:t>
            </a:fld>
            <a:endParaRPr lang="en-US" altLang="ja-JP"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97666"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97667" name="スライド番号プレースホルダ 3"/>
          <p:cNvSpPr>
            <a:spLocks noGrp="1"/>
          </p:cNvSpPr>
          <p:nvPr>
            <p:ph type="sldNum" sz="quarter" idx="5"/>
          </p:nvPr>
        </p:nvSpPr>
        <p:spPr>
          <a:noFill/>
        </p:spPr>
        <p:txBody>
          <a:bodyPr/>
          <a:lstStyle/>
          <a:p>
            <a:fld id="{34AFC592-56E0-4C71-93E3-9BDCA8027666}" type="slidenum">
              <a:rPr lang="en-US" altLang="ja-JP" smtClean="0"/>
              <a:pPr/>
              <a:t>343</a:t>
            </a:fld>
            <a:endParaRPr lang="en-US" altLang="ja-JP"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99714"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99715" name="スライド番号プレースホルダ 3"/>
          <p:cNvSpPr>
            <a:spLocks noGrp="1"/>
          </p:cNvSpPr>
          <p:nvPr>
            <p:ph type="sldNum" sz="quarter" idx="5"/>
          </p:nvPr>
        </p:nvSpPr>
        <p:spPr>
          <a:noFill/>
        </p:spPr>
        <p:txBody>
          <a:bodyPr/>
          <a:lstStyle/>
          <a:p>
            <a:fld id="{A1675067-643E-4390-A0D2-294420F7D51B}" type="slidenum">
              <a:rPr lang="en-US" altLang="ja-JP" smtClean="0"/>
              <a:pPr/>
              <a:t>344</a:t>
            </a:fld>
            <a:endParaRPr lang="en-US" altLang="ja-JP"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01762"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01763" name="スライド番号プレースホルダ 3"/>
          <p:cNvSpPr>
            <a:spLocks noGrp="1"/>
          </p:cNvSpPr>
          <p:nvPr>
            <p:ph type="sldNum" sz="quarter" idx="5"/>
          </p:nvPr>
        </p:nvSpPr>
        <p:spPr>
          <a:noFill/>
        </p:spPr>
        <p:txBody>
          <a:bodyPr/>
          <a:lstStyle/>
          <a:p>
            <a:fld id="{01733BE8-4600-44BD-A94B-0DBCC2706AFA}" type="slidenum">
              <a:rPr lang="en-US" altLang="ja-JP" smtClean="0"/>
              <a:pPr/>
              <a:t>345</a:t>
            </a:fld>
            <a:endParaRPr lang="en-US" altLang="ja-JP"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0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03810"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03811" name="スライド番号プレースホルダ 3"/>
          <p:cNvSpPr>
            <a:spLocks noGrp="1"/>
          </p:cNvSpPr>
          <p:nvPr>
            <p:ph type="sldNum" sz="quarter" idx="5"/>
          </p:nvPr>
        </p:nvSpPr>
        <p:spPr>
          <a:noFill/>
        </p:spPr>
        <p:txBody>
          <a:bodyPr/>
          <a:lstStyle/>
          <a:p>
            <a:fld id="{AD48B959-30BC-4003-A2A0-8DCFAE838A6D}" type="slidenum">
              <a:rPr lang="en-US" altLang="ja-JP" smtClean="0"/>
              <a:pPr/>
              <a:t>346</a:t>
            </a:fld>
            <a:endParaRPr lang="en-US" altLang="ja-JP"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17122"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17123" name="スライド番号プレースホルダー 3"/>
          <p:cNvSpPr>
            <a:spLocks noGrp="1"/>
          </p:cNvSpPr>
          <p:nvPr>
            <p:ph type="sldNum" sz="quarter" idx="5"/>
          </p:nvPr>
        </p:nvSpPr>
        <p:spPr>
          <a:noFill/>
        </p:spPr>
        <p:txBody>
          <a:bodyPr/>
          <a:lstStyle/>
          <a:p>
            <a:fld id="{F1D63643-9339-4993-985A-C1EDB5C7298F}" type="slidenum">
              <a:rPr lang="en-US" altLang="ja-JP" smtClean="0"/>
              <a:pPr/>
              <a:t>358</a:t>
            </a:fld>
            <a:endParaRPr lang="en-US" altLang="ja-JP"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6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19170"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19171" name="スライド番号プレースホルダー 3"/>
          <p:cNvSpPr>
            <a:spLocks noGrp="1"/>
          </p:cNvSpPr>
          <p:nvPr>
            <p:ph type="sldNum" sz="quarter" idx="5"/>
          </p:nvPr>
        </p:nvSpPr>
        <p:spPr>
          <a:noFill/>
        </p:spPr>
        <p:txBody>
          <a:bodyPr/>
          <a:lstStyle/>
          <a:p>
            <a:fld id="{CE0D006E-81EB-45CB-B8BB-7919A319F38F}" type="slidenum">
              <a:rPr lang="en-US" altLang="ja-JP" smtClean="0"/>
              <a:pPr/>
              <a:t>359</a:t>
            </a:fld>
            <a:endParaRPr lang="en-US" altLang="ja-JP"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21218"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21219" name="スライド番号プレースホルダー 3"/>
          <p:cNvSpPr>
            <a:spLocks noGrp="1"/>
          </p:cNvSpPr>
          <p:nvPr>
            <p:ph type="sldNum" sz="quarter" idx="5"/>
          </p:nvPr>
        </p:nvSpPr>
        <p:spPr>
          <a:noFill/>
        </p:spPr>
        <p:txBody>
          <a:bodyPr/>
          <a:lstStyle/>
          <a:p>
            <a:fld id="{0BE6AAC7-A869-46E6-91F2-06E23835CAFA}" type="slidenum">
              <a:rPr lang="en-US" altLang="ja-JP" smtClean="0"/>
              <a:pPr/>
              <a:t>360</a:t>
            </a:fld>
            <a:endParaRPr lang="en-US" altLang="ja-JP"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23266"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23267" name="スライド番号プレースホルダー 3"/>
          <p:cNvSpPr>
            <a:spLocks noGrp="1"/>
          </p:cNvSpPr>
          <p:nvPr>
            <p:ph type="sldNum" sz="quarter" idx="5"/>
          </p:nvPr>
        </p:nvSpPr>
        <p:spPr>
          <a:noFill/>
        </p:spPr>
        <p:txBody>
          <a:bodyPr/>
          <a:lstStyle/>
          <a:p>
            <a:fld id="{A78E31EA-CF6A-4F9C-BE9D-862308C4983D}" type="slidenum">
              <a:rPr lang="en-US" altLang="ja-JP" smtClean="0"/>
              <a:pPr/>
              <a:t>361</a:t>
            </a:fld>
            <a:endParaRPr lang="en-US"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EB13EC5E-A4A1-4A8B-95BF-A3FD54C39CDF}" type="slidenum">
              <a:rPr lang="en-US" altLang="ja-JP" smtClean="0">
                <a:solidFill>
                  <a:srgbClr val="000000"/>
                </a:solidFill>
              </a:rPr>
              <a:pPr/>
              <a:t>39</a:t>
            </a:fld>
            <a:endParaRPr lang="en-US" altLang="ja-JP" smtClean="0">
              <a:solidFill>
                <a:srgbClr val="000000"/>
              </a:solidFill>
            </a:endParaRPr>
          </a:p>
        </p:txBody>
      </p:sp>
      <p:sp>
        <p:nvSpPr>
          <p:cNvPr id="101378" name="Rectangle 2"/>
          <p:cNvSpPr>
            <a:spLocks noGrp="1" noRot="1" noChangeAspect="1" noChangeArrowheads="1" noTextEdit="1"/>
          </p:cNvSpPr>
          <p:nvPr>
            <p:ph type="sldImg"/>
          </p:nvPr>
        </p:nvSpPr>
        <p:spPr bwMode="auto">
          <a:xfrm>
            <a:off x="3281363" y="509588"/>
            <a:ext cx="3402012" cy="2552700"/>
          </a:xfrm>
          <a:noFill/>
          <a:ln>
            <a:solidFill>
              <a:srgbClr val="000000"/>
            </a:solidFill>
            <a:miter lim="800000"/>
            <a:headEnd/>
            <a:tailEnd/>
          </a:ln>
        </p:spPr>
      </p:sp>
      <p:sp>
        <p:nvSpPr>
          <p:cNvPr id="101379" name="Rectangle 3"/>
          <p:cNvSpPr>
            <a:spLocks noGrp="1" noChangeArrowheads="1"/>
          </p:cNvSpPr>
          <p:nvPr>
            <p:ph type="body" idx="1"/>
          </p:nvPr>
        </p:nvSpPr>
        <p:spPr>
          <a:noFill/>
          <a:ln/>
        </p:spPr>
        <p:txBody>
          <a:bodyPr/>
          <a:lstStyle/>
          <a:p>
            <a:pPr eaLnBrk="1" hangingPunct="1">
              <a:spcBef>
                <a:spcPct val="0"/>
              </a:spcBef>
            </a:pPr>
            <a:endParaRPr lang="ja-JP" altLang="ja-JP"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25314"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25315" name="スライド番号プレースホルダー 3"/>
          <p:cNvSpPr>
            <a:spLocks noGrp="1"/>
          </p:cNvSpPr>
          <p:nvPr>
            <p:ph type="sldNum" sz="quarter" idx="5"/>
          </p:nvPr>
        </p:nvSpPr>
        <p:spPr>
          <a:noFill/>
        </p:spPr>
        <p:txBody>
          <a:bodyPr/>
          <a:lstStyle/>
          <a:p>
            <a:fld id="{7FC6C5D7-766E-4F59-B290-82D7E53F717C}" type="slidenum">
              <a:rPr lang="en-US" altLang="ja-JP" smtClean="0"/>
              <a:pPr/>
              <a:t>362</a:t>
            </a:fld>
            <a:endParaRPr lang="en-US" altLang="ja-JP"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27362"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27363" name="スライド番号プレースホルダー 3"/>
          <p:cNvSpPr>
            <a:spLocks noGrp="1"/>
          </p:cNvSpPr>
          <p:nvPr>
            <p:ph type="sldNum" sz="quarter" idx="5"/>
          </p:nvPr>
        </p:nvSpPr>
        <p:spPr>
          <a:noFill/>
        </p:spPr>
        <p:txBody>
          <a:bodyPr/>
          <a:lstStyle/>
          <a:p>
            <a:fld id="{90847538-6C1A-4C56-8AAE-A8354A3D024E}" type="slidenum">
              <a:rPr lang="en-US" altLang="ja-JP" smtClean="0"/>
              <a:pPr/>
              <a:t>363</a:t>
            </a:fld>
            <a:endParaRPr lang="en-US" altLang="ja-JP"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0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29410"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29411" name="スライド番号プレースホルダー 3"/>
          <p:cNvSpPr>
            <a:spLocks noGrp="1"/>
          </p:cNvSpPr>
          <p:nvPr>
            <p:ph type="sldNum" sz="quarter" idx="5"/>
          </p:nvPr>
        </p:nvSpPr>
        <p:spPr>
          <a:noFill/>
        </p:spPr>
        <p:txBody>
          <a:bodyPr/>
          <a:lstStyle/>
          <a:p>
            <a:fld id="{184AE4E9-1BF4-4921-BA54-B0BDEDA34104}" type="slidenum">
              <a:rPr lang="en-US" altLang="ja-JP" smtClean="0"/>
              <a:pPr/>
              <a:t>364</a:t>
            </a:fld>
            <a:endParaRPr lang="en-US" altLang="ja-JP"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31458"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31459" name="スライド番号プレースホルダー 3"/>
          <p:cNvSpPr>
            <a:spLocks noGrp="1"/>
          </p:cNvSpPr>
          <p:nvPr>
            <p:ph type="sldNum" sz="quarter" idx="5"/>
          </p:nvPr>
        </p:nvSpPr>
        <p:spPr>
          <a:noFill/>
        </p:spPr>
        <p:txBody>
          <a:bodyPr/>
          <a:lstStyle/>
          <a:p>
            <a:fld id="{3A755F9C-1EBC-4BEE-B2F6-4474846BF359}" type="slidenum">
              <a:rPr lang="en-US" altLang="ja-JP" smtClean="0"/>
              <a:pPr/>
              <a:t>365</a:t>
            </a:fld>
            <a:endParaRPr lang="en-US" altLang="ja-JP"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38626"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38627" name="スライド番号プレースホルダ 3"/>
          <p:cNvSpPr>
            <a:spLocks noGrp="1"/>
          </p:cNvSpPr>
          <p:nvPr>
            <p:ph type="sldNum" sz="quarter" idx="5"/>
          </p:nvPr>
        </p:nvSpPr>
        <p:spPr>
          <a:noFill/>
        </p:spPr>
        <p:txBody>
          <a:bodyPr/>
          <a:lstStyle/>
          <a:p>
            <a:fld id="{401B9B7B-573F-4557-A482-F36E5D257DB6}" type="slidenum">
              <a:rPr lang="en-US" altLang="ja-JP" smtClean="0"/>
              <a:pPr/>
              <a:t>371</a:t>
            </a:fld>
            <a:endParaRPr lang="en-US" altLang="ja-JP"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40674"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40675" name="スライド番号プレースホルダ 3"/>
          <p:cNvSpPr>
            <a:spLocks noGrp="1"/>
          </p:cNvSpPr>
          <p:nvPr>
            <p:ph type="sldNum" sz="quarter" idx="5"/>
          </p:nvPr>
        </p:nvSpPr>
        <p:spPr>
          <a:noFill/>
        </p:spPr>
        <p:txBody>
          <a:bodyPr/>
          <a:lstStyle/>
          <a:p>
            <a:fld id="{9423B4BB-3862-4DB5-9136-F6FE61DCA1BD}" type="slidenum">
              <a:rPr lang="en-US" altLang="ja-JP" smtClean="0"/>
              <a:pPr/>
              <a:t>372</a:t>
            </a:fld>
            <a:endParaRPr lang="en-US" altLang="ja-JP"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42722"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42723" name="スライド番号プレースホルダ 3"/>
          <p:cNvSpPr>
            <a:spLocks noGrp="1"/>
          </p:cNvSpPr>
          <p:nvPr>
            <p:ph type="sldNum" sz="quarter" idx="5"/>
          </p:nvPr>
        </p:nvSpPr>
        <p:spPr>
          <a:noFill/>
        </p:spPr>
        <p:txBody>
          <a:bodyPr/>
          <a:lstStyle/>
          <a:p>
            <a:fld id="{81D01D35-CE6F-4D35-A9CB-616F06459638}" type="slidenum">
              <a:rPr lang="en-US" altLang="ja-JP" smtClean="0"/>
              <a:pPr/>
              <a:t>373</a:t>
            </a:fld>
            <a:endParaRPr lang="en-US" altLang="ja-JP"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1" name="Rectangle 7"/>
          <p:cNvSpPr>
            <a:spLocks noGrp="1" noChangeArrowheads="1"/>
          </p:cNvSpPr>
          <p:nvPr>
            <p:ph type="sldNum" sz="quarter" idx="5"/>
          </p:nvPr>
        </p:nvSpPr>
        <p:spPr>
          <a:noFill/>
        </p:spPr>
        <p:txBody>
          <a:bodyPr/>
          <a:lstStyle/>
          <a:p>
            <a:fld id="{63539515-8F91-4029-A5AD-E65E023FA0E1}" type="slidenum">
              <a:rPr kumimoji="1" lang="en-US" altLang="ja-JP" smtClean="0">
                <a:solidFill>
                  <a:srgbClr val="000000"/>
                </a:solidFill>
                <a:latin typeface="Arial" charset="0"/>
              </a:rPr>
              <a:pPr/>
              <a:t>378</a:t>
            </a:fld>
            <a:endParaRPr kumimoji="1" lang="en-US" altLang="ja-JP" smtClean="0">
              <a:solidFill>
                <a:srgbClr val="000000"/>
              </a:solidFill>
              <a:latin typeface="Arial" charset="0"/>
            </a:endParaRPr>
          </a:p>
        </p:txBody>
      </p:sp>
      <p:sp>
        <p:nvSpPr>
          <p:cNvPr id="552962" name="Rectangle 2"/>
          <p:cNvSpPr>
            <a:spLocks noGrp="1" noRot="1" noChangeAspect="1" noTextEdit="1"/>
          </p:cNvSpPr>
          <p:nvPr>
            <p:ph type="sldImg"/>
          </p:nvPr>
        </p:nvSpPr>
        <p:spPr bwMode="auto">
          <a:xfrm>
            <a:off x="3328988" y="527050"/>
            <a:ext cx="3362325" cy="2522538"/>
          </a:xfrm>
          <a:noFill/>
          <a:ln>
            <a:solidFill>
              <a:srgbClr val="000000"/>
            </a:solidFill>
            <a:miter lim="800000"/>
            <a:headEnd/>
            <a:tailEnd/>
          </a:ln>
        </p:spPr>
      </p:sp>
      <p:sp>
        <p:nvSpPr>
          <p:cNvPr id="552963" name="Rectangle 3"/>
          <p:cNvSpPr>
            <a:spLocks noGrp="1"/>
          </p:cNvSpPr>
          <p:nvPr>
            <p:ph type="body" idx="1"/>
          </p:nvPr>
        </p:nvSpPr>
        <p:spPr>
          <a:xfrm>
            <a:off x="1349767" y="4687871"/>
            <a:ext cx="7308572" cy="190917"/>
          </a:xfrm>
          <a:noFill/>
          <a:ln/>
        </p:spPr>
        <p:txBody>
          <a:bodyPr/>
          <a:lstStyle/>
          <a:p>
            <a:pPr eaLnBrk="1" hangingPunct="1">
              <a:spcBef>
                <a:spcPct val="0"/>
              </a:spcBef>
            </a:pPr>
            <a:endParaRPr lang="ja-JP" altLang="ja-JP"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09" name="Rectangle 7"/>
          <p:cNvSpPr>
            <a:spLocks noGrp="1" noChangeArrowheads="1"/>
          </p:cNvSpPr>
          <p:nvPr>
            <p:ph type="sldNum" sz="quarter" idx="5"/>
          </p:nvPr>
        </p:nvSpPr>
        <p:spPr>
          <a:noFill/>
        </p:spPr>
        <p:txBody>
          <a:bodyPr/>
          <a:lstStyle/>
          <a:p>
            <a:fld id="{1F3ABF95-BD2A-4D0C-9F7C-5F78B219A0EF}" type="slidenum">
              <a:rPr kumimoji="1" lang="en-US" altLang="ja-JP" smtClean="0">
                <a:solidFill>
                  <a:srgbClr val="000000"/>
                </a:solidFill>
                <a:latin typeface="Arial" charset="0"/>
              </a:rPr>
              <a:pPr/>
              <a:t>379</a:t>
            </a:fld>
            <a:endParaRPr kumimoji="1" lang="en-US" altLang="ja-JP" smtClean="0">
              <a:solidFill>
                <a:srgbClr val="000000"/>
              </a:solidFill>
              <a:latin typeface="Arial" charset="0"/>
            </a:endParaRPr>
          </a:p>
        </p:txBody>
      </p:sp>
      <p:sp>
        <p:nvSpPr>
          <p:cNvPr id="555010" name="Rectangle 2"/>
          <p:cNvSpPr>
            <a:spLocks noGrp="1" noRot="1" noChangeAspect="1" noTextEdit="1"/>
          </p:cNvSpPr>
          <p:nvPr>
            <p:ph type="sldImg"/>
          </p:nvPr>
        </p:nvSpPr>
        <p:spPr bwMode="auto">
          <a:noFill/>
          <a:ln>
            <a:solidFill>
              <a:srgbClr val="000000"/>
            </a:solidFill>
            <a:miter lim="800000"/>
            <a:headEnd/>
            <a:tailEnd/>
          </a:ln>
        </p:spPr>
      </p:sp>
      <p:sp>
        <p:nvSpPr>
          <p:cNvPr id="555011" name="Rectangle 3"/>
          <p:cNvSpPr>
            <a:spLocks noGrp="1"/>
          </p:cNvSpPr>
          <p:nvPr>
            <p:ph type="body" idx="1"/>
          </p:nvPr>
        </p:nvSpPr>
        <p:spPr>
          <a:noFill/>
          <a:ln/>
        </p:spPr>
        <p:txBody>
          <a:bodyPr/>
          <a:lstStyle/>
          <a:p>
            <a:pPr eaLnBrk="1" hangingPunct="1">
              <a:spcBef>
                <a:spcPct val="0"/>
              </a:spcBef>
            </a:pPr>
            <a:endParaRPr lang="ja-JP" altLang="ja-JP"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46818"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46819" name="スライド番号プレースホルダ 3"/>
          <p:cNvSpPr>
            <a:spLocks noGrp="1"/>
          </p:cNvSpPr>
          <p:nvPr>
            <p:ph type="sldNum" sz="quarter" idx="5"/>
          </p:nvPr>
        </p:nvSpPr>
        <p:spPr>
          <a:noFill/>
        </p:spPr>
        <p:txBody>
          <a:bodyPr/>
          <a:lstStyle/>
          <a:p>
            <a:fld id="{28B778F8-5FFC-4E6C-B07D-A0E1DC46031A}" type="slidenum">
              <a:rPr lang="en-US" altLang="ja-JP" smtClean="0"/>
              <a:pPr/>
              <a:t>386</a:t>
            </a:fld>
            <a:endParaRPr lang="en-US"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F6803C87-B94A-47C1-BE05-3791C9F32104}" type="slidenum">
              <a:rPr lang="en-US" altLang="ja-JP" smtClean="0">
                <a:solidFill>
                  <a:srgbClr val="000000"/>
                </a:solidFill>
              </a:rPr>
              <a:pPr/>
              <a:t>42</a:t>
            </a:fld>
            <a:endParaRPr lang="en-US" altLang="ja-JP" smtClean="0">
              <a:solidFill>
                <a:srgbClr val="000000"/>
              </a:solidFill>
            </a:endParaRPr>
          </a:p>
        </p:txBody>
      </p:sp>
      <p:sp>
        <p:nvSpPr>
          <p:cNvPr id="105474" name="Rectangle 2"/>
          <p:cNvSpPr>
            <a:spLocks noGrp="1" noRot="1" noChangeAspect="1" noChangeArrowheads="1" noTextEdit="1"/>
          </p:cNvSpPr>
          <p:nvPr>
            <p:ph type="sldImg"/>
          </p:nvPr>
        </p:nvSpPr>
        <p:spPr bwMode="auto">
          <a:xfrm>
            <a:off x="3281363" y="509588"/>
            <a:ext cx="3402012" cy="2552700"/>
          </a:xfrm>
          <a:noFill/>
          <a:ln>
            <a:solidFill>
              <a:srgbClr val="000000"/>
            </a:solidFill>
            <a:miter lim="800000"/>
            <a:headEnd/>
            <a:tailEnd/>
          </a:ln>
        </p:spPr>
      </p:sp>
      <p:sp>
        <p:nvSpPr>
          <p:cNvPr id="105475" name="Rectangle 3"/>
          <p:cNvSpPr>
            <a:spLocks noGrp="1" noChangeArrowheads="1"/>
          </p:cNvSpPr>
          <p:nvPr>
            <p:ph type="body" idx="1"/>
          </p:nvPr>
        </p:nvSpPr>
        <p:spPr>
          <a:noFill/>
          <a:ln/>
        </p:spPr>
        <p:txBody>
          <a:bodyPr/>
          <a:lstStyle/>
          <a:p>
            <a:pPr eaLnBrk="1" hangingPunct="1">
              <a:spcBef>
                <a:spcPct val="0"/>
              </a:spcBef>
            </a:pPr>
            <a:endParaRPr lang="ja-JP" altLang="ja-JP"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62178"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62179" name="スライド番号プレースホルダ 3"/>
          <p:cNvSpPr>
            <a:spLocks noGrp="1"/>
          </p:cNvSpPr>
          <p:nvPr>
            <p:ph type="sldNum" sz="quarter" idx="5"/>
          </p:nvPr>
        </p:nvSpPr>
        <p:spPr>
          <a:noFill/>
        </p:spPr>
        <p:txBody>
          <a:bodyPr/>
          <a:lstStyle/>
          <a:p>
            <a:fld id="{6BB793F4-AB03-4A31-8A21-BE5DEF718DB6}" type="slidenum">
              <a:rPr lang="en-US" altLang="ja-JP" smtClean="0"/>
              <a:pPr/>
              <a:t>388</a:t>
            </a:fld>
            <a:endParaRPr lang="en-US" altLang="ja-JP"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64226"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64227" name="スライド番号プレースホルダ 3"/>
          <p:cNvSpPr>
            <a:spLocks noGrp="1"/>
          </p:cNvSpPr>
          <p:nvPr>
            <p:ph type="sldNum" sz="quarter" idx="5"/>
          </p:nvPr>
        </p:nvSpPr>
        <p:spPr>
          <a:noFill/>
        </p:spPr>
        <p:txBody>
          <a:bodyPr/>
          <a:lstStyle/>
          <a:p>
            <a:fld id="{4642577A-3930-48C2-A5D1-B3EFEA3583A0}" type="slidenum">
              <a:rPr lang="en-US" altLang="ja-JP" smtClean="0"/>
              <a:pPr/>
              <a:t>389</a:t>
            </a:fld>
            <a:endParaRPr lang="en-US" altLang="ja-JP"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66274"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66275" name="スライド番号プレースホルダ 3"/>
          <p:cNvSpPr>
            <a:spLocks noGrp="1"/>
          </p:cNvSpPr>
          <p:nvPr>
            <p:ph type="sldNum" sz="quarter" idx="5"/>
          </p:nvPr>
        </p:nvSpPr>
        <p:spPr>
          <a:noFill/>
        </p:spPr>
        <p:txBody>
          <a:bodyPr/>
          <a:lstStyle/>
          <a:p>
            <a:fld id="{A63A5E4A-E99A-450D-94C4-2B49AFE9ED9A}" type="slidenum">
              <a:rPr lang="en-US" altLang="ja-JP" smtClean="0"/>
              <a:pPr/>
              <a:t>390</a:t>
            </a:fld>
            <a:endParaRPr lang="en-US" altLang="ja-JP"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68322"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68323" name="スライド番号プレースホルダ 3"/>
          <p:cNvSpPr>
            <a:spLocks noGrp="1"/>
          </p:cNvSpPr>
          <p:nvPr>
            <p:ph type="sldNum" sz="quarter" idx="5"/>
          </p:nvPr>
        </p:nvSpPr>
        <p:spPr>
          <a:noFill/>
        </p:spPr>
        <p:txBody>
          <a:bodyPr/>
          <a:lstStyle/>
          <a:p>
            <a:fld id="{1FCB8748-198E-463B-9038-A1AE3663E967}" type="slidenum">
              <a:rPr lang="en-US" altLang="ja-JP" smtClean="0"/>
              <a:pPr/>
              <a:t>391</a:t>
            </a:fld>
            <a:endParaRPr lang="en-US" altLang="ja-JP"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6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70370"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70371" name="スライド番号プレースホルダ 3"/>
          <p:cNvSpPr>
            <a:spLocks noGrp="1"/>
          </p:cNvSpPr>
          <p:nvPr>
            <p:ph type="sldNum" sz="quarter" idx="5"/>
          </p:nvPr>
        </p:nvSpPr>
        <p:spPr>
          <a:noFill/>
        </p:spPr>
        <p:txBody>
          <a:bodyPr/>
          <a:lstStyle/>
          <a:p>
            <a:fld id="{C8130BEF-670F-4B64-94A4-907906C26590}" type="slidenum">
              <a:rPr lang="en-US" altLang="ja-JP" smtClean="0"/>
              <a:pPr/>
              <a:t>392</a:t>
            </a:fld>
            <a:endParaRPr lang="en-US" altLang="ja-JP"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72418"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72419" name="スライド番号プレースホルダ 3"/>
          <p:cNvSpPr>
            <a:spLocks noGrp="1"/>
          </p:cNvSpPr>
          <p:nvPr>
            <p:ph type="sldNum" sz="quarter" idx="5"/>
          </p:nvPr>
        </p:nvSpPr>
        <p:spPr>
          <a:noFill/>
        </p:spPr>
        <p:txBody>
          <a:bodyPr/>
          <a:lstStyle/>
          <a:p>
            <a:fld id="{AE3DEAF0-F193-45E4-AC5C-8F804D670DE7}" type="slidenum">
              <a:rPr lang="en-US" altLang="ja-JP" smtClean="0"/>
              <a:pPr/>
              <a:t>393</a:t>
            </a:fld>
            <a:endParaRPr lang="en-US" altLang="ja-JP"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74466"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74467" name="スライド番号プレースホルダ 3"/>
          <p:cNvSpPr>
            <a:spLocks noGrp="1"/>
          </p:cNvSpPr>
          <p:nvPr>
            <p:ph type="sldNum" sz="quarter" idx="5"/>
          </p:nvPr>
        </p:nvSpPr>
        <p:spPr>
          <a:noFill/>
        </p:spPr>
        <p:txBody>
          <a:bodyPr/>
          <a:lstStyle/>
          <a:p>
            <a:fld id="{2BF5886F-A3B1-4BB7-85DB-D83A06A02661}" type="slidenum">
              <a:rPr lang="en-US" altLang="ja-JP" smtClean="0"/>
              <a:pPr/>
              <a:t>394</a:t>
            </a:fld>
            <a:endParaRPr lang="en-US" altLang="ja-JP"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76514"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76515" name="スライド番号プレースホルダ 3"/>
          <p:cNvSpPr>
            <a:spLocks noGrp="1"/>
          </p:cNvSpPr>
          <p:nvPr>
            <p:ph type="sldNum" sz="quarter" idx="5"/>
          </p:nvPr>
        </p:nvSpPr>
        <p:spPr>
          <a:noFill/>
        </p:spPr>
        <p:txBody>
          <a:bodyPr/>
          <a:lstStyle/>
          <a:p>
            <a:fld id="{09BD8832-AC3D-4A35-A401-9A6DBA49BE5A}" type="slidenum">
              <a:rPr lang="en-US" altLang="ja-JP" smtClean="0"/>
              <a:pPr/>
              <a:t>395</a:t>
            </a:fld>
            <a:endParaRPr lang="en-US" altLang="ja-JP"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78562"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578563" name="スライド番号プレースホルダ 3"/>
          <p:cNvSpPr>
            <a:spLocks noGrp="1"/>
          </p:cNvSpPr>
          <p:nvPr>
            <p:ph type="sldNum" sz="quarter" idx="5"/>
          </p:nvPr>
        </p:nvSpPr>
        <p:spPr>
          <a:noFill/>
        </p:spPr>
        <p:txBody>
          <a:bodyPr/>
          <a:lstStyle/>
          <a:p>
            <a:fld id="{7CF5A43C-8716-4A62-8D97-4C69FFBEACF0}" type="slidenum">
              <a:rPr lang="en-US" altLang="ja-JP" smtClean="0"/>
              <a:pPr/>
              <a:t>396</a:t>
            </a:fld>
            <a:endParaRPr lang="en-US"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08546"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108547" name="スライド番号プレースホルダ 3"/>
          <p:cNvSpPr>
            <a:spLocks noGrp="1"/>
          </p:cNvSpPr>
          <p:nvPr>
            <p:ph type="sldNum" sz="quarter" idx="5"/>
          </p:nvPr>
        </p:nvSpPr>
        <p:spPr>
          <a:noFill/>
        </p:spPr>
        <p:txBody>
          <a:bodyPr/>
          <a:lstStyle/>
          <a:p>
            <a:fld id="{C00061E2-84DA-4F34-BE92-CA7E049F8959}" type="slidenum">
              <a:rPr lang="en-US" altLang="ja-JP" smtClean="0">
                <a:solidFill>
                  <a:prstClr val="black"/>
                </a:solidFill>
              </a:rPr>
              <a:pPr/>
              <a:t>44</a:t>
            </a:fld>
            <a:endParaRPr lang="en-US" altLang="ja-JP"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D9159D0A-70F3-49E8-B359-5D0B5E2F6CB9}" type="slidenum">
              <a:rPr lang="en-US" altLang="ja-JP" smtClean="0">
                <a:solidFill>
                  <a:srgbClr val="000000"/>
                </a:solidFill>
              </a:rPr>
              <a:pPr/>
              <a:t>47</a:t>
            </a:fld>
            <a:endParaRPr lang="en-US" altLang="ja-JP" smtClean="0">
              <a:solidFill>
                <a:srgbClr val="000000"/>
              </a:solidFill>
            </a:endParaRPr>
          </a:p>
        </p:txBody>
      </p:sp>
      <p:sp>
        <p:nvSpPr>
          <p:cNvPr id="112642" name="Rectangle 2"/>
          <p:cNvSpPr>
            <a:spLocks noGrp="1" noRot="1" noChangeAspect="1" noChangeArrowheads="1" noTextEdit="1"/>
          </p:cNvSpPr>
          <p:nvPr>
            <p:ph type="sldImg"/>
          </p:nvPr>
        </p:nvSpPr>
        <p:spPr bwMode="auto">
          <a:xfrm>
            <a:off x="3281363" y="509588"/>
            <a:ext cx="3402012" cy="2552700"/>
          </a:xfrm>
          <a:noFill/>
          <a:ln>
            <a:solidFill>
              <a:srgbClr val="000000"/>
            </a:solidFill>
            <a:miter lim="800000"/>
            <a:headEnd/>
            <a:tailEnd/>
          </a:ln>
        </p:spPr>
      </p:sp>
      <p:sp>
        <p:nvSpPr>
          <p:cNvPr id="112643" name="Rectangle 3"/>
          <p:cNvSpPr>
            <a:spLocks noGrp="1" noChangeArrowheads="1"/>
          </p:cNvSpPr>
          <p:nvPr>
            <p:ph type="body" idx="1"/>
          </p:nvPr>
        </p:nvSpPr>
        <p:spPr>
          <a:noFill/>
          <a:ln/>
        </p:spPr>
        <p:txBody>
          <a:bodyPr/>
          <a:lstStyle/>
          <a:p>
            <a:pPr eaLnBrk="1" hangingPunct="1">
              <a:spcBef>
                <a:spcPct val="0"/>
              </a:spcBef>
            </a:pPr>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txBox="1">
            <a:spLocks noGrp="1" noChangeArrowheads="1"/>
          </p:cNvSpPr>
          <p:nvPr/>
        </p:nvSpPr>
        <p:spPr bwMode="auto">
          <a:xfrm>
            <a:off x="5629360" y="6465476"/>
            <a:ext cx="4308379" cy="340119"/>
          </a:xfrm>
          <a:prstGeom prst="rect">
            <a:avLst/>
          </a:prstGeom>
          <a:noFill/>
          <a:ln w="9525">
            <a:noFill/>
            <a:miter lim="800000"/>
            <a:headEnd/>
            <a:tailEnd/>
          </a:ln>
        </p:spPr>
        <p:txBody>
          <a:bodyPr lIns="92229" tIns="46115" rIns="92229" bIns="46115"/>
          <a:lstStyle/>
          <a:p>
            <a:pPr defTabSz="914349"/>
            <a:fld id="{8BA03A8A-0DCF-433C-84DB-3148DCFCFBBC}" type="slidenum">
              <a:rPr lang="en-US" altLang="ja-JP">
                <a:solidFill>
                  <a:srgbClr val="000000"/>
                </a:solidFill>
              </a:rPr>
              <a:pPr defTabSz="914349"/>
              <a:t>50</a:t>
            </a:fld>
            <a:endParaRPr lang="en-US" altLang="ja-JP" dirty="0">
              <a:solidFill>
                <a:srgbClr val="000000"/>
              </a:solidFill>
            </a:endParaRPr>
          </a:p>
        </p:txBody>
      </p:sp>
      <p:sp>
        <p:nvSpPr>
          <p:cNvPr id="116738" name="Rectangle 2"/>
          <p:cNvSpPr>
            <a:spLocks noGrp="1" noRot="1" noChangeAspect="1" noChangeArrowheads="1" noTextEdit="1"/>
          </p:cNvSpPr>
          <p:nvPr>
            <p:ph type="sldImg"/>
          </p:nvPr>
        </p:nvSpPr>
        <p:spPr bwMode="auto">
          <a:xfrm>
            <a:off x="3281363" y="509588"/>
            <a:ext cx="3402012" cy="2552700"/>
          </a:xfrm>
          <a:noFill/>
          <a:ln>
            <a:solidFill>
              <a:srgbClr val="000000"/>
            </a:solidFill>
            <a:miter lim="800000"/>
            <a:headEnd/>
            <a:tailEnd/>
          </a:ln>
        </p:spPr>
      </p:sp>
      <p:sp>
        <p:nvSpPr>
          <p:cNvPr id="116739" name="Rectangle 3"/>
          <p:cNvSpPr>
            <a:spLocks noGrp="1" noChangeArrowheads="1"/>
          </p:cNvSpPr>
          <p:nvPr>
            <p:ph type="body" idx="1"/>
          </p:nvPr>
        </p:nvSpPr>
        <p:spPr>
          <a:noFill/>
          <a:ln/>
        </p:spPr>
        <p:txBody>
          <a:bodyPr/>
          <a:lstStyle/>
          <a:p>
            <a:pPr eaLnBrk="1" hangingPunct="1">
              <a:spcBef>
                <a:spcPct val="0"/>
              </a:spcBef>
            </a:pPr>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txBox="1">
            <a:spLocks noGrp="1" noChangeArrowheads="1"/>
          </p:cNvSpPr>
          <p:nvPr/>
        </p:nvSpPr>
        <p:spPr bwMode="auto">
          <a:xfrm>
            <a:off x="5629360" y="6465476"/>
            <a:ext cx="4308379" cy="340119"/>
          </a:xfrm>
          <a:prstGeom prst="rect">
            <a:avLst/>
          </a:prstGeom>
          <a:noFill/>
          <a:ln w="9525">
            <a:noFill/>
            <a:miter lim="800000"/>
            <a:headEnd/>
            <a:tailEnd/>
          </a:ln>
        </p:spPr>
        <p:txBody>
          <a:bodyPr lIns="92229" tIns="46115" rIns="92229" bIns="46115" anchor="b"/>
          <a:lstStyle/>
          <a:p>
            <a:pPr algn="r" defTabSz="914349"/>
            <a:fld id="{474D53A6-6899-452B-B4A0-CDE375108A4A}" type="slidenum">
              <a:rPr lang="en-US" altLang="ja-JP" sz="1200">
                <a:solidFill>
                  <a:srgbClr val="000000"/>
                </a:solidFill>
              </a:rPr>
              <a:pPr algn="r" defTabSz="914349"/>
              <a:t>52</a:t>
            </a:fld>
            <a:endParaRPr lang="en-US" altLang="ja-JP" sz="1200" dirty="0">
              <a:solidFill>
                <a:srgbClr val="000000"/>
              </a:solidFill>
            </a:endParaRPr>
          </a:p>
        </p:txBody>
      </p:sp>
      <p:sp>
        <p:nvSpPr>
          <p:cNvPr id="119810" name="Rectangle 2"/>
          <p:cNvSpPr>
            <a:spLocks noGrp="1" noRot="1" noChangeAspect="1" noChangeArrowheads="1" noTextEdit="1"/>
          </p:cNvSpPr>
          <p:nvPr>
            <p:ph type="sldImg"/>
          </p:nvPr>
        </p:nvSpPr>
        <p:spPr bwMode="auto">
          <a:xfrm>
            <a:off x="3281363" y="509588"/>
            <a:ext cx="3402012" cy="2552700"/>
          </a:xfrm>
          <a:noFill/>
          <a:ln>
            <a:solidFill>
              <a:srgbClr val="000000"/>
            </a:solidFill>
            <a:miter lim="800000"/>
            <a:headEnd/>
            <a:tailEnd/>
          </a:ln>
        </p:spPr>
      </p:sp>
      <p:sp>
        <p:nvSpPr>
          <p:cNvPr id="119811" name="Rectangle 3"/>
          <p:cNvSpPr>
            <a:spLocks noGrp="1" noChangeArrowheads="1"/>
          </p:cNvSpPr>
          <p:nvPr>
            <p:ph type="body" idx="1"/>
          </p:nvPr>
        </p:nvSpPr>
        <p:spPr>
          <a:noFill/>
          <a:ln/>
        </p:spPr>
        <p:txBody>
          <a:bodyPr/>
          <a:lstStyle/>
          <a:p>
            <a:pPr eaLnBrk="1" hangingPunct="1">
              <a:spcBef>
                <a:spcPct val="0"/>
              </a:spcBef>
            </a:pPr>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bwMode="auto">
          <a:xfrm>
            <a:off x="3281363" y="509588"/>
            <a:ext cx="3402012" cy="2552700"/>
          </a:xfrm>
          <a:noFill/>
          <a:ln>
            <a:solidFill>
              <a:srgbClr val="000000"/>
            </a:solidFill>
            <a:miter lim="800000"/>
            <a:headEnd/>
            <a:tailEnd/>
          </a:ln>
        </p:spPr>
      </p:sp>
      <p:sp>
        <p:nvSpPr>
          <p:cNvPr id="130050" name="Rectangle 3"/>
          <p:cNvSpPr>
            <a:spLocks noGrp="1" noChangeArrowheads="1"/>
          </p:cNvSpPr>
          <p:nvPr>
            <p:ph type="body" idx="1"/>
          </p:nvPr>
        </p:nvSpPr>
        <p:spPr>
          <a:noFill/>
          <a:ln/>
        </p:spPr>
        <p:txBody>
          <a:bodyPr/>
          <a:lstStyle/>
          <a:p>
            <a:pPr eaLnBrk="1" hangingPunct="1">
              <a:spcBef>
                <a:spcPct val="0"/>
              </a:spcBef>
            </a:pPr>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bwMode="auto">
          <a:xfrm>
            <a:off x="3281363" y="509588"/>
            <a:ext cx="3402012" cy="2552700"/>
          </a:xfrm>
          <a:noFill/>
          <a:ln>
            <a:solidFill>
              <a:srgbClr val="000000"/>
            </a:solidFill>
            <a:miter lim="800000"/>
            <a:headEnd/>
            <a:tailEnd/>
          </a:ln>
        </p:spPr>
      </p:sp>
      <p:sp>
        <p:nvSpPr>
          <p:cNvPr id="132098" name="Rectangle 3"/>
          <p:cNvSpPr>
            <a:spLocks noGrp="1" noChangeArrowheads="1"/>
          </p:cNvSpPr>
          <p:nvPr>
            <p:ph type="body" idx="1"/>
          </p:nvPr>
        </p:nvSpPr>
        <p:spPr>
          <a:noFill/>
          <a:ln/>
        </p:spPr>
        <p:txBody>
          <a:bodyPr/>
          <a:lstStyle/>
          <a:p>
            <a:pPr eaLnBrk="1" hangingPunct="1">
              <a:spcBef>
                <a:spcPct val="0"/>
              </a:spcBef>
            </a:pPr>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スライド イメージ プレースホルダ 1"/>
          <p:cNvSpPr>
            <a:spLocks noGrp="1" noRot="1" noChangeAspect="1" noTextEdit="1"/>
          </p:cNvSpPr>
          <p:nvPr>
            <p:ph type="sldImg"/>
          </p:nvPr>
        </p:nvSpPr>
        <p:spPr bwMode="auto">
          <a:xfrm>
            <a:off x="3267075" y="509588"/>
            <a:ext cx="3406775" cy="2555875"/>
          </a:xfrm>
          <a:noFill/>
          <a:ln>
            <a:solidFill>
              <a:srgbClr val="000000"/>
            </a:solidFill>
            <a:miter lim="800000"/>
            <a:headEnd/>
            <a:tailEnd/>
          </a:ln>
        </p:spPr>
      </p:sp>
      <p:sp>
        <p:nvSpPr>
          <p:cNvPr id="134146" name="ノート プレースホルダ 2"/>
          <p:cNvSpPr>
            <a:spLocks noGrp="1"/>
          </p:cNvSpPr>
          <p:nvPr>
            <p:ph type="body" idx="1"/>
          </p:nvPr>
        </p:nvSpPr>
        <p:spPr>
          <a:noFill/>
          <a:ln/>
        </p:spPr>
        <p:txBody>
          <a:bodyPr lIns="92200" tIns="46099" rIns="92200" bIns="46099"/>
          <a:lstStyle/>
          <a:p>
            <a:pPr eaLnBrk="1" hangingPunct="1">
              <a:spcBef>
                <a:spcPct val="0"/>
              </a:spcBef>
            </a:pPr>
            <a:endParaRPr lang="ja-JP" altLang="en-US" smtClean="0"/>
          </a:p>
        </p:txBody>
      </p:sp>
      <p:sp>
        <p:nvSpPr>
          <p:cNvPr id="134147" name="スライド番号プレースホルダ 3"/>
          <p:cNvSpPr txBox="1">
            <a:spLocks noGrp="1"/>
          </p:cNvSpPr>
          <p:nvPr/>
        </p:nvSpPr>
        <p:spPr bwMode="auto">
          <a:xfrm>
            <a:off x="5629360" y="6465476"/>
            <a:ext cx="4308379" cy="340119"/>
          </a:xfrm>
          <a:prstGeom prst="rect">
            <a:avLst/>
          </a:prstGeom>
          <a:noFill/>
          <a:ln w="9525">
            <a:noFill/>
            <a:miter lim="800000"/>
            <a:headEnd/>
            <a:tailEnd/>
          </a:ln>
        </p:spPr>
        <p:txBody>
          <a:bodyPr lIns="92200" tIns="46099" rIns="92200" bIns="46099" anchor="b"/>
          <a:lstStyle/>
          <a:p>
            <a:pPr algn="r" defTabSz="875918"/>
            <a:fld id="{099EBCF1-3609-4A93-BCEA-13E0361C71FF}" type="slidenum">
              <a:rPr lang="ja-JP" altLang="en-US" sz="1100">
                <a:solidFill>
                  <a:srgbClr val="000000"/>
                </a:solidFill>
                <a:latin typeface="Calibri" pitchFamily="34" charset="0"/>
              </a:rPr>
              <a:pPr algn="r" defTabSz="875918"/>
              <a:t>63</a:t>
            </a:fld>
            <a:endParaRPr lang="en-US" altLang="ja-JP" sz="1100" dirty="0">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D72A53C2-B5DA-446E-95A8-99176A27AB36}" type="slidenum">
              <a:rPr lang="en-US" altLang="ja-JP" smtClean="0">
                <a:solidFill>
                  <a:srgbClr val="000000"/>
                </a:solidFill>
              </a:rPr>
              <a:pPr/>
              <a:t>6</a:t>
            </a:fld>
            <a:endParaRPr lang="en-US" altLang="ja-JP" smtClean="0">
              <a:solidFill>
                <a:srgbClr val="000000"/>
              </a:solidFill>
            </a:endParaRPr>
          </a:p>
        </p:txBody>
      </p:sp>
      <p:sp>
        <p:nvSpPr>
          <p:cNvPr id="57346" name="Rectangle 2"/>
          <p:cNvSpPr>
            <a:spLocks noGrp="1" noRot="1" noChangeAspect="1" noChangeArrowheads="1" noTextEdit="1"/>
          </p:cNvSpPr>
          <p:nvPr>
            <p:ph type="sldImg"/>
          </p:nvPr>
        </p:nvSpPr>
        <p:spPr bwMode="auto">
          <a:xfrm>
            <a:off x="3281363" y="509588"/>
            <a:ext cx="3402012" cy="2552700"/>
          </a:xfrm>
          <a:noFill/>
          <a:ln>
            <a:solidFill>
              <a:srgbClr val="000000"/>
            </a:solidFill>
            <a:miter lim="800000"/>
            <a:headEnd/>
            <a:tailEnd/>
          </a:ln>
        </p:spPr>
      </p:sp>
      <p:sp>
        <p:nvSpPr>
          <p:cNvPr id="57347" name="Rectangle 3"/>
          <p:cNvSpPr>
            <a:spLocks noGrp="1" noChangeArrowheads="1"/>
          </p:cNvSpPr>
          <p:nvPr>
            <p:ph type="body" idx="1"/>
          </p:nvPr>
        </p:nvSpPr>
        <p:spPr>
          <a:noFill/>
          <a:ln/>
        </p:spPr>
        <p:txBody>
          <a:bodyPr/>
          <a:lstStyle/>
          <a:p>
            <a:pPr eaLnBrk="1" hangingPunct="1">
              <a:spcBef>
                <a:spcPct val="0"/>
              </a:spcBef>
            </a:pPr>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スライド イメージ プレースホルダ 1"/>
          <p:cNvSpPr>
            <a:spLocks noGrp="1" noRot="1" noChangeAspect="1" noTextEdit="1"/>
          </p:cNvSpPr>
          <p:nvPr>
            <p:ph type="sldImg"/>
          </p:nvPr>
        </p:nvSpPr>
        <p:spPr bwMode="auto">
          <a:xfrm>
            <a:off x="3267075" y="509588"/>
            <a:ext cx="3406775" cy="2555875"/>
          </a:xfrm>
          <a:noFill/>
          <a:ln>
            <a:solidFill>
              <a:srgbClr val="000000"/>
            </a:solidFill>
            <a:miter lim="800000"/>
            <a:headEnd/>
            <a:tailEnd/>
          </a:ln>
        </p:spPr>
      </p:sp>
      <p:sp>
        <p:nvSpPr>
          <p:cNvPr id="136194" name="ノート プレースホルダ 2"/>
          <p:cNvSpPr>
            <a:spLocks noGrp="1"/>
          </p:cNvSpPr>
          <p:nvPr>
            <p:ph type="body" idx="1"/>
          </p:nvPr>
        </p:nvSpPr>
        <p:spPr>
          <a:noFill/>
          <a:ln/>
        </p:spPr>
        <p:txBody>
          <a:bodyPr lIns="92200" tIns="46099" rIns="92200" bIns="46099"/>
          <a:lstStyle/>
          <a:p>
            <a:pPr eaLnBrk="1" hangingPunct="1">
              <a:spcBef>
                <a:spcPct val="0"/>
              </a:spcBef>
            </a:pPr>
            <a:endParaRPr lang="ja-JP" altLang="en-US" smtClean="0"/>
          </a:p>
        </p:txBody>
      </p:sp>
      <p:sp>
        <p:nvSpPr>
          <p:cNvPr id="136195" name="スライド番号プレースホルダ 3"/>
          <p:cNvSpPr txBox="1">
            <a:spLocks noGrp="1"/>
          </p:cNvSpPr>
          <p:nvPr/>
        </p:nvSpPr>
        <p:spPr bwMode="auto">
          <a:xfrm>
            <a:off x="5629360" y="6465476"/>
            <a:ext cx="4308379" cy="340119"/>
          </a:xfrm>
          <a:prstGeom prst="rect">
            <a:avLst/>
          </a:prstGeom>
          <a:noFill/>
          <a:ln w="9525">
            <a:noFill/>
            <a:miter lim="800000"/>
            <a:headEnd/>
            <a:tailEnd/>
          </a:ln>
        </p:spPr>
        <p:txBody>
          <a:bodyPr lIns="92200" tIns="46099" rIns="92200" bIns="46099" anchor="b"/>
          <a:lstStyle/>
          <a:p>
            <a:pPr algn="r" defTabSz="875918"/>
            <a:fld id="{9461CC11-E64F-489A-89CC-E91A00AE601E}" type="slidenum">
              <a:rPr lang="ja-JP" altLang="en-US" sz="1100">
                <a:solidFill>
                  <a:srgbClr val="000000"/>
                </a:solidFill>
                <a:latin typeface="Calibri" pitchFamily="34" charset="0"/>
              </a:rPr>
              <a:pPr algn="r" defTabSz="875918"/>
              <a:t>64</a:t>
            </a:fld>
            <a:endParaRPr lang="en-US" altLang="ja-JP" sz="1100" dirty="0">
              <a:solidFill>
                <a:srgbClr val="000000"/>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2" name="Rectangle 3"/>
          <p:cNvSpPr>
            <a:spLocks noGrp="1" noChangeArrowheads="1"/>
          </p:cNvSpPr>
          <p:nvPr>
            <p:ph type="body" idx="1"/>
          </p:nvPr>
        </p:nvSpPr>
        <p:spPr>
          <a:noFill/>
          <a:ln/>
        </p:spPr>
        <p:txBody>
          <a:bodyPr/>
          <a:lstStyle/>
          <a:p>
            <a:pPr eaLnBrk="1" hangingPunct="1">
              <a:spcBef>
                <a:spcPct val="0"/>
              </a:spcBef>
            </a:pPr>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txBox="1">
            <a:spLocks noGrp="1" noChangeArrowheads="1"/>
          </p:cNvSpPr>
          <p:nvPr/>
        </p:nvSpPr>
        <p:spPr bwMode="auto">
          <a:xfrm>
            <a:off x="5629360" y="6465476"/>
            <a:ext cx="4308379" cy="340119"/>
          </a:xfrm>
          <a:prstGeom prst="rect">
            <a:avLst/>
          </a:prstGeom>
          <a:noFill/>
          <a:ln w="9525">
            <a:noFill/>
            <a:miter lim="800000"/>
            <a:headEnd/>
            <a:tailEnd/>
          </a:ln>
        </p:spPr>
        <p:txBody>
          <a:bodyPr lIns="92229" tIns="46115" rIns="92229" bIns="46115" anchor="b"/>
          <a:lstStyle/>
          <a:p>
            <a:pPr algn="r" defTabSz="914349"/>
            <a:fld id="{CD212C22-4CC2-4726-B782-E13283120323}" type="slidenum">
              <a:rPr lang="en-US" altLang="ja-JP" sz="1200">
                <a:solidFill>
                  <a:srgbClr val="000000"/>
                </a:solidFill>
              </a:rPr>
              <a:pPr algn="r" defTabSz="914349"/>
              <a:t>81</a:t>
            </a:fld>
            <a:endParaRPr lang="en-US" altLang="ja-JP" sz="1200" dirty="0">
              <a:solidFill>
                <a:srgbClr val="000000"/>
              </a:solidFill>
            </a:endParaRPr>
          </a:p>
        </p:txBody>
      </p:sp>
      <p:sp>
        <p:nvSpPr>
          <p:cNvPr id="155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1" name="Rectangle 3"/>
          <p:cNvSpPr>
            <a:spLocks noGrp="1" noChangeArrowheads="1"/>
          </p:cNvSpPr>
          <p:nvPr>
            <p:ph type="body" idx="1"/>
          </p:nvPr>
        </p:nvSpPr>
        <p:spPr>
          <a:noFill/>
          <a:ln/>
        </p:spPr>
        <p:txBody>
          <a:bodyPr/>
          <a:lstStyle/>
          <a:p>
            <a:pPr eaLnBrk="1" hangingPunct="1">
              <a:spcBef>
                <a:spcPct val="0"/>
              </a:spcBef>
            </a:pPr>
            <a:endParaRPr lang="ja-JP"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61794" name="ノート プレースホルダー 2"/>
          <p:cNvSpPr>
            <a:spLocks noGrp="1"/>
          </p:cNvSpPr>
          <p:nvPr>
            <p:ph type="body" idx="1"/>
          </p:nvPr>
        </p:nvSpPr>
        <p:spPr>
          <a:noFill/>
          <a:ln/>
        </p:spPr>
        <p:txBody>
          <a:bodyPr/>
          <a:lstStyle/>
          <a:p>
            <a:pPr eaLnBrk="1" hangingPunct="1">
              <a:spcBef>
                <a:spcPct val="0"/>
              </a:spcBef>
            </a:pPr>
            <a:endParaRPr lang="ja-JP" altLang="en-US" smtClean="0"/>
          </a:p>
        </p:txBody>
      </p:sp>
      <p:sp>
        <p:nvSpPr>
          <p:cNvPr id="161795" name="スライド番号プレースホルダー 3"/>
          <p:cNvSpPr txBox="1">
            <a:spLocks noGrp="1"/>
          </p:cNvSpPr>
          <p:nvPr/>
        </p:nvSpPr>
        <p:spPr bwMode="auto">
          <a:xfrm>
            <a:off x="5629360" y="6465476"/>
            <a:ext cx="4308379" cy="340119"/>
          </a:xfrm>
          <a:prstGeom prst="rect">
            <a:avLst/>
          </a:prstGeom>
          <a:noFill/>
          <a:ln w="9525">
            <a:noFill/>
            <a:miter lim="800000"/>
            <a:headEnd/>
            <a:tailEnd/>
          </a:ln>
        </p:spPr>
        <p:txBody>
          <a:bodyPr lIns="92229" tIns="46115" rIns="92229" bIns="46115" anchor="b"/>
          <a:lstStyle/>
          <a:p>
            <a:pPr algn="r" defTabSz="914349"/>
            <a:fld id="{B7219B1E-098E-4AB1-92C6-3DCC598B0690}" type="slidenum">
              <a:rPr lang="en-US" altLang="ja-JP" sz="1200">
                <a:solidFill>
                  <a:srgbClr val="000000"/>
                </a:solidFill>
              </a:rPr>
              <a:pPr algn="r" defTabSz="914349"/>
              <a:t>86</a:t>
            </a:fld>
            <a:endParaRPr lang="en-US" altLang="ja-JP" sz="1200"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63842" name="ノート プレースホルダー 2"/>
          <p:cNvSpPr>
            <a:spLocks noGrp="1"/>
          </p:cNvSpPr>
          <p:nvPr>
            <p:ph type="body" idx="1"/>
          </p:nvPr>
        </p:nvSpPr>
        <p:spPr>
          <a:noFill/>
          <a:ln/>
        </p:spPr>
        <p:txBody>
          <a:bodyPr/>
          <a:lstStyle/>
          <a:p>
            <a:pPr eaLnBrk="1" hangingPunct="1">
              <a:spcBef>
                <a:spcPct val="0"/>
              </a:spcBef>
            </a:pPr>
            <a:endParaRPr lang="ja-JP" altLang="en-US" smtClean="0"/>
          </a:p>
        </p:txBody>
      </p:sp>
      <p:sp>
        <p:nvSpPr>
          <p:cNvPr id="163843" name="スライド番号プレースホルダー 3"/>
          <p:cNvSpPr txBox="1">
            <a:spLocks noGrp="1"/>
          </p:cNvSpPr>
          <p:nvPr/>
        </p:nvSpPr>
        <p:spPr bwMode="auto">
          <a:xfrm>
            <a:off x="5629360" y="6465476"/>
            <a:ext cx="4308379" cy="340119"/>
          </a:xfrm>
          <a:prstGeom prst="rect">
            <a:avLst/>
          </a:prstGeom>
          <a:noFill/>
          <a:ln w="9525">
            <a:noFill/>
            <a:miter lim="800000"/>
            <a:headEnd/>
            <a:tailEnd/>
          </a:ln>
        </p:spPr>
        <p:txBody>
          <a:bodyPr lIns="92229" tIns="46115" rIns="92229" bIns="46115" anchor="b"/>
          <a:lstStyle/>
          <a:p>
            <a:pPr algn="r" defTabSz="914349"/>
            <a:fld id="{8A1A55F4-8A2B-4764-BB92-0DEA9817570C}" type="slidenum">
              <a:rPr lang="en-US" altLang="ja-JP" sz="1200">
                <a:solidFill>
                  <a:srgbClr val="000000"/>
                </a:solidFill>
              </a:rPr>
              <a:pPr algn="r" defTabSz="914349"/>
              <a:t>87</a:t>
            </a:fld>
            <a:endParaRPr lang="en-US" altLang="ja-JP" sz="1200" dirty="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txBox="1">
            <a:spLocks noGrp="1" noChangeArrowheads="1"/>
          </p:cNvSpPr>
          <p:nvPr/>
        </p:nvSpPr>
        <p:spPr bwMode="auto">
          <a:xfrm>
            <a:off x="5629360" y="6465476"/>
            <a:ext cx="4308379" cy="340119"/>
          </a:xfrm>
          <a:prstGeom prst="rect">
            <a:avLst/>
          </a:prstGeom>
          <a:noFill/>
          <a:ln w="9525">
            <a:noFill/>
            <a:miter lim="800000"/>
            <a:headEnd/>
            <a:tailEnd/>
          </a:ln>
        </p:spPr>
        <p:txBody>
          <a:bodyPr lIns="92229" tIns="46115" rIns="92229" bIns="46115" anchor="b"/>
          <a:lstStyle/>
          <a:p>
            <a:pPr algn="r" defTabSz="914349"/>
            <a:fld id="{1674719E-A9B6-42CD-B47C-D9F4B98BD2A0}" type="slidenum">
              <a:rPr lang="en-US" altLang="ja-JP" sz="1200">
                <a:solidFill>
                  <a:srgbClr val="000000"/>
                </a:solidFill>
              </a:rPr>
              <a:pPr algn="r" defTabSz="914349"/>
              <a:t>93</a:t>
            </a:fld>
            <a:endParaRPr lang="en-US" altLang="ja-JP" sz="1200" dirty="0">
              <a:solidFill>
                <a:srgbClr val="000000"/>
              </a:solidFill>
            </a:endParaRPr>
          </a:p>
        </p:txBody>
      </p:sp>
      <p:sp>
        <p:nvSpPr>
          <p:cNvPr id="176130" name="Rectangle 2"/>
          <p:cNvSpPr>
            <a:spLocks noGrp="1" noRot="1" noChangeAspect="1" noChangeArrowheads="1" noTextEdit="1"/>
          </p:cNvSpPr>
          <p:nvPr>
            <p:ph type="sldImg"/>
          </p:nvPr>
        </p:nvSpPr>
        <p:spPr bwMode="auto">
          <a:xfrm>
            <a:off x="3281363" y="509588"/>
            <a:ext cx="3402012" cy="2552700"/>
          </a:xfrm>
          <a:noFill/>
          <a:ln>
            <a:solidFill>
              <a:srgbClr val="000000"/>
            </a:solidFill>
            <a:miter lim="800000"/>
            <a:headEnd/>
            <a:tailEnd/>
          </a:ln>
        </p:spPr>
      </p:sp>
      <p:sp>
        <p:nvSpPr>
          <p:cNvPr id="176131" name="Rectangle 3"/>
          <p:cNvSpPr>
            <a:spLocks noGrp="1" noChangeArrowheads="1"/>
          </p:cNvSpPr>
          <p:nvPr>
            <p:ph type="body" idx="1"/>
          </p:nvPr>
        </p:nvSpPr>
        <p:spPr>
          <a:noFill/>
          <a:ln/>
        </p:spPr>
        <p:txBody>
          <a:bodyPr/>
          <a:lstStyle/>
          <a:p>
            <a:pPr eaLnBrk="1" hangingPunct="1">
              <a:spcBef>
                <a:spcPct val="0"/>
              </a:spcBef>
            </a:pPr>
            <a:endParaRPr lang="ja-JP"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txBox="1">
            <a:spLocks noGrp="1" noChangeArrowheads="1"/>
          </p:cNvSpPr>
          <p:nvPr/>
        </p:nvSpPr>
        <p:spPr bwMode="auto">
          <a:xfrm>
            <a:off x="5629360" y="6465476"/>
            <a:ext cx="4308379" cy="340119"/>
          </a:xfrm>
          <a:prstGeom prst="rect">
            <a:avLst/>
          </a:prstGeom>
          <a:noFill/>
          <a:ln w="9525">
            <a:noFill/>
            <a:miter lim="800000"/>
            <a:headEnd/>
            <a:tailEnd/>
          </a:ln>
        </p:spPr>
        <p:txBody>
          <a:bodyPr lIns="92229" tIns="46115" rIns="92229" bIns="46115" anchor="b"/>
          <a:lstStyle/>
          <a:p>
            <a:pPr algn="r" defTabSz="914349"/>
            <a:fld id="{08DE8CED-D0C7-466F-9FB2-B7F712D3DD9F}" type="slidenum">
              <a:rPr lang="en-US" altLang="ja-JP" sz="1200">
                <a:solidFill>
                  <a:srgbClr val="000000"/>
                </a:solidFill>
              </a:rPr>
              <a:pPr algn="r" defTabSz="914349"/>
              <a:t>107</a:t>
            </a:fld>
            <a:endParaRPr lang="en-US" altLang="ja-JP" sz="1200" dirty="0">
              <a:solidFill>
                <a:srgbClr val="000000"/>
              </a:solidFill>
            </a:endParaRPr>
          </a:p>
        </p:txBody>
      </p:sp>
      <p:sp>
        <p:nvSpPr>
          <p:cNvPr id="178178" name="Rectangle 2"/>
          <p:cNvSpPr>
            <a:spLocks noGrp="1" noRot="1" noChangeAspect="1" noChangeArrowheads="1" noTextEdit="1"/>
          </p:cNvSpPr>
          <p:nvPr>
            <p:ph type="sldImg"/>
          </p:nvPr>
        </p:nvSpPr>
        <p:spPr bwMode="auto">
          <a:xfrm>
            <a:off x="3281363" y="509588"/>
            <a:ext cx="3402012" cy="2552700"/>
          </a:xfrm>
          <a:noFill/>
          <a:ln>
            <a:solidFill>
              <a:srgbClr val="000000"/>
            </a:solidFill>
            <a:miter lim="800000"/>
            <a:headEnd/>
            <a:tailEnd/>
          </a:ln>
        </p:spPr>
      </p:sp>
      <p:sp>
        <p:nvSpPr>
          <p:cNvPr id="178179" name="Rectangle 3"/>
          <p:cNvSpPr>
            <a:spLocks noGrp="1" noChangeArrowheads="1"/>
          </p:cNvSpPr>
          <p:nvPr>
            <p:ph type="body" idx="1"/>
          </p:nvPr>
        </p:nvSpPr>
        <p:spPr>
          <a:noFill/>
          <a:ln/>
        </p:spPr>
        <p:txBody>
          <a:bodyPr/>
          <a:lstStyle/>
          <a:p>
            <a:pPr eaLnBrk="1" hangingPunct="1">
              <a:spcBef>
                <a:spcPct val="0"/>
              </a:spcBef>
            </a:pPr>
            <a:endParaRPr lang="ja-JP"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83298"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183299" name="スライド番号プレースホルダ 3"/>
          <p:cNvSpPr>
            <a:spLocks noGrp="1"/>
          </p:cNvSpPr>
          <p:nvPr>
            <p:ph type="sldNum" sz="quarter" idx="5"/>
          </p:nvPr>
        </p:nvSpPr>
        <p:spPr>
          <a:noFill/>
        </p:spPr>
        <p:txBody>
          <a:bodyPr/>
          <a:lstStyle/>
          <a:p>
            <a:fld id="{34FEAD1E-C3A8-4D94-9B48-02464B1EE4B9}" type="slidenum">
              <a:rPr lang="en-US" altLang="ja-JP" smtClean="0"/>
              <a:pPr/>
              <a:t>111</a:t>
            </a:fld>
            <a:endParaRPr lang="en-US"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92514"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192515" name="スライド番号プレースホルダー 3"/>
          <p:cNvSpPr>
            <a:spLocks noGrp="1"/>
          </p:cNvSpPr>
          <p:nvPr>
            <p:ph type="sldNum" sz="quarter" idx="5"/>
          </p:nvPr>
        </p:nvSpPr>
        <p:spPr>
          <a:noFill/>
        </p:spPr>
        <p:txBody>
          <a:bodyPr/>
          <a:lstStyle/>
          <a:p>
            <a:fld id="{FE24B035-7BCC-4B79-ACBE-C635F691E096}" type="slidenum">
              <a:rPr lang="en-US" altLang="ja-JP" smtClean="0"/>
              <a:pPr/>
              <a:t>119</a:t>
            </a:fld>
            <a:endParaRPr lang="en-US"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97634"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197635" name="スライド番号プレースホルダ 3"/>
          <p:cNvSpPr>
            <a:spLocks noGrp="1"/>
          </p:cNvSpPr>
          <p:nvPr>
            <p:ph type="sldNum" sz="quarter" idx="5"/>
          </p:nvPr>
        </p:nvSpPr>
        <p:spPr>
          <a:noFill/>
        </p:spPr>
        <p:txBody>
          <a:bodyPr/>
          <a:lstStyle/>
          <a:p>
            <a:fld id="{091804F4-E44E-4B70-8278-C520B7408CC2}" type="slidenum">
              <a:rPr lang="en-US" altLang="ja-JP" smtClean="0"/>
              <a:pPr/>
              <a:t>123</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bwMode="auto">
          <a:xfrm>
            <a:off x="3286125" y="509588"/>
            <a:ext cx="3402013" cy="2552700"/>
          </a:xfrm>
          <a:noFill/>
          <a:ln>
            <a:solidFill>
              <a:srgbClr val="000000"/>
            </a:solidFill>
            <a:miter lim="800000"/>
            <a:headEnd/>
            <a:tailEnd/>
          </a:ln>
        </p:spPr>
      </p:sp>
      <p:sp>
        <p:nvSpPr>
          <p:cNvPr id="59394" name="Rectangle 3"/>
          <p:cNvSpPr>
            <a:spLocks noGrp="1" noChangeArrowheads="1"/>
          </p:cNvSpPr>
          <p:nvPr>
            <p:ph type="body" idx="1"/>
          </p:nvPr>
        </p:nvSpPr>
        <p:spPr>
          <a:noFill/>
          <a:ln/>
        </p:spPr>
        <p:txBody>
          <a:bodyPr/>
          <a:lstStyle/>
          <a:p>
            <a:pPr eaLnBrk="1" hangingPunct="1">
              <a:spcBef>
                <a:spcPct val="0"/>
              </a:spcBef>
            </a:pPr>
            <a:endParaRPr lang="ja-JP"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99682"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199683" name="スライド番号プレースホルダ 3"/>
          <p:cNvSpPr>
            <a:spLocks noGrp="1"/>
          </p:cNvSpPr>
          <p:nvPr>
            <p:ph type="sldNum" sz="quarter" idx="5"/>
          </p:nvPr>
        </p:nvSpPr>
        <p:spPr>
          <a:noFill/>
        </p:spPr>
        <p:txBody>
          <a:bodyPr/>
          <a:lstStyle/>
          <a:p>
            <a:fld id="{FE4B335B-3823-4B2E-9076-C742E17AE6B0}" type="slidenum">
              <a:rPr lang="en-US" altLang="ja-JP" smtClean="0"/>
              <a:pPr/>
              <a:t>124</a:t>
            </a:fld>
            <a:endParaRPr lang="en-US"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01730"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01731" name="スライド番号プレースホルダ 3"/>
          <p:cNvSpPr>
            <a:spLocks noGrp="1"/>
          </p:cNvSpPr>
          <p:nvPr>
            <p:ph type="sldNum" sz="quarter" idx="5"/>
          </p:nvPr>
        </p:nvSpPr>
        <p:spPr>
          <a:noFill/>
        </p:spPr>
        <p:txBody>
          <a:bodyPr/>
          <a:lstStyle/>
          <a:p>
            <a:fld id="{75660170-CAA6-4E4D-93C6-82A262FEC89D}" type="slidenum">
              <a:rPr lang="en-US" altLang="ja-JP" smtClean="0"/>
              <a:pPr/>
              <a:t>125</a:t>
            </a:fld>
            <a:endParaRPr lang="en-US" altLang="ja-JP"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03778"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03779" name="スライド番号プレースホルダ 3"/>
          <p:cNvSpPr>
            <a:spLocks noGrp="1"/>
          </p:cNvSpPr>
          <p:nvPr>
            <p:ph type="sldNum" sz="quarter" idx="5"/>
          </p:nvPr>
        </p:nvSpPr>
        <p:spPr>
          <a:noFill/>
        </p:spPr>
        <p:txBody>
          <a:bodyPr/>
          <a:lstStyle/>
          <a:p>
            <a:fld id="{3B74260C-C3FC-4031-9B30-93AD10CAFF4F}" type="slidenum">
              <a:rPr lang="en-US" altLang="ja-JP" smtClean="0"/>
              <a:pPr/>
              <a:t>126</a:t>
            </a:fld>
            <a:endParaRPr lang="en-US" altLang="ja-JP"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05826"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05827" name="スライド番号プレースホルダ 3"/>
          <p:cNvSpPr>
            <a:spLocks noGrp="1"/>
          </p:cNvSpPr>
          <p:nvPr>
            <p:ph type="sldNum" sz="quarter" idx="5"/>
          </p:nvPr>
        </p:nvSpPr>
        <p:spPr>
          <a:noFill/>
        </p:spPr>
        <p:txBody>
          <a:bodyPr/>
          <a:lstStyle/>
          <a:p>
            <a:fld id="{BBFD7C4F-4933-4671-BD2D-9CAE024CDB50}" type="slidenum">
              <a:rPr lang="en-US" altLang="ja-JP" smtClean="0"/>
              <a:pPr/>
              <a:t>127</a:t>
            </a:fld>
            <a:endParaRPr lang="en-US" altLang="ja-JP"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08898"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08899" name="スライド番号プレースホルダ 3"/>
          <p:cNvSpPr>
            <a:spLocks noGrp="1"/>
          </p:cNvSpPr>
          <p:nvPr>
            <p:ph type="sldNum" sz="quarter" idx="5"/>
          </p:nvPr>
        </p:nvSpPr>
        <p:spPr>
          <a:noFill/>
        </p:spPr>
        <p:txBody>
          <a:bodyPr/>
          <a:lstStyle/>
          <a:p>
            <a:fld id="{C6C4ABC1-BE93-4EA5-80E6-EDD68758BA69}" type="slidenum">
              <a:rPr lang="en-US" altLang="ja-JP" smtClean="0"/>
              <a:pPr/>
              <a:t>129</a:t>
            </a:fld>
            <a:endParaRPr lang="en-US" altLang="ja-JP"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10946"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10947" name="スライド番号プレースホルダ 3"/>
          <p:cNvSpPr>
            <a:spLocks noGrp="1"/>
          </p:cNvSpPr>
          <p:nvPr>
            <p:ph type="sldNum" sz="quarter" idx="5"/>
          </p:nvPr>
        </p:nvSpPr>
        <p:spPr>
          <a:noFill/>
        </p:spPr>
        <p:txBody>
          <a:bodyPr/>
          <a:lstStyle/>
          <a:p>
            <a:fld id="{37E2AF9B-E2EF-4A66-9F8D-AC362226107E}" type="slidenum">
              <a:rPr lang="en-US" altLang="ja-JP" smtClean="0"/>
              <a:pPr/>
              <a:t>130</a:t>
            </a:fld>
            <a:endParaRPr lang="en-US" altLang="ja-JP"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15042"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15043" name="スライド番号プレースホルダ 3"/>
          <p:cNvSpPr>
            <a:spLocks noGrp="1"/>
          </p:cNvSpPr>
          <p:nvPr>
            <p:ph type="sldNum" sz="quarter" idx="5"/>
          </p:nvPr>
        </p:nvSpPr>
        <p:spPr>
          <a:noFill/>
        </p:spPr>
        <p:txBody>
          <a:bodyPr/>
          <a:lstStyle/>
          <a:p>
            <a:fld id="{2C73BF15-5043-44C8-A44F-7FD8A0AEBA23}" type="slidenum">
              <a:rPr lang="en-US" altLang="ja-JP" smtClean="0"/>
              <a:pPr/>
              <a:t>133</a:t>
            </a:fld>
            <a:endParaRPr lang="en-US" altLang="ja-JP"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17090"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17091" name="スライド番号プレースホルダ 3"/>
          <p:cNvSpPr>
            <a:spLocks noGrp="1"/>
          </p:cNvSpPr>
          <p:nvPr>
            <p:ph type="sldNum" sz="quarter" idx="5"/>
          </p:nvPr>
        </p:nvSpPr>
        <p:spPr>
          <a:noFill/>
        </p:spPr>
        <p:txBody>
          <a:bodyPr/>
          <a:lstStyle/>
          <a:p>
            <a:fld id="{4912DE3E-ADF7-4218-94A9-E64F9090D377}" type="slidenum">
              <a:rPr lang="en-US" altLang="ja-JP" smtClean="0"/>
              <a:pPr/>
              <a:t>134</a:t>
            </a:fld>
            <a:endParaRPr lang="en-US" altLang="ja-JP"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19138"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19139" name="スライド番号プレースホルダ 3"/>
          <p:cNvSpPr>
            <a:spLocks noGrp="1"/>
          </p:cNvSpPr>
          <p:nvPr>
            <p:ph type="sldNum" sz="quarter" idx="5"/>
          </p:nvPr>
        </p:nvSpPr>
        <p:spPr>
          <a:noFill/>
        </p:spPr>
        <p:txBody>
          <a:bodyPr/>
          <a:lstStyle/>
          <a:p>
            <a:fld id="{6FEE2F99-20F1-4883-AA84-1CC1CD281364}" type="slidenum">
              <a:rPr lang="en-US" altLang="ja-JP" smtClean="0"/>
              <a:pPr/>
              <a:t>135</a:t>
            </a:fld>
            <a:endParaRPr lang="en-US" altLang="ja-JP"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21186"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21187" name="スライド番号プレースホルダ 3"/>
          <p:cNvSpPr>
            <a:spLocks noGrp="1"/>
          </p:cNvSpPr>
          <p:nvPr>
            <p:ph type="sldNum" sz="quarter" idx="5"/>
          </p:nvPr>
        </p:nvSpPr>
        <p:spPr>
          <a:noFill/>
        </p:spPr>
        <p:txBody>
          <a:bodyPr/>
          <a:lstStyle/>
          <a:p>
            <a:fld id="{7603EF87-007F-4C7B-8A99-863A24B347EA}" type="slidenum">
              <a:rPr lang="en-US" altLang="ja-JP" smtClean="0"/>
              <a:pPr/>
              <a:t>136</a:t>
            </a:fld>
            <a:endParaRPr lang="en-US"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bwMode="auto">
          <a:xfrm>
            <a:off x="3282950" y="509588"/>
            <a:ext cx="3402013" cy="2552700"/>
          </a:xfrm>
          <a:noFill/>
          <a:ln>
            <a:solidFill>
              <a:srgbClr val="000000"/>
            </a:solidFill>
            <a:miter lim="800000"/>
            <a:headEnd/>
            <a:tailEnd/>
          </a:ln>
        </p:spPr>
      </p:sp>
      <p:sp>
        <p:nvSpPr>
          <p:cNvPr id="61442" name="Rectangle 3"/>
          <p:cNvSpPr>
            <a:spLocks noGrp="1" noChangeArrowheads="1"/>
          </p:cNvSpPr>
          <p:nvPr>
            <p:ph type="body" idx="1"/>
          </p:nvPr>
        </p:nvSpPr>
        <p:spPr>
          <a:noFill/>
          <a:ln/>
        </p:spPr>
        <p:txBody>
          <a:bodyPr/>
          <a:lstStyle/>
          <a:p>
            <a:pPr eaLnBrk="1" hangingPunct="1">
              <a:spcBef>
                <a:spcPct val="0"/>
              </a:spcBef>
            </a:pPr>
            <a:endParaRPr lang="ja-JP"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24258"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24259" name="スライド番号プレースホルダ 3"/>
          <p:cNvSpPr>
            <a:spLocks noGrp="1"/>
          </p:cNvSpPr>
          <p:nvPr>
            <p:ph type="sldNum" sz="quarter" idx="5"/>
          </p:nvPr>
        </p:nvSpPr>
        <p:spPr>
          <a:noFill/>
        </p:spPr>
        <p:txBody>
          <a:bodyPr/>
          <a:lstStyle/>
          <a:p>
            <a:fld id="{ACDA071C-DB20-46A4-A8A3-C787AB0B5A0F}" type="slidenum">
              <a:rPr lang="en-US" altLang="ja-JP" smtClean="0"/>
              <a:pPr/>
              <a:t>138</a:t>
            </a:fld>
            <a:endParaRPr lang="en-US" altLang="ja-JP"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31426"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31427" name="スライド番号プレースホルダ 3"/>
          <p:cNvSpPr>
            <a:spLocks noGrp="1"/>
          </p:cNvSpPr>
          <p:nvPr>
            <p:ph type="sldNum" sz="quarter" idx="5"/>
          </p:nvPr>
        </p:nvSpPr>
        <p:spPr>
          <a:noFill/>
        </p:spPr>
        <p:txBody>
          <a:bodyPr/>
          <a:lstStyle/>
          <a:p>
            <a:fld id="{79D2F239-D118-48DE-A775-C237307B09F5}" type="slidenum">
              <a:rPr lang="en-US" altLang="ja-JP" smtClean="0"/>
              <a:pPr/>
              <a:t>144</a:t>
            </a:fld>
            <a:endParaRPr lang="en-US" altLang="ja-JP"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33474"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33475" name="スライド番号プレースホルダ 3"/>
          <p:cNvSpPr>
            <a:spLocks noGrp="1"/>
          </p:cNvSpPr>
          <p:nvPr>
            <p:ph type="sldNum" sz="quarter" idx="5"/>
          </p:nvPr>
        </p:nvSpPr>
        <p:spPr>
          <a:noFill/>
        </p:spPr>
        <p:txBody>
          <a:bodyPr/>
          <a:lstStyle/>
          <a:p>
            <a:fld id="{FC13F2B7-9F61-45D7-872E-0748898F66C9}" type="slidenum">
              <a:rPr lang="en-US" altLang="ja-JP" smtClean="0"/>
              <a:pPr/>
              <a:t>145</a:t>
            </a:fld>
            <a:endParaRPr lang="en-US" altLang="ja-JP"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59074"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59075" name="スライド番号プレースホルダ 3"/>
          <p:cNvSpPr>
            <a:spLocks noGrp="1"/>
          </p:cNvSpPr>
          <p:nvPr>
            <p:ph type="sldNum" sz="quarter" idx="5"/>
          </p:nvPr>
        </p:nvSpPr>
        <p:spPr>
          <a:noFill/>
        </p:spPr>
        <p:txBody>
          <a:bodyPr/>
          <a:lstStyle/>
          <a:p>
            <a:fld id="{86A2990F-973E-4FC4-8019-A128E94FA482}" type="slidenum">
              <a:rPr lang="en-US" altLang="ja-JP" smtClean="0"/>
              <a:pPr/>
              <a:t>169</a:t>
            </a:fld>
            <a:endParaRPr lang="en-US" altLang="ja-JP"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61122"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61123" name="スライド番号プレースホルダ 3"/>
          <p:cNvSpPr>
            <a:spLocks noGrp="1"/>
          </p:cNvSpPr>
          <p:nvPr>
            <p:ph type="sldNum" sz="quarter" idx="5"/>
          </p:nvPr>
        </p:nvSpPr>
        <p:spPr>
          <a:noFill/>
        </p:spPr>
        <p:txBody>
          <a:bodyPr/>
          <a:lstStyle/>
          <a:p>
            <a:fld id="{F182B3DD-8C05-4400-84E2-0A1516B8F457}" type="slidenum">
              <a:rPr lang="en-US" altLang="ja-JP" smtClean="0"/>
              <a:pPr/>
              <a:t>170</a:t>
            </a:fld>
            <a:endParaRPr lang="en-US" altLang="ja-JP"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67266"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67267" name="スライド番号プレースホルダ 3"/>
          <p:cNvSpPr>
            <a:spLocks noGrp="1"/>
          </p:cNvSpPr>
          <p:nvPr>
            <p:ph type="sldNum" sz="quarter" idx="5"/>
          </p:nvPr>
        </p:nvSpPr>
        <p:spPr>
          <a:noFill/>
        </p:spPr>
        <p:txBody>
          <a:bodyPr/>
          <a:lstStyle/>
          <a:p>
            <a:fld id="{1E579E43-CB4D-4FA5-B155-7C73DF236388}" type="slidenum">
              <a:rPr lang="en-US" altLang="ja-JP" smtClean="0"/>
              <a:pPr/>
              <a:t>175</a:t>
            </a:fld>
            <a:endParaRPr lang="en-US" altLang="ja-JP"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74434"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74435" name="スライド番号プレースホルダー 3"/>
          <p:cNvSpPr>
            <a:spLocks noGrp="1"/>
          </p:cNvSpPr>
          <p:nvPr>
            <p:ph type="sldNum" sz="quarter" idx="5"/>
          </p:nvPr>
        </p:nvSpPr>
        <p:spPr>
          <a:noFill/>
        </p:spPr>
        <p:txBody>
          <a:bodyPr/>
          <a:lstStyle/>
          <a:p>
            <a:fld id="{B5EB0D63-4C91-4FFC-8AF7-7995C830875D}" type="slidenum">
              <a:rPr lang="en-US" altLang="ja-JP" smtClean="0"/>
              <a:pPr/>
              <a:t>181</a:t>
            </a:fld>
            <a:endParaRPr lang="en-US" altLang="ja-JP"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76482"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76483" name="スライド番号プレースホルダー 3"/>
          <p:cNvSpPr>
            <a:spLocks noGrp="1"/>
          </p:cNvSpPr>
          <p:nvPr>
            <p:ph type="sldNum" sz="quarter" idx="5"/>
          </p:nvPr>
        </p:nvSpPr>
        <p:spPr>
          <a:noFill/>
        </p:spPr>
        <p:txBody>
          <a:bodyPr/>
          <a:lstStyle/>
          <a:p>
            <a:fld id="{F71B986D-9E92-42EA-8B04-66A02F4D44A2}" type="slidenum">
              <a:rPr lang="en-US" altLang="ja-JP" smtClean="0"/>
              <a:pPr/>
              <a:t>182</a:t>
            </a:fld>
            <a:endParaRPr lang="en-US" altLang="ja-JP"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78530"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78531" name="スライド番号プレースホルダー 3"/>
          <p:cNvSpPr>
            <a:spLocks noGrp="1"/>
          </p:cNvSpPr>
          <p:nvPr>
            <p:ph type="sldNum" sz="quarter" idx="5"/>
          </p:nvPr>
        </p:nvSpPr>
        <p:spPr>
          <a:noFill/>
        </p:spPr>
        <p:txBody>
          <a:bodyPr/>
          <a:lstStyle/>
          <a:p>
            <a:fld id="{5178DFB8-4233-46F0-ABA1-93FD5B639887}" type="slidenum">
              <a:rPr lang="en-US" altLang="ja-JP" smtClean="0"/>
              <a:pPr/>
              <a:t>183</a:t>
            </a:fld>
            <a:endParaRPr lang="en-US" altLang="ja-JP"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80578"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80579" name="スライド番号プレースホルダー 3"/>
          <p:cNvSpPr>
            <a:spLocks noGrp="1"/>
          </p:cNvSpPr>
          <p:nvPr>
            <p:ph type="sldNum" sz="quarter" idx="5"/>
          </p:nvPr>
        </p:nvSpPr>
        <p:spPr>
          <a:noFill/>
        </p:spPr>
        <p:txBody>
          <a:bodyPr/>
          <a:lstStyle/>
          <a:p>
            <a:fld id="{3CAC9DC9-0C8A-40B4-BFDF-546B6348C92A}" type="slidenum">
              <a:rPr lang="en-US" altLang="ja-JP" smtClean="0"/>
              <a:pPr/>
              <a:t>184</a:t>
            </a:fld>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25BDE601-B331-4EB6-9D85-2AC2D72E543B}" type="slidenum">
              <a:rPr lang="en-US" altLang="ja-JP" smtClean="0">
                <a:solidFill>
                  <a:srgbClr val="000000"/>
                </a:solidFill>
              </a:rPr>
              <a:pPr/>
              <a:t>10</a:t>
            </a:fld>
            <a:endParaRPr lang="en-US" altLang="ja-JP" smtClean="0">
              <a:solidFill>
                <a:srgbClr val="000000"/>
              </a:solidFill>
            </a:endParaRPr>
          </a:p>
        </p:txBody>
      </p:sp>
      <p:sp>
        <p:nvSpPr>
          <p:cNvPr id="64514" name="Rectangle 2"/>
          <p:cNvSpPr>
            <a:spLocks noGrp="1" noRot="1" noChangeAspect="1" noChangeArrowheads="1" noTextEdit="1"/>
          </p:cNvSpPr>
          <p:nvPr>
            <p:ph type="sldImg"/>
          </p:nvPr>
        </p:nvSpPr>
        <p:spPr bwMode="auto">
          <a:xfrm>
            <a:off x="3281363" y="509588"/>
            <a:ext cx="3402012" cy="2552700"/>
          </a:xfrm>
          <a:noFill/>
          <a:ln>
            <a:solidFill>
              <a:srgbClr val="000000"/>
            </a:solidFill>
            <a:miter lim="800000"/>
            <a:headEnd/>
            <a:tailEnd/>
          </a:ln>
        </p:spPr>
      </p:sp>
      <p:sp>
        <p:nvSpPr>
          <p:cNvPr id="64515" name="Rectangle 3"/>
          <p:cNvSpPr>
            <a:spLocks noGrp="1" noChangeArrowheads="1"/>
          </p:cNvSpPr>
          <p:nvPr>
            <p:ph type="body" idx="1"/>
          </p:nvPr>
        </p:nvSpPr>
        <p:spPr>
          <a:noFill/>
          <a:ln/>
        </p:spPr>
        <p:txBody>
          <a:bodyPr/>
          <a:lstStyle/>
          <a:p>
            <a:pPr eaLnBrk="1" hangingPunct="1">
              <a:spcBef>
                <a:spcPct val="0"/>
              </a:spcBef>
            </a:pPr>
            <a:endParaRPr lang="ja-JP" altLang="ja-JP"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82626"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82627" name="スライド番号プレースホルダー 3"/>
          <p:cNvSpPr>
            <a:spLocks noGrp="1"/>
          </p:cNvSpPr>
          <p:nvPr>
            <p:ph type="sldNum" sz="quarter" idx="5"/>
          </p:nvPr>
        </p:nvSpPr>
        <p:spPr>
          <a:noFill/>
        </p:spPr>
        <p:txBody>
          <a:bodyPr/>
          <a:lstStyle/>
          <a:p>
            <a:fld id="{F3AE7246-F9E9-49DB-9163-364B15BC9BEE}" type="slidenum">
              <a:rPr lang="en-US" altLang="ja-JP" smtClean="0"/>
              <a:pPr/>
              <a:t>185</a:t>
            </a:fld>
            <a:endParaRPr lang="en-US" altLang="ja-JP"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93890"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93891" name="スライド番号プレースホルダー 3"/>
          <p:cNvSpPr>
            <a:spLocks noGrp="1"/>
          </p:cNvSpPr>
          <p:nvPr>
            <p:ph type="sldNum" sz="quarter" idx="5"/>
          </p:nvPr>
        </p:nvSpPr>
        <p:spPr>
          <a:noFill/>
        </p:spPr>
        <p:txBody>
          <a:bodyPr/>
          <a:lstStyle/>
          <a:p>
            <a:fld id="{96E607D6-0A74-46BD-BE00-B4C65EFCBD5E}" type="slidenum">
              <a:rPr lang="en-US" altLang="ja-JP" smtClean="0"/>
              <a:pPr/>
              <a:t>195</a:t>
            </a:fld>
            <a:endParaRPr lang="en-US" altLang="ja-JP"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95938"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295939" name="スライド番号プレースホルダ 3"/>
          <p:cNvSpPr>
            <a:spLocks noGrp="1"/>
          </p:cNvSpPr>
          <p:nvPr>
            <p:ph type="sldNum" sz="quarter" idx="5"/>
          </p:nvPr>
        </p:nvSpPr>
        <p:spPr>
          <a:noFill/>
        </p:spPr>
        <p:txBody>
          <a:bodyPr/>
          <a:lstStyle/>
          <a:p>
            <a:fld id="{57E31468-7497-4EF6-AB04-2B7E57F4406F}" type="slidenum">
              <a:rPr lang="en-US" altLang="ja-JP" smtClean="0"/>
              <a:pPr/>
              <a:t>196</a:t>
            </a:fld>
            <a:endParaRPr lang="en-US" altLang="ja-JP"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01058"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301059" name="スライド番号プレースホルダ 3"/>
          <p:cNvSpPr>
            <a:spLocks noGrp="1"/>
          </p:cNvSpPr>
          <p:nvPr>
            <p:ph type="sldNum" sz="quarter" idx="5"/>
          </p:nvPr>
        </p:nvSpPr>
        <p:spPr>
          <a:noFill/>
        </p:spPr>
        <p:txBody>
          <a:bodyPr/>
          <a:lstStyle/>
          <a:p>
            <a:fld id="{4F06334E-E7D8-45AC-8234-33BC4FEB8F90}" type="slidenum">
              <a:rPr lang="en-US" altLang="ja-JP" smtClean="0"/>
              <a:pPr/>
              <a:t>200</a:t>
            </a:fld>
            <a:endParaRPr lang="en-US" altLang="ja-JP"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03106"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303107" name="スライド番号プレースホルダ 3"/>
          <p:cNvSpPr>
            <a:spLocks noGrp="1"/>
          </p:cNvSpPr>
          <p:nvPr>
            <p:ph type="sldNum" sz="quarter" idx="5"/>
          </p:nvPr>
        </p:nvSpPr>
        <p:spPr>
          <a:noFill/>
        </p:spPr>
        <p:txBody>
          <a:bodyPr/>
          <a:lstStyle/>
          <a:p>
            <a:fld id="{9FE8E38C-9F82-4ABD-BCC2-4CDDD36861F7}" type="slidenum">
              <a:rPr lang="en-US" altLang="ja-JP" smtClean="0"/>
              <a:pPr/>
              <a:t>201</a:t>
            </a:fld>
            <a:endParaRPr lang="en-US" altLang="ja-JP"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05154"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305155" name="スライド番号プレースホルダ 3"/>
          <p:cNvSpPr>
            <a:spLocks noGrp="1"/>
          </p:cNvSpPr>
          <p:nvPr>
            <p:ph type="sldNum" sz="quarter" idx="5"/>
          </p:nvPr>
        </p:nvSpPr>
        <p:spPr>
          <a:noFill/>
        </p:spPr>
        <p:txBody>
          <a:bodyPr/>
          <a:lstStyle/>
          <a:p>
            <a:fld id="{5A8643DC-0502-49DD-AF0A-20773B6DD8E1}" type="slidenum">
              <a:rPr lang="en-US" altLang="ja-JP" smtClean="0"/>
              <a:pPr/>
              <a:t>202</a:t>
            </a:fld>
            <a:endParaRPr lang="en-US" altLang="ja-JP"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22562"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322563" name="スライド番号プレースホルダ 3"/>
          <p:cNvSpPr>
            <a:spLocks noGrp="1"/>
          </p:cNvSpPr>
          <p:nvPr>
            <p:ph type="sldNum" sz="quarter" idx="5"/>
          </p:nvPr>
        </p:nvSpPr>
        <p:spPr>
          <a:noFill/>
        </p:spPr>
        <p:txBody>
          <a:bodyPr/>
          <a:lstStyle/>
          <a:p>
            <a:fld id="{A8557DBD-0592-409A-AF80-38283486E237}" type="slidenum">
              <a:rPr lang="en-US" altLang="ja-JP" smtClean="0"/>
              <a:pPr/>
              <a:t>218</a:t>
            </a:fld>
            <a:endParaRPr lang="en-US" altLang="ja-JP"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24610"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324611" name="スライド番号プレースホルダ 3"/>
          <p:cNvSpPr>
            <a:spLocks noGrp="1"/>
          </p:cNvSpPr>
          <p:nvPr>
            <p:ph type="sldNum" sz="quarter" idx="5"/>
          </p:nvPr>
        </p:nvSpPr>
        <p:spPr>
          <a:noFill/>
        </p:spPr>
        <p:txBody>
          <a:bodyPr/>
          <a:lstStyle/>
          <a:p>
            <a:fld id="{77470D4E-ED9E-4A4B-95C4-0AF0C62C43E0}" type="slidenum">
              <a:rPr lang="en-US" altLang="ja-JP" smtClean="0"/>
              <a:pPr/>
              <a:t>219</a:t>
            </a:fld>
            <a:endParaRPr lang="en-US" altLang="ja-JP"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26658"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326659" name="スライド番号プレースホルダ 3"/>
          <p:cNvSpPr>
            <a:spLocks noGrp="1"/>
          </p:cNvSpPr>
          <p:nvPr>
            <p:ph type="sldNum" sz="quarter" idx="5"/>
          </p:nvPr>
        </p:nvSpPr>
        <p:spPr>
          <a:noFill/>
        </p:spPr>
        <p:txBody>
          <a:bodyPr/>
          <a:lstStyle/>
          <a:p>
            <a:fld id="{E9FBD167-5F58-43C5-A78D-BED28D429BF6}" type="slidenum">
              <a:rPr lang="en-US" altLang="ja-JP" smtClean="0"/>
              <a:pPr/>
              <a:t>220</a:t>
            </a:fld>
            <a:endParaRPr lang="en-US" altLang="ja-JP"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28706"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328707" name="スライド番号プレースホルダ 3"/>
          <p:cNvSpPr>
            <a:spLocks noGrp="1"/>
          </p:cNvSpPr>
          <p:nvPr>
            <p:ph type="sldNum" sz="quarter" idx="5"/>
          </p:nvPr>
        </p:nvSpPr>
        <p:spPr>
          <a:noFill/>
        </p:spPr>
        <p:txBody>
          <a:bodyPr/>
          <a:lstStyle/>
          <a:p>
            <a:fld id="{7487C49B-0248-4240-BC3E-71B57F2A897E}" type="slidenum">
              <a:rPr lang="en-US" altLang="ja-JP" smtClean="0"/>
              <a:pPr/>
              <a:t>221</a:t>
            </a:fld>
            <a:endParaRPr lang="en-US"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bwMode="auto">
          <a:xfrm>
            <a:off x="3281363" y="509588"/>
            <a:ext cx="3402012" cy="2552700"/>
          </a:xfrm>
          <a:noFill/>
          <a:ln>
            <a:solidFill>
              <a:srgbClr val="000000"/>
            </a:solidFill>
            <a:miter lim="800000"/>
            <a:headEnd/>
            <a:tailEnd/>
          </a:ln>
        </p:spPr>
      </p:sp>
      <p:sp>
        <p:nvSpPr>
          <p:cNvPr id="84994" name="Rectangle 3"/>
          <p:cNvSpPr>
            <a:spLocks noGrp="1" noChangeArrowheads="1"/>
          </p:cNvSpPr>
          <p:nvPr>
            <p:ph type="body" idx="1"/>
          </p:nvPr>
        </p:nvSpPr>
        <p:spPr>
          <a:noFill/>
          <a:ln/>
        </p:spPr>
        <p:txBody>
          <a:bodyPr/>
          <a:lstStyle/>
          <a:p>
            <a:pPr eaLnBrk="1" hangingPunct="1">
              <a:spcBef>
                <a:spcPct val="0"/>
              </a:spcBef>
            </a:pPr>
            <a:endParaRPr lang="ja-JP"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30754"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330755" name="スライド番号プレースホルダ 3"/>
          <p:cNvSpPr>
            <a:spLocks noGrp="1"/>
          </p:cNvSpPr>
          <p:nvPr>
            <p:ph type="sldNum" sz="quarter" idx="5"/>
          </p:nvPr>
        </p:nvSpPr>
        <p:spPr>
          <a:noFill/>
        </p:spPr>
        <p:txBody>
          <a:bodyPr/>
          <a:lstStyle/>
          <a:p>
            <a:fld id="{44909FFB-A66C-4D84-9F9D-2B0A29C73E83}" type="slidenum">
              <a:rPr lang="en-US" altLang="ja-JP" smtClean="0"/>
              <a:pPr/>
              <a:t>222</a:t>
            </a:fld>
            <a:endParaRPr lang="en-US" altLang="ja-JP"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43042"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343043" name="スライド番号プレースホルダ 3"/>
          <p:cNvSpPr>
            <a:spLocks noGrp="1"/>
          </p:cNvSpPr>
          <p:nvPr>
            <p:ph type="sldNum" sz="quarter" idx="5"/>
          </p:nvPr>
        </p:nvSpPr>
        <p:spPr>
          <a:noFill/>
        </p:spPr>
        <p:txBody>
          <a:bodyPr/>
          <a:lstStyle/>
          <a:p>
            <a:fld id="{AE3DF745-C128-4492-8284-067A1F3966A3}" type="slidenum">
              <a:rPr lang="en-US" altLang="ja-JP" smtClean="0"/>
              <a:pPr/>
              <a:t>233</a:t>
            </a:fld>
            <a:endParaRPr lang="en-US" altLang="ja-JP"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61474"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361475" name="スライド番号プレースホルダー 3"/>
          <p:cNvSpPr>
            <a:spLocks noGrp="1"/>
          </p:cNvSpPr>
          <p:nvPr>
            <p:ph type="sldNum" sz="quarter" idx="5"/>
          </p:nvPr>
        </p:nvSpPr>
        <p:spPr>
          <a:noFill/>
        </p:spPr>
        <p:txBody>
          <a:bodyPr/>
          <a:lstStyle/>
          <a:p>
            <a:fld id="{78642365-6535-4D97-B611-5AD7764C1BE5}" type="slidenum">
              <a:rPr lang="en-US" altLang="ja-JP" smtClean="0"/>
              <a:pPr/>
              <a:t>254</a:t>
            </a:fld>
            <a:endParaRPr lang="en-US" altLang="ja-JP"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63522"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363523" name="スライド番号プレースホルダー 3"/>
          <p:cNvSpPr>
            <a:spLocks noGrp="1"/>
          </p:cNvSpPr>
          <p:nvPr>
            <p:ph type="sldNum" sz="quarter" idx="5"/>
          </p:nvPr>
        </p:nvSpPr>
        <p:spPr>
          <a:noFill/>
        </p:spPr>
        <p:txBody>
          <a:bodyPr/>
          <a:lstStyle/>
          <a:p>
            <a:fld id="{A5EB22FB-D872-46A8-A6C4-478B7354C550}" type="slidenum">
              <a:rPr lang="en-US" altLang="ja-JP" smtClean="0"/>
              <a:pPr/>
              <a:t>255</a:t>
            </a:fld>
            <a:endParaRPr lang="en-US" altLang="ja-JP"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72738"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372739" name="スライド番号プレースホルダー 3"/>
          <p:cNvSpPr>
            <a:spLocks noGrp="1"/>
          </p:cNvSpPr>
          <p:nvPr>
            <p:ph type="sldNum" sz="quarter" idx="5"/>
          </p:nvPr>
        </p:nvSpPr>
        <p:spPr>
          <a:noFill/>
        </p:spPr>
        <p:txBody>
          <a:bodyPr/>
          <a:lstStyle/>
          <a:p>
            <a:fld id="{F919EB0E-1186-496D-85BF-C3EE0D9AE56A}" type="slidenum">
              <a:rPr lang="en-US" altLang="ja-JP" smtClean="0"/>
              <a:pPr/>
              <a:t>263</a:t>
            </a:fld>
            <a:endParaRPr lang="en-US" altLang="ja-JP"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74786"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374787" name="スライド番号プレースホルダー 3"/>
          <p:cNvSpPr>
            <a:spLocks noGrp="1"/>
          </p:cNvSpPr>
          <p:nvPr>
            <p:ph type="sldNum" sz="quarter" idx="5"/>
          </p:nvPr>
        </p:nvSpPr>
        <p:spPr>
          <a:noFill/>
        </p:spPr>
        <p:txBody>
          <a:bodyPr/>
          <a:lstStyle/>
          <a:p>
            <a:fld id="{AE9AE33F-E745-467A-BB7D-04E1DB71DEB2}" type="slidenum">
              <a:rPr lang="en-US" altLang="ja-JP" smtClean="0"/>
              <a:pPr/>
              <a:t>264</a:t>
            </a:fld>
            <a:endParaRPr lang="en-US" altLang="ja-JP"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76834"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376835" name="スライド番号プレースホルダー 3"/>
          <p:cNvSpPr>
            <a:spLocks noGrp="1"/>
          </p:cNvSpPr>
          <p:nvPr>
            <p:ph type="sldNum" sz="quarter" idx="5"/>
          </p:nvPr>
        </p:nvSpPr>
        <p:spPr>
          <a:noFill/>
        </p:spPr>
        <p:txBody>
          <a:bodyPr/>
          <a:lstStyle/>
          <a:p>
            <a:fld id="{174F2278-2806-41FB-A09A-4969D3AAE191}" type="slidenum">
              <a:rPr lang="en-US" altLang="ja-JP" smtClean="0"/>
              <a:pPr/>
              <a:t>265</a:t>
            </a:fld>
            <a:endParaRPr lang="en-US" altLang="ja-JP"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78882"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378883" name="スライド番号プレースホルダー 3"/>
          <p:cNvSpPr>
            <a:spLocks noGrp="1"/>
          </p:cNvSpPr>
          <p:nvPr>
            <p:ph type="sldNum" sz="quarter" idx="5"/>
          </p:nvPr>
        </p:nvSpPr>
        <p:spPr>
          <a:noFill/>
        </p:spPr>
        <p:txBody>
          <a:bodyPr/>
          <a:lstStyle/>
          <a:p>
            <a:fld id="{9A6344B5-8055-4C63-9ADC-55C06C9E1043}" type="slidenum">
              <a:rPr lang="en-US" altLang="ja-JP" smtClean="0"/>
              <a:pPr/>
              <a:t>266</a:t>
            </a:fld>
            <a:endParaRPr lang="en-US" altLang="ja-JP"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80930"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380931" name="スライド番号プレースホルダー 3"/>
          <p:cNvSpPr>
            <a:spLocks noGrp="1"/>
          </p:cNvSpPr>
          <p:nvPr>
            <p:ph type="sldNum" sz="quarter" idx="5"/>
          </p:nvPr>
        </p:nvSpPr>
        <p:spPr>
          <a:noFill/>
        </p:spPr>
        <p:txBody>
          <a:bodyPr/>
          <a:lstStyle/>
          <a:p>
            <a:fld id="{0C1A5178-AA11-45D2-88DE-5816E29544D6}" type="slidenum">
              <a:rPr lang="en-US" altLang="ja-JP" smtClean="0"/>
              <a:pPr/>
              <a:t>267</a:t>
            </a:fld>
            <a:endParaRPr lang="en-US" altLang="ja-JP"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90146"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390147" name="スライド番号プレースホルダー 3"/>
          <p:cNvSpPr>
            <a:spLocks noGrp="1"/>
          </p:cNvSpPr>
          <p:nvPr>
            <p:ph type="sldNum" sz="quarter" idx="5"/>
          </p:nvPr>
        </p:nvSpPr>
        <p:spPr>
          <a:noFill/>
        </p:spPr>
        <p:txBody>
          <a:bodyPr/>
          <a:lstStyle/>
          <a:p>
            <a:fld id="{C85E79EC-B695-49CF-BB03-2147163A3831}" type="slidenum">
              <a:rPr lang="en-US" altLang="ja-JP" smtClean="0"/>
              <a:pPr/>
              <a:t>275</a:t>
            </a:fld>
            <a:endParaRPr lang="en-US"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ABEA1A3F-D7F4-4994-80FD-9FA6AD1BBDF3}" type="slidenum">
              <a:rPr lang="en-US" altLang="ja-JP" smtClean="0">
                <a:solidFill>
                  <a:srgbClr val="000000"/>
                </a:solidFill>
              </a:rPr>
              <a:pPr/>
              <a:t>30</a:t>
            </a:fld>
            <a:endParaRPr lang="en-US" altLang="ja-JP" smtClean="0">
              <a:solidFill>
                <a:srgbClr val="000000"/>
              </a:solidFill>
            </a:endParaRPr>
          </a:p>
        </p:txBody>
      </p:sp>
      <p:sp>
        <p:nvSpPr>
          <p:cNvPr id="87042" name="Rectangle 2"/>
          <p:cNvSpPr>
            <a:spLocks noGrp="1" noRot="1" noChangeAspect="1" noChangeArrowheads="1" noTextEdit="1"/>
          </p:cNvSpPr>
          <p:nvPr>
            <p:ph type="sldImg"/>
          </p:nvPr>
        </p:nvSpPr>
        <p:spPr bwMode="auto">
          <a:xfrm>
            <a:off x="3281363" y="509588"/>
            <a:ext cx="3402012" cy="2552700"/>
          </a:xfrm>
          <a:noFill/>
          <a:ln>
            <a:solidFill>
              <a:srgbClr val="000000"/>
            </a:solidFill>
            <a:miter lim="800000"/>
            <a:headEnd/>
            <a:tailEnd/>
          </a:ln>
        </p:spPr>
      </p:sp>
      <p:sp>
        <p:nvSpPr>
          <p:cNvPr id="87043" name="Rectangle 3"/>
          <p:cNvSpPr>
            <a:spLocks noGrp="1" noChangeArrowheads="1"/>
          </p:cNvSpPr>
          <p:nvPr>
            <p:ph type="body" idx="1"/>
          </p:nvPr>
        </p:nvSpPr>
        <p:spPr>
          <a:noFill/>
          <a:ln/>
        </p:spPr>
        <p:txBody>
          <a:bodyPr/>
          <a:lstStyle/>
          <a:p>
            <a:pPr eaLnBrk="1" hangingPunct="1">
              <a:spcBef>
                <a:spcPct val="0"/>
              </a:spcBef>
            </a:pPr>
            <a:endParaRPr lang="ja-JP" altLang="ja-JP"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92194"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392195" name="スライド番号プレースホルダー 3"/>
          <p:cNvSpPr>
            <a:spLocks noGrp="1"/>
          </p:cNvSpPr>
          <p:nvPr>
            <p:ph type="sldNum" sz="quarter" idx="5"/>
          </p:nvPr>
        </p:nvSpPr>
        <p:spPr>
          <a:noFill/>
        </p:spPr>
        <p:txBody>
          <a:bodyPr/>
          <a:lstStyle/>
          <a:p>
            <a:fld id="{7937929B-0658-47DA-B882-1217C9B81631}" type="slidenum">
              <a:rPr lang="en-US" altLang="ja-JP" smtClean="0"/>
              <a:pPr/>
              <a:t>276</a:t>
            </a:fld>
            <a:endParaRPr lang="en-US" altLang="ja-JP"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96290"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396291" name="スライド番号プレースホルダー 3"/>
          <p:cNvSpPr>
            <a:spLocks noGrp="1"/>
          </p:cNvSpPr>
          <p:nvPr>
            <p:ph type="sldNum" sz="quarter" idx="5"/>
          </p:nvPr>
        </p:nvSpPr>
        <p:spPr>
          <a:noFill/>
        </p:spPr>
        <p:txBody>
          <a:bodyPr/>
          <a:lstStyle/>
          <a:p>
            <a:fld id="{416546FA-7D66-40D5-9D21-1A45255ABAA3}" type="slidenum">
              <a:rPr lang="en-US" altLang="ja-JP" smtClean="0"/>
              <a:pPr/>
              <a:t>279</a:t>
            </a:fld>
            <a:endParaRPr lang="en-US" altLang="ja-JP"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00386"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00387" name="スライド番号プレースホルダー 3"/>
          <p:cNvSpPr>
            <a:spLocks noGrp="1"/>
          </p:cNvSpPr>
          <p:nvPr>
            <p:ph type="sldNum" sz="quarter" idx="5"/>
          </p:nvPr>
        </p:nvSpPr>
        <p:spPr>
          <a:noFill/>
        </p:spPr>
        <p:txBody>
          <a:bodyPr/>
          <a:lstStyle/>
          <a:p>
            <a:fld id="{D5938792-7FFC-4172-8CFA-B74251D29CE1}" type="slidenum">
              <a:rPr lang="en-US" altLang="ja-JP" smtClean="0"/>
              <a:pPr/>
              <a:t>282</a:t>
            </a:fld>
            <a:endParaRPr lang="en-US" altLang="ja-JP"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02434"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02435" name="スライド番号プレースホルダー 3"/>
          <p:cNvSpPr>
            <a:spLocks noGrp="1"/>
          </p:cNvSpPr>
          <p:nvPr>
            <p:ph type="sldNum" sz="quarter" idx="5"/>
          </p:nvPr>
        </p:nvSpPr>
        <p:spPr>
          <a:noFill/>
        </p:spPr>
        <p:txBody>
          <a:bodyPr/>
          <a:lstStyle/>
          <a:p>
            <a:fld id="{B7E13474-9171-45BF-ABD9-476375BE5BE4}" type="slidenum">
              <a:rPr lang="en-US" altLang="ja-JP" smtClean="0"/>
              <a:pPr/>
              <a:t>283</a:t>
            </a:fld>
            <a:endParaRPr lang="en-US" altLang="ja-JP"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04482"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04483" name="スライド番号プレースホルダー 3"/>
          <p:cNvSpPr>
            <a:spLocks noGrp="1"/>
          </p:cNvSpPr>
          <p:nvPr>
            <p:ph type="sldNum" sz="quarter" idx="5"/>
          </p:nvPr>
        </p:nvSpPr>
        <p:spPr>
          <a:noFill/>
        </p:spPr>
        <p:txBody>
          <a:bodyPr/>
          <a:lstStyle/>
          <a:p>
            <a:fld id="{082922B4-37F7-4DDA-A5AA-5A682AE9656D}" type="slidenum">
              <a:rPr lang="en-US" altLang="ja-JP" smtClean="0"/>
              <a:pPr/>
              <a:t>284</a:t>
            </a:fld>
            <a:endParaRPr lang="en-US" altLang="ja-JP"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10626"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10627" name="スライド番号プレースホルダー 3"/>
          <p:cNvSpPr>
            <a:spLocks noGrp="1"/>
          </p:cNvSpPr>
          <p:nvPr>
            <p:ph type="sldNum" sz="quarter" idx="5"/>
          </p:nvPr>
        </p:nvSpPr>
        <p:spPr>
          <a:noFill/>
        </p:spPr>
        <p:txBody>
          <a:bodyPr/>
          <a:lstStyle/>
          <a:p>
            <a:fld id="{A3E6EA08-F32E-4B21-93AB-4208DA603F2D}" type="slidenum">
              <a:rPr lang="en-US" altLang="ja-JP" smtClean="0"/>
              <a:pPr/>
              <a:t>289</a:t>
            </a:fld>
            <a:endParaRPr lang="en-US" altLang="ja-JP"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12674"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12675" name="スライド番号プレースホルダー 3"/>
          <p:cNvSpPr>
            <a:spLocks noGrp="1"/>
          </p:cNvSpPr>
          <p:nvPr>
            <p:ph type="sldNum" sz="quarter" idx="5"/>
          </p:nvPr>
        </p:nvSpPr>
        <p:spPr>
          <a:noFill/>
        </p:spPr>
        <p:txBody>
          <a:bodyPr/>
          <a:lstStyle/>
          <a:p>
            <a:fld id="{3F3CFCDE-522F-4A67-AD71-9EE3F9D599B3}" type="slidenum">
              <a:rPr lang="en-US" altLang="ja-JP" smtClean="0"/>
              <a:pPr/>
              <a:t>290</a:t>
            </a:fld>
            <a:endParaRPr lang="en-US" altLang="ja-JP"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17794"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17795" name="スライド番号プレースホルダー 3"/>
          <p:cNvSpPr>
            <a:spLocks noGrp="1"/>
          </p:cNvSpPr>
          <p:nvPr>
            <p:ph type="sldNum" sz="quarter" idx="5"/>
          </p:nvPr>
        </p:nvSpPr>
        <p:spPr>
          <a:noFill/>
        </p:spPr>
        <p:txBody>
          <a:bodyPr/>
          <a:lstStyle/>
          <a:p>
            <a:fld id="{88766322-A2DF-4F3D-B843-831CD1087813}" type="slidenum">
              <a:rPr lang="en-US" altLang="ja-JP" smtClean="0"/>
              <a:pPr/>
              <a:t>292</a:t>
            </a:fld>
            <a:endParaRPr lang="en-US" altLang="ja-JP"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19842"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19843" name="スライド番号プレースホルダー 3"/>
          <p:cNvSpPr>
            <a:spLocks noGrp="1"/>
          </p:cNvSpPr>
          <p:nvPr>
            <p:ph type="sldNum" sz="quarter" idx="5"/>
          </p:nvPr>
        </p:nvSpPr>
        <p:spPr>
          <a:noFill/>
        </p:spPr>
        <p:txBody>
          <a:bodyPr/>
          <a:lstStyle/>
          <a:p>
            <a:fld id="{C5B7108D-776D-4CB6-97BD-C8D515D59C1E}" type="slidenum">
              <a:rPr lang="en-US" altLang="ja-JP" smtClean="0"/>
              <a:pPr/>
              <a:t>293</a:t>
            </a:fld>
            <a:endParaRPr lang="en-US" altLang="ja-JP"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21890"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21891" name="スライド番号プレースホルダー 3"/>
          <p:cNvSpPr>
            <a:spLocks noGrp="1"/>
          </p:cNvSpPr>
          <p:nvPr>
            <p:ph type="sldNum" sz="quarter" idx="5"/>
          </p:nvPr>
        </p:nvSpPr>
        <p:spPr>
          <a:noFill/>
        </p:spPr>
        <p:txBody>
          <a:bodyPr/>
          <a:lstStyle/>
          <a:p>
            <a:fld id="{75A10FA3-3FF3-4A33-AE07-81E2E59FC19B}" type="slidenum">
              <a:rPr lang="en-US" altLang="ja-JP" smtClean="0"/>
              <a:pPr/>
              <a:t>294</a:t>
            </a:fld>
            <a:endParaRPr lang="en-US"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E36F9258-F86A-48C7-A4DB-554F19B51F43}" type="slidenum">
              <a:rPr lang="en-US" altLang="ja-JP" smtClean="0">
                <a:solidFill>
                  <a:srgbClr val="000000"/>
                </a:solidFill>
              </a:rPr>
              <a:pPr/>
              <a:t>31</a:t>
            </a:fld>
            <a:endParaRPr lang="en-US" altLang="ja-JP" smtClean="0">
              <a:solidFill>
                <a:srgbClr val="000000"/>
              </a:solidFill>
            </a:endParaRPr>
          </a:p>
        </p:txBody>
      </p:sp>
      <p:sp>
        <p:nvSpPr>
          <p:cNvPr id="89090" name="Rectangle 2"/>
          <p:cNvSpPr>
            <a:spLocks noGrp="1" noRot="1" noChangeAspect="1" noChangeArrowheads="1" noTextEdit="1"/>
          </p:cNvSpPr>
          <p:nvPr>
            <p:ph type="sldImg"/>
          </p:nvPr>
        </p:nvSpPr>
        <p:spPr bwMode="auto">
          <a:xfrm>
            <a:off x="3281363" y="509588"/>
            <a:ext cx="3402012" cy="2552700"/>
          </a:xfrm>
          <a:noFill/>
          <a:ln>
            <a:solidFill>
              <a:srgbClr val="000000"/>
            </a:solidFill>
            <a:miter lim="800000"/>
            <a:headEnd/>
            <a:tailEnd/>
          </a:ln>
        </p:spPr>
      </p:sp>
      <p:sp>
        <p:nvSpPr>
          <p:cNvPr id="89091" name="Rectangle 3"/>
          <p:cNvSpPr>
            <a:spLocks noGrp="1" noChangeArrowheads="1"/>
          </p:cNvSpPr>
          <p:nvPr>
            <p:ph type="body" idx="1"/>
          </p:nvPr>
        </p:nvSpPr>
        <p:spPr>
          <a:noFill/>
          <a:ln/>
        </p:spPr>
        <p:txBody>
          <a:bodyPr/>
          <a:lstStyle/>
          <a:p>
            <a:pPr eaLnBrk="1" hangingPunct="1">
              <a:spcBef>
                <a:spcPct val="0"/>
              </a:spcBef>
            </a:pPr>
            <a:endParaRPr lang="ja-JP" altLang="ja-JP"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23938"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23939" name="スライド番号プレースホルダー 3"/>
          <p:cNvSpPr>
            <a:spLocks noGrp="1"/>
          </p:cNvSpPr>
          <p:nvPr>
            <p:ph type="sldNum" sz="quarter" idx="5"/>
          </p:nvPr>
        </p:nvSpPr>
        <p:spPr>
          <a:noFill/>
        </p:spPr>
        <p:txBody>
          <a:bodyPr/>
          <a:lstStyle/>
          <a:p>
            <a:fld id="{2A947177-E148-4C2C-8B09-9542E93ABA78}" type="slidenum">
              <a:rPr lang="en-US" altLang="ja-JP" smtClean="0"/>
              <a:pPr/>
              <a:t>295</a:t>
            </a:fld>
            <a:endParaRPr lang="en-US" altLang="ja-JP"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25986"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25987" name="スライド番号プレースホルダー 3"/>
          <p:cNvSpPr>
            <a:spLocks noGrp="1"/>
          </p:cNvSpPr>
          <p:nvPr>
            <p:ph type="sldNum" sz="quarter" idx="5"/>
          </p:nvPr>
        </p:nvSpPr>
        <p:spPr>
          <a:noFill/>
        </p:spPr>
        <p:txBody>
          <a:bodyPr/>
          <a:lstStyle/>
          <a:p>
            <a:fld id="{E31C44F6-6536-4007-A26C-A6829687A67A}" type="slidenum">
              <a:rPr lang="en-US" altLang="ja-JP" smtClean="0"/>
              <a:pPr/>
              <a:t>296</a:t>
            </a:fld>
            <a:endParaRPr lang="en-US" altLang="ja-JP"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28034"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28035" name="スライド番号プレースホルダー 3"/>
          <p:cNvSpPr>
            <a:spLocks noGrp="1"/>
          </p:cNvSpPr>
          <p:nvPr>
            <p:ph type="sldNum" sz="quarter" idx="5"/>
          </p:nvPr>
        </p:nvSpPr>
        <p:spPr>
          <a:noFill/>
        </p:spPr>
        <p:txBody>
          <a:bodyPr/>
          <a:lstStyle/>
          <a:p>
            <a:fld id="{49764767-A780-42E7-9DA0-A3648FDF15D7}" type="slidenum">
              <a:rPr lang="en-US" altLang="ja-JP" smtClean="0"/>
              <a:pPr/>
              <a:t>297</a:t>
            </a:fld>
            <a:endParaRPr lang="en-US" altLang="ja-JP"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30082"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30083" name="スライド番号プレースホルダー 3"/>
          <p:cNvSpPr>
            <a:spLocks noGrp="1"/>
          </p:cNvSpPr>
          <p:nvPr>
            <p:ph type="sldNum" sz="quarter" idx="5"/>
          </p:nvPr>
        </p:nvSpPr>
        <p:spPr>
          <a:noFill/>
        </p:spPr>
        <p:txBody>
          <a:bodyPr/>
          <a:lstStyle/>
          <a:p>
            <a:fld id="{0D9FDA98-1F11-4A1F-8ABE-153B7DA4A170}" type="slidenum">
              <a:rPr lang="en-US" altLang="ja-JP" smtClean="0"/>
              <a:pPr/>
              <a:t>298</a:t>
            </a:fld>
            <a:endParaRPr lang="en-US" altLang="ja-JP"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33154"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33155" name="スライド番号プレースホルダー 3"/>
          <p:cNvSpPr>
            <a:spLocks noGrp="1"/>
          </p:cNvSpPr>
          <p:nvPr>
            <p:ph type="sldNum" sz="quarter" idx="5"/>
          </p:nvPr>
        </p:nvSpPr>
        <p:spPr>
          <a:noFill/>
        </p:spPr>
        <p:txBody>
          <a:bodyPr/>
          <a:lstStyle/>
          <a:p>
            <a:fld id="{ADB1648A-C2F6-4E73-B1C2-401CCCE928A1}" type="slidenum">
              <a:rPr lang="en-US" altLang="ja-JP" smtClean="0"/>
              <a:pPr/>
              <a:t>300</a:t>
            </a:fld>
            <a:endParaRPr lang="en-US" altLang="ja-JP"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35202"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35203" name="スライド番号プレースホルダー 3"/>
          <p:cNvSpPr>
            <a:spLocks noGrp="1"/>
          </p:cNvSpPr>
          <p:nvPr>
            <p:ph type="sldNum" sz="quarter" idx="5"/>
          </p:nvPr>
        </p:nvSpPr>
        <p:spPr>
          <a:noFill/>
        </p:spPr>
        <p:txBody>
          <a:bodyPr/>
          <a:lstStyle/>
          <a:p>
            <a:fld id="{D2CAF794-D4F4-493B-A2AE-3C0875DCE147}" type="slidenum">
              <a:rPr lang="en-US" altLang="ja-JP" smtClean="0"/>
              <a:pPr/>
              <a:t>301</a:t>
            </a:fld>
            <a:endParaRPr lang="en-US" altLang="ja-JP"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37250" name="ノート プレースホルダー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37251" name="スライド番号プレースホルダー 3"/>
          <p:cNvSpPr>
            <a:spLocks noGrp="1"/>
          </p:cNvSpPr>
          <p:nvPr>
            <p:ph type="sldNum" sz="quarter" idx="5"/>
          </p:nvPr>
        </p:nvSpPr>
        <p:spPr>
          <a:noFill/>
        </p:spPr>
        <p:txBody>
          <a:bodyPr/>
          <a:lstStyle/>
          <a:p>
            <a:fld id="{FFB8C37A-52BF-430A-B3E7-D02142914304}" type="slidenum">
              <a:rPr lang="en-US" altLang="ja-JP" smtClean="0"/>
              <a:pPr/>
              <a:t>302</a:t>
            </a:fld>
            <a:endParaRPr lang="en-US" altLang="ja-JP"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43394"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43395" name="スライド番号プレースホルダ 3"/>
          <p:cNvSpPr>
            <a:spLocks noGrp="1"/>
          </p:cNvSpPr>
          <p:nvPr>
            <p:ph type="sldNum" sz="quarter" idx="5"/>
          </p:nvPr>
        </p:nvSpPr>
        <p:spPr>
          <a:noFill/>
        </p:spPr>
        <p:txBody>
          <a:bodyPr/>
          <a:lstStyle/>
          <a:p>
            <a:fld id="{7D5E084B-913F-48B6-8E1C-359753E17E5C}" type="slidenum">
              <a:rPr lang="en-US" altLang="ja-JP" smtClean="0"/>
              <a:pPr/>
              <a:t>307</a:t>
            </a:fld>
            <a:endParaRPr lang="en-US" altLang="ja-JP"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45442"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45443" name="スライド番号プレースホルダ 3"/>
          <p:cNvSpPr>
            <a:spLocks noGrp="1"/>
          </p:cNvSpPr>
          <p:nvPr>
            <p:ph type="sldNum" sz="quarter" idx="5"/>
          </p:nvPr>
        </p:nvSpPr>
        <p:spPr>
          <a:noFill/>
        </p:spPr>
        <p:txBody>
          <a:bodyPr/>
          <a:lstStyle/>
          <a:p>
            <a:fld id="{1A7CC17D-529C-45B0-8B41-3916D7BC444F}" type="slidenum">
              <a:rPr lang="en-US" altLang="ja-JP" smtClean="0"/>
              <a:pPr/>
              <a:t>308</a:t>
            </a:fld>
            <a:endParaRPr lang="en-US" altLang="ja-JP"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47490"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47491" name="スライド番号プレースホルダ 3"/>
          <p:cNvSpPr>
            <a:spLocks noGrp="1"/>
          </p:cNvSpPr>
          <p:nvPr>
            <p:ph type="sldNum" sz="quarter" idx="5"/>
          </p:nvPr>
        </p:nvSpPr>
        <p:spPr>
          <a:noFill/>
        </p:spPr>
        <p:txBody>
          <a:bodyPr/>
          <a:lstStyle/>
          <a:p>
            <a:fld id="{BE07DC38-5782-4D68-B194-FD5245ED2655}" type="slidenum">
              <a:rPr lang="en-US" altLang="ja-JP" smtClean="0"/>
              <a:pPr/>
              <a:t>309</a:t>
            </a:fld>
            <a:endParaRPr lang="en-US"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494D63AC-57B2-41CE-A8A3-F42ABC75A8DA}" type="slidenum">
              <a:rPr lang="en-US" altLang="ja-JP" smtClean="0">
                <a:solidFill>
                  <a:srgbClr val="000000"/>
                </a:solidFill>
              </a:rPr>
              <a:pPr/>
              <a:t>32</a:t>
            </a:fld>
            <a:endParaRPr lang="en-US" altLang="ja-JP" smtClean="0">
              <a:solidFill>
                <a:srgbClr val="000000"/>
              </a:solidFill>
            </a:endParaRPr>
          </a:p>
        </p:txBody>
      </p:sp>
      <p:sp>
        <p:nvSpPr>
          <p:cNvPr id="92162" name="Rectangle 2"/>
          <p:cNvSpPr>
            <a:spLocks noGrp="1" noRot="1" noChangeAspect="1" noChangeArrowheads="1" noTextEdit="1"/>
          </p:cNvSpPr>
          <p:nvPr>
            <p:ph type="sldImg"/>
          </p:nvPr>
        </p:nvSpPr>
        <p:spPr bwMode="auto">
          <a:xfrm>
            <a:off x="3281363" y="509588"/>
            <a:ext cx="3402012" cy="2552700"/>
          </a:xfrm>
          <a:noFill/>
          <a:ln>
            <a:solidFill>
              <a:srgbClr val="000000"/>
            </a:solidFill>
            <a:miter lim="800000"/>
            <a:headEnd/>
            <a:tailEnd/>
          </a:ln>
        </p:spPr>
      </p:sp>
      <p:sp>
        <p:nvSpPr>
          <p:cNvPr id="92163" name="Rectangle 3"/>
          <p:cNvSpPr>
            <a:spLocks noGrp="1" noChangeArrowheads="1"/>
          </p:cNvSpPr>
          <p:nvPr>
            <p:ph type="body" idx="1"/>
          </p:nvPr>
        </p:nvSpPr>
        <p:spPr>
          <a:noFill/>
          <a:ln/>
        </p:spPr>
        <p:txBody>
          <a:bodyPr/>
          <a:lstStyle/>
          <a:p>
            <a:pPr eaLnBrk="1" hangingPunct="1">
              <a:spcBef>
                <a:spcPct val="0"/>
              </a:spcBef>
            </a:pPr>
            <a:endParaRPr lang="ja-JP" altLang="ja-JP"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49538"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49539" name="スライド番号プレースホルダ 3"/>
          <p:cNvSpPr>
            <a:spLocks noGrp="1"/>
          </p:cNvSpPr>
          <p:nvPr>
            <p:ph type="sldNum" sz="quarter" idx="5"/>
          </p:nvPr>
        </p:nvSpPr>
        <p:spPr>
          <a:noFill/>
        </p:spPr>
        <p:txBody>
          <a:bodyPr/>
          <a:lstStyle/>
          <a:p>
            <a:fld id="{3B28C801-2EDF-491B-86C0-99DEF963C33C}" type="slidenum">
              <a:rPr lang="en-US" altLang="ja-JP" smtClean="0"/>
              <a:pPr/>
              <a:t>310</a:t>
            </a:fld>
            <a:endParaRPr lang="en-US" altLang="ja-JP"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51586"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51587" name="スライド番号プレースホルダ 3"/>
          <p:cNvSpPr>
            <a:spLocks noGrp="1"/>
          </p:cNvSpPr>
          <p:nvPr>
            <p:ph type="sldNum" sz="quarter" idx="5"/>
          </p:nvPr>
        </p:nvSpPr>
        <p:spPr>
          <a:noFill/>
        </p:spPr>
        <p:txBody>
          <a:bodyPr/>
          <a:lstStyle/>
          <a:p>
            <a:fld id="{70749229-E5A2-421D-AB64-A08EC212D878}" type="slidenum">
              <a:rPr lang="en-US" altLang="ja-JP" smtClean="0"/>
              <a:pPr/>
              <a:t>311</a:t>
            </a:fld>
            <a:endParaRPr lang="en-US" altLang="ja-JP"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54658"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54659" name="スライド番号プレースホルダ 3"/>
          <p:cNvSpPr>
            <a:spLocks noGrp="1"/>
          </p:cNvSpPr>
          <p:nvPr>
            <p:ph type="sldNum" sz="quarter" idx="5"/>
          </p:nvPr>
        </p:nvSpPr>
        <p:spPr>
          <a:noFill/>
        </p:spPr>
        <p:txBody>
          <a:bodyPr/>
          <a:lstStyle/>
          <a:p>
            <a:fld id="{E0E9E71D-0104-4698-9BE9-F5320464C371}" type="slidenum">
              <a:rPr lang="en-US" altLang="ja-JP" smtClean="0"/>
              <a:pPr/>
              <a:t>313</a:t>
            </a:fld>
            <a:endParaRPr lang="en-US" altLang="ja-JP"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66946"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66947" name="スライド番号プレースホルダ 3"/>
          <p:cNvSpPr>
            <a:spLocks noGrp="1"/>
          </p:cNvSpPr>
          <p:nvPr>
            <p:ph type="sldNum" sz="quarter" idx="5"/>
          </p:nvPr>
        </p:nvSpPr>
        <p:spPr>
          <a:noFill/>
        </p:spPr>
        <p:txBody>
          <a:bodyPr/>
          <a:lstStyle/>
          <a:p>
            <a:fld id="{F8A96E6F-3489-475E-821A-579E93FC18F1}" type="slidenum">
              <a:rPr lang="en-US" altLang="ja-JP" smtClean="0"/>
              <a:pPr/>
              <a:t>322</a:t>
            </a:fld>
            <a:endParaRPr lang="en-US" altLang="ja-JP"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68994"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68995" name="スライド番号プレースホルダ 3"/>
          <p:cNvSpPr>
            <a:spLocks noGrp="1"/>
          </p:cNvSpPr>
          <p:nvPr>
            <p:ph type="sldNum" sz="quarter" idx="5"/>
          </p:nvPr>
        </p:nvSpPr>
        <p:spPr>
          <a:noFill/>
        </p:spPr>
        <p:txBody>
          <a:bodyPr/>
          <a:lstStyle/>
          <a:p>
            <a:fld id="{D1C5BE07-CB47-49BB-8642-BA641A1432F9}" type="slidenum">
              <a:rPr lang="en-US" altLang="ja-JP" smtClean="0"/>
              <a:pPr/>
              <a:t>323</a:t>
            </a:fld>
            <a:endParaRPr lang="en-US" altLang="ja-JP"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72066"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72067" name="スライド番号プレースホルダ 3"/>
          <p:cNvSpPr>
            <a:spLocks noGrp="1"/>
          </p:cNvSpPr>
          <p:nvPr>
            <p:ph type="sldNum" sz="quarter" idx="5"/>
          </p:nvPr>
        </p:nvSpPr>
        <p:spPr>
          <a:noFill/>
        </p:spPr>
        <p:txBody>
          <a:bodyPr/>
          <a:lstStyle/>
          <a:p>
            <a:fld id="{A7E527C0-7145-413E-8D53-6695B1A34EC6}" type="slidenum">
              <a:rPr lang="en-US" altLang="ja-JP" smtClean="0"/>
              <a:pPr/>
              <a:t>325</a:t>
            </a:fld>
            <a:endParaRPr lang="en-US" altLang="ja-JP"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74114"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74115" name="スライド番号プレースホルダ 3"/>
          <p:cNvSpPr>
            <a:spLocks noGrp="1"/>
          </p:cNvSpPr>
          <p:nvPr>
            <p:ph type="sldNum" sz="quarter" idx="5"/>
          </p:nvPr>
        </p:nvSpPr>
        <p:spPr>
          <a:noFill/>
        </p:spPr>
        <p:txBody>
          <a:bodyPr/>
          <a:lstStyle/>
          <a:p>
            <a:fld id="{27E55A98-E7B2-4B62-A57F-FFFCE542EC4B}" type="slidenum">
              <a:rPr lang="en-US" altLang="ja-JP" smtClean="0"/>
              <a:pPr/>
              <a:t>326</a:t>
            </a:fld>
            <a:endParaRPr lang="en-US" altLang="ja-JP"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78210"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78211" name="スライド番号プレースホルダ 3"/>
          <p:cNvSpPr>
            <a:spLocks noGrp="1"/>
          </p:cNvSpPr>
          <p:nvPr>
            <p:ph type="sldNum" sz="quarter" idx="5"/>
          </p:nvPr>
        </p:nvSpPr>
        <p:spPr>
          <a:noFill/>
        </p:spPr>
        <p:txBody>
          <a:bodyPr/>
          <a:lstStyle/>
          <a:p>
            <a:fld id="{8395C1A2-943B-4941-AC57-BB4787F83585}" type="slidenum">
              <a:rPr lang="en-US" altLang="ja-JP" smtClean="0"/>
              <a:pPr/>
              <a:t>329</a:t>
            </a:fld>
            <a:endParaRPr lang="en-US" altLang="ja-JP"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80258"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80259" name="スライド番号プレースホルダ 3"/>
          <p:cNvSpPr>
            <a:spLocks noGrp="1"/>
          </p:cNvSpPr>
          <p:nvPr>
            <p:ph type="sldNum" sz="quarter" idx="5"/>
          </p:nvPr>
        </p:nvSpPr>
        <p:spPr>
          <a:noFill/>
        </p:spPr>
        <p:txBody>
          <a:bodyPr/>
          <a:lstStyle/>
          <a:p>
            <a:fld id="{414A2A99-7018-4FE8-B8F9-890CBEA80209}" type="slidenum">
              <a:rPr lang="en-US" altLang="ja-JP" smtClean="0"/>
              <a:pPr/>
              <a:t>330</a:t>
            </a:fld>
            <a:endParaRPr lang="en-US" altLang="ja-JP"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82306" name="ノート プレースホルダ 2"/>
          <p:cNvSpPr>
            <a:spLocks noGrp="1"/>
          </p:cNvSpPr>
          <p:nvPr>
            <p:ph type="body" idx="1"/>
          </p:nvPr>
        </p:nvSpPr>
        <p:spPr>
          <a:noFill/>
          <a:ln/>
        </p:spPr>
        <p:txBody>
          <a:bodyPr/>
          <a:lstStyle/>
          <a:p>
            <a:pPr eaLnBrk="1" hangingPunct="1">
              <a:spcBef>
                <a:spcPct val="0"/>
              </a:spcBef>
            </a:pPr>
            <a:endParaRPr kumimoji="1" lang="ja-JP" altLang="en-US" smtClean="0"/>
          </a:p>
        </p:txBody>
      </p:sp>
      <p:sp>
        <p:nvSpPr>
          <p:cNvPr id="482307" name="スライド番号プレースホルダ 3"/>
          <p:cNvSpPr>
            <a:spLocks noGrp="1"/>
          </p:cNvSpPr>
          <p:nvPr>
            <p:ph type="sldNum" sz="quarter" idx="5"/>
          </p:nvPr>
        </p:nvSpPr>
        <p:spPr>
          <a:noFill/>
        </p:spPr>
        <p:txBody>
          <a:bodyPr/>
          <a:lstStyle/>
          <a:p>
            <a:fld id="{592E543F-B425-4DD3-BEBA-9E82E6A54A6A}" type="slidenum">
              <a:rPr lang="en-US" altLang="ja-JP" smtClean="0"/>
              <a:pPr/>
              <a:t>331</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Aft>
                <a:spcPts val="0"/>
              </a:spcAft>
              <a:defRPr kumimoji="0"/>
            </a:lvl1pPr>
          </a:lstStyle>
          <a:p>
            <a:pPr>
              <a:defRPr/>
            </a:pPr>
            <a:fld id="{6B3AD0F8-BA95-4D09-A100-5CA1829327C3}"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Aft>
                <a:spcPts val="0"/>
              </a:spcAft>
              <a:defRPr kumimoji="0"/>
            </a:lvl1pPr>
          </a:lstStyle>
          <a:p>
            <a:pPr>
              <a:defRPr/>
            </a:pPr>
            <a:fld id="{B4441487-18F0-4E06-B411-D53A553B48FA}"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Aft>
                <a:spcPts val="0"/>
              </a:spcAft>
              <a:defRPr kumimoji="0"/>
            </a:lvl1pPr>
          </a:lstStyle>
          <a:p>
            <a:pPr>
              <a:defRPr/>
            </a:pPr>
            <a:fld id="{02400DA7-0D3F-4C08-A4E3-39F0D325352E}" type="slidenum">
              <a:rPr lang="en-US" altLang="ja-JP"/>
              <a:pPr>
                <a:defRPr/>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Aft>
                <a:spcPts val="0"/>
              </a:spcAft>
              <a:defRPr kumimoji="0"/>
            </a:lvl1pPr>
          </a:lstStyle>
          <a:p>
            <a:pPr>
              <a:defRPr/>
            </a:pPr>
            <a:fld id="{9FF6BEA1-DE94-4C4B-B795-3153A411D430}" type="slidenum">
              <a:rPr lang="en-US" altLang="ja-JP"/>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Aft>
                <a:spcPts val="0"/>
              </a:spcAft>
              <a:defRPr kumimoji="0"/>
            </a:lvl1pPr>
          </a:lstStyle>
          <a:p>
            <a:pPr>
              <a:defRPr/>
            </a:pPr>
            <a:fld id="{34CA69B3-5CA9-4A80-A8F7-C6E6E910D480}" type="slidenum">
              <a:rPr lang="en-US" altLang="ja-JP"/>
              <a:pPr>
                <a:defRPr/>
              </a:pPr>
              <a:t>&lt;#&gt;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Aft>
                <a:spcPts val="0"/>
              </a:spcAft>
              <a:defRPr kumimoji="0"/>
            </a:lvl1pPr>
          </a:lstStyle>
          <a:p>
            <a:pPr>
              <a:defRPr/>
            </a:pPr>
            <a:fld id="{98A76274-D0D4-4D78-8EDF-6F1989D4693B}" type="slidenum">
              <a:rPr lang="en-US" altLang="ja-JP"/>
              <a:pPr>
                <a:defRPr/>
              </a:pPr>
              <a:t>&lt;#&gt;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Aft>
                <a:spcPts val="0"/>
              </a:spcAft>
              <a:defRPr kumimoji="0"/>
            </a:lvl1pPr>
          </a:lstStyle>
          <a:p>
            <a:pPr>
              <a:defRPr/>
            </a:pPr>
            <a:fld id="{56240EF4-46DF-460F-AFF2-B369752E26AC}" type="slidenum">
              <a:rPr lang="en-US" altLang="ja-JP"/>
              <a:pPr>
                <a:defRPr/>
              </a:pPr>
              <a:t>&lt;#&gt;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Aft>
                <a:spcPts val="0"/>
              </a:spcAft>
              <a:defRPr kumimoji="0"/>
            </a:lvl1pPr>
          </a:lstStyle>
          <a:p>
            <a:pPr>
              <a:defRPr/>
            </a:pPr>
            <a:fld id="{13A7652A-D3D4-4A0F-ABB5-280E2E928B4F}" type="slidenum">
              <a:rPr lang="en-US" altLang="ja-JP"/>
              <a:pPr>
                <a:defRPr/>
              </a:pPr>
              <a:t>&lt;#&gt;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9" name="Rectangle 6"/>
          <p:cNvSpPr>
            <a:spLocks noGrp="1" noChangeArrowheads="1"/>
          </p:cNvSpPr>
          <p:nvPr>
            <p:ph type="sldNum" sz="quarter" idx="12"/>
          </p:nvPr>
        </p:nvSpPr>
        <p:spPr/>
        <p:txBody>
          <a:bodyPr/>
          <a:lstStyle>
            <a:lvl1pPr fontAlgn="auto">
              <a:spcAft>
                <a:spcPts val="0"/>
              </a:spcAft>
              <a:defRPr kumimoji="0"/>
            </a:lvl1pPr>
          </a:lstStyle>
          <a:p>
            <a:pPr>
              <a:defRPr/>
            </a:pPr>
            <a:fld id="{38D9ECC9-B4E0-4854-8D92-A04CEC7D47A2}" type="slidenum">
              <a:rPr lang="en-US" altLang="ja-JP"/>
              <a:pPr>
                <a:defRPr/>
              </a:pPr>
              <a:t>&lt;#&gt;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Aft>
                <a:spcPts val="0"/>
              </a:spcAft>
              <a:defRPr kumimoji="0"/>
            </a:lvl1pPr>
          </a:lstStyle>
          <a:p>
            <a:pPr>
              <a:defRPr/>
            </a:pPr>
            <a:fld id="{D2C5DE3B-9383-4D25-9ACE-E8D4DECB9073}" type="slidenum">
              <a:rPr lang="en-US" altLang="ja-JP"/>
              <a:pPr>
                <a:defRPr/>
              </a:pPr>
              <a:t>&lt;#&gt;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4" name="Rectangle 6"/>
          <p:cNvSpPr>
            <a:spLocks noGrp="1" noChangeArrowheads="1"/>
          </p:cNvSpPr>
          <p:nvPr>
            <p:ph type="sldNum" sz="quarter" idx="12"/>
          </p:nvPr>
        </p:nvSpPr>
        <p:spPr/>
        <p:txBody>
          <a:bodyPr/>
          <a:lstStyle>
            <a:lvl1pPr fontAlgn="auto">
              <a:spcAft>
                <a:spcPts val="0"/>
              </a:spcAft>
              <a:defRPr kumimoji="0"/>
            </a:lvl1pPr>
          </a:lstStyle>
          <a:p>
            <a:pPr>
              <a:defRPr/>
            </a:pPr>
            <a:fld id="{4CA6B5D0-36C8-4C5B-9B3A-85B55BC7A8B9}"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Aft>
                <a:spcPts val="0"/>
              </a:spcAft>
              <a:defRPr kumimoji="0"/>
            </a:lvl1pPr>
          </a:lstStyle>
          <a:p>
            <a:pPr>
              <a:defRPr/>
            </a:pPr>
            <a:fld id="{37497551-1C1B-4558-933B-C7B3D685C8D3}" type="slidenum">
              <a:rPr lang="en-US" altLang="ja-JP"/>
              <a:pPr>
                <a:defRPr/>
              </a:pPr>
              <a:t>&lt;#&gt;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Aft>
                <a:spcPts val="0"/>
              </a:spcAft>
              <a:defRPr kumimoji="0"/>
            </a:lvl1pPr>
          </a:lstStyle>
          <a:p>
            <a:pPr>
              <a:defRPr/>
            </a:pPr>
            <a:fld id="{29EB7843-0A6A-4DDE-8C59-60DCF895B1C1}" type="slidenum">
              <a:rPr lang="en-US" altLang="ja-JP"/>
              <a:pPr>
                <a:defRPr/>
              </a:pPr>
              <a:t>&lt;#&gt;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Aft>
                <a:spcPts val="0"/>
              </a:spcAft>
              <a:defRPr kumimoji="0"/>
            </a:lvl1pPr>
          </a:lstStyle>
          <a:p>
            <a:pPr>
              <a:defRPr/>
            </a:pPr>
            <a:fld id="{1C6EE5AE-5C22-48BF-8DDF-2A2E55FDC71A}" type="slidenum">
              <a:rPr lang="en-US" altLang="ja-JP"/>
              <a:pPr>
                <a:defRPr/>
              </a:pPr>
              <a:t>&lt;#&gt;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Aft>
                <a:spcPts val="0"/>
              </a:spcAft>
              <a:defRPr kumimoji="0"/>
            </a:lvl1pPr>
          </a:lstStyle>
          <a:p>
            <a:pPr>
              <a:defRPr/>
            </a:pPr>
            <a:fld id="{755E4445-A42F-4C4C-A0BD-4BF6030347DF}" type="slidenum">
              <a:rPr lang="en-US" altLang="ja-JP"/>
              <a:pPr>
                <a:defRPr/>
              </a:pPr>
              <a:t>&lt;#&gt;</a:t>
            </a:fld>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Aft>
                <a:spcPts val="0"/>
              </a:spcAft>
              <a:defRPr kumimoji="0"/>
            </a:lvl1pPr>
          </a:lstStyle>
          <a:p>
            <a:pPr>
              <a:defRPr/>
            </a:pPr>
            <a:fld id="{382404A3-B595-4512-B0AE-248410469071}" type="slidenum">
              <a:rPr lang="en-US" altLang="ja-JP"/>
              <a:pPr>
                <a:defRPr/>
              </a:pPr>
              <a:t>&lt;#&gt;</a:t>
            </a:fld>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Aft>
                <a:spcPts val="0"/>
              </a:spcAft>
              <a:defRPr kumimoji="0"/>
            </a:lvl1pPr>
          </a:lstStyle>
          <a:p>
            <a:pPr>
              <a:defRPr/>
            </a:pPr>
            <a:fld id="{8F6C03BE-BB5C-4F4C-8643-9DF05C5176C9}" type="slidenum">
              <a:rPr lang="en-US" altLang="ja-JP"/>
              <a:pPr>
                <a:defRPr/>
              </a:pPr>
              <a:t>&lt;#&gt;</a:t>
            </a:fld>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CE25600-B4E5-49C4-A304-6FF4D6DEEA8E}" type="datetimeFigureOut">
              <a:rPr lang="ja-JP" altLang="en-US" smtClean="0">
                <a:solidFill>
                  <a:prstClr val="black">
                    <a:tint val="75000"/>
                  </a:prstClr>
                </a:solidFill>
              </a:rPr>
              <a:pPr/>
              <a:t>2012/3/6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5267A9B-88B4-4A47-A6CA-8FC3F9756DD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643023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E25600-B4E5-49C4-A304-6FF4D6DEEA8E}" type="datetimeFigureOut">
              <a:rPr lang="ja-JP" altLang="en-US" smtClean="0">
                <a:solidFill>
                  <a:prstClr val="black">
                    <a:tint val="75000"/>
                  </a:prstClr>
                </a:solidFill>
              </a:rPr>
              <a:pPr/>
              <a:t>2012/3/6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5267A9B-88B4-4A47-A6CA-8FC3F9756DD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02507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CE25600-B4E5-49C4-A304-6FF4D6DEEA8E}" type="datetimeFigureOut">
              <a:rPr lang="ja-JP" altLang="en-US" smtClean="0">
                <a:solidFill>
                  <a:prstClr val="black">
                    <a:tint val="75000"/>
                  </a:prstClr>
                </a:solidFill>
              </a:rPr>
              <a:pPr/>
              <a:t>2012/3/6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5267A9B-88B4-4A47-A6CA-8FC3F9756DD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710930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CE25600-B4E5-49C4-A304-6FF4D6DEEA8E}" type="datetimeFigureOut">
              <a:rPr lang="ja-JP" altLang="en-US" smtClean="0">
                <a:solidFill>
                  <a:prstClr val="black">
                    <a:tint val="75000"/>
                  </a:prstClr>
                </a:solidFill>
              </a:rPr>
              <a:pPr/>
              <a:t>2012/3/6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5267A9B-88B4-4A47-A6CA-8FC3F9756DD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343420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CE25600-B4E5-49C4-A304-6FF4D6DEEA8E}" type="datetimeFigureOut">
              <a:rPr lang="ja-JP" altLang="en-US" smtClean="0">
                <a:solidFill>
                  <a:prstClr val="black">
                    <a:tint val="75000"/>
                  </a:prstClr>
                </a:solidFill>
              </a:rPr>
              <a:pPr/>
              <a:t>2012/3/6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5267A9B-88B4-4A47-A6CA-8FC3F9756DD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95995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Aft>
                <a:spcPts val="0"/>
              </a:spcAft>
              <a:defRPr kumimoji="0"/>
            </a:lvl1pPr>
          </a:lstStyle>
          <a:p>
            <a:pPr>
              <a:defRPr/>
            </a:pPr>
            <a:fld id="{3B12AAD9-0086-4602-AC1E-2045A5ADEA9F}" type="slidenum">
              <a:rPr lang="en-US" altLang="ja-JP"/>
              <a:pPr>
                <a:defRPr/>
              </a:pPr>
              <a:t>&lt;#&gt;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CE25600-B4E5-49C4-A304-6FF4D6DEEA8E}" type="datetimeFigureOut">
              <a:rPr lang="ja-JP" altLang="en-US" smtClean="0">
                <a:solidFill>
                  <a:prstClr val="black">
                    <a:tint val="75000"/>
                  </a:prstClr>
                </a:solidFill>
              </a:rPr>
              <a:pPr/>
              <a:t>2012/3/6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5267A9B-88B4-4A47-A6CA-8FC3F9756DD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27798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CE25600-B4E5-49C4-A304-6FF4D6DEEA8E}" type="datetimeFigureOut">
              <a:rPr lang="ja-JP" altLang="en-US" smtClean="0">
                <a:solidFill>
                  <a:prstClr val="black">
                    <a:tint val="75000"/>
                  </a:prstClr>
                </a:solidFill>
              </a:rPr>
              <a:pPr/>
              <a:t>2012/3/6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5267A9B-88B4-4A47-A6CA-8FC3F9756DD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553658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CE25600-B4E5-49C4-A304-6FF4D6DEEA8E}" type="datetimeFigureOut">
              <a:rPr lang="ja-JP" altLang="en-US" smtClean="0">
                <a:solidFill>
                  <a:prstClr val="black">
                    <a:tint val="75000"/>
                  </a:prstClr>
                </a:solidFill>
              </a:rPr>
              <a:pPr/>
              <a:t>2012/3/6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5267A9B-88B4-4A47-A6CA-8FC3F9756DD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197422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CE25600-B4E5-49C4-A304-6FF4D6DEEA8E}" type="datetimeFigureOut">
              <a:rPr lang="ja-JP" altLang="en-US" smtClean="0">
                <a:solidFill>
                  <a:prstClr val="black">
                    <a:tint val="75000"/>
                  </a:prstClr>
                </a:solidFill>
              </a:rPr>
              <a:pPr/>
              <a:t>2012/3/6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5267A9B-88B4-4A47-A6CA-8FC3F9756DD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992553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E25600-B4E5-49C4-A304-6FF4D6DEEA8E}" type="datetimeFigureOut">
              <a:rPr lang="ja-JP" altLang="en-US" smtClean="0">
                <a:solidFill>
                  <a:prstClr val="black">
                    <a:tint val="75000"/>
                  </a:prstClr>
                </a:solidFill>
              </a:rPr>
              <a:pPr/>
              <a:t>2012/3/6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5267A9B-88B4-4A47-A6CA-8FC3F9756DD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63145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E25600-B4E5-49C4-A304-6FF4D6DEEA8E}" type="datetimeFigureOut">
              <a:rPr lang="ja-JP" altLang="en-US" smtClean="0">
                <a:solidFill>
                  <a:prstClr val="black">
                    <a:tint val="75000"/>
                  </a:prstClr>
                </a:solidFill>
              </a:rPr>
              <a:pPr/>
              <a:t>2012/3/6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5267A9B-88B4-4A47-A6CA-8FC3F9756DD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028608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ja-JP" altLang="en-US" smtClean="0"/>
              <a:t>マスタ タイトルの書式設定</a:t>
            </a:r>
            <a:endParaRPr lang="en-US"/>
          </a:p>
        </p:txBody>
      </p:sp>
      <p:sp>
        <p:nvSpPr>
          <p:cNvPr id="10" name="Date Placeholder 9"/>
          <p:cNvSpPr>
            <a:spLocks noGrp="1"/>
          </p:cNvSpPr>
          <p:nvPr>
            <p:ph type="dt" sz="half" idx="10"/>
          </p:nvPr>
        </p:nvSpPr>
        <p:spPr/>
        <p:txBody>
          <a:bodyPr/>
          <a:lstStyle/>
          <a:p>
            <a:pPr>
              <a:defRPr/>
            </a:pPr>
            <a:fld id="{CFDEE2AD-D10A-4F00-B488-0308587FC048}" type="datetime1">
              <a:rPr lang="en-US" altLang="ja-JP" smtClean="0"/>
              <a:pPr>
                <a:defRPr/>
              </a:pPr>
              <a:t>3/6/2012</a:t>
            </a:fld>
            <a:endParaRPr lang="en-US" dirty="0"/>
          </a:p>
        </p:txBody>
      </p:sp>
      <p:sp>
        <p:nvSpPr>
          <p:cNvPr id="11" name="Slide Number Placeholder 10"/>
          <p:cNvSpPr>
            <a:spLocks noGrp="1"/>
          </p:cNvSpPr>
          <p:nvPr>
            <p:ph type="sldNum" sz="quarter" idx="11"/>
          </p:nvPr>
        </p:nvSpPr>
        <p:spPr/>
        <p:txBody>
          <a:bodyPr/>
          <a:lstStyle/>
          <a:p>
            <a:pPr>
              <a:defRPr/>
            </a:pPr>
            <a:fld id="{A4327659-5EB3-4172-BCF5-8263FDBABD2F}" type="slidenum">
              <a:rPr lang="en-US" smtClean="0"/>
              <a:pPr>
                <a:defRPr/>
              </a:pPr>
              <a:t>&lt;#&gt;</a:t>
            </a:fld>
            <a:endParaRPr lang="en-US" dirty="0"/>
          </a:p>
        </p:txBody>
      </p:sp>
      <p:sp>
        <p:nvSpPr>
          <p:cNvPr id="12" name="Footer Placeholder 11"/>
          <p:cNvSpPr>
            <a:spLocks noGrp="1"/>
          </p:cNvSpPr>
          <p:nvPr>
            <p:ph type="ftr" sz="quarter" idx="12"/>
          </p:nvPr>
        </p:nvSpPr>
        <p:spPr/>
        <p:txBody>
          <a:bodyPr/>
          <a:lstStyle/>
          <a:p>
            <a:pPr>
              <a:defRPr/>
            </a:pP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タイトルとテキスト">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ja-JP" altLang="en-US" smtClean="0"/>
              <a:t>マスタ タイトルの書式設定</a:t>
            </a:r>
            <a:endParaRPr lang="en-US"/>
          </a:p>
        </p:txBody>
      </p:sp>
      <p:sp>
        <p:nvSpPr>
          <p:cNvPr id="8" name="Date Placeholder 7"/>
          <p:cNvSpPr>
            <a:spLocks noGrp="1"/>
          </p:cNvSpPr>
          <p:nvPr>
            <p:ph type="dt" sz="half" idx="10"/>
          </p:nvPr>
        </p:nvSpPr>
        <p:spPr/>
        <p:txBody>
          <a:bodyPr/>
          <a:lstStyle/>
          <a:p>
            <a:pPr>
              <a:defRPr/>
            </a:pPr>
            <a:fld id="{87119049-8F13-4AC2-9853-F532689124B4}" type="datetime1">
              <a:rPr lang="en-US" altLang="ja-JP" smtClean="0"/>
              <a:pPr>
                <a:defRPr/>
              </a:pPr>
              <a:t>3/6/2012</a:t>
            </a:fld>
            <a:endParaRPr lang="en-US" dirty="0"/>
          </a:p>
        </p:txBody>
      </p:sp>
      <p:sp>
        <p:nvSpPr>
          <p:cNvPr id="10" name="Slide Number Placeholder 9"/>
          <p:cNvSpPr>
            <a:spLocks noGrp="1"/>
          </p:cNvSpPr>
          <p:nvPr>
            <p:ph type="sldNum" sz="quarter" idx="11"/>
          </p:nvPr>
        </p:nvSpPr>
        <p:spPr/>
        <p:txBody>
          <a:bodyPr/>
          <a:lstStyle/>
          <a:p>
            <a:pPr>
              <a:defRPr/>
            </a:pPr>
            <a:fld id="{7742AC27-27CA-470E-844E-6AE5E3F98486}" type="slidenum">
              <a:rPr lang="en-US" smtClean="0"/>
              <a:pPr>
                <a:defRPr/>
              </a:pPr>
              <a:t>&lt;#&gt;</a:t>
            </a:fld>
            <a:endParaRPr lang="en-US" dirty="0"/>
          </a:p>
        </p:txBody>
      </p:sp>
      <p:sp>
        <p:nvSpPr>
          <p:cNvPr id="11" name="Footer Placeholder 10"/>
          <p:cNvSpPr>
            <a:spLocks noGrp="1"/>
          </p:cNvSpPr>
          <p:nvPr>
            <p:ph type="ftr" sz="quarter" idx="12"/>
          </p:nvPr>
        </p:nvSpPr>
        <p:spPr/>
        <p:txBody>
          <a:body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ja-JP" altLang="en-US" smtClean="0"/>
              <a:t>マスタ タイトルの書式設定</a:t>
            </a:r>
            <a:endParaRPr lang="en-US"/>
          </a:p>
        </p:txBody>
      </p:sp>
      <p:sp>
        <p:nvSpPr>
          <p:cNvPr id="7" name="Date Placeholder 6"/>
          <p:cNvSpPr>
            <a:spLocks noGrp="1"/>
          </p:cNvSpPr>
          <p:nvPr>
            <p:ph type="dt" sz="half" idx="10"/>
          </p:nvPr>
        </p:nvSpPr>
        <p:spPr/>
        <p:txBody>
          <a:bodyPr/>
          <a:lstStyle/>
          <a:p>
            <a:pPr>
              <a:defRPr/>
            </a:pPr>
            <a:fld id="{324F8E49-2F4D-4117-BF66-C5F2599BC490}" type="datetime1">
              <a:rPr lang="en-US" altLang="ja-JP" smtClean="0"/>
              <a:pPr>
                <a:defRPr/>
              </a:pPr>
              <a:t>3/6/2012</a:t>
            </a:fld>
            <a:endParaRPr lang="en-US" dirty="0"/>
          </a:p>
        </p:txBody>
      </p:sp>
      <p:sp>
        <p:nvSpPr>
          <p:cNvPr id="8" name="Slide Number Placeholder 7"/>
          <p:cNvSpPr>
            <a:spLocks noGrp="1"/>
          </p:cNvSpPr>
          <p:nvPr>
            <p:ph type="sldNum" sz="quarter" idx="11"/>
          </p:nvPr>
        </p:nvSpPr>
        <p:spPr/>
        <p:txBody>
          <a:bodyPr/>
          <a:lstStyle/>
          <a:p>
            <a:pPr>
              <a:defRPr/>
            </a:pPr>
            <a:fld id="{7AE3CCD4-A0CE-4AE9-B359-50166D0C00CA}" type="slidenum">
              <a:rPr lang="en-US" smtClean="0"/>
              <a:pPr>
                <a:defRPr/>
              </a:pPr>
              <a:t>&lt;#&gt;</a:t>
            </a:fld>
            <a:endParaRPr lang="en-US" dirty="0"/>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BBF8CB4A-37F7-46FD-AB48-205E939F0EB0}" type="datetime1">
              <a:rPr lang="en-US" altLang="ja-JP" smtClean="0"/>
              <a:pPr>
                <a:defRPr/>
              </a:pPr>
              <a:t>3/6/2012</a:t>
            </a:fld>
            <a:endParaRPr lang="en-US" dirty="0"/>
          </a:p>
        </p:txBody>
      </p:sp>
      <p:sp>
        <p:nvSpPr>
          <p:cNvPr id="6" name="Slide Number Placeholder 5"/>
          <p:cNvSpPr>
            <a:spLocks noGrp="1"/>
          </p:cNvSpPr>
          <p:nvPr>
            <p:ph type="sldNum" sz="quarter" idx="11"/>
          </p:nvPr>
        </p:nvSpPr>
        <p:spPr/>
        <p:txBody>
          <a:bodyPr/>
          <a:lstStyle/>
          <a:p>
            <a:pPr>
              <a:defRPr/>
            </a:pPr>
            <a:fld id="{60079067-AC43-405E-85B9-D708B570B81D}" type="slidenum">
              <a:rPr lang="en-US" smtClean="0"/>
              <a:pPr>
                <a:defRPr/>
              </a:pPr>
              <a:t>&lt;#&gt;</a:t>
            </a:fld>
            <a:endParaRPr lang="en-US" dirty="0"/>
          </a:p>
        </p:txBody>
      </p:sp>
      <p:sp>
        <p:nvSpPr>
          <p:cNvPr id="8" name="Footer Placeholder 7"/>
          <p:cNvSpPr>
            <a:spLocks noGrp="1"/>
          </p:cNvSpPr>
          <p:nvPr>
            <p:ph type="ftr" sz="quarter" idx="12"/>
          </p:nvPr>
        </p:nvSpPr>
        <p:spPr/>
        <p:txBody>
          <a:body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Aft>
                <a:spcPts val="0"/>
              </a:spcAft>
              <a:defRPr kumimoji="0"/>
            </a:lvl1pPr>
          </a:lstStyle>
          <a:p>
            <a:pPr>
              <a:defRPr/>
            </a:pPr>
            <a:fld id="{5C9CD744-6507-4C74-9AD5-332677BAFDCB}" type="slidenum">
              <a:rPr lang="en-US" altLang="ja-JP"/>
              <a:pPr>
                <a:defRPr/>
              </a:pPr>
              <a:t>&lt;#&gt;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タイトルと 2 段組みテキスト">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ja-JP" altLang="en-US" smtClean="0"/>
              <a:t>マスタ タイトルの書式設定</a:t>
            </a:r>
            <a:endParaRPr lang="en-US"/>
          </a:p>
        </p:txBody>
      </p:sp>
      <p:sp>
        <p:nvSpPr>
          <p:cNvPr id="10" name="Date Placeholder 9"/>
          <p:cNvSpPr>
            <a:spLocks noGrp="1"/>
          </p:cNvSpPr>
          <p:nvPr>
            <p:ph type="dt" sz="half" idx="10"/>
          </p:nvPr>
        </p:nvSpPr>
        <p:spPr/>
        <p:txBody>
          <a:bodyPr/>
          <a:lstStyle/>
          <a:p>
            <a:pPr>
              <a:defRPr/>
            </a:pPr>
            <a:fld id="{1E5D47E2-BA23-41BD-A944-CAFB5DA9DCC2}" type="datetime1">
              <a:rPr lang="en-US" altLang="ja-JP" smtClean="0"/>
              <a:pPr>
                <a:defRPr/>
              </a:pPr>
              <a:t>3/6/2012</a:t>
            </a:fld>
            <a:endParaRPr lang="en-US" dirty="0"/>
          </a:p>
        </p:txBody>
      </p:sp>
      <p:sp>
        <p:nvSpPr>
          <p:cNvPr id="12" name="Slide Number Placeholder 11"/>
          <p:cNvSpPr>
            <a:spLocks noGrp="1"/>
          </p:cNvSpPr>
          <p:nvPr>
            <p:ph type="sldNum" sz="quarter" idx="11"/>
          </p:nvPr>
        </p:nvSpPr>
        <p:spPr/>
        <p:txBody>
          <a:bodyPr/>
          <a:lstStyle/>
          <a:p>
            <a:pPr>
              <a:defRPr/>
            </a:pPr>
            <a:fld id="{ABAABD13-AC85-4AF3-9C2C-9F6ACDE2405A}" type="slidenum">
              <a:rPr lang="en-US" smtClean="0"/>
              <a:pPr>
                <a:defRPr/>
              </a:pPr>
              <a:t>&lt;#&gt;</a:t>
            </a:fld>
            <a:endParaRPr lang="en-US" dirty="0"/>
          </a:p>
        </p:txBody>
      </p:sp>
      <p:sp>
        <p:nvSpPr>
          <p:cNvPr id="13" name="Footer Placeholder 12"/>
          <p:cNvSpPr>
            <a:spLocks noGrp="1"/>
          </p:cNvSpPr>
          <p:nvPr>
            <p:ph type="ftr" sz="quarter" idx="12"/>
          </p:nvPr>
        </p:nvSpPr>
        <p:spPr/>
        <p:txBody>
          <a:body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ja-JP" altLang="en-US" smtClean="0"/>
              <a:t>マスタ タイトルの書式設定</a:t>
            </a:r>
            <a:endParaRPr lang="en-US"/>
          </a:p>
        </p:txBody>
      </p:sp>
      <p:sp>
        <p:nvSpPr>
          <p:cNvPr id="8" name="Date Placeholder 7"/>
          <p:cNvSpPr>
            <a:spLocks noGrp="1"/>
          </p:cNvSpPr>
          <p:nvPr>
            <p:ph type="dt" sz="half" idx="10"/>
          </p:nvPr>
        </p:nvSpPr>
        <p:spPr/>
        <p:txBody>
          <a:bodyPr/>
          <a:lstStyle/>
          <a:p>
            <a:pPr>
              <a:defRPr/>
            </a:pPr>
            <a:fld id="{E54CDA13-7FE0-4A87-90F3-2527504F5A8B}" type="datetime1">
              <a:rPr lang="en-US" altLang="ja-JP" smtClean="0"/>
              <a:pPr>
                <a:defRPr/>
              </a:pPr>
              <a:t>3/6/2012</a:t>
            </a:fld>
            <a:endParaRPr lang="en-US" dirty="0"/>
          </a:p>
        </p:txBody>
      </p:sp>
      <p:sp>
        <p:nvSpPr>
          <p:cNvPr id="9" name="Slide Number Placeholder 8"/>
          <p:cNvSpPr>
            <a:spLocks noGrp="1"/>
          </p:cNvSpPr>
          <p:nvPr>
            <p:ph type="sldNum" sz="quarter" idx="11"/>
          </p:nvPr>
        </p:nvSpPr>
        <p:spPr/>
        <p:txBody>
          <a:bodyPr/>
          <a:lstStyle/>
          <a:p>
            <a:pPr>
              <a:defRPr/>
            </a:pPr>
            <a:fld id="{1982617F-9E5B-4FD9-9B9D-380FF6E5437C}" type="slidenum">
              <a:rPr lang="en-US" smtClean="0"/>
              <a:pPr>
                <a:defRPr/>
              </a:pPr>
              <a:t>&lt;#&gt;</a:t>
            </a:fld>
            <a:endParaRPr lang="en-US" dirty="0"/>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ja-JP" altLang="en-US" smtClean="0"/>
              <a:t>マスタ タイトルの書式設定</a:t>
            </a:r>
            <a:endParaRPr lang="en-US"/>
          </a:p>
        </p:txBody>
      </p:sp>
      <p:sp>
        <p:nvSpPr>
          <p:cNvPr id="9" name="Date Placeholder 8"/>
          <p:cNvSpPr>
            <a:spLocks noGrp="1"/>
          </p:cNvSpPr>
          <p:nvPr>
            <p:ph type="dt" sz="half" idx="10"/>
          </p:nvPr>
        </p:nvSpPr>
        <p:spPr/>
        <p:txBody>
          <a:bodyPr/>
          <a:lstStyle/>
          <a:p>
            <a:pPr>
              <a:defRPr/>
            </a:pPr>
            <a:fld id="{82AA813F-D93B-4104-AED1-75FFAC70F135}" type="datetime1">
              <a:rPr lang="en-US" altLang="ja-JP" smtClean="0"/>
              <a:pPr>
                <a:defRPr/>
              </a:pPr>
              <a:t>3/6/2012</a:t>
            </a:fld>
            <a:endParaRPr lang="en-US" dirty="0"/>
          </a:p>
        </p:txBody>
      </p:sp>
      <p:sp>
        <p:nvSpPr>
          <p:cNvPr id="10" name="Slide Number Placeholder 9"/>
          <p:cNvSpPr>
            <a:spLocks noGrp="1"/>
          </p:cNvSpPr>
          <p:nvPr>
            <p:ph type="sldNum" sz="quarter" idx="11"/>
          </p:nvPr>
        </p:nvSpPr>
        <p:spPr/>
        <p:txBody>
          <a:bodyPr/>
          <a:lstStyle/>
          <a:p>
            <a:pPr>
              <a:defRPr/>
            </a:pPr>
            <a:fld id="{271F1BFC-B2BE-42DE-9818-CF706DBD8ED0}" type="slidenum">
              <a:rPr lang="en-US" smtClean="0"/>
              <a:pPr>
                <a:defRPr/>
              </a:pPr>
              <a:t>&lt;#&gt;</a:t>
            </a:fld>
            <a:endParaRPr lang="en-US" dirty="0"/>
          </a:p>
        </p:txBody>
      </p:sp>
      <p:sp>
        <p:nvSpPr>
          <p:cNvPr id="11" name="Footer Placeholder 10"/>
          <p:cNvSpPr>
            <a:spLocks noGrp="1"/>
          </p:cNvSpPr>
          <p:nvPr>
            <p:ph type="ftr" sz="quarter" idx="12"/>
          </p:nvPr>
        </p:nvSpPr>
        <p:spPr/>
        <p:txBody>
          <a:body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9" name="Rectangle 6"/>
          <p:cNvSpPr>
            <a:spLocks noGrp="1" noChangeArrowheads="1"/>
          </p:cNvSpPr>
          <p:nvPr>
            <p:ph type="sldNum" sz="quarter" idx="12"/>
          </p:nvPr>
        </p:nvSpPr>
        <p:spPr/>
        <p:txBody>
          <a:bodyPr/>
          <a:lstStyle>
            <a:lvl1pPr fontAlgn="auto">
              <a:spcAft>
                <a:spcPts val="0"/>
              </a:spcAft>
              <a:defRPr kumimoji="0"/>
            </a:lvl1pPr>
          </a:lstStyle>
          <a:p>
            <a:pPr>
              <a:defRPr/>
            </a:pPr>
            <a:fld id="{CBBEEAD3-2699-40E0-9378-0F9D764F6C79}"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Aft>
                <a:spcPts val="0"/>
              </a:spcAft>
              <a:defRPr kumimoji="0"/>
            </a:lvl1pPr>
          </a:lstStyle>
          <a:p>
            <a:pPr>
              <a:defRPr/>
            </a:pPr>
            <a:fld id="{CB3F2B27-99FA-41DA-BDAC-3ADA429547A2}"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4" name="Rectangle 6"/>
          <p:cNvSpPr>
            <a:spLocks noGrp="1" noChangeArrowheads="1"/>
          </p:cNvSpPr>
          <p:nvPr>
            <p:ph type="sldNum" sz="quarter" idx="12"/>
          </p:nvPr>
        </p:nvSpPr>
        <p:spPr/>
        <p:txBody>
          <a:bodyPr/>
          <a:lstStyle>
            <a:lvl1pPr fontAlgn="auto">
              <a:spcAft>
                <a:spcPts val="0"/>
              </a:spcAft>
              <a:defRPr kumimoji="0"/>
            </a:lvl1pPr>
          </a:lstStyle>
          <a:p>
            <a:pPr>
              <a:defRPr/>
            </a:pPr>
            <a:fld id="{B0828C86-E901-4C20-8ECE-60495B51CC9C}"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Aft>
                <a:spcPts val="0"/>
              </a:spcAft>
              <a:defRPr kumimoji="0"/>
            </a:lvl1pPr>
          </a:lstStyle>
          <a:p>
            <a:pPr>
              <a:defRPr/>
            </a:pPr>
            <a:fld id="{5ADA9FFF-26DD-420E-BDF5-4B0242CCC772}"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Aft>
                <a:spcPts val="0"/>
              </a:spcAft>
              <a:defRPr kumimoji="0"/>
            </a:lvl1pPr>
          </a:lstStyle>
          <a:p>
            <a:pPr>
              <a:defRPr/>
            </a:pPr>
            <a:fld id="{4358578C-61D1-42F9-B006-692B9A792014}"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2.png"/><Relationship Id="rId4" Type="http://schemas.openxmlformats.org/officeDocument/2006/relationships/slideLayout" Target="../slideLayouts/slideLayout3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latin typeface="+mn-lt"/>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mn-lt"/>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7073900" y="6608763"/>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mn-lt"/>
                <a:ea typeface="+mn-ea"/>
              </a:defRPr>
            </a:lvl1pPr>
          </a:lstStyle>
          <a:p>
            <a:pPr>
              <a:defRPr/>
            </a:pPr>
            <a:fld id="{41550888-62DB-4E84-AD9A-460B08221155}"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latin typeface="+mn-lt"/>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mn-lt"/>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7073900" y="6608763"/>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mn-lt"/>
                <a:ea typeface="+mn-ea"/>
              </a:defRPr>
            </a:lvl1pPr>
          </a:lstStyle>
          <a:p>
            <a:pPr>
              <a:defRPr/>
            </a:pPr>
            <a:fld id="{79908BE3-E7E9-4D39-8EBA-FB9B4814A077}"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CE25600-B4E5-49C4-A304-6FF4D6DEEA8E}" type="datetimeFigureOut">
              <a:rPr lang="ja-JP" altLang="en-US" smtClean="0">
                <a:solidFill>
                  <a:prstClr val="black">
                    <a:tint val="75000"/>
                  </a:prstClr>
                </a:solidFill>
                <a:latin typeface="Calibri"/>
                <a:ea typeface="ＭＳ Ｐゴシック"/>
              </a:rPr>
              <a:pPr fontAlgn="auto">
                <a:spcBef>
                  <a:spcPts val="0"/>
                </a:spcBef>
                <a:spcAft>
                  <a:spcPts val="0"/>
                </a:spcAft>
              </a:pPr>
              <a:t>2012/3/6</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5267A9B-88B4-4A47-A6CA-8FC3F9756DD6}" type="slidenum">
              <a:rPr lang="ja-JP" altLang="en-US" smtClean="0">
                <a:solidFill>
                  <a:prstClr val="black">
                    <a:tint val="75000"/>
                  </a:prstClr>
                </a:solidFill>
                <a:latin typeface="Calibri"/>
                <a:ea typeface="ＭＳ Ｐゴシック"/>
              </a:rPr>
              <a:pPr fontAlgn="auto">
                <a:spcBef>
                  <a:spcPts val="0"/>
                </a:spcBef>
                <a:spcAft>
                  <a:spcPts val="0"/>
                </a:spcAft>
              </a:pPr>
              <a:t>&lt;#&gt;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 val="260889125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ja-JP" altLang="en-US" smtClean="0"/>
              <a:t>マスタ タイトルの書式設定</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pPr>
              <a:defRPr/>
            </a:pPr>
            <a:fld id="{24D66A96-A215-4E28-A07E-3FD432FA57CD}" type="datetime1">
              <a:rPr lang="en-US" altLang="ja-JP" smtClean="0"/>
              <a:pPr>
                <a:defRPr/>
              </a:pPr>
              <a:t>3/6/2012</a:t>
            </a:fld>
            <a:endParaRPr lang="en-US" dirty="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defRPr/>
            </a:pPr>
            <a:endParaRPr lang="en-US"/>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defRPr/>
            </a:pPr>
            <a:fld id="{388A5BC7-CA37-4978-9A1F-2582E59C5FB5}" type="slidenum">
              <a:rPr lang="en-US" smtClean="0"/>
              <a:pPr>
                <a:defRPr/>
              </a:pPr>
              <a:t>&lt;#&gt;</a:t>
            </a:fld>
            <a:endParaRPr lang="en-US" dirty="0"/>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Lst>
  <p:hf hdr="0" ftr="0" dt="0"/>
  <p:txStyles>
    <p:titleStyle>
      <a:defPPr>
        <a:defRPr sz="4400">
          <a:solidFill>
            <a:schemeClr val="tx1"/>
          </a:solidFill>
          <a:latin typeface="+mj-lt"/>
          <a:ea typeface="+mj-ea"/>
          <a:cs typeface="+mj-cs"/>
        </a:defRPr>
      </a:defPPr>
      <a:lvl1pPr algn="l" eaLnBrk="1" hangingPunct="1">
        <a:buNone/>
        <a:defRPr kumimoji="1"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kumimoji="1" sz="2800">
          <a:latin typeface="+mn-lt"/>
        </a:defRPr>
      </a:lvl1pPr>
      <a:lvl2pPr marL="742950" indent="-285750" eaLnBrk="1" hangingPunct="1">
        <a:buChar char="–"/>
        <a:defRPr kumimoji="1" sz="2400">
          <a:latin typeface="+mn-lt"/>
        </a:defRPr>
      </a:lvl2pPr>
      <a:lvl3pPr marL="1143000" indent="-228600" eaLnBrk="1" hangingPunct="1">
        <a:buChar char="•"/>
        <a:defRPr kumimoji="1" sz="2400">
          <a:latin typeface="+mn-lt"/>
        </a:defRPr>
      </a:lvl3pPr>
      <a:lvl4pPr marL="1600200" indent="-228600" eaLnBrk="1" hangingPunct="1">
        <a:buChar char="–"/>
        <a:defRPr kumimoji="1" sz="2000">
          <a:latin typeface="+mn-lt"/>
        </a:defRPr>
      </a:lvl4pPr>
      <a:lvl5pPr marL="2057400" indent="-228600" eaLnBrk="1" hangingPunct="1">
        <a:buChar char="»"/>
        <a:defRPr kumimoji="1" sz="2000">
          <a:latin typeface="+mn-lt"/>
        </a:defRPr>
      </a:lvl5pPr>
      <a:lvl6pPr marL="2514600" indent="-228600" eaLnBrk="1" hangingPunct="1">
        <a:buChar char="•"/>
        <a:defRPr kumimoji="1" sz="2000"/>
      </a:lvl6pPr>
      <a:lvl7pPr marL="2971800" indent="-228600" eaLnBrk="1" hangingPunct="1">
        <a:buChar char="•"/>
        <a:defRPr kumimoji="1" sz="2000"/>
      </a:lvl7pPr>
      <a:lvl8pPr marL="3429000" indent="-228600" eaLnBrk="1" hangingPunct="1">
        <a:buChar char="•"/>
        <a:defRPr kumimoji="1" sz="2000"/>
      </a:lvl8pPr>
      <a:lvl9pPr marL="3886200" indent="-228600" eaLnBrk="1" hangingPunct="1">
        <a:buChar char="•"/>
        <a:defRPr kumimoji="1" sz="2000"/>
      </a:lvl9pPr>
    </p:bodyStyle>
    <p:otherStyle>
      <a:defPPr>
        <a:defRPr>
          <a:solidFill>
            <a:schemeClr val="tx1"/>
          </a:solidFill>
          <a:latin typeface="+mn-lt"/>
          <a:ea typeface="+mn-ea"/>
          <a:cs typeface="+mn-cs"/>
        </a:defRPr>
      </a:defPPr>
      <a:lvl1pPr marL="0" eaLnBrk="1" hangingPunct="1">
        <a:defRPr kumimoji="1"/>
      </a:lvl1pPr>
      <a:lvl2pPr marL="457200" eaLnBrk="1" hangingPunct="1">
        <a:defRPr kumimoji="1"/>
      </a:lvl2pPr>
      <a:lvl3pPr marL="914400" eaLnBrk="1" hangingPunct="1">
        <a:defRPr kumimoji="1"/>
      </a:lvl3pPr>
      <a:lvl4pPr marL="1371600" eaLnBrk="1" hangingPunct="1">
        <a:defRPr kumimoji="1"/>
      </a:lvl4pPr>
      <a:lvl5pPr marL="1828800" eaLnBrk="1" hangingPunct="1">
        <a:defRPr kumimoji="1"/>
      </a:lvl5pPr>
      <a:lvl6pPr marL="2286000" eaLnBrk="1" hangingPunct="1">
        <a:defRPr kumimoji="1"/>
      </a:lvl6pPr>
      <a:lvl7pPr marL="2743200" eaLnBrk="1" hangingPunct="1">
        <a:defRPr kumimoji="1"/>
      </a:lvl7pPr>
      <a:lvl8pPr marL="3200400" eaLnBrk="1" hangingPunct="1">
        <a:defRPr kumimoji="1"/>
      </a:lvl8pPr>
      <a:lvl9pPr marL="3657600" eaLnBrk="1" hangingPunct="1">
        <a:defRPr kumimoji="1"/>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ed.or.jp/" TargetMode="Externa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1.xml"/></Relationships>
</file>

<file path=ppt/slides/_rels/slide27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1.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 TargetMode="Externa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1.xml"/></Relationships>
</file>

<file path=ppt/slides/_rels/slide3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9.xml"/><Relationship Id="rId1" Type="http://schemas.openxmlformats.org/officeDocument/2006/relationships/slideLayout" Target="../slideLayouts/slideLayout4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1.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1.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1.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1.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1.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1.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9.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1.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1.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1.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1.xml"/></Relationships>
</file>

<file path=ppt/slides/_rels/slide39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5.xml"/><Relationship Id="rId1" Type="http://schemas.openxmlformats.org/officeDocument/2006/relationships/slideLayout" Target="../slideLayouts/slideLayout41.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1.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1.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892" name="スライド番号プレースホルダ 3"/>
          <p:cNvSpPr>
            <a:spLocks noGrp="1"/>
          </p:cNvSpPr>
          <p:nvPr>
            <p:ph type="sldNum" sz="quarter" idx="11"/>
          </p:nvPr>
        </p:nvSpPr>
        <p:spPr bwMode="auto">
          <a:xfrm>
            <a:off x="6876256" y="6237312"/>
            <a:ext cx="2133600" cy="47625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altLang="ja-JP" dirty="0">
              <a:ea typeface="ＭＳ Ｐゴシック" charset="-128"/>
            </a:endParaRPr>
          </a:p>
        </p:txBody>
      </p:sp>
      <p:sp>
        <p:nvSpPr>
          <p:cNvPr id="37890" name="サブタイトル 1"/>
          <p:cNvSpPr>
            <a:spLocks noGrp="1"/>
          </p:cNvSpPr>
          <p:nvPr>
            <p:ph type="subTitle" idx="1"/>
          </p:nvPr>
        </p:nvSpPr>
        <p:spPr>
          <a:xfrm>
            <a:off x="2627785" y="4437112"/>
            <a:ext cx="5976664" cy="1800225"/>
          </a:xfrm>
        </p:spPr>
        <p:txBody>
          <a:bodyPr/>
          <a:lstStyle/>
          <a:p>
            <a:pPr eaLnBrk="1" hangingPunct="1">
              <a:spcBef>
                <a:spcPct val="0"/>
              </a:spcBef>
            </a:pPr>
            <a:r>
              <a:rPr lang="ja-JP" altLang="en-US" sz="2400" dirty="0" smtClean="0">
                <a:solidFill>
                  <a:srgbClr val="000000"/>
                </a:solidFill>
                <a:latin typeface="HG丸ｺﾞｼｯｸM-PRO" pitchFamily="50" charset="-128"/>
                <a:ea typeface="HG丸ｺﾞｼｯｸM-PRO" pitchFamily="50" charset="-128"/>
              </a:rPr>
              <a:t>社会保険担当理事連絡協議会</a:t>
            </a:r>
            <a:endParaRPr lang="en-US" altLang="ja-JP" sz="2400" dirty="0" smtClean="0">
              <a:solidFill>
                <a:srgbClr val="000000"/>
              </a:solidFill>
              <a:latin typeface="HG丸ｺﾞｼｯｸM-PRO" pitchFamily="50" charset="-128"/>
              <a:ea typeface="HG丸ｺﾞｼｯｸM-PRO" pitchFamily="50" charset="-128"/>
            </a:endParaRPr>
          </a:p>
          <a:p>
            <a:pPr eaLnBrk="1" hangingPunct="1">
              <a:spcBef>
                <a:spcPct val="0"/>
              </a:spcBef>
            </a:pPr>
            <a:r>
              <a:rPr lang="ja-JP" altLang="en-US" sz="2400" dirty="0" smtClean="0">
                <a:solidFill>
                  <a:srgbClr val="000000"/>
                </a:solidFill>
                <a:latin typeface="HG丸ｺﾞｼｯｸM-PRO" pitchFamily="50" charset="-128"/>
                <a:ea typeface="HG丸ｺﾞｼｯｸM-PRO" pitchFamily="50" charset="-128"/>
              </a:rPr>
              <a:t>（平成</a:t>
            </a:r>
            <a:r>
              <a:rPr lang="en-US" altLang="ja-JP" sz="2400" dirty="0" smtClean="0">
                <a:solidFill>
                  <a:srgbClr val="000000"/>
                </a:solidFill>
                <a:latin typeface="HG丸ｺﾞｼｯｸM-PRO" pitchFamily="50" charset="-128"/>
                <a:ea typeface="HG丸ｺﾞｼｯｸM-PRO" pitchFamily="50" charset="-128"/>
              </a:rPr>
              <a:t>24</a:t>
            </a:r>
            <a:r>
              <a:rPr lang="ja-JP" altLang="en-US" sz="2400" dirty="0" smtClean="0">
                <a:solidFill>
                  <a:srgbClr val="000000"/>
                </a:solidFill>
                <a:latin typeface="HG丸ｺﾞｼｯｸM-PRO" pitchFamily="50" charset="-128"/>
                <a:ea typeface="HG丸ｺﾞｼｯｸM-PRO" pitchFamily="50" charset="-128"/>
              </a:rPr>
              <a:t>年</a:t>
            </a:r>
            <a:r>
              <a:rPr lang="en-US" altLang="ja-JP" sz="2400" dirty="0" smtClean="0">
                <a:solidFill>
                  <a:srgbClr val="000000"/>
                </a:solidFill>
                <a:latin typeface="HG丸ｺﾞｼｯｸM-PRO" pitchFamily="50" charset="-128"/>
                <a:ea typeface="HG丸ｺﾞｼｯｸM-PRO" pitchFamily="50" charset="-128"/>
              </a:rPr>
              <a:t>3</a:t>
            </a:r>
            <a:r>
              <a:rPr lang="ja-JP" altLang="en-US" sz="2400" dirty="0" smtClean="0">
                <a:solidFill>
                  <a:srgbClr val="000000"/>
                </a:solidFill>
                <a:latin typeface="HG丸ｺﾞｼｯｸM-PRO" pitchFamily="50" charset="-128"/>
                <a:ea typeface="HG丸ｺﾞｼｯｸM-PRO" pitchFamily="50" charset="-128"/>
              </a:rPr>
              <a:t>月</a:t>
            </a:r>
            <a:r>
              <a:rPr lang="en-US" altLang="ja-JP" sz="2400" dirty="0" smtClean="0">
                <a:solidFill>
                  <a:srgbClr val="000000"/>
                </a:solidFill>
                <a:latin typeface="HG丸ｺﾞｼｯｸM-PRO" pitchFamily="50" charset="-128"/>
                <a:ea typeface="HG丸ｺﾞｼｯｸM-PRO" pitchFamily="50" charset="-128"/>
              </a:rPr>
              <a:t>5</a:t>
            </a:r>
            <a:r>
              <a:rPr lang="ja-JP" altLang="en-US" sz="2400" dirty="0" smtClean="0">
                <a:solidFill>
                  <a:srgbClr val="000000"/>
                </a:solidFill>
                <a:latin typeface="HG丸ｺﾞｼｯｸM-PRO" pitchFamily="50" charset="-128"/>
                <a:ea typeface="HG丸ｺﾞｼｯｸM-PRO" pitchFamily="50" charset="-128"/>
              </a:rPr>
              <a:t>日）</a:t>
            </a:r>
            <a:endParaRPr lang="en-US" altLang="ja-JP" sz="2400" dirty="0" smtClean="0">
              <a:solidFill>
                <a:srgbClr val="000000"/>
              </a:solidFill>
              <a:latin typeface="HG丸ｺﾞｼｯｸM-PRO" pitchFamily="50" charset="-128"/>
              <a:ea typeface="HG丸ｺﾞｼｯｸM-PRO" pitchFamily="50" charset="-128"/>
            </a:endParaRPr>
          </a:p>
          <a:p>
            <a:pPr eaLnBrk="1" hangingPunct="1">
              <a:spcBef>
                <a:spcPct val="0"/>
              </a:spcBef>
            </a:pPr>
            <a:r>
              <a:rPr lang="ja-JP" altLang="en-US" sz="2400" dirty="0" smtClean="0">
                <a:solidFill>
                  <a:srgbClr val="000000"/>
                </a:solidFill>
                <a:latin typeface="HG丸ｺﾞｼｯｸM-PRO" pitchFamily="50" charset="-128"/>
                <a:ea typeface="HG丸ｺﾞｼｯｸM-PRO" pitchFamily="50" charset="-128"/>
              </a:rPr>
              <a:t>日本医師会常任理事</a:t>
            </a:r>
            <a:endParaRPr lang="en-US" altLang="ja-JP" sz="2400" dirty="0" smtClean="0">
              <a:solidFill>
                <a:srgbClr val="000000"/>
              </a:solidFill>
              <a:latin typeface="HG丸ｺﾞｼｯｸM-PRO" pitchFamily="50" charset="-128"/>
              <a:ea typeface="HG丸ｺﾞｼｯｸM-PRO" pitchFamily="50" charset="-128"/>
            </a:endParaRPr>
          </a:p>
          <a:p>
            <a:pPr eaLnBrk="1" hangingPunct="1">
              <a:spcBef>
                <a:spcPct val="0"/>
              </a:spcBef>
            </a:pPr>
            <a:r>
              <a:rPr lang="ja-JP" altLang="en-US" sz="2400" dirty="0" smtClean="0">
                <a:solidFill>
                  <a:srgbClr val="000000"/>
                </a:solidFill>
                <a:latin typeface="HG丸ｺﾞｼｯｸM-PRO" pitchFamily="50" charset="-128"/>
                <a:ea typeface="HG丸ｺﾞｼｯｸM-PRO" pitchFamily="50" charset="-128"/>
              </a:rPr>
              <a:t>鈴　木　邦　彦</a:t>
            </a:r>
          </a:p>
        </p:txBody>
      </p:sp>
      <p:sp>
        <p:nvSpPr>
          <p:cNvPr id="3" name="タイトル 2"/>
          <p:cNvSpPr>
            <a:spLocks noGrp="1"/>
          </p:cNvSpPr>
          <p:nvPr>
            <p:ph type="ctrTitle"/>
          </p:nvPr>
        </p:nvSpPr>
        <p:spPr>
          <a:xfrm>
            <a:off x="468313" y="1412875"/>
            <a:ext cx="7361237" cy="1223963"/>
          </a:xfrm>
          <a:prstGeom prst="roundRect">
            <a:avLst/>
          </a:prstGeom>
        </p:spPr>
        <p:txBody>
          <a:bodyPr anchor="ctr">
            <a:noAutofit/>
          </a:bodyPr>
          <a:lstStyle/>
          <a:p>
            <a:pPr algn="l" eaLnBrk="1" fontAlgn="auto" hangingPunct="1">
              <a:spcBef>
                <a:spcPts val="0"/>
              </a:spcBef>
              <a:spcAft>
                <a:spcPts val="0"/>
              </a:spcAft>
              <a:defRPr/>
            </a:pPr>
            <a:r>
              <a:rPr lang="ja-JP" altLang="en-US" sz="44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平成２４年度診療報酬改定</a:t>
            </a:r>
            <a:endParaRPr lang="ja-JP" altLang="en-US" sz="4400" b="1"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pic>
        <p:nvPicPr>
          <p:cNvPr id="37893" name="Picture 2" descr="日本医師会 Japan Medical Association">
            <a:hlinkClick r:id="rId2"/>
          </p:cNvPr>
          <p:cNvPicPr>
            <a:picLocks noChangeAspect="1" noChangeArrowheads="1"/>
          </p:cNvPicPr>
          <p:nvPr/>
        </p:nvPicPr>
        <p:blipFill>
          <a:blip r:embed="rId3" cstate="print"/>
          <a:srcRect/>
          <a:stretch>
            <a:fillRect/>
          </a:stretch>
        </p:blipFill>
        <p:spPr bwMode="auto">
          <a:xfrm>
            <a:off x="6876256" y="6237312"/>
            <a:ext cx="20955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2"/>
          <p:cNvSpPr txBox="1">
            <a:spLocks noChangeArrowheads="1"/>
          </p:cNvSpPr>
          <p:nvPr/>
        </p:nvSpPr>
        <p:spPr bwMode="auto">
          <a:xfrm>
            <a:off x="1835150" y="2565400"/>
            <a:ext cx="5667375" cy="641350"/>
          </a:xfrm>
          <a:prstGeom prst="rect">
            <a:avLst/>
          </a:prstGeom>
          <a:noFill/>
          <a:ln w="9525">
            <a:noFill/>
            <a:miter lim="800000"/>
            <a:headEnd/>
            <a:tailEnd/>
          </a:ln>
        </p:spPr>
        <p:txBody>
          <a:bodyPr wrap="none" lIns="90000" tIns="46800" rIns="90000" bIns="46800">
            <a:spAutoFit/>
          </a:bodyPr>
          <a:lstStyle/>
          <a:p>
            <a:r>
              <a:rPr lang="ja-JP" altLang="en-US" sz="3600">
                <a:solidFill>
                  <a:srgbClr val="000000"/>
                </a:solidFill>
                <a:ea typeface="HG創英角ｺﾞｼｯｸUB" pitchFamily="49" charset="-128"/>
              </a:rPr>
              <a:t>中医協等における審議経過</a:t>
            </a:r>
          </a:p>
        </p:txBody>
      </p:sp>
      <p:sp>
        <p:nvSpPr>
          <p:cNvPr id="50178"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CB018690-19F2-4976-B01F-F9E3C40935C2}" type="slidenum">
              <a:rPr kumimoji="1" lang="en-US" altLang="ja-JP" smtClean="0"/>
              <a:pPr fontAlgn="base">
                <a:spcAft>
                  <a:spcPct val="0"/>
                </a:spcAft>
                <a:defRPr/>
              </a:pPr>
              <a:t>10</a:t>
            </a:fld>
            <a:endParaRPr kumimoji="1" lang="en-US" altLang="ja-JP" smtClean="0"/>
          </a:p>
        </p:txBody>
      </p:sp>
    </p:spTree>
    <p:extLst>
      <p:ext uri="{BB962C8B-B14F-4D97-AF65-F5344CB8AC3E}">
        <p14:creationId xmlns:p14="http://schemas.microsoft.com/office/powerpoint/2010/main" xmlns="" val="240566817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ChangeArrowheads="1"/>
          </p:cNvSpPr>
          <p:nvPr>
            <p:ph type="ctrTitle" idx="4294967295"/>
          </p:nvPr>
        </p:nvSpPr>
        <p:spPr>
          <a:xfrm>
            <a:off x="684213" y="115888"/>
            <a:ext cx="7772400" cy="647700"/>
          </a:xfrm>
        </p:spPr>
        <p:txBody>
          <a:bodyPr/>
          <a:lstStyle/>
          <a:p>
            <a:pPr eaLnBrk="1" hangingPunct="1"/>
            <a:r>
              <a:rPr lang="ja-JP" altLang="en-US" sz="2800" smtClean="0">
                <a:ea typeface="HG創英角ｺﾞｼｯｸUB" pitchFamily="49" charset="-128"/>
              </a:rPr>
              <a:t>３．効果的な退院調整の評価</a:t>
            </a:r>
          </a:p>
        </p:txBody>
      </p:sp>
      <p:sp>
        <p:nvSpPr>
          <p:cNvPr id="183298"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83299" name="Rectangle 4"/>
          <p:cNvSpPr>
            <a:spLocks noGrp="1" noChangeArrowheads="1"/>
          </p:cNvSpPr>
          <p:nvPr>
            <p:ph type="subTitle" idx="4294967295"/>
          </p:nvPr>
        </p:nvSpPr>
        <p:spPr>
          <a:xfrm>
            <a:off x="250825" y="1844675"/>
            <a:ext cx="8640763" cy="4608513"/>
          </a:xfrm>
          <a:solidFill>
            <a:srgbClr val="CCFFCC"/>
          </a:solidFill>
          <a:ln>
            <a:solidFill>
              <a:schemeClr val="tx1"/>
            </a:solidFill>
          </a:ln>
        </p:spPr>
        <p:txBody>
          <a:bodyPr/>
          <a:lstStyle/>
          <a:p>
            <a:pPr marL="0" indent="0" eaLnBrk="1" fontAlgn="t" hangingPunct="1">
              <a:lnSpc>
                <a:spcPct val="80000"/>
              </a:lnSpc>
              <a:spcBef>
                <a:spcPct val="0"/>
              </a:spcBef>
              <a:buFontTx/>
              <a:buNone/>
            </a:pPr>
            <a:r>
              <a:rPr lang="en-US" altLang="ja-JP" sz="1800" smtClean="0">
                <a:latin typeface="ＭＳ Ｐゴシック" charset="-128"/>
              </a:rPr>
              <a:t>《</a:t>
            </a:r>
            <a:r>
              <a:rPr lang="ja-JP" altLang="en-US" sz="1800" smtClean="0">
                <a:latin typeface="ＭＳ Ｐゴシック" charset="-128"/>
              </a:rPr>
              <a:t>改定内容</a:t>
            </a:r>
            <a:r>
              <a:rPr lang="en-US" altLang="ja-JP" sz="1800" smtClean="0">
                <a:latin typeface="ＭＳ Ｐゴシック" charset="-128"/>
              </a:rPr>
              <a:t>》</a:t>
            </a:r>
          </a:p>
          <a:p>
            <a:pPr marL="0" indent="0" eaLnBrk="1" fontAlgn="t" hangingPunct="1">
              <a:lnSpc>
                <a:spcPct val="80000"/>
              </a:lnSpc>
              <a:spcBef>
                <a:spcPct val="0"/>
              </a:spcBef>
              <a:buFontTx/>
              <a:buNone/>
            </a:pPr>
            <a:r>
              <a:rPr lang="ja-JP" altLang="en-US" sz="1000" smtClean="0">
                <a:latin typeface="ＭＳ Ｐゴシック" charset="-128"/>
              </a:rPr>
              <a:t>　</a:t>
            </a:r>
            <a:r>
              <a:rPr lang="ja-JP" altLang="en-US" sz="1800" smtClean="0">
                <a:latin typeface="ＭＳ Ｐゴシック" charset="-128"/>
              </a:rPr>
              <a:t>退院調整加算１　　　　　　　　</a:t>
            </a:r>
          </a:p>
          <a:p>
            <a:pPr marL="0" indent="0" eaLnBrk="1" fontAlgn="t" hangingPunct="1">
              <a:lnSpc>
                <a:spcPct val="80000"/>
              </a:lnSpc>
              <a:spcBef>
                <a:spcPct val="0"/>
              </a:spcBef>
              <a:buFontTx/>
              <a:buNone/>
            </a:pPr>
            <a:r>
              <a:rPr lang="ja-JP" altLang="en-US" sz="1800" smtClean="0">
                <a:latin typeface="ＭＳ Ｐゴシック" charset="-128"/>
              </a:rPr>
              <a:t>　　イ　１４日以内：３４０点　　　</a:t>
            </a:r>
          </a:p>
          <a:p>
            <a:pPr marL="0" indent="0" eaLnBrk="1" fontAlgn="t" hangingPunct="1">
              <a:lnSpc>
                <a:spcPct val="80000"/>
              </a:lnSpc>
              <a:spcBef>
                <a:spcPct val="0"/>
              </a:spcBef>
              <a:buFontTx/>
              <a:buNone/>
            </a:pPr>
            <a:r>
              <a:rPr lang="ja-JP" altLang="en-US" sz="1800" smtClean="0">
                <a:latin typeface="ＭＳ Ｐゴシック" charset="-128"/>
              </a:rPr>
              <a:t>　　ロ　３０日以内：１５０点　　　</a:t>
            </a:r>
          </a:p>
          <a:p>
            <a:pPr marL="0" indent="0" eaLnBrk="1" fontAlgn="t" hangingPunct="1">
              <a:lnSpc>
                <a:spcPct val="80000"/>
              </a:lnSpc>
              <a:spcBef>
                <a:spcPct val="0"/>
              </a:spcBef>
              <a:buFontTx/>
              <a:buNone/>
            </a:pPr>
            <a:r>
              <a:rPr lang="ja-JP" altLang="en-US" sz="1800" smtClean="0">
                <a:latin typeface="ＭＳ Ｐゴシック" charset="-128"/>
              </a:rPr>
              <a:t>　　ハ　３１日以上：５０点　</a:t>
            </a:r>
            <a:r>
              <a:rPr lang="ja-JP" altLang="en-US" sz="800" smtClean="0">
                <a:latin typeface="ＭＳ Ｐゴシック" charset="-128"/>
              </a:rPr>
              <a:t>  　</a:t>
            </a:r>
          </a:p>
          <a:p>
            <a:pPr marL="0" indent="0" eaLnBrk="1" fontAlgn="t" hangingPunct="1">
              <a:lnSpc>
                <a:spcPct val="80000"/>
              </a:lnSpc>
              <a:spcBef>
                <a:spcPct val="0"/>
              </a:spcBef>
              <a:buFontTx/>
              <a:buNone/>
            </a:pPr>
            <a:endParaRPr lang="ja-JP" altLang="en-US" sz="600" smtClean="0">
              <a:latin typeface="ＭＳ Ｐゴシック" charset="-128"/>
            </a:endParaRPr>
          </a:p>
          <a:p>
            <a:pPr marL="0" indent="0" eaLnBrk="1" fontAlgn="t" hangingPunct="1">
              <a:lnSpc>
                <a:spcPct val="80000"/>
              </a:lnSpc>
              <a:spcBef>
                <a:spcPct val="0"/>
              </a:spcBef>
              <a:buFontTx/>
              <a:buNone/>
            </a:pPr>
            <a:endParaRPr lang="ja-JP" altLang="en-US" sz="600" smtClean="0">
              <a:latin typeface="ＭＳ Ｐゴシック" charset="-128"/>
            </a:endParaRPr>
          </a:p>
          <a:p>
            <a:pPr marL="0" indent="0" eaLnBrk="1" fontAlgn="t" hangingPunct="1">
              <a:lnSpc>
                <a:spcPct val="80000"/>
              </a:lnSpc>
              <a:spcBef>
                <a:spcPct val="0"/>
              </a:spcBef>
              <a:buFontTx/>
              <a:buNone/>
            </a:pPr>
            <a:endParaRPr lang="ja-JP" altLang="en-US" sz="600" smtClean="0">
              <a:latin typeface="ＭＳ Ｐゴシック" charset="-128"/>
            </a:endParaRPr>
          </a:p>
          <a:p>
            <a:pPr marL="0" indent="0" eaLnBrk="1" fontAlgn="t" hangingPunct="1">
              <a:lnSpc>
                <a:spcPct val="80000"/>
              </a:lnSpc>
              <a:spcBef>
                <a:spcPct val="0"/>
              </a:spcBef>
              <a:buFontTx/>
              <a:buNone/>
            </a:pPr>
            <a:r>
              <a:rPr lang="ja-JP" altLang="en-US" sz="1600" smtClean="0">
                <a:latin typeface="ＭＳ Ｐゴシック" charset="-128"/>
              </a:rPr>
              <a:t>［算定要件］</a:t>
            </a:r>
            <a:r>
              <a:rPr kumimoji="0" lang="ja-JP" altLang="en-US" sz="1600" smtClean="0">
                <a:latin typeface="ＭＳ Ｐゴシック" charset="-128"/>
              </a:rPr>
              <a:t> </a:t>
            </a:r>
          </a:p>
          <a:p>
            <a:pPr marL="0" indent="0" eaLnBrk="1" hangingPunct="1">
              <a:lnSpc>
                <a:spcPct val="80000"/>
              </a:lnSpc>
              <a:spcBef>
                <a:spcPct val="0"/>
              </a:spcBef>
              <a:buFontTx/>
              <a:buNone/>
            </a:pPr>
            <a:r>
              <a:rPr kumimoji="0" lang="ja-JP" altLang="en-US" sz="1600" smtClean="0">
                <a:latin typeface="ＭＳ Ｐゴシック" charset="-128"/>
              </a:rPr>
              <a:t>　</a:t>
            </a:r>
            <a:r>
              <a:rPr lang="ja-JP" altLang="en-US" sz="1600" smtClean="0">
                <a:latin typeface="ＭＳ Ｐゴシック" charset="-128"/>
              </a:rPr>
              <a:t>退院調整加算１</a:t>
            </a:r>
          </a:p>
          <a:p>
            <a:pPr marL="0" indent="0" eaLnBrk="1" hangingPunct="1">
              <a:lnSpc>
                <a:spcPct val="80000"/>
              </a:lnSpc>
              <a:spcBef>
                <a:spcPct val="0"/>
              </a:spcBef>
              <a:buFontTx/>
              <a:buNone/>
            </a:pPr>
            <a:r>
              <a:rPr lang="ja-JP" altLang="en-US" sz="1600" smtClean="0">
                <a:latin typeface="ＭＳ Ｐゴシック" charset="-128"/>
              </a:rPr>
              <a:t>     ① 有床診療所入院基本料を算定している患者が退院した場合に算定</a:t>
            </a:r>
          </a:p>
          <a:p>
            <a:pPr marL="0" indent="0" eaLnBrk="1" hangingPunct="1">
              <a:lnSpc>
                <a:spcPct val="80000"/>
              </a:lnSpc>
              <a:spcBef>
                <a:spcPct val="0"/>
              </a:spcBef>
              <a:buFontTx/>
              <a:buNone/>
            </a:pPr>
            <a:r>
              <a:rPr lang="ja-JP" altLang="en-US" sz="1600" smtClean="0">
                <a:latin typeface="ＭＳ Ｐゴシック" charset="-128"/>
              </a:rPr>
              <a:t>     ② 医療機関全体として退院困難な要因を有する患者を抽出する体制を整備し、その上で入院</a:t>
            </a:r>
          </a:p>
          <a:p>
            <a:pPr marL="0" indent="0" eaLnBrk="1" hangingPunct="1">
              <a:lnSpc>
                <a:spcPct val="80000"/>
              </a:lnSpc>
              <a:spcBef>
                <a:spcPct val="0"/>
              </a:spcBef>
              <a:buFontTx/>
              <a:buNone/>
            </a:pPr>
            <a:r>
              <a:rPr lang="ja-JP" altLang="en-US" sz="1600" smtClean="0">
                <a:latin typeface="ＭＳ Ｐゴシック" charset="-128"/>
              </a:rPr>
              <a:t>       後７日以内に退院支援計画の作成に着手していること</a:t>
            </a:r>
          </a:p>
          <a:p>
            <a:pPr marL="0" indent="0" eaLnBrk="1" hangingPunct="1">
              <a:lnSpc>
                <a:spcPct val="80000"/>
              </a:lnSpc>
              <a:spcBef>
                <a:spcPct val="0"/>
              </a:spcBef>
              <a:buFontTx/>
              <a:buNone/>
            </a:pPr>
            <a:r>
              <a:rPr lang="ja-JP" altLang="en-US" sz="1600" smtClean="0">
                <a:latin typeface="ＭＳ Ｐゴシック" charset="-128"/>
              </a:rPr>
              <a:t>　　③ 退院困難な要因を有する患者については、できるだけ早期に患者家族と退院後の生活につ</a:t>
            </a:r>
          </a:p>
          <a:p>
            <a:pPr marL="0" indent="0" eaLnBrk="1" hangingPunct="1">
              <a:lnSpc>
                <a:spcPct val="80000"/>
              </a:lnSpc>
              <a:spcBef>
                <a:spcPct val="0"/>
              </a:spcBef>
              <a:buFontTx/>
              <a:buNone/>
            </a:pPr>
            <a:r>
              <a:rPr lang="ja-JP" altLang="en-US" sz="1600" smtClean="0">
                <a:latin typeface="ＭＳ Ｐゴシック" charset="-128"/>
              </a:rPr>
              <a:t>       いて話し合い、関係職種と連携して退院支援計画を作成し、計画に基づき、退院・転院後の療</a:t>
            </a:r>
          </a:p>
          <a:p>
            <a:pPr marL="0" indent="0" eaLnBrk="1" hangingPunct="1">
              <a:lnSpc>
                <a:spcPct val="80000"/>
              </a:lnSpc>
              <a:spcBef>
                <a:spcPct val="0"/>
              </a:spcBef>
              <a:buFontTx/>
              <a:buNone/>
            </a:pPr>
            <a:r>
              <a:rPr lang="ja-JP" altLang="en-US" sz="1600" smtClean="0">
                <a:latin typeface="ＭＳ Ｐゴシック" charset="-128"/>
              </a:rPr>
              <a:t>       養を担う保険医療機関等との連絡調整や適切な介護サービスの導入に係る業務等の退院調</a:t>
            </a:r>
          </a:p>
          <a:p>
            <a:pPr marL="0" indent="0" eaLnBrk="1" hangingPunct="1">
              <a:lnSpc>
                <a:spcPct val="80000"/>
              </a:lnSpc>
              <a:spcBef>
                <a:spcPct val="0"/>
              </a:spcBef>
              <a:buFontTx/>
              <a:buNone/>
            </a:pPr>
            <a:r>
              <a:rPr lang="ja-JP" altLang="en-US" sz="1600" smtClean="0">
                <a:latin typeface="ＭＳ Ｐゴシック" charset="-128"/>
              </a:rPr>
              <a:t>       整を行っていること</a:t>
            </a:r>
          </a:p>
          <a:p>
            <a:pPr marL="0" indent="0" eaLnBrk="1" hangingPunct="1">
              <a:lnSpc>
                <a:spcPct val="80000"/>
              </a:lnSpc>
              <a:spcBef>
                <a:spcPct val="0"/>
              </a:spcBef>
              <a:buFontTx/>
              <a:buNone/>
            </a:pPr>
            <a:r>
              <a:rPr kumimoji="0" lang="ja-JP" altLang="en-US" sz="1600" smtClean="0">
                <a:latin typeface="ＭＳ Ｐゴシック" charset="-128"/>
              </a:rPr>
              <a:t>　　④ 退院時共同指導料と同時に算定する場合には、連携医療機関と患者が在宅療養にむけて必   </a:t>
            </a:r>
          </a:p>
          <a:p>
            <a:pPr marL="0" indent="0" eaLnBrk="1" hangingPunct="1">
              <a:lnSpc>
                <a:spcPct val="80000"/>
              </a:lnSpc>
              <a:spcBef>
                <a:spcPct val="0"/>
              </a:spcBef>
              <a:buFontTx/>
              <a:buNone/>
            </a:pPr>
            <a:r>
              <a:rPr kumimoji="0" lang="ja-JP" altLang="en-US" sz="1600" smtClean="0">
                <a:latin typeface="ＭＳ Ｐゴシック" charset="-128"/>
              </a:rPr>
              <a:t>       要な準備を確認し、患者に対して文書により情報提供する</a:t>
            </a:r>
          </a:p>
          <a:p>
            <a:pPr marL="0" indent="0" eaLnBrk="1" hangingPunct="1">
              <a:lnSpc>
                <a:spcPct val="80000"/>
              </a:lnSpc>
              <a:spcBef>
                <a:spcPct val="0"/>
              </a:spcBef>
              <a:buFontTx/>
              <a:buNone/>
            </a:pPr>
            <a:r>
              <a:rPr kumimoji="0" lang="ja-JP" altLang="en-US" sz="1600" smtClean="0">
                <a:latin typeface="ＭＳ Ｐゴシック" charset="-128"/>
              </a:rPr>
              <a:t>  退院調整加算２</a:t>
            </a:r>
          </a:p>
          <a:p>
            <a:pPr marL="0" indent="0" eaLnBrk="1" hangingPunct="1">
              <a:lnSpc>
                <a:spcPct val="80000"/>
              </a:lnSpc>
              <a:spcBef>
                <a:spcPct val="0"/>
              </a:spcBef>
              <a:buFontTx/>
              <a:buNone/>
            </a:pPr>
            <a:r>
              <a:rPr kumimoji="0" lang="ja-JP" altLang="en-US" sz="1600" smtClean="0">
                <a:latin typeface="ＭＳ Ｐゴシック" charset="-128"/>
              </a:rPr>
              <a:t>　　① 有床診療所療養病床入院基本料を算定している患者が退院した場合</a:t>
            </a:r>
          </a:p>
          <a:p>
            <a:pPr marL="0" indent="0" eaLnBrk="1" hangingPunct="1">
              <a:lnSpc>
                <a:spcPct val="80000"/>
              </a:lnSpc>
              <a:spcBef>
                <a:spcPct val="0"/>
              </a:spcBef>
              <a:buFontTx/>
              <a:buNone/>
            </a:pPr>
            <a:r>
              <a:rPr kumimoji="0" lang="ja-JP" altLang="en-US" sz="1600" smtClean="0">
                <a:latin typeface="ＭＳ Ｐゴシック" charset="-128"/>
              </a:rPr>
              <a:t>　　②～④　退院調整加算１と同様</a:t>
            </a:r>
          </a:p>
          <a:p>
            <a:pPr marL="0" indent="0" eaLnBrk="1" hangingPunct="1">
              <a:lnSpc>
                <a:spcPct val="80000"/>
              </a:lnSpc>
              <a:spcBef>
                <a:spcPct val="0"/>
              </a:spcBef>
              <a:buFontTx/>
              <a:buNone/>
            </a:pPr>
            <a:r>
              <a:rPr kumimoji="0" lang="ja-JP" altLang="en-US" sz="1600" smtClean="0">
                <a:latin typeface="ＭＳ Ｐゴシック" charset="-128"/>
              </a:rPr>
              <a:t>［施設基準］</a:t>
            </a:r>
          </a:p>
          <a:p>
            <a:pPr marL="0" indent="0" eaLnBrk="1" hangingPunct="1">
              <a:lnSpc>
                <a:spcPct val="80000"/>
              </a:lnSpc>
              <a:spcBef>
                <a:spcPct val="0"/>
              </a:spcBef>
              <a:buFontTx/>
              <a:buNone/>
            </a:pPr>
            <a:r>
              <a:rPr kumimoji="0" lang="ja-JP" altLang="en-US" sz="1600" smtClean="0">
                <a:latin typeface="ＭＳ Ｐゴシック" charset="-128"/>
              </a:rPr>
              <a:t>　有床診療所内に退院調整を担当する専任の者が配置されている</a:t>
            </a:r>
          </a:p>
        </p:txBody>
      </p:sp>
      <p:sp>
        <p:nvSpPr>
          <p:cNvPr id="183300" name="Rectangle 5"/>
          <p:cNvSpPr>
            <a:spLocks noChangeArrowheads="1"/>
          </p:cNvSpPr>
          <p:nvPr/>
        </p:nvSpPr>
        <p:spPr bwMode="auto">
          <a:xfrm>
            <a:off x="250825" y="692150"/>
            <a:ext cx="8642350" cy="1081088"/>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pPr>
              <a:lnSpc>
                <a:spcPct val="85000"/>
              </a:lnSpc>
            </a:pPr>
            <a:r>
              <a:rPr lang="en-US" altLang="ja-JP">
                <a:solidFill>
                  <a:srgbClr val="000000"/>
                </a:solidFill>
                <a:latin typeface="ＭＳ Ｐゴシック" charset="-128"/>
              </a:rPr>
              <a:t>○</a:t>
            </a:r>
            <a:r>
              <a:rPr lang="ja-JP" altLang="en-US">
                <a:solidFill>
                  <a:srgbClr val="000000"/>
                </a:solidFill>
                <a:latin typeface="ＭＳ Ｐゴシック" charset="-128"/>
              </a:rPr>
              <a:t>　効果的な退院調整を行うため、退院調整部門を強化し、早期の退院を評価する</a:t>
            </a:r>
          </a:p>
          <a:p>
            <a:pPr>
              <a:lnSpc>
                <a:spcPct val="85000"/>
              </a:lnSpc>
            </a:pPr>
            <a:r>
              <a:rPr lang="ja-JP" altLang="en-US">
                <a:solidFill>
                  <a:srgbClr val="000000"/>
                </a:solidFill>
                <a:latin typeface="ＭＳ Ｐゴシック" charset="-128"/>
              </a:rPr>
              <a:t>（１）　入院７日以内に退院困難者の抽出を行うこと、及び医療機関が抽出した患者以外</a:t>
            </a:r>
          </a:p>
          <a:p>
            <a:pPr>
              <a:lnSpc>
                <a:spcPct val="85000"/>
              </a:lnSpc>
            </a:pPr>
            <a:r>
              <a:rPr lang="ja-JP" altLang="en-US">
                <a:solidFill>
                  <a:srgbClr val="000000"/>
                </a:solidFill>
                <a:latin typeface="ＭＳ Ｐゴシック" charset="-128"/>
              </a:rPr>
              <a:t>     にも先行研究から明らかになった退院困難者については、調整を行うことを明確化す</a:t>
            </a:r>
          </a:p>
          <a:p>
            <a:pPr>
              <a:lnSpc>
                <a:spcPct val="85000"/>
              </a:lnSpc>
            </a:pPr>
            <a:r>
              <a:rPr lang="ja-JP" altLang="en-US">
                <a:solidFill>
                  <a:srgbClr val="000000"/>
                </a:solidFill>
                <a:latin typeface="ＭＳ Ｐゴシック" charset="-128"/>
              </a:rPr>
              <a:t>     る。また、算定している入院料ごとに早期退院患者に係る退院加算を手厚く評価する　　</a:t>
            </a:r>
            <a:r>
              <a:rPr lang="ja-JP" altLang="en-US" sz="2000">
                <a:solidFill>
                  <a:srgbClr val="000000"/>
                </a:solidFill>
                <a:latin typeface="ＭＳ Ｐゴシック" charset="-128"/>
              </a:rPr>
              <a:t>　　　　　　　　　　　　　　</a:t>
            </a:r>
            <a:endParaRPr lang="ja-JP" altLang="en-US" sz="1600">
              <a:solidFill>
                <a:srgbClr val="000000"/>
              </a:solidFill>
              <a:latin typeface="ＭＳ Ｐゴシック" charset="-128"/>
            </a:endParaRPr>
          </a:p>
        </p:txBody>
      </p:sp>
      <p:sp>
        <p:nvSpPr>
          <p:cNvPr id="183301" name="AutoShape 7"/>
          <p:cNvSpPr>
            <a:spLocks noChangeArrowheads="1"/>
          </p:cNvSpPr>
          <p:nvPr/>
        </p:nvSpPr>
        <p:spPr bwMode="auto">
          <a:xfrm>
            <a:off x="3419475" y="5157788"/>
            <a:ext cx="360363" cy="576262"/>
          </a:xfrm>
          <a:prstGeom prst="rightArrow">
            <a:avLst>
              <a:gd name="adj1" fmla="val 50000"/>
              <a:gd name="adj2" fmla="val 25000"/>
            </a:avLst>
          </a:prstGeom>
          <a:noFill/>
          <a:ln w="9525">
            <a:noFill/>
            <a:miter lim="800000"/>
            <a:headEnd/>
            <a:tailEnd/>
          </a:ln>
        </p:spPr>
        <p:txBody>
          <a:bodyPr wrap="none" anchor="ctr"/>
          <a:lstStyle/>
          <a:p>
            <a:pPr>
              <a:spcBef>
                <a:spcPct val="20000"/>
              </a:spcBef>
            </a:pPr>
            <a:endParaRPr lang="ja-JP" altLang="en-US">
              <a:solidFill>
                <a:srgbClr val="000000"/>
              </a:solidFill>
            </a:endParaRPr>
          </a:p>
        </p:txBody>
      </p:sp>
      <p:sp>
        <p:nvSpPr>
          <p:cNvPr id="183302" name="Rectangle 8"/>
          <p:cNvSpPr>
            <a:spLocks noChangeArrowheads="1"/>
          </p:cNvSpPr>
          <p:nvPr/>
        </p:nvSpPr>
        <p:spPr bwMode="auto">
          <a:xfrm>
            <a:off x="3132138" y="2060575"/>
            <a:ext cx="3959225" cy="1223963"/>
          </a:xfrm>
          <a:prstGeom prst="rect">
            <a:avLst/>
          </a:prstGeom>
          <a:solidFill>
            <a:srgbClr val="CCFFCC"/>
          </a:solidFill>
          <a:ln w="9525">
            <a:noFill/>
            <a:miter lim="800000"/>
            <a:headEnd/>
            <a:tailEnd/>
          </a:ln>
        </p:spPr>
        <p:txBody>
          <a:bodyPr/>
          <a:lstStyle/>
          <a:p>
            <a:pPr>
              <a:lnSpc>
                <a:spcPct val="85000"/>
              </a:lnSpc>
            </a:pPr>
            <a:r>
              <a:rPr lang="ja-JP" altLang="en-US">
                <a:solidFill>
                  <a:srgbClr val="000000"/>
                </a:solidFill>
                <a:latin typeface="ＭＳ Ｐゴシック" charset="-128"/>
              </a:rPr>
              <a:t>退院調整加算２ </a:t>
            </a:r>
          </a:p>
          <a:p>
            <a:pPr>
              <a:lnSpc>
                <a:spcPct val="85000"/>
              </a:lnSpc>
            </a:pPr>
            <a:r>
              <a:rPr lang="ja-JP" altLang="en-US">
                <a:solidFill>
                  <a:srgbClr val="000000"/>
                </a:solidFill>
                <a:latin typeface="ＭＳ Ｐゴシック" charset="-128"/>
              </a:rPr>
              <a:t>  イ　３０日以内：８００点</a:t>
            </a:r>
          </a:p>
          <a:p>
            <a:pPr>
              <a:lnSpc>
                <a:spcPct val="85000"/>
              </a:lnSpc>
            </a:pPr>
            <a:r>
              <a:rPr lang="ja-JP" altLang="en-US">
                <a:solidFill>
                  <a:srgbClr val="000000"/>
                </a:solidFill>
                <a:latin typeface="ＭＳ Ｐゴシック" charset="-128"/>
              </a:rPr>
              <a:t>  ロ　３１日以上９０日以内：６００点</a:t>
            </a:r>
          </a:p>
          <a:p>
            <a:pPr>
              <a:lnSpc>
                <a:spcPct val="85000"/>
              </a:lnSpc>
            </a:pPr>
            <a:r>
              <a:rPr lang="ja-JP" altLang="en-US">
                <a:solidFill>
                  <a:srgbClr val="000000"/>
                </a:solidFill>
                <a:latin typeface="ＭＳ Ｐゴシック" charset="-128"/>
              </a:rPr>
              <a:t>  ハ　９１日以上１２０日以内：４００点</a:t>
            </a:r>
          </a:p>
          <a:p>
            <a:pPr>
              <a:lnSpc>
                <a:spcPct val="85000"/>
              </a:lnSpc>
            </a:pPr>
            <a:r>
              <a:rPr lang="ja-JP" altLang="en-US">
                <a:solidFill>
                  <a:srgbClr val="000000"/>
                </a:solidFill>
                <a:latin typeface="ＭＳ Ｐゴシック" charset="-128"/>
              </a:rPr>
              <a:t>　ニ　１２１日以上：２００点　　　</a:t>
            </a:r>
            <a:r>
              <a:rPr lang="ja-JP" altLang="en-US" sz="1600">
                <a:solidFill>
                  <a:srgbClr val="000000"/>
                </a:solidFill>
                <a:latin typeface="ＭＳ Ｐゴシック" charset="-128"/>
              </a:rPr>
              <a:t>　　　　</a:t>
            </a:r>
            <a:r>
              <a:rPr lang="ja-JP" altLang="en-US" sz="2000">
                <a:solidFill>
                  <a:srgbClr val="000000"/>
                </a:solidFill>
                <a:latin typeface="ＭＳ Ｐゴシック" charset="-128"/>
              </a:rPr>
              <a:t>　　　　　　　　</a:t>
            </a:r>
          </a:p>
        </p:txBody>
      </p:sp>
      <p:sp>
        <p:nvSpPr>
          <p:cNvPr id="166919"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22A0232D-2370-4B4E-905E-B6D7A3980C05}" type="slidenum">
              <a:rPr kumimoji="1" lang="en-US" altLang="ja-JP" smtClean="0"/>
              <a:pPr fontAlgn="base">
                <a:spcAft>
                  <a:spcPct val="0"/>
                </a:spcAft>
                <a:defRPr/>
              </a:pPr>
              <a:t>100</a:t>
            </a:fld>
            <a:endParaRPr kumimoji="1" lang="en-US" altLang="ja-JP" smtClean="0"/>
          </a:p>
        </p:txBody>
      </p:sp>
    </p:spTree>
    <p:extLst>
      <p:ext uri="{BB962C8B-B14F-4D97-AF65-F5344CB8AC3E}">
        <p14:creationId xmlns:p14="http://schemas.microsoft.com/office/powerpoint/2010/main" xmlns="" val="279956605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ctrTitle" idx="4294967295"/>
          </p:nvPr>
        </p:nvSpPr>
        <p:spPr>
          <a:xfrm>
            <a:off x="684213" y="115888"/>
            <a:ext cx="7772400" cy="647700"/>
          </a:xfrm>
        </p:spPr>
        <p:txBody>
          <a:bodyPr/>
          <a:lstStyle/>
          <a:p>
            <a:pPr eaLnBrk="1" hangingPunct="1"/>
            <a:r>
              <a:rPr lang="ja-JP" altLang="en-US" sz="2800" smtClean="0">
                <a:ea typeface="HG創英角ｺﾞｼｯｸUB" pitchFamily="49" charset="-128"/>
              </a:rPr>
              <a:t>３．効果的な退院調整の評価</a:t>
            </a:r>
          </a:p>
        </p:txBody>
      </p:sp>
      <p:sp>
        <p:nvSpPr>
          <p:cNvPr id="184322"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84323" name="Rectangle 4"/>
          <p:cNvSpPr>
            <a:spLocks noGrp="1" noChangeArrowheads="1"/>
          </p:cNvSpPr>
          <p:nvPr>
            <p:ph type="subTitle" idx="4294967295"/>
          </p:nvPr>
        </p:nvSpPr>
        <p:spPr>
          <a:xfrm>
            <a:off x="250825" y="2636838"/>
            <a:ext cx="8640763" cy="1584325"/>
          </a:xfrm>
          <a:solidFill>
            <a:srgbClr val="CCFFCC"/>
          </a:solidFill>
          <a:ln>
            <a:solidFill>
              <a:schemeClr val="tx1"/>
            </a:solidFill>
          </a:ln>
        </p:spPr>
        <p:txBody>
          <a:bodyPr/>
          <a:lstStyle/>
          <a:p>
            <a:pPr marL="0" indent="0" eaLnBrk="1" fontAlgn="t" hangingPunct="1">
              <a:lnSpc>
                <a:spcPct val="80000"/>
              </a:lnSpc>
              <a:spcBef>
                <a:spcPct val="0"/>
              </a:spcBef>
              <a:buFontTx/>
              <a:buNone/>
            </a:pPr>
            <a:r>
              <a:rPr lang="en-US" altLang="ja-JP" sz="2400" smtClean="0">
                <a:latin typeface="ＭＳ Ｐゴシック" charset="-128"/>
              </a:rPr>
              <a:t>《</a:t>
            </a:r>
            <a:r>
              <a:rPr lang="ja-JP" altLang="en-US" sz="2400" smtClean="0">
                <a:latin typeface="ＭＳ Ｐゴシック" charset="-128"/>
              </a:rPr>
              <a:t>改定内容</a:t>
            </a:r>
            <a:r>
              <a:rPr lang="en-US" altLang="ja-JP" sz="2400" smtClean="0">
                <a:latin typeface="ＭＳ Ｐゴシック" charset="-128"/>
              </a:rPr>
              <a:t>》</a:t>
            </a:r>
          </a:p>
          <a:p>
            <a:pPr marL="0" indent="0" eaLnBrk="1" fontAlgn="t" hangingPunct="1">
              <a:lnSpc>
                <a:spcPct val="80000"/>
              </a:lnSpc>
              <a:spcBef>
                <a:spcPct val="0"/>
              </a:spcBef>
              <a:buFontTx/>
              <a:buNone/>
            </a:pPr>
            <a:r>
              <a:rPr lang="ja-JP" altLang="en-US" sz="2400" smtClean="0">
                <a:latin typeface="ＭＳ Ｐゴシック" charset="-128"/>
              </a:rPr>
              <a:t>　</a:t>
            </a:r>
            <a:r>
              <a:rPr lang="ja-JP" altLang="en-US" sz="2000" smtClean="0">
                <a:latin typeface="ＭＳ Ｐゴシック" charset="-128"/>
              </a:rPr>
              <a:t>地域連携計画加算：３００点（</a:t>
            </a:r>
            <a:r>
              <a:rPr lang="ja-JP" altLang="en-US" sz="2000" smtClean="0">
                <a:solidFill>
                  <a:srgbClr val="FF0000"/>
                </a:solidFill>
                <a:latin typeface="ＭＳ Ｐゴシック" charset="-128"/>
              </a:rPr>
              <a:t>新設</a:t>
            </a:r>
            <a:r>
              <a:rPr lang="ja-JP" altLang="en-US" sz="2000" smtClean="0">
                <a:latin typeface="ＭＳ Ｐゴシック" charset="-128"/>
              </a:rPr>
              <a:t>）　</a:t>
            </a:r>
            <a:r>
              <a:rPr lang="ja-JP" altLang="en-US" sz="2400" smtClean="0">
                <a:latin typeface="ＭＳ Ｐゴシック" charset="-128"/>
              </a:rPr>
              <a:t>　　　　　　　</a:t>
            </a:r>
          </a:p>
          <a:p>
            <a:pPr marL="0" indent="0" eaLnBrk="1" fontAlgn="t" hangingPunct="1">
              <a:lnSpc>
                <a:spcPct val="80000"/>
              </a:lnSpc>
              <a:spcBef>
                <a:spcPct val="0"/>
              </a:spcBef>
              <a:buFontTx/>
              <a:buNone/>
            </a:pPr>
            <a:endParaRPr lang="en-US" altLang="ja-JP" sz="1600" smtClean="0">
              <a:latin typeface="ＭＳ Ｐゴシック" charset="-128"/>
            </a:endParaRPr>
          </a:p>
        </p:txBody>
      </p:sp>
      <p:sp>
        <p:nvSpPr>
          <p:cNvPr id="184324" name="Rectangle 5"/>
          <p:cNvSpPr>
            <a:spLocks noChangeArrowheads="1"/>
          </p:cNvSpPr>
          <p:nvPr/>
        </p:nvSpPr>
        <p:spPr bwMode="auto">
          <a:xfrm>
            <a:off x="250825" y="765175"/>
            <a:ext cx="8642350" cy="1727200"/>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pPr>
              <a:lnSpc>
                <a:spcPct val="90000"/>
              </a:lnSpc>
            </a:pPr>
            <a:r>
              <a:rPr lang="en-US" altLang="ja-JP">
                <a:solidFill>
                  <a:srgbClr val="000000"/>
                </a:solidFill>
                <a:latin typeface="ＭＳ Ｐゴシック" charset="-128"/>
              </a:rPr>
              <a:t>○</a:t>
            </a:r>
            <a:r>
              <a:rPr lang="ja-JP" altLang="en-US">
                <a:solidFill>
                  <a:srgbClr val="000000"/>
                </a:solidFill>
                <a:latin typeface="ＭＳ Ｐゴシック" charset="-128"/>
              </a:rPr>
              <a:t>　地域移行を推進するため、病名、入院時の症状、退院後に必要となる診療内容や</a:t>
            </a:r>
          </a:p>
          <a:p>
            <a:pPr>
              <a:lnSpc>
                <a:spcPct val="90000"/>
              </a:lnSpc>
            </a:pPr>
            <a:r>
              <a:rPr lang="ja-JP" altLang="en-US">
                <a:solidFill>
                  <a:srgbClr val="000000"/>
                </a:solidFill>
                <a:latin typeface="ＭＳ Ｐゴシック" charset="-128"/>
              </a:rPr>
              <a:t>   訪問看護等の在宅療養支援その他必要な事項を地域連携診療計画のように連携医</a:t>
            </a:r>
          </a:p>
          <a:p>
            <a:pPr>
              <a:lnSpc>
                <a:spcPct val="90000"/>
              </a:lnSpc>
            </a:pPr>
            <a:r>
              <a:rPr lang="ja-JP" altLang="en-US">
                <a:solidFill>
                  <a:srgbClr val="000000"/>
                </a:solidFill>
                <a:latin typeface="ＭＳ Ｐゴシック" charset="-128"/>
              </a:rPr>
              <a:t>   療機関と確認した文書を患者に提供し、説明をした場合については、さらに評価を行う</a:t>
            </a:r>
          </a:p>
          <a:p>
            <a:pPr>
              <a:lnSpc>
                <a:spcPct val="90000"/>
              </a:lnSpc>
            </a:pPr>
            <a:r>
              <a:rPr lang="ja-JP" altLang="en-US">
                <a:solidFill>
                  <a:srgbClr val="000000"/>
                </a:solidFill>
                <a:latin typeface="ＭＳ Ｐゴシック" charset="-128"/>
              </a:rPr>
              <a:t>（２）　入院時の症状、標準的な入院期間、退院後に必要とされる診療等の在宅での療養</a:t>
            </a:r>
          </a:p>
          <a:p>
            <a:pPr>
              <a:lnSpc>
                <a:spcPct val="90000"/>
              </a:lnSpc>
            </a:pPr>
            <a:r>
              <a:rPr lang="ja-JP" altLang="en-US">
                <a:solidFill>
                  <a:srgbClr val="000000"/>
                </a:solidFill>
                <a:latin typeface="ＭＳ Ｐゴシック" charset="-128"/>
              </a:rPr>
              <a:t>     に必要な事項を記載した退院支援計画を作成し、当該患者に説明し、文書により提</a:t>
            </a:r>
          </a:p>
          <a:p>
            <a:pPr>
              <a:lnSpc>
                <a:spcPct val="90000"/>
              </a:lnSpc>
            </a:pPr>
            <a:r>
              <a:rPr lang="ja-JP" altLang="en-US">
                <a:solidFill>
                  <a:srgbClr val="000000"/>
                </a:solidFill>
                <a:latin typeface="ＭＳ Ｐゴシック" charset="-128"/>
              </a:rPr>
              <a:t>     供するとともに、当該患者の治療を行う別の医療機関と共有した場合の評価を行う　　　</a:t>
            </a:r>
            <a:r>
              <a:rPr lang="ja-JP" altLang="en-US" sz="2000">
                <a:solidFill>
                  <a:srgbClr val="000000"/>
                </a:solidFill>
                <a:latin typeface="ＭＳ Ｐゴシック" charset="-128"/>
              </a:rPr>
              <a:t>　　　　　　　　　　</a:t>
            </a:r>
            <a:endParaRPr lang="ja-JP" altLang="en-US" sz="1600">
              <a:solidFill>
                <a:srgbClr val="000000"/>
              </a:solidFill>
              <a:latin typeface="ＭＳ Ｐゴシック" charset="-128"/>
            </a:endParaRPr>
          </a:p>
        </p:txBody>
      </p:sp>
      <p:sp>
        <p:nvSpPr>
          <p:cNvPr id="184325" name="AutoShape 6"/>
          <p:cNvSpPr>
            <a:spLocks noChangeArrowheads="1"/>
          </p:cNvSpPr>
          <p:nvPr/>
        </p:nvSpPr>
        <p:spPr bwMode="auto">
          <a:xfrm>
            <a:off x="3419475" y="5157788"/>
            <a:ext cx="360363" cy="576262"/>
          </a:xfrm>
          <a:prstGeom prst="rightArrow">
            <a:avLst>
              <a:gd name="adj1" fmla="val 50000"/>
              <a:gd name="adj2" fmla="val 25000"/>
            </a:avLst>
          </a:prstGeom>
          <a:noFill/>
          <a:ln w="9525">
            <a:noFill/>
            <a:miter lim="800000"/>
            <a:headEnd/>
            <a:tailEnd/>
          </a:ln>
        </p:spPr>
        <p:txBody>
          <a:bodyPr wrap="none" anchor="ctr"/>
          <a:lstStyle/>
          <a:p>
            <a:pPr>
              <a:spcBef>
                <a:spcPct val="20000"/>
              </a:spcBef>
            </a:pPr>
            <a:endParaRPr lang="ja-JP" altLang="en-US">
              <a:solidFill>
                <a:srgbClr val="000000"/>
              </a:solidFill>
            </a:endParaRPr>
          </a:p>
        </p:txBody>
      </p:sp>
      <p:sp>
        <p:nvSpPr>
          <p:cNvPr id="167942"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CF8176F9-9BBA-437D-BCB6-4FBD63B2C81C}" type="slidenum">
              <a:rPr kumimoji="1" lang="en-US" altLang="ja-JP" smtClean="0"/>
              <a:pPr fontAlgn="base">
                <a:spcAft>
                  <a:spcPct val="0"/>
                </a:spcAft>
                <a:defRPr/>
              </a:pPr>
              <a:t>101</a:t>
            </a:fld>
            <a:endParaRPr kumimoji="1" lang="en-US" altLang="ja-JP" smtClean="0"/>
          </a:p>
        </p:txBody>
      </p:sp>
    </p:spTree>
    <p:extLst>
      <p:ext uri="{BB962C8B-B14F-4D97-AF65-F5344CB8AC3E}">
        <p14:creationId xmlns:p14="http://schemas.microsoft.com/office/powerpoint/2010/main" xmlns="" val="36260052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ctrTitle" idx="4294967295"/>
          </p:nvPr>
        </p:nvSpPr>
        <p:spPr>
          <a:xfrm>
            <a:off x="179388" y="115888"/>
            <a:ext cx="8785225" cy="647700"/>
          </a:xfrm>
        </p:spPr>
        <p:txBody>
          <a:bodyPr/>
          <a:lstStyle/>
          <a:p>
            <a:pPr eaLnBrk="1" hangingPunct="1"/>
            <a:r>
              <a:rPr lang="ja-JP" altLang="en-US" sz="2800" smtClean="0">
                <a:ea typeface="HG創英角ｺﾞｼｯｸUB" pitchFamily="49" charset="-128"/>
              </a:rPr>
              <a:t>４．有床診療所が算定できる入院基本料等加算の拡大</a:t>
            </a:r>
          </a:p>
        </p:txBody>
      </p:sp>
      <p:sp>
        <p:nvSpPr>
          <p:cNvPr id="185346"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85347" name="Rectangle 4"/>
          <p:cNvSpPr>
            <a:spLocks noGrp="1" noChangeArrowheads="1"/>
          </p:cNvSpPr>
          <p:nvPr>
            <p:ph type="subTitle" idx="4294967295"/>
          </p:nvPr>
        </p:nvSpPr>
        <p:spPr>
          <a:xfrm>
            <a:off x="250825" y="1773238"/>
            <a:ext cx="8640763" cy="1655762"/>
          </a:xfrm>
          <a:solidFill>
            <a:srgbClr val="CCFFCC"/>
          </a:solidFill>
          <a:ln>
            <a:solidFill>
              <a:schemeClr val="tx1"/>
            </a:solidFill>
          </a:ln>
        </p:spPr>
        <p:txBody>
          <a:bodyPr/>
          <a:lstStyle/>
          <a:p>
            <a:pPr marL="0" indent="0" eaLnBrk="1" fontAlgn="t" hangingPunct="1">
              <a:lnSpc>
                <a:spcPct val="80000"/>
              </a:lnSpc>
              <a:spcBef>
                <a:spcPct val="0"/>
              </a:spcBef>
              <a:buFontTx/>
              <a:buNone/>
            </a:pPr>
            <a:r>
              <a:rPr lang="en-US" altLang="ja-JP" sz="2000" smtClean="0">
                <a:latin typeface="ＭＳ Ｐゴシック" charset="-128"/>
              </a:rPr>
              <a:t>《</a:t>
            </a:r>
            <a:r>
              <a:rPr lang="ja-JP" altLang="en-US" sz="2000" smtClean="0">
                <a:latin typeface="ＭＳ Ｐゴシック" charset="-128"/>
              </a:rPr>
              <a:t>改定内容</a:t>
            </a:r>
            <a:r>
              <a:rPr lang="en-US" altLang="ja-JP" sz="2000" smtClean="0">
                <a:latin typeface="ＭＳ Ｐゴシック" charset="-128"/>
              </a:rPr>
              <a:t>》</a:t>
            </a:r>
          </a:p>
          <a:p>
            <a:pPr marL="0" indent="0" eaLnBrk="1" fontAlgn="t" hangingPunct="1">
              <a:lnSpc>
                <a:spcPct val="95000"/>
              </a:lnSpc>
              <a:spcBef>
                <a:spcPct val="0"/>
              </a:spcBef>
              <a:buFontTx/>
              <a:buNone/>
            </a:pPr>
            <a:r>
              <a:rPr lang="en-US" altLang="ja-JP" sz="2000" smtClean="0">
                <a:latin typeface="ＭＳ Ｐゴシック" charset="-128"/>
              </a:rPr>
              <a:t> </a:t>
            </a:r>
            <a:r>
              <a:rPr lang="ja-JP" altLang="en-US" sz="2000" smtClean="0">
                <a:latin typeface="ＭＳ Ｐゴシック" charset="-128"/>
              </a:rPr>
              <a:t>重症児（者）受入連携加算：１</a:t>
            </a:r>
            <a:r>
              <a:rPr lang="en-US" altLang="ja-JP" sz="2000" smtClean="0">
                <a:latin typeface="ＭＳ Ｐゴシック" charset="-128"/>
              </a:rPr>
              <a:t>,</a:t>
            </a:r>
            <a:r>
              <a:rPr lang="ja-JP" altLang="en-US" sz="2000" smtClean="0">
                <a:latin typeface="ＭＳ Ｐゴシック" charset="-128"/>
              </a:rPr>
              <a:t>３００点</a:t>
            </a:r>
            <a:r>
              <a:rPr lang="ja-JP" altLang="en-US" sz="2000" smtClean="0">
                <a:solidFill>
                  <a:srgbClr val="6600FF"/>
                </a:solidFill>
                <a:latin typeface="ＭＳ Ｐゴシック" charset="-128"/>
              </a:rPr>
              <a:t>→</a:t>
            </a:r>
            <a:r>
              <a:rPr lang="ja-JP" altLang="en-US" sz="2000" smtClean="0">
                <a:solidFill>
                  <a:srgbClr val="FF0000"/>
                </a:solidFill>
                <a:latin typeface="ＭＳ Ｐゴシック" charset="-128"/>
              </a:rPr>
              <a:t>２</a:t>
            </a:r>
            <a:r>
              <a:rPr lang="en-US" altLang="ja-JP" sz="2000" smtClean="0">
                <a:solidFill>
                  <a:srgbClr val="FF0000"/>
                </a:solidFill>
                <a:latin typeface="ＭＳ Ｐゴシック" charset="-128"/>
              </a:rPr>
              <a:t>,</a:t>
            </a:r>
            <a:r>
              <a:rPr lang="ja-JP" altLang="en-US" sz="2000" smtClean="0">
                <a:solidFill>
                  <a:srgbClr val="FF0000"/>
                </a:solidFill>
                <a:latin typeface="ＭＳ Ｐゴシック" charset="-128"/>
              </a:rPr>
              <a:t>０００</a:t>
            </a:r>
            <a:r>
              <a:rPr lang="ja-JP" altLang="en-US" sz="2000" smtClean="0">
                <a:latin typeface="ＭＳ Ｐゴシック" charset="-128"/>
              </a:rPr>
              <a:t>点</a:t>
            </a:r>
          </a:p>
          <a:p>
            <a:pPr marL="0" indent="0" eaLnBrk="1" fontAlgn="t" hangingPunct="1">
              <a:lnSpc>
                <a:spcPct val="95000"/>
              </a:lnSpc>
              <a:spcBef>
                <a:spcPct val="0"/>
              </a:spcBef>
              <a:buFontTx/>
              <a:buNone/>
            </a:pPr>
            <a:r>
              <a:rPr lang="ja-JP" altLang="en-US" sz="1800" smtClean="0">
                <a:latin typeface="ＭＳ Ｐゴシック" charset="-128"/>
              </a:rPr>
              <a:t>［算定要件］</a:t>
            </a:r>
            <a:r>
              <a:rPr kumimoji="0" lang="ja-JP" altLang="en-US" sz="2000" smtClean="0">
                <a:latin typeface="ＭＳ Ｐゴシック" charset="-128"/>
              </a:rPr>
              <a:t> </a:t>
            </a:r>
          </a:p>
          <a:p>
            <a:pPr marL="0" indent="0" eaLnBrk="1" hangingPunct="1">
              <a:spcBef>
                <a:spcPct val="0"/>
              </a:spcBef>
              <a:buFontTx/>
              <a:buNone/>
            </a:pPr>
            <a:r>
              <a:rPr kumimoji="0" lang="ja-JP" altLang="en-US" sz="2000" smtClean="0">
                <a:latin typeface="ＭＳ Ｐゴシック" charset="-128"/>
              </a:rPr>
              <a:t>　</a:t>
            </a:r>
            <a:r>
              <a:rPr kumimoji="0" lang="ja-JP" altLang="en-US" sz="1800" smtClean="0">
                <a:latin typeface="ＭＳ Ｐゴシック" charset="-128"/>
              </a:rPr>
              <a:t>他の保険医療機関から転院してきた者であって、当該他の保険医療機関において新生児特定集中治療室退院調整加算を算定したものである場合</a:t>
            </a:r>
            <a:endParaRPr lang="ja-JP" altLang="en-US" sz="1800" smtClean="0">
              <a:latin typeface="ＭＳ Ｐゴシック" charset="-128"/>
            </a:endParaRPr>
          </a:p>
        </p:txBody>
      </p:sp>
      <p:sp>
        <p:nvSpPr>
          <p:cNvPr id="185348" name="Rectangle 5"/>
          <p:cNvSpPr>
            <a:spLocks noChangeArrowheads="1"/>
          </p:cNvSpPr>
          <p:nvPr/>
        </p:nvSpPr>
        <p:spPr bwMode="auto">
          <a:xfrm>
            <a:off x="250825" y="692150"/>
            <a:ext cx="8642350" cy="1008063"/>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r>
              <a:rPr lang="ja-JP" altLang="en-US" sz="2000">
                <a:solidFill>
                  <a:srgbClr val="000000"/>
                </a:solidFill>
                <a:latin typeface="ＭＳ Ｐゴシック" charset="-128"/>
              </a:rPr>
              <a:t>（１） ＮＩＣＵ設置医療機関と予め連携し、ＮＩＣＵに入院していた患者を受け入れ</a:t>
            </a:r>
          </a:p>
          <a:p>
            <a:r>
              <a:rPr lang="ja-JP" altLang="en-US" sz="2000">
                <a:solidFill>
                  <a:srgbClr val="000000"/>
                </a:solidFill>
                <a:latin typeface="ＭＳ Ｐゴシック" charset="-128"/>
              </a:rPr>
              <a:t>　　た場合の重症児（者）受入連携加算の引き上げを行うとともに有床診療所入</a:t>
            </a:r>
          </a:p>
          <a:p>
            <a:r>
              <a:rPr lang="ja-JP" altLang="en-US" sz="2000">
                <a:solidFill>
                  <a:srgbClr val="000000"/>
                </a:solidFill>
                <a:latin typeface="ＭＳ Ｐゴシック" charset="-128"/>
              </a:rPr>
              <a:t>    院基本料、有床診療所療養病床入院基本料にも拡大する　　　　　　　　　　　　　　</a:t>
            </a:r>
          </a:p>
        </p:txBody>
      </p:sp>
      <p:sp>
        <p:nvSpPr>
          <p:cNvPr id="185349" name="AutoShape 6"/>
          <p:cNvSpPr>
            <a:spLocks noChangeArrowheads="1"/>
          </p:cNvSpPr>
          <p:nvPr/>
        </p:nvSpPr>
        <p:spPr bwMode="auto">
          <a:xfrm>
            <a:off x="3419475" y="5157788"/>
            <a:ext cx="360363" cy="576262"/>
          </a:xfrm>
          <a:prstGeom prst="rightArrow">
            <a:avLst>
              <a:gd name="adj1" fmla="val 50000"/>
              <a:gd name="adj2" fmla="val 25000"/>
            </a:avLst>
          </a:prstGeom>
          <a:noFill/>
          <a:ln w="9525">
            <a:noFill/>
            <a:miter lim="800000"/>
            <a:headEnd/>
            <a:tailEnd/>
          </a:ln>
        </p:spPr>
        <p:txBody>
          <a:bodyPr wrap="none" anchor="ctr"/>
          <a:lstStyle/>
          <a:p>
            <a:pPr>
              <a:spcBef>
                <a:spcPct val="20000"/>
              </a:spcBef>
            </a:pPr>
            <a:endParaRPr lang="ja-JP" altLang="en-US">
              <a:solidFill>
                <a:srgbClr val="000000"/>
              </a:solidFill>
            </a:endParaRPr>
          </a:p>
        </p:txBody>
      </p:sp>
      <p:sp>
        <p:nvSpPr>
          <p:cNvPr id="185350" name="Rectangle 7"/>
          <p:cNvSpPr>
            <a:spLocks noChangeArrowheads="1"/>
          </p:cNvSpPr>
          <p:nvPr/>
        </p:nvSpPr>
        <p:spPr bwMode="auto">
          <a:xfrm>
            <a:off x="250825" y="5084763"/>
            <a:ext cx="8640763" cy="1296987"/>
          </a:xfrm>
          <a:prstGeom prst="rect">
            <a:avLst/>
          </a:prstGeom>
          <a:solidFill>
            <a:srgbClr val="CCFFCC"/>
          </a:solidFill>
          <a:ln w="9525">
            <a:solidFill>
              <a:schemeClr val="tx1"/>
            </a:solidFill>
            <a:miter lim="800000"/>
            <a:headEnd/>
            <a:tailEnd/>
          </a:ln>
        </p:spPr>
        <p:txBody>
          <a:bodyPr/>
          <a:lstStyle/>
          <a:p>
            <a:pPr fontAlgn="t">
              <a:lnSpc>
                <a:spcPct val="80000"/>
              </a:lnSpc>
            </a:pPr>
            <a:r>
              <a:rPr lang="en-US" altLang="ja-JP" sz="2000">
                <a:solidFill>
                  <a:srgbClr val="000000"/>
                </a:solidFill>
                <a:latin typeface="ＭＳ Ｐゴシック" charset="-128"/>
              </a:rPr>
              <a:t>《</a:t>
            </a:r>
            <a:r>
              <a:rPr lang="ja-JP" altLang="en-US" sz="2000">
                <a:solidFill>
                  <a:srgbClr val="000000"/>
                </a:solidFill>
                <a:latin typeface="ＭＳ Ｐゴシック" charset="-128"/>
              </a:rPr>
              <a:t>点数</a:t>
            </a:r>
            <a:r>
              <a:rPr lang="en-US" altLang="ja-JP" sz="2000">
                <a:solidFill>
                  <a:srgbClr val="000000"/>
                </a:solidFill>
                <a:latin typeface="ＭＳ Ｐゴシック" charset="-128"/>
              </a:rPr>
              <a:t>》</a:t>
            </a:r>
          </a:p>
          <a:p>
            <a:r>
              <a:rPr lang="ja-JP" altLang="en-US">
                <a:solidFill>
                  <a:srgbClr val="000000"/>
                </a:solidFill>
                <a:latin typeface="ＭＳ Ｐゴシック" charset="-128"/>
              </a:rPr>
              <a:t>超重症児（者）入院診療加算（１日につき）　準超重症児（者）入院診療加算（１日につき）</a:t>
            </a:r>
          </a:p>
          <a:p>
            <a:r>
              <a:rPr lang="ja-JP" altLang="en-US">
                <a:solidFill>
                  <a:srgbClr val="000000"/>
                </a:solidFill>
                <a:latin typeface="ＭＳ Ｐゴシック" charset="-128"/>
              </a:rPr>
              <a:t>　　　 ６歳未満の場合：８００点　　　　 　　　　　　　 ６歳未満の場合：２００点</a:t>
            </a:r>
          </a:p>
          <a:p>
            <a:r>
              <a:rPr lang="ja-JP" altLang="en-US">
                <a:solidFill>
                  <a:srgbClr val="000000"/>
                </a:solidFill>
                <a:latin typeface="ＭＳ Ｐゴシック" charset="-128"/>
              </a:rPr>
              <a:t>　　　 ６歳以上の場合：４００点　　　　 　　　　　　　 ６歳以上の場合：１００点</a:t>
            </a:r>
          </a:p>
        </p:txBody>
      </p:sp>
      <p:sp>
        <p:nvSpPr>
          <p:cNvPr id="185351" name="Rectangle 8"/>
          <p:cNvSpPr>
            <a:spLocks noChangeArrowheads="1"/>
          </p:cNvSpPr>
          <p:nvPr/>
        </p:nvSpPr>
        <p:spPr bwMode="auto">
          <a:xfrm>
            <a:off x="250825" y="3644900"/>
            <a:ext cx="8642350" cy="1368425"/>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r>
              <a:rPr lang="ja-JP" altLang="en-US" sz="2000" dirty="0">
                <a:solidFill>
                  <a:srgbClr val="000000"/>
                </a:solidFill>
                <a:latin typeface="ＭＳ Ｐゴシック" charset="-128"/>
              </a:rPr>
              <a:t>（２）超重症児（者）、準超重症児（者）の受入が救急医療機関の一般病床で進む</a:t>
            </a:r>
          </a:p>
          <a:p>
            <a:r>
              <a:rPr lang="ja-JP" altLang="en-US" sz="2000" dirty="0">
                <a:solidFill>
                  <a:srgbClr val="000000"/>
                </a:solidFill>
                <a:latin typeface="ＭＳ Ｐゴシック" charset="-128"/>
              </a:rPr>
              <a:t>  傾向がみられることから、特に後方病床における取組も推進されるよう超重症</a:t>
            </a:r>
          </a:p>
          <a:p>
            <a:r>
              <a:rPr lang="ja-JP" altLang="en-US" sz="2000" dirty="0">
                <a:solidFill>
                  <a:srgbClr val="000000"/>
                </a:solidFill>
                <a:latin typeface="ＭＳ Ｐゴシック" charset="-128"/>
              </a:rPr>
              <a:t>  児（者）入院診療加算・準超重症児（者）入院診療加算を有床診療所療養病床</a:t>
            </a:r>
          </a:p>
          <a:p>
            <a:r>
              <a:rPr lang="ja-JP" altLang="en-US" sz="2000" dirty="0">
                <a:solidFill>
                  <a:srgbClr val="000000"/>
                </a:solidFill>
                <a:latin typeface="ＭＳ Ｐゴシック" charset="-128"/>
              </a:rPr>
              <a:t>  入院基本料を算定している医療</a:t>
            </a:r>
            <a:r>
              <a:rPr lang="ja-JP" altLang="en-US" sz="2000" dirty="0" smtClean="0">
                <a:solidFill>
                  <a:srgbClr val="000000"/>
                </a:solidFill>
                <a:latin typeface="ＭＳ Ｐゴシック" charset="-128"/>
              </a:rPr>
              <a:t>機関でも算定</a:t>
            </a:r>
            <a:r>
              <a:rPr lang="ja-JP" altLang="en-US" sz="2000" dirty="0">
                <a:solidFill>
                  <a:srgbClr val="000000"/>
                </a:solidFill>
                <a:latin typeface="ＭＳ Ｐゴシック" charset="-128"/>
              </a:rPr>
              <a:t>可能とする　　　　　　　　　　　　　　　　</a:t>
            </a:r>
          </a:p>
        </p:txBody>
      </p:sp>
      <p:sp>
        <p:nvSpPr>
          <p:cNvPr id="168968"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84E12475-6E31-4BF4-BA53-5C6690D73BE5}" type="slidenum">
              <a:rPr kumimoji="1" lang="en-US" altLang="ja-JP" smtClean="0"/>
              <a:pPr fontAlgn="base">
                <a:spcAft>
                  <a:spcPct val="0"/>
                </a:spcAft>
                <a:defRPr/>
              </a:pPr>
              <a:t>102</a:t>
            </a:fld>
            <a:endParaRPr kumimoji="1" lang="en-US" altLang="ja-JP" smtClean="0"/>
          </a:p>
        </p:txBody>
      </p:sp>
    </p:spTree>
    <p:extLst>
      <p:ext uri="{BB962C8B-B14F-4D97-AF65-F5344CB8AC3E}">
        <p14:creationId xmlns:p14="http://schemas.microsoft.com/office/powerpoint/2010/main" xmlns="" val="98824340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ctrTitle" idx="4294967295"/>
          </p:nvPr>
        </p:nvSpPr>
        <p:spPr>
          <a:xfrm>
            <a:off x="179388" y="115888"/>
            <a:ext cx="8785225" cy="647700"/>
          </a:xfrm>
        </p:spPr>
        <p:txBody>
          <a:bodyPr/>
          <a:lstStyle/>
          <a:p>
            <a:pPr eaLnBrk="1" hangingPunct="1"/>
            <a:r>
              <a:rPr lang="ja-JP" altLang="en-US" sz="2800" smtClean="0">
                <a:ea typeface="HG創英角ｺﾞｼｯｸUB" pitchFamily="49" charset="-128"/>
              </a:rPr>
              <a:t>４．有床診療所が算定できる入院基本料等加算の拡大</a:t>
            </a:r>
          </a:p>
        </p:txBody>
      </p:sp>
      <p:sp>
        <p:nvSpPr>
          <p:cNvPr id="186370"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86371" name="Rectangle 4"/>
          <p:cNvSpPr>
            <a:spLocks noGrp="1" noChangeArrowheads="1"/>
          </p:cNvSpPr>
          <p:nvPr>
            <p:ph type="subTitle" idx="4294967295"/>
          </p:nvPr>
        </p:nvSpPr>
        <p:spPr>
          <a:xfrm>
            <a:off x="250825" y="1557338"/>
            <a:ext cx="8640763" cy="2016125"/>
          </a:xfrm>
          <a:solidFill>
            <a:srgbClr val="CCFFCC"/>
          </a:solidFill>
          <a:ln>
            <a:solidFill>
              <a:schemeClr val="tx1"/>
            </a:solidFill>
          </a:ln>
        </p:spPr>
        <p:txBody>
          <a:bodyPr/>
          <a:lstStyle/>
          <a:p>
            <a:pPr marL="0" indent="0" eaLnBrk="1" fontAlgn="t" hangingPunct="1">
              <a:lnSpc>
                <a:spcPct val="80000"/>
              </a:lnSpc>
              <a:spcBef>
                <a:spcPct val="0"/>
              </a:spcBef>
              <a:buFontTx/>
              <a:buNone/>
            </a:pPr>
            <a:r>
              <a:rPr lang="en-US" altLang="ja-JP" sz="2400" smtClean="0">
                <a:latin typeface="ＭＳ Ｐゴシック" charset="-128"/>
              </a:rPr>
              <a:t>《</a:t>
            </a:r>
            <a:r>
              <a:rPr lang="ja-JP" altLang="en-US" sz="2400" smtClean="0">
                <a:latin typeface="ＭＳ Ｐゴシック" charset="-128"/>
              </a:rPr>
              <a:t>点数</a:t>
            </a:r>
            <a:r>
              <a:rPr lang="en-US" altLang="ja-JP" sz="2400" smtClean="0">
                <a:latin typeface="ＭＳ Ｐゴシック" charset="-128"/>
              </a:rPr>
              <a:t>》</a:t>
            </a:r>
          </a:p>
          <a:p>
            <a:pPr marL="0" indent="0" eaLnBrk="1" hangingPunct="1">
              <a:lnSpc>
                <a:spcPct val="95000"/>
              </a:lnSpc>
              <a:spcBef>
                <a:spcPct val="0"/>
              </a:spcBef>
              <a:buFontTx/>
              <a:buNone/>
            </a:pPr>
            <a:r>
              <a:rPr lang="ja-JP" altLang="en-US" sz="2000" smtClean="0">
                <a:latin typeface="ＭＳ Ｐゴシック" charset="-128"/>
              </a:rPr>
              <a:t>　総合評価加算：５０点</a:t>
            </a:r>
            <a:r>
              <a:rPr lang="ja-JP" altLang="en-US" sz="2000" smtClean="0">
                <a:solidFill>
                  <a:srgbClr val="6600FF"/>
                </a:solidFill>
                <a:latin typeface="ＭＳ Ｐゴシック" charset="-128"/>
              </a:rPr>
              <a:t>→</a:t>
            </a:r>
            <a:r>
              <a:rPr lang="ja-JP" altLang="en-US" sz="2000" smtClean="0">
                <a:solidFill>
                  <a:srgbClr val="FF0000"/>
                </a:solidFill>
                <a:latin typeface="ＭＳ Ｐゴシック" charset="-128"/>
              </a:rPr>
              <a:t>１００</a:t>
            </a:r>
            <a:r>
              <a:rPr lang="ja-JP" altLang="en-US" sz="2000" smtClean="0">
                <a:latin typeface="ＭＳ Ｐゴシック" charset="-128"/>
              </a:rPr>
              <a:t>点</a:t>
            </a:r>
          </a:p>
          <a:p>
            <a:pPr marL="0" indent="0" eaLnBrk="1" hangingPunct="1">
              <a:lnSpc>
                <a:spcPct val="95000"/>
              </a:lnSpc>
              <a:spcBef>
                <a:spcPct val="0"/>
              </a:spcBef>
              <a:buFontTx/>
              <a:buNone/>
            </a:pPr>
            <a:r>
              <a:rPr lang="ja-JP" altLang="en-US" sz="2000" smtClean="0"/>
              <a:t>［算定可能病棟］</a:t>
            </a:r>
          </a:p>
          <a:p>
            <a:pPr marL="0" indent="0" eaLnBrk="1" hangingPunct="1">
              <a:lnSpc>
                <a:spcPct val="95000"/>
              </a:lnSpc>
              <a:spcBef>
                <a:spcPct val="0"/>
              </a:spcBef>
              <a:buFontTx/>
              <a:buNone/>
            </a:pPr>
            <a:r>
              <a:rPr lang="ja-JP" altLang="en-US" sz="2000" smtClean="0"/>
              <a:t>　一般病棟入院基本料、結核病棟入院基本料、特定機能病院入院基本料、</a:t>
            </a:r>
          </a:p>
          <a:p>
            <a:pPr marL="0" indent="0" eaLnBrk="1" hangingPunct="1">
              <a:lnSpc>
                <a:spcPct val="95000"/>
              </a:lnSpc>
              <a:spcBef>
                <a:spcPct val="0"/>
              </a:spcBef>
              <a:buFontTx/>
              <a:buNone/>
            </a:pPr>
            <a:r>
              <a:rPr lang="ja-JP" altLang="en-US" sz="2000" smtClean="0"/>
              <a:t>専門病院入院基本料、有床診療所入院基本料、</a:t>
            </a:r>
            <a:r>
              <a:rPr lang="ja-JP" altLang="en-US" sz="2000" u="sng" smtClean="0"/>
              <a:t>療養病棟入院基本料</a:t>
            </a:r>
            <a:r>
              <a:rPr lang="ja-JP" altLang="en-US" sz="2000" smtClean="0"/>
              <a:t>、</a:t>
            </a:r>
          </a:p>
          <a:p>
            <a:pPr marL="0" indent="0" eaLnBrk="1" hangingPunct="1">
              <a:lnSpc>
                <a:spcPct val="95000"/>
              </a:lnSpc>
              <a:spcBef>
                <a:spcPct val="0"/>
              </a:spcBef>
              <a:buFontTx/>
              <a:buNone/>
            </a:pPr>
            <a:r>
              <a:rPr lang="ja-JP" altLang="en-US" sz="2000" u="sng" smtClean="0"/>
              <a:t>有床診療所療養病床入院基本料</a:t>
            </a:r>
            <a:endParaRPr lang="ja-JP" altLang="en-US" sz="2000" u="sng" smtClean="0">
              <a:latin typeface="ＭＳ Ｐゴシック" charset="-128"/>
            </a:endParaRPr>
          </a:p>
        </p:txBody>
      </p:sp>
      <p:sp>
        <p:nvSpPr>
          <p:cNvPr id="186372" name="Rectangle 5"/>
          <p:cNvSpPr>
            <a:spLocks noChangeArrowheads="1"/>
          </p:cNvSpPr>
          <p:nvPr/>
        </p:nvSpPr>
        <p:spPr bwMode="auto">
          <a:xfrm>
            <a:off x="250825" y="692150"/>
            <a:ext cx="8642350" cy="792163"/>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r>
              <a:rPr lang="ja-JP" altLang="en-US" sz="2000">
                <a:solidFill>
                  <a:srgbClr val="000000"/>
                </a:solidFill>
                <a:latin typeface="ＭＳ Ｐゴシック" charset="-128"/>
              </a:rPr>
              <a:t>（３）</a:t>
            </a:r>
            <a:r>
              <a:rPr lang="ja-JP" altLang="en-US" sz="2000">
                <a:solidFill>
                  <a:srgbClr val="000000"/>
                </a:solidFill>
              </a:rPr>
              <a:t>総合評価加算を引き上げるとともに、算定可能病棟を拡充する</a:t>
            </a:r>
            <a:r>
              <a:rPr lang="ja-JP" altLang="en-US" sz="2000">
                <a:solidFill>
                  <a:srgbClr val="000000"/>
                </a:solidFill>
                <a:latin typeface="ＭＳ Ｐゴシック" charset="-128"/>
              </a:rPr>
              <a:t>　　　　　　　　　　　　　　</a:t>
            </a:r>
          </a:p>
        </p:txBody>
      </p:sp>
      <p:sp>
        <p:nvSpPr>
          <p:cNvPr id="186373" name="AutoShape 6"/>
          <p:cNvSpPr>
            <a:spLocks noChangeArrowheads="1"/>
          </p:cNvSpPr>
          <p:nvPr/>
        </p:nvSpPr>
        <p:spPr bwMode="auto">
          <a:xfrm>
            <a:off x="3419475" y="5157788"/>
            <a:ext cx="360363" cy="576262"/>
          </a:xfrm>
          <a:prstGeom prst="rightArrow">
            <a:avLst>
              <a:gd name="adj1" fmla="val 50000"/>
              <a:gd name="adj2" fmla="val 25000"/>
            </a:avLst>
          </a:prstGeom>
          <a:noFill/>
          <a:ln w="9525">
            <a:noFill/>
            <a:miter lim="800000"/>
            <a:headEnd/>
            <a:tailEnd/>
          </a:ln>
        </p:spPr>
        <p:txBody>
          <a:bodyPr wrap="none" anchor="ctr"/>
          <a:lstStyle/>
          <a:p>
            <a:pPr>
              <a:spcBef>
                <a:spcPct val="20000"/>
              </a:spcBef>
            </a:pPr>
            <a:endParaRPr lang="ja-JP" altLang="en-US">
              <a:solidFill>
                <a:srgbClr val="000000"/>
              </a:solidFill>
            </a:endParaRPr>
          </a:p>
        </p:txBody>
      </p:sp>
      <p:sp>
        <p:nvSpPr>
          <p:cNvPr id="169990"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BA9BB98A-E875-4E4A-871C-93E5E0A7F2A7}" type="slidenum">
              <a:rPr kumimoji="1" lang="en-US" altLang="ja-JP" smtClean="0"/>
              <a:pPr fontAlgn="base">
                <a:spcAft>
                  <a:spcPct val="0"/>
                </a:spcAft>
                <a:defRPr/>
              </a:pPr>
              <a:t>103</a:t>
            </a:fld>
            <a:endParaRPr kumimoji="1" lang="en-US" altLang="ja-JP" smtClean="0"/>
          </a:p>
        </p:txBody>
      </p:sp>
    </p:spTree>
    <p:extLst>
      <p:ext uri="{BB962C8B-B14F-4D97-AF65-F5344CB8AC3E}">
        <p14:creationId xmlns:p14="http://schemas.microsoft.com/office/powerpoint/2010/main" xmlns="" val="221222149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ChangeArrowheads="1"/>
          </p:cNvSpPr>
          <p:nvPr>
            <p:ph type="ctrTitle" idx="4294967295"/>
          </p:nvPr>
        </p:nvSpPr>
        <p:spPr>
          <a:xfrm>
            <a:off x="684213" y="115888"/>
            <a:ext cx="7772400" cy="647700"/>
          </a:xfrm>
        </p:spPr>
        <p:txBody>
          <a:bodyPr/>
          <a:lstStyle/>
          <a:p>
            <a:pPr eaLnBrk="1" hangingPunct="1"/>
            <a:r>
              <a:rPr lang="ja-JP" altLang="en-US" sz="2800" smtClean="0">
                <a:ea typeface="HG創英角ｺﾞｼｯｸUB" pitchFamily="49" charset="-128"/>
              </a:rPr>
              <a:t>５．診療所療養病床療養環境加算の見直し</a:t>
            </a:r>
          </a:p>
        </p:txBody>
      </p:sp>
      <p:sp>
        <p:nvSpPr>
          <p:cNvPr id="187394"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87395" name="Rectangle 4"/>
          <p:cNvSpPr>
            <a:spLocks noGrp="1" noChangeArrowheads="1"/>
          </p:cNvSpPr>
          <p:nvPr>
            <p:ph type="subTitle" idx="4294967295"/>
          </p:nvPr>
        </p:nvSpPr>
        <p:spPr>
          <a:xfrm>
            <a:off x="250825" y="1916113"/>
            <a:ext cx="8640763" cy="3889375"/>
          </a:xfrm>
          <a:solidFill>
            <a:srgbClr val="CCFFCC"/>
          </a:solidFill>
          <a:ln>
            <a:solidFill>
              <a:schemeClr val="tx1"/>
            </a:solidFill>
          </a:ln>
        </p:spPr>
        <p:txBody>
          <a:bodyPr/>
          <a:lstStyle/>
          <a:p>
            <a:pPr marL="0" indent="0" eaLnBrk="1" fontAlgn="t" hangingPunct="1">
              <a:lnSpc>
                <a:spcPct val="80000"/>
              </a:lnSpc>
              <a:spcBef>
                <a:spcPct val="0"/>
              </a:spcBef>
              <a:buFontTx/>
              <a:buNone/>
            </a:pPr>
            <a:r>
              <a:rPr lang="en-US" altLang="ja-JP" sz="2000" smtClean="0">
                <a:latin typeface="ＭＳ Ｐゴシック" charset="-128"/>
              </a:rPr>
              <a:t>《</a:t>
            </a:r>
            <a:r>
              <a:rPr lang="ja-JP" altLang="en-US" sz="2000" smtClean="0">
                <a:latin typeface="ＭＳ Ｐゴシック" charset="-128"/>
              </a:rPr>
              <a:t>改定内容</a:t>
            </a:r>
            <a:r>
              <a:rPr lang="en-US" altLang="ja-JP" sz="2000" smtClean="0">
                <a:latin typeface="ＭＳ Ｐゴシック" charset="-128"/>
              </a:rPr>
              <a:t>》</a:t>
            </a:r>
          </a:p>
          <a:p>
            <a:pPr marL="0" indent="0" eaLnBrk="1" fontAlgn="t" hangingPunct="1">
              <a:lnSpc>
                <a:spcPct val="95000"/>
              </a:lnSpc>
              <a:spcBef>
                <a:spcPct val="0"/>
              </a:spcBef>
              <a:buFontTx/>
              <a:buNone/>
            </a:pPr>
            <a:r>
              <a:rPr lang="en-US" altLang="ja-JP" sz="2000" smtClean="0">
                <a:latin typeface="ＭＳ Ｐゴシック" charset="-128"/>
              </a:rPr>
              <a:t>  </a:t>
            </a:r>
            <a:r>
              <a:rPr lang="ja-JP" altLang="en-US" sz="2000" smtClean="0">
                <a:latin typeface="ＭＳ Ｐゴシック" charset="-128"/>
              </a:rPr>
              <a:t>診療所療養病床療養環境加算２：</a:t>
            </a:r>
            <a:r>
              <a:rPr lang="ja-JP" altLang="en-US" sz="2000" smtClean="0">
                <a:solidFill>
                  <a:srgbClr val="0000FF"/>
                </a:solidFill>
                <a:latin typeface="ＭＳ Ｐゴシック" charset="-128"/>
              </a:rPr>
              <a:t>４０</a:t>
            </a:r>
            <a:r>
              <a:rPr lang="ja-JP" altLang="en-US" sz="2000" smtClean="0">
                <a:latin typeface="ＭＳ Ｐゴシック" charset="-128"/>
              </a:rPr>
              <a:t>点</a:t>
            </a:r>
          </a:p>
          <a:p>
            <a:pPr marL="0" indent="0" eaLnBrk="1" fontAlgn="t" hangingPunct="1">
              <a:lnSpc>
                <a:spcPct val="95000"/>
              </a:lnSpc>
              <a:spcBef>
                <a:spcPct val="0"/>
              </a:spcBef>
              <a:buFontTx/>
              <a:buNone/>
            </a:pPr>
            <a:r>
              <a:rPr lang="ja-JP" altLang="en-US" sz="2000" smtClean="0">
                <a:latin typeface="ＭＳ Ｐゴシック" charset="-128"/>
              </a:rPr>
              <a:t>　　　　　　　　　　　　　</a:t>
            </a:r>
            <a:r>
              <a:rPr lang="ja-JP" altLang="en-US" sz="2000" smtClean="0">
                <a:solidFill>
                  <a:srgbClr val="6600FF"/>
                </a:solidFill>
                <a:latin typeface="ＭＳ Ｐゴシック" charset="-128"/>
              </a:rPr>
              <a:t>↓</a:t>
            </a:r>
          </a:p>
          <a:p>
            <a:pPr marL="0" indent="0" eaLnBrk="1" fontAlgn="t" hangingPunct="1">
              <a:lnSpc>
                <a:spcPct val="95000"/>
              </a:lnSpc>
              <a:spcBef>
                <a:spcPct val="0"/>
              </a:spcBef>
              <a:buFontTx/>
              <a:buNone/>
            </a:pPr>
            <a:r>
              <a:rPr lang="ja-JP" altLang="en-US" sz="2000" smtClean="0">
                <a:latin typeface="ＭＳ Ｐゴシック" charset="-128"/>
              </a:rPr>
              <a:t>　診療所療養病床療養環境改善加算：</a:t>
            </a:r>
            <a:r>
              <a:rPr lang="ja-JP" altLang="en-US" sz="2000" smtClean="0">
                <a:solidFill>
                  <a:srgbClr val="0000FF"/>
                </a:solidFill>
                <a:latin typeface="ＭＳ Ｐゴシック" charset="-128"/>
              </a:rPr>
              <a:t>３５</a:t>
            </a:r>
            <a:r>
              <a:rPr lang="ja-JP" altLang="en-US" sz="2000" smtClean="0">
                <a:latin typeface="ＭＳ Ｐゴシック" charset="-128"/>
              </a:rPr>
              <a:t>点</a:t>
            </a:r>
            <a:r>
              <a:rPr lang="ja-JP" altLang="en-US" sz="1800" smtClean="0">
                <a:solidFill>
                  <a:srgbClr val="FF0000"/>
                </a:solidFill>
                <a:latin typeface="ＭＳ Ｐゴシック" charset="-128"/>
              </a:rPr>
              <a:t>（新設）</a:t>
            </a:r>
          </a:p>
          <a:p>
            <a:pPr marL="0" indent="0" eaLnBrk="1" fontAlgn="t" hangingPunct="1">
              <a:lnSpc>
                <a:spcPct val="95000"/>
              </a:lnSpc>
              <a:spcBef>
                <a:spcPct val="0"/>
              </a:spcBef>
              <a:buFontTx/>
              <a:buNone/>
            </a:pPr>
            <a:r>
              <a:rPr lang="ja-JP" altLang="en-US" sz="1800" smtClean="0">
                <a:latin typeface="ＭＳ Ｐゴシック" charset="-128"/>
              </a:rPr>
              <a:t>［施設基準］</a:t>
            </a:r>
          </a:p>
          <a:p>
            <a:pPr marL="0" indent="0" eaLnBrk="1" fontAlgn="t" hangingPunct="1">
              <a:lnSpc>
                <a:spcPct val="95000"/>
              </a:lnSpc>
              <a:spcBef>
                <a:spcPct val="0"/>
              </a:spcBef>
              <a:buFontTx/>
              <a:buNone/>
            </a:pPr>
            <a:r>
              <a:rPr lang="ja-JP" altLang="en-US" sz="1800" smtClean="0">
                <a:latin typeface="ＭＳ Ｐゴシック" charset="-128"/>
              </a:rPr>
              <a:t>　○　医療法上の原則は満たさないものの、同法の経過措置として、施設基準の緩和が</a:t>
            </a:r>
          </a:p>
          <a:p>
            <a:pPr marL="0" indent="0" eaLnBrk="1" fontAlgn="t" hangingPunct="1">
              <a:lnSpc>
                <a:spcPct val="95000"/>
              </a:lnSpc>
              <a:spcBef>
                <a:spcPct val="0"/>
              </a:spcBef>
              <a:buFontTx/>
              <a:buNone/>
            </a:pPr>
            <a:r>
              <a:rPr lang="ja-JP" altLang="en-US" sz="1800" smtClean="0">
                <a:latin typeface="ＭＳ Ｐゴシック" charset="-128"/>
              </a:rPr>
              <a:t>     認められている医療機関のみを対象とする</a:t>
            </a:r>
          </a:p>
          <a:p>
            <a:pPr marL="0" indent="0" eaLnBrk="1" fontAlgn="t" hangingPunct="1">
              <a:lnSpc>
                <a:spcPct val="95000"/>
              </a:lnSpc>
              <a:spcBef>
                <a:spcPct val="0"/>
              </a:spcBef>
              <a:buFontTx/>
              <a:buNone/>
            </a:pPr>
            <a:r>
              <a:rPr lang="ja-JP" altLang="en-US" sz="1800" smtClean="0">
                <a:latin typeface="ＭＳ Ｐゴシック" charset="-128"/>
              </a:rPr>
              <a:t>　○　当該加算を算定できる期間については、増築又は全面的な改築を行うまでの間と</a:t>
            </a:r>
          </a:p>
          <a:p>
            <a:pPr marL="0" indent="0" eaLnBrk="1" fontAlgn="t" hangingPunct="1">
              <a:lnSpc>
                <a:spcPct val="95000"/>
              </a:lnSpc>
              <a:spcBef>
                <a:spcPct val="0"/>
              </a:spcBef>
              <a:buFontTx/>
              <a:buNone/>
            </a:pPr>
            <a:r>
              <a:rPr lang="ja-JP" altLang="en-US" sz="1800" smtClean="0">
                <a:latin typeface="ＭＳ Ｐゴシック" charset="-128"/>
              </a:rPr>
              <a:t>     し、当該病床の療養環境の改善に資する計画を策定して報告するとともに、毎年その</a:t>
            </a:r>
          </a:p>
          <a:p>
            <a:pPr marL="0" indent="0" eaLnBrk="1" fontAlgn="t" hangingPunct="1">
              <a:lnSpc>
                <a:spcPct val="95000"/>
              </a:lnSpc>
              <a:spcBef>
                <a:spcPct val="0"/>
              </a:spcBef>
              <a:buFontTx/>
              <a:buNone/>
            </a:pPr>
            <a:r>
              <a:rPr lang="ja-JP" altLang="en-US" sz="1800" smtClean="0">
                <a:latin typeface="ＭＳ Ｐゴシック" charset="-128"/>
              </a:rPr>
              <a:t>     改善状況についても報告</a:t>
            </a:r>
          </a:p>
          <a:p>
            <a:pPr marL="0" indent="0" eaLnBrk="1" fontAlgn="t" hangingPunct="1">
              <a:lnSpc>
                <a:spcPct val="95000"/>
              </a:lnSpc>
              <a:spcBef>
                <a:spcPct val="0"/>
              </a:spcBef>
              <a:buFontTx/>
              <a:buNone/>
            </a:pPr>
            <a:r>
              <a:rPr lang="en-US" altLang="ja-JP" sz="1800" smtClean="0">
                <a:solidFill>
                  <a:srgbClr val="FF0000"/>
                </a:solidFill>
                <a:latin typeface="ＭＳ Ｐゴシック" charset="-128"/>
              </a:rPr>
              <a:t>〔</a:t>
            </a:r>
            <a:r>
              <a:rPr lang="ja-JP" altLang="en-US" sz="1800" smtClean="0">
                <a:solidFill>
                  <a:srgbClr val="FF0000"/>
                </a:solidFill>
                <a:latin typeface="ＭＳ Ｐゴシック" charset="-128"/>
              </a:rPr>
              <a:t>経過措置</a:t>
            </a:r>
            <a:r>
              <a:rPr lang="en-US" altLang="ja-JP" sz="1800" smtClean="0">
                <a:solidFill>
                  <a:srgbClr val="FF0000"/>
                </a:solidFill>
                <a:latin typeface="ＭＳ Ｐゴシック" charset="-128"/>
              </a:rPr>
              <a:t>〕</a:t>
            </a:r>
          </a:p>
          <a:p>
            <a:pPr marL="0" indent="0" eaLnBrk="1" fontAlgn="t" hangingPunct="1">
              <a:lnSpc>
                <a:spcPct val="95000"/>
              </a:lnSpc>
              <a:spcBef>
                <a:spcPct val="0"/>
              </a:spcBef>
              <a:buFontTx/>
              <a:buNone/>
            </a:pPr>
            <a:r>
              <a:rPr lang="ja-JP" altLang="en-US" sz="1800" smtClean="0">
                <a:solidFill>
                  <a:srgbClr val="FF0000"/>
                </a:solidFill>
                <a:latin typeface="ＭＳ Ｐゴシック" charset="-128"/>
              </a:rPr>
              <a:t>　平成２４年３月３１日に診療所療養病床療養環境加算２の届出を行っている病床は、</a:t>
            </a:r>
          </a:p>
          <a:p>
            <a:pPr marL="0" indent="0" eaLnBrk="1" fontAlgn="t" hangingPunct="1">
              <a:lnSpc>
                <a:spcPct val="95000"/>
              </a:lnSpc>
              <a:spcBef>
                <a:spcPct val="0"/>
              </a:spcBef>
              <a:buFontTx/>
              <a:buNone/>
            </a:pPr>
            <a:r>
              <a:rPr lang="ja-JP" altLang="en-US" sz="1800" smtClean="0">
                <a:solidFill>
                  <a:srgbClr val="FF0000"/>
                </a:solidFill>
                <a:latin typeface="ＭＳ Ｐゴシック" charset="-128"/>
              </a:rPr>
              <a:t>平成２４年９月３０日までの間、従前の加算：４０点を算定できる</a:t>
            </a:r>
          </a:p>
        </p:txBody>
      </p:sp>
      <p:sp>
        <p:nvSpPr>
          <p:cNvPr id="187396" name="Rectangle 5"/>
          <p:cNvSpPr>
            <a:spLocks noChangeArrowheads="1"/>
          </p:cNvSpPr>
          <p:nvPr/>
        </p:nvSpPr>
        <p:spPr bwMode="auto">
          <a:xfrm>
            <a:off x="250825" y="692150"/>
            <a:ext cx="8642350" cy="1081088"/>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r>
              <a:rPr lang="en-US" altLang="ja-JP" sz="2000">
                <a:solidFill>
                  <a:srgbClr val="000000"/>
                </a:solidFill>
                <a:latin typeface="ＭＳ Ｐゴシック" charset="-128"/>
              </a:rPr>
              <a:t>○</a:t>
            </a:r>
            <a:r>
              <a:rPr lang="ja-JP" altLang="en-US" sz="2000">
                <a:solidFill>
                  <a:srgbClr val="000000"/>
                </a:solidFill>
                <a:latin typeface="ＭＳ Ｐゴシック" charset="-128"/>
              </a:rPr>
              <a:t>　診療所療養病床療養環境加算は医療法の経過措置として施設基準の緩和</a:t>
            </a:r>
          </a:p>
          <a:p>
            <a:r>
              <a:rPr lang="ja-JP" altLang="en-US" sz="2000">
                <a:solidFill>
                  <a:srgbClr val="000000"/>
                </a:solidFill>
                <a:latin typeface="ＭＳ Ｐゴシック" charset="-128"/>
              </a:rPr>
              <a:t>  が認められてきたものであるが、</a:t>
            </a:r>
            <a:r>
              <a:rPr lang="ja-JP" altLang="en-US" sz="2000">
                <a:solidFill>
                  <a:srgbClr val="000000"/>
                </a:solidFill>
              </a:rPr>
              <a:t>今回、医療法の原則を下回る病棟について</a:t>
            </a:r>
          </a:p>
          <a:p>
            <a:r>
              <a:rPr lang="ja-JP" altLang="en-US" sz="2000">
                <a:solidFill>
                  <a:srgbClr val="000000"/>
                </a:solidFill>
              </a:rPr>
              <a:t>  評価体系の見直しがされた</a:t>
            </a:r>
            <a:r>
              <a:rPr lang="ja-JP" altLang="en-US" sz="2000">
                <a:solidFill>
                  <a:srgbClr val="000000"/>
                </a:solidFill>
                <a:latin typeface="ＭＳ Ｐゴシック" charset="-128"/>
              </a:rPr>
              <a:t>　　　　　　　　　　　　　　　　</a:t>
            </a:r>
          </a:p>
        </p:txBody>
      </p:sp>
      <p:sp>
        <p:nvSpPr>
          <p:cNvPr id="187397" name="AutoShape 6"/>
          <p:cNvSpPr>
            <a:spLocks noChangeArrowheads="1"/>
          </p:cNvSpPr>
          <p:nvPr/>
        </p:nvSpPr>
        <p:spPr bwMode="auto">
          <a:xfrm>
            <a:off x="3419475" y="5157788"/>
            <a:ext cx="360363" cy="576262"/>
          </a:xfrm>
          <a:prstGeom prst="rightArrow">
            <a:avLst>
              <a:gd name="adj1" fmla="val 50000"/>
              <a:gd name="adj2" fmla="val 25000"/>
            </a:avLst>
          </a:prstGeom>
          <a:noFill/>
          <a:ln w="9525">
            <a:noFill/>
            <a:miter lim="800000"/>
            <a:headEnd/>
            <a:tailEnd/>
          </a:ln>
        </p:spPr>
        <p:txBody>
          <a:bodyPr wrap="none" anchor="ctr"/>
          <a:lstStyle/>
          <a:p>
            <a:pPr>
              <a:spcBef>
                <a:spcPct val="20000"/>
              </a:spcBef>
            </a:pPr>
            <a:endParaRPr lang="ja-JP" altLang="en-US">
              <a:solidFill>
                <a:srgbClr val="000000"/>
              </a:solidFill>
            </a:endParaRPr>
          </a:p>
        </p:txBody>
      </p:sp>
      <p:sp>
        <p:nvSpPr>
          <p:cNvPr id="171014"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76A9A8B5-AAC7-4DC3-899D-A9EBDC2215E8}" type="slidenum">
              <a:rPr kumimoji="1" lang="en-US" altLang="ja-JP" smtClean="0"/>
              <a:pPr fontAlgn="base">
                <a:spcAft>
                  <a:spcPct val="0"/>
                </a:spcAft>
                <a:defRPr/>
              </a:pPr>
              <a:t>104</a:t>
            </a:fld>
            <a:endParaRPr kumimoji="1" lang="en-US" altLang="ja-JP" smtClean="0"/>
          </a:p>
        </p:txBody>
      </p:sp>
    </p:spTree>
    <p:extLst>
      <p:ext uri="{BB962C8B-B14F-4D97-AF65-F5344CB8AC3E}">
        <p14:creationId xmlns:p14="http://schemas.microsoft.com/office/powerpoint/2010/main" xmlns="" val="223737095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ChangeArrowheads="1"/>
          </p:cNvSpPr>
          <p:nvPr>
            <p:ph type="ctrTitle" idx="4294967295"/>
          </p:nvPr>
        </p:nvSpPr>
        <p:spPr>
          <a:xfrm>
            <a:off x="684213" y="115888"/>
            <a:ext cx="7772400" cy="647700"/>
          </a:xfrm>
        </p:spPr>
        <p:txBody>
          <a:bodyPr/>
          <a:lstStyle/>
          <a:p>
            <a:pPr eaLnBrk="1" hangingPunct="1"/>
            <a:r>
              <a:rPr lang="ja-JP" altLang="en-US" sz="2800" smtClean="0">
                <a:ea typeface="HG創英角ｺﾞｼｯｸUB" pitchFamily="49" charset="-128"/>
              </a:rPr>
              <a:t>６．入院中の患者の他医療機関受診の緩和</a:t>
            </a:r>
          </a:p>
        </p:txBody>
      </p:sp>
      <p:sp>
        <p:nvSpPr>
          <p:cNvPr id="188418"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88419" name="Rectangle 4"/>
          <p:cNvSpPr>
            <a:spLocks noChangeArrowheads="1"/>
          </p:cNvSpPr>
          <p:nvPr/>
        </p:nvSpPr>
        <p:spPr bwMode="auto">
          <a:xfrm>
            <a:off x="250825" y="692150"/>
            <a:ext cx="8642350" cy="3673475"/>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pPr fontAlgn="t">
              <a:lnSpc>
                <a:spcPct val="90000"/>
              </a:lnSpc>
            </a:pPr>
            <a:r>
              <a:rPr lang="en-US" altLang="ja-JP" sz="2000">
                <a:solidFill>
                  <a:srgbClr val="000000"/>
                </a:solidFill>
                <a:latin typeface="HG創英角ｺﾞｼｯｸUB" pitchFamily="49" charset="-128"/>
                <a:ea typeface="HG創英角ｺﾞｼｯｸUB" pitchFamily="49" charset="-128"/>
              </a:rPr>
              <a:t>《</a:t>
            </a:r>
            <a:r>
              <a:rPr lang="ja-JP" altLang="en-US" sz="2000">
                <a:solidFill>
                  <a:srgbClr val="000000"/>
                </a:solidFill>
                <a:latin typeface="HG創英角ｺﾞｼｯｸUB" pitchFamily="49" charset="-128"/>
                <a:ea typeface="HG創英角ｺﾞｼｯｸUB" pitchFamily="49" charset="-128"/>
              </a:rPr>
              <a:t>経緯</a:t>
            </a:r>
            <a:r>
              <a:rPr lang="en-US" altLang="ja-JP" sz="2000">
                <a:solidFill>
                  <a:srgbClr val="000000"/>
                </a:solidFill>
                <a:latin typeface="HG創英角ｺﾞｼｯｸUB" pitchFamily="49" charset="-128"/>
                <a:ea typeface="HG創英角ｺﾞｼｯｸUB" pitchFamily="49" charset="-128"/>
              </a:rPr>
              <a:t>》</a:t>
            </a:r>
          </a:p>
          <a:p>
            <a:pPr fontAlgn="t"/>
            <a:r>
              <a:rPr lang="en-US" altLang="ja-JP" sz="2000">
                <a:solidFill>
                  <a:srgbClr val="000000"/>
                </a:solidFill>
                <a:latin typeface="ＭＳ Ｐゴシック" charset="-128"/>
              </a:rPr>
              <a:t>○</a:t>
            </a:r>
            <a:r>
              <a:rPr lang="ja-JP" altLang="en-US" sz="2000">
                <a:solidFill>
                  <a:srgbClr val="000000"/>
                </a:solidFill>
                <a:latin typeface="ＭＳ Ｐゴシック" charset="-128"/>
              </a:rPr>
              <a:t>　前回改定の大きな問題点</a:t>
            </a:r>
          </a:p>
          <a:p>
            <a:pPr fontAlgn="t"/>
            <a:r>
              <a:rPr lang="ja-JP" altLang="en-US" sz="2000">
                <a:solidFill>
                  <a:srgbClr val="000000"/>
                </a:solidFill>
                <a:latin typeface="ＭＳ Ｐゴシック" charset="-128"/>
              </a:rPr>
              <a:t>　　 平成２２年５月に、出来高病棟に入院している患者の他医療機関受診の際</a:t>
            </a:r>
          </a:p>
          <a:p>
            <a:pPr fontAlgn="t"/>
            <a:r>
              <a:rPr lang="ja-JP" altLang="en-US" sz="2000">
                <a:solidFill>
                  <a:srgbClr val="000000"/>
                </a:solidFill>
                <a:latin typeface="ＭＳ Ｐゴシック" charset="-128"/>
              </a:rPr>
              <a:t>   の投薬の費用は他医療機関が請求できるよう緩和された</a:t>
            </a:r>
          </a:p>
          <a:p>
            <a:pPr fontAlgn="t"/>
            <a:r>
              <a:rPr lang="ja-JP" altLang="en-US" sz="2000">
                <a:solidFill>
                  <a:srgbClr val="000000"/>
                </a:solidFill>
                <a:latin typeface="ＭＳ Ｐゴシック" charset="-128"/>
              </a:rPr>
              <a:t>○　日本医師会が是正を求めた１４項目の不合理点の１つ</a:t>
            </a:r>
            <a:endParaRPr lang="ja-JP" altLang="en-US" sz="2000">
              <a:solidFill>
                <a:srgbClr val="000000"/>
              </a:solidFill>
            </a:endParaRPr>
          </a:p>
        </p:txBody>
      </p:sp>
      <p:sp>
        <p:nvSpPr>
          <p:cNvPr id="188420" name="Text Box 5"/>
          <p:cNvSpPr txBox="1">
            <a:spLocks noChangeArrowheads="1"/>
          </p:cNvSpPr>
          <p:nvPr/>
        </p:nvSpPr>
        <p:spPr bwMode="auto">
          <a:xfrm>
            <a:off x="468313" y="2276475"/>
            <a:ext cx="8135937" cy="366713"/>
          </a:xfrm>
          <a:prstGeom prst="rect">
            <a:avLst/>
          </a:prstGeom>
          <a:noFill/>
          <a:ln w="9525">
            <a:noFill/>
            <a:miter lim="800000"/>
            <a:headEnd/>
            <a:tailEnd/>
          </a:ln>
        </p:spPr>
        <p:txBody>
          <a:bodyPr>
            <a:spAutoFit/>
          </a:bodyPr>
          <a:lstStyle/>
          <a:p>
            <a:pPr>
              <a:spcBef>
                <a:spcPct val="20000"/>
              </a:spcBef>
            </a:pPr>
            <a:endParaRPr lang="ja-JP" altLang="ja-JP">
              <a:solidFill>
                <a:srgbClr val="000000"/>
              </a:solidFill>
            </a:endParaRPr>
          </a:p>
        </p:txBody>
      </p:sp>
      <p:sp>
        <p:nvSpPr>
          <p:cNvPr id="188421" name="Rectangle 6"/>
          <p:cNvSpPr>
            <a:spLocks noChangeArrowheads="1"/>
          </p:cNvSpPr>
          <p:nvPr/>
        </p:nvSpPr>
        <p:spPr bwMode="auto">
          <a:xfrm>
            <a:off x="539750" y="2349500"/>
            <a:ext cx="8208963" cy="1871663"/>
          </a:xfrm>
          <a:prstGeom prst="rect">
            <a:avLst/>
          </a:prstGeom>
          <a:noFill/>
          <a:ln w="9525">
            <a:solidFill>
              <a:schemeClr val="tx1"/>
            </a:solidFill>
            <a:prstDash val="dash"/>
            <a:miter lim="800000"/>
            <a:headEnd/>
            <a:tailEnd/>
          </a:ln>
        </p:spPr>
        <p:txBody>
          <a:bodyPr/>
          <a:lstStyle/>
          <a:p>
            <a:pPr fontAlgn="t">
              <a:lnSpc>
                <a:spcPct val="95000"/>
              </a:lnSpc>
            </a:pPr>
            <a:r>
              <a:rPr lang="ja-JP" altLang="en-US" sz="2000">
                <a:solidFill>
                  <a:srgbClr val="000000"/>
                </a:solidFill>
                <a:latin typeface="ＭＳ Ｐゴシック" charset="-128"/>
              </a:rPr>
              <a:t>　出来高病棟に入院している患者が他医療機関を受診した際、入院医療機関（入院元）で入院料から３割（包括病棟の場合７割）が控除され、かつ、包括病棟入院の場合には、他医療機関（受診先）で、たとえば投薬については当日１日分しか算定できない。入院元、受診先のそれぞれの医療機関で責任を持って診療行為を行なっていることから、それぞれ適切に評価すべきである</a:t>
            </a:r>
            <a:endParaRPr lang="ja-JP" altLang="en-US" sz="2000">
              <a:solidFill>
                <a:srgbClr val="000000"/>
              </a:solidFill>
            </a:endParaRPr>
          </a:p>
        </p:txBody>
      </p:sp>
      <p:sp>
        <p:nvSpPr>
          <p:cNvPr id="188422" name="Rectangle 7"/>
          <p:cNvSpPr>
            <a:spLocks noGrp="1" noChangeArrowheads="1"/>
          </p:cNvSpPr>
          <p:nvPr>
            <p:ph type="subTitle" idx="4294967295"/>
          </p:nvPr>
        </p:nvSpPr>
        <p:spPr>
          <a:xfrm>
            <a:off x="250825" y="4437063"/>
            <a:ext cx="8640763" cy="1655762"/>
          </a:xfrm>
          <a:solidFill>
            <a:srgbClr val="CCFFCC"/>
          </a:solidFill>
          <a:ln>
            <a:solidFill>
              <a:schemeClr val="tx1"/>
            </a:solidFill>
          </a:ln>
        </p:spPr>
        <p:txBody>
          <a:bodyPr/>
          <a:lstStyle/>
          <a:p>
            <a:pPr marL="0" indent="0" eaLnBrk="1" hangingPunct="1">
              <a:spcBef>
                <a:spcPct val="0"/>
              </a:spcBef>
              <a:buFontTx/>
              <a:buNone/>
            </a:pPr>
            <a:r>
              <a:rPr lang="en-US" altLang="ja-JP" sz="2200" smtClean="0">
                <a:latin typeface="ＭＳ Ｐゴシック" charset="-128"/>
              </a:rPr>
              <a:t>《</a:t>
            </a:r>
            <a:r>
              <a:rPr lang="ja-JP" altLang="en-US" sz="2200" smtClean="0">
                <a:latin typeface="ＭＳ Ｐゴシック" charset="-128"/>
              </a:rPr>
              <a:t>改定内容</a:t>
            </a:r>
            <a:r>
              <a:rPr lang="en-US" altLang="ja-JP" sz="2200" smtClean="0">
                <a:latin typeface="ＭＳ Ｐゴシック" charset="-128"/>
              </a:rPr>
              <a:t>》</a:t>
            </a:r>
          </a:p>
          <a:p>
            <a:pPr marL="0" indent="0" eaLnBrk="1" hangingPunct="1">
              <a:spcBef>
                <a:spcPct val="0"/>
              </a:spcBef>
              <a:buFontTx/>
              <a:buNone/>
            </a:pPr>
            <a:r>
              <a:rPr lang="en-US" altLang="ja-JP" sz="2000" smtClean="0">
                <a:latin typeface="ＭＳ Ｐゴシック" charset="-128"/>
              </a:rPr>
              <a:t>○</a:t>
            </a:r>
            <a:r>
              <a:rPr lang="ja-JP" altLang="en-US" sz="2000" smtClean="0">
                <a:latin typeface="ＭＳ Ｐゴシック" charset="-128"/>
              </a:rPr>
              <a:t>　入院中の患者が他医療機関を受診する場合の診療報酬の算定方法につい</a:t>
            </a:r>
          </a:p>
          <a:p>
            <a:pPr marL="0" indent="0" eaLnBrk="1" hangingPunct="1">
              <a:spcBef>
                <a:spcPct val="0"/>
              </a:spcBef>
              <a:buFontTx/>
              <a:buNone/>
            </a:pPr>
            <a:r>
              <a:rPr lang="ja-JP" altLang="en-US" sz="2000" smtClean="0">
                <a:latin typeface="ＭＳ Ｐゴシック" charset="-128"/>
              </a:rPr>
              <a:t>   て、</a:t>
            </a:r>
            <a:r>
              <a:rPr lang="ja-JP" altLang="en-US" sz="2000" smtClean="0">
                <a:solidFill>
                  <a:srgbClr val="0000FF"/>
                </a:solidFill>
                <a:latin typeface="ＭＳ Ｐゴシック" charset="-128"/>
              </a:rPr>
              <a:t>精神病床、結核病床、有床診療所</a:t>
            </a:r>
            <a:r>
              <a:rPr lang="ja-JP" altLang="en-US" sz="2000" smtClean="0">
                <a:latin typeface="ＭＳ Ｐゴシック" charset="-128"/>
              </a:rPr>
              <a:t>に入院中の患者が、</a:t>
            </a:r>
            <a:r>
              <a:rPr lang="ja-JP" altLang="en-US" sz="2000" smtClean="0">
                <a:solidFill>
                  <a:srgbClr val="FF0000"/>
                </a:solidFill>
                <a:latin typeface="ＭＳ Ｐゴシック" charset="-128"/>
              </a:rPr>
              <a:t>透析</a:t>
            </a:r>
            <a:r>
              <a:rPr lang="ja-JP" altLang="en-US" sz="2000" smtClean="0">
                <a:latin typeface="ＭＳ Ｐゴシック" charset="-128"/>
              </a:rPr>
              <a:t>や</a:t>
            </a:r>
            <a:r>
              <a:rPr lang="ja-JP" altLang="en-US" sz="2000" smtClean="0">
                <a:solidFill>
                  <a:srgbClr val="FF0000"/>
                </a:solidFill>
                <a:latin typeface="ＭＳ Ｐゴシック" charset="-128"/>
              </a:rPr>
              <a:t>共同利用</a:t>
            </a:r>
          </a:p>
          <a:p>
            <a:pPr marL="0" indent="0" eaLnBrk="1" hangingPunct="1">
              <a:spcBef>
                <a:spcPct val="0"/>
              </a:spcBef>
              <a:buFontTx/>
              <a:buNone/>
            </a:pPr>
            <a:r>
              <a:rPr lang="ja-JP" altLang="en-US" sz="2000" smtClean="0">
                <a:solidFill>
                  <a:srgbClr val="FF0000"/>
                </a:solidFill>
                <a:latin typeface="ＭＳ Ｐゴシック" charset="-128"/>
              </a:rPr>
              <a:t>   をすすめている検査</a:t>
            </a:r>
            <a:r>
              <a:rPr lang="ja-JP" altLang="en-US" sz="2000" smtClean="0">
                <a:latin typeface="ＭＳ Ｐゴシック" charset="-128"/>
              </a:rPr>
              <a:t>を行うために他医療機関を受診する場合の評価の見直し</a:t>
            </a:r>
          </a:p>
          <a:p>
            <a:pPr marL="0" indent="0" eaLnBrk="1" hangingPunct="1">
              <a:spcBef>
                <a:spcPct val="0"/>
              </a:spcBef>
              <a:buFontTx/>
              <a:buNone/>
            </a:pPr>
            <a:r>
              <a:rPr lang="ja-JP" altLang="en-US" sz="2000" smtClean="0">
                <a:latin typeface="ＭＳ Ｐゴシック" charset="-128"/>
              </a:rPr>
              <a:t>   を行う。　</a:t>
            </a:r>
          </a:p>
        </p:txBody>
      </p:sp>
      <p:sp>
        <p:nvSpPr>
          <p:cNvPr id="172039"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B5FD26B3-6608-4C9A-8904-1C98C05C393C}" type="slidenum">
              <a:rPr kumimoji="1" lang="en-US" altLang="ja-JP" smtClean="0"/>
              <a:pPr fontAlgn="base">
                <a:spcAft>
                  <a:spcPct val="0"/>
                </a:spcAft>
                <a:defRPr/>
              </a:pPr>
              <a:t>105</a:t>
            </a:fld>
            <a:endParaRPr kumimoji="1" lang="en-US" altLang="ja-JP" smtClean="0"/>
          </a:p>
        </p:txBody>
      </p:sp>
    </p:spTree>
    <p:extLst>
      <p:ext uri="{BB962C8B-B14F-4D97-AF65-F5344CB8AC3E}">
        <p14:creationId xmlns:p14="http://schemas.microsoft.com/office/powerpoint/2010/main" xmlns="" val="713919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ChangeArrowheads="1"/>
          </p:cNvSpPr>
          <p:nvPr>
            <p:ph type="ctrTitle" idx="4294967295"/>
          </p:nvPr>
        </p:nvSpPr>
        <p:spPr>
          <a:xfrm>
            <a:off x="250825" y="115888"/>
            <a:ext cx="8642350" cy="647700"/>
          </a:xfrm>
        </p:spPr>
        <p:txBody>
          <a:bodyPr/>
          <a:lstStyle/>
          <a:p>
            <a:pPr eaLnBrk="1" hangingPunct="1"/>
            <a:r>
              <a:rPr lang="ja-JP" altLang="en-US" sz="2800" smtClean="0">
                <a:ea typeface="HG創英角ｺﾞｼｯｸUB" pitchFamily="49" charset="-128"/>
              </a:rPr>
              <a:t>６．入院中の患者の他医療機関受診の緩和</a:t>
            </a:r>
          </a:p>
        </p:txBody>
      </p:sp>
      <p:sp>
        <p:nvSpPr>
          <p:cNvPr id="189442"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89443" name="Rectangle 4"/>
          <p:cNvSpPr>
            <a:spLocks noGrp="1" noChangeArrowheads="1"/>
          </p:cNvSpPr>
          <p:nvPr>
            <p:ph type="subTitle" idx="4294967295"/>
          </p:nvPr>
        </p:nvSpPr>
        <p:spPr>
          <a:xfrm>
            <a:off x="250825" y="692150"/>
            <a:ext cx="8640763" cy="5616575"/>
          </a:xfrm>
          <a:solidFill>
            <a:srgbClr val="CCFFCC"/>
          </a:solidFill>
          <a:ln>
            <a:solidFill>
              <a:schemeClr val="tx1"/>
            </a:solidFill>
          </a:ln>
        </p:spPr>
        <p:txBody>
          <a:bodyPr/>
          <a:lstStyle/>
          <a:p>
            <a:pPr marL="0" indent="0" eaLnBrk="1" fontAlgn="t" hangingPunct="1">
              <a:lnSpc>
                <a:spcPct val="80000"/>
              </a:lnSpc>
              <a:spcBef>
                <a:spcPct val="0"/>
              </a:spcBef>
              <a:buFontTx/>
              <a:buNone/>
            </a:pPr>
            <a:r>
              <a:rPr lang="en-US" altLang="ja-JP" sz="2000" dirty="0" smtClean="0">
                <a:latin typeface="ＭＳ Ｐゴシック" charset="-128"/>
              </a:rPr>
              <a:t>《</a:t>
            </a:r>
            <a:r>
              <a:rPr lang="ja-JP" altLang="en-US" sz="2000" dirty="0" smtClean="0">
                <a:latin typeface="ＭＳ Ｐゴシック" charset="-128"/>
              </a:rPr>
              <a:t>改定内容</a:t>
            </a:r>
            <a:r>
              <a:rPr lang="en-US" altLang="ja-JP" sz="2000" dirty="0" smtClean="0">
                <a:latin typeface="ＭＳ Ｐゴシック" charset="-128"/>
              </a:rPr>
              <a:t>》</a:t>
            </a:r>
          </a:p>
          <a:p>
            <a:pPr marL="0" indent="0" eaLnBrk="1" fontAlgn="t" hangingPunct="1">
              <a:lnSpc>
                <a:spcPct val="95000"/>
              </a:lnSpc>
              <a:spcBef>
                <a:spcPct val="0"/>
              </a:spcBef>
              <a:buFontTx/>
              <a:buNone/>
            </a:pPr>
            <a:r>
              <a:rPr lang="en-US" altLang="ja-JP" sz="1800" u="sng" dirty="0" smtClean="0">
                <a:latin typeface="ＭＳ Ｐゴシック" charset="-128"/>
              </a:rPr>
              <a:t>①</a:t>
            </a:r>
            <a:r>
              <a:rPr lang="ja-JP" altLang="en-US" sz="1800" u="sng" dirty="0" smtClean="0">
                <a:latin typeface="ＭＳ Ｐゴシック" charset="-128"/>
              </a:rPr>
              <a:t>　有床診療所入院基本料を算定している入院患者が、他医療機関を受診した場合</a:t>
            </a:r>
          </a:p>
          <a:p>
            <a:pPr marL="0" indent="0" eaLnBrk="1" fontAlgn="t" hangingPunct="1">
              <a:lnSpc>
                <a:spcPct val="95000"/>
              </a:lnSpc>
              <a:spcBef>
                <a:spcPct val="0"/>
              </a:spcBef>
              <a:buFontTx/>
              <a:buNone/>
            </a:pPr>
            <a:r>
              <a:rPr lang="ja-JP" altLang="en-US" sz="1800" dirty="0" smtClean="0">
                <a:solidFill>
                  <a:srgbClr val="6600FF"/>
                </a:solidFill>
                <a:latin typeface="ＭＳ Ｐゴシック" charset="-128"/>
              </a:rPr>
              <a:t>→</a:t>
            </a:r>
            <a:r>
              <a:rPr lang="ja-JP" altLang="en-US" sz="1800" dirty="0" smtClean="0">
                <a:latin typeface="ＭＳ Ｐゴシック" charset="-128"/>
              </a:rPr>
              <a:t>  出来高入院料は当該出来高入院料の基本点数の</a:t>
            </a:r>
            <a:r>
              <a:rPr lang="ja-JP" altLang="en-US" sz="1800" dirty="0" smtClean="0">
                <a:solidFill>
                  <a:srgbClr val="0000FF"/>
                </a:solidFill>
                <a:latin typeface="ＭＳ Ｐゴシック" charset="-128"/>
              </a:rPr>
              <a:t>３０％を控除</a:t>
            </a:r>
            <a:r>
              <a:rPr lang="ja-JP" altLang="en-US" sz="1800" dirty="0" smtClean="0">
                <a:latin typeface="ＭＳ Ｐゴシック" charset="-128"/>
              </a:rPr>
              <a:t>した点数により算定。</a:t>
            </a:r>
          </a:p>
          <a:p>
            <a:pPr marL="0" indent="0" eaLnBrk="1" fontAlgn="t" hangingPunct="1">
              <a:lnSpc>
                <a:spcPct val="95000"/>
              </a:lnSpc>
              <a:spcBef>
                <a:spcPct val="0"/>
              </a:spcBef>
              <a:buFontTx/>
              <a:buNone/>
            </a:pPr>
            <a:r>
              <a:rPr lang="ja-JP" altLang="en-US" sz="1800" dirty="0" smtClean="0">
                <a:latin typeface="ＭＳ Ｐゴシック" charset="-128"/>
              </a:rPr>
              <a:t>　　 ただし、有床診療所入院基本料を算定している場合であって、透析または共同利用</a:t>
            </a:r>
          </a:p>
          <a:p>
            <a:pPr marL="0" indent="0" eaLnBrk="1" fontAlgn="t" hangingPunct="1">
              <a:lnSpc>
                <a:spcPct val="95000"/>
              </a:lnSpc>
              <a:spcBef>
                <a:spcPct val="0"/>
              </a:spcBef>
              <a:buFontTx/>
              <a:buNone/>
            </a:pPr>
            <a:r>
              <a:rPr lang="ja-JP" altLang="en-US" sz="1800" dirty="0" smtClean="0">
                <a:latin typeface="ＭＳ Ｐゴシック" charset="-128"/>
              </a:rPr>
              <a:t>   を進めている検査（ＰＥＴ、光トポグラフィーまたは中枢神経磁気刺激による誘発筋電図</a:t>
            </a:r>
          </a:p>
          <a:p>
            <a:pPr marL="0" indent="0" eaLnBrk="1" fontAlgn="t" hangingPunct="1">
              <a:lnSpc>
                <a:spcPct val="95000"/>
              </a:lnSpc>
              <a:spcBef>
                <a:spcPct val="0"/>
              </a:spcBef>
              <a:buFontTx/>
              <a:buNone/>
            </a:pPr>
            <a:r>
              <a:rPr lang="ja-JP" altLang="en-US" sz="1800" dirty="0" smtClean="0">
                <a:latin typeface="ＭＳ Ｐゴシック" charset="-128"/>
              </a:rPr>
              <a:t>   検査）のみを目的として他医療機関を受診した場合は、当該出来高入院料の基本点数</a:t>
            </a:r>
          </a:p>
          <a:p>
            <a:pPr marL="0" indent="0" eaLnBrk="1" fontAlgn="t" hangingPunct="1">
              <a:lnSpc>
                <a:spcPct val="95000"/>
              </a:lnSpc>
              <a:spcBef>
                <a:spcPct val="0"/>
              </a:spcBef>
              <a:buFontTx/>
              <a:buNone/>
            </a:pPr>
            <a:r>
              <a:rPr lang="ja-JP" altLang="en-US" sz="1800" dirty="0" smtClean="0">
                <a:latin typeface="ＭＳ Ｐゴシック" charset="-128"/>
              </a:rPr>
              <a:t>   の</a:t>
            </a:r>
            <a:r>
              <a:rPr lang="ja-JP" altLang="en-US" sz="1800" dirty="0" smtClean="0">
                <a:solidFill>
                  <a:srgbClr val="FF0000"/>
                </a:solidFill>
                <a:latin typeface="ＭＳ Ｐゴシック" charset="-128"/>
              </a:rPr>
              <a:t>１５％を控除</a:t>
            </a:r>
            <a:r>
              <a:rPr lang="ja-JP" altLang="en-US" sz="1800" dirty="0" smtClean="0">
                <a:latin typeface="ＭＳ Ｐゴシック" charset="-128"/>
              </a:rPr>
              <a:t>した点数により算定。</a:t>
            </a:r>
          </a:p>
          <a:p>
            <a:pPr marL="0" indent="0" eaLnBrk="1" fontAlgn="t" hangingPunct="1">
              <a:lnSpc>
                <a:spcPct val="95000"/>
              </a:lnSpc>
              <a:spcBef>
                <a:spcPct val="0"/>
              </a:spcBef>
              <a:buFontTx/>
              <a:buNone/>
            </a:pPr>
            <a:endParaRPr lang="ja-JP" altLang="en-US" sz="1800" u="sng" dirty="0" smtClean="0">
              <a:latin typeface="ＭＳ Ｐゴシック" charset="-128"/>
            </a:endParaRPr>
          </a:p>
          <a:p>
            <a:pPr marL="263525" indent="-263525" eaLnBrk="1" fontAlgn="t" hangingPunct="1">
              <a:lnSpc>
                <a:spcPct val="95000"/>
              </a:lnSpc>
              <a:spcBef>
                <a:spcPct val="0"/>
              </a:spcBef>
              <a:buFontTx/>
              <a:buNone/>
            </a:pPr>
            <a:r>
              <a:rPr lang="ja-JP" altLang="en-US" sz="1800" u="sng" dirty="0" smtClean="0">
                <a:latin typeface="ＭＳ Ｐゴシック" charset="-128"/>
              </a:rPr>
              <a:t>②　有床診療所療養病床入院基本料を算定している入院患者が、他医療機関を受診し、他医療機関において有床診療所療養病床入院基本料に含まれる診療に係る費用を</a:t>
            </a:r>
            <a:r>
              <a:rPr lang="ja-JP" altLang="en-US" sz="1800" u="sng" dirty="0" smtClean="0">
                <a:solidFill>
                  <a:srgbClr val="6600FF"/>
                </a:solidFill>
                <a:latin typeface="ＭＳ Ｐゴシック" charset="-128"/>
              </a:rPr>
              <a:t>算定する場合</a:t>
            </a:r>
          </a:p>
          <a:p>
            <a:pPr marL="0" indent="0" eaLnBrk="1" fontAlgn="t" hangingPunct="1">
              <a:lnSpc>
                <a:spcPct val="95000"/>
              </a:lnSpc>
              <a:spcBef>
                <a:spcPct val="0"/>
              </a:spcBef>
              <a:buFontTx/>
              <a:buNone/>
            </a:pPr>
            <a:r>
              <a:rPr lang="ja-JP" altLang="en-US" sz="1800" dirty="0" smtClean="0">
                <a:solidFill>
                  <a:srgbClr val="6600FF"/>
                </a:solidFill>
                <a:latin typeface="ＭＳ Ｐゴシック" charset="-128"/>
              </a:rPr>
              <a:t>→  </a:t>
            </a:r>
            <a:r>
              <a:rPr lang="ja-JP" altLang="en-US" sz="1800" dirty="0" smtClean="0">
                <a:latin typeface="ＭＳ Ｐゴシック" charset="-128"/>
              </a:rPr>
              <a:t>有床診療所療養病床入院基本料の基本点数の</a:t>
            </a:r>
            <a:r>
              <a:rPr lang="ja-JP" altLang="en-US" sz="1800" dirty="0" smtClean="0">
                <a:solidFill>
                  <a:srgbClr val="0000FF"/>
                </a:solidFill>
                <a:latin typeface="ＭＳ Ｐゴシック" charset="-128"/>
              </a:rPr>
              <a:t>７０％を控除</a:t>
            </a:r>
            <a:r>
              <a:rPr lang="ja-JP" altLang="en-US" sz="1800" dirty="0" smtClean="0">
                <a:latin typeface="ＭＳ Ｐゴシック" charset="-128"/>
              </a:rPr>
              <a:t>した点数により算定。</a:t>
            </a:r>
          </a:p>
          <a:p>
            <a:pPr marL="0" indent="0" eaLnBrk="1" fontAlgn="t" hangingPunct="1">
              <a:lnSpc>
                <a:spcPct val="95000"/>
              </a:lnSpc>
              <a:spcBef>
                <a:spcPct val="0"/>
              </a:spcBef>
              <a:buFontTx/>
              <a:buNone/>
            </a:pPr>
            <a:endParaRPr lang="ja-JP" altLang="en-US" sz="1800" u="sng" dirty="0" smtClean="0">
              <a:latin typeface="ＭＳ Ｐゴシック" charset="-128"/>
            </a:endParaRPr>
          </a:p>
          <a:p>
            <a:pPr marL="263525" indent="-263525" eaLnBrk="1" fontAlgn="t" hangingPunct="1">
              <a:lnSpc>
                <a:spcPct val="95000"/>
              </a:lnSpc>
              <a:spcBef>
                <a:spcPct val="0"/>
              </a:spcBef>
              <a:buFontTx/>
              <a:buNone/>
            </a:pPr>
            <a:r>
              <a:rPr lang="ja-JP" altLang="en-US" sz="1800" u="sng" dirty="0" smtClean="0">
                <a:latin typeface="ＭＳ Ｐゴシック" charset="-128"/>
              </a:rPr>
              <a:t>③　有床診療所療養病床入院基本料を算定している入院患者が、他医療機関を受診し、他医療機関において有床診療所療養病床入院基本料に含まれる診療に係る費用を</a:t>
            </a:r>
            <a:r>
              <a:rPr lang="ja-JP" altLang="en-US" sz="1800" u="sng" dirty="0" smtClean="0">
                <a:solidFill>
                  <a:srgbClr val="6600FF"/>
                </a:solidFill>
                <a:latin typeface="ＭＳ Ｐゴシック" charset="-128"/>
              </a:rPr>
              <a:t>算定しない場合</a:t>
            </a:r>
          </a:p>
          <a:p>
            <a:pPr marL="0" indent="0" eaLnBrk="1" fontAlgn="t" hangingPunct="1">
              <a:lnSpc>
                <a:spcPct val="95000"/>
              </a:lnSpc>
              <a:spcBef>
                <a:spcPct val="0"/>
              </a:spcBef>
              <a:buFontTx/>
              <a:buNone/>
            </a:pPr>
            <a:r>
              <a:rPr lang="ja-JP" altLang="en-US" sz="1800" dirty="0" smtClean="0">
                <a:solidFill>
                  <a:srgbClr val="6600FF"/>
                </a:solidFill>
                <a:latin typeface="ＭＳ Ｐゴシック" charset="-128"/>
              </a:rPr>
              <a:t>→  </a:t>
            </a:r>
            <a:r>
              <a:rPr lang="ja-JP" altLang="en-US" sz="1800" dirty="0" smtClean="0">
                <a:latin typeface="ＭＳ Ｐゴシック" charset="-128"/>
              </a:rPr>
              <a:t>有床診療所療養病床入院基本料の基本点数の</a:t>
            </a:r>
            <a:r>
              <a:rPr lang="ja-JP" altLang="en-US" sz="1800" dirty="0" smtClean="0">
                <a:solidFill>
                  <a:srgbClr val="0000FF"/>
                </a:solidFill>
                <a:latin typeface="ＭＳ Ｐゴシック" charset="-128"/>
              </a:rPr>
              <a:t>３０％を控除</a:t>
            </a:r>
            <a:r>
              <a:rPr lang="ja-JP" altLang="en-US" sz="1800" dirty="0" smtClean="0">
                <a:latin typeface="ＭＳ Ｐゴシック" charset="-128"/>
              </a:rPr>
              <a:t>した点数により算定。</a:t>
            </a:r>
          </a:p>
          <a:p>
            <a:pPr marL="0" indent="0" eaLnBrk="1" fontAlgn="t" hangingPunct="1">
              <a:lnSpc>
                <a:spcPct val="95000"/>
              </a:lnSpc>
              <a:spcBef>
                <a:spcPct val="0"/>
              </a:spcBef>
              <a:buFontTx/>
              <a:buNone/>
            </a:pPr>
            <a:r>
              <a:rPr lang="ja-JP" altLang="en-US" sz="1800" dirty="0" smtClean="0">
                <a:latin typeface="ＭＳ Ｐゴシック" charset="-128"/>
              </a:rPr>
              <a:t>　　 ただし、有床診療所療養病床入院基本料を算定している場合であって、透析または</a:t>
            </a:r>
          </a:p>
          <a:p>
            <a:pPr marL="0" indent="0" eaLnBrk="1" fontAlgn="t" hangingPunct="1">
              <a:lnSpc>
                <a:spcPct val="95000"/>
              </a:lnSpc>
              <a:spcBef>
                <a:spcPct val="0"/>
              </a:spcBef>
              <a:buFontTx/>
              <a:buNone/>
            </a:pPr>
            <a:r>
              <a:rPr lang="ja-JP" altLang="en-US" sz="1800" dirty="0" smtClean="0">
                <a:latin typeface="ＭＳ Ｐゴシック" charset="-128"/>
              </a:rPr>
              <a:t>   共同利用を進めている検査（ＰＥＴ、光トポグラフィーまたは中枢神経磁気刺激による誘</a:t>
            </a:r>
          </a:p>
          <a:p>
            <a:pPr marL="0" indent="0" eaLnBrk="1" fontAlgn="t" hangingPunct="1">
              <a:lnSpc>
                <a:spcPct val="95000"/>
              </a:lnSpc>
              <a:spcBef>
                <a:spcPct val="0"/>
              </a:spcBef>
              <a:buFontTx/>
              <a:buNone/>
            </a:pPr>
            <a:r>
              <a:rPr lang="ja-JP" altLang="en-US" sz="1800" dirty="0" smtClean="0">
                <a:latin typeface="ＭＳ Ｐゴシック" charset="-128"/>
              </a:rPr>
              <a:t>   発筋電図検査）のみを目的として他医療機関を受診した場合は、当該有床診療所療養</a:t>
            </a:r>
          </a:p>
          <a:p>
            <a:pPr marL="0" indent="0" eaLnBrk="1" fontAlgn="t" hangingPunct="1">
              <a:lnSpc>
                <a:spcPct val="95000"/>
              </a:lnSpc>
              <a:spcBef>
                <a:spcPct val="0"/>
              </a:spcBef>
              <a:buFontTx/>
              <a:buNone/>
            </a:pPr>
            <a:r>
              <a:rPr lang="ja-JP" altLang="en-US" sz="1800" dirty="0" smtClean="0">
                <a:latin typeface="ＭＳ Ｐゴシック" charset="-128"/>
              </a:rPr>
              <a:t>   病床入院基本料の基本点数の</a:t>
            </a:r>
            <a:r>
              <a:rPr lang="ja-JP" altLang="en-US" sz="1800" dirty="0" smtClean="0">
                <a:solidFill>
                  <a:srgbClr val="FF0000"/>
                </a:solidFill>
                <a:latin typeface="ＭＳ Ｐゴシック" charset="-128"/>
              </a:rPr>
              <a:t>１５％を控除</a:t>
            </a:r>
            <a:r>
              <a:rPr lang="ja-JP" altLang="en-US" sz="1800" dirty="0" smtClean="0">
                <a:latin typeface="ＭＳ Ｐゴシック" charset="-128"/>
              </a:rPr>
              <a:t>した点数により算定。</a:t>
            </a:r>
            <a:endParaRPr lang="ja-JP" altLang="en-US" sz="1800" dirty="0" smtClean="0">
              <a:solidFill>
                <a:srgbClr val="FF0000"/>
              </a:solidFill>
              <a:latin typeface="ＭＳ Ｐゴシック" charset="-128"/>
            </a:endParaRPr>
          </a:p>
        </p:txBody>
      </p:sp>
      <p:sp>
        <p:nvSpPr>
          <p:cNvPr id="189444" name="AutoShape 5"/>
          <p:cNvSpPr>
            <a:spLocks noChangeArrowheads="1"/>
          </p:cNvSpPr>
          <p:nvPr/>
        </p:nvSpPr>
        <p:spPr bwMode="auto">
          <a:xfrm>
            <a:off x="3419475" y="5157788"/>
            <a:ext cx="360363" cy="576262"/>
          </a:xfrm>
          <a:prstGeom prst="rightArrow">
            <a:avLst>
              <a:gd name="adj1" fmla="val 50000"/>
              <a:gd name="adj2" fmla="val 25000"/>
            </a:avLst>
          </a:prstGeom>
          <a:noFill/>
          <a:ln w="9525">
            <a:noFill/>
            <a:miter lim="800000"/>
            <a:headEnd/>
            <a:tailEnd/>
          </a:ln>
        </p:spPr>
        <p:txBody>
          <a:bodyPr wrap="none" anchor="ctr"/>
          <a:lstStyle/>
          <a:p>
            <a:pPr>
              <a:spcBef>
                <a:spcPct val="20000"/>
              </a:spcBef>
            </a:pPr>
            <a:endParaRPr lang="ja-JP" altLang="en-US">
              <a:solidFill>
                <a:srgbClr val="000000"/>
              </a:solidFill>
            </a:endParaRPr>
          </a:p>
        </p:txBody>
      </p:sp>
      <p:sp>
        <p:nvSpPr>
          <p:cNvPr id="173061"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BCBF4D59-8F75-4A18-8101-B8B42C235ECB}" type="slidenum">
              <a:rPr kumimoji="1" lang="en-US" altLang="ja-JP" smtClean="0"/>
              <a:pPr fontAlgn="base">
                <a:spcAft>
                  <a:spcPct val="0"/>
                </a:spcAft>
                <a:defRPr/>
              </a:pPr>
              <a:t>106</a:t>
            </a:fld>
            <a:endParaRPr kumimoji="1" lang="en-US" altLang="ja-JP" smtClean="0"/>
          </a:p>
        </p:txBody>
      </p:sp>
    </p:spTree>
    <p:extLst>
      <p:ext uri="{BB962C8B-B14F-4D97-AF65-F5344CB8AC3E}">
        <p14:creationId xmlns:p14="http://schemas.microsoft.com/office/powerpoint/2010/main" xmlns="" val="103600740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つの角を丸めた四角形 6"/>
          <p:cNvSpPr/>
          <p:nvPr/>
        </p:nvSpPr>
        <p:spPr bwMode="auto">
          <a:xfrm>
            <a:off x="683568" y="2780928"/>
            <a:ext cx="7848872" cy="3456384"/>
          </a:xfrm>
          <a:prstGeom prst="round1Rect">
            <a:avLst/>
          </a:prstGeom>
          <a:solidFill>
            <a:schemeClr val="accent3">
              <a:lumMod val="95000"/>
            </a:schemeClr>
          </a:solidFill>
          <a:ln w="28575">
            <a:solidFill>
              <a:schemeClr val="tx1"/>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277813" indent="-6350" eaLnBrk="1" fontAlgn="auto" hangingPunct="1">
              <a:spcAft>
                <a:spcPts val="0"/>
              </a:spcAft>
              <a:buFont typeface="Wingdings 2"/>
              <a:buNone/>
              <a:defRPr/>
            </a:pPr>
            <a:r>
              <a:rPr lang="en-US" altLang="ja-JP" sz="2600" dirty="0" smtClean="0">
                <a:ln w="12700">
                  <a:solidFill>
                    <a:schemeClr val="tx2">
                      <a:satMod val="155000"/>
                    </a:schemeClr>
                  </a:solidFill>
                  <a:prstDash val="solid"/>
                </a:ln>
                <a:solidFill>
                  <a:srgbClr val="002060"/>
                </a:solidFill>
                <a:latin typeface="HG丸ｺﾞｼｯｸM-PRO" pitchFamily="50" charset="-128"/>
                <a:ea typeface="HG丸ｺﾞｼｯｸM-PRO" pitchFamily="50" charset="-128"/>
              </a:rPr>
              <a:t>※</a:t>
            </a:r>
            <a:r>
              <a:rPr lang="ja-JP" altLang="en-US" sz="2600" dirty="0" smtClean="0">
                <a:ln w="12700">
                  <a:solidFill>
                    <a:schemeClr val="tx2">
                      <a:satMod val="155000"/>
                    </a:schemeClr>
                  </a:solidFill>
                  <a:prstDash val="solid"/>
                </a:ln>
                <a:solidFill>
                  <a:srgbClr val="002060"/>
                </a:solidFill>
                <a:latin typeface="HG丸ｺﾞｼｯｸM-PRO" pitchFamily="50" charset="-128"/>
                <a:ea typeface="HG丸ｺﾞｼｯｸM-PRO" pitchFamily="50" charset="-128"/>
              </a:rPr>
              <a:t>スライド各ページに記載している</a:t>
            </a:r>
            <a:endParaRPr lang="en-US" altLang="ja-JP" sz="2600" dirty="0" smtClean="0">
              <a:ln w="12700">
                <a:solidFill>
                  <a:schemeClr val="tx2">
                    <a:satMod val="155000"/>
                  </a:schemeClr>
                </a:solidFill>
                <a:prstDash val="solid"/>
              </a:ln>
              <a:solidFill>
                <a:srgbClr val="002060"/>
              </a:solidFill>
              <a:latin typeface="HG丸ｺﾞｼｯｸM-PRO" pitchFamily="50" charset="-128"/>
              <a:ea typeface="HG丸ｺﾞｼｯｸM-PRO" pitchFamily="50" charset="-128"/>
            </a:endParaRPr>
          </a:p>
          <a:p>
            <a:pPr marL="277813" indent="-6350" eaLnBrk="1" fontAlgn="auto" hangingPunct="1">
              <a:spcAft>
                <a:spcPts val="0"/>
              </a:spcAft>
              <a:buFont typeface="Wingdings 2"/>
              <a:buNone/>
              <a:defRPr/>
            </a:pPr>
            <a:r>
              <a:rPr lang="ja-JP" altLang="en-US" sz="2600" dirty="0" smtClean="0">
                <a:ln w="12700">
                  <a:solidFill>
                    <a:schemeClr val="tx2">
                      <a:satMod val="155000"/>
                    </a:schemeClr>
                  </a:solidFill>
                  <a:prstDash val="solid"/>
                </a:ln>
                <a:solidFill>
                  <a:srgbClr val="002060"/>
                </a:solidFill>
                <a:latin typeface="HG丸ｺﾞｼｯｸM-PRO" pitchFamily="50" charset="-128"/>
                <a:ea typeface="HG丸ｺﾞｼｯｸM-PRO" pitchFamily="50" charset="-128"/>
              </a:rPr>
              <a:t>　</a:t>
            </a:r>
            <a:r>
              <a:rPr lang="en-US" altLang="ja-JP" sz="2600" dirty="0" smtClean="0">
                <a:ln w="12700">
                  <a:solidFill>
                    <a:schemeClr val="tx2">
                      <a:satMod val="155000"/>
                    </a:schemeClr>
                  </a:solidFill>
                  <a:prstDash val="solid"/>
                </a:ln>
                <a:solidFill>
                  <a:srgbClr val="002060"/>
                </a:solidFill>
                <a:uFill>
                  <a:solidFill>
                    <a:srgbClr val="FF0000"/>
                  </a:solidFill>
                </a:uFill>
                <a:latin typeface="HG丸ｺﾞｼｯｸM-PRO" pitchFamily="50" charset="-128"/>
                <a:ea typeface="HG丸ｺﾞｼｯｸM-PRO" pitchFamily="50" charset="-128"/>
              </a:rPr>
              <a:t>【</a:t>
            </a:r>
            <a:r>
              <a:rPr lang="ja-JP" altLang="en-US" sz="2600" dirty="0" smtClean="0">
                <a:ln w="12700">
                  <a:solidFill>
                    <a:schemeClr val="tx2">
                      <a:satMod val="155000"/>
                    </a:schemeClr>
                  </a:solidFill>
                  <a:prstDash val="solid"/>
                </a:ln>
                <a:solidFill>
                  <a:srgbClr val="002060"/>
                </a:solidFill>
                <a:uFill>
                  <a:solidFill>
                    <a:srgbClr val="FF0000"/>
                  </a:solidFill>
                </a:uFill>
                <a:latin typeface="HG丸ｺﾞｼｯｸM-PRO" pitchFamily="50" charset="-128"/>
                <a:ea typeface="HG丸ｺﾞｼｯｸM-PRO" pitchFamily="50" charset="-128"/>
              </a:rPr>
              <a:t>点ｐ○○，留ｐ○○，</a:t>
            </a:r>
            <a:endParaRPr lang="en-US" altLang="ja-JP" sz="2600" dirty="0" smtClean="0">
              <a:ln w="12700">
                <a:solidFill>
                  <a:schemeClr val="tx2">
                    <a:satMod val="155000"/>
                  </a:schemeClr>
                </a:solidFill>
                <a:prstDash val="solid"/>
              </a:ln>
              <a:solidFill>
                <a:srgbClr val="002060"/>
              </a:solidFill>
              <a:uFill>
                <a:solidFill>
                  <a:srgbClr val="FF0000"/>
                </a:solidFill>
              </a:uFill>
              <a:latin typeface="HG丸ｺﾞｼｯｸM-PRO" pitchFamily="50" charset="-128"/>
              <a:ea typeface="HG丸ｺﾞｼｯｸM-PRO" pitchFamily="50" charset="-128"/>
            </a:endParaRPr>
          </a:p>
          <a:p>
            <a:pPr marL="277813" indent="-6350" eaLnBrk="1" fontAlgn="auto" hangingPunct="1">
              <a:spcAft>
                <a:spcPts val="0"/>
              </a:spcAft>
              <a:buFont typeface="Wingdings 2"/>
              <a:buNone/>
              <a:defRPr/>
            </a:pPr>
            <a:r>
              <a:rPr lang="ja-JP" altLang="en-US" sz="2600" dirty="0" smtClean="0">
                <a:ln w="12700">
                  <a:solidFill>
                    <a:schemeClr val="tx2">
                      <a:satMod val="155000"/>
                    </a:schemeClr>
                  </a:solidFill>
                  <a:prstDash val="solid"/>
                </a:ln>
                <a:solidFill>
                  <a:srgbClr val="002060"/>
                </a:solidFill>
                <a:uFill>
                  <a:solidFill>
                    <a:srgbClr val="FF0000"/>
                  </a:solidFill>
                </a:uFill>
                <a:latin typeface="HG丸ｺﾞｼｯｸM-PRO" pitchFamily="50" charset="-128"/>
                <a:ea typeface="HG丸ｺﾞｼｯｸM-PRO" pitchFamily="50" charset="-128"/>
              </a:rPr>
              <a:t>　　施告ｐ○○，施通ｐ○○，様ｐ○○</a:t>
            </a:r>
            <a:r>
              <a:rPr lang="en-US" altLang="ja-JP" sz="2600" dirty="0" smtClean="0">
                <a:ln w="12700">
                  <a:solidFill>
                    <a:schemeClr val="tx2">
                      <a:satMod val="155000"/>
                    </a:schemeClr>
                  </a:solidFill>
                  <a:prstDash val="solid"/>
                </a:ln>
                <a:solidFill>
                  <a:srgbClr val="002060"/>
                </a:solidFill>
                <a:uFill>
                  <a:solidFill>
                    <a:srgbClr val="FF0000"/>
                  </a:solidFill>
                </a:uFill>
                <a:latin typeface="HG丸ｺﾞｼｯｸM-PRO" pitchFamily="50" charset="-128"/>
                <a:ea typeface="HG丸ｺﾞｼｯｸM-PRO" pitchFamily="50" charset="-128"/>
              </a:rPr>
              <a:t>】</a:t>
            </a:r>
            <a:r>
              <a:rPr lang="ja-JP" altLang="en-US" sz="2600" dirty="0" smtClean="0">
                <a:ln w="12700">
                  <a:solidFill>
                    <a:schemeClr val="tx2">
                      <a:satMod val="155000"/>
                    </a:schemeClr>
                  </a:solidFill>
                  <a:prstDash val="solid"/>
                </a:ln>
                <a:solidFill>
                  <a:srgbClr val="002060"/>
                </a:solidFill>
                <a:uFill>
                  <a:solidFill>
                    <a:srgbClr val="FF0000"/>
                  </a:solidFill>
                </a:uFill>
                <a:latin typeface="HG丸ｺﾞｼｯｸM-PRO" pitchFamily="50" charset="-128"/>
                <a:ea typeface="HG丸ｺﾞｼｯｸM-PRO" pitchFamily="50" charset="-128"/>
              </a:rPr>
              <a:t>等</a:t>
            </a:r>
            <a:r>
              <a:rPr lang="ja-JP" altLang="en-US" sz="2600" dirty="0" smtClean="0">
                <a:ln w="12700">
                  <a:solidFill>
                    <a:schemeClr val="tx2">
                      <a:satMod val="155000"/>
                    </a:schemeClr>
                  </a:solidFill>
                  <a:prstDash val="solid"/>
                </a:ln>
                <a:solidFill>
                  <a:srgbClr val="002060"/>
                </a:solidFill>
                <a:latin typeface="HG丸ｺﾞｼｯｸM-PRO" pitchFamily="50" charset="-128"/>
                <a:ea typeface="HG丸ｺﾞｼｯｸM-PRO" pitchFamily="50" charset="-128"/>
              </a:rPr>
              <a:t>は、</a:t>
            </a:r>
            <a:endParaRPr lang="en-US" altLang="ja-JP" sz="2600" dirty="0" smtClean="0">
              <a:ln w="12700">
                <a:solidFill>
                  <a:schemeClr val="tx2">
                    <a:satMod val="155000"/>
                  </a:schemeClr>
                </a:solidFill>
                <a:prstDash val="solid"/>
              </a:ln>
              <a:solidFill>
                <a:srgbClr val="002060"/>
              </a:solidFill>
              <a:latin typeface="HG丸ｺﾞｼｯｸM-PRO" pitchFamily="50" charset="-128"/>
              <a:ea typeface="HG丸ｺﾞｼｯｸM-PRO" pitchFamily="50" charset="-128"/>
            </a:endParaRPr>
          </a:p>
          <a:p>
            <a:pPr marL="277813" indent="-6350" eaLnBrk="1" fontAlgn="auto" hangingPunct="1">
              <a:spcAft>
                <a:spcPts val="0"/>
              </a:spcAft>
              <a:buFont typeface="Wingdings 2"/>
              <a:buNone/>
              <a:defRPr/>
            </a:pPr>
            <a:r>
              <a:rPr lang="ja-JP" altLang="en-US" sz="2600" dirty="0" smtClean="0">
                <a:ln w="12700">
                  <a:solidFill>
                    <a:schemeClr val="tx2">
                      <a:satMod val="155000"/>
                    </a:schemeClr>
                  </a:solidFill>
                  <a:prstDash val="solid"/>
                </a:ln>
                <a:solidFill>
                  <a:srgbClr val="002060"/>
                </a:solidFill>
                <a:latin typeface="HG丸ｺﾞｼｯｸM-PRO" pitchFamily="50" charset="-128"/>
                <a:ea typeface="HG丸ｺﾞｼｯｸM-PRO" pitchFamily="50" charset="-128"/>
              </a:rPr>
              <a:t>　</a:t>
            </a:r>
            <a:r>
              <a:rPr lang="en-US" altLang="ja-JP" sz="2600" dirty="0" smtClean="0">
                <a:ln w="12700">
                  <a:solidFill>
                    <a:schemeClr val="tx2">
                      <a:satMod val="155000"/>
                    </a:schemeClr>
                  </a:solidFill>
                  <a:prstDash val="solid"/>
                </a:ln>
                <a:solidFill>
                  <a:srgbClr val="002060"/>
                </a:solidFill>
                <a:latin typeface="HG丸ｺﾞｼｯｸM-PRO" pitchFamily="50" charset="-128"/>
                <a:ea typeface="HG丸ｺﾞｼｯｸM-PRO" pitchFamily="50" charset="-128"/>
              </a:rPr>
              <a:t>『</a:t>
            </a:r>
            <a:r>
              <a:rPr lang="ja-JP" altLang="en-US" sz="2600" dirty="0" smtClean="0">
                <a:ln w="12700">
                  <a:solidFill>
                    <a:schemeClr val="tx2">
                      <a:satMod val="155000"/>
                    </a:schemeClr>
                  </a:solidFill>
                  <a:prstDash val="solid"/>
                </a:ln>
                <a:solidFill>
                  <a:srgbClr val="002060"/>
                </a:solidFill>
                <a:latin typeface="HG丸ｺﾞｼｯｸM-PRO" pitchFamily="50" charset="-128"/>
                <a:ea typeface="HG丸ｺﾞｼｯｸM-PRO" pitchFamily="50" charset="-128"/>
              </a:rPr>
              <a:t>改定診療報酬点数表参考資料</a:t>
            </a:r>
            <a:r>
              <a:rPr lang="en-US" altLang="ja-JP" sz="2600" dirty="0" smtClean="0">
                <a:ln w="12700">
                  <a:solidFill>
                    <a:schemeClr val="tx2">
                      <a:satMod val="155000"/>
                    </a:schemeClr>
                  </a:solidFill>
                  <a:prstDash val="solid"/>
                </a:ln>
                <a:solidFill>
                  <a:srgbClr val="002060"/>
                </a:solidFill>
                <a:latin typeface="HG丸ｺﾞｼｯｸM-PRO" pitchFamily="50" charset="-128"/>
                <a:ea typeface="HG丸ｺﾞｼｯｸM-PRO" pitchFamily="50" charset="-128"/>
              </a:rPr>
              <a:t>』</a:t>
            </a:r>
            <a:r>
              <a:rPr lang="ja-JP" altLang="en-US" sz="2600" dirty="0" smtClean="0">
                <a:ln w="12700">
                  <a:solidFill>
                    <a:schemeClr val="tx2">
                      <a:satMod val="155000"/>
                    </a:schemeClr>
                  </a:solidFill>
                  <a:prstDash val="solid"/>
                </a:ln>
                <a:solidFill>
                  <a:srgbClr val="002060"/>
                </a:solidFill>
                <a:latin typeface="HG丸ｺﾞｼｯｸM-PRO" pitchFamily="50" charset="-128"/>
                <a:ea typeface="HG丸ｺﾞｼｯｸM-PRO" pitchFamily="50" charset="-128"/>
              </a:rPr>
              <a:t>の</a:t>
            </a:r>
            <a:endParaRPr lang="en-US" altLang="ja-JP" sz="2600" dirty="0" smtClean="0">
              <a:ln w="12700">
                <a:solidFill>
                  <a:schemeClr val="tx2">
                    <a:satMod val="155000"/>
                  </a:schemeClr>
                </a:solidFill>
                <a:prstDash val="solid"/>
              </a:ln>
              <a:solidFill>
                <a:srgbClr val="002060"/>
              </a:solidFill>
              <a:latin typeface="HG丸ｺﾞｼｯｸM-PRO" pitchFamily="50" charset="-128"/>
              <a:ea typeface="HG丸ｺﾞｼｯｸM-PRO" pitchFamily="50" charset="-128"/>
            </a:endParaRPr>
          </a:p>
          <a:p>
            <a:pPr marL="277813" indent="-6350" eaLnBrk="1" fontAlgn="auto" hangingPunct="1">
              <a:spcAft>
                <a:spcPts val="0"/>
              </a:spcAft>
              <a:buFont typeface="Wingdings 2"/>
              <a:buNone/>
              <a:defRPr/>
            </a:pPr>
            <a:r>
              <a:rPr lang="ja-JP" altLang="en-US" sz="2600" dirty="0" smtClean="0">
                <a:ln w="12700">
                  <a:solidFill>
                    <a:schemeClr val="tx2">
                      <a:satMod val="155000"/>
                    </a:schemeClr>
                  </a:solidFill>
                  <a:prstDash val="solid"/>
                </a:ln>
                <a:solidFill>
                  <a:srgbClr val="002060"/>
                </a:solidFill>
                <a:latin typeface="HG丸ｺﾞｼｯｸM-PRO" pitchFamily="50" charset="-128"/>
                <a:ea typeface="HG丸ｺﾞｼｯｸM-PRO" pitchFamily="50" charset="-128"/>
              </a:rPr>
              <a:t>　点数告示、留意事項通知、施設基準告示、</a:t>
            </a:r>
            <a:endParaRPr lang="en-US" altLang="ja-JP" sz="2600" dirty="0" smtClean="0">
              <a:ln w="12700">
                <a:solidFill>
                  <a:schemeClr val="tx2">
                    <a:satMod val="155000"/>
                  </a:schemeClr>
                </a:solidFill>
                <a:prstDash val="solid"/>
              </a:ln>
              <a:solidFill>
                <a:srgbClr val="002060"/>
              </a:solidFill>
              <a:latin typeface="HG丸ｺﾞｼｯｸM-PRO" pitchFamily="50" charset="-128"/>
              <a:ea typeface="HG丸ｺﾞｼｯｸM-PRO" pitchFamily="50" charset="-128"/>
            </a:endParaRPr>
          </a:p>
          <a:p>
            <a:pPr marL="277813" indent="-6350" eaLnBrk="1" fontAlgn="auto" hangingPunct="1">
              <a:spcAft>
                <a:spcPts val="0"/>
              </a:spcAft>
              <a:buFont typeface="Wingdings 2"/>
              <a:buNone/>
              <a:defRPr/>
            </a:pPr>
            <a:r>
              <a:rPr lang="ja-JP" altLang="en-US" sz="2600" dirty="0" smtClean="0">
                <a:ln w="12700">
                  <a:solidFill>
                    <a:schemeClr val="tx2">
                      <a:satMod val="155000"/>
                    </a:schemeClr>
                  </a:solidFill>
                  <a:prstDash val="solid"/>
                </a:ln>
                <a:solidFill>
                  <a:srgbClr val="002060"/>
                </a:solidFill>
                <a:latin typeface="HG丸ｺﾞｼｯｸM-PRO" pitchFamily="50" charset="-128"/>
                <a:ea typeface="HG丸ｺﾞｼｯｸM-PRO" pitchFamily="50" charset="-128"/>
              </a:rPr>
              <a:t>　施設基準通知、届出様式等の関連するページ</a:t>
            </a:r>
            <a:endParaRPr lang="en-US" altLang="ja-JP" sz="2600" dirty="0" smtClean="0">
              <a:ln w="12700">
                <a:solidFill>
                  <a:schemeClr val="tx2">
                    <a:satMod val="155000"/>
                  </a:schemeClr>
                </a:solidFill>
                <a:prstDash val="solid"/>
              </a:ln>
              <a:solidFill>
                <a:srgbClr val="002060"/>
              </a:solidFill>
              <a:latin typeface="HG丸ｺﾞｼｯｸM-PRO" pitchFamily="50" charset="-128"/>
              <a:ea typeface="HG丸ｺﾞｼｯｸM-PRO" pitchFamily="50" charset="-128"/>
            </a:endParaRPr>
          </a:p>
          <a:p>
            <a:pPr marL="277813" indent="-6350" eaLnBrk="1" fontAlgn="auto" hangingPunct="1">
              <a:spcAft>
                <a:spcPts val="0"/>
              </a:spcAft>
              <a:buFont typeface="Wingdings 2"/>
              <a:buNone/>
              <a:defRPr/>
            </a:pPr>
            <a:r>
              <a:rPr lang="ja-JP" altLang="en-US" sz="2600" dirty="0" smtClean="0">
                <a:ln w="12700">
                  <a:solidFill>
                    <a:schemeClr val="tx2">
                      <a:satMod val="155000"/>
                    </a:schemeClr>
                  </a:solidFill>
                  <a:prstDash val="solid"/>
                </a:ln>
                <a:solidFill>
                  <a:srgbClr val="002060"/>
                </a:solidFill>
                <a:latin typeface="HG丸ｺﾞｼｯｸM-PRO" pitchFamily="50" charset="-128"/>
                <a:ea typeface="HG丸ｺﾞｼｯｸM-PRO" pitchFamily="50" charset="-128"/>
              </a:rPr>
              <a:t>　を示す。</a:t>
            </a:r>
            <a:endParaRPr kumimoji="1" lang="ja-JP" altLang="en-US" sz="26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50" charset="-128"/>
            </a:endParaRPr>
          </a:p>
        </p:txBody>
      </p:sp>
      <p:sp>
        <p:nvSpPr>
          <p:cNvPr id="177153" name="Text Box 2"/>
          <p:cNvSpPr txBox="1">
            <a:spLocks noChangeArrowheads="1"/>
          </p:cNvSpPr>
          <p:nvPr/>
        </p:nvSpPr>
        <p:spPr bwMode="auto">
          <a:xfrm>
            <a:off x="0" y="1124745"/>
            <a:ext cx="9143999" cy="1417953"/>
          </a:xfrm>
          <a:prstGeom prst="rect">
            <a:avLst/>
          </a:prstGeom>
          <a:noFill/>
          <a:ln w="9525">
            <a:noFill/>
            <a:miter lim="800000"/>
            <a:headEnd/>
            <a:tailEnd/>
          </a:ln>
        </p:spPr>
        <p:txBody>
          <a:bodyPr wrap="square" lIns="90000" tIns="46800" rIns="90000" bIns="46800">
            <a:spAutoFit/>
          </a:bodyPr>
          <a:lstStyle/>
          <a:p>
            <a:pPr algn="ctr">
              <a:spcAft>
                <a:spcPts val="1200"/>
              </a:spcAft>
            </a:pPr>
            <a:r>
              <a:rPr lang="en-US" altLang="ja-JP" sz="4000" dirty="0">
                <a:solidFill>
                  <a:srgbClr val="000000"/>
                </a:solidFill>
                <a:ea typeface="HG創英角ｺﾞｼｯｸUB" pitchFamily="49" charset="-128"/>
              </a:rPr>
              <a:t>【</a:t>
            </a:r>
            <a:r>
              <a:rPr lang="ja-JP" altLang="en-US" sz="4000" dirty="0">
                <a:solidFill>
                  <a:srgbClr val="000000"/>
                </a:solidFill>
                <a:ea typeface="HG創英角ｺﾞｼｯｸUB" pitchFamily="49" charset="-128"/>
              </a:rPr>
              <a:t>各　論</a:t>
            </a:r>
            <a:r>
              <a:rPr lang="en-US" altLang="ja-JP" sz="4000" dirty="0">
                <a:solidFill>
                  <a:srgbClr val="000000"/>
                </a:solidFill>
                <a:ea typeface="HG創英角ｺﾞｼｯｸUB" pitchFamily="49" charset="-128"/>
              </a:rPr>
              <a:t>】</a:t>
            </a:r>
          </a:p>
          <a:p>
            <a:pPr algn="ctr"/>
            <a:r>
              <a:rPr lang="ja-JP" altLang="en-US" sz="3600" dirty="0">
                <a:solidFill>
                  <a:srgbClr val="000000"/>
                </a:solidFill>
                <a:ea typeface="HG創英角ｺﾞｼｯｸUB" pitchFamily="49" charset="-128"/>
              </a:rPr>
              <a:t>診療報酬点数表の順に</a:t>
            </a:r>
            <a:r>
              <a:rPr lang="ja-JP" altLang="en-US" sz="3600" dirty="0" smtClean="0">
                <a:solidFill>
                  <a:srgbClr val="000000"/>
                </a:solidFill>
                <a:ea typeface="HG創英角ｺﾞｼｯｸUB" pitchFamily="49" charset="-128"/>
              </a:rPr>
              <a:t>掲載</a:t>
            </a:r>
            <a:endParaRPr lang="en-US" altLang="ja-JP" sz="3600" dirty="0" smtClean="0">
              <a:solidFill>
                <a:srgbClr val="000000"/>
              </a:solidFill>
              <a:ea typeface="HG創英角ｺﾞｼｯｸUB" pitchFamily="49" charset="-128"/>
            </a:endParaRPr>
          </a:p>
        </p:txBody>
      </p:sp>
      <p:sp>
        <p:nvSpPr>
          <p:cNvPr id="177154"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A0D7C671-09BD-4290-8683-4620920390DE}" type="slidenum">
              <a:rPr lang="en-US" altLang="ja-JP" sz="1400">
                <a:solidFill>
                  <a:srgbClr val="000000"/>
                </a:solidFill>
              </a:rPr>
              <a:pPr algn="r"/>
              <a:t>107</a:t>
            </a:fld>
            <a:endParaRPr lang="en-US" altLang="ja-JP" sz="1400">
              <a:solidFill>
                <a:srgbClr val="000000"/>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700213"/>
            <a:ext cx="8229600" cy="1143000"/>
          </a:xfrm>
        </p:spPr>
        <p:txBody>
          <a:bodyPr anchor="ctr">
            <a:normAutofit fontScale="90000"/>
          </a:bodyPr>
          <a:lstStyle/>
          <a:p>
            <a:pPr eaLnBrk="1" fontAlgn="auto" hangingPunct="1">
              <a:spcBef>
                <a:spcPts val="0"/>
              </a:spcBef>
              <a:spcAft>
                <a:spcPts val="0"/>
              </a:spcAft>
              <a:defRPr/>
            </a:pPr>
            <a:r>
              <a:rPr lang="en-US" altLang="ja-JP"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基本診療料</a:t>
            </a:r>
            <a:r>
              <a:rPr lang="en-US" altLang="ja-JP"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en-US" altLang="ja-JP" b="1" u="sng"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b="1" u="sng"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4400" b="1" u="sng" spc="6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初診料・再診料</a:t>
            </a:r>
            <a:endParaRPr lang="ja-JP" altLang="en-US" sz="4400" b="1" u="sng" spc="6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スライド番号プレースホルダ 7"/>
          <p:cNvSpPr>
            <a:spLocks noGrp="1"/>
          </p:cNvSpPr>
          <p:nvPr>
            <p:ph type="sldNum" sz="quarter" idx="11"/>
          </p:nvPr>
        </p:nvSpPr>
        <p:spPr>
          <a:xfrm>
            <a:off x="6840538" y="6480175"/>
            <a:ext cx="2133600" cy="339725"/>
          </a:xfrm>
        </p:spPr>
        <p:txBody>
          <a:bodyPr/>
          <a:lstStyle/>
          <a:p>
            <a:pPr algn="r">
              <a:defRPr/>
            </a:pPr>
            <a:fld id="{013BD54F-8C17-4208-8461-3D2A72886FB1}" type="slidenum">
              <a:rPr lang="en-US" sz="1400">
                <a:effectLst>
                  <a:outerShdw blurRad="38100" dist="38100" dir="2700000" algn="tl">
                    <a:srgbClr val="000000">
                      <a:alpha val="43137"/>
                    </a:srgbClr>
                  </a:outerShdw>
                </a:effectLst>
              </a:rPr>
              <a:pPr algn="r">
                <a:defRPr/>
              </a:pPr>
              <a:t>108</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2390600"/>
          <a:ext cx="8229600" cy="4278760"/>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08999">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nchor="ctr">
                    <a:solidFill>
                      <a:schemeClr val="accent5">
                        <a:lumMod val="20000"/>
                        <a:lumOff val="80000"/>
                      </a:schemeClr>
                    </a:solidFill>
                  </a:tcPr>
                </a:tc>
              </a:tr>
              <a:tr h="3869761">
                <a:tc>
                  <a:txBody>
                    <a:bodyPr/>
                    <a:lstStyle/>
                    <a:p>
                      <a:r>
                        <a:rPr kumimoji="1" lang="en-US" altLang="ja-JP" sz="2000" baseline="0" dirty="0" smtClean="0">
                          <a:solidFill>
                            <a:schemeClr val="tx1"/>
                          </a:solidFill>
                          <a:latin typeface="MS UI Gothic" pitchFamily="50" charset="-128"/>
                          <a:ea typeface="MS UI Gothic" pitchFamily="50" charset="-128"/>
                          <a:cs typeface="+mn-cs"/>
                        </a:rPr>
                        <a:t>A001</a:t>
                      </a:r>
                      <a:r>
                        <a:rPr kumimoji="1" lang="ja-JP" altLang="en-US" sz="2000" baseline="0" dirty="0" smtClean="0">
                          <a:solidFill>
                            <a:schemeClr val="tx1"/>
                          </a:solidFill>
                          <a:latin typeface="MS UI Gothic" pitchFamily="50" charset="-128"/>
                          <a:ea typeface="MS UI Gothic" pitchFamily="50" charset="-128"/>
                          <a:cs typeface="+mn-cs"/>
                        </a:rPr>
                        <a:t>　再診料</a:t>
                      </a:r>
                      <a:endParaRPr kumimoji="1" lang="en-US" altLang="ja-JP" sz="2000" baseline="0" dirty="0" smtClean="0">
                        <a:solidFill>
                          <a:schemeClr val="tx1"/>
                        </a:solidFill>
                        <a:latin typeface="MS UI Gothic" pitchFamily="50" charset="-128"/>
                        <a:ea typeface="MS UI Gothic" pitchFamily="50" charset="-128"/>
                        <a:cs typeface="+mn-cs"/>
                      </a:endParaRPr>
                    </a:p>
                    <a:p>
                      <a:pPr>
                        <a:spcAft>
                          <a:spcPts val="1200"/>
                        </a:spcAft>
                      </a:pPr>
                      <a:r>
                        <a:rPr kumimoji="1" lang="ja-JP" altLang="en-US" sz="2000" baseline="0" dirty="0" smtClean="0">
                          <a:solidFill>
                            <a:schemeClr val="tx1"/>
                          </a:solidFill>
                          <a:latin typeface="MS UI Gothic" pitchFamily="50" charset="-128"/>
                          <a:ea typeface="MS UI Gothic" pitchFamily="50" charset="-128"/>
                          <a:cs typeface="+mn-cs"/>
                        </a:rPr>
                        <a:t>　注９　</a:t>
                      </a:r>
                      <a:r>
                        <a:rPr kumimoji="1" lang="ja-JP" altLang="en-US" sz="2000" b="1" baseline="0" dirty="0" smtClean="0">
                          <a:solidFill>
                            <a:srgbClr val="FF0000"/>
                          </a:solidFill>
                          <a:latin typeface="MS UI Gothic" pitchFamily="50" charset="-128"/>
                          <a:ea typeface="MS UI Gothic" pitchFamily="50" charset="-128"/>
                          <a:cs typeface="+mn-cs"/>
                        </a:rPr>
                        <a:t>時間外対応加算</a:t>
                      </a:r>
                      <a:endParaRPr kumimoji="1" lang="en-US" altLang="ja-JP" sz="2000" b="1" baseline="0" dirty="0" smtClean="0">
                        <a:solidFill>
                          <a:srgbClr val="FF0000"/>
                        </a:solidFill>
                        <a:latin typeface="MS UI Gothic" pitchFamily="50" charset="-128"/>
                        <a:ea typeface="MS UI Gothic" pitchFamily="50" charset="-128"/>
                        <a:cs typeface="+mn-cs"/>
                      </a:endParaRPr>
                    </a:p>
                    <a:p>
                      <a:pPr marL="177800" indent="0">
                        <a:tabLst/>
                      </a:pPr>
                      <a:r>
                        <a:rPr kumimoji="1" lang="ja-JP" altLang="en-US" sz="2000" b="1" baseline="0" dirty="0" smtClean="0">
                          <a:solidFill>
                            <a:srgbClr val="FF0000"/>
                          </a:solidFill>
                          <a:latin typeface="MS UI Gothic" pitchFamily="50" charset="-128"/>
                          <a:ea typeface="MS UI Gothic" pitchFamily="50" charset="-128"/>
                          <a:cs typeface="+mn-cs"/>
                        </a:rPr>
                        <a:t>イ　時間外対応加算１　    ５点（新）</a:t>
                      </a:r>
                      <a:endParaRPr kumimoji="1" lang="en-US" altLang="ja-JP" sz="2000" b="1" baseline="0" dirty="0" smtClean="0">
                        <a:solidFill>
                          <a:srgbClr val="FF0000"/>
                        </a:solidFill>
                        <a:latin typeface="MS UI Gothic" pitchFamily="50" charset="-128"/>
                        <a:ea typeface="MS UI Gothic" pitchFamily="50" charset="-128"/>
                        <a:cs typeface="+mn-cs"/>
                      </a:endParaRPr>
                    </a:p>
                    <a:p>
                      <a:pPr marL="177800" indent="0">
                        <a:tabLst/>
                      </a:pPr>
                      <a:r>
                        <a:rPr kumimoji="1" lang="ja-JP" altLang="en-US" sz="2000" baseline="0" dirty="0" smtClean="0">
                          <a:solidFill>
                            <a:schemeClr val="tx1"/>
                          </a:solidFill>
                          <a:latin typeface="MS UI Gothic" pitchFamily="50" charset="-128"/>
                          <a:ea typeface="MS UI Gothic" pitchFamily="50" charset="-128"/>
                          <a:cs typeface="+mn-cs"/>
                        </a:rPr>
                        <a:t>　　（常時</a:t>
                      </a:r>
                      <a:r>
                        <a:rPr kumimoji="1" lang="en-US" altLang="ja-JP" sz="2000" baseline="0" dirty="0" smtClean="0">
                          <a:solidFill>
                            <a:schemeClr val="tx1"/>
                          </a:solidFill>
                          <a:latin typeface="MS UI Gothic" pitchFamily="50" charset="-128"/>
                          <a:ea typeface="MS UI Gothic" pitchFamily="50" charset="-128"/>
                          <a:cs typeface="+mn-cs"/>
                        </a:rPr>
                        <a:t>(</a:t>
                      </a:r>
                      <a:r>
                        <a:rPr kumimoji="1" lang="ja-JP" altLang="en-US" sz="2000" baseline="0" dirty="0" smtClean="0">
                          <a:solidFill>
                            <a:schemeClr val="tx1"/>
                          </a:solidFill>
                          <a:latin typeface="MS UI Gothic" pitchFamily="50" charset="-128"/>
                          <a:ea typeface="MS UI Gothic" pitchFamily="50" charset="-128"/>
                          <a:cs typeface="+mn-cs"/>
                        </a:rPr>
                        <a:t>２４時間）対応）</a:t>
                      </a:r>
                      <a:endParaRPr kumimoji="1" lang="en-US" altLang="ja-JP" sz="2000" baseline="0" dirty="0" smtClean="0">
                        <a:solidFill>
                          <a:schemeClr val="tx1"/>
                        </a:solidFill>
                        <a:latin typeface="MS UI Gothic" pitchFamily="50" charset="-128"/>
                        <a:ea typeface="MS UI Gothic" pitchFamily="50" charset="-128"/>
                        <a:cs typeface="+mn-cs"/>
                      </a:endParaRPr>
                    </a:p>
                    <a:p>
                      <a:pPr marL="177800" indent="0">
                        <a:tabLst/>
                      </a:pPr>
                      <a:r>
                        <a:rPr kumimoji="1" lang="ja-JP" altLang="en-US" sz="2000" b="1" baseline="0" dirty="0" smtClean="0">
                          <a:solidFill>
                            <a:srgbClr val="FF0000"/>
                          </a:solidFill>
                          <a:latin typeface="MS UI Gothic" pitchFamily="50" charset="-128"/>
                          <a:ea typeface="MS UI Gothic" pitchFamily="50" charset="-128"/>
                          <a:cs typeface="+mn-cs"/>
                        </a:rPr>
                        <a:t>ロ</a:t>
                      </a:r>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2000" b="1" baseline="0" dirty="0" smtClean="0">
                          <a:solidFill>
                            <a:srgbClr val="FF0000"/>
                          </a:solidFill>
                          <a:latin typeface="MS UI Gothic" pitchFamily="50" charset="-128"/>
                          <a:ea typeface="MS UI Gothic" pitchFamily="50" charset="-128"/>
                          <a:cs typeface="+mn-cs"/>
                        </a:rPr>
                        <a:t>時間外対応加算２</a:t>
                      </a:r>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2000" b="1" baseline="0" dirty="0" smtClean="0">
                          <a:solidFill>
                            <a:srgbClr val="FF0000"/>
                          </a:solidFill>
                          <a:latin typeface="MS UI Gothic" pitchFamily="50" charset="-128"/>
                          <a:ea typeface="MS UI Gothic" pitchFamily="50" charset="-128"/>
                          <a:cs typeface="+mn-cs"/>
                        </a:rPr>
                        <a:t>３点（改）</a:t>
                      </a:r>
                      <a:endParaRPr kumimoji="1" lang="en-US" altLang="ja-JP" sz="2000" b="1" baseline="0" dirty="0" smtClean="0">
                        <a:solidFill>
                          <a:srgbClr val="FF0000"/>
                        </a:solidFill>
                        <a:latin typeface="MS UI Gothic" pitchFamily="50" charset="-128"/>
                        <a:ea typeface="MS UI Gothic" pitchFamily="50" charset="-128"/>
                        <a:cs typeface="+mn-cs"/>
                      </a:endParaRPr>
                    </a:p>
                    <a:p>
                      <a:pPr marL="177800" indent="0">
                        <a:tabLst/>
                      </a:pPr>
                      <a:r>
                        <a:rPr kumimoji="1" lang="ja-JP" altLang="en-US" sz="2000" baseline="0" dirty="0" smtClean="0">
                          <a:solidFill>
                            <a:schemeClr val="tx1"/>
                          </a:solidFill>
                          <a:latin typeface="MS UI Gothic" pitchFamily="50" charset="-128"/>
                          <a:ea typeface="MS UI Gothic" pitchFamily="50" charset="-128"/>
                          <a:cs typeface="+mn-cs"/>
                        </a:rPr>
                        <a:t>　　（準夜帯対応）</a:t>
                      </a:r>
                      <a:endParaRPr kumimoji="1" lang="en-US" altLang="ja-JP" sz="2000" baseline="0" dirty="0" smtClean="0">
                        <a:solidFill>
                          <a:schemeClr val="tx1"/>
                        </a:solidFill>
                        <a:latin typeface="MS UI Gothic" pitchFamily="50" charset="-128"/>
                        <a:ea typeface="MS UI Gothic" pitchFamily="50" charset="-128"/>
                        <a:cs typeface="+mn-cs"/>
                      </a:endParaRPr>
                    </a:p>
                    <a:p>
                      <a:pPr marL="177800" indent="0">
                        <a:tabLst/>
                      </a:pPr>
                      <a:r>
                        <a:rPr kumimoji="1" lang="ja-JP" altLang="en-US" sz="2000" b="1" baseline="0" dirty="0" smtClean="0">
                          <a:solidFill>
                            <a:srgbClr val="FF0000"/>
                          </a:solidFill>
                          <a:latin typeface="MS UI Gothic" pitchFamily="50" charset="-128"/>
                          <a:ea typeface="MS UI Gothic" pitchFamily="50" charset="-128"/>
                          <a:cs typeface="+mn-cs"/>
                        </a:rPr>
                        <a:t>ハ　時間外対応加算３　　 １点（新）</a:t>
                      </a:r>
                      <a:endParaRPr kumimoji="1" lang="en-US" altLang="ja-JP" sz="2000" b="1" baseline="0" dirty="0" smtClean="0">
                        <a:solidFill>
                          <a:srgbClr val="FF0000"/>
                        </a:solidFill>
                        <a:latin typeface="MS UI Gothic" pitchFamily="50" charset="-128"/>
                        <a:ea typeface="MS UI Gothic" pitchFamily="50" charset="-128"/>
                        <a:cs typeface="+mn-cs"/>
                      </a:endParaRPr>
                    </a:p>
                    <a:p>
                      <a:pPr marL="177800" indent="0">
                        <a:tabLst/>
                      </a:pPr>
                      <a:r>
                        <a:rPr kumimoji="1" lang="ja-JP" altLang="en-US" sz="2000" b="0" baseline="0" dirty="0" smtClean="0">
                          <a:solidFill>
                            <a:schemeClr val="tx1"/>
                          </a:solidFill>
                          <a:latin typeface="MS UI Gothic" pitchFamily="50" charset="-128"/>
                          <a:ea typeface="MS UI Gothic" pitchFamily="50" charset="-128"/>
                          <a:cs typeface="+mn-cs"/>
                        </a:rPr>
                        <a:t>　　（輪番制）</a:t>
                      </a:r>
                      <a:endParaRPr kumimoji="1" lang="en-US" altLang="ja-JP" sz="2000" b="0" baseline="0" dirty="0" smtClean="0">
                        <a:solidFill>
                          <a:schemeClr val="tx1"/>
                        </a:solidFill>
                        <a:latin typeface="MS UI Gothic" pitchFamily="50" charset="-128"/>
                        <a:ea typeface="MS UI Gothic" pitchFamily="50" charset="-128"/>
                        <a:cs typeface="+mn-cs"/>
                      </a:endParaRPr>
                    </a:p>
                    <a:p>
                      <a:pPr marL="273050" indent="-273050">
                        <a:spcBef>
                          <a:spcPts val="1200"/>
                        </a:spcBef>
                        <a:tabLst/>
                      </a:pPr>
                      <a:r>
                        <a:rPr kumimoji="1" lang="en-US" altLang="ja-JP" sz="2000" b="0" baseline="0" dirty="0" smtClean="0">
                          <a:solidFill>
                            <a:schemeClr val="tx1"/>
                          </a:solidFill>
                          <a:latin typeface="MS UI Gothic" pitchFamily="50" charset="-128"/>
                          <a:ea typeface="MS UI Gothic" pitchFamily="50" charset="-128"/>
                          <a:cs typeface="+mn-cs"/>
                        </a:rPr>
                        <a:t>※</a:t>
                      </a:r>
                      <a:r>
                        <a:rPr kumimoji="1" lang="ja-JP" altLang="en-US" sz="2000" b="0" baseline="0" dirty="0" smtClean="0">
                          <a:solidFill>
                            <a:schemeClr val="tx1"/>
                          </a:solidFill>
                          <a:latin typeface="MS UI Gothic" pitchFamily="50" charset="-128"/>
                          <a:ea typeface="MS UI Gothic" pitchFamily="50" charset="-128"/>
                          <a:cs typeface="+mn-cs"/>
                        </a:rPr>
                        <a:t>自院における通院中の患者を対象とするものであり、緊急の初診患者への対応を求めるものではない。</a:t>
                      </a:r>
                      <a:endParaRPr kumimoji="1" lang="en-US" altLang="ja-JP" sz="20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en-US" altLang="ja-JP" sz="2000" baseline="0" dirty="0" smtClean="0">
                          <a:solidFill>
                            <a:schemeClr val="tx1"/>
                          </a:solidFill>
                          <a:latin typeface="MS UI Gothic" pitchFamily="50" charset="-128"/>
                          <a:ea typeface="MS UI Gothic" pitchFamily="50" charset="-128"/>
                          <a:cs typeface="+mn-cs"/>
                        </a:rPr>
                        <a:t>A001</a:t>
                      </a:r>
                      <a:r>
                        <a:rPr kumimoji="1" lang="ja-JP" altLang="en-US" sz="2000" baseline="0" dirty="0" smtClean="0">
                          <a:solidFill>
                            <a:schemeClr val="tx1"/>
                          </a:solidFill>
                          <a:latin typeface="MS UI Gothic" pitchFamily="50" charset="-128"/>
                          <a:ea typeface="MS UI Gothic" pitchFamily="50" charset="-128"/>
                          <a:cs typeface="+mn-cs"/>
                        </a:rPr>
                        <a:t>　再診料</a:t>
                      </a:r>
                      <a:endParaRPr kumimoji="1" lang="en-US" altLang="ja-JP" sz="2000" baseline="0" dirty="0" smtClean="0">
                        <a:solidFill>
                          <a:schemeClr val="tx1"/>
                        </a:solidFill>
                        <a:latin typeface="MS UI Gothic" pitchFamily="50" charset="-128"/>
                        <a:ea typeface="MS UI Gothic" pitchFamily="50" charset="-128"/>
                        <a:cs typeface="+mn-cs"/>
                      </a:endParaRPr>
                    </a:p>
                    <a:p>
                      <a:r>
                        <a:rPr kumimoji="1" lang="ja-JP" altLang="en-US" sz="2000" baseline="0" dirty="0" smtClean="0">
                          <a:solidFill>
                            <a:schemeClr val="tx1"/>
                          </a:solidFill>
                          <a:latin typeface="MS UI Gothic" pitchFamily="50" charset="-128"/>
                          <a:ea typeface="MS UI Gothic" pitchFamily="50" charset="-128"/>
                          <a:cs typeface="+mn-cs"/>
                        </a:rPr>
                        <a:t>　注８　</a:t>
                      </a:r>
                      <a:r>
                        <a:rPr kumimoji="1" lang="zh-CN" altLang="en-US" sz="2000" b="1" u="sng" baseline="0" dirty="0" smtClean="0">
                          <a:solidFill>
                            <a:schemeClr val="tx1"/>
                          </a:solidFill>
                          <a:latin typeface="MS UI Gothic" pitchFamily="50" charset="-128"/>
                          <a:ea typeface="MS UI Gothic" pitchFamily="50" charset="-128"/>
                          <a:cs typeface="+mn-cs"/>
                        </a:rPr>
                        <a:t>地域医療貢献加算</a:t>
                      </a:r>
                      <a:r>
                        <a:rPr kumimoji="1" lang="en-US" altLang="zh-CN" sz="2000" b="1" u="sng" baseline="0" dirty="0" smtClean="0">
                          <a:solidFill>
                            <a:schemeClr val="tx1"/>
                          </a:solidFill>
                          <a:latin typeface="MS UI Gothic" pitchFamily="50" charset="-128"/>
                          <a:ea typeface="MS UI Gothic" pitchFamily="50" charset="-128"/>
                          <a:cs typeface="+mn-cs"/>
                        </a:rPr>
                        <a:t> </a:t>
                      </a:r>
                      <a:r>
                        <a:rPr kumimoji="1" lang="ja-JP" altLang="en-US" sz="2000" b="1" u="sng" baseline="0" dirty="0" smtClean="0">
                          <a:solidFill>
                            <a:schemeClr val="tx1"/>
                          </a:solidFill>
                          <a:latin typeface="MS UI Gothic" pitchFamily="50" charset="-128"/>
                          <a:ea typeface="MS UI Gothic" pitchFamily="50" charset="-128"/>
                          <a:cs typeface="+mn-cs"/>
                        </a:rPr>
                        <a:t>　　３</a:t>
                      </a:r>
                      <a:r>
                        <a:rPr kumimoji="1" lang="zh-CN" altLang="en-US" sz="2000" b="1" u="sng" baseline="0" dirty="0" smtClean="0">
                          <a:solidFill>
                            <a:schemeClr val="tx1"/>
                          </a:solidFill>
                          <a:latin typeface="MS UI Gothic" pitchFamily="50" charset="-128"/>
                          <a:ea typeface="MS UI Gothic" pitchFamily="50" charset="-128"/>
                          <a:cs typeface="+mn-cs"/>
                        </a:rPr>
                        <a:t>点</a:t>
                      </a:r>
                      <a:endParaRPr kumimoji="1" lang="en-US" altLang="zh-CN" sz="2000" b="1" u="sng" baseline="0" dirty="0" smtClean="0">
                        <a:solidFill>
                          <a:schemeClr val="tx1"/>
                        </a:solidFill>
                        <a:latin typeface="MS UI Gothic" pitchFamily="50" charset="-128"/>
                        <a:ea typeface="MS UI Gothic" pitchFamily="50" charset="-128"/>
                        <a:cs typeface="+mn-cs"/>
                      </a:endParaRPr>
                    </a:p>
                    <a:p>
                      <a:endParaRPr kumimoji="1" lang="zh-CN" altLang="en-US" sz="20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3" name="タイトル 2"/>
          <p:cNvSpPr>
            <a:spLocks noGrp="1"/>
          </p:cNvSpPr>
          <p:nvPr>
            <p:ph type="title"/>
          </p:nvPr>
        </p:nvSpPr>
        <p:spPr>
          <a:xfrm>
            <a:off x="457200" y="116632"/>
            <a:ext cx="8229600" cy="864096"/>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地域医療貢献加算の見直し</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F06CADE3-B0DA-46DA-902C-59FB88DC551F}" type="slidenum">
              <a:rPr lang="en-US" sz="1400">
                <a:effectLst>
                  <a:outerShdw blurRad="38100" dist="38100" dir="2700000" algn="tl">
                    <a:srgbClr val="000000">
                      <a:alpha val="43137"/>
                    </a:srgbClr>
                  </a:outerShdw>
                </a:effectLst>
              </a:rPr>
              <a:pPr algn="r">
                <a:defRPr/>
              </a:pPr>
              <a:t>109</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1052736"/>
            <a:ext cx="8208912" cy="1152128"/>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fontAlgn="auto">
              <a:spcBef>
                <a:spcPts val="0"/>
              </a:spcBef>
              <a:spcAft>
                <a:spcPts val="0"/>
              </a:spcAft>
              <a:defRPr/>
            </a:pPr>
            <a:r>
              <a:rPr kumimoji="0" lang="ja-JP" altLang="en-US" sz="2600" dirty="0">
                <a:latin typeface="MS UI Gothic" pitchFamily="50" charset="-128"/>
                <a:ea typeface="MS UI Gothic" pitchFamily="50" charset="-128"/>
              </a:rPr>
              <a:t>　　地域医療貢献加算について、</a:t>
            </a:r>
            <a:r>
              <a:rPr kumimoji="0" lang="ja-JP" altLang="en-US" sz="2600" b="1" dirty="0">
                <a:solidFill>
                  <a:srgbClr val="0070C0"/>
                </a:solidFill>
                <a:latin typeface="MS UI Gothic" pitchFamily="50" charset="-128"/>
                <a:ea typeface="MS UI Gothic" pitchFamily="50" charset="-128"/>
              </a:rPr>
              <a:t>分かりやすい名称に変更</a:t>
            </a:r>
            <a:r>
              <a:rPr kumimoji="0" lang="ja-JP" altLang="en-US" sz="2600" dirty="0">
                <a:latin typeface="MS UI Gothic" pitchFamily="50" charset="-128"/>
                <a:ea typeface="MS UI Gothic" pitchFamily="50" charset="-128"/>
              </a:rPr>
              <a:t>するとともに、さらなる推進のため</a:t>
            </a:r>
            <a:r>
              <a:rPr kumimoji="0" lang="ja-JP" altLang="en-US" sz="2600" b="1" dirty="0">
                <a:solidFill>
                  <a:srgbClr val="0070C0"/>
                </a:solidFill>
                <a:latin typeface="MS UI Gothic" pitchFamily="50" charset="-128"/>
                <a:ea typeface="MS UI Gothic" pitchFamily="50" charset="-128"/>
              </a:rPr>
              <a:t>評価体系を見直す</a:t>
            </a:r>
            <a:r>
              <a:rPr kumimoji="0" lang="ja-JP" altLang="en-US" sz="2600" dirty="0">
                <a:latin typeface="MS UI Gothic" pitchFamily="50" charset="-128"/>
                <a:ea typeface="MS UI Gothic" pitchFamily="50" charset="-128"/>
              </a:rPr>
              <a:t>。</a:t>
            </a:r>
            <a:endParaRPr kumimoji="0" lang="en-US" altLang="ja-JP" sz="2600" b="1" dirty="0">
              <a:solidFill>
                <a:srgbClr val="FF0000"/>
              </a:solidFill>
              <a:latin typeface="MS UI Gothic" pitchFamily="50" charset="-128"/>
              <a:ea typeface="MS UI Gothic" pitchFamily="50" charset="-128"/>
            </a:endParaRPr>
          </a:p>
        </p:txBody>
      </p:sp>
      <p:sp>
        <p:nvSpPr>
          <p:cNvPr id="7" name="テキスト ボックス 6"/>
          <p:cNvSpPr txBox="1"/>
          <p:nvPr/>
        </p:nvSpPr>
        <p:spPr>
          <a:xfrm>
            <a:off x="5220072" y="2060848"/>
            <a:ext cx="378092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505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545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820</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正方形/長方形 3"/>
          <p:cNvSpPr>
            <a:spLocks noChangeArrowheads="1"/>
          </p:cNvSpPr>
          <p:nvPr/>
        </p:nvSpPr>
        <p:spPr bwMode="auto">
          <a:xfrm>
            <a:off x="179388" y="333375"/>
            <a:ext cx="8893175" cy="6190926"/>
          </a:xfrm>
          <a:prstGeom prst="rect">
            <a:avLst/>
          </a:prstGeom>
          <a:noFill/>
          <a:ln w="9525">
            <a:noFill/>
            <a:miter lim="800000"/>
            <a:headEnd/>
            <a:tailEnd/>
          </a:ln>
        </p:spPr>
        <p:txBody>
          <a:bodyPr>
            <a:spAutoFit/>
          </a:bodyPr>
          <a:lstStyle/>
          <a:p>
            <a:r>
              <a:rPr lang="ja-JP" altLang="en-US" sz="2000" dirty="0">
                <a:solidFill>
                  <a:srgbClr val="0070C0"/>
                </a:solidFill>
                <a:ea typeface="HG創英角ｺﾞｼｯｸUB" pitchFamily="49" charset="-128"/>
              </a:rPr>
              <a:t>平成２２年９</a:t>
            </a:r>
            <a:r>
              <a:rPr lang="ja-JP" altLang="ja-JP" sz="2000" dirty="0">
                <a:solidFill>
                  <a:srgbClr val="0070C0"/>
                </a:solidFill>
                <a:ea typeface="HG創英角ｺﾞｼｯｸUB" pitchFamily="49" charset="-128"/>
              </a:rPr>
              <a:t>月８日</a:t>
            </a:r>
            <a:endParaRPr lang="ja-JP" altLang="en-US" sz="2000" dirty="0">
              <a:solidFill>
                <a:srgbClr val="0070C0"/>
              </a:solidFill>
              <a:ea typeface="HG創英角ｺﾞｼｯｸUB" pitchFamily="49" charset="-128"/>
            </a:endParaRPr>
          </a:p>
          <a:p>
            <a:pPr>
              <a:lnSpc>
                <a:spcPct val="95000"/>
              </a:lnSpc>
            </a:pPr>
            <a:r>
              <a:rPr lang="ja-JP" altLang="en-US" sz="2000" dirty="0">
                <a:solidFill>
                  <a:srgbClr val="000000"/>
                </a:solidFill>
              </a:rPr>
              <a:t> </a:t>
            </a:r>
            <a:r>
              <a:rPr lang="ja-JP" altLang="ja-JP" sz="2000" dirty="0">
                <a:solidFill>
                  <a:srgbClr val="000000"/>
                </a:solidFill>
              </a:rPr>
              <a:t>【総会】</a:t>
            </a:r>
            <a:r>
              <a:rPr lang="ja-JP" altLang="en-US" sz="2000" dirty="0">
                <a:solidFill>
                  <a:srgbClr val="000000"/>
                </a:solidFill>
              </a:rPr>
              <a:t>次回改定に向け３点を優先審議していくことを決定し、</a:t>
            </a:r>
          </a:p>
          <a:p>
            <a:pPr>
              <a:lnSpc>
                <a:spcPct val="95000"/>
              </a:lnSpc>
            </a:pPr>
            <a:r>
              <a:rPr lang="ja-JP" altLang="en-US" sz="2000" dirty="0">
                <a:solidFill>
                  <a:srgbClr val="000000"/>
                </a:solidFill>
              </a:rPr>
              <a:t>                                                                            </a:t>
            </a:r>
            <a:r>
              <a:rPr lang="ja-JP" altLang="en-US" sz="2000" dirty="0" smtClean="0">
                <a:solidFill>
                  <a:srgbClr val="000000"/>
                </a:solidFill>
              </a:rPr>
              <a:t>月２回</a:t>
            </a:r>
            <a:r>
              <a:rPr lang="ja-JP" altLang="en-US" sz="2000" dirty="0">
                <a:solidFill>
                  <a:srgbClr val="000000"/>
                </a:solidFill>
              </a:rPr>
              <a:t>のペースで検討開始</a:t>
            </a:r>
            <a:endParaRPr lang="ja-JP" altLang="en-US" dirty="0">
              <a:solidFill>
                <a:srgbClr val="000000"/>
              </a:solidFill>
            </a:endParaRPr>
          </a:p>
          <a:p>
            <a:pPr>
              <a:lnSpc>
                <a:spcPct val="95000"/>
              </a:lnSpc>
            </a:pPr>
            <a:r>
              <a:rPr lang="ja-JP" altLang="en-US" dirty="0">
                <a:solidFill>
                  <a:srgbClr val="000000"/>
                </a:solidFill>
              </a:rPr>
              <a:t>　　１）基本診療料関連（初・再診料、外来管理加算、入院基本料等）</a:t>
            </a:r>
          </a:p>
          <a:p>
            <a:pPr>
              <a:lnSpc>
                <a:spcPct val="95000"/>
              </a:lnSpc>
            </a:pPr>
            <a:r>
              <a:rPr lang="ja-JP" altLang="en-US" dirty="0">
                <a:solidFill>
                  <a:srgbClr val="000000"/>
                </a:solidFill>
              </a:rPr>
              <a:t>　　２）医療と介護の同時改定関連（医療と介護の連携、訪問看護、慢性期入院医療）</a:t>
            </a:r>
          </a:p>
          <a:p>
            <a:pPr>
              <a:lnSpc>
                <a:spcPct val="95000"/>
              </a:lnSpc>
            </a:pPr>
            <a:r>
              <a:rPr lang="ja-JP" altLang="en-US" dirty="0">
                <a:solidFill>
                  <a:srgbClr val="000000"/>
                </a:solidFill>
              </a:rPr>
              <a:t>　　３）医療従事者関連（勤務医の負担軽減）</a:t>
            </a:r>
          </a:p>
          <a:p>
            <a:pPr>
              <a:spcBef>
                <a:spcPct val="35000"/>
              </a:spcBef>
            </a:pPr>
            <a:r>
              <a:rPr lang="ja-JP" altLang="ja-JP" sz="2000" dirty="0">
                <a:solidFill>
                  <a:srgbClr val="0070C0"/>
                </a:solidFill>
                <a:ea typeface="HG創英角ｺﾞｼｯｸUB" pitchFamily="49" charset="-128"/>
              </a:rPr>
              <a:t>平成２３年７月１日</a:t>
            </a:r>
          </a:p>
          <a:p>
            <a:r>
              <a:rPr lang="ja-JP" altLang="en-US" sz="2000" dirty="0">
                <a:solidFill>
                  <a:srgbClr val="000000"/>
                </a:solidFill>
              </a:rPr>
              <a:t>  </a:t>
            </a:r>
            <a:r>
              <a:rPr lang="ja-JP" altLang="ja-JP" sz="2000" dirty="0">
                <a:solidFill>
                  <a:srgbClr val="000000"/>
                </a:solidFill>
              </a:rPr>
              <a:t>社会保障・税一体改革成案が閣議報告</a:t>
            </a:r>
          </a:p>
          <a:p>
            <a:r>
              <a:rPr lang="ja-JP" altLang="ja-JP" sz="2000" dirty="0">
                <a:solidFill>
                  <a:srgbClr val="0070C0"/>
                </a:solidFill>
                <a:latin typeface="HG創英角ｺﾞｼｯｸUB" pitchFamily="49" charset="-128"/>
                <a:ea typeface="HG創英角ｺﾞｼｯｸUB" pitchFamily="49" charset="-128"/>
              </a:rPr>
              <a:t>７月２７日</a:t>
            </a:r>
          </a:p>
          <a:p>
            <a:r>
              <a:rPr lang="ja-JP" altLang="en-US" sz="2000" dirty="0">
                <a:solidFill>
                  <a:srgbClr val="000000"/>
                </a:solidFill>
                <a:latin typeface="ＭＳ Ｐゴシック" charset="-128"/>
              </a:rPr>
              <a:t>  </a:t>
            </a:r>
            <a:r>
              <a:rPr lang="ja-JP" altLang="ja-JP" sz="2000" dirty="0">
                <a:solidFill>
                  <a:srgbClr val="000000"/>
                </a:solidFill>
                <a:latin typeface="ＭＳ Ｐゴシック" charset="-128"/>
              </a:rPr>
              <a:t>【総会】社会保障・税一体改革成案が中医協に報告</a:t>
            </a:r>
            <a:endParaRPr lang="ja-JP" altLang="en-US" sz="2000" dirty="0">
              <a:solidFill>
                <a:srgbClr val="000000"/>
              </a:solidFill>
              <a:latin typeface="ＭＳ Ｐゴシック" charset="-128"/>
            </a:endParaRPr>
          </a:p>
          <a:p>
            <a:r>
              <a:rPr lang="ja-JP" altLang="ja-JP" sz="2000" dirty="0">
                <a:solidFill>
                  <a:srgbClr val="0070C0"/>
                </a:solidFill>
                <a:ea typeface="HG創英角ｺﾞｼｯｸUB" pitchFamily="49" charset="-128"/>
              </a:rPr>
              <a:t>８月</a:t>
            </a:r>
            <a:r>
              <a:rPr lang="ja-JP" altLang="en-US" sz="2000" dirty="0">
                <a:solidFill>
                  <a:srgbClr val="0070C0"/>
                </a:solidFill>
                <a:ea typeface="HG創英角ｺﾞｼｯｸUB" pitchFamily="49" charset="-128"/>
              </a:rPr>
              <a:t>１</a:t>
            </a:r>
            <a:r>
              <a:rPr lang="ja-JP" altLang="ja-JP" sz="2000" dirty="0">
                <a:solidFill>
                  <a:srgbClr val="0070C0"/>
                </a:solidFill>
                <a:ea typeface="HG創英角ｺﾞｼｯｸUB" pitchFamily="49" charset="-128"/>
              </a:rPr>
              <a:t>日～３日</a:t>
            </a:r>
          </a:p>
          <a:p>
            <a:r>
              <a:rPr lang="ja-JP" altLang="en-US" sz="2000" dirty="0">
                <a:solidFill>
                  <a:srgbClr val="000000"/>
                </a:solidFill>
              </a:rPr>
              <a:t>  中医協による被災地視察・意見交換会</a:t>
            </a:r>
            <a:endParaRPr lang="ja-JP" altLang="en-US" sz="2000" dirty="0">
              <a:solidFill>
                <a:srgbClr val="000000"/>
              </a:solidFill>
              <a:latin typeface="ＭＳ Ｐゴシック" charset="-128"/>
            </a:endParaRPr>
          </a:p>
          <a:p>
            <a:r>
              <a:rPr lang="ja-JP" altLang="ja-JP" sz="2000" dirty="0">
                <a:solidFill>
                  <a:srgbClr val="0070C0"/>
                </a:solidFill>
                <a:latin typeface="HG創英角ｺﾞｼｯｸUB" pitchFamily="49" charset="-128"/>
                <a:ea typeface="HG創英角ｺﾞｼｯｸUB" pitchFamily="49" charset="-128"/>
              </a:rPr>
              <a:t>８月２４日</a:t>
            </a:r>
          </a:p>
          <a:p>
            <a:r>
              <a:rPr lang="ja-JP" altLang="en-US" sz="2000" dirty="0">
                <a:solidFill>
                  <a:srgbClr val="000000"/>
                </a:solidFill>
                <a:latin typeface="ＭＳ Ｐゴシック" charset="-128"/>
              </a:rPr>
              <a:t>  </a:t>
            </a:r>
            <a:r>
              <a:rPr lang="ja-JP" altLang="ja-JP" sz="2000" dirty="0">
                <a:solidFill>
                  <a:srgbClr val="000000"/>
                </a:solidFill>
                <a:latin typeface="ＭＳ Ｐゴシック" charset="-128"/>
              </a:rPr>
              <a:t>【総会】被災地訪問・意見交換会の報告</a:t>
            </a:r>
          </a:p>
          <a:p>
            <a:r>
              <a:rPr lang="ja-JP" altLang="ja-JP" sz="2000" dirty="0">
                <a:solidFill>
                  <a:srgbClr val="000000"/>
                </a:solidFill>
                <a:latin typeface="ＭＳ Ｐゴシック" charset="-128"/>
              </a:rPr>
              <a:t>　　　　</a:t>
            </a:r>
            <a:r>
              <a:rPr lang="ja-JP" altLang="en-US" sz="2000" dirty="0">
                <a:solidFill>
                  <a:srgbClr val="000000"/>
                </a:solidFill>
                <a:latin typeface="ＭＳ Ｐゴシック" charset="-128"/>
              </a:rPr>
              <a:t>   </a:t>
            </a:r>
            <a:r>
              <a:rPr lang="ja-JP" altLang="ja-JP" sz="2000" dirty="0">
                <a:solidFill>
                  <a:srgbClr val="000000"/>
                </a:solidFill>
                <a:latin typeface="ＭＳ Ｐゴシック" charset="-128"/>
              </a:rPr>
              <a:t>医療経済実態調査の調査票誤送付等の責任検証ＷＧからの報告</a:t>
            </a:r>
          </a:p>
          <a:p>
            <a:r>
              <a:rPr lang="ja-JP" altLang="ja-JP" sz="2000" dirty="0">
                <a:solidFill>
                  <a:srgbClr val="000000"/>
                </a:solidFill>
                <a:latin typeface="ＭＳ Ｐゴシック" charset="-128"/>
              </a:rPr>
              <a:t>　　　　</a:t>
            </a:r>
            <a:r>
              <a:rPr lang="ja-JP" altLang="en-US" sz="2000" dirty="0">
                <a:solidFill>
                  <a:srgbClr val="000000"/>
                </a:solidFill>
                <a:latin typeface="ＭＳ Ｐゴシック" charset="-128"/>
              </a:rPr>
              <a:t>   </a:t>
            </a:r>
            <a:r>
              <a:rPr lang="ja-JP" altLang="ja-JP" sz="2000" dirty="0">
                <a:solidFill>
                  <a:srgbClr val="000000"/>
                </a:solidFill>
                <a:latin typeface="ＭＳ Ｐゴシック" charset="-128"/>
              </a:rPr>
              <a:t>大塚副大臣からの検証提案</a:t>
            </a:r>
          </a:p>
          <a:p>
            <a:r>
              <a:rPr lang="ja-JP" altLang="en-US" sz="2000" dirty="0">
                <a:solidFill>
                  <a:srgbClr val="000000"/>
                </a:solidFill>
                <a:latin typeface="ＭＳ Ｐゴシック" charset="-128"/>
              </a:rPr>
              <a:t>  </a:t>
            </a:r>
            <a:r>
              <a:rPr lang="ja-JP" altLang="ja-JP" sz="2000" dirty="0">
                <a:solidFill>
                  <a:srgbClr val="000000"/>
                </a:solidFill>
                <a:latin typeface="ＭＳ Ｐゴシック" charset="-128"/>
              </a:rPr>
              <a:t>【薬価部会】関係業界からの意見聴取</a:t>
            </a:r>
          </a:p>
          <a:p>
            <a:r>
              <a:rPr lang="ja-JP" altLang="ja-JP" sz="2000" dirty="0">
                <a:solidFill>
                  <a:srgbClr val="000000"/>
                </a:solidFill>
                <a:latin typeface="ＭＳ Ｐゴシック" charset="-128"/>
              </a:rPr>
              <a:t>　　　　</a:t>
            </a:r>
            <a:r>
              <a:rPr lang="ja-JP" altLang="en-US" sz="2000" dirty="0">
                <a:solidFill>
                  <a:srgbClr val="000000"/>
                </a:solidFill>
                <a:latin typeface="ＭＳ Ｐゴシック" charset="-128"/>
              </a:rPr>
              <a:t> 　　    </a:t>
            </a:r>
            <a:r>
              <a:rPr lang="ja-JP" altLang="ja-JP" sz="2000" dirty="0">
                <a:solidFill>
                  <a:srgbClr val="000000"/>
                </a:solidFill>
                <a:latin typeface="ＭＳ Ｐゴシック" charset="-128"/>
              </a:rPr>
              <a:t>同一成分の新薬の価格が各国で異なる要因</a:t>
            </a:r>
            <a:endParaRPr lang="ja-JP" altLang="en-US" sz="2000" dirty="0">
              <a:solidFill>
                <a:srgbClr val="000000"/>
              </a:solidFill>
              <a:latin typeface="ＭＳ Ｐゴシック" charset="-128"/>
            </a:endParaRPr>
          </a:p>
          <a:p>
            <a:r>
              <a:rPr lang="ja-JP" altLang="ja-JP" sz="2000" dirty="0">
                <a:solidFill>
                  <a:srgbClr val="0070C0"/>
                </a:solidFill>
                <a:ea typeface="HG創英角ｺﾞｼｯｸUB" pitchFamily="49" charset="-128"/>
              </a:rPr>
              <a:t>８月３０日</a:t>
            </a:r>
          </a:p>
          <a:p>
            <a:r>
              <a:rPr lang="ja-JP" altLang="en-US" sz="2000" dirty="0">
                <a:solidFill>
                  <a:srgbClr val="000000"/>
                </a:solidFill>
              </a:rPr>
              <a:t>  </a:t>
            </a:r>
            <a:r>
              <a:rPr lang="ja-JP" altLang="ja-JP" sz="2000" dirty="0">
                <a:solidFill>
                  <a:srgbClr val="000000"/>
                </a:solidFill>
              </a:rPr>
              <a:t>野田新首相誕生</a:t>
            </a:r>
            <a:endParaRPr lang="ja-JP" altLang="en-US" sz="2000" dirty="0">
              <a:solidFill>
                <a:srgbClr val="000000"/>
              </a:solidFill>
              <a:latin typeface="ＭＳ Ｐゴシック" charset="-128"/>
            </a:endParaRPr>
          </a:p>
        </p:txBody>
      </p:sp>
      <p:sp>
        <p:nvSpPr>
          <p:cNvPr id="52226"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90EC3160-86FD-4E42-8C79-DBB8386AFE01}" type="slidenum">
              <a:rPr kumimoji="1" lang="en-US" altLang="ja-JP" smtClean="0"/>
              <a:pPr fontAlgn="base">
                <a:spcAft>
                  <a:spcPct val="0"/>
                </a:spcAft>
                <a:defRPr/>
              </a:pPr>
              <a:t>11</a:t>
            </a:fld>
            <a:endParaRPr kumimoji="1" lang="en-US" altLang="ja-JP" smtClean="0"/>
          </a:p>
        </p:txBody>
      </p:sp>
    </p:spTree>
    <p:extLst>
      <p:ext uri="{BB962C8B-B14F-4D97-AF65-F5344CB8AC3E}">
        <p14:creationId xmlns:p14="http://schemas.microsoft.com/office/powerpoint/2010/main" xmlns="" val="271994530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188640"/>
          <a:ext cx="8229600" cy="655272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71713">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6181015">
                <a:tc>
                  <a:txBody>
                    <a:bodyPr/>
                    <a:lstStyle/>
                    <a:p>
                      <a:r>
                        <a:rPr kumimoji="1" lang="ja-JP" altLang="en-US" sz="1700" b="0" baseline="0" dirty="0" smtClean="0">
                          <a:solidFill>
                            <a:schemeClr val="tx1"/>
                          </a:solidFill>
                          <a:latin typeface="MS UI Gothic" pitchFamily="50" charset="-128"/>
                          <a:ea typeface="MS UI Gothic" pitchFamily="50" charset="-128"/>
                          <a:cs typeface="+mn-cs"/>
                        </a:rPr>
                        <a:t>［算定要件］</a:t>
                      </a:r>
                      <a:endParaRPr kumimoji="1" lang="en-US" altLang="ja-JP" sz="1700" b="0" baseline="0" dirty="0" smtClean="0">
                        <a:solidFill>
                          <a:schemeClr val="tx1"/>
                        </a:solidFill>
                        <a:latin typeface="MS UI Gothic" pitchFamily="50" charset="-128"/>
                        <a:ea typeface="MS UI Gothic" pitchFamily="50" charset="-128"/>
                        <a:cs typeface="+mn-cs"/>
                      </a:endParaRPr>
                    </a:p>
                    <a:p>
                      <a:r>
                        <a:rPr kumimoji="1" lang="ja-JP" altLang="en-US" sz="1700" b="1" baseline="0" dirty="0" smtClean="0">
                          <a:solidFill>
                            <a:srgbClr val="FF0000"/>
                          </a:solidFill>
                          <a:latin typeface="MS UI Gothic" pitchFamily="50" charset="-128"/>
                          <a:ea typeface="MS UI Gothic" pitchFamily="50" charset="-128"/>
                          <a:cs typeface="+mn-cs"/>
                        </a:rPr>
                        <a:t>イ　時間外対応加算１</a:t>
                      </a:r>
                      <a:endParaRPr kumimoji="1" lang="en-US" altLang="ja-JP" sz="1700" b="1" baseline="0" dirty="0" smtClean="0">
                        <a:solidFill>
                          <a:srgbClr val="FF0000"/>
                        </a:solidFill>
                        <a:latin typeface="MS UI Gothic" pitchFamily="50" charset="-128"/>
                        <a:ea typeface="MS UI Gothic" pitchFamily="50" charset="-128"/>
                        <a:cs typeface="+mn-cs"/>
                      </a:endParaRPr>
                    </a:p>
                    <a:p>
                      <a:pPr marL="177800" indent="-177800"/>
                      <a:r>
                        <a:rPr kumimoji="1" lang="ja-JP" altLang="en-US" sz="1700" b="1" baseline="0" dirty="0" smtClean="0">
                          <a:solidFill>
                            <a:srgbClr val="FF0000"/>
                          </a:solidFill>
                          <a:latin typeface="MS UI Gothic" pitchFamily="50" charset="-128"/>
                          <a:ea typeface="MS UI Gothic" pitchFamily="50" charset="-128"/>
                          <a:cs typeface="+mn-cs"/>
                        </a:rPr>
                        <a:t>①　標榜時間外において常時、患者からの電話等による問い合わせに応じる。</a:t>
                      </a:r>
                    </a:p>
                    <a:p>
                      <a:pPr marL="177800" indent="-177800"/>
                      <a:r>
                        <a:rPr kumimoji="1" lang="ja-JP" altLang="en-US" sz="1700" b="1" baseline="0" dirty="0" smtClean="0">
                          <a:solidFill>
                            <a:srgbClr val="FF0000"/>
                          </a:solidFill>
                          <a:latin typeface="MS UI Gothic" pitchFamily="50" charset="-128"/>
                          <a:ea typeface="MS UI Gothic" pitchFamily="50" charset="-128"/>
                          <a:cs typeface="+mn-cs"/>
                        </a:rPr>
                        <a:t>②　原則として自院で対応する。</a:t>
                      </a:r>
                      <a:endParaRPr kumimoji="1" lang="en-US" altLang="ja-JP" sz="1700" b="1" baseline="0" dirty="0" smtClean="0">
                        <a:solidFill>
                          <a:srgbClr val="FF0000"/>
                        </a:solidFill>
                        <a:latin typeface="MS UI Gothic" pitchFamily="50" charset="-128"/>
                        <a:ea typeface="MS UI Gothic" pitchFamily="50" charset="-128"/>
                        <a:cs typeface="+mn-cs"/>
                      </a:endParaRPr>
                    </a:p>
                    <a:p>
                      <a:pPr>
                        <a:spcBef>
                          <a:spcPts val="1200"/>
                        </a:spcBef>
                      </a:pPr>
                      <a:r>
                        <a:rPr kumimoji="1" lang="ja-JP" altLang="en-US" sz="1700" b="1" baseline="0" dirty="0" smtClean="0">
                          <a:solidFill>
                            <a:srgbClr val="FF0000"/>
                          </a:solidFill>
                          <a:latin typeface="MS UI Gothic" pitchFamily="50" charset="-128"/>
                          <a:ea typeface="MS UI Gothic" pitchFamily="50" charset="-128"/>
                          <a:cs typeface="+mn-cs"/>
                        </a:rPr>
                        <a:t>ロ</a:t>
                      </a:r>
                      <a:r>
                        <a:rPr kumimoji="1" lang="ja-JP" altLang="en-US" sz="1700" baseline="0" dirty="0" smtClean="0">
                          <a:solidFill>
                            <a:schemeClr val="tx1"/>
                          </a:solidFill>
                          <a:latin typeface="MS UI Gothic" pitchFamily="50" charset="-128"/>
                          <a:ea typeface="MS UI Gothic" pitchFamily="50" charset="-128"/>
                          <a:cs typeface="+mn-cs"/>
                        </a:rPr>
                        <a:t>　</a:t>
                      </a:r>
                      <a:r>
                        <a:rPr kumimoji="1" lang="ja-JP" altLang="en-US" sz="1700" b="1" baseline="0" dirty="0" smtClean="0">
                          <a:solidFill>
                            <a:srgbClr val="FF0000"/>
                          </a:solidFill>
                          <a:latin typeface="MS UI Gothic" pitchFamily="50" charset="-128"/>
                          <a:ea typeface="MS UI Gothic" pitchFamily="50" charset="-128"/>
                          <a:cs typeface="+mn-cs"/>
                        </a:rPr>
                        <a:t>時間外対応加算２</a:t>
                      </a:r>
                      <a:endParaRPr kumimoji="1" lang="en-US" altLang="ja-JP" sz="1700" b="1" baseline="0" dirty="0" smtClean="0">
                        <a:solidFill>
                          <a:srgbClr val="FF0000"/>
                        </a:solidFill>
                        <a:latin typeface="MS UI Gothic" pitchFamily="50" charset="-128"/>
                        <a:ea typeface="MS UI Gothic" pitchFamily="50" charset="-128"/>
                        <a:cs typeface="+mn-cs"/>
                      </a:endParaRPr>
                    </a:p>
                    <a:p>
                      <a:pPr marL="177800" indent="-177800"/>
                      <a:r>
                        <a:rPr kumimoji="1" lang="ja-JP" altLang="en-US" sz="1700" baseline="0" dirty="0" smtClean="0">
                          <a:solidFill>
                            <a:schemeClr val="tx1"/>
                          </a:solidFill>
                          <a:latin typeface="MS UI Gothic" pitchFamily="50" charset="-128"/>
                          <a:ea typeface="MS UI Gothic" pitchFamily="50" charset="-128"/>
                          <a:cs typeface="+mn-cs"/>
                        </a:rPr>
                        <a:t>①　標榜時間外の夜間の数時間において、患者からの電話等による問い合わせに応じる。休日、深夜又は早朝は留守番電話等で対応しても差し支えない。</a:t>
                      </a:r>
                    </a:p>
                    <a:p>
                      <a:pPr marL="177800" indent="-177800"/>
                      <a:r>
                        <a:rPr kumimoji="1" lang="ja-JP" altLang="en-US" sz="1700" baseline="0" dirty="0" smtClean="0">
                          <a:solidFill>
                            <a:schemeClr val="tx1"/>
                          </a:solidFill>
                          <a:latin typeface="MS UI Gothic" pitchFamily="50" charset="-128"/>
                          <a:ea typeface="MS UI Gothic" pitchFamily="50" charset="-128"/>
                          <a:cs typeface="+mn-cs"/>
                        </a:rPr>
                        <a:t>②　原則として自院で対応する。</a:t>
                      </a:r>
                    </a:p>
                    <a:p>
                      <a:pPr>
                        <a:spcBef>
                          <a:spcPts val="1200"/>
                        </a:spcBef>
                      </a:pPr>
                      <a:r>
                        <a:rPr kumimoji="1" lang="ja-JP" altLang="en-US" sz="1700" b="1" baseline="0" dirty="0" smtClean="0">
                          <a:solidFill>
                            <a:srgbClr val="FF0000"/>
                          </a:solidFill>
                          <a:latin typeface="MS UI Gothic" pitchFamily="50" charset="-128"/>
                          <a:ea typeface="MS UI Gothic" pitchFamily="50" charset="-128"/>
                          <a:cs typeface="+mn-cs"/>
                        </a:rPr>
                        <a:t>ハ　時間外対応加算３</a:t>
                      </a:r>
                      <a:endParaRPr kumimoji="1" lang="en-US" altLang="ja-JP" sz="1700" baseline="0" dirty="0" smtClean="0">
                        <a:solidFill>
                          <a:schemeClr val="tx1"/>
                        </a:solidFill>
                        <a:latin typeface="MS UI Gothic" pitchFamily="50" charset="-128"/>
                        <a:ea typeface="MS UI Gothic" pitchFamily="50" charset="-128"/>
                        <a:cs typeface="+mn-cs"/>
                      </a:endParaRPr>
                    </a:p>
                    <a:p>
                      <a:pPr marL="177800" indent="-177800">
                        <a:tabLst/>
                      </a:pPr>
                      <a:r>
                        <a:rPr kumimoji="1" lang="ja-JP" altLang="en-US" sz="1700" b="1" baseline="0" dirty="0" smtClean="0">
                          <a:solidFill>
                            <a:srgbClr val="FF0000"/>
                          </a:solidFill>
                          <a:latin typeface="MS UI Gothic" pitchFamily="50" charset="-128"/>
                          <a:ea typeface="MS UI Gothic" pitchFamily="50" charset="-128"/>
                          <a:cs typeface="+mn-cs"/>
                        </a:rPr>
                        <a:t>①　地域の医療機関と輪番による連携を行い、当番日の標榜時間外の夜間の数時間において、患者からの電話等による問い合わせに応じる。当番日の深夜又は早朝は留守番電話等で対応しても差し支えない。</a:t>
                      </a:r>
                    </a:p>
                    <a:p>
                      <a:pPr marL="177800" indent="-177800">
                        <a:tabLst/>
                      </a:pPr>
                      <a:r>
                        <a:rPr kumimoji="1" lang="ja-JP" altLang="en-US" sz="1700" b="1" baseline="0" dirty="0" smtClean="0">
                          <a:solidFill>
                            <a:srgbClr val="FF0000"/>
                          </a:solidFill>
                          <a:latin typeface="MS UI Gothic" pitchFamily="50" charset="-128"/>
                          <a:ea typeface="MS UI Gothic" pitchFamily="50" charset="-128"/>
                          <a:cs typeface="+mn-cs"/>
                        </a:rPr>
                        <a:t>②　当番日は原則として自院で対応する。</a:t>
                      </a:r>
                    </a:p>
                    <a:p>
                      <a:pPr marL="177800" indent="-177800">
                        <a:tabLst/>
                      </a:pPr>
                      <a:r>
                        <a:rPr kumimoji="1" lang="ja-JP" altLang="en-US" sz="1700" b="1" baseline="0" dirty="0" smtClean="0">
                          <a:solidFill>
                            <a:srgbClr val="FF0000"/>
                          </a:solidFill>
                          <a:latin typeface="MS UI Gothic" pitchFamily="50" charset="-128"/>
                          <a:ea typeface="MS UI Gothic" pitchFamily="50" charset="-128"/>
                          <a:cs typeface="+mn-cs"/>
                        </a:rPr>
                        <a:t>③　連携する医療機関数は、</a:t>
                      </a:r>
                      <a:r>
                        <a:rPr kumimoji="1" lang="ja-JP" altLang="en-US" sz="1700" b="1" i="0" u="sng" baseline="0" dirty="0" smtClean="0">
                          <a:solidFill>
                            <a:srgbClr val="FF0000"/>
                          </a:solidFill>
                          <a:effectLst/>
                          <a:latin typeface="MS UI Gothic" pitchFamily="50" charset="-128"/>
                          <a:ea typeface="MS UI Gothic" pitchFamily="50" charset="-128"/>
                          <a:cs typeface="+mn-cs"/>
                        </a:rPr>
                        <a:t>当該診療所を含め最大３以下</a:t>
                      </a:r>
                      <a:r>
                        <a:rPr kumimoji="1" lang="ja-JP" altLang="en-US" sz="1700" b="1" baseline="0" dirty="0" smtClean="0">
                          <a:solidFill>
                            <a:srgbClr val="FF0000"/>
                          </a:solidFill>
                          <a:latin typeface="MS UI Gothic" pitchFamily="50" charset="-128"/>
                          <a:ea typeface="MS UI Gothic" pitchFamily="50" charset="-128"/>
                          <a:cs typeface="+mn-cs"/>
                        </a:rPr>
                        <a:t>とする。</a:t>
                      </a:r>
                    </a:p>
                    <a:p>
                      <a:pPr marL="177800" indent="-177800">
                        <a:tabLst/>
                      </a:pPr>
                      <a:r>
                        <a:rPr kumimoji="1" lang="ja-JP" altLang="en-US" sz="1700" b="1" baseline="0" dirty="0" smtClean="0">
                          <a:solidFill>
                            <a:srgbClr val="FF0000"/>
                          </a:solidFill>
                          <a:latin typeface="MS UI Gothic" pitchFamily="50" charset="-128"/>
                          <a:ea typeface="MS UI Gothic" pitchFamily="50" charset="-128"/>
                          <a:cs typeface="+mn-cs"/>
                        </a:rPr>
                        <a:t>④　連携に関する情報は、院内に掲示するとともに患者へ説明する。</a:t>
                      </a:r>
                      <a:endParaRPr kumimoji="1" lang="en-US" altLang="ja-JP" sz="17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177800" indent="-177800"/>
                      <a:r>
                        <a:rPr kumimoji="1" lang="en-US" altLang="ja-JP" sz="1700" baseline="0" dirty="0" smtClean="0">
                          <a:solidFill>
                            <a:schemeClr val="tx1"/>
                          </a:solidFill>
                          <a:latin typeface="MS UI Gothic" pitchFamily="50" charset="-128"/>
                          <a:ea typeface="MS UI Gothic" pitchFamily="50" charset="-128"/>
                          <a:cs typeface="+mn-cs"/>
                        </a:rPr>
                        <a:t>[</a:t>
                      </a:r>
                      <a:r>
                        <a:rPr kumimoji="1" lang="ja-JP" altLang="en-US" sz="1700" baseline="0" dirty="0" smtClean="0">
                          <a:solidFill>
                            <a:schemeClr val="tx1"/>
                          </a:solidFill>
                          <a:latin typeface="MS UI Gothic" pitchFamily="50" charset="-128"/>
                          <a:ea typeface="MS UI Gothic" pitchFamily="50" charset="-128"/>
                          <a:cs typeface="+mn-cs"/>
                        </a:rPr>
                        <a:t>算定要件</a:t>
                      </a:r>
                      <a:r>
                        <a:rPr kumimoji="1" lang="en-US" altLang="ja-JP" sz="1700" baseline="0" dirty="0" smtClean="0">
                          <a:solidFill>
                            <a:schemeClr val="tx1"/>
                          </a:solidFill>
                          <a:latin typeface="MS UI Gothic" pitchFamily="50" charset="-128"/>
                          <a:ea typeface="MS UI Gothic" pitchFamily="50" charset="-128"/>
                          <a:cs typeface="+mn-cs"/>
                        </a:rPr>
                        <a:t>]</a:t>
                      </a:r>
                    </a:p>
                    <a:p>
                      <a:pPr marL="177800" indent="-177800"/>
                      <a:endParaRPr kumimoji="1" lang="en-US" altLang="ja-JP" sz="1700" baseline="0" dirty="0" smtClean="0">
                        <a:solidFill>
                          <a:schemeClr val="tx1"/>
                        </a:solidFill>
                        <a:latin typeface="MS UI Gothic" pitchFamily="50" charset="-128"/>
                        <a:ea typeface="MS UI Gothic" pitchFamily="50" charset="-128"/>
                        <a:cs typeface="+mn-cs"/>
                      </a:endParaRPr>
                    </a:p>
                    <a:p>
                      <a:pPr marL="177800" indent="-177800"/>
                      <a:endParaRPr kumimoji="1" lang="en-US" altLang="ja-JP" sz="1700" baseline="0" dirty="0" smtClean="0">
                        <a:solidFill>
                          <a:schemeClr val="tx1"/>
                        </a:solidFill>
                        <a:latin typeface="MS UI Gothic" pitchFamily="50" charset="-128"/>
                        <a:ea typeface="MS UI Gothic" pitchFamily="50" charset="-128"/>
                        <a:cs typeface="+mn-cs"/>
                      </a:endParaRPr>
                    </a:p>
                    <a:p>
                      <a:pPr marL="177800" indent="-177800"/>
                      <a:endParaRPr kumimoji="1" lang="en-US" altLang="ja-JP" sz="1700" baseline="0" dirty="0" smtClean="0">
                        <a:solidFill>
                          <a:schemeClr val="tx1"/>
                        </a:solidFill>
                        <a:latin typeface="MS UI Gothic" pitchFamily="50" charset="-128"/>
                        <a:ea typeface="MS UI Gothic" pitchFamily="50" charset="-128"/>
                        <a:cs typeface="+mn-cs"/>
                      </a:endParaRPr>
                    </a:p>
                    <a:p>
                      <a:pPr marL="177800" indent="-177800"/>
                      <a:endParaRPr kumimoji="1" lang="en-US" altLang="ja-JP" sz="1700" baseline="0" dirty="0" smtClean="0">
                        <a:solidFill>
                          <a:schemeClr val="tx1"/>
                        </a:solidFill>
                        <a:latin typeface="MS UI Gothic" pitchFamily="50" charset="-128"/>
                        <a:ea typeface="MS UI Gothic" pitchFamily="50" charset="-128"/>
                        <a:cs typeface="+mn-cs"/>
                      </a:endParaRPr>
                    </a:p>
                    <a:p>
                      <a:pPr marL="177800" indent="-177800">
                        <a:spcBef>
                          <a:spcPts val="1200"/>
                        </a:spcBef>
                      </a:pPr>
                      <a:endParaRPr kumimoji="1" lang="en-US" altLang="ja-JP" sz="1700" baseline="0" dirty="0" smtClean="0">
                        <a:solidFill>
                          <a:schemeClr val="tx1"/>
                        </a:solidFill>
                        <a:latin typeface="MS UI Gothic" pitchFamily="50" charset="-128"/>
                        <a:ea typeface="MS UI Gothic" pitchFamily="50" charset="-128"/>
                        <a:cs typeface="+mn-cs"/>
                      </a:endParaRPr>
                    </a:p>
                    <a:p>
                      <a:pPr marL="177800" indent="-177800"/>
                      <a:r>
                        <a:rPr kumimoji="1" lang="ja-JP" altLang="en-US" sz="1700" baseline="0" dirty="0" smtClean="0">
                          <a:solidFill>
                            <a:schemeClr val="tx1"/>
                          </a:solidFill>
                          <a:latin typeface="MS UI Gothic" pitchFamily="50" charset="-128"/>
                          <a:ea typeface="MS UI Gothic" pitchFamily="50" charset="-128"/>
                          <a:cs typeface="+mn-cs"/>
                        </a:rPr>
                        <a:t>①　標榜時間外の準夜帯において、患者からの電話等による問い合わせに応じる。休日、深夜又は早朝は留守番電話等で対応しても差し支えない。</a:t>
                      </a:r>
                    </a:p>
                    <a:p>
                      <a:pPr marL="177800" indent="-177800"/>
                      <a:r>
                        <a:rPr kumimoji="1" lang="ja-JP" altLang="en-US" sz="1700" baseline="0" dirty="0" smtClean="0">
                          <a:solidFill>
                            <a:schemeClr val="tx1"/>
                          </a:solidFill>
                          <a:latin typeface="MS UI Gothic" pitchFamily="50" charset="-128"/>
                          <a:ea typeface="MS UI Gothic" pitchFamily="50" charset="-128"/>
                          <a:cs typeface="+mn-cs"/>
                        </a:rPr>
                        <a:t>②　原則として自院で対応する。</a:t>
                      </a:r>
                      <a:endParaRPr kumimoji="1" lang="ja-JP" altLang="en-US" sz="1700" b="1" u="sng"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93EF176F-2716-480F-B4B9-C6D850A61D60}" type="slidenum">
              <a:rPr lang="en-US" sz="1400">
                <a:effectLst>
                  <a:outerShdw blurRad="38100" dist="38100" dir="2700000" algn="tl">
                    <a:srgbClr val="000000">
                      <a:alpha val="43137"/>
                    </a:srgbClr>
                  </a:outerShdw>
                </a:effectLst>
              </a:rPr>
              <a:pPr algn="r">
                <a:defRPr/>
              </a:pPr>
              <a:t>110</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16632"/>
            <a:ext cx="8229600" cy="792088"/>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同一日の複数科受診の評価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コンテンツ プレースホルダ 5"/>
          <p:cNvSpPr txBox="1">
            <a:spLocks/>
          </p:cNvSpPr>
          <p:nvPr/>
        </p:nvSpPr>
        <p:spPr>
          <a:xfrm>
            <a:off x="467544" y="1052736"/>
            <a:ext cx="8208912" cy="5616624"/>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a:defRPr/>
            </a:pPr>
            <a:r>
              <a:rPr kumimoji="0" lang="ja-JP" altLang="en-US" sz="2400" dirty="0">
                <a:latin typeface="MS UI Gothic" pitchFamily="50" charset="-128"/>
                <a:ea typeface="MS UI Gothic" pitchFamily="50" charset="-128"/>
              </a:rPr>
              <a:t>　　 再診料、外来診療料について、</a:t>
            </a:r>
            <a:r>
              <a:rPr kumimoji="0" lang="ja-JP" altLang="en-US" sz="2400" b="1" dirty="0">
                <a:solidFill>
                  <a:srgbClr val="0070C0"/>
                </a:solidFill>
                <a:latin typeface="MS UI Gothic" pitchFamily="50" charset="-128"/>
                <a:ea typeface="MS UI Gothic" pitchFamily="50" charset="-128"/>
              </a:rPr>
              <a:t>同一日の２科目の再診</a:t>
            </a:r>
            <a:r>
              <a:rPr kumimoji="0" lang="ja-JP" altLang="en-US" sz="2400" dirty="0">
                <a:latin typeface="MS UI Gothic" pitchFamily="50" charset="-128"/>
                <a:ea typeface="MS UI Gothic" pitchFamily="50" charset="-128"/>
              </a:rPr>
              <a:t>について評価を行う。</a:t>
            </a:r>
          </a:p>
          <a:p>
            <a:pPr marL="273050" indent="-273050">
              <a:spcBef>
                <a:spcPts val="1200"/>
              </a:spcBef>
              <a:spcAft>
                <a:spcPts val="600"/>
              </a:spcAft>
              <a:defRPr/>
            </a:pPr>
            <a:r>
              <a:rPr kumimoji="0" lang="ja-JP" altLang="en-US" sz="2400" dirty="0">
                <a:solidFill>
                  <a:srgbClr val="FF0000"/>
                </a:solidFill>
                <a:latin typeface="MS UI Gothic" pitchFamily="50" charset="-128"/>
                <a:ea typeface="MS UI Gothic" pitchFamily="50" charset="-128"/>
              </a:rPr>
              <a:t>（新） 再診料 　　　　３４点（同一日２科目の場合）</a:t>
            </a:r>
          </a:p>
          <a:p>
            <a:pPr marL="273050" indent="-273050">
              <a:spcAft>
                <a:spcPts val="1200"/>
              </a:spcAft>
              <a:defRPr/>
            </a:pPr>
            <a:r>
              <a:rPr kumimoji="0" lang="ja-JP" altLang="en-US" sz="2400" dirty="0">
                <a:solidFill>
                  <a:srgbClr val="FF0000"/>
                </a:solidFill>
                <a:latin typeface="MS UI Gothic" pitchFamily="50" charset="-128"/>
                <a:ea typeface="MS UI Gothic" pitchFamily="50" charset="-128"/>
              </a:rPr>
              <a:t>（新）</a:t>
            </a:r>
            <a:r>
              <a:rPr kumimoji="0" lang="en-US" altLang="ja-JP" sz="2400" dirty="0">
                <a:solidFill>
                  <a:srgbClr val="FF0000"/>
                </a:solidFill>
                <a:latin typeface="MS UI Gothic" pitchFamily="50" charset="-128"/>
                <a:ea typeface="MS UI Gothic" pitchFamily="50" charset="-128"/>
              </a:rPr>
              <a:t> </a:t>
            </a:r>
            <a:r>
              <a:rPr kumimoji="0" lang="ja-JP" altLang="en-US" sz="2400" dirty="0">
                <a:solidFill>
                  <a:srgbClr val="FF0000"/>
                </a:solidFill>
                <a:latin typeface="MS UI Gothic" pitchFamily="50" charset="-128"/>
                <a:ea typeface="MS UI Gothic" pitchFamily="50" charset="-128"/>
              </a:rPr>
              <a:t>外来診療料 　３４点（同一日２科目の場合）</a:t>
            </a:r>
          </a:p>
          <a:p>
            <a:pPr marL="273050" indent="-273050">
              <a:spcBef>
                <a:spcPts val="600"/>
              </a:spcBef>
              <a:defRPr/>
            </a:pPr>
            <a:r>
              <a:rPr kumimoji="0" lang="en-US" altLang="ja-JP" sz="2200" dirty="0">
                <a:latin typeface="MS UI Gothic" pitchFamily="50" charset="-128"/>
                <a:ea typeface="MS UI Gothic" pitchFamily="50" charset="-128"/>
              </a:rPr>
              <a:t>[</a:t>
            </a:r>
            <a:r>
              <a:rPr kumimoji="0" lang="ja-JP" altLang="en-US" sz="2200" dirty="0">
                <a:latin typeface="MS UI Gothic" pitchFamily="50" charset="-128"/>
                <a:ea typeface="MS UI Gothic" pitchFamily="50" charset="-128"/>
              </a:rPr>
              <a:t>算定要件</a:t>
            </a:r>
            <a:r>
              <a:rPr kumimoji="0" lang="en-US" altLang="ja-JP" sz="2200" dirty="0">
                <a:latin typeface="MS UI Gothic" pitchFamily="50" charset="-128"/>
                <a:ea typeface="MS UI Gothic" pitchFamily="50" charset="-128"/>
              </a:rPr>
              <a:t>]</a:t>
            </a:r>
          </a:p>
          <a:p>
            <a:pPr marL="273050" indent="-273050">
              <a:defRPr/>
            </a:pPr>
            <a:r>
              <a:rPr kumimoji="0" lang="ja-JP" altLang="en-US" sz="2200" dirty="0">
                <a:latin typeface="MS UI Gothic" pitchFamily="50" charset="-128"/>
                <a:ea typeface="MS UI Gothic" pitchFamily="50" charset="-128"/>
              </a:rPr>
              <a:t>①　 </a:t>
            </a:r>
            <a:r>
              <a:rPr kumimoji="0" lang="ja-JP" altLang="en-US" sz="2200" dirty="0">
                <a:solidFill>
                  <a:srgbClr val="0070C0"/>
                </a:solidFill>
                <a:latin typeface="MS UI Gothic" pitchFamily="50" charset="-128"/>
                <a:ea typeface="MS UI Gothic" pitchFamily="50" charset="-128"/>
              </a:rPr>
              <a:t>同一日に</a:t>
            </a:r>
            <a:r>
              <a:rPr kumimoji="0" lang="ja-JP" altLang="en-US" sz="2200" dirty="0">
                <a:latin typeface="MS UI Gothic" pitchFamily="50" charset="-128"/>
                <a:ea typeface="MS UI Gothic" pitchFamily="50" charset="-128"/>
              </a:rPr>
              <a:t>他の傷病（一つ目の診療科で診療を受けた疾病又は診療継続中の疾病と同一の疾病又は互いの関連のある疾病以外の疾病のことをいう。）について、患者が医療機関の事情によらず、</a:t>
            </a:r>
            <a:r>
              <a:rPr kumimoji="0" lang="ja-JP" altLang="en-US" sz="2200" dirty="0">
                <a:solidFill>
                  <a:srgbClr val="0070C0"/>
                </a:solidFill>
                <a:latin typeface="MS UI Gothic" pitchFamily="50" charset="-128"/>
                <a:ea typeface="MS UI Gothic" pitchFamily="50" charset="-128"/>
              </a:rPr>
              <a:t>患者の意思により新たに別の診療科</a:t>
            </a:r>
            <a:r>
              <a:rPr kumimoji="0" lang="ja-JP" altLang="en-US" sz="2200" dirty="0">
                <a:latin typeface="MS UI Gothic" pitchFamily="50" charset="-128"/>
                <a:ea typeface="MS UI Gothic" pitchFamily="50" charset="-128"/>
              </a:rPr>
              <a:t>（医療法上の標榜診療科のことをいう。）を再診として受診した場合（一つ目の診療科の保険医と同一の保険医から診察を受けた場合を除く。）に算定する。</a:t>
            </a:r>
          </a:p>
          <a:p>
            <a:pPr marL="273050" indent="-273050">
              <a:defRPr/>
            </a:pPr>
            <a:r>
              <a:rPr kumimoji="0" lang="ja-JP" altLang="en-US" sz="2200" dirty="0">
                <a:latin typeface="MS UI Gothic" pitchFamily="50" charset="-128"/>
                <a:ea typeface="MS UI Gothic" pitchFamily="50" charset="-128"/>
              </a:rPr>
              <a:t>②　 ２科目の再診料又は外来診療料を算定する場合は、乳幼児加算、外来管理加算等の</a:t>
            </a:r>
            <a:r>
              <a:rPr kumimoji="0" lang="ja-JP" altLang="en-US" sz="2200" dirty="0">
                <a:solidFill>
                  <a:srgbClr val="0070C0"/>
                </a:solidFill>
                <a:latin typeface="MS UI Gothic" pitchFamily="50" charset="-128"/>
                <a:ea typeface="MS UI Gothic" pitchFamily="50" charset="-128"/>
              </a:rPr>
              <a:t>加算点数は算定できない</a:t>
            </a:r>
            <a:r>
              <a:rPr kumimoji="0" lang="ja-JP" altLang="en-US" sz="2200" dirty="0">
                <a:latin typeface="MS UI Gothic" pitchFamily="50" charset="-128"/>
                <a:ea typeface="MS UI Gothic" pitchFamily="50" charset="-128"/>
              </a:rPr>
              <a:t>。</a:t>
            </a:r>
            <a:endParaRPr kumimoji="0" lang="en-US" altLang="ja-JP" sz="2200" b="1" dirty="0">
              <a:solidFill>
                <a:srgbClr val="FF0000"/>
              </a:solidFill>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E9FBA104-9802-40F5-9F1E-84D61C030FF5}" type="slidenum">
              <a:rPr lang="en-US" sz="1400">
                <a:effectLst>
                  <a:outerShdw blurRad="38100" dist="38100" dir="2700000" algn="tl">
                    <a:srgbClr val="000000">
                      <a:alpha val="43137"/>
                    </a:srgbClr>
                  </a:outerShdw>
                </a:effectLst>
              </a:rPr>
              <a:pPr algn="r">
                <a:defRPr/>
              </a:pPr>
              <a:t>111</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6876256" y="2348880"/>
            <a:ext cx="129716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57</a:t>
            </a:r>
            <a:endParaRPr lang="ja-JP" altLang="en-US" sz="1400" dirty="0">
              <a:solidFill>
                <a:srgbClr val="002060"/>
              </a:solidFill>
              <a:latin typeface="HGPｺﾞｼｯｸM" pitchFamily="50" charset="-128"/>
              <a:ea typeface="HGPｺﾞｼｯｸM" pitchFamily="50" charset="-128"/>
            </a:endParaRPr>
          </a:p>
        </p:txBody>
      </p:sp>
      <p:sp>
        <p:nvSpPr>
          <p:cNvPr id="7" name="テキスト ボックス 6"/>
          <p:cNvSpPr txBox="1"/>
          <p:nvPr/>
        </p:nvSpPr>
        <p:spPr>
          <a:xfrm>
            <a:off x="6876256" y="2780928"/>
            <a:ext cx="129716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16632"/>
            <a:ext cx="8229600" cy="792088"/>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25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特定機能病院等における初・再診料等の評価の見直し</a:t>
            </a:r>
            <a:endParaRPr lang="ja-JP" altLang="en-US" sz="25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コンテンツ プレースホルダ 5"/>
          <p:cNvSpPr txBox="1">
            <a:spLocks/>
          </p:cNvSpPr>
          <p:nvPr/>
        </p:nvSpPr>
        <p:spPr>
          <a:xfrm>
            <a:off x="467544" y="980728"/>
            <a:ext cx="8208912" cy="5688632"/>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a:defRPr/>
            </a:pPr>
            <a:r>
              <a:rPr kumimoji="0" lang="ja-JP" altLang="en-US" sz="2400" dirty="0">
                <a:latin typeface="MS UI Gothic" pitchFamily="50" charset="-128"/>
                <a:ea typeface="MS UI Gothic" pitchFamily="50" charset="-128"/>
              </a:rPr>
              <a:t>１</a:t>
            </a:r>
            <a:r>
              <a:rPr kumimoji="0" lang="ja-JP" altLang="en-US" sz="2400" dirty="0" smtClean="0">
                <a:latin typeface="MS UI Gothic" pitchFamily="50" charset="-128"/>
                <a:ea typeface="MS UI Gothic" pitchFamily="50" charset="-128"/>
              </a:rPr>
              <a:t>． </a:t>
            </a:r>
            <a:r>
              <a:rPr kumimoji="0" lang="ja-JP" altLang="en-US" sz="2400" dirty="0" smtClean="0">
                <a:solidFill>
                  <a:srgbClr val="0070C0"/>
                </a:solidFill>
                <a:latin typeface="MS UI Gothic" pitchFamily="50" charset="-128"/>
                <a:ea typeface="MS UI Gothic" pitchFamily="50" charset="-128"/>
              </a:rPr>
              <a:t>紹介率</a:t>
            </a:r>
            <a:r>
              <a:rPr kumimoji="0" lang="ja-JP" altLang="en-US" sz="2400" dirty="0">
                <a:solidFill>
                  <a:srgbClr val="0070C0"/>
                </a:solidFill>
                <a:latin typeface="MS UI Gothic" pitchFamily="50" charset="-128"/>
                <a:ea typeface="MS UI Gothic" pitchFamily="50" charset="-128"/>
              </a:rPr>
              <a:t>の低い特定機能病院及び一般病床が５００床以上の地域医療支援病院における初診料</a:t>
            </a:r>
            <a:r>
              <a:rPr kumimoji="0" lang="ja-JP" altLang="en-US" sz="2400" dirty="0">
                <a:latin typeface="MS UI Gothic" pitchFamily="50" charset="-128"/>
                <a:ea typeface="MS UI Gothic" pitchFamily="50" charset="-128"/>
              </a:rPr>
              <a:t>について、紹介なしに当該病院を受診した場合の評価の見直しを行う。</a:t>
            </a:r>
          </a:p>
          <a:p>
            <a:pPr marL="177800" indent="-177800">
              <a:spcBef>
                <a:spcPts val="1200"/>
              </a:spcBef>
              <a:spcAft>
                <a:spcPts val="1200"/>
              </a:spcAft>
              <a:defRPr/>
            </a:pPr>
            <a:r>
              <a:rPr kumimoji="0" lang="ja-JP" altLang="en-US" sz="2000" dirty="0">
                <a:latin typeface="MS UI Gothic" pitchFamily="50" charset="-128"/>
                <a:ea typeface="MS UI Gothic" pitchFamily="50" charset="-128"/>
              </a:rPr>
              <a:t>　　　　　　　</a:t>
            </a:r>
            <a:r>
              <a:rPr kumimoji="0" lang="ja-JP" altLang="en-US" sz="2400" dirty="0">
                <a:solidFill>
                  <a:srgbClr val="FF0000"/>
                </a:solidFill>
                <a:latin typeface="MS UI Gothic" pitchFamily="50" charset="-128"/>
                <a:ea typeface="MS UI Gothic" pitchFamily="50" charset="-128"/>
              </a:rPr>
              <a:t>（新）</a:t>
            </a:r>
            <a:r>
              <a:rPr kumimoji="0" lang="en-US" altLang="ja-JP" sz="2400" dirty="0">
                <a:solidFill>
                  <a:srgbClr val="FF0000"/>
                </a:solidFill>
                <a:latin typeface="MS UI Gothic" pitchFamily="50" charset="-128"/>
                <a:ea typeface="MS UI Gothic" pitchFamily="50" charset="-128"/>
              </a:rPr>
              <a:t> A000</a:t>
            </a:r>
            <a:r>
              <a:rPr kumimoji="0" lang="ja-JP" altLang="en-US" sz="2400" dirty="0">
                <a:solidFill>
                  <a:srgbClr val="FF0000"/>
                </a:solidFill>
                <a:latin typeface="MS UI Gothic" pitchFamily="50" charset="-128"/>
                <a:ea typeface="MS UI Gothic" pitchFamily="50" charset="-128"/>
              </a:rPr>
              <a:t>　初診料　　２００点（紹介のない場合）</a:t>
            </a:r>
          </a:p>
          <a:p>
            <a:pPr marL="712788" indent="-177800">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算定要件</a:t>
            </a:r>
            <a:r>
              <a:rPr kumimoji="0" lang="en-US" altLang="ja-JP" dirty="0">
                <a:latin typeface="MS UI Gothic" pitchFamily="50" charset="-128"/>
                <a:ea typeface="MS UI Gothic" pitchFamily="50" charset="-128"/>
              </a:rPr>
              <a:t>]</a:t>
            </a:r>
          </a:p>
          <a:p>
            <a:pPr marL="712788" indent="-177800">
              <a:defRPr/>
            </a:pPr>
            <a:r>
              <a:rPr kumimoji="0" lang="ja-JP" altLang="en-US" dirty="0">
                <a:latin typeface="MS UI Gothic" pitchFamily="50" charset="-128"/>
                <a:ea typeface="MS UI Gothic" pitchFamily="50" charset="-128"/>
              </a:rPr>
              <a:t>①　</a:t>
            </a:r>
            <a:r>
              <a:rPr kumimoji="0" lang="ja-JP" altLang="en-US" dirty="0">
                <a:solidFill>
                  <a:srgbClr val="0070C0"/>
                </a:solidFill>
                <a:latin typeface="MS UI Gothic" pitchFamily="50" charset="-128"/>
                <a:ea typeface="MS UI Gothic" pitchFamily="50" charset="-128"/>
              </a:rPr>
              <a:t>紹介率が４０％未満の特定機能病院及び一般病床が５００床以上の地域医療支援病院</a:t>
            </a:r>
            <a:r>
              <a:rPr kumimoji="0" lang="ja-JP" altLang="en-US" dirty="0">
                <a:latin typeface="MS UI Gothic" pitchFamily="50" charset="-128"/>
                <a:ea typeface="MS UI Gothic" pitchFamily="50" charset="-128"/>
              </a:rPr>
              <a:t>において、紹介のない患者に対して初診を行った場合に算定する。</a:t>
            </a:r>
          </a:p>
          <a:p>
            <a:pPr marL="712788" indent="-177800">
              <a:defRPr/>
            </a:pPr>
            <a:r>
              <a:rPr kumimoji="0" lang="ja-JP" altLang="en-US" dirty="0">
                <a:latin typeface="MS UI Gothic" pitchFamily="50" charset="-128"/>
                <a:ea typeface="MS UI Gothic" pitchFamily="50" charset="-128"/>
              </a:rPr>
              <a:t>②　ただし、①の要件に該当する医療機関であっても、</a:t>
            </a:r>
            <a:r>
              <a:rPr kumimoji="0" lang="ja-JP" altLang="en-US" dirty="0">
                <a:solidFill>
                  <a:srgbClr val="0070C0"/>
                </a:solidFill>
                <a:latin typeface="MS UI Gothic" pitchFamily="50" charset="-128"/>
                <a:ea typeface="MS UI Gothic" pitchFamily="50" charset="-128"/>
              </a:rPr>
              <a:t>逆紹介率が３０％以上の場合は、当該初診料は算定しない</a:t>
            </a:r>
            <a:r>
              <a:rPr kumimoji="0" lang="ja-JP" altLang="en-US" dirty="0">
                <a:latin typeface="MS UI Gothic" pitchFamily="50" charset="-128"/>
                <a:ea typeface="MS UI Gothic" pitchFamily="50" charset="-128"/>
              </a:rPr>
              <a:t>。</a:t>
            </a:r>
          </a:p>
          <a:p>
            <a:pPr marL="1081088" indent="-177800">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紹介率及び逆紹介率の計算については、下記のとおりとする。</a:t>
            </a:r>
          </a:p>
          <a:p>
            <a:pPr marL="1081088" indent="-177800">
              <a:defRPr/>
            </a:pPr>
            <a:r>
              <a:rPr kumimoji="0" lang="ja-JP" altLang="en-US" dirty="0" smtClean="0">
                <a:latin typeface="MS UI Gothic" pitchFamily="50" charset="-128"/>
                <a:ea typeface="MS UI Gothic" pitchFamily="50" charset="-128"/>
              </a:rPr>
              <a:t>　 紹介率 </a:t>
            </a:r>
            <a:r>
              <a:rPr kumimoji="0" lang="ja-JP" altLang="en-US" dirty="0">
                <a:latin typeface="MS UI Gothic" pitchFamily="50" charset="-128"/>
                <a:ea typeface="MS UI Gothic" pitchFamily="50" charset="-128"/>
              </a:rPr>
              <a:t>＝ （紹介患者数＋救急患者数）</a:t>
            </a: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初診の患者数</a:t>
            </a:r>
          </a:p>
          <a:p>
            <a:pPr marL="1081088" indent="-177800">
              <a:defRPr/>
            </a:pPr>
            <a:r>
              <a:rPr kumimoji="0" lang="ja-JP" altLang="en-US" dirty="0" smtClean="0">
                <a:latin typeface="MS UI Gothic" pitchFamily="50" charset="-128"/>
                <a:ea typeface="MS UI Gothic" pitchFamily="50" charset="-128"/>
              </a:rPr>
              <a:t> 　逆紹介率 </a:t>
            </a:r>
            <a:r>
              <a:rPr kumimoji="0" lang="ja-JP" altLang="en-US" dirty="0">
                <a:latin typeface="MS UI Gothic" pitchFamily="50" charset="-128"/>
                <a:ea typeface="MS UI Gothic" pitchFamily="50" charset="-128"/>
              </a:rPr>
              <a:t>＝ 逆紹介患者数</a:t>
            </a: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初診の患者数</a:t>
            </a:r>
          </a:p>
          <a:p>
            <a:pPr marL="712788" indent="-177800">
              <a:spcBef>
                <a:spcPts val="600"/>
              </a:spcBef>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経過措置</a:t>
            </a:r>
            <a:r>
              <a:rPr kumimoji="0" lang="en-US" altLang="ja-JP" dirty="0">
                <a:latin typeface="MS UI Gothic" pitchFamily="50" charset="-128"/>
                <a:ea typeface="MS UI Gothic" pitchFamily="50" charset="-128"/>
              </a:rPr>
              <a:t>]</a:t>
            </a:r>
          </a:p>
          <a:p>
            <a:pPr marL="712788" indent="-177800">
              <a:defRPr/>
            </a:pPr>
            <a:r>
              <a:rPr kumimoji="0" lang="ja-JP" altLang="en-US" dirty="0">
                <a:latin typeface="MS UI Gothic" pitchFamily="50" charset="-128"/>
                <a:ea typeface="MS UI Gothic" pitchFamily="50" charset="-128"/>
              </a:rPr>
              <a:t>紹介率の低い特定機能病院及び一般病床が５００床以上の地域医療支援病院において、紹介なしに当該病院を受診した場合の初診料の評価を導入するのは、</a:t>
            </a:r>
            <a:r>
              <a:rPr kumimoji="0" lang="ja-JP" altLang="en-US" dirty="0">
                <a:solidFill>
                  <a:srgbClr val="0070C0"/>
                </a:solidFill>
                <a:latin typeface="MS UI Gothic" pitchFamily="50" charset="-128"/>
                <a:ea typeface="MS UI Gothic" pitchFamily="50" charset="-128"/>
              </a:rPr>
              <a:t>平成２５年４月１日</a:t>
            </a:r>
            <a:r>
              <a:rPr kumimoji="0" lang="ja-JP" altLang="en-US" dirty="0">
                <a:latin typeface="MS UI Gothic" pitchFamily="50" charset="-128"/>
                <a:ea typeface="MS UI Gothic" pitchFamily="50" charset="-128"/>
              </a:rPr>
              <a:t>とする。</a:t>
            </a:r>
            <a:endParaRPr kumimoji="0" lang="en-US" altLang="ja-JP" sz="2000" b="1" dirty="0">
              <a:solidFill>
                <a:srgbClr val="FF0000"/>
              </a:solidFill>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990A0A1E-2888-4391-A1B1-F609CCB3E02D}" type="slidenum">
              <a:rPr lang="en-US" sz="1400">
                <a:effectLst>
                  <a:outerShdw blurRad="38100" dist="38100" dir="2700000" algn="tl">
                    <a:srgbClr val="000000">
                      <a:alpha val="43137"/>
                    </a:srgbClr>
                  </a:outerShdw>
                </a:effectLst>
              </a:rPr>
              <a:pPr algn="r">
                <a:defRPr/>
              </a:pPr>
              <a:t>112</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6804248" y="2132856"/>
            <a:ext cx="216024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505</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260648"/>
            <a:ext cx="8208912" cy="6480720"/>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fontAlgn="auto">
              <a:spcBef>
                <a:spcPts val="0"/>
              </a:spcBef>
              <a:spcAft>
                <a:spcPts val="0"/>
              </a:spcAft>
              <a:defRPr/>
            </a:pPr>
            <a:r>
              <a:rPr kumimoji="0" lang="ja-JP" altLang="en-US" sz="2200" dirty="0">
                <a:latin typeface="MS UI Gothic" pitchFamily="50" charset="-128"/>
                <a:ea typeface="MS UI Gothic" pitchFamily="50" charset="-128"/>
              </a:rPr>
              <a:t>２．</a:t>
            </a:r>
            <a:r>
              <a:rPr kumimoji="0" lang="ja-JP" altLang="en-US" sz="2200" b="1" dirty="0">
                <a:solidFill>
                  <a:srgbClr val="0070C0"/>
                </a:solidFill>
                <a:latin typeface="MS UI Gothic" pitchFamily="50" charset="-128"/>
                <a:ea typeface="MS UI Gothic" pitchFamily="50" charset="-128"/>
              </a:rPr>
              <a:t>紹介率の低い特定機能病院及び一般病床が５００床以上の地域医療支援病院における外来診療料</a:t>
            </a:r>
            <a:r>
              <a:rPr kumimoji="0" lang="ja-JP" altLang="en-US" sz="2200" dirty="0">
                <a:latin typeface="MS UI Gothic" pitchFamily="50" charset="-128"/>
                <a:ea typeface="MS UI Gothic" pitchFamily="50" charset="-128"/>
              </a:rPr>
              <a:t>について、患者に対して、他の病院（一般病床が２００床未満に限る）又は診療所へ文書による紹介を行う旨の申出を行ったにもかかわらず、当該病院を受診した場合の評価の見直しを行う。</a:t>
            </a:r>
          </a:p>
          <a:p>
            <a:pPr fontAlgn="auto">
              <a:spcBef>
                <a:spcPts val="600"/>
              </a:spcBef>
              <a:spcAft>
                <a:spcPts val="0"/>
              </a:spcAft>
              <a:defRPr/>
            </a:pPr>
            <a:r>
              <a:rPr kumimoji="0" lang="ja-JP" altLang="en-US" sz="2200" dirty="0">
                <a:solidFill>
                  <a:srgbClr val="FF0000"/>
                </a:solidFill>
                <a:latin typeface="MS UI Gothic" pitchFamily="50" charset="-128"/>
                <a:ea typeface="MS UI Gothic" pitchFamily="50" charset="-128"/>
              </a:rPr>
              <a:t>　　</a:t>
            </a:r>
            <a:r>
              <a:rPr kumimoji="0" lang="ja-JP" altLang="en-US" sz="2200" b="1" dirty="0">
                <a:solidFill>
                  <a:srgbClr val="FF0000"/>
                </a:solidFill>
                <a:latin typeface="MS UI Gothic" pitchFamily="50" charset="-128"/>
                <a:ea typeface="MS UI Gothic" pitchFamily="50" charset="-128"/>
              </a:rPr>
              <a:t>（新） </a:t>
            </a:r>
            <a:r>
              <a:rPr kumimoji="0" lang="en-US" altLang="ja-JP" sz="2200" b="1" dirty="0">
                <a:solidFill>
                  <a:srgbClr val="FF0000"/>
                </a:solidFill>
                <a:latin typeface="MS UI Gothic" pitchFamily="50" charset="-128"/>
                <a:ea typeface="MS UI Gothic" pitchFamily="50" charset="-128"/>
              </a:rPr>
              <a:t>A002</a:t>
            </a:r>
            <a:r>
              <a:rPr kumimoji="0" lang="ja-JP" altLang="en-US" sz="2200" b="1" dirty="0">
                <a:solidFill>
                  <a:srgbClr val="FF0000"/>
                </a:solidFill>
                <a:latin typeface="MS UI Gothic" pitchFamily="50" charset="-128"/>
                <a:ea typeface="MS UI Gothic" pitchFamily="50" charset="-128"/>
              </a:rPr>
              <a:t>　外来診療料 　　５２点</a:t>
            </a:r>
          </a:p>
          <a:p>
            <a:pPr fontAlgn="auto">
              <a:spcBef>
                <a:spcPts val="0"/>
              </a:spcBef>
              <a:spcAft>
                <a:spcPts val="600"/>
              </a:spcAft>
              <a:defRPr/>
            </a:pPr>
            <a:r>
              <a:rPr kumimoji="0" lang="ja-JP" altLang="en-US" sz="2200" b="1" dirty="0">
                <a:solidFill>
                  <a:srgbClr val="FF0000"/>
                </a:solidFill>
                <a:latin typeface="MS UI Gothic" pitchFamily="50" charset="-128"/>
                <a:ea typeface="MS UI Gothic" pitchFamily="50" charset="-128"/>
              </a:rPr>
              <a:t>　　　　　</a:t>
            </a:r>
            <a:r>
              <a:rPr kumimoji="0" lang="ja-JP" altLang="en-US" sz="2000" b="1" dirty="0">
                <a:solidFill>
                  <a:srgbClr val="FF0000"/>
                </a:solidFill>
                <a:latin typeface="MS UI Gothic" pitchFamily="50" charset="-128"/>
                <a:ea typeface="MS UI Gothic" pitchFamily="50" charset="-128"/>
              </a:rPr>
              <a:t>（他医療機関へ紹介したにもかかわらず、当該病院を受診した場合）</a:t>
            </a:r>
          </a:p>
          <a:p>
            <a:pPr marL="273050" fontAlgn="auto">
              <a:spcBef>
                <a:spcPts val="0"/>
              </a:spcBef>
              <a:spcAft>
                <a:spcPts val="0"/>
              </a:spcAft>
              <a:defRPr/>
            </a:pPr>
            <a:r>
              <a:rPr kumimoji="0" lang="en-US" altLang="ja-JP" sz="1600" dirty="0">
                <a:latin typeface="MS UI Gothic" pitchFamily="50" charset="-128"/>
                <a:ea typeface="MS UI Gothic" pitchFamily="50" charset="-128"/>
              </a:rPr>
              <a:t>[</a:t>
            </a:r>
            <a:r>
              <a:rPr kumimoji="0" lang="ja-JP" altLang="en-US" sz="1600" dirty="0">
                <a:latin typeface="MS UI Gothic" pitchFamily="50" charset="-128"/>
                <a:ea typeface="MS UI Gothic" pitchFamily="50" charset="-128"/>
              </a:rPr>
              <a:t>算定要件</a:t>
            </a:r>
            <a:r>
              <a:rPr kumimoji="0" lang="en-US" altLang="ja-JP" sz="1600" dirty="0">
                <a:latin typeface="MS UI Gothic" pitchFamily="50" charset="-128"/>
                <a:ea typeface="MS UI Gothic" pitchFamily="50" charset="-128"/>
              </a:rPr>
              <a:t>]</a:t>
            </a:r>
          </a:p>
          <a:p>
            <a:pPr marL="534988" indent="-177800" fontAlgn="auto">
              <a:spcBef>
                <a:spcPts val="0"/>
              </a:spcBef>
              <a:spcAft>
                <a:spcPts val="0"/>
              </a:spcAft>
              <a:defRPr/>
            </a:pPr>
            <a:r>
              <a:rPr kumimoji="0" lang="ja-JP" altLang="en-US" sz="1600" dirty="0">
                <a:latin typeface="MS UI Gothic" pitchFamily="50" charset="-128"/>
                <a:ea typeface="MS UI Gothic" pitchFamily="50" charset="-128"/>
              </a:rPr>
              <a:t>①　 </a:t>
            </a:r>
            <a:r>
              <a:rPr kumimoji="0" lang="ja-JP" altLang="en-US" sz="1600" dirty="0">
                <a:solidFill>
                  <a:srgbClr val="0070C0"/>
                </a:solidFill>
                <a:latin typeface="MS UI Gothic" pitchFamily="50" charset="-128"/>
                <a:ea typeface="MS UI Gothic" pitchFamily="50" charset="-128"/>
              </a:rPr>
              <a:t>紹介率が４０％未満の特定機能病院及び一般病床が５００床以上の地域医療支援病院</a:t>
            </a:r>
            <a:r>
              <a:rPr kumimoji="0" lang="ja-JP" altLang="en-US" sz="1600" dirty="0">
                <a:latin typeface="MS UI Gothic" pitchFamily="50" charset="-128"/>
                <a:ea typeface="MS UI Gothic" pitchFamily="50" charset="-128"/>
              </a:rPr>
              <a:t>において、他の病院（２００床未満）又は診療所に対し、文書による紹介を行う旨の申出を行ったにもかかわらず、当該病院を受診した患者に対して再診を行った場合に算定する。</a:t>
            </a:r>
          </a:p>
          <a:p>
            <a:pPr marL="534988" indent="-177800" fontAlgn="auto">
              <a:spcBef>
                <a:spcPts val="0"/>
              </a:spcBef>
              <a:spcAft>
                <a:spcPts val="0"/>
              </a:spcAft>
              <a:defRPr/>
            </a:pPr>
            <a:r>
              <a:rPr kumimoji="0" lang="ja-JP" altLang="en-US" sz="1600" dirty="0">
                <a:latin typeface="MS UI Gothic" pitchFamily="50" charset="-128"/>
                <a:ea typeface="MS UI Gothic" pitchFamily="50" charset="-128"/>
              </a:rPr>
              <a:t>②　 ただし、①の要件に該当する医療機関であっても、</a:t>
            </a:r>
            <a:r>
              <a:rPr kumimoji="0" lang="ja-JP" altLang="en-US" sz="1600" dirty="0">
                <a:solidFill>
                  <a:srgbClr val="0070C0"/>
                </a:solidFill>
                <a:latin typeface="MS UI Gothic" pitchFamily="50" charset="-128"/>
                <a:ea typeface="MS UI Gothic" pitchFamily="50" charset="-128"/>
              </a:rPr>
              <a:t>逆紹介率が３０％以上の場合は、当該外来診療料は算定しない</a:t>
            </a:r>
            <a:r>
              <a:rPr kumimoji="0" lang="ja-JP" altLang="en-US" sz="1600" dirty="0">
                <a:latin typeface="MS UI Gothic" pitchFamily="50" charset="-128"/>
                <a:ea typeface="MS UI Gothic" pitchFamily="50" charset="-128"/>
              </a:rPr>
              <a:t>。</a:t>
            </a:r>
          </a:p>
          <a:p>
            <a:pPr marL="712788" fontAlgn="auto">
              <a:spcBef>
                <a:spcPts val="0"/>
              </a:spcBef>
              <a:spcAft>
                <a:spcPts val="0"/>
              </a:spcAft>
              <a:defRPr/>
            </a:pPr>
            <a:r>
              <a:rPr kumimoji="0" lang="en-US" altLang="ja-JP" sz="1600" dirty="0">
                <a:latin typeface="MS UI Gothic" pitchFamily="50" charset="-128"/>
                <a:ea typeface="MS UI Gothic" pitchFamily="50" charset="-128"/>
              </a:rPr>
              <a:t>※ </a:t>
            </a:r>
            <a:r>
              <a:rPr kumimoji="0" lang="ja-JP" altLang="en-US" sz="1600" dirty="0">
                <a:latin typeface="MS UI Gothic" pitchFamily="50" charset="-128"/>
                <a:ea typeface="MS UI Gothic" pitchFamily="50" charset="-128"/>
              </a:rPr>
              <a:t>紹介率及び逆紹介率の計算については、下記のとおりとする。</a:t>
            </a:r>
          </a:p>
          <a:p>
            <a:pPr marL="985838" fontAlgn="auto">
              <a:spcBef>
                <a:spcPts val="0"/>
              </a:spcBef>
              <a:spcAft>
                <a:spcPts val="0"/>
              </a:spcAft>
              <a:defRPr/>
            </a:pPr>
            <a:r>
              <a:rPr kumimoji="0" lang="ja-JP" altLang="en-US" sz="1600" dirty="0">
                <a:latin typeface="MS UI Gothic" pitchFamily="50" charset="-128"/>
                <a:ea typeface="MS UI Gothic" pitchFamily="50" charset="-128"/>
              </a:rPr>
              <a:t>紹介率 ＝ （紹介患者数＋救急患者数）</a:t>
            </a:r>
            <a:r>
              <a:rPr kumimoji="0" lang="en-US" altLang="ja-JP" sz="1600" dirty="0">
                <a:latin typeface="MS UI Gothic" pitchFamily="50" charset="-128"/>
                <a:ea typeface="MS UI Gothic" pitchFamily="50" charset="-128"/>
              </a:rPr>
              <a:t>/</a:t>
            </a:r>
            <a:r>
              <a:rPr kumimoji="0" lang="ja-JP" altLang="en-US" sz="1600" dirty="0">
                <a:latin typeface="MS UI Gothic" pitchFamily="50" charset="-128"/>
                <a:ea typeface="MS UI Gothic" pitchFamily="50" charset="-128"/>
              </a:rPr>
              <a:t>初診の患者数</a:t>
            </a:r>
          </a:p>
          <a:p>
            <a:pPr marL="985838" fontAlgn="auto">
              <a:spcBef>
                <a:spcPts val="0"/>
              </a:spcBef>
              <a:spcAft>
                <a:spcPts val="0"/>
              </a:spcAft>
              <a:defRPr/>
            </a:pPr>
            <a:r>
              <a:rPr kumimoji="0" lang="ja-JP" altLang="en-US" sz="1600" dirty="0">
                <a:latin typeface="MS UI Gothic" pitchFamily="50" charset="-128"/>
                <a:ea typeface="MS UI Gothic" pitchFamily="50" charset="-128"/>
              </a:rPr>
              <a:t>逆紹介率 ＝ 逆紹介患者数</a:t>
            </a:r>
            <a:r>
              <a:rPr kumimoji="0" lang="en-US" altLang="ja-JP" sz="1600" dirty="0">
                <a:latin typeface="MS UI Gothic" pitchFamily="50" charset="-128"/>
                <a:ea typeface="MS UI Gothic" pitchFamily="50" charset="-128"/>
              </a:rPr>
              <a:t>/</a:t>
            </a:r>
            <a:r>
              <a:rPr kumimoji="0" lang="ja-JP" altLang="en-US" sz="1600" dirty="0">
                <a:latin typeface="MS UI Gothic" pitchFamily="50" charset="-128"/>
                <a:ea typeface="MS UI Gothic" pitchFamily="50" charset="-128"/>
              </a:rPr>
              <a:t>初診の患者数</a:t>
            </a:r>
          </a:p>
          <a:p>
            <a:pPr marL="273050" fontAlgn="auto">
              <a:spcBef>
                <a:spcPts val="600"/>
              </a:spcBef>
              <a:spcAft>
                <a:spcPts val="0"/>
              </a:spcAft>
              <a:defRPr/>
            </a:pPr>
            <a:r>
              <a:rPr kumimoji="0" lang="en-US" altLang="ja-JP" sz="1600" dirty="0">
                <a:latin typeface="MS UI Gothic" pitchFamily="50" charset="-128"/>
                <a:ea typeface="MS UI Gothic" pitchFamily="50" charset="-128"/>
              </a:rPr>
              <a:t>[</a:t>
            </a:r>
            <a:r>
              <a:rPr kumimoji="0" lang="ja-JP" altLang="en-US" sz="1600" dirty="0">
                <a:latin typeface="MS UI Gothic" pitchFamily="50" charset="-128"/>
                <a:ea typeface="MS UI Gothic" pitchFamily="50" charset="-128"/>
              </a:rPr>
              <a:t>経過措置</a:t>
            </a:r>
            <a:r>
              <a:rPr kumimoji="0" lang="en-US" altLang="ja-JP" sz="1600" dirty="0">
                <a:latin typeface="MS UI Gothic" pitchFamily="50" charset="-128"/>
                <a:ea typeface="MS UI Gothic" pitchFamily="50" charset="-128"/>
              </a:rPr>
              <a:t>]</a:t>
            </a:r>
          </a:p>
          <a:p>
            <a:pPr marL="355600" indent="273050" fontAlgn="auto">
              <a:spcBef>
                <a:spcPts val="0"/>
              </a:spcBef>
              <a:spcAft>
                <a:spcPts val="0"/>
              </a:spcAft>
              <a:defRPr/>
            </a:pPr>
            <a:r>
              <a:rPr kumimoji="0" lang="ja-JP" altLang="en-US" sz="1600" dirty="0">
                <a:latin typeface="MS UI Gothic" pitchFamily="50" charset="-128"/>
                <a:ea typeface="MS UI Gothic" pitchFamily="50" charset="-128"/>
              </a:rPr>
              <a:t>紹介率の低い特定機能病院及び一般病床が５００床以上の地域医療支援病院において、他の病院（一般病床が２００床未満に限る）又は診療所に対し、文書による紹介を行う旨の申出を行ったにもかかわらず、当該病院を受診した場合の外来診療料の評価を導入するのは、</a:t>
            </a:r>
            <a:r>
              <a:rPr kumimoji="0" lang="ja-JP" altLang="en-US" sz="1600" dirty="0">
                <a:solidFill>
                  <a:srgbClr val="0070C0"/>
                </a:solidFill>
                <a:latin typeface="MS UI Gothic" pitchFamily="50" charset="-128"/>
                <a:ea typeface="MS UI Gothic" pitchFamily="50" charset="-128"/>
              </a:rPr>
              <a:t>平成２５年４月</a:t>
            </a:r>
            <a:r>
              <a:rPr kumimoji="0" lang="en-US" altLang="ja-JP" sz="1600" dirty="0">
                <a:solidFill>
                  <a:srgbClr val="0070C0"/>
                </a:solidFill>
                <a:latin typeface="MS UI Gothic" pitchFamily="50" charset="-128"/>
                <a:ea typeface="MS UI Gothic" pitchFamily="50" charset="-128"/>
              </a:rPr>
              <a:t>1</a:t>
            </a:r>
            <a:r>
              <a:rPr kumimoji="0" lang="ja-JP" altLang="en-US" sz="1600" dirty="0">
                <a:solidFill>
                  <a:srgbClr val="0070C0"/>
                </a:solidFill>
                <a:latin typeface="MS UI Gothic" pitchFamily="50" charset="-128"/>
                <a:ea typeface="MS UI Gothic" pitchFamily="50" charset="-128"/>
              </a:rPr>
              <a:t>日</a:t>
            </a:r>
            <a:r>
              <a:rPr kumimoji="0" lang="ja-JP" altLang="en-US" sz="1600" dirty="0">
                <a:latin typeface="MS UI Gothic" pitchFamily="50" charset="-128"/>
                <a:ea typeface="MS UI Gothic" pitchFamily="50" charset="-128"/>
              </a:rPr>
              <a:t>とする。</a:t>
            </a:r>
            <a:endParaRPr kumimoji="0" lang="en-US" altLang="ja-JP" sz="1600" b="1" dirty="0">
              <a:solidFill>
                <a:srgbClr val="FF0000"/>
              </a:solidFill>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059FB2B6-C46B-465F-96A6-8E4B8A8D47E5}" type="slidenum">
              <a:rPr lang="en-US" sz="1400">
                <a:effectLst>
                  <a:outerShdw blurRad="38100" dist="38100" dir="2700000" algn="tl">
                    <a:srgbClr val="000000">
                      <a:alpha val="43137"/>
                    </a:srgbClr>
                  </a:outerShdw>
                </a:effectLst>
              </a:rPr>
              <a:pPr algn="r">
                <a:defRPr/>
              </a:pPr>
              <a:t>113</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6588224" y="2060848"/>
            <a:ext cx="230425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506</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700213"/>
            <a:ext cx="8229600" cy="1143000"/>
          </a:xfrm>
        </p:spPr>
        <p:txBody>
          <a:bodyPr anchor="ctr">
            <a:normAutofit fontScale="90000"/>
          </a:bodyPr>
          <a:lstStyle/>
          <a:p>
            <a:pPr eaLnBrk="1" fontAlgn="auto" hangingPunct="1">
              <a:spcBef>
                <a:spcPts val="0"/>
              </a:spcBef>
              <a:spcAft>
                <a:spcPts val="0"/>
              </a:spcAft>
              <a:defRPr/>
            </a:pPr>
            <a:r>
              <a:rPr lang="en-US" altLang="ja-JP"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基本診療料</a:t>
            </a:r>
            <a:r>
              <a:rPr lang="en-US" altLang="ja-JP"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en-US" altLang="ja-JP" b="1" u="sng"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b="1" u="sng"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4400" b="1" u="sng"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入 院 基 本 料 等</a:t>
            </a:r>
            <a:endParaRPr lang="ja-JP" altLang="en-US" sz="4400" b="1" u="sng"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スライド番号プレースホルダ 7"/>
          <p:cNvSpPr>
            <a:spLocks noGrp="1"/>
          </p:cNvSpPr>
          <p:nvPr>
            <p:ph type="sldNum" sz="quarter" idx="11"/>
          </p:nvPr>
        </p:nvSpPr>
        <p:spPr>
          <a:xfrm>
            <a:off x="6840538" y="6480175"/>
            <a:ext cx="2133600" cy="339725"/>
          </a:xfrm>
        </p:spPr>
        <p:txBody>
          <a:bodyPr/>
          <a:lstStyle/>
          <a:p>
            <a:pPr algn="r">
              <a:defRPr/>
            </a:pPr>
            <a:fld id="{FDAEC2FF-F7E8-4E60-873E-F465663FC0A6}" type="slidenum">
              <a:rPr lang="en-US" sz="1400">
                <a:effectLst>
                  <a:outerShdw blurRad="38100" dist="38100" dir="2700000" algn="tl">
                    <a:srgbClr val="000000">
                      <a:alpha val="43137"/>
                    </a:srgbClr>
                  </a:outerShdw>
                </a:effectLst>
              </a:rPr>
              <a:pPr algn="r">
                <a:defRPr/>
              </a:pPr>
              <a:t>114</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0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入院基本料等加算の簡素化</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コンテンツ プレースホルダ 5"/>
          <p:cNvSpPr txBox="1">
            <a:spLocks/>
          </p:cNvSpPr>
          <p:nvPr/>
        </p:nvSpPr>
        <p:spPr>
          <a:xfrm>
            <a:off x="467544" y="908720"/>
            <a:ext cx="8208912" cy="3384376"/>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1200"/>
              </a:spcAft>
              <a:defRPr/>
            </a:pPr>
            <a:r>
              <a:rPr kumimoji="0" lang="ja-JP" altLang="en-US" sz="2800" dirty="0">
                <a:latin typeface="MS UI Gothic" pitchFamily="50" charset="-128"/>
                <a:ea typeface="MS UI Gothic" pitchFamily="50" charset="-128"/>
              </a:rPr>
              <a:t>◆栄養管理実施加算の見直し</a:t>
            </a:r>
          </a:p>
          <a:p>
            <a:pPr marL="450850" indent="-273050" fontAlgn="auto">
              <a:spcBef>
                <a:spcPts val="0"/>
              </a:spcBef>
              <a:spcAft>
                <a:spcPts val="0"/>
              </a:spcAft>
              <a:defRPr/>
            </a:pPr>
            <a:r>
              <a:rPr kumimoji="0" lang="en-US" altLang="ja-JP" sz="2800" dirty="0">
                <a:latin typeface="MS UI Gothic" pitchFamily="50" charset="-128"/>
                <a:ea typeface="MS UI Gothic" pitchFamily="50" charset="-128"/>
              </a:rPr>
              <a:t>(1)</a:t>
            </a:r>
            <a:r>
              <a:rPr kumimoji="0" lang="ja-JP" altLang="en-US" sz="2800" dirty="0">
                <a:latin typeface="MS UI Gothic" pitchFamily="50" charset="-128"/>
                <a:ea typeface="MS UI Gothic" pitchFamily="50" charset="-128"/>
              </a:rPr>
              <a:t>　</a:t>
            </a:r>
            <a:r>
              <a:rPr kumimoji="0" lang="ja-JP" altLang="en-US" sz="2800" dirty="0">
                <a:solidFill>
                  <a:srgbClr val="FF0000"/>
                </a:solidFill>
                <a:latin typeface="MS UI Gothic" pitchFamily="50" charset="-128"/>
                <a:ea typeface="MS UI Gothic" pitchFamily="50" charset="-128"/>
              </a:rPr>
              <a:t>栄養管理実施加算</a:t>
            </a:r>
            <a:r>
              <a:rPr kumimoji="0" lang="ja-JP" altLang="en-US" sz="2800" dirty="0">
                <a:latin typeface="MS UI Gothic" pitchFamily="50" charset="-128"/>
                <a:ea typeface="MS UI Gothic" pitchFamily="50" charset="-128"/>
              </a:rPr>
              <a:t>について、すでに多くの医療機関で算定されていることから、</a:t>
            </a:r>
            <a:r>
              <a:rPr kumimoji="0" lang="ja-JP" altLang="en-US" sz="2800" dirty="0">
                <a:solidFill>
                  <a:srgbClr val="0070C0"/>
                </a:solidFill>
                <a:latin typeface="MS UI Gothic" pitchFamily="50" charset="-128"/>
                <a:ea typeface="MS UI Gothic" pitchFamily="50" charset="-128"/>
              </a:rPr>
              <a:t>加算の要件を入院基本料、特定入院料の算定要件として包括して評価</a:t>
            </a:r>
            <a:r>
              <a:rPr kumimoji="0" lang="ja-JP" altLang="en-US" sz="2800" dirty="0">
                <a:latin typeface="MS UI Gothic" pitchFamily="50" charset="-128"/>
                <a:ea typeface="MS UI Gothic" pitchFamily="50" charset="-128"/>
              </a:rPr>
              <a:t>する。なお、栄養管理体制の整備に一定の時間がかかると考えられるため、</a:t>
            </a:r>
            <a:r>
              <a:rPr kumimoji="0" lang="ja-JP" altLang="en-US" sz="2800" dirty="0">
                <a:solidFill>
                  <a:srgbClr val="0070C0"/>
                </a:solidFill>
                <a:latin typeface="MS UI Gothic" pitchFamily="50" charset="-128"/>
                <a:ea typeface="MS UI Gothic" pitchFamily="50" charset="-128"/>
              </a:rPr>
              <a:t>経過措置</a:t>
            </a:r>
            <a:r>
              <a:rPr kumimoji="0" lang="ja-JP" altLang="en-US" sz="2800" dirty="0">
                <a:latin typeface="MS UI Gothic" pitchFamily="50" charset="-128"/>
                <a:ea typeface="MS UI Gothic" pitchFamily="50" charset="-128"/>
              </a:rPr>
              <a:t>を設ける。</a:t>
            </a:r>
            <a:endParaRPr kumimoji="0" lang="ja-JP" altLang="en-US" sz="2800" dirty="0">
              <a:solidFill>
                <a:srgbClr val="0070C0"/>
              </a:solidFill>
              <a:latin typeface="MS UI Gothic" pitchFamily="50" charset="-128"/>
              <a:ea typeface="MS UI Gothic" pitchFamily="50" charset="-128"/>
            </a:endParaRPr>
          </a:p>
        </p:txBody>
      </p:sp>
      <p:sp>
        <p:nvSpPr>
          <p:cNvPr id="6" name="コンテンツ プレースホルダ 5"/>
          <p:cNvSpPr txBox="1">
            <a:spLocks/>
          </p:cNvSpPr>
          <p:nvPr/>
        </p:nvSpPr>
        <p:spPr>
          <a:xfrm>
            <a:off x="467544" y="4509120"/>
            <a:ext cx="8208912" cy="2232248"/>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en-US" altLang="ja-JP" sz="2200" dirty="0">
                <a:latin typeface="MS UI Gothic" pitchFamily="50" charset="-128"/>
                <a:ea typeface="MS UI Gothic" pitchFamily="50" charset="-128"/>
              </a:rPr>
              <a:t>[</a:t>
            </a:r>
            <a:r>
              <a:rPr kumimoji="0" lang="ja-JP" altLang="en-US" sz="2200" dirty="0">
                <a:latin typeface="MS UI Gothic" pitchFamily="50" charset="-128"/>
                <a:ea typeface="MS UI Gothic" pitchFamily="50" charset="-128"/>
              </a:rPr>
              <a:t>経過措置</a:t>
            </a:r>
            <a:r>
              <a:rPr kumimoji="0" lang="en-US" altLang="ja-JP" sz="2200" dirty="0">
                <a:latin typeface="MS UI Gothic" pitchFamily="50" charset="-128"/>
                <a:ea typeface="MS UI Gothic" pitchFamily="50" charset="-128"/>
              </a:rPr>
              <a:t>]</a:t>
            </a:r>
          </a:p>
          <a:p>
            <a:pPr marL="177800" indent="273050" fontAlgn="auto">
              <a:spcBef>
                <a:spcPts val="0"/>
              </a:spcBef>
              <a:spcAft>
                <a:spcPts val="0"/>
              </a:spcAft>
              <a:defRPr/>
            </a:pPr>
            <a:r>
              <a:rPr kumimoji="0" lang="ja-JP" altLang="en-US" sz="2200" b="1" u="sng" dirty="0">
                <a:latin typeface="MS UI Gothic" pitchFamily="50" charset="-128"/>
                <a:ea typeface="MS UI Gothic" pitchFamily="50" charset="-128"/>
              </a:rPr>
              <a:t>平成２４年３月３１日に栄養管理実施加算の届出を行っていない医療機関</a:t>
            </a:r>
            <a:r>
              <a:rPr kumimoji="0" lang="ja-JP" altLang="en-US" sz="2200" dirty="0">
                <a:latin typeface="MS UI Gothic" pitchFamily="50" charset="-128"/>
                <a:ea typeface="MS UI Gothic" pitchFamily="50" charset="-128"/>
              </a:rPr>
              <a:t>については、</a:t>
            </a:r>
            <a:r>
              <a:rPr kumimoji="0" lang="ja-JP" altLang="en-US" sz="2200" dirty="0">
                <a:solidFill>
                  <a:srgbClr val="0070C0"/>
                </a:solidFill>
                <a:latin typeface="MS UI Gothic" pitchFamily="50" charset="-128"/>
                <a:ea typeface="MS UI Gothic" pitchFamily="50" charset="-128"/>
              </a:rPr>
              <a:t>平成２６年３月３１日までの間は</a:t>
            </a:r>
            <a:r>
              <a:rPr kumimoji="0" lang="ja-JP" altLang="en-US" sz="2200" dirty="0">
                <a:latin typeface="MS UI Gothic" pitchFamily="50" charset="-128"/>
                <a:ea typeface="MS UI Gothic" pitchFamily="50" charset="-128"/>
              </a:rPr>
              <a:t>栄養管理体制の整備に資する計画を策定する等の要件を課した上で、</a:t>
            </a:r>
            <a:r>
              <a:rPr kumimoji="0" lang="ja-JP" altLang="en-US" sz="2200" dirty="0">
                <a:solidFill>
                  <a:srgbClr val="0070C0"/>
                </a:solidFill>
                <a:latin typeface="MS UI Gothic" pitchFamily="50" charset="-128"/>
                <a:ea typeface="MS UI Gothic" pitchFamily="50" charset="-128"/>
              </a:rPr>
              <a:t>栄養管理体制を満たしているものとする</a:t>
            </a:r>
            <a:r>
              <a:rPr kumimoji="0" lang="ja-JP" altLang="en-US" sz="2200" dirty="0" smtClean="0">
                <a:latin typeface="MS UI Gothic" pitchFamily="50" charset="-128"/>
                <a:ea typeface="MS UI Gothic" pitchFamily="50" charset="-128"/>
              </a:rPr>
              <a:t>。</a:t>
            </a:r>
            <a:r>
              <a:rPr kumimoji="0" lang="ja-JP" altLang="en-US" sz="2200" dirty="0" smtClean="0">
                <a:solidFill>
                  <a:srgbClr val="FF0000"/>
                </a:solidFill>
                <a:latin typeface="MS UI Gothic" pitchFamily="50" charset="-128"/>
                <a:ea typeface="MS UI Gothic" pitchFamily="50" charset="-128"/>
              </a:rPr>
              <a:t>（基本診療料の施設基準等に係る届出書（別添７）の様式５の２による届出が必要）</a:t>
            </a:r>
            <a:endParaRPr kumimoji="0" lang="ja-JP" altLang="en-US" sz="2200" dirty="0">
              <a:solidFill>
                <a:srgbClr val="FF0000"/>
              </a:solidFill>
              <a:latin typeface="MS UI Gothic" pitchFamily="50" charset="-128"/>
              <a:ea typeface="MS UI Gothic" pitchFamily="50" charset="-128"/>
            </a:endParaRPr>
          </a:p>
        </p:txBody>
      </p:sp>
      <p:sp>
        <p:nvSpPr>
          <p:cNvPr id="7" name="テキスト ボックス 6"/>
          <p:cNvSpPr txBox="1"/>
          <p:nvPr/>
        </p:nvSpPr>
        <p:spPr>
          <a:xfrm>
            <a:off x="7236296" y="1196752"/>
            <a:ext cx="16561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813</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822</a:t>
            </a:r>
            <a:endParaRPr lang="ja-JP" altLang="en-US" sz="1400" dirty="0">
              <a:solidFill>
                <a:srgbClr val="002060"/>
              </a:solidFill>
              <a:latin typeface="HGPｺﾞｼｯｸM" pitchFamily="50" charset="-128"/>
              <a:ea typeface="HGPｺﾞｼｯｸM"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4EB03C0C-4150-49E4-920C-9BB3087B75EF}" type="slidenum">
              <a:rPr lang="en-US" sz="1400">
                <a:effectLst>
                  <a:outerShdw blurRad="38100" dist="38100" dir="2700000" algn="tl">
                    <a:srgbClr val="000000">
                      <a:alpha val="43137"/>
                    </a:srgbClr>
                  </a:outerShdw>
                </a:effectLst>
              </a:rPr>
              <a:pPr algn="r">
                <a:defRPr/>
              </a:pPr>
              <a:t>115</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idx="1"/>
          </p:nvPr>
        </p:nvGraphicFramePr>
        <p:xfrm>
          <a:off x="467544" y="188640"/>
          <a:ext cx="8229600" cy="6480720"/>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58901">
                <a:tc>
                  <a:txBody>
                    <a:bodyPr/>
                    <a:lstStyle/>
                    <a:p>
                      <a:pPr algn="ctr"/>
                      <a:r>
                        <a:rPr kumimoji="1" lang="ja-JP" altLang="en-US" sz="1600" b="1" dirty="0" smtClean="0">
                          <a:solidFill>
                            <a:srgbClr val="FF0000"/>
                          </a:solidFill>
                          <a:latin typeface="MS UI Gothic" pitchFamily="50" charset="-128"/>
                          <a:ea typeface="MS UI Gothic" pitchFamily="50" charset="-128"/>
                        </a:rPr>
                        <a:t>改　定　後</a:t>
                      </a:r>
                      <a:endParaRPr kumimoji="1" lang="ja-JP" altLang="en-US" sz="16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600" dirty="0" smtClean="0">
                          <a:latin typeface="MS UI Gothic" pitchFamily="50" charset="-128"/>
                          <a:ea typeface="MS UI Gothic" pitchFamily="50" charset="-128"/>
                        </a:rPr>
                        <a:t>現　　行</a:t>
                      </a:r>
                      <a:endParaRPr kumimoji="1" lang="ja-JP" altLang="en-US" sz="1600" dirty="0">
                        <a:latin typeface="MS UI Gothic" pitchFamily="50" charset="-128"/>
                        <a:ea typeface="MS UI Gothic" pitchFamily="50" charset="-128"/>
                      </a:endParaRPr>
                    </a:p>
                  </a:txBody>
                  <a:tcPr anchor="ctr">
                    <a:solidFill>
                      <a:schemeClr val="accent5">
                        <a:lumMod val="20000"/>
                        <a:lumOff val="80000"/>
                      </a:schemeClr>
                    </a:solidFill>
                  </a:tcPr>
                </a:tc>
              </a:tr>
              <a:tr h="6121819">
                <a:tc>
                  <a:txBody>
                    <a:bodyPr/>
                    <a:lstStyle/>
                    <a:p>
                      <a:pPr>
                        <a:spcAft>
                          <a:spcPts val="600"/>
                        </a:spcAft>
                      </a:pPr>
                      <a:r>
                        <a:rPr kumimoji="1" lang="zh-TW" altLang="en-US" sz="1600" baseline="0" dirty="0" smtClean="0">
                          <a:solidFill>
                            <a:schemeClr val="tx1"/>
                          </a:solidFill>
                          <a:latin typeface="MS UI Gothic" pitchFamily="50" charset="-128"/>
                          <a:ea typeface="MS UI Gothic" pitchFamily="50" charset="-128"/>
                          <a:cs typeface="+mn-cs"/>
                        </a:rPr>
                        <a:t>第１章</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第２部</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通則７</a:t>
                      </a:r>
                    </a:p>
                    <a:p>
                      <a:pPr marL="0" indent="177800"/>
                      <a:r>
                        <a:rPr kumimoji="1" lang="zh-TW" altLang="en-US" sz="1600" baseline="0" dirty="0" smtClean="0">
                          <a:solidFill>
                            <a:schemeClr val="tx1"/>
                          </a:solidFill>
                          <a:latin typeface="MS UI Gothic" pitchFamily="50" charset="-128"/>
                          <a:ea typeface="MS UI Gothic" pitchFamily="50" charset="-128"/>
                          <a:cs typeface="+mn-cs"/>
                        </a:rPr>
                        <a:t>入院診療計画、院内感染防止対策、</a:t>
                      </a:r>
                      <a:r>
                        <a:rPr kumimoji="1" lang="ja-JP" altLang="en-US" sz="1600" baseline="0" dirty="0" smtClean="0">
                          <a:solidFill>
                            <a:schemeClr val="tx1"/>
                          </a:solidFill>
                          <a:latin typeface="MS UI Gothic" pitchFamily="50" charset="-128"/>
                          <a:ea typeface="MS UI Gothic" pitchFamily="50" charset="-128"/>
                          <a:cs typeface="+mn-cs"/>
                        </a:rPr>
                        <a:t>医療安全管理体制、褥瘡対策</a:t>
                      </a:r>
                      <a:r>
                        <a:rPr kumimoji="1" lang="ja-JP" altLang="en-US" sz="1600" b="1" baseline="0" dirty="0" smtClean="0">
                          <a:solidFill>
                            <a:srgbClr val="FF0000"/>
                          </a:solidFill>
                          <a:latin typeface="MS UI Gothic" pitchFamily="50" charset="-128"/>
                          <a:ea typeface="MS UI Gothic" pitchFamily="50" charset="-128"/>
                          <a:cs typeface="+mn-cs"/>
                        </a:rPr>
                        <a:t>及び栄養管理体制</a:t>
                      </a:r>
                      <a:r>
                        <a:rPr kumimoji="1" lang="ja-JP" altLang="en-US" sz="1600" baseline="0" dirty="0" smtClean="0">
                          <a:solidFill>
                            <a:schemeClr val="tx1"/>
                          </a:solidFill>
                          <a:latin typeface="MS UI Gothic" pitchFamily="50" charset="-128"/>
                          <a:ea typeface="MS UI Gothic" pitchFamily="50" charset="-128"/>
                          <a:cs typeface="+mn-cs"/>
                        </a:rPr>
                        <a:t>について、別に厚生労働大臣が定める基準を満たす場合に限り、入院基本料及び特定入院料を算定する。</a:t>
                      </a:r>
                    </a:p>
                    <a:p>
                      <a:r>
                        <a:rPr kumimoji="1" lang="ja-JP" altLang="en-US" sz="1600" b="1" baseline="0" dirty="0" smtClean="0">
                          <a:solidFill>
                            <a:srgbClr val="FF0000"/>
                          </a:solidFill>
                          <a:latin typeface="MS UI Gothic" pitchFamily="50" charset="-128"/>
                          <a:ea typeface="MS UI Gothic" pitchFamily="50" charset="-128"/>
                          <a:cs typeface="+mn-cs"/>
                        </a:rPr>
                        <a:t>［栄養管理体制の基準］</a:t>
                      </a:r>
                    </a:p>
                    <a:p>
                      <a:pPr marL="273050" indent="-190500"/>
                      <a:r>
                        <a:rPr kumimoji="1" lang="ja-JP" altLang="en-US" sz="1600" baseline="0" dirty="0" smtClean="0">
                          <a:solidFill>
                            <a:schemeClr val="tx1"/>
                          </a:solidFill>
                          <a:latin typeface="MS UI Gothic" pitchFamily="50" charset="-128"/>
                          <a:ea typeface="MS UI Gothic" pitchFamily="50" charset="-128"/>
                          <a:cs typeface="+mn-cs"/>
                        </a:rPr>
                        <a:t>①　当該保険医療機関に</a:t>
                      </a:r>
                      <a:r>
                        <a:rPr kumimoji="1" lang="ja-JP" altLang="en-US" sz="1600" baseline="0" dirty="0" smtClean="0">
                          <a:solidFill>
                            <a:srgbClr val="0070C0"/>
                          </a:solidFill>
                          <a:latin typeface="MS UI Gothic" pitchFamily="50" charset="-128"/>
                          <a:ea typeface="MS UI Gothic" pitchFamily="50" charset="-128"/>
                          <a:cs typeface="+mn-cs"/>
                        </a:rPr>
                        <a:t>常勤の管理栄養士が１名以上配置</a:t>
                      </a:r>
                      <a:r>
                        <a:rPr kumimoji="1" lang="ja-JP" altLang="en-US" sz="1600" baseline="0" dirty="0" smtClean="0">
                          <a:solidFill>
                            <a:schemeClr val="tx1"/>
                          </a:solidFill>
                          <a:latin typeface="MS UI Gothic" pitchFamily="50" charset="-128"/>
                          <a:ea typeface="MS UI Gothic" pitchFamily="50" charset="-128"/>
                          <a:cs typeface="+mn-cs"/>
                        </a:rPr>
                        <a:t>されていること。</a:t>
                      </a:r>
                    </a:p>
                    <a:p>
                      <a:pPr marL="273050" indent="-190500"/>
                      <a:r>
                        <a:rPr kumimoji="1" lang="ja-JP" altLang="en-US" sz="1600" baseline="0" dirty="0" smtClean="0">
                          <a:solidFill>
                            <a:schemeClr val="tx1"/>
                          </a:solidFill>
                          <a:latin typeface="MS UI Gothic" pitchFamily="50" charset="-128"/>
                          <a:ea typeface="MS UI Gothic" pitchFamily="50" charset="-128"/>
                          <a:cs typeface="+mn-cs"/>
                        </a:rPr>
                        <a:t>②　患者の入院時に患者ごとの栄養状態の評価を行い、</a:t>
                      </a:r>
                      <a:r>
                        <a:rPr kumimoji="1" lang="ja-JP" altLang="en-US" sz="1600" baseline="0" dirty="0" smtClean="0">
                          <a:solidFill>
                            <a:srgbClr val="0070C0"/>
                          </a:solidFill>
                          <a:latin typeface="MS UI Gothic" pitchFamily="50" charset="-128"/>
                          <a:ea typeface="MS UI Gothic" pitchFamily="50" charset="-128"/>
                          <a:cs typeface="+mn-cs"/>
                        </a:rPr>
                        <a:t>医師、管理栄養士、薬剤師、看護師その他の医療従事者が共同して、入院患者ごとの栄養状態、摂食機能及び食形態を考慮した栄養管理計画を作成</a:t>
                      </a:r>
                      <a:r>
                        <a:rPr kumimoji="1" lang="ja-JP" altLang="en-US" sz="1600" baseline="0" dirty="0" smtClean="0">
                          <a:solidFill>
                            <a:schemeClr val="tx1"/>
                          </a:solidFill>
                          <a:latin typeface="MS UI Gothic" pitchFamily="50" charset="-128"/>
                          <a:ea typeface="MS UI Gothic" pitchFamily="50" charset="-128"/>
                          <a:cs typeface="+mn-cs"/>
                        </a:rPr>
                        <a:t>していること。</a:t>
                      </a:r>
                    </a:p>
                    <a:p>
                      <a:pPr marL="273050" indent="-190500"/>
                      <a:r>
                        <a:rPr kumimoji="1" lang="ja-JP" altLang="en-US" sz="1600" baseline="0" dirty="0" smtClean="0">
                          <a:solidFill>
                            <a:schemeClr val="tx1"/>
                          </a:solidFill>
                          <a:latin typeface="MS UI Gothic" pitchFamily="50" charset="-128"/>
                          <a:ea typeface="MS UI Gothic" pitchFamily="50" charset="-128"/>
                          <a:cs typeface="+mn-cs"/>
                        </a:rPr>
                        <a:t>③　当該栄養管理計画に基づき入院患者ごとの栄養管理を行うとともに、</a:t>
                      </a:r>
                      <a:r>
                        <a:rPr kumimoji="1" lang="ja-JP" altLang="en-US" sz="1600" baseline="0" dirty="0" smtClean="0">
                          <a:solidFill>
                            <a:srgbClr val="0070C0"/>
                          </a:solidFill>
                          <a:latin typeface="MS UI Gothic" pitchFamily="50" charset="-128"/>
                          <a:ea typeface="MS UI Gothic" pitchFamily="50" charset="-128"/>
                          <a:cs typeface="+mn-cs"/>
                        </a:rPr>
                        <a:t>栄養状態を定期的に記録</a:t>
                      </a:r>
                      <a:r>
                        <a:rPr kumimoji="1" lang="ja-JP" altLang="en-US" sz="1600" baseline="0" dirty="0" smtClean="0">
                          <a:solidFill>
                            <a:schemeClr val="tx1"/>
                          </a:solidFill>
                          <a:latin typeface="MS UI Gothic" pitchFamily="50" charset="-128"/>
                          <a:ea typeface="MS UI Gothic" pitchFamily="50" charset="-128"/>
                          <a:cs typeface="+mn-cs"/>
                        </a:rPr>
                        <a:t>していること。</a:t>
                      </a:r>
                    </a:p>
                    <a:p>
                      <a:pPr marL="273050" indent="-190500"/>
                      <a:r>
                        <a:rPr kumimoji="1" lang="ja-JP" altLang="en-US" sz="1600" baseline="0" dirty="0" smtClean="0">
                          <a:solidFill>
                            <a:schemeClr val="tx1"/>
                          </a:solidFill>
                          <a:latin typeface="MS UI Gothic" pitchFamily="50" charset="-128"/>
                          <a:ea typeface="MS UI Gothic" pitchFamily="50" charset="-128"/>
                          <a:cs typeface="+mn-cs"/>
                        </a:rPr>
                        <a:t>④　当該栄養管理計画に基づき患者の栄養状態を定期的に評価し、</a:t>
                      </a:r>
                      <a:r>
                        <a:rPr kumimoji="1" lang="ja-JP" altLang="en-US" sz="1600" baseline="0" dirty="0" smtClean="0">
                          <a:solidFill>
                            <a:srgbClr val="0070C0"/>
                          </a:solidFill>
                          <a:latin typeface="MS UI Gothic" pitchFamily="50" charset="-128"/>
                          <a:ea typeface="MS UI Gothic" pitchFamily="50" charset="-128"/>
                          <a:cs typeface="+mn-cs"/>
                        </a:rPr>
                        <a:t>必要に応じて当該計画を見直している</a:t>
                      </a:r>
                      <a:r>
                        <a:rPr kumimoji="1" lang="ja-JP" altLang="en-US" sz="1600" baseline="0" dirty="0" smtClean="0">
                          <a:solidFill>
                            <a:schemeClr val="tx1"/>
                          </a:solidFill>
                          <a:latin typeface="MS UI Gothic" pitchFamily="50" charset="-128"/>
                          <a:ea typeface="MS UI Gothic" pitchFamily="50" charset="-128"/>
                          <a:cs typeface="+mn-cs"/>
                        </a:rPr>
                        <a:t>こと。</a:t>
                      </a:r>
                    </a:p>
                    <a:p>
                      <a:pPr marL="273050" indent="-190500"/>
                      <a:r>
                        <a:rPr kumimoji="1" lang="ja-JP" altLang="en-US" sz="1600" baseline="0" dirty="0" smtClean="0">
                          <a:solidFill>
                            <a:schemeClr val="tx1"/>
                          </a:solidFill>
                          <a:latin typeface="MS UI Gothic" pitchFamily="50" charset="-128"/>
                          <a:ea typeface="MS UI Gothic" pitchFamily="50" charset="-128"/>
                          <a:cs typeface="+mn-cs"/>
                        </a:rPr>
                        <a:t>⑤　</a:t>
                      </a:r>
                      <a:r>
                        <a:rPr kumimoji="1" lang="ja-JP" altLang="en-US" sz="1600" baseline="0" dirty="0" smtClean="0">
                          <a:solidFill>
                            <a:srgbClr val="0070C0"/>
                          </a:solidFill>
                          <a:latin typeface="MS UI Gothic" pitchFamily="50" charset="-128"/>
                          <a:ea typeface="MS UI Gothic" pitchFamily="50" charset="-128"/>
                          <a:cs typeface="+mn-cs"/>
                        </a:rPr>
                        <a:t>有床診療所においては管理栄養士は常勤でなくても差し支えない</a:t>
                      </a:r>
                      <a:r>
                        <a:rPr kumimoji="1" lang="ja-JP" altLang="en-US" sz="1600" baseline="0" dirty="0" smtClean="0">
                          <a:solidFill>
                            <a:schemeClr val="tx1"/>
                          </a:solidFill>
                          <a:latin typeface="MS UI Gothic" pitchFamily="50" charset="-128"/>
                          <a:ea typeface="MS UI Gothic" pitchFamily="50" charset="-128"/>
                          <a:cs typeface="+mn-cs"/>
                        </a:rPr>
                        <a:t>。</a:t>
                      </a:r>
                      <a:endParaRPr kumimoji="1" lang="en-US" altLang="ja-JP" sz="1600" baseline="0" dirty="0" smtClean="0">
                        <a:solidFill>
                          <a:schemeClr val="tx1"/>
                        </a:solidFill>
                        <a:latin typeface="MS UI Gothic" pitchFamily="50" charset="-128"/>
                        <a:ea typeface="MS UI Gothic" pitchFamily="50" charset="-128"/>
                        <a:cs typeface="+mn-cs"/>
                      </a:endParaRPr>
                    </a:p>
                    <a:p>
                      <a:pPr marL="273050" indent="-190500"/>
                      <a:endParaRPr kumimoji="1" lang="ja-JP" altLang="en-US" sz="1600" baseline="0" dirty="0" smtClean="0">
                        <a:solidFill>
                          <a:schemeClr val="tx1"/>
                        </a:solidFill>
                        <a:latin typeface="MS UI Gothic" pitchFamily="50" charset="-128"/>
                        <a:ea typeface="MS UI Gothic" pitchFamily="50" charset="-128"/>
                        <a:cs typeface="+mn-cs"/>
                      </a:endParaRPr>
                    </a:p>
                    <a:p>
                      <a:r>
                        <a:rPr kumimoji="1" lang="ja-JP" altLang="en-US" sz="1600" b="1" baseline="0" dirty="0" smtClean="0">
                          <a:solidFill>
                            <a:srgbClr val="FF0000"/>
                          </a:solidFill>
                          <a:latin typeface="MS UI Gothic" pitchFamily="50" charset="-128"/>
                          <a:ea typeface="MS UI Gothic" pitchFamily="50" charset="-128"/>
                          <a:cs typeface="+mn-cs"/>
                        </a:rPr>
                        <a:t>（削除）</a:t>
                      </a:r>
                      <a:endParaRPr lang="ja-JP" altLang="en-US" sz="1600" b="1" dirty="0" smtClean="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spcAft>
                          <a:spcPts val="600"/>
                        </a:spcAft>
                      </a:pPr>
                      <a:r>
                        <a:rPr kumimoji="1" lang="zh-TW" altLang="en-US" sz="1600" baseline="0" dirty="0" smtClean="0">
                          <a:solidFill>
                            <a:schemeClr val="tx1"/>
                          </a:solidFill>
                          <a:latin typeface="MS UI Gothic" pitchFamily="50" charset="-128"/>
                          <a:ea typeface="MS UI Gothic" pitchFamily="50" charset="-128"/>
                          <a:cs typeface="+mn-cs"/>
                        </a:rPr>
                        <a:t>第１章</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第２部</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通則７</a:t>
                      </a:r>
                    </a:p>
                    <a:p>
                      <a:pPr marL="0" indent="177800"/>
                      <a:r>
                        <a:rPr kumimoji="1" lang="zh-TW" altLang="en-US" sz="1600" baseline="0" dirty="0" smtClean="0">
                          <a:solidFill>
                            <a:schemeClr val="tx1"/>
                          </a:solidFill>
                          <a:latin typeface="MS UI Gothic" pitchFamily="50" charset="-128"/>
                          <a:ea typeface="MS UI Gothic" pitchFamily="50" charset="-128"/>
                          <a:cs typeface="+mn-cs"/>
                        </a:rPr>
                        <a:t>入院診療計画、院内感染防止対策、</a:t>
                      </a:r>
                      <a:r>
                        <a:rPr kumimoji="1" lang="ja-JP" altLang="en-US" sz="1600" baseline="0" dirty="0" smtClean="0">
                          <a:solidFill>
                            <a:schemeClr val="tx1"/>
                          </a:solidFill>
                          <a:latin typeface="MS UI Gothic" pitchFamily="50" charset="-128"/>
                          <a:ea typeface="MS UI Gothic" pitchFamily="50" charset="-128"/>
                          <a:cs typeface="+mn-cs"/>
                        </a:rPr>
                        <a:t>医療安全管理体制及び褥瘡対策について、別に厚生労働大臣が定める基準を満たす場合に限り、入院基本料及び特定入院料を算定する。</a:t>
                      </a:r>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0" baseline="0" dirty="0" smtClean="0">
                        <a:solidFill>
                          <a:schemeClr val="tx1"/>
                        </a:solidFill>
                        <a:latin typeface="MS UI Gothic" pitchFamily="50" charset="-128"/>
                        <a:ea typeface="MS UI Gothic" pitchFamily="50" charset="-128"/>
                        <a:cs typeface="+mn-cs"/>
                      </a:endParaRPr>
                    </a:p>
                    <a:p>
                      <a:endParaRPr kumimoji="1" lang="en-US" altLang="ja-JP" sz="1600" b="0" baseline="0" dirty="0" smtClean="0">
                        <a:solidFill>
                          <a:schemeClr val="tx1"/>
                        </a:solidFill>
                        <a:latin typeface="MS UI Gothic" pitchFamily="50" charset="-128"/>
                        <a:ea typeface="MS UI Gothic" pitchFamily="50" charset="-128"/>
                        <a:cs typeface="+mn-cs"/>
                      </a:endParaRPr>
                    </a:p>
                    <a:p>
                      <a:endParaRPr kumimoji="1" lang="en-US" altLang="ja-JP" sz="1600" b="0" baseline="0" dirty="0" smtClean="0">
                        <a:solidFill>
                          <a:schemeClr val="tx1"/>
                        </a:solidFill>
                        <a:latin typeface="MS UI Gothic" pitchFamily="50" charset="-128"/>
                        <a:ea typeface="MS UI Gothic" pitchFamily="50" charset="-128"/>
                        <a:cs typeface="+mn-cs"/>
                      </a:endParaRPr>
                    </a:p>
                    <a:p>
                      <a:endParaRPr kumimoji="1" lang="en-US" altLang="ja-JP" sz="1600" b="0" baseline="0" dirty="0" smtClean="0">
                        <a:solidFill>
                          <a:schemeClr val="tx1"/>
                        </a:solidFill>
                        <a:latin typeface="MS UI Gothic" pitchFamily="50" charset="-128"/>
                        <a:ea typeface="MS UI Gothic" pitchFamily="50" charset="-128"/>
                        <a:cs typeface="+mn-cs"/>
                      </a:endParaRPr>
                    </a:p>
                    <a:p>
                      <a:endParaRPr kumimoji="1" lang="en-US" altLang="ja-JP" sz="1600" b="0" baseline="0" dirty="0" smtClean="0">
                        <a:solidFill>
                          <a:schemeClr val="tx1"/>
                        </a:solidFill>
                        <a:latin typeface="MS UI Gothic" pitchFamily="50" charset="-128"/>
                        <a:ea typeface="MS UI Gothic" pitchFamily="50" charset="-128"/>
                        <a:cs typeface="+mn-cs"/>
                      </a:endParaRPr>
                    </a:p>
                    <a:p>
                      <a:endParaRPr kumimoji="1" lang="en-US" altLang="ja-JP" sz="1600" b="0" baseline="0" dirty="0" smtClean="0">
                        <a:solidFill>
                          <a:schemeClr val="tx1"/>
                        </a:solidFill>
                        <a:latin typeface="MS UI Gothic" pitchFamily="50" charset="-128"/>
                        <a:ea typeface="MS UI Gothic" pitchFamily="50" charset="-128"/>
                        <a:cs typeface="+mn-cs"/>
                      </a:endParaRPr>
                    </a:p>
                    <a:p>
                      <a:endParaRPr kumimoji="1" lang="en-US" altLang="ja-JP" sz="1600" b="0" baseline="0" dirty="0" smtClean="0">
                        <a:solidFill>
                          <a:schemeClr val="tx1"/>
                        </a:solidFill>
                        <a:latin typeface="MS UI Gothic" pitchFamily="50" charset="-128"/>
                        <a:ea typeface="MS UI Gothic" pitchFamily="50" charset="-128"/>
                        <a:cs typeface="+mn-cs"/>
                      </a:endParaRPr>
                    </a:p>
                    <a:p>
                      <a:endParaRPr kumimoji="1" lang="en-US" altLang="ja-JP" sz="1600" b="0" baseline="0" dirty="0" smtClean="0">
                        <a:solidFill>
                          <a:schemeClr val="tx1"/>
                        </a:solidFill>
                        <a:latin typeface="MS UI Gothic" pitchFamily="50" charset="-128"/>
                        <a:ea typeface="MS UI Gothic" pitchFamily="50" charset="-128"/>
                        <a:cs typeface="+mn-cs"/>
                      </a:endParaRPr>
                    </a:p>
                    <a:p>
                      <a:endParaRPr kumimoji="1" lang="en-US" altLang="ja-JP" sz="1600" b="0" baseline="0" dirty="0" smtClean="0">
                        <a:solidFill>
                          <a:schemeClr val="tx1"/>
                        </a:solidFill>
                        <a:latin typeface="MS UI Gothic" pitchFamily="50" charset="-128"/>
                        <a:ea typeface="MS UI Gothic" pitchFamily="50" charset="-128"/>
                        <a:cs typeface="+mn-cs"/>
                      </a:endParaRPr>
                    </a:p>
                    <a:p>
                      <a:endParaRPr kumimoji="1" lang="en-US" altLang="ja-JP" sz="1600" b="0" baseline="0" dirty="0" smtClean="0">
                        <a:solidFill>
                          <a:schemeClr val="tx1"/>
                        </a:solidFill>
                        <a:latin typeface="MS UI Gothic" pitchFamily="50" charset="-128"/>
                        <a:ea typeface="MS UI Gothic" pitchFamily="50" charset="-128"/>
                        <a:cs typeface="+mn-cs"/>
                      </a:endParaRPr>
                    </a:p>
                    <a:p>
                      <a:endParaRPr kumimoji="1" lang="en-US" altLang="ja-JP" sz="1600" b="0" baseline="0" dirty="0" smtClean="0">
                        <a:solidFill>
                          <a:schemeClr val="tx1"/>
                        </a:solidFill>
                        <a:latin typeface="MS UI Gothic" pitchFamily="50" charset="-128"/>
                        <a:ea typeface="MS UI Gothic" pitchFamily="50" charset="-128"/>
                        <a:cs typeface="+mn-cs"/>
                      </a:endParaRPr>
                    </a:p>
                    <a:p>
                      <a:endParaRPr kumimoji="1" lang="en-US" altLang="ja-JP" sz="1600" b="0" baseline="0" dirty="0" smtClean="0">
                        <a:solidFill>
                          <a:schemeClr val="tx1"/>
                        </a:solidFill>
                        <a:latin typeface="MS UI Gothic" pitchFamily="50" charset="-128"/>
                        <a:ea typeface="MS UI Gothic" pitchFamily="50" charset="-128"/>
                        <a:cs typeface="+mn-cs"/>
                      </a:endParaRPr>
                    </a:p>
                    <a:p>
                      <a:endParaRPr kumimoji="1" lang="en-US" altLang="ja-JP" sz="1600" b="0" baseline="0" dirty="0" smtClean="0">
                        <a:solidFill>
                          <a:schemeClr val="tx1"/>
                        </a:solidFill>
                        <a:latin typeface="MS UI Gothic" pitchFamily="50" charset="-128"/>
                        <a:ea typeface="MS UI Gothic" pitchFamily="50" charset="-128"/>
                        <a:cs typeface="+mn-cs"/>
                      </a:endParaRPr>
                    </a:p>
                    <a:p>
                      <a:endParaRPr kumimoji="1" lang="en-US" altLang="ja-JP" sz="1600" b="0" baseline="0" dirty="0" smtClean="0">
                        <a:solidFill>
                          <a:schemeClr val="tx1"/>
                        </a:solidFill>
                        <a:latin typeface="MS UI Gothic" pitchFamily="50" charset="-128"/>
                        <a:ea typeface="MS UI Gothic" pitchFamily="50" charset="-128"/>
                        <a:cs typeface="+mn-cs"/>
                      </a:endParaRPr>
                    </a:p>
                    <a:p>
                      <a:endParaRPr kumimoji="1" lang="en-US" altLang="ja-JP" sz="1600" b="0" baseline="0" dirty="0" smtClean="0">
                        <a:solidFill>
                          <a:schemeClr val="tx1"/>
                        </a:solidFill>
                        <a:latin typeface="MS UI Gothic" pitchFamily="50" charset="-128"/>
                        <a:ea typeface="MS UI Gothic" pitchFamily="50" charset="-128"/>
                        <a:cs typeface="+mn-cs"/>
                      </a:endParaRPr>
                    </a:p>
                    <a:p>
                      <a:endParaRPr kumimoji="1" lang="en-US" altLang="ja-JP" sz="1600" b="0" baseline="0" dirty="0" smtClean="0">
                        <a:solidFill>
                          <a:schemeClr val="tx1"/>
                        </a:solidFill>
                        <a:latin typeface="MS UI Gothic" pitchFamily="50" charset="-128"/>
                        <a:ea typeface="MS UI Gothic" pitchFamily="50" charset="-128"/>
                        <a:cs typeface="+mn-cs"/>
                      </a:endParaRPr>
                    </a:p>
                    <a:p>
                      <a:endParaRPr kumimoji="1" lang="en-US" altLang="ja-JP" sz="1600" b="0" baseline="0" dirty="0" smtClean="0">
                        <a:solidFill>
                          <a:schemeClr val="tx1"/>
                        </a:solidFill>
                        <a:latin typeface="MS UI Gothic" pitchFamily="50" charset="-128"/>
                        <a:ea typeface="MS UI Gothic" pitchFamily="50" charset="-128"/>
                        <a:cs typeface="+mn-cs"/>
                      </a:endParaRPr>
                    </a:p>
                    <a:p>
                      <a:endParaRPr kumimoji="1" lang="en-US" altLang="ja-JP" sz="1600" b="0" baseline="0" dirty="0" smtClean="0">
                        <a:solidFill>
                          <a:schemeClr val="tx1"/>
                        </a:solidFill>
                        <a:latin typeface="MS UI Gothic" pitchFamily="50" charset="-128"/>
                        <a:ea typeface="MS UI Gothic" pitchFamily="50" charset="-128"/>
                        <a:cs typeface="+mn-cs"/>
                      </a:endParaRPr>
                    </a:p>
                    <a:p>
                      <a:r>
                        <a:rPr kumimoji="1" lang="en-US" altLang="ja-JP" sz="1600" b="1" u="sng" baseline="0" dirty="0" smtClean="0">
                          <a:solidFill>
                            <a:schemeClr val="tx1"/>
                          </a:solidFill>
                          <a:latin typeface="MS UI Gothic" pitchFamily="50" charset="-128"/>
                          <a:ea typeface="MS UI Gothic" pitchFamily="50" charset="-128"/>
                          <a:cs typeface="+mn-cs"/>
                        </a:rPr>
                        <a:t>A233</a:t>
                      </a:r>
                      <a:r>
                        <a:rPr kumimoji="1" lang="ja-JP" altLang="en-US" sz="1600" b="1" u="sng" baseline="0" dirty="0" smtClean="0">
                          <a:solidFill>
                            <a:schemeClr val="tx1"/>
                          </a:solidFill>
                          <a:latin typeface="MS UI Gothic" pitchFamily="50" charset="-128"/>
                          <a:ea typeface="MS UI Gothic" pitchFamily="50" charset="-128"/>
                          <a:cs typeface="+mn-cs"/>
                        </a:rPr>
                        <a:t>　栄養管理実施加算（１日につき）　１２点</a:t>
                      </a: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4D1D867-C905-47C7-A195-B090665EA16C}" type="slidenum">
              <a:rPr lang="en-US" sz="1400">
                <a:effectLst>
                  <a:outerShdw blurRad="38100" dist="38100" dir="2700000" algn="tl">
                    <a:srgbClr val="000000">
                      <a:alpha val="43137"/>
                    </a:srgbClr>
                  </a:outerShdw>
                </a:effectLst>
              </a:rPr>
              <a:pPr algn="r">
                <a:defRPr/>
              </a:pPr>
              <a:t>116</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0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入院基本料等加算の簡素化</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D42C8377-1F68-478A-BB11-0C15A2B366E6}" type="slidenum">
              <a:rPr lang="en-US" sz="1400">
                <a:effectLst>
                  <a:outerShdw blurRad="38100" dist="38100" dir="2700000" algn="tl">
                    <a:srgbClr val="000000">
                      <a:alpha val="43137"/>
                    </a:srgbClr>
                  </a:outerShdw>
                </a:effectLst>
              </a:rPr>
              <a:pPr algn="r">
                <a:defRPr/>
              </a:pPr>
              <a:t>117</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1124744"/>
            <a:ext cx="8208912" cy="2664296"/>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1200"/>
              </a:spcAft>
              <a:defRPr/>
            </a:pPr>
            <a:r>
              <a:rPr kumimoji="0" lang="ja-JP" altLang="en-US" sz="2800" dirty="0">
                <a:latin typeface="MS UI Gothic" pitchFamily="50" charset="-128"/>
                <a:ea typeface="MS UI Gothic" pitchFamily="50" charset="-128"/>
              </a:rPr>
              <a:t>◆栄養管理実施加算、褥瘡患者管理加算の見直し</a:t>
            </a:r>
          </a:p>
          <a:p>
            <a:pPr marL="534988" indent="-261938" fontAlgn="auto">
              <a:spcBef>
                <a:spcPts val="0"/>
              </a:spcBef>
              <a:spcAft>
                <a:spcPts val="0"/>
              </a:spcAft>
              <a:defRPr/>
            </a:pPr>
            <a:r>
              <a:rPr kumimoji="0" lang="en-US" altLang="ja-JP" sz="2800" dirty="0">
                <a:latin typeface="MS UI Gothic" pitchFamily="50" charset="-128"/>
                <a:ea typeface="MS UI Gothic" pitchFamily="50" charset="-128"/>
              </a:rPr>
              <a:t>(2)</a:t>
            </a:r>
            <a:r>
              <a:rPr kumimoji="0" lang="ja-JP" altLang="en-US" sz="2800" dirty="0">
                <a:latin typeface="MS UI Gothic" pitchFamily="50" charset="-128"/>
                <a:ea typeface="MS UI Gothic" pitchFamily="50" charset="-128"/>
              </a:rPr>
              <a:t>　</a:t>
            </a:r>
            <a:r>
              <a:rPr kumimoji="0" lang="ja-JP" altLang="en-US" sz="2800" dirty="0">
                <a:solidFill>
                  <a:srgbClr val="FF0000"/>
                </a:solidFill>
                <a:latin typeface="MS UI Gothic" pitchFamily="50" charset="-128"/>
                <a:ea typeface="MS UI Gothic" pitchFamily="50" charset="-128"/>
              </a:rPr>
              <a:t>褥瘡患者管理加算</a:t>
            </a:r>
            <a:r>
              <a:rPr kumimoji="0" lang="ja-JP" altLang="en-US" sz="2800" dirty="0">
                <a:latin typeface="MS UI Gothic" pitchFamily="50" charset="-128"/>
                <a:ea typeface="MS UI Gothic" pitchFamily="50" charset="-128"/>
              </a:rPr>
              <a:t>について、すでに多くの医療機関で算定されていることから、</a:t>
            </a:r>
            <a:r>
              <a:rPr kumimoji="0" lang="ja-JP" altLang="en-US" sz="2800" dirty="0">
                <a:solidFill>
                  <a:srgbClr val="0070C0"/>
                </a:solidFill>
                <a:latin typeface="MS UI Gothic" pitchFamily="50" charset="-128"/>
                <a:ea typeface="MS UI Gothic" pitchFamily="50" charset="-128"/>
              </a:rPr>
              <a:t>加算の要件を入院基本料、特定入院料の算定要件として包括して評価</a:t>
            </a:r>
            <a:r>
              <a:rPr kumimoji="0" lang="ja-JP" altLang="en-US" sz="2800" dirty="0">
                <a:latin typeface="MS UI Gothic" pitchFamily="50" charset="-128"/>
                <a:ea typeface="MS UI Gothic" pitchFamily="50" charset="-128"/>
              </a:rPr>
              <a:t>する。</a:t>
            </a:r>
            <a:endParaRPr kumimoji="0" lang="ja-JP" altLang="en-US" sz="2800" dirty="0">
              <a:solidFill>
                <a:srgbClr val="0070C0"/>
              </a:solidFill>
              <a:latin typeface="MS UI Gothic" pitchFamily="50" charset="-128"/>
              <a:ea typeface="MS UI Gothic" pitchFamily="50" charset="-128"/>
            </a:endParaRPr>
          </a:p>
        </p:txBody>
      </p:sp>
      <p:sp>
        <p:nvSpPr>
          <p:cNvPr id="6" name="コンテンツ プレースホルダ 5"/>
          <p:cNvSpPr txBox="1">
            <a:spLocks/>
          </p:cNvSpPr>
          <p:nvPr/>
        </p:nvSpPr>
        <p:spPr>
          <a:xfrm>
            <a:off x="467544" y="4221088"/>
            <a:ext cx="8208912" cy="2088232"/>
          </a:xfrm>
          <a:prstGeom prst="rect">
            <a:avLst/>
          </a:prstGeom>
          <a:solidFill>
            <a:srgbClr val="FFFFCC"/>
          </a:solidFill>
          <a:effectLst>
            <a:innerShdw blurRad="63500" dist="50800" dir="13500000">
              <a:prstClr val="black">
                <a:alpha val="50000"/>
              </a:prstClr>
            </a:innerShdw>
          </a:effectLst>
        </p:spPr>
        <p:txBody>
          <a:bodyPr anchor="ctr"/>
          <a:lstStyle/>
          <a:p>
            <a:pPr marL="534988" indent="-261938" fontAlgn="auto">
              <a:spcBef>
                <a:spcPts val="0"/>
              </a:spcBef>
              <a:spcAft>
                <a:spcPts val="0"/>
              </a:spcAft>
              <a:defRPr/>
            </a:pPr>
            <a:r>
              <a:rPr kumimoji="0" lang="en-US" altLang="ja-JP" sz="2800" dirty="0">
                <a:latin typeface="MS UI Gothic" pitchFamily="50" charset="-128"/>
                <a:ea typeface="MS UI Gothic" pitchFamily="50" charset="-128"/>
              </a:rPr>
              <a:t>(3)</a:t>
            </a:r>
            <a:r>
              <a:rPr kumimoji="0" lang="ja-JP" altLang="en-US" sz="2800" dirty="0">
                <a:latin typeface="MS UI Gothic" pitchFamily="50" charset="-128"/>
                <a:ea typeface="MS UI Gothic" pitchFamily="50" charset="-128"/>
              </a:rPr>
              <a:t>　栄養管理実施加算、褥瘡患者管理加算について、入院基本料、特定入院料で包括して評価することから、</a:t>
            </a:r>
            <a:r>
              <a:rPr kumimoji="0" lang="ja-JP" altLang="en-US" sz="2800" dirty="0">
                <a:solidFill>
                  <a:srgbClr val="0070C0"/>
                </a:solidFill>
                <a:latin typeface="MS UI Gothic" pitchFamily="50" charset="-128"/>
                <a:ea typeface="MS UI Gothic" pitchFamily="50" charset="-128"/>
              </a:rPr>
              <a:t>入院基本料、特定入院料の評価をそれぞれ</a:t>
            </a:r>
            <a:r>
              <a:rPr kumimoji="0" lang="ja-JP" altLang="en-US" sz="2800" dirty="0">
                <a:solidFill>
                  <a:srgbClr val="FF0000"/>
                </a:solidFill>
                <a:latin typeface="MS UI Gothic" pitchFamily="50" charset="-128"/>
                <a:ea typeface="MS UI Gothic" pitchFamily="50" charset="-128"/>
              </a:rPr>
              <a:t>１１点ずつ</a:t>
            </a:r>
            <a:r>
              <a:rPr kumimoji="0" lang="ja-JP" altLang="en-US" sz="2800" dirty="0">
                <a:solidFill>
                  <a:srgbClr val="0070C0"/>
                </a:solidFill>
                <a:latin typeface="MS UI Gothic" pitchFamily="50" charset="-128"/>
                <a:ea typeface="MS UI Gothic" pitchFamily="50" charset="-128"/>
              </a:rPr>
              <a:t>引き上げる</a:t>
            </a:r>
            <a:r>
              <a:rPr kumimoji="0" lang="ja-JP" altLang="en-US" sz="2800" dirty="0">
                <a:latin typeface="MS UI Gothic" pitchFamily="50" charset="-128"/>
                <a:ea typeface="MS UI Gothic" pitchFamily="50" charset="-128"/>
              </a:rPr>
              <a:t>。</a:t>
            </a:r>
            <a:endParaRPr kumimoji="0" lang="ja-JP" altLang="en-US" sz="2800" dirty="0">
              <a:solidFill>
                <a:srgbClr val="0070C0"/>
              </a:solidFill>
              <a:latin typeface="MS UI Gothic" pitchFamily="50" charset="-128"/>
              <a:ea typeface="MS UI Gothic" pitchFamily="50" charset="-128"/>
            </a:endParaRPr>
          </a:p>
        </p:txBody>
      </p:sp>
      <p:sp>
        <p:nvSpPr>
          <p:cNvPr id="7" name="テキスト ボックス 6"/>
          <p:cNvSpPr txBox="1"/>
          <p:nvPr/>
        </p:nvSpPr>
        <p:spPr>
          <a:xfrm>
            <a:off x="4644008" y="1052736"/>
            <a:ext cx="42849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506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548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774</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822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idx="1"/>
          </p:nvPr>
        </p:nvGraphicFramePr>
        <p:xfrm>
          <a:off x="467544" y="332656"/>
          <a:ext cx="8229600" cy="6324600"/>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134496">
                <a:tc>
                  <a:txBody>
                    <a:bodyPr/>
                    <a:lstStyle/>
                    <a:p>
                      <a:pPr algn="ctr"/>
                      <a:r>
                        <a:rPr kumimoji="1" lang="ja-JP" altLang="en-US" sz="1700" b="1" dirty="0" smtClean="0">
                          <a:solidFill>
                            <a:srgbClr val="FF0000"/>
                          </a:solidFill>
                          <a:latin typeface="MS UI Gothic" pitchFamily="50" charset="-128"/>
                          <a:ea typeface="MS UI Gothic" pitchFamily="50" charset="-128"/>
                        </a:rPr>
                        <a:t>改　定　後</a:t>
                      </a:r>
                      <a:endParaRPr kumimoji="1" lang="ja-JP" altLang="en-US" sz="17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700" dirty="0" smtClean="0">
                          <a:latin typeface="MS UI Gothic" pitchFamily="50" charset="-128"/>
                          <a:ea typeface="MS UI Gothic" pitchFamily="50" charset="-128"/>
                        </a:rPr>
                        <a:t>現　　行</a:t>
                      </a:r>
                      <a:endParaRPr kumimoji="1" lang="ja-JP" altLang="en-US" sz="1700" dirty="0">
                        <a:latin typeface="MS UI Gothic" pitchFamily="50" charset="-128"/>
                        <a:ea typeface="MS UI Gothic" pitchFamily="50" charset="-128"/>
                      </a:endParaRPr>
                    </a:p>
                  </a:txBody>
                  <a:tcPr anchor="ctr">
                    <a:solidFill>
                      <a:schemeClr val="accent5">
                        <a:lumMod val="20000"/>
                        <a:lumOff val="80000"/>
                      </a:schemeClr>
                    </a:solidFill>
                  </a:tcPr>
                </a:tc>
              </a:tr>
              <a:tr h="5770160">
                <a:tc>
                  <a:txBody>
                    <a:bodyPr/>
                    <a:lstStyle/>
                    <a:p>
                      <a:pPr>
                        <a:spcAft>
                          <a:spcPts val="600"/>
                        </a:spcAft>
                      </a:pPr>
                      <a:r>
                        <a:rPr kumimoji="1" lang="ja-JP" altLang="en-US" sz="1700" b="0" baseline="0" dirty="0" smtClean="0">
                          <a:solidFill>
                            <a:schemeClr val="tx1"/>
                          </a:solidFill>
                          <a:latin typeface="MS UI Gothic" pitchFamily="50" charset="-128"/>
                          <a:ea typeface="MS UI Gothic" pitchFamily="50" charset="-128"/>
                          <a:cs typeface="+mn-cs"/>
                        </a:rPr>
                        <a:t>［褥瘡対策の基準］</a:t>
                      </a:r>
                    </a:p>
                    <a:p>
                      <a:pPr marL="177800" indent="-177800"/>
                      <a:r>
                        <a:rPr kumimoji="1" lang="ja-JP" altLang="en-US" sz="1700" b="0" baseline="0" dirty="0" smtClean="0">
                          <a:solidFill>
                            <a:schemeClr val="tx1"/>
                          </a:solidFill>
                          <a:latin typeface="MS UI Gothic" pitchFamily="50" charset="-128"/>
                          <a:ea typeface="MS UI Gothic" pitchFamily="50" charset="-128"/>
                          <a:cs typeface="+mn-cs"/>
                        </a:rPr>
                        <a:t>①　当該保険医療機関において、褥瘡対策が行われていること。</a:t>
                      </a:r>
                    </a:p>
                    <a:p>
                      <a:pPr marL="177800" indent="-177800"/>
                      <a:r>
                        <a:rPr kumimoji="1" lang="ja-JP" altLang="en-US" sz="1700" b="0" baseline="0" dirty="0" smtClean="0">
                          <a:solidFill>
                            <a:schemeClr val="tx1"/>
                          </a:solidFill>
                          <a:latin typeface="MS UI Gothic" pitchFamily="50" charset="-128"/>
                          <a:ea typeface="MS UI Gothic" pitchFamily="50" charset="-128"/>
                          <a:cs typeface="+mn-cs"/>
                        </a:rPr>
                        <a:t>②　当該保険医療機関において、褥瘡対策に係る専任の医師及び</a:t>
                      </a:r>
                      <a:r>
                        <a:rPr kumimoji="1" lang="ja-JP" altLang="en-US" sz="1700" b="1" baseline="0" dirty="0" smtClean="0">
                          <a:solidFill>
                            <a:srgbClr val="FF0000"/>
                          </a:solidFill>
                          <a:latin typeface="MS UI Gothic" pitchFamily="50" charset="-128"/>
                          <a:ea typeface="MS UI Gothic" pitchFamily="50" charset="-128"/>
                          <a:cs typeface="+mn-cs"/>
                        </a:rPr>
                        <a:t>褥瘡看護に関して臨床経験を有する</a:t>
                      </a:r>
                      <a:r>
                        <a:rPr kumimoji="1" lang="ja-JP" altLang="en-US" sz="1700" b="0" baseline="0" dirty="0" smtClean="0">
                          <a:solidFill>
                            <a:schemeClr val="tx1"/>
                          </a:solidFill>
                          <a:latin typeface="MS UI Gothic" pitchFamily="50" charset="-128"/>
                          <a:ea typeface="MS UI Gothic" pitchFamily="50" charset="-128"/>
                          <a:cs typeface="+mn-cs"/>
                        </a:rPr>
                        <a:t>専任の看護職員から構成される褥瘡対策チームが設置されていること。</a:t>
                      </a:r>
                    </a:p>
                    <a:p>
                      <a:pPr marL="177800" indent="-177800"/>
                      <a:r>
                        <a:rPr kumimoji="1" lang="ja-JP" altLang="en-US" sz="1700" b="0" baseline="0" dirty="0" smtClean="0">
                          <a:solidFill>
                            <a:schemeClr val="tx1"/>
                          </a:solidFill>
                          <a:latin typeface="MS UI Gothic" pitchFamily="50" charset="-128"/>
                          <a:ea typeface="MS UI Gothic" pitchFamily="50" charset="-128"/>
                          <a:cs typeface="+mn-cs"/>
                        </a:rPr>
                        <a:t>③　当該保険医療機関における日常生活の自立度が低い入院患者につき褥瘡に関する危険因子の評価を行い、</a:t>
                      </a:r>
                      <a:r>
                        <a:rPr kumimoji="1" lang="ja-JP" altLang="en-US" sz="1700" b="1" baseline="0" dirty="0" smtClean="0">
                          <a:solidFill>
                            <a:srgbClr val="FF0000"/>
                          </a:solidFill>
                          <a:latin typeface="MS UI Gothic" pitchFamily="50" charset="-128"/>
                          <a:ea typeface="MS UI Gothic" pitchFamily="50" charset="-128"/>
                          <a:cs typeface="+mn-cs"/>
                        </a:rPr>
                        <a:t>褥瘡に関する危険因子のある患者及び既に褥瘡を有する患者につき、適切な褥瘡対策の診療計画の作成、実施及び評価を行うこと。</a:t>
                      </a:r>
                    </a:p>
                    <a:p>
                      <a:pPr marL="177800" indent="-177800"/>
                      <a:r>
                        <a:rPr kumimoji="1" lang="ja-JP" altLang="en-US" sz="1700" b="1" baseline="0" dirty="0" smtClean="0">
                          <a:solidFill>
                            <a:srgbClr val="FF0000"/>
                          </a:solidFill>
                          <a:latin typeface="MS UI Gothic" pitchFamily="50" charset="-128"/>
                          <a:ea typeface="MS UI Gothic" pitchFamily="50" charset="-128"/>
                          <a:cs typeface="+mn-cs"/>
                        </a:rPr>
                        <a:t>④　患者の状態に応じて、褥瘡対策に必要な体圧分散式マットレス等を適切に選択し使用する体制が整えられていること。</a:t>
                      </a:r>
                      <a:endParaRPr kumimoji="1" lang="en-US" altLang="ja-JP" sz="1700" b="1" baseline="0" dirty="0" smtClean="0">
                        <a:solidFill>
                          <a:srgbClr val="FF0000"/>
                        </a:solidFill>
                        <a:latin typeface="MS UI Gothic" pitchFamily="50" charset="-128"/>
                        <a:ea typeface="MS UI Gothic" pitchFamily="50" charset="-128"/>
                        <a:cs typeface="+mn-cs"/>
                      </a:endParaRPr>
                    </a:p>
                    <a:p>
                      <a:pPr>
                        <a:spcBef>
                          <a:spcPts val="1200"/>
                        </a:spcBef>
                      </a:pPr>
                      <a:r>
                        <a:rPr kumimoji="1" lang="ja-JP" altLang="en-US" sz="1700" b="1" baseline="0" dirty="0" smtClean="0">
                          <a:solidFill>
                            <a:srgbClr val="FF0000"/>
                          </a:solidFill>
                          <a:latin typeface="MS UI Gothic" pitchFamily="50" charset="-128"/>
                          <a:ea typeface="MS UI Gothic" pitchFamily="50" charset="-128"/>
                          <a:cs typeface="+mn-cs"/>
                        </a:rPr>
                        <a:t>（削除）</a:t>
                      </a:r>
                      <a:endParaRPr lang="ja-JP" altLang="en-US" sz="1700" b="1" dirty="0" smtClean="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spcAft>
                          <a:spcPts val="600"/>
                        </a:spcAft>
                      </a:pPr>
                      <a:r>
                        <a:rPr kumimoji="1" lang="ja-JP" altLang="en-US" sz="1700" baseline="0" dirty="0" smtClean="0">
                          <a:solidFill>
                            <a:schemeClr val="tx1"/>
                          </a:solidFill>
                          <a:latin typeface="MS UI Gothic" pitchFamily="50" charset="-128"/>
                          <a:ea typeface="MS UI Gothic" pitchFamily="50" charset="-128"/>
                          <a:cs typeface="+mn-cs"/>
                        </a:rPr>
                        <a:t>［褥瘡対策の基準］</a:t>
                      </a:r>
                    </a:p>
                    <a:p>
                      <a:pPr marL="177800" indent="-177800"/>
                      <a:r>
                        <a:rPr kumimoji="1" lang="ja-JP" altLang="en-US" sz="1700" baseline="0" dirty="0" smtClean="0">
                          <a:solidFill>
                            <a:schemeClr val="tx1"/>
                          </a:solidFill>
                          <a:latin typeface="MS UI Gothic" pitchFamily="50" charset="-128"/>
                          <a:ea typeface="MS UI Gothic" pitchFamily="50" charset="-128"/>
                          <a:cs typeface="+mn-cs"/>
                        </a:rPr>
                        <a:t>①　当該保険医療機関において、褥瘡対策が行われていること。</a:t>
                      </a:r>
                    </a:p>
                    <a:p>
                      <a:pPr marL="177800" indent="-177800"/>
                      <a:r>
                        <a:rPr kumimoji="1" lang="ja-JP" altLang="en-US" sz="1700" baseline="0" dirty="0" smtClean="0">
                          <a:solidFill>
                            <a:schemeClr val="tx1"/>
                          </a:solidFill>
                          <a:latin typeface="MS UI Gothic" pitchFamily="50" charset="-128"/>
                          <a:ea typeface="MS UI Gothic" pitchFamily="50" charset="-128"/>
                          <a:cs typeface="+mn-cs"/>
                        </a:rPr>
                        <a:t>②　当対策に係る専任の医師及び専任の看護職員から構成される褥瘡対策チームが設置されていること。</a:t>
                      </a:r>
                      <a:endParaRPr kumimoji="1" lang="en-US" altLang="ja-JP" sz="1700" baseline="0" dirty="0" smtClean="0">
                        <a:solidFill>
                          <a:schemeClr val="tx1"/>
                        </a:solidFill>
                        <a:latin typeface="MS UI Gothic" pitchFamily="50" charset="-128"/>
                        <a:ea typeface="MS UI Gothic" pitchFamily="50" charset="-128"/>
                        <a:cs typeface="+mn-cs"/>
                      </a:endParaRPr>
                    </a:p>
                    <a:p>
                      <a:pPr marL="177800" indent="-177800"/>
                      <a:endParaRPr kumimoji="1" lang="en-US" altLang="ja-JP" sz="1700" baseline="0" dirty="0" smtClean="0">
                        <a:solidFill>
                          <a:schemeClr val="tx1"/>
                        </a:solidFill>
                        <a:latin typeface="MS UI Gothic" pitchFamily="50" charset="-128"/>
                        <a:ea typeface="MS UI Gothic" pitchFamily="50" charset="-128"/>
                        <a:cs typeface="+mn-cs"/>
                      </a:endParaRPr>
                    </a:p>
                    <a:p>
                      <a:pPr marL="177800" indent="-177800"/>
                      <a:endParaRPr kumimoji="1" lang="ja-JP" altLang="en-US" sz="1700" baseline="0" dirty="0" smtClean="0">
                        <a:solidFill>
                          <a:schemeClr val="tx1"/>
                        </a:solidFill>
                        <a:latin typeface="MS UI Gothic" pitchFamily="50" charset="-128"/>
                        <a:ea typeface="MS UI Gothic" pitchFamily="50" charset="-128"/>
                        <a:cs typeface="+mn-cs"/>
                      </a:endParaRPr>
                    </a:p>
                    <a:p>
                      <a:pPr marL="177800" indent="-177800"/>
                      <a:r>
                        <a:rPr kumimoji="1" lang="ja-JP" altLang="en-US" sz="1700" baseline="0" dirty="0" smtClean="0">
                          <a:solidFill>
                            <a:schemeClr val="tx1"/>
                          </a:solidFill>
                          <a:latin typeface="MS UI Gothic" pitchFamily="50" charset="-128"/>
                          <a:ea typeface="MS UI Gothic" pitchFamily="50" charset="-128"/>
                          <a:cs typeface="+mn-cs"/>
                        </a:rPr>
                        <a:t>③　当該保険医療機関における日常生活の自立度が低い入院患者につき、別添６の別紙３を参考として褥瘡に関する危険因子の評価を実施すること。</a:t>
                      </a:r>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pPr>
                        <a:spcBef>
                          <a:spcPts val="1200"/>
                        </a:spcBef>
                      </a:pPr>
                      <a:r>
                        <a:rPr kumimoji="1" lang="en-US" altLang="ja-JP" sz="1700" b="1" u="sng" baseline="0" dirty="0" smtClean="0">
                          <a:solidFill>
                            <a:schemeClr val="tx1"/>
                          </a:solidFill>
                          <a:latin typeface="MS UI Gothic" pitchFamily="50" charset="-128"/>
                          <a:ea typeface="MS UI Gothic" pitchFamily="50" charset="-128"/>
                          <a:cs typeface="+mn-cs"/>
                        </a:rPr>
                        <a:t>A235</a:t>
                      </a:r>
                      <a:r>
                        <a:rPr kumimoji="1" lang="ja-JP" altLang="en-US" sz="1700" b="1" u="sng" baseline="0" dirty="0" smtClean="0">
                          <a:solidFill>
                            <a:schemeClr val="tx1"/>
                          </a:solidFill>
                          <a:latin typeface="MS UI Gothic" pitchFamily="50" charset="-128"/>
                          <a:ea typeface="MS UI Gothic" pitchFamily="50" charset="-128"/>
                          <a:cs typeface="+mn-cs"/>
                        </a:rPr>
                        <a:t>　</a:t>
                      </a:r>
                      <a:r>
                        <a:rPr kumimoji="1" lang="zh-TW" altLang="en-US" sz="1700" b="1" u="sng" baseline="0" dirty="0" smtClean="0">
                          <a:solidFill>
                            <a:schemeClr val="tx1"/>
                          </a:solidFill>
                          <a:latin typeface="MS UI Gothic" pitchFamily="50" charset="-128"/>
                          <a:ea typeface="MS UI Gothic" pitchFamily="50" charset="-128"/>
                          <a:cs typeface="+mn-cs"/>
                        </a:rPr>
                        <a:t>褥瘡患者管理加算（入院中１回）</a:t>
                      </a:r>
                      <a:endParaRPr kumimoji="1" lang="en-US" altLang="zh-TW" sz="1700" b="1" u="sng" baseline="0" dirty="0" smtClean="0">
                        <a:solidFill>
                          <a:schemeClr val="tx1"/>
                        </a:solidFill>
                        <a:latin typeface="MS UI Gothic" pitchFamily="50" charset="-128"/>
                        <a:ea typeface="MS UI Gothic" pitchFamily="50" charset="-128"/>
                        <a:cs typeface="+mn-cs"/>
                      </a:endParaRPr>
                    </a:p>
                    <a:p>
                      <a:pPr marL="3051175" indent="0">
                        <a:spcBef>
                          <a:spcPts val="0"/>
                        </a:spcBef>
                      </a:pPr>
                      <a:r>
                        <a:rPr kumimoji="1" lang="ja-JP" altLang="en-US" sz="1700" b="1" u="sng" baseline="0" dirty="0" smtClean="0">
                          <a:solidFill>
                            <a:schemeClr val="tx1"/>
                          </a:solidFill>
                          <a:latin typeface="MS UI Gothic" pitchFamily="50" charset="-128"/>
                          <a:ea typeface="MS UI Gothic" pitchFamily="50" charset="-128"/>
                          <a:cs typeface="+mn-cs"/>
                        </a:rPr>
                        <a:t>２０点</a:t>
                      </a:r>
                    </a:p>
                    <a:p>
                      <a:pPr marL="82550" indent="0"/>
                      <a:r>
                        <a:rPr kumimoji="1" lang="ja-JP" altLang="en-US" sz="1600" baseline="0" dirty="0" smtClean="0">
                          <a:solidFill>
                            <a:schemeClr val="tx1"/>
                          </a:solidFill>
                          <a:latin typeface="MS UI Gothic" pitchFamily="50" charset="-128"/>
                          <a:ea typeface="MS UI Gothic" pitchFamily="50" charset="-128"/>
                          <a:cs typeface="+mn-cs"/>
                        </a:rPr>
                        <a:t>［算定要件］</a:t>
                      </a:r>
                    </a:p>
                    <a:p>
                      <a:pPr marL="177800" indent="177800"/>
                      <a:r>
                        <a:rPr kumimoji="1" lang="ja-JP" altLang="en-US" sz="1600" baseline="0" dirty="0" smtClean="0">
                          <a:solidFill>
                            <a:schemeClr val="tx1"/>
                          </a:solidFill>
                          <a:latin typeface="MS UI Gothic" pitchFamily="50" charset="-128"/>
                          <a:ea typeface="MS UI Gothic" pitchFamily="50" charset="-128"/>
                          <a:cs typeface="+mn-cs"/>
                        </a:rPr>
                        <a:t>入院している患者について、必要があって褥瘡管理が行われた場合に算定する。</a:t>
                      </a:r>
                      <a:endParaRPr kumimoji="1" lang="ja-JP" altLang="en-US" sz="16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23454C17-90AF-488C-84B7-5AD0A2AD8006}" type="slidenum">
              <a:rPr lang="en-US" sz="1400">
                <a:effectLst>
                  <a:outerShdw blurRad="38100" dist="38100" dir="2700000" algn="tl">
                    <a:srgbClr val="000000">
                      <a:alpha val="43137"/>
                    </a:srgbClr>
                  </a:outerShdw>
                </a:effectLst>
              </a:rPr>
              <a:pPr algn="r">
                <a:defRPr/>
              </a:pPr>
              <a:t>118</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5"/>
          <p:cNvSpPr>
            <a:spLocks noGrp="1"/>
          </p:cNvSpPr>
          <p:nvPr>
            <p:ph idx="1"/>
          </p:nvPr>
        </p:nvSpPr>
        <p:spPr>
          <a:xfrm>
            <a:off x="457200" y="1052737"/>
            <a:ext cx="8229600" cy="5616624"/>
          </a:xfrm>
          <a:solidFill>
            <a:srgbClr val="FFFFCC"/>
          </a:solidFill>
          <a:effectLst>
            <a:innerShdw blurRad="63500" dist="50800" dir="13500000">
              <a:prstClr val="black">
                <a:alpha val="50000"/>
              </a:prstClr>
            </a:innerShdw>
          </a:effectLst>
        </p:spPr>
        <p:txBody>
          <a:bodyPr anchor="ctr">
            <a:normAutofit fontScale="70000" lnSpcReduction="20000"/>
          </a:bodyPr>
          <a:lstStyle/>
          <a:p>
            <a:pPr marL="0" indent="354013" eaLnBrk="1" fontAlgn="auto" hangingPunct="1">
              <a:lnSpc>
                <a:spcPct val="120000"/>
              </a:lnSpc>
              <a:spcBef>
                <a:spcPts val="0"/>
              </a:spcBef>
              <a:spcAft>
                <a:spcPts val="1200"/>
              </a:spcAft>
              <a:buFontTx/>
              <a:buNone/>
              <a:defRPr/>
            </a:pPr>
            <a:r>
              <a:rPr lang="ja-JP" altLang="en-US" sz="4000" dirty="0" smtClean="0">
                <a:solidFill>
                  <a:sysClr val="windowText" lastClr="000000"/>
                </a:solidFill>
                <a:latin typeface="MS UI Gothic" pitchFamily="50" charset="-128"/>
                <a:ea typeface="MS UI Gothic" pitchFamily="50" charset="-128"/>
              </a:rPr>
              <a:t>現在</a:t>
            </a:r>
            <a:r>
              <a:rPr lang="ja-JP" altLang="en-US" sz="4000" dirty="0">
                <a:solidFill>
                  <a:sysClr val="windowText" lastClr="000000"/>
                </a:solidFill>
                <a:latin typeface="MS UI Gothic" pitchFamily="50" charset="-128"/>
                <a:ea typeface="MS UI Gothic" pitchFamily="50" charset="-128"/>
              </a:rPr>
              <a:t>入院診療計画で示されている内容以上に</a:t>
            </a:r>
            <a:r>
              <a:rPr lang="ja-JP" altLang="en-US" sz="4000" dirty="0">
                <a:solidFill>
                  <a:srgbClr val="0070C0"/>
                </a:solidFill>
                <a:latin typeface="MS UI Gothic" pitchFamily="50" charset="-128"/>
                <a:ea typeface="MS UI Gothic" pitchFamily="50" charset="-128"/>
              </a:rPr>
              <a:t>詳細な入院診療計画が作成されている場合</a:t>
            </a:r>
            <a:r>
              <a:rPr lang="ja-JP" altLang="en-US" sz="4000" dirty="0">
                <a:solidFill>
                  <a:sysClr val="windowText" lastClr="000000"/>
                </a:solidFill>
                <a:latin typeface="MS UI Gothic" pitchFamily="50" charset="-128"/>
                <a:ea typeface="MS UI Gothic" pitchFamily="50" charset="-128"/>
              </a:rPr>
              <a:t>には、別添６の別紙２及び別紙２の２が必要ないことをより明確にする。</a:t>
            </a:r>
            <a:endParaRPr lang="en-US" altLang="ja-JP" sz="4000" dirty="0">
              <a:solidFill>
                <a:sysClr val="windowText" lastClr="000000"/>
              </a:solidFill>
              <a:latin typeface="MS UI Gothic" pitchFamily="50" charset="-128"/>
              <a:ea typeface="MS UI Gothic" pitchFamily="50" charset="-128"/>
            </a:endParaRPr>
          </a:p>
          <a:p>
            <a:pPr marL="0" indent="82550" eaLnBrk="1" fontAlgn="auto" hangingPunct="1">
              <a:lnSpc>
                <a:spcPct val="120000"/>
              </a:lnSpc>
              <a:spcBef>
                <a:spcPts val="0"/>
              </a:spcBef>
              <a:spcAft>
                <a:spcPts val="0"/>
              </a:spcAft>
              <a:buFontTx/>
              <a:buNone/>
              <a:defRPr/>
            </a:pPr>
            <a:r>
              <a:rPr lang="en-US" altLang="ja-JP" sz="3400" dirty="0" smtClean="0">
                <a:solidFill>
                  <a:sysClr val="windowText" lastClr="000000"/>
                </a:solidFill>
                <a:latin typeface="MS UI Gothic" pitchFamily="50" charset="-128"/>
                <a:ea typeface="MS UI Gothic" pitchFamily="50" charset="-128"/>
              </a:rPr>
              <a:t>[</a:t>
            </a:r>
            <a:r>
              <a:rPr lang="ja-JP" altLang="en-US" sz="3400" dirty="0">
                <a:solidFill>
                  <a:sysClr val="windowText" lastClr="000000"/>
                </a:solidFill>
                <a:latin typeface="MS UI Gothic" pitchFamily="50" charset="-128"/>
                <a:ea typeface="MS UI Gothic" pitchFamily="50" charset="-128"/>
              </a:rPr>
              <a:t>算定要件</a:t>
            </a:r>
            <a:r>
              <a:rPr lang="en-US" altLang="ja-JP" sz="3400" dirty="0">
                <a:solidFill>
                  <a:sysClr val="windowText" lastClr="000000"/>
                </a:solidFill>
                <a:latin typeface="MS UI Gothic" pitchFamily="50" charset="-128"/>
                <a:ea typeface="MS UI Gothic" pitchFamily="50" charset="-128"/>
              </a:rPr>
              <a:t>]</a:t>
            </a:r>
          </a:p>
          <a:p>
            <a:pPr marL="273050" indent="-273050" eaLnBrk="1" fontAlgn="auto" hangingPunct="1">
              <a:lnSpc>
                <a:spcPct val="120000"/>
              </a:lnSpc>
              <a:spcBef>
                <a:spcPts val="0"/>
              </a:spcBef>
              <a:spcAft>
                <a:spcPts val="0"/>
              </a:spcAft>
              <a:buFontTx/>
              <a:buNone/>
              <a:defRPr/>
            </a:pPr>
            <a:r>
              <a:rPr lang="en-US" altLang="ja-JP" sz="3400" dirty="0" smtClean="0">
                <a:solidFill>
                  <a:sysClr val="windowText" lastClr="000000"/>
                </a:solidFill>
                <a:latin typeface="MS UI Gothic" pitchFamily="50" charset="-128"/>
                <a:ea typeface="MS UI Gothic" pitchFamily="50" charset="-128"/>
              </a:rPr>
              <a:t>①</a:t>
            </a:r>
            <a:r>
              <a:rPr lang="ja-JP" altLang="en-US" sz="3400" dirty="0" smtClean="0">
                <a:solidFill>
                  <a:srgbClr val="0070C0"/>
                </a:solidFill>
                <a:latin typeface="MS UI Gothic" pitchFamily="50" charset="-128"/>
                <a:ea typeface="MS UI Gothic" pitchFamily="50" charset="-128"/>
              </a:rPr>
              <a:t>Ａ</a:t>
            </a:r>
            <a:r>
              <a:rPr lang="en-US" altLang="ja-JP" sz="3400" dirty="0" smtClean="0">
                <a:solidFill>
                  <a:srgbClr val="0070C0"/>
                </a:solidFill>
                <a:latin typeface="MS UI Gothic" pitchFamily="50" charset="-128"/>
                <a:ea typeface="MS UI Gothic" pitchFamily="50" charset="-128"/>
              </a:rPr>
              <a:t>100</a:t>
            </a:r>
            <a:r>
              <a:rPr lang="ja-JP" altLang="en-US" sz="3400" dirty="0" smtClean="0">
                <a:solidFill>
                  <a:srgbClr val="0070C0"/>
                </a:solidFill>
                <a:latin typeface="MS UI Gothic" pitchFamily="50" charset="-128"/>
                <a:ea typeface="MS UI Gothic" pitchFamily="50" charset="-128"/>
              </a:rPr>
              <a:t>～</a:t>
            </a:r>
            <a:r>
              <a:rPr lang="en-US" altLang="ja-JP" sz="3400" dirty="0" smtClean="0">
                <a:solidFill>
                  <a:srgbClr val="0070C0"/>
                </a:solidFill>
                <a:latin typeface="MS UI Gothic" pitchFamily="50" charset="-128"/>
                <a:ea typeface="MS UI Gothic" pitchFamily="50" charset="-128"/>
              </a:rPr>
              <a:t>109</a:t>
            </a:r>
            <a:r>
              <a:rPr lang="ja-JP" altLang="en-US" sz="3400" dirty="0" smtClean="0">
                <a:solidFill>
                  <a:srgbClr val="0070C0"/>
                </a:solidFill>
                <a:latin typeface="MS UI Gothic" pitchFamily="50" charset="-128"/>
                <a:ea typeface="MS UI Gothic" pitchFamily="50" charset="-128"/>
              </a:rPr>
              <a:t>　入院</a:t>
            </a:r>
            <a:r>
              <a:rPr lang="ja-JP" altLang="en-US" sz="3400" dirty="0">
                <a:solidFill>
                  <a:srgbClr val="0070C0"/>
                </a:solidFill>
                <a:latin typeface="MS UI Gothic" pitchFamily="50" charset="-128"/>
                <a:ea typeface="MS UI Gothic" pitchFamily="50" charset="-128"/>
              </a:rPr>
              <a:t>基本料、</a:t>
            </a:r>
            <a:r>
              <a:rPr lang="en-US" altLang="ja-JP" sz="3400" dirty="0">
                <a:solidFill>
                  <a:srgbClr val="0070C0"/>
                </a:solidFill>
                <a:latin typeface="MS UI Gothic" pitchFamily="50" charset="-128"/>
                <a:ea typeface="MS UI Gothic" pitchFamily="50" charset="-128"/>
              </a:rPr>
              <a:t>300</a:t>
            </a:r>
            <a:r>
              <a:rPr lang="ja-JP" altLang="en-US" sz="3400" dirty="0">
                <a:solidFill>
                  <a:srgbClr val="0070C0"/>
                </a:solidFill>
                <a:latin typeface="MS UI Gothic" pitchFamily="50" charset="-128"/>
                <a:ea typeface="MS UI Gothic" pitchFamily="50" charset="-128"/>
              </a:rPr>
              <a:t>～</a:t>
            </a:r>
            <a:r>
              <a:rPr lang="en-US" altLang="ja-JP" sz="3400" dirty="0">
                <a:solidFill>
                  <a:srgbClr val="0070C0"/>
                </a:solidFill>
                <a:latin typeface="MS UI Gothic" pitchFamily="50" charset="-128"/>
                <a:ea typeface="MS UI Gothic" pitchFamily="50" charset="-128"/>
              </a:rPr>
              <a:t>314 </a:t>
            </a:r>
            <a:r>
              <a:rPr lang="ja-JP" altLang="en-US" sz="3400" dirty="0">
                <a:solidFill>
                  <a:srgbClr val="0070C0"/>
                </a:solidFill>
                <a:latin typeface="MS UI Gothic" pitchFamily="50" charset="-128"/>
                <a:ea typeface="MS UI Gothic" pitchFamily="50" charset="-128"/>
              </a:rPr>
              <a:t>特定入院料</a:t>
            </a:r>
            <a:r>
              <a:rPr lang="ja-JP" altLang="en-US" sz="3400" dirty="0">
                <a:solidFill>
                  <a:sysClr val="windowText" lastClr="000000"/>
                </a:solidFill>
                <a:latin typeface="MS UI Gothic" pitchFamily="50" charset="-128"/>
                <a:ea typeface="MS UI Gothic" pitchFamily="50" charset="-128"/>
              </a:rPr>
              <a:t>に入院する患者であること。</a:t>
            </a:r>
          </a:p>
          <a:p>
            <a:pPr marL="273050" indent="-273050" eaLnBrk="1" fontAlgn="auto" hangingPunct="1">
              <a:lnSpc>
                <a:spcPct val="120000"/>
              </a:lnSpc>
              <a:spcBef>
                <a:spcPts val="0"/>
              </a:spcBef>
              <a:spcAft>
                <a:spcPts val="0"/>
              </a:spcAft>
              <a:buFontTx/>
              <a:buNone/>
              <a:defRPr/>
            </a:pPr>
            <a:r>
              <a:rPr lang="ja-JP" altLang="en-US" sz="3400" dirty="0" smtClean="0">
                <a:solidFill>
                  <a:sysClr val="windowText" lastClr="000000"/>
                </a:solidFill>
                <a:latin typeface="MS UI Gothic" pitchFamily="50" charset="-128"/>
                <a:ea typeface="MS UI Gothic" pitchFamily="50" charset="-128"/>
              </a:rPr>
              <a:t>②</a:t>
            </a:r>
            <a:r>
              <a:rPr lang="ja-JP" altLang="en-US" sz="3400" dirty="0" smtClean="0">
                <a:latin typeface="MS UI Gothic" pitchFamily="50" charset="-128"/>
                <a:ea typeface="MS UI Gothic" pitchFamily="50" charset="-128"/>
              </a:rPr>
              <a:t>入院</a:t>
            </a:r>
            <a:r>
              <a:rPr lang="ja-JP" altLang="en-US" sz="3400" dirty="0">
                <a:latin typeface="MS UI Gothic" pitchFamily="50" charset="-128"/>
                <a:ea typeface="MS UI Gothic" pitchFamily="50" charset="-128"/>
              </a:rPr>
              <a:t>７日以内</a:t>
            </a:r>
            <a:r>
              <a:rPr lang="ja-JP" altLang="en-US" sz="3400" dirty="0">
                <a:solidFill>
                  <a:sysClr val="windowText" lastClr="000000"/>
                </a:solidFill>
                <a:latin typeface="MS UI Gothic" pitchFamily="50" charset="-128"/>
                <a:ea typeface="MS UI Gothic" pitchFamily="50" charset="-128"/>
              </a:rPr>
              <a:t>に詳細な入院診療計画が作成され説明が行われていること。</a:t>
            </a:r>
          </a:p>
          <a:p>
            <a:pPr marL="273050" indent="-273050" eaLnBrk="1" fontAlgn="auto" hangingPunct="1">
              <a:lnSpc>
                <a:spcPct val="120000"/>
              </a:lnSpc>
              <a:spcBef>
                <a:spcPts val="0"/>
              </a:spcBef>
              <a:spcAft>
                <a:spcPts val="0"/>
              </a:spcAft>
              <a:buFontTx/>
              <a:buNone/>
              <a:defRPr/>
            </a:pPr>
            <a:r>
              <a:rPr lang="ja-JP" altLang="en-US" sz="3400" dirty="0" smtClean="0">
                <a:solidFill>
                  <a:sysClr val="windowText" lastClr="000000"/>
                </a:solidFill>
                <a:latin typeface="MS UI Gothic" pitchFamily="50" charset="-128"/>
                <a:ea typeface="MS UI Gothic" pitchFamily="50" charset="-128"/>
              </a:rPr>
              <a:t>③詳細</a:t>
            </a:r>
            <a:r>
              <a:rPr lang="ja-JP" altLang="en-US" sz="3400" dirty="0">
                <a:solidFill>
                  <a:sysClr val="windowText" lastClr="000000"/>
                </a:solidFill>
                <a:latin typeface="MS UI Gothic" pitchFamily="50" charset="-128"/>
                <a:ea typeface="MS UI Gothic" pitchFamily="50" charset="-128"/>
              </a:rPr>
              <a:t>な入院診療計画の内容は、入院中から退院時及び退院後の生活のイメージができるような内容であり、</a:t>
            </a:r>
            <a:r>
              <a:rPr lang="ja-JP" altLang="en-US" sz="3400" dirty="0">
                <a:solidFill>
                  <a:srgbClr val="0070C0"/>
                </a:solidFill>
                <a:latin typeface="MS UI Gothic" pitchFamily="50" charset="-128"/>
                <a:ea typeface="MS UI Gothic" pitchFamily="50" charset="-128"/>
              </a:rPr>
              <a:t>月日、経過、達成目標、日毎の治療、処置、検査、活動・安静度、リハビリ、食事、清潔、排泄、教育・指導（栄養・服薬）・説明、観察記録、退院後の治療計画、退院後の療養上の留意点等</a:t>
            </a:r>
            <a:r>
              <a:rPr lang="ja-JP" altLang="en-US" sz="3400" dirty="0">
                <a:solidFill>
                  <a:sysClr val="windowText" lastClr="000000"/>
                </a:solidFill>
                <a:latin typeface="MS UI Gothic" pitchFamily="50" charset="-128"/>
                <a:ea typeface="MS UI Gothic" pitchFamily="50" charset="-128"/>
              </a:rPr>
              <a:t>である。これらが含まれている場合には、</a:t>
            </a:r>
            <a:r>
              <a:rPr lang="ja-JP" altLang="en-US" sz="3400" dirty="0">
                <a:solidFill>
                  <a:srgbClr val="FF0000"/>
                </a:solidFill>
                <a:latin typeface="MS UI Gothic" pitchFamily="50" charset="-128"/>
                <a:ea typeface="MS UI Gothic" pitchFamily="50" charset="-128"/>
              </a:rPr>
              <a:t>様式の形式は当該様式に限るものではない</a:t>
            </a:r>
            <a:r>
              <a:rPr lang="ja-JP" altLang="en-US" sz="3400" dirty="0">
                <a:solidFill>
                  <a:sysClr val="windowText" lastClr="000000"/>
                </a:solidFill>
                <a:latin typeface="MS UI Gothic" pitchFamily="50" charset="-128"/>
                <a:ea typeface="MS UI Gothic" pitchFamily="50" charset="-128"/>
              </a:rPr>
              <a:t>。</a:t>
            </a:r>
          </a:p>
        </p:txBody>
      </p:sp>
      <p:sp>
        <p:nvSpPr>
          <p:cNvPr id="4" name="スライド番号プレースホルダ 3"/>
          <p:cNvSpPr>
            <a:spLocks noGrp="1"/>
          </p:cNvSpPr>
          <p:nvPr>
            <p:ph type="sldNum" sz="quarter" idx="11"/>
          </p:nvPr>
        </p:nvSpPr>
        <p:spPr>
          <a:xfrm>
            <a:off x="6840538" y="6480175"/>
            <a:ext cx="2133600" cy="339725"/>
          </a:xfrm>
        </p:spPr>
        <p:txBody>
          <a:bodyPr/>
          <a:lstStyle/>
          <a:p>
            <a:pPr algn="r">
              <a:defRPr/>
            </a:pPr>
            <a:fld id="{BB6EFDBD-C29C-4AC3-BF18-8499552B008C}" type="slidenum">
              <a:rPr lang="en-US" sz="1400">
                <a:effectLst>
                  <a:outerShdw blurRad="38100" dist="38100" dir="2700000" algn="tl">
                    <a:srgbClr val="000000">
                      <a:alpha val="43137"/>
                    </a:srgbClr>
                  </a:outerShdw>
                </a:effectLst>
              </a:rPr>
              <a:pPr algn="r">
                <a:defRPr/>
              </a:pPr>
              <a:t>119</a:t>
            </a:fld>
            <a:endParaRPr lang="en-US" sz="1400" dirty="0">
              <a:effectLst>
                <a:outerShdw blurRad="38100" dist="38100" dir="2700000" algn="tl">
                  <a:srgbClr val="000000">
                    <a:alpha val="43137"/>
                  </a:srgbClr>
                </a:outerShdw>
              </a:effectLst>
            </a:endParaRPr>
          </a:p>
        </p:txBody>
      </p:sp>
      <p:sp>
        <p:nvSpPr>
          <p:cNvPr id="5" name="タイトル 2"/>
          <p:cNvSpPr txBox="1">
            <a:spLocks/>
          </p:cNvSpPr>
          <p:nvPr/>
        </p:nvSpPr>
        <p:spPr>
          <a:xfrm>
            <a:off x="457200" y="188640"/>
            <a:ext cx="8229600" cy="720080"/>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kumimoji="0" lang="ja-JP" altLang="en-US" sz="3400" dirty="0">
                <a:effectLst>
                  <a:outerShdw blurRad="38100" dist="38100" dir="2700000" algn="tl">
                    <a:srgbClr val="000000">
                      <a:alpha val="43137"/>
                    </a:srgbClr>
                  </a:outerShdw>
                </a:effectLst>
                <a:latin typeface="HG丸ｺﾞｼｯｸM-PRO" pitchFamily="50" charset="-128"/>
                <a:ea typeface="HG丸ｺﾞｼｯｸM-PRO" pitchFamily="50" charset="-128"/>
              </a:rPr>
              <a:t>効果的な入院診療計画の策定</a:t>
            </a:r>
            <a:endParaRPr lang="ja-JP" altLang="en-US" sz="34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 name="テキスト ボックス 6"/>
          <p:cNvSpPr txBox="1"/>
          <p:nvPr/>
        </p:nvSpPr>
        <p:spPr>
          <a:xfrm>
            <a:off x="5940152" y="836712"/>
            <a:ext cx="302433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506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548</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773</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774</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正方形/長方形 3"/>
          <p:cNvSpPr>
            <a:spLocks noChangeArrowheads="1"/>
          </p:cNvSpPr>
          <p:nvPr/>
        </p:nvSpPr>
        <p:spPr bwMode="auto">
          <a:xfrm>
            <a:off x="179388" y="333375"/>
            <a:ext cx="8893175" cy="5273675"/>
          </a:xfrm>
          <a:prstGeom prst="rect">
            <a:avLst/>
          </a:prstGeom>
          <a:noFill/>
          <a:ln w="9525">
            <a:noFill/>
            <a:miter lim="800000"/>
            <a:headEnd/>
            <a:tailEnd/>
          </a:ln>
        </p:spPr>
        <p:txBody>
          <a:bodyPr>
            <a:spAutoFit/>
          </a:bodyPr>
          <a:lstStyle/>
          <a:p>
            <a:r>
              <a:rPr lang="ja-JP" altLang="ja-JP" sz="2000">
                <a:solidFill>
                  <a:srgbClr val="0070C0"/>
                </a:solidFill>
                <a:latin typeface="HG創英角ｺﾞｼｯｸUB" pitchFamily="49" charset="-128"/>
                <a:ea typeface="HG創英角ｺﾞｼｯｸUB" pitchFamily="49" charset="-128"/>
              </a:rPr>
              <a:t>９月７日</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【調査実小】第１７回医療経済実態調査（医療機関等調査）のデータ信頼性検証</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【検証部会】平成２２年度診療報酬改定の結果検証（平成２２年度調査）の結果</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【総会】次期診療報酬改定に向けた今後のスケジュール</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平成２２年度診療報酬改定の結果検証（平成２２年度調査）の結果</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ＤＰＣ制度における対応（ＤＰＣ分科会からの中間報告（１））</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慢性期入院医療の包括評価分科会からの報告</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医療技術評価分科会の進め方</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被災地の医療機関等に対する診療報酬上の緩和措置</a:t>
            </a:r>
          </a:p>
          <a:p>
            <a:r>
              <a:rPr lang="ja-JP" altLang="ja-JP" sz="2000">
                <a:solidFill>
                  <a:srgbClr val="0070C0"/>
                </a:solidFill>
                <a:ea typeface="HG創英角ｺﾞｼｯｸUB" pitchFamily="49" charset="-128"/>
              </a:rPr>
              <a:t>９月２３日</a:t>
            </a:r>
            <a:endParaRPr lang="ja-JP" altLang="en-US" sz="2000">
              <a:solidFill>
                <a:srgbClr val="0070C0"/>
              </a:solidFill>
              <a:ea typeface="HG創英角ｺﾞｼｯｸUB" pitchFamily="49" charset="-128"/>
            </a:endParaRPr>
          </a:p>
          <a:p>
            <a:r>
              <a:rPr lang="ja-JP" altLang="en-US" sz="2000">
                <a:solidFill>
                  <a:srgbClr val="000000"/>
                </a:solidFill>
              </a:rPr>
              <a:t>  国民医療推進協議会で受診時定額負担に対する反対決議</a:t>
            </a:r>
            <a:endParaRPr lang="ja-JP" altLang="ja-JP" sz="2000">
              <a:solidFill>
                <a:srgbClr val="0070C0"/>
              </a:solidFill>
              <a:ea typeface="HG創英角ｺﾞｼｯｸUB" pitchFamily="49" charset="-128"/>
            </a:endParaRPr>
          </a:p>
          <a:p>
            <a:r>
              <a:rPr lang="ja-JP" altLang="ja-JP" sz="2000">
                <a:solidFill>
                  <a:srgbClr val="0070C0"/>
                </a:solidFill>
                <a:latin typeface="HG創英角ｺﾞｼｯｸUB" pitchFamily="49" charset="-128"/>
                <a:ea typeface="HG創英角ｺﾞｼｯｸUB" pitchFamily="49" charset="-128"/>
              </a:rPr>
              <a:t>９月２８日</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【総会】次期診療報酬改定に向けた今後のスケジュール（現時点での項目案）</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【材料部会】医療機器業界からの意見聴取</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【薬価部会】新薬創出等加算の検証</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次期薬価制度改革に向けたこれまでの主な指摘と今後の議論の進</a:t>
            </a:r>
            <a:endParaRPr lang="ja-JP" altLang="en-US" sz="2000">
              <a:solidFill>
                <a:srgbClr val="000000"/>
              </a:solidFill>
              <a:latin typeface="ＭＳ Ｐゴシック" charset="-128"/>
            </a:endParaRP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め方</a:t>
            </a:r>
            <a:endParaRPr lang="ja-JP" altLang="en-US" sz="2000">
              <a:solidFill>
                <a:srgbClr val="000000"/>
              </a:solidFill>
              <a:latin typeface="ＭＳ Ｐゴシック" charset="-128"/>
            </a:endParaRPr>
          </a:p>
        </p:txBody>
      </p:sp>
      <p:sp>
        <p:nvSpPr>
          <p:cNvPr id="53250"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52CF570F-1713-410B-A2C8-C215BB705DCA}" type="slidenum">
              <a:rPr kumimoji="1" lang="en-US" altLang="ja-JP" smtClean="0"/>
              <a:pPr fontAlgn="base">
                <a:spcAft>
                  <a:spcPct val="0"/>
                </a:spcAft>
                <a:defRPr/>
              </a:pPr>
              <a:t>12</a:t>
            </a:fld>
            <a:endParaRPr kumimoji="1" lang="en-US" altLang="ja-JP" smtClean="0"/>
          </a:p>
        </p:txBody>
      </p:sp>
    </p:spTree>
    <p:extLst>
      <p:ext uri="{BB962C8B-B14F-4D97-AF65-F5344CB8AC3E}">
        <p14:creationId xmlns:p14="http://schemas.microsoft.com/office/powerpoint/2010/main" xmlns="" val="85985483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1844825"/>
          <a:ext cx="8229600" cy="4846320"/>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48971">
                <a:tc>
                  <a:txBody>
                    <a:bodyPr/>
                    <a:lstStyle/>
                    <a:p>
                      <a:pPr algn="ctr"/>
                      <a:r>
                        <a:rPr kumimoji="1" lang="ja-JP" altLang="en-US" sz="1700" b="1" dirty="0" smtClean="0">
                          <a:solidFill>
                            <a:srgbClr val="FF0000"/>
                          </a:solidFill>
                          <a:latin typeface="MS UI Gothic" pitchFamily="50" charset="-128"/>
                          <a:ea typeface="MS UI Gothic" pitchFamily="50" charset="-128"/>
                        </a:rPr>
                        <a:t>改　定　後</a:t>
                      </a:r>
                      <a:endParaRPr kumimoji="1" lang="ja-JP" altLang="en-US" sz="17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700" dirty="0" smtClean="0">
                          <a:latin typeface="MS UI Gothic" pitchFamily="50" charset="-128"/>
                          <a:ea typeface="MS UI Gothic" pitchFamily="50" charset="-128"/>
                        </a:rPr>
                        <a:t>現　　行</a:t>
                      </a:r>
                      <a:endParaRPr kumimoji="1" lang="ja-JP" altLang="en-US" sz="1700" dirty="0">
                        <a:latin typeface="MS UI Gothic" pitchFamily="50" charset="-128"/>
                        <a:ea typeface="MS UI Gothic" pitchFamily="50" charset="-128"/>
                      </a:endParaRPr>
                    </a:p>
                  </a:txBody>
                  <a:tcPr anchor="ctr">
                    <a:solidFill>
                      <a:schemeClr val="accent5">
                        <a:lumMod val="20000"/>
                        <a:lumOff val="80000"/>
                      </a:schemeClr>
                    </a:solidFill>
                  </a:tcPr>
                </a:tc>
              </a:tr>
              <a:tr h="4475565">
                <a:tc>
                  <a:txBody>
                    <a:bodyPr/>
                    <a:lstStyle/>
                    <a:p>
                      <a:pPr marL="0" indent="82550"/>
                      <a:r>
                        <a:rPr kumimoji="1" lang="ja-JP" altLang="en-US" sz="1700" baseline="0" dirty="0" smtClean="0">
                          <a:solidFill>
                            <a:schemeClr val="tx1"/>
                          </a:solidFill>
                          <a:latin typeface="MS UI Gothic" pitchFamily="50" charset="-128"/>
                          <a:ea typeface="MS UI Gothic" pitchFamily="50" charset="-128"/>
                          <a:cs typeface="+mn-cs"/>
                        </a:rPr>
                        <a:t>　入院中の患者が他の医療機関を受診する日の入院医療機関における診療報酬の算定については以下のとおりとする。</a:t>
                      </a:r>
                    </a:p>
                    <a:p>
                      <a:pPr marL="177800" indent="-177800"/>
                      <a:r>
                        <a:rPr kumimoji="1" lang="ja-JP" altLang="en-US" sz="1700" baseline="0" dirty="0" smtClean="0">
                          <a:solidFill>
                            <a:schemeClr val="tx1"/>
                          </a:solidFill>
                          <a:latin typeface="MS UI Gothic" pitchFamily="50" charset="-128"/>
                          <a:ea typeface="MS UI Gothic" pitchFamily="50" charset="-128"/>
                          <a:cs typeface="+mn-cs"/>
                        </a:rPr>
                        <a:t>ア　 入院医療機関において、当該患者が出来高入院料を算定している場合は、出来高入院料は当該出来高入院料の基本点数の３０％を控除した点数により算定する。</a:t>
                      </a:r>
                      <a:r>
                        <a:rPr kumimoji="1" lang="ja-JP" altLang="en-US" sz="1700" b="1" baseline="0" dirty="0" smtClean="0">
                          <a:solidFill>
                            <a:srgbClr val="FF0000"/>
                          </a:solidFill>
                          <a:latin typeface="MS UI Gothic" pitchFamily="50" charset="-128"/>
                          <a:ea typeface="MS UI Gothic" pitchFamily="50" charset="-128"/>
                          <a:cs typeface="+mn-cs"/>
                        </a:rPr>
                        <a:t>ただし、</a:t>
                      </a:r>
                      <a:r>
                        <a:rPr kumimoji="1" lang="zh-TW" altLang="en-US" sz="1700" b="1" baseline="0" dirty="0" smtClean="0">
                          <a:solidFill>
                            <a:srgbClr val="FF0000"/>
                          </a:solidFill>
                          <a:latin typeface="MS UI Gothic" pitchFamily="50" charset="-128"/>
                          <a:ea typeface="MS UI Gothic" pitchFamily="50" charset="-128"/>
                          <a:cs typeface="+mn-cs"/>
                        </a:rPr>
                        <a:t>結核病棟入院基本料</a:t>
                      </a:r>
                      <a:r>
                        <a:rPr kumimoji="1" lang="ja-JP" altLang="en-US" sz="1700" b="1" baseline="0" dirty="0" err="1" smtClean="0">
                          <a:solidFill>
                            <a:srgbClr val="FF0000"/>
                          </a:solidFill>
                          <a:latin typeface="MS UI Gothic" pitchFamily="50" charset="-128"/>
                          <a:ea typeface="MS UI Gothic" pitchFamily="50" charset="-128"/>
                          <a:cs typeface="+mn-cs"/>
                        </a:rPr>
                        <a:t>、</a:t>
                      </a:r>
                      <a:r>
                        <a:rPr kumimoji="1" lang="ja-JP" altLang="en-US" sz="1700" b="1" baseline="0" dirty="0" smtClean="0">
                          <a:solidFill>
                            <a:srgbClr val="FF0000"/>
                          </a:solidFill>
                          <a:latin typeface="MS UI Gothic" pitchFamily="50" charset="-128"/>
                          <a:ea typeface="MS UI Gothic" pitchFamily="50" charset="-128"/>
                          <a:cs typeface="+mn-cs"/>
                        </a:rPr>
                        <a:t>精神病棟入院基本料、特定機能病院入院基本料（結核病棟・精神病棟に限る。）</a:t>
                      </a:r>
                      <a:r>
                        <a:rPr kumimoji="1" lang="zh-TW" altLang="en-US" sz="1700" b="1" baseline="0" dirty="0" smtClean="0">
                          <a:solidFill>
                            <a:srgbClr val="FF0000"/>
                          </a:solidFill>
                          <a:latin typeface="MS UI Gothic" pitchFamily="50" charset="-128"/>
                          <a:ea typeface="MS UI Gothic" pitchFamily="50" charset="-128"/>
                          <a:cs typeface="+mn-cs"/>
                        </a:rPr>
                        <a:t>又</a:t>
                      </a:r>
                      <a:r>
                        <a:rPr kumimoji="1" lang="ja-JP" altLang="en-US" sz="1700" b="1" baseline="0" dirty="0" err="1" smtClean="0">
                          <a:solidFill>
                            <a:srgbClr val="FF0000"/>
                          </a:solidFill>
                          <a:latin typeface="MS UI Gothic" pitchFamily="50" charset="-128"/>
                          <a:ea typeface="MS UI Gothic" pitchFamily="50" charset="-128"/>
                          <a:cs typeface="+mn-cs"/>
                        </a:rPr>
                        <a:t>は有</a:t>
                      </a:r>
                      <a:r>
                        <a:rPr kumimoji="1" lang="ja-JP" altLang="en-US" sz="1700" b="1" baseline="0" dirty="0" smtClean="0">
                          <a:solidFill>
                            <a:srgbClr val="FF0000"/>
                          </a:solidFill>
                          <a:latin typeface="MS UI Gothic" pitchFamily="50" charset="-128"/>
                          <a:ea typeface="MS UI Gothic" pitchFamily="50" charset="-128"/>
                          <a:cs typeface="+mn-cs"/>
                        </a:rPr>
                        <a:t>床診療所入院基本料を算定している場合であって、透析又は共同利用を進めている機器による検査（ＰＥＴ、光トポグラフィー又は中枢神経磁気刺激による誘発筋電図検査）のみを目的として他医療機関を受診した場合は、当該出来高入院料の基本点数の</a:t>
                      </a:r>
                      <a:r>
                        <a:rPr kumimoji="1" lang="ja-JP" altLang="en-US" sz="1700" b="1" u="sng" baseline="0" dirty="0" smtClean="0">
                          <a:solidFill>
                            <a:srgbClr val="FF0000"/>
                          </a:solidFill>
                          <a:latin typeface="MS UI Gothic" pitchFamily="50" charset="-128"/>
                          <a:ea typeface="MS UI Gothic" pitchFamily="50" charset="-128"/>
                          <a:cs typeface="+mn-cs"/>
                        </a:rPr>
                        <a:t>１５％</a:t>
                      </a:r>
                      <a:r>
                        <a:rPr kumimoji="1" lang="ja-JP" altLang="en-US" sz="1700" b="1" baseline="0" dirty="0" smtClean="0">
                          <a:solidFill>
                            <a:srgbClr val="FF0000"/>
                          </a:solidFill>
                          <a:latin typeface="MS UI Gothic" pitchFamily="50" charset="-128"/>
                          <a:ea typeface="MS UI Gothic" pitchFamily="50" charset="-128"/>
                          <a:cs typeface="+mn-cs"/>
                        </a:rPr>
                        <a:t>を控除した点数により算定する。</a:t>
                      </a:r>
                      <a:endParaRPr kumimoji="1" lang="en-US" altLang="ja-JP" sz="17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0" indent="82550"/>
                      <a:r>
                        <a:rPr kumimoji="1" lang="ja-JP" altLang="en-US" sz="1700" baseline="0" dirty="0" smtClean="0">
                          <a:solidFill>
                            <a:schemeClr val="tx1"/>
                          </a:solidFill>
                          <a:latin typeface="MS UI Gothic" pitchFamily="50" charset="-128"/>
                          <a:ea typeface="MS UI Gothic" pitchFamily="50" charset="-128"/>
                          <a:cs typeface="+mn-cs"/>
                        </a:rPr>
                        <a:t>　入院中の患者が他の医療機関を受診する日の入院医療機関における診療報酬の算定については以下のとおりとする。</a:t>
                      </a:r>
                    </a:p>
                    <a:p>
                      <a:pPr marL="177800" indent="-177800"/>
                      <a:r>
                        <a:rPr kumimoji="1" lang="ja-JP" altLang="en-US" sz="1700" baseline="0" dirty="0" smtClean="0">
                          <a:solidFill>
                            <a:schemeClr val="tx1"/>
                          </a:solidFill>
                          <a:latin typeface="MS UI Gothic" pitchFamily="50" charset="-128"/>
                          <a:ea typeface="MS UI Gothic" pitchFamily="50" charset="-128"/>
                          <a:cs typeface="+mn-cs"/>
                        </a:rPr>
                        <a:t>ア　 入院医療機関において、当該患者が出来高入院料を算定している場合は、出来高入院料は当該出来高入院料の基本点数の３０％を控除した点数により算定する。</a:t>
                      </a:r>
                      <a:endParaRPr kumimoji="1" lang="ja-JP" altLang="en-US" sz="1700" b="1" u="sng"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3" name="タイトル 2"/>
          <p:cNvSpPr>
            <a:spLocks noGrp="1"/>
          </p:cNvSpPr>
          <p:nvPr>
            <p:ph type="title"/>
          </p:nvPr>
        </p:nvSpPr>
        <p:spPr>
          <a:xfrm>
            <a:off x="457200" y="116632"/>
            <a:ext cx="8229600" cy="57606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26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入院中の患者の他医療機関受診の見直し</a:t>
            </a:r>
            <a:endParaRPr lang="ja-JP" altLang="en-US" sz="26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7A7917D-34A8-489E-B9C3-2A64A173B658}" type="slidenum">
              <a:rPr lang="en-US" sz="1400">
                <a:effectLst>
                  <a:outerShdw blurRad="38100" dist="38100" dir="2700000" algn="tl">
                    <a:srgbClr val="000000">
                      <a:alpha val="43137"/>
                    </a:srgbClr>
                  </a:outerShdw>
                </a:effectLst>
              </a:rPr>
              <a:pPr algn="r">
                <a:defRPr/>
              </a:pPr>
              <a:t>120</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764704"/>
            <a:ext cx="8208912" cy="1080120"/>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fontAlgn="auto">
              <a:spcBef>
                <a:spcPts val="0"/>
              </a:spcBef>
              <a:spcAft>
                <a:spcPts val="0"/>
              </a:spcAft>
              <a:defRPr/>
            </a:pPr>
            <a:r>
              <a:rPr kumimoji="0" lang="ja-JP" altLang="en-US" sz="2200" dirty="0">
                <a:latin typeface="MS UI Gothic" pitchFamily="50" charset="-128"/>
                <a:ea typeface="MS UI Gothic" pitchFamily="50" charset="-128"/>
              </a:rPr>
              <a:t>　　 精神病床、結核病床、有床診療所に入院中の患者が</a:t>
            </a:r>
            <a:r>
              <a:rPr kumimoji="0" lang="ja-JP" altLang="en-US" sz="2200" dirty="0">
                <a:solidFill>
                  <a:srgbClr val="0070C0"/>
                </a:solidFill>
                <a:latin typeface="MS UI Gothic" pitchFamily="50" charset="-128"/>
                <a:ea typeface="MS UI Gothic" pitchFamily="50" charset="-128"/>
              </a:rPr>
              <a:t>透析や共同利用</a:t>
            </a:r>
            <a:r>
              <a:rPr kumimoji="0" lang="ja-JP" altLang="en-US" sz="2200" dirty="0">
                <a:latin typeface="MS UI Gothic" pitchFamily="50" charset="-128"/>
                <a:ea typeface="MS UI Gothic" pitchFamily="50" charset="-128"/>
              </a:rPr>
              <a:t>をすすめている検査のため</a:t>
            </a:r>
            <a:r>
              <a:rPr kumimoji="0" lang="ja-JP" altLang="en-US" sz="2200" dirty="0">
                <a:solidFill>
                  <a:srgbClr val="0070C0"/>
                </a:solidFill>
                <a:latin typeface="MS UI Gothic" pitchFamily="50" charset="-128"/>
                <a:ea typeface="MS UI Gothic" pitchFamily="50" charset="-128"/>
              </a:rPr>
              <a:t>他の医療機関を受診</a:t>
            </a:r>
            <a:r>
              <a:rPr kumimoji="0" lang="ja-JP" altLang="en-US" sz="2200" dirty="0">
                <a:latin typeface="MS UI Gothic" pitchFamily="50" charset="-128"/>
                <a:ea typeface="MS UI Gothic" pitchFamily="50" charset="-128"/>
              </a:rPr>
              <a:t>する場合の評価を見直す。</a:t>
            </a:r>
            <a:endParaRPr kumimoji="0" lang="en-US" altLang="ja-JP" sz="2200" b="1" dirty="0">
              <a:solidFill>
                <a:srgbClr val="FF0000"/>
              </a:solidFill>
              <a:latin typeface="MS UI Gothic" pitchFamily="50" charset="-128"/>
              <a:ea typeface="MS UI Gothic" pitchFamily="50" charset="-128"/>
            </a:endParaRPr>
          </a:p>
        </p:txBody>
      </p:sp>
      <p:sp>
        <p:nvSpPr>
          <p:cNvPr id="7" name="テキスト ボックス 6"/>
          <p:cNvSpPr txBox="1"/>
          <p:nvPr/>
        </p:nvSpPr>
        <p:spPr>
          <a:xfrm>
            <a:off x="7956376" y="1628800"/>
            <a:ext cx="90060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61</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260648"/>
          <a:ext cx="8229600" cy="6408712"/>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45808">
                <a:tc>
                  <a:txBody>
                    <a:bodyPr/>
                    <a:lstStyle/>
                    <a:p>
                      <a:pPr algn="ctr"/>
                      <a:r>
                        <a:rPr kumimoji="1" lang="ja-JP" altLang="en-US" sz="1650" b="1" dirty="0" smtClean="0">
                          <a:solidFill>
                            <a:srgbClr val="FF0000"/>
                          </a:solidFill>
                          <a:latin typeface="MS UI Gothic" pitchFamily="50" charset="-128"/>
                          <a:ea typeface="MS UI Gothic" pitchFamily="50" charset="-128"/>
                        </a:rPr>
                        <a:t>改　定　後</a:t>
                      </a:r>
                      <a:endParaRPr kumimoji="1" lang="ja-JP" altLang="en-US" sz="165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650" dirty="0" smtClean="0">
                          <a:latin typeface="MS UI Gothic" pitchFamily="50" charset="-128"/>
                          <a:ea typeface="MS UI Gothic" pitchFamily="50" charset="-128"/>
                        </a:rPr>
                        <a:t>現　　行</a:t>
                      </a:r>
                      <a:endParaRPr kumimoji="1" lang="ja-JP" altLang="en-US" sz="1650" dirty="0">
                        <a:latin typeface="MS UI Gothic" pitchFamily="50" charset="-128"/>
                        <a:ea typeface="MS UI Gothic" pitchFamily="50" charset="-128"/>
                      </a:endParaRPr>
                    </a:p>
                  </a:txBody>
                  <a:tcPr anchor="ctr">
                    <a:solidFill>
                      <a:schemeClr val="accent5">
                        <a:lumMod val="20000"/>
                        <a:lumOff val="80000"/>
                      </a:schemeClr>
                    </a:solidFill>
                  </a:tcPr>
                </a:tc>
              </a:tr>
              <a:tr h="6062904">
                <a:tc>
                  <a:txBody>
                    <a:bodyPr/>
                    <a:lstStyle/>
                    <a:p>
                      <a:pPr marL="177800" indent="-177800"/>
                      <a:r>
                        <a:rPr kumimoji="1" lang="ja-JP" altLang="en-US" sz="1650" baseline="0" dirty="0" smtClean="0">
                          <a:solidFill>
                            <a:schemeClr val="tx1"/>
                          </a:solidFill>
                          <a:latin typeface="MS UI Gothic" pitchFamily="50" charset="-128"/>
                          <a:ea typeface="MS UI Gothic" pitchFamily="50" charset="-128"/>
                          <a:cs typeface="+mn-cs"/>
                        </a:rPr>
                        <a:t>イ 　入院医療機関において、当該患者が特定入院料、療養病棟入院基本料、有床診療所療養病床入院基本料又は特定入院基本料（以下「特定入院料等」という。）を算定している場合であって、当該他医療機関において特定入院料等に含まれる診療に係る費用を算定する場合は、特定入院料等は、当該特定入院料等の基本点数の　７０％を控除した点数により算定する。</a:t>
                      </a:r>
                      <a:r>
                        <a:rPr kumimoji="1" lang="ja-JP" altLang="en-US" sz="1650" b="1" baseline="0" dirty="0" smtClean="0">
                          <a:solidFill>
                            <a:srgbClr val="FF0000"/>
                          </a:solidFill>
                          <a:latin typeface="MS UI Gothic" pitchFamily="50" charset="-128"/>
                          <a:ea typeface="MS UI Gothic" pitchFamily="50" charset="-128"/>
                          <a:cs typeface="+mn-cs"/>
                        </a:rPr>
                        <a:t>ただし、精神科救急入院料、精</a:t>
                      </a:r>
                      <a:r>
                        <a:rPr kumimoji="1" lang="zh-TW" altLang="en-US" sz="1650" b="1" baseline="0" dirty="0" smtClean="0">
                          <a:solidFill>
                            <a:srgbClr val="FF0000"/>
                          </a:solidFill>
                          <a:latin typeface="MS UI Gothic" pitchFamily="50" charset="-128"/>
                          <a:ea typeface="MS UI Gothic" pitchFamily="50" charset="-128"/>
                          <a:cs typeface="+mn-cs"/>
                        </a:rPr>
                        <a:t>神科急性期治療病棟入院料、精神科</a:t>
                      </a:r>
                      <a:r>
                        <a:rPr kumimoji="1" lang="ja-JP" altLang="en-US" sz="1650" b="1" baseline="0" dirty="0" smtClean="0">
                          <a:solidFill>
                            <a:srgbClr val="FF0000"/>
                          </a:solidFill>
                          <a:latin typeface="MS UI Gothic" pitchFamily="50" charset="-128"/>
                          <a:ea typeface="MS UI Gothic" pitchFamily="50" charset="-128"/>
                          <a:cs typeface="+mn-cs"/>
                        </a:rPr>
                        <a:t>救急・合併症入院料、児童・思春期入院医療管理料、精神療養病棟入院料又は認知症治療病棟入院料を算定している場合であって、透析又は共同利用を進めている機器による検査（ＰＥＴ、光トポグラフィー又は中枢神経磁気刺激による誘発筋電図検査）のみを目的として他医療機関を受診した場合は、当該特定入院料等の基本点数の</a:t>
                      </a:r>
                      <a:r>
                        <a:rPr kumimoji="1" lang="ja-JP" altLang="en-US" sz="1650" b="1" u="sng" baseline="0" dirty="0" smtClean="0">
                          <a:solidFill>
                            <a:srgbClr val="FF0000"/>
                          </a:solidFill>
                          <a:latin typeface="MS UI Gothic" pitchFamily="50" charset="-128"/>
                          <a:ea typeface="MS UI Gothic" pitchFamily="50" charset="-128"/>
                          <a:cs typeface="+mn-cs"/>
                        </a:rPr>
                        <a:t>５５％</a:t>
                      </a:r>
                      <a:r>
                        <a:rPr kumimoji="1" lang="ja-JP" altLang="en-US" sz="1650" b="1" baseline="0" dirty="0" smtClean="0">
                          <a:solidFill>
                            <a:srgbClr val="FF0000"/>
                          </a:solidFill>
                          <a:latin typeface="MS UI Gothic" pitchFamily="50" charset="-128"/>
                          <a:ea typeface="MS UI Gothic" pitchFamily="50" charset="-128"/>
                          <a:cs typeface="+mn-cs"/>
                        </a:rPr>
                        <a:t>を控除した点数により算定する。この場合において、認知症治療病棟入院料を算定している患者であって透析のみを目的として他医療機関を受診する患者については、入院日から起算して</a:t>
                      </a:r>
                      <a:r>
                        <a:rPr kumimoji="1" lang="ja-JP" altLang="en-US" sz="1650" b="1" u="sng" baseline="0" dirty="0" smtClean="0">
                          <a:solidFill>
                            <a:srgbClr val="FF0000"/>
                          </a:solidFill>
                          <a:latin typeface="MS UI Gothic" pitchFamily="50" charset="-128"/>
                          <a:ea typeface="MS UI Gothic" pitchFamily="50" charset="-128"/>
                          <a:cs typeface="+mn-cs"/>
                        </a:rPr>
                        <a:t>６１日以上</a:t>
                      </a:r>
                      <a:r>
                        <a:rPr kumimoji="1" lang="ja-JP" altLang="en-US" sz="1650" b="1" baseline="0" dirty="0" smtClean="0">
                          <a:solidFill>
                            <a:srgbClr val="FF0000"/>
                          </a:solidFill>
                          <a:latin typeface="MS UI Gothic" pitchFamily="50" charset="-128"/>
                          <a:ea typeface="MS UI Gothic" pitchFamily="50" charset="-128"/>
                          <a:cs typeface="+mn-cs"/>
                        </a:rPr>
                        <a:t>の場合に限る。</a:t>
                      </a:r>
                      <a:endParaRPr kumimoji="1" lang="en-US" altLang="ja-JP" sz="165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177800" indent="-177800"/>
                      <a:r>
                        <a:rPr kumimoji="1" lang="ja-JP" altLang="en-US" sz="1650" baseline="0" dirty="0" smtClean="0">
                          <a:solidFill>
                            <a:schemeClr val="tx1"/>
                          </a:solidFill>
                          <a:latin typeface="MS UI Gothic" pitchFamily="50" charset="-128"/>
                          <a:ea typeface="MS UI Gothic" pitchFamily="50" charset="-128"/>
                          <a:cs typeface="+mn-cs"/>
                        </a:rPr>
                        <a:t>イ 　入院医療機関において、当該患者が特定入院料、療養病棟入院基本料、有床診療所療養病床入院基本料又は特定入院基本料（以下「特定入院料等」という。）を算定している場合であって、当該他医療機関において特定入院料等に含まれる診療に係る費用を算定する場合は、特定入院料等は、当該特定入院料等の基本点数の　７０％を控除した点数により算定する。</a:t>
                      </a:r>
                      <a:endParaRPr kumimoji="1" lang="ja-JP" altLang="en-US" sz="1650" b="1" u="sng"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FC200538-924C-4F3C-8C3A-E1CADD08BA16}" type="slidenum">
              <a:rPr lang="en-US" sz="1400">
                <a:effectLst>
                  <a:outerShdw blurRad="38100" dist="38100" dir="2700000" algn="tl">
                    <a:srgbClr val="000000">
                      <a:alpha val="43137"/>
                    </a:srgbClr>
                  </a:outerShdw>
                </a:effectLst>
              </a:rPr>
              <a:pPr algn="r">
                <a:defRPr/>
              </a:pPr>
              <a:t>121</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476672"/>
          <a:ext cx="8229600" cy="5904656"/>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17549">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5487107">
                <a:tc>
                  <a:txBody>
                    <a:bodyPr/>
                    <a:lstStyle/>
                    <a:p>
                      <a:pPr marL="177800" indent="-177800"/>
                      <a:r>
                        <a:rPr kumimoji="1" lang="ja-JP" altLang="en-US" sz="1800" baseline="0" dirty="0" smtClean="0">
                          <a:solidFill>
                            <a:schemeClr val="tx1"/>
                          </a:solidFill>
                          <a:latin typeface="MS UI Gothic" pitchFamily="50" charset="-128"/>
                          <a:ea typeface="MS UI Gothic" pitchFamily="50" charset="-128"/>
                          <a:cs typeface="+mn-cs"/>
                        </a:rPr>
                        <a:t>ウ 　入院医療機関において、当該患者が特定入院料等を算定している場合であって、当該他医療機関において特定入院料等に含まれる診療にかかる費用を算定しない場合は、特定入院料等は、当該特定入院料等の基本点数の３０％を控除した点数により算定する。</a:t>
                      </a:r>
                      <a:r>
                        <a:rPr kumimoji="1" lang="ja-JP" altLang="en-US" sz="1800" b="1" baseline="0" dirty="0" smtClean="0">
                          <a:solidFill>
                            <a:srgbClr val="FF0000"/>
                          </a:solidFill>
                          <a:latin typeface="MS UI Gothic" pitchFamily="50" charset="-128"/>
                          <a:ea typeface="MS UI Gothic" pitchFamily="50" charset="-128"/>
                          <a:cs typeface="+mn-cs"/>
                        </a:rPr>
                        <a:t>ただし、有床診療所療養病床入院基本料を算定している場合であって、透析又は共同利用を進めている機器による検査（ＰＥＴ、光トポグラフィー又は中枢神経磁気刺激による誘発筋電図検査）のみを目的として他医療機関を受診した場合、又は、認知症治療病棟入院料を算定している場合（入院日から起算して</a:t>
                      </a:r>
                      <a:r>
                        <a:rPr kumimoji="1" lang="ja-JP" altLang="en-US" sz="1800" b="1" u="sng" baseline="0" dirty="0" smtClean="0">
                          <a:solidFill>
                            <a:srgbClr val="FF0000"/>
                          </a:solidFill>
                          <a:latin typeface="MS UI Gothic" pitchFamily="50" charset="-128"/>
                          <a:ea typeface="MS UI Gothic" pitchFamily="50" charset="-128"/>
                          <a:cs typeface="+mn-cs"/>
                        </a:rPr>
                        <a:t>６０日以内</a:t>
                      </a:r>
                      <a:r>
                        <a:rPr kumimoji="1" lang="ja-JP" altLang="en-US" sz="1800" b="1" baseline="0" dirty="0" smtClean="0">
                          <a:solidFill>
                            <a:srgbClr val="FF0000"/>
                          </a:solidFill>
                          <a:latin typeface="MS UI Gothic" pitchFamily="50" charset="-128"/>
                          <a:ea typeface="MS UI Gothic" pitchFamily="50" charset="-128"/>
                          <a:cs typeface="+mn-cs"/>
                        </a:rPr>
                        <a:t>に限る。）であって、透析のみを目的として他医療機関受診をした場合は、当該特定入院料等の基本点数の</a:t>
                      </a:r>
                      <a:r>
                        <a:rPr kumimoji="1" lang="ja-JP" altLang="en-US" sz="1800" b="1" u="sng" baseline="0" dirty="0" smtClean="0">
                          <a:solidFill>
                            <a:srgbClr val="FF0000"/>
                          </a:solidFill>
                          <a:latin typeface="MS UI Gothic" pitchFamily="50" charset="-128"/>
                          <a:ea typeface="MS UI Gothic" pitchFamily="50" charset="-128"/>
                          <a:cs typeface="+mn-cs"/>
                        </a:rPr>
                        <a:t>１５％</a:t>
                      </a:r>
                      <a:r>
                        <a:rPr kumimoji="1" lang="ja-JP" altLang="en-US" sz="1800" b="1" baseline="0" dirty="0" smtClean="0">
                          <a:solidFill>
                            <a:srgbClr val="FF0000"/>
                          </a:solidFill>
                          <a:latin typeface="MS UI Gothic" pitchFamily="50" charset="-128"/>
                          <a:ea typeface="MS UI Gothic" pitchFamily="50" charset="-128"/>
                          <a:cs typeface="+mn-cs"/>
                        </a:rPr>
                        <a:t>を控除した点数により算定する。</a:t>
                      </a:r>
                      <a:endParaRPr kumimoji="1" lang="en-US" altLang="ja-JP" sz="18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177800" indent="-177800"/>
                      <a:r>
                        <a:rPr kumimoji="1" lang="ja-JP" altLang="en-US" sz="1800" baseline="0" dirty="0" smtClean="0">
                          <a:solidFill>
                            <a:schemeClr val="tx1"/>
                          </a:solidFill>
                          <a:latin typeface="MS UI Gothic" pitchFamily="50" charset="-128"/>
                          <a:ea typeface="MS UI Gothic" pitchFamily="50" charset="-128"/>
                          <a:cs typeface="+mn-cs"/>
                        </a:rPr>
                        <a:t>ウ 　入院医療機関において、当該患者が特定入院料等を算定している場合であって、当該他医療機関において特定入院料等に含まれる診療にかかる費用を算定しない場合は、特定入院料等は、当該特定入院料等の基本点数の３０％を控除した点数により算定する。</a:t>
                      </a:r>
                      <a:endParaRPr kumimoji="1" lang="ja-JP" altLang="en-US" sz="1800" b="1" u="sng"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E94A9F23-A220-4706-B202-B36003935FC4}" type="slidenum">
              <a:rPr lang="en-US" sz="1400">
                <a:effectLst>
                  <a:outerShdw blurRad="38100" dist="38100" dir="2700000" algn="tl">
                    <a:srgbClr val="000000">
                      <a:alpha val="43137"/>
                    </a:srgbClr>
                  </a:outerShdw>
                </a:effectLst>
              </a:rPr>
              <a:pPr algn="r">
                <a:defRPr/>
              </a:pPr>
              <a:t>122</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124744"/>
            <a:ext cx="8136904" cy="2304256"/>
          </a:xfrm>
          <a:prstGeom prst="rect">
            <a:avLst/>
          </a:prstGeom>
          <a:solidFill>
            <a:srgbClr val="FFFFCC"/>
          </a:solidFill>
          <a:effectLst>
            <a:innerShdw blurRad="63500" dist="50800" dir="13500000">
              <a:prstClr val="black">
                <a:alpha val="50000"/>
              </a:prstClr>
            </a:innerShdw>
          </a:effectLst>
        </p:spPr>
        <p:txBody>
          <a:bodyPr anchor="ctr"/>
          <a:lstStyle/>
          <a:p>
            <a:pPr marL="82550" indent="190500" fontAlgn="auto">
              <a:spcBef>
                <a:spcPts val="0"/>
              </a:spcBef>
              <a:spcAft>
                <a:spcPts val="600"/>
              </a:spcAft>
              <a:defRPr/>
            </a:pPr>
            <a:r>
              <a:rPr kumimoji="0" lang="ja-JP" altLang="en-US" sz="2000" dirty="0">
                <a:latin typeface="MS UI Gothic" pitchFamily="50" charset="-128"/>
                <a:ea typeface="MS UI Gothic" pitchFamily="50" charset="-128"/>
              </a:rPr>
              <a:t>自己完結した医療提供をしており、</a:t>
            </a:r>
            <a:r>
              <a:rPr kumimoji="0" lang="ja-JP" altLang="en-US" sz="2000" dirty="0">
                <a:solidFill>
                  <a:srgbClr val="0070C0"/>
                </a:solidFill>
                <a:latin typeface="MS UI Gothic" pitchFamily="50" charset="-128"/>
                <a:ea typeface="MS UI Gothic" pitchFamily="50" charset="-128"/>
              </a:rPr>
              <a:t>医療従事者の確保等が困難かつ医療機関が少ない２次医療圏及び離島にある医療機関</a:t>
            </a:r>
            <a:r>
              <a:rPr kumimoji="0" lang="ja-JP" altLang="en-US" sz="2000" dirty="0">
                <a:latin typeface="MS UI Gothic" pitchFamily="50" charset="-128"/>
                <a:ea typeface="MS UI Gothic" pitchFamily="50" charset="-128"/>
              </a:rPr>
              <a:t>（ただし、一定規模の医療機関を除く）について、評価体系を見直す。</a:t>
            </a:r>
          </a:p>
          <a:p>
            <a:pPr marL="446088" indent="-268288" fontAlgn="auto">
              <a:spcBef>
                <a:spcPts val="0"/>
              </a:spcBef>
              <a:spcAft>
                <a:spcPts val="0"/>
              </a:spcAft>
              <a:defRPr/>
            </a:pPr>
            <a:r>
              <a:rPr kumimoji="0" lang="ja-JP" altLang="en-US" sz="2000" dirty="0">
                <a:latin typeface="MS UI Gothic" pitchFamily="50" charset="-128"/>
                <a:ea typeface="MS UI Gothic" pitchFamily="50" charset="-128"/>
              </a:rPr>
              <a:t>◆これらの地域では、他の地域と比べ、同一病院で様々な状態の患者を診療していることや、医療従事者の確保等が難しく病棟全体で看護要員の要件を満たすことが困難なこと等を踏まえ、</a:t>
            </a:r>
            <a:r>
              <a:rPr kumimoji="0" lang="ja-JP" altLang="en-US" sz="2000" dirty="0">
                <a:solidFill>
                  <a:srgbClr val="0070C0"/>
                </a:solidFill>
                <a:latin typeface="MS UI Gothic" pitchFamily="50" charset="-128"/>
                <a:ea typeface="MS UI Gothic" pitchFamily="50" charset="-128"/>
              </a:rPr>
              <a:t>入院基本料の届出について、病棟ごとの届出を可能</a:t>
            </a:r>
            <a:r>
              <a:rPr kumimoji="0" lang="ja-JP" altLang="en-US" sz="2000" dirty="0">
                <a:latin typeface="MS UI Gothic" pitchFamily="50" charset="-128"/>
                <a:ea typeface="MS UI Gothic" pitchFamily="50" charset="-128"/>
              </a:rPr>
              <a:t>とする。</a:t>
            </a:r>
          </a:p>
        </p:txBody>
      </p:sp>
      <p:graphicFrame>
        <p:nvGraphicFramePr>
          <p:cNvPr id="6" name="コンテンツ プレースホルダ 6"/>
          <p:cNvGraphicFramePr>
            <a:graphicFrameLocks noGrp="1"/>
          </p:cNvGraphicFramePr>
          <p:nvPr>
            <p:ph idx="1"/>
          </p:nvPr>
        </p:nvGraphicFramePr>
        <p:xfrm>
          <a:off x="467544" y="3501008"/>
          <a:ext cx="8136904" cy="3236756"/>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239299">
                <a:tc>
                  <a:txBody>
                    <a:bodyPr/>
                    <a:lstStyle/>
                    <a:p>
                      <a:pPr algn="ctr"/>
                      <a:r>
                        <a:rPr kumimoji="1" lang="ja-JP" altLang="en-US" sz="1600" b="1" dirty="0" smtClean="0">
                          <a:solidFill>
                            <a:srgbClr val="FF0000"/>
                          </a:solidFill>
                          <a:latin typeface="MS UI Gothic" pitchFamily="50" charset="-128"/>
                          <a:ea typeface="MS UI Gothic" pitchFamily="50" charset="-128"/>
                        </a:rPr>
                        <a:t>改　定　後</a:t>
                      </a:r>
                      <a:endParaRPr kumimoji="1" lang="ja-JP" altLang="en-US" sz="16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600" dirty="0" smtClean="0">
                          <a:latin typeface="MS UI Gothic" pitchFamily="50" charset="-128"/>
                          <a:ea typeface="MS UI Gothic" pitchFamily="50" charset="-128"/>
                        </a:rPr>
                        <a:t>現　　行</a:t>
                      </a:r>
                      <a:endParaRPr kumimoji="1" lang="ja-JP" altLang="en-US" sz="1600" dirty="0">
                        <a:latin typeface="MS UI Gothic" pitchFamily="50" charset="-128"/>
                        <a:ea typeface="MS UI Gothic" pitchFamily="50" charset="-128"/>
                      </a:endParaRPr>
                    </a:p>
                  </a:txBody>
                  <a:tcPr anchor="ctr">
                    <a:solidFill>
                      <a:schemeClr val="accent5">
                        <a:lumMod val="20000"/>
                        <a:lumOff val="80000"/>
                      </a:schemeClr>
                    </a:solidFill>
                  </a:tcPr>
                </a:tc>
              </a:tr>
              <a:tr h="2901476">
                <a:tc>
                  <a:txBody>
                    <a:bodyPr/>
                    <a:lstStyle/>
                    <a:p>
                      <a:pPr>
                        <a:spcAft>
                          <a:spcPts val="600"/>
                        </a:spcAft>
                      </a:pPr>
                      <a:r>
                        <a:rPr kumimoji="1" lang="en-US" altLang="ja-JP" sz="16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入院基本料の届出に関する事項</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a:t>
                      </a:r>
                    </a:p>
                    <a:p>
                      <a:pPr marL="0" indent="177800"/>
                      <a:r>
                        <a:rPr kumimoji="1" lang="ja-JP" altLang="en-US" sz="1600" b="0" i="0" u="none" strike="noStrike" kern="1200" baseline="0" dirty="0" smtClean="0">
                          <a:solidFill>
                            <a:schemeClr val="tx1"/>
                          </a:solidFill>
                          <a:latin typeface="MS UI Gothic" pitchFamily="50" charset="-128"/>
                          <a:ea typeface="MS UI Gothic" pitchFamily="50" charset="-128"/>
                          <a:cs typeface="+mn-cs"/>
                        </a:rPr>
                        <a:t>届出は、病院である保険医療機関において一般病棟、療養病棟、結核病棟及び精神病棟につきそれぞれ区分し、当該病棟種別の病棟全体につき包括的に届出を行う。</a:t>
                      </a:r>
                      <a:r>
                        <a:rPr kumimoji="1" lang="ja-JP" altLang="en-US" sz="1600" b="1" i="0" u="none" strike="noStrike" kern="1200" baseline="0" dirty="0" smtClean="0">
                          <a:solidFill>
                            <a:srgbClr val="FF0000"/>
                          </a:solidFill>
                          <a:latin typeface="MS UI Gothic" pitchFamily="50" charset="-128"/>
                          <a:ea typeface="MS UI Gothic" pitchFamily="50" charset="-128"/>
                          <a:cs typeface="+mn-cs"/>
                        </a:rPr>
                        <a:t>ただし、別に厚生労働大臣が定める二次医療圏に属する保険医療機関（特定機能病院、２００床以上の病院、ＤＰＣ対象病院、一般病棟７対１入院基本料及び一般病棟１０対１入院基本料を算定している病院を除く）の一般病棟においては、それぞれの病棟ごとに届出を行っても差し支えない。</a:t>
                      </a:r>
                      <a:endParaRPr kumimoji="1" lang="ja-JP" altLang="en-US" sz="1600" b="1" i="0" u="sng"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pPr>
                        <a:spcAft>
                          <a:spcPts val="600"/>
                        </a:spcAft>
                      </a:pPr>
                      <a:r>
                        <a:rPr kumimoji="1" lang="en-US" altLang="ja-JP" sz="16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入院基本料の届出に関する事項</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a:t>
                      </a:r>
                    </a:p>
                    <a:p>
                      <a:pPr marL="0" indent="177800"/>
                      <a:r>
                        <a:rPr kumimoji="1" lang="ja-JP" altLang="en-US" sz="1600" b="0" i="0" u="none" strike="noStrike" kern="1200" baseline="0" dirty="0" smtClean="0">
                          <a:solidFill>
                            <a:schemeClr val="tx1"/>
                          </a:solidFill>
                          <a:latin typeface="MS UI Gothic" pitchFamily="50" charset="-128"/>
                          <a:ea typeface="MS UI Gothic" pitchFamily="50" charset="-128"/>
                          <a:cs typeface="+mn-cs"/>
                        </a:rPr>
                        <a:t>届出は、病院である保険医療機関において一般病棟、療養病棟、結核病棟及び精神病棟につきそれぞれ区分し、当該病棟種別の病棟全体につき包括的に届出を行う。</a:t>
                      </a:r>
                      <a:endParaRPr kumimoji="1" lang="ja-JP" altLang="en-US" sz="16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p>
                      <a:endParaRPr kumimoji="1" lang="ja-JP" altLang="en-US" sz="16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7" name="タイトル 2"/>
          <p:cNvSpPr>
            <a:spLocks noGrp="1"/>
          </p:cNvSpPr>
          <p:nvPr>
            <p:ph type="title"/>
          </p:nvPr>
        </p:nvSpPr>
        <p:spPr>
          <a:xfrm>
            <a:off x="457200" y="116632"/>
            <a:ext cx="8229600" cy="93610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医療を提供しているが、</a:t>
            </a:r>
            <a: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医療</a:t>
            </a:r>
            <a:r>
              <a:rPr lang="ja-JP" altLang="en-US" sz="24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資源の少ない地域に配慮した評価</a:t>
            </a:r>
            <a:endParaRPr lang="ja-JP" altLang="en-US" sz="24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46D83FBE-FD05-4C8B-BB2A-CC7880FB5AC7}" type="slidenum">
              <a:rPr lang="en-US" sz="1400">
                <a:effectLst>
                  <a:outerShdw blurRad="38100" dist="38100" dir="2700000" algn="tl">
                    <a:srgbClr val="000000">
                      <a:alpha val="43137"/>
                    </a:srgbClr>
                  </a:outerShdw>
                </a:effectLst>
              </a:rPr>
              <a:pPr algn="r">
                <a:defRPr/>
              </a:pPr>
              <a:t>123</a:t>
            </a:fld>
            <a:endParaRPr lang="en-US" sz="1400" dirty="0">
              <a:effectLst>
                <a:outerShdw blurRad="38100" dist="38100" dir="2700000" algn="tl">
                  <a:srgbClr val="000000">
                    <a:alpha val="43137"/>
                  </a:srgbClr>
                </a:outerShdw>
              </a:effectLst>
            </a:endParaRPr>
          </a:p>
        </p:txBody>
      </p:sp>
      <p:sp>
        <p:nvSpPr>
          <p:cNvPr id="9" name="テキスト ボックス 8"/>
          <p:cNvSpPr txBox="1"/>
          <p:nvPr/>
        </p:nvSpPr>
        <p:spPr>
          <a:xfrm>
            <a:off x="7812360" y="3140968"/>
            <a:ext cx="111663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557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908720"/>
            <a:ext cx="8136904" cy="1224136"/>
          </a:xfrm>
          <a:prstGeom prst="rect">
            <a:avLst/>
          </a:prstGeom>
          <a:solidFill>
            <a:srgbClr val="FFFFCC"/>
          </a:solidFill>
          <a:effectLst>
            <a:innerShdw blurRad="63500" dist="50800" dir="13500000">
              <a:prstClr val="black">
                <a:alpha val="50000"/>
              </a:prstClr>
            </a:innerShdw>
          </a:effectLst>
        </p:spPr>
        <p:txBody>
          <a:bodyPr anchor="ctr"/>
          <a:lstStyle/>
          <a:p>
            <a:pPr marL="355600" indent="-355600" fontAlgn="auto">
              <a:spcBef>
                <a:spcPts val="0"/>
              </a:spcBef>
              <a:spcAft>
                <a:spcPts val="0"/>
              </a:spcAft>
              <a:defRPr/>
            </a:pPr>
            <a:r>
              <a:rPr kumimoji="0" lang="ja-JP" altLang="en-US" sz="2400" dirty="0">
                <a:latin typeface="MS UI Gothic" pitchFamily="50" charset="-128"/>
                <a:ea typeface="MS UI Gothic" pitchFamily="50" charset="-128"/>
              </a:rPr>
              <a:t>◆一般病棟における７対</a:t>
            </a:r>
            <a:r>
              <a:rPr kumimoji="0" lang="en-US" altLang="ja-JP" sz="2400" dirty="0">
                <a:latin typeface="MS UI Gothic" pitchFamily="50" charset="-128"/>
                <a:ea typeface="MS UI Gothic" pitchFamily="50" charset="-128"/>
              </a:rPr>
              <a:t>1 </a:t>
            </a:r>
            <a:r>
              <a:rPr kumimoji="0" lang="ja-JP" altLang="en-US" sz="2400" dirty="0">
                <a:latin typeface="MS UI Gothic" pitchFamily="50" charset="-128"/>
                <a:ea typeface="MS UI Gothic" pitchFamily="50" charset="-128"/>
              </a:rPr>
              <a:t>入院基本料の算定要件の見直し</a:t>
            </a:r>
          </a:p>
          <a:p>
            <a:pPr marL="273050" indent="82550" fontAlgn="auto">
              <a:spcBef>
                <a:spcPts val="0"/>
              </a:spcBef>
              <a:spcAft>
                <a:spcPts val="0"/>
              </a:spcAft>
              <a:defRPr/>
            </a:pPr>
            <a:r>
              <a:rPr kumimoji="0" lang="ja-JP" altLang="en-US" sz="2400" dirty="0">
                <a:latin typeface="MS UI Gothic" pitchFamily="50" charset="-128"/>
                <a:ea typeface="MS UI Gothic" pitchFamily="50" charset="-128"/>
              </a:rPr>
              <a:t>　</a:t>
            </a:r>
            <a:r>
              <a:rPr kumimoji="0" lang="ja-JP" altLang="en-US" sz="2400" dirty="0">
                <a:solidFill>
                  <a:srgbClr val="0070C0"/>
                </a:solidFill>
                <a:latin typeface="MS UI Gothic" pitchFamily="50" charset="-128"/>
                <a:ea typeface="MS UI Gothic" pitchFamily="50" charset="-128"/>
              </a:rPr>
              <a:t>平均在院日数の短縮</a:t>
            </a:r>
            <a:r>
              <a:rPr kumimoji="0" lang="ja-JP" altLang="en-US" sz="2400" dirty="0">
                <a:latin typeface="MS UI Gothic" pitchFamily="50" charset="-128"/>
                <a:ea typeface="MS UI Gothic" pitchFamily="50" charset="-128"/>
              </a:rPr>
              <a:t>及び</a:t>
            </a:r>
            <a:r>
              <a:rPr kumimoji="0" lang="ja-JP" altLang="en-US" sz="2400" dirty="0">
                <a:solidFill>
                  <a:srgbClr val="0070C0"/>
                </a:solidFill>
                <a:latin typeface="MS UI Gothic" pitchFamily="50" charset="-128"/>
                <a:ea typeface="MS UI Gothic" pitchFamily="50" charset="-128"/>
              </a:rPr>
              <a:t>看護必要度</a:t>
            </a:r>
            <a:r>
              <a:rPr kumimoji="0" lang="ja-JP" altLang="en-US" sz="2400" dirty="0">
                <a:latin typeface="MS UI Gothic" pitchFamily="50" charset="-128"/>
                <a:ea typeface="MS UI Gothic" pitchFamily="50" charset="-128"/>
              </a:rPr>
              <a:t>の基準を満たす患者割合の引き上げを行う。</a:t>
            </a:r>
          </a:p>
        </p:txBody>
      </p:sp>
      <p:graphicFrame>
        <p:nvGraphicFramePr>
          <p:cNvPr id="6" name="コンテンツ プレースホルダ 6"/>
          <p:cNvGraphicFramePr>
            <a:graphicFrameLocks noGrp="1"/>
          </p:cNvGraphicFramePr>
          <p:nvPr>
            <p:ph idx="1"/>
          </p:nvPr>
        </p:nvGraphicFramePr>
        <p:xfrm>
          <a:off x="467544" y="2348880"/>
          <a:ext cx="8136904" cy="4238610"/>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360040">
                <a:tc>
                  <a:txBody>
                    <a:bodyPr/>
                    <a:lstStyle/>
                    <a:p>
                      <a:pPr algn="ctr">
                        <a:lnSpc>
                          <a:spcPct val="100000"/>
                        </a:lnSpc>
                      </a:pP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lnSpc>
                          <a:spcPct val="100000"/>
                        </a:lnSpc>
                      </a:pP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3872850">
                <a:tc>
                  <a:txBody>
                    <a:bodyPr/>
                    <a:lstStyle/>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Ａ</a:t>
                      </a:r>
                      <a:r>
                        <a:rPr kumimoji="1" lang="en-US" altLang="ja-JP" sz="1800" baseline="0" dirty="0" smtClean="0">
                          <a:solidFill>
                            <a:schemeClr val="tx1"/>
                          </a:solidFill>
                          <a:latin typeface="MS UI Gothic" pitchFamily="50" charset="-128"/>
                          <a:ea typeface="MS UI Gothic" pitchFamily="50" charset="-128"/>
                          <a:cs typeface="+mn-cs"/>
                        </a:rPr>
                        <a:t>100</a:t>
                      </a:r>
                      <a:r>
                        <a:rPr kumimoji="1" lang="ja-JP" altLang="en-US" sz="1800" baseline="0" dirty="0" smtClean="0">
                          <a:solidFill>
                            <a:schemeClr val="tx1"/>
                          </a:solidFill>
                          <a:latin typeface="MS UI Gothic" pitchFamily="50" charset="-128"/>
                          <a:ea typeface="MS UI Gothic" pitchFamily="50" charset="-128"/>
                          <a:cs typeface="+mn-cs"/>
                        </a:rPr>
                        <a:t>　一般病棟入院基本料（７対１）</a:t>
                      </a:r>
                      <a:endParaRPr kumimoji="1" lang="en-US" altLang="ja-JP" sz="180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Ａ</a:t>
                      </a:r>
                      <a:r>
                        <a:rPr kumimoji="1" lang="en-US" altLang="ja-JP" sz="1800" baseline="0" dirty="0" smtClean="0">
                          <a:solidFill>
                            <a:schemeClr val="tx1"/>
                          </a:solidFill>
                          <a:latin typeface="MS UI Gothic" pitchFamily="50" charset="-128"/>
                          <a:ea typeface="MS UI Gothic" pitchFamily="50" charset="-128"/>
                          <a:cs typeface="+mn-cs"/>
                        </a:rPr>
                        <a:t>104</a:t>
                      </a:r>
                      <a:r>
                        <a:rPr kumimoji="1" lang="ja-JP" altLang="en-US" sz="1800" baseline="0" dirty="0" smtClean="0">
                          <a:solidFill>
                            <a:schemeClr val="tx1"/>
                          </a:solidFill>
                          <a:latin typeface="MS UI Gothic" pitchFamily="50" charset="-128"/>
                          <a:ea typeface="MS UI Gothic" pitchFamily="50" charset="-128"/>
                          <a:cs typeface="+mn-cs"/>
                        </a:rPr>
                        <a:t>　特定機能病院入院基本料</a:t>
                      </a:r>
                      <a:r>
                        <a:rPr kumimoji="1" lang="en-US" altLang="ja-JP" sz="1800" baseline="0" dirty="0" smtClean="0">
                          <a:solidFill>
                            <a:schemeClr val="tx1"/>
                          </a:solidFill>
                          <a:latin typeface="MS UI Gothic" pitchFamily="50" charset="-128"/>
                          <a:ea typeface="MS UI Gothic" pitchFamily="50" charset="-128"/>
                          <a:cs typeface="+mn-cs"/>
                        </a:rPr>
                        <a:t/>
                      </a:r>
                      <a:br>
                        <a:rPr kumimoji="1" lang="en-US" altLang="ja-JP" sz="1800" baseline="0" dirty="0" smtClean="0">
                          <a:solidFill>
                            <a:schemeClr val="tx1"/>
                          </a:solidFill>
                          <a:latin typeface="MS UI Gothic" pitchFamily="50" charset="-128"/>
                          <a:ea typeface="MS UI Gothic" pitchFamily="50" charset="-128"/>
                          <a:cs typeface="+mn-cs"/>
                        </a:rPr>
                      </a:br>
                      <a:r>
                        <a:rPr kumimoji="1" lang="ja-JP" altLang="en-US" sz="1800" baseline="0" dirty="0" smtClean="0">
                          <a:solidFill>
                            <a:schemeClr val="tx1"/>
                          </a:solidFill>
                          <a:latin typeface="MS UI Gothic" pitchFamily="50" charset="-128"/>
                          <a:ea typeface="MS UI Gothic" pitchFamily="50" charset="-128"/>
                          <a:cs typeface="+mn-cs"/>
                        </a:rPr>
                        <a:t>　　　　　（一般病棟７対１）</a:t>
                      </a:r>
                      <a:endParaRPr kumimoji="1" lang="en-US" altLang="ja-JP" sz="180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Ａ</a:t>
                      </a:r>
                      <a:r>
                        <a:rPr kumimoji="1" lang="en-US" altLang="ja-JP" sz="1800" baseline="0" dirty="0" smtClean="0">
                          <a:solidFill>
                            <a:schemeClr val="tx1"/>
                          </a:solidFill>
                          <a:latin typeface="MS UI Gothic" pitchFamily="50" charset="-128"/>
                          <a:ea typeface="MS UI Gothic" pitchFamily="50" charset="-128"/>
                          <a:cs typeface="+mn-cs"/>
                        </a:rPr>
                        <a:t>105</a:t>
                      </a:r>
                      <a:r>
                        <a:rPr kumimoji="1" lang="ja-JP" altLang="en-US" sz="1800" baseline="0" dirty="0" smtClean="0">
                          <a:solidFill>
                            <a:schemeClr val="tx1"/>
                          </a:solidFill>
                          <a:latin typeface="MS UI Gothic" pitchFamily="50" charset="-128"/>
                          <a:ea typeface="MS UI Gothic" pitchFamily="50" charset="-128"/>
                          <a:cs typeface="+mn-cs"/>
                        </a:rPr>
                        <a:t>　専門病院入院基本料（７対１）</a:t>
                      </a:r>
                      <a:endParaRPr kumimoji="1" lang="en-US" altLang="ja-JP" sz="180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　　　　　　　　　　　　　　　</a:t>
                      </a:r>
                    </a:p>
                    <a:p>
                      <a:pPr marL="0" marR="0" indent="0" defTabSz="914400" eaLnBrk="1" fontAlgn="auto" latinLnBrk="0" hangingPunct="1">
                        <a:lnSpc>
                          <a:spcPct val="100000"/>
                        </a:lnSpc>
                        <a:spcBef>
                          <a:spcPts val="0"/>
                        </a:spcBef>
                        <a:spcAft>
                          <a:spcPts val="600"/>
                        </a:spcAft>
                        <a:buClrTx/>
                        <a:buSzTx/>
                        <a:buFontTx/>
                        <a:buNone/>
                        <a:tabLst>
                          <a:tab pos="3860800" algn="r"/>
                        </a:tabLst>
                        <a:defRPr/>
                      </a:pPr>
                      <a:r>
                        <a:rPr kumimoji="1" lang="en-US" altLang="ja-JP" sz="1800" b="1" baseline="0" dirty="0" smtClean="0">
                          <a:solidFill>
                            <a:srgbClr val="0070C0"/>
                          </a:solidFill>
                          <a:latin typeface="MS UI Gothic" pitchFamily="50" charset="-128"/>
                          <a:ea typeface="MS UI Gothic" pitchFamily="50" charset="-128"/>
                          <a:cs typeface="+mn-cs"/>
                        </a:rPr>
                        <a:t>[</a:t>
                      </a:r>
                      <a:r>
                        <a:rPr kumimoji="1" lang="ja-JP" altLang="en-US" sz="1800" b="1" baseline="0" dirty="0" smtClean="0">
                          <a:solidFill>
                            <a:srgbClr val="0070C0"/>
                          </a:solidFill>
                          <a:latin typeface="MS UI Gothic" pitchFamily="50" charset="-128"/>
                          <a:ea typeface="MS UI Gothic" pitchFamily="50" charset="-128"/>
                          <a:cs typeface="+mn-cs"/>
                        </a:rPr>
                        <a:t>一般病棟入院基本料の施設基準</a:t>
                      </a:r>
                      <a:r>
                        <a:rPr kumimoji="1" lang="en-US" altLang="ja-JP" sz="1800" b="1" baseline="0" dirty="0" smtClean="0">
                          <a:solidFill>
                            <a:srgbClr val="0070C0"/>
                          </a:solidFill>
                          <a:latin typeface="MS UI Gothic" pitchFamily="50" charset="-128"/>
                          <a:ea typeface="MS UI Gothic" pitchFamily="50" charset="-128"/>
                          <a:cs typeface="+mn-cs"/>
                        </a:rPr>
                        <a:t>]</a:t>
                      </a:r>
                    </a:p>
                    <a:p>
                      <a:pPr marL="273050" marR="0" indent="-190500" defTabSz="914400" eaLnBrk="1" fontAlgn="auto" latinLnBrk="0" hangingPunct="1">
                        <a:lnSpc>
                          <a:spcPct val="100000"/>
                        </a:lnSpc>
                        <a:spcBef>
                          <a:spcPts val="0"/>
                        </a:spcBef>
                        <a:spcAft>
                          <a:spcPts val="0"/>
                        </a:spcAft>
                        <a:buClrTx/>
                        <a:buSzTx/>
                        <a:buFontTx/>
                        <a:buNone/>
                        <a:tabLst>
                          <a:tab pos="3860800" algn="r"/>
                        </a:tabLst>
                        <a:defRPr/>
                      </a:pPr>
                      <a:r>
                        <a:rPr kumimoji="1" lang="en-US" altLang="ja-JP" sz="1800" baseline="0" dirty="0" smtClean="0">
                          <a:solidFill>
                            <a:schemeClr val="tx1"/>
                          </a:solidFill>
                          <a:latin typeface="MS UI Gothic" pitchFamily="50" charset="-128"/>
                          <a:ea typeface="MS UI Gothic" pitchFamily="50" charset="-128"/>
                          <a:cs typeface="+mn-cs"/>
                        </a:rPr>
                        <a:t>①</a:t>
                      </a:r>
                      <a:r>
                        <a:rPr kumimoji="1" lang="ja-JP" altLang="en-US" sz="1800" baseline="0" dirty="0" smtClean="0">
                          <a:solidFill>
                            <a:schemeClr val="tx1"/>
                          </a:solidFill>
                          <a:latin typeface="MS UI Gothic" pitchFamily="50" charset="-128"/>
                          <a:ea typeface="MS UI Gothic" pitchFamily="50" charset="-128"/>
                          <a:cs typeface="+mn-cs"/>
                        </a:rPr>
                        <a:t>　当該病棟の入院患者の平均在院日数が</a:t>
                      </a:r>
                      <a:r>
                        <a:rPr kumimoji="1" lang="ja-JP" altLang="en-US" sz="1800" b="1" baseline="0" dirty="0" smtClean="0">
                          <a:solidFill>
                            <a:srgbClr val="FF0000"/>
                          </a:solidFill>
                          <a:latin typeface="MS UI Gothic" pitchFamily="50" charset="-128"/>
                          <a:ea typeface="MS UI Gothic" pitchFamily="50" charset="-128"/>
                          <a:cs typeface="+mn-cs"/>
                        </a:rPr>
                        <a:t>１８日以内</a:t>
                      </a:r>
                      <a:r>
                        <a:rPr kumimoji="1" lang="ja-JP" altLang="en-US" sz="1800" baseline="0" dirty="0" smtClean="0">
                          <a:solidFill>
                            <a:schemeClr val="tx1"/>
                          </a:solidFill>
                          <a:latin typeface="MS UI Gothic" pitchFamily="50" charset="-128"/>
                          <a:ea typeface="MS UI Gothic" pitchFamily="50" charset="-128"/>
                          <a:cs typeface="+mn-cs"/>
                        </a:rPr>
                        <a:t>であること。</a:t>
                      </a:r>
                    </a:p>
                    <a:p>
                      <a:pPr marL="273050" marR="0" indent="-19050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②　看護必要度の基準を満たす患者を</a:t>
                      </a:r>
                      <a:r>
                        <a:rPr kumimoji="1" lang="ja-JP" altLang="en-US" sz="1800" b="1" baseline="0" dirty="0" smtClean="0">
                          <a:solidFill>
                            <a:srgbClr val="FF0000"/>
                          </a:solidFill>
                          <a:latin typeface="MS UI Gothic" pitchFamily="50" charset="-128"/>
                          <a:ea typeface="MS UI Gothic" pitchFamily="50" charset="-128"/>
                          <a:cs typeface="+mn-cs"/>
                        </a:rPr>
                        <a:t>１割５分以上</a:t>
                      </a:r>
                      <a:r>
                        <a:rPr kumimoji="1" lang="ja-JP" altLang="en-US" sz="1800" baseline="0" dirty="0" smtClean="0">
                          <a:solidFill>
                            <a:schemeClr val="tx1"/>
                          </a:solidFill>
                          <a:latin typeface="MS UI Gothic" pitchFamily="50" charset="-128"/>
                          <a:ea typeface="MS UI Gothic" pitchFamily="50" charset="-128"/>
                          <a:cs typeface="+mn-cs"/>
                        </a:rPr>
                        <a:t>入院させる病棟であること（救命救急入院料を算定する治療室を有している保険医療機関の病棟を除く）。</a:t>
                      </a:r>
                    </a:p>
                  </a:txBody>
                  <a:tcPr>
                    <a:solidFill>
                      <a:schemeClr val="accent5">
                        <a:lumMod val="20000"/>
                        <a:lumOff val="8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Ａ</a:t>
                      </a:r>
                      <a:r>
                        <a:rPr kumimoji="1" lang="en-US" altLang="ja-JP" sz="1800" baseline="0" dirty="0" smtClean="0">
                          <a:solidFill>
                            <a:schemeClr val="tx1"/>
                          </a:solidFill>
                          <a:latin typeface="MS UI Gothic" pitchFamily="50" charset="-128"/>
                          <a:ea typeface="MS UI Gothic" pitchFamily="50" charset="-128"/>
                          <a:cs typeface="+mn-cs"/>
                        </a:rPr>
                        <a:t>100</a:t>
                      </a:r>
                      <a:r>
                        <a:rPr kumimoji="1" lang="ja-JP" altLang="en-US" sz="1800" baseline="0" dirty="0" smtClean="0">
                          <a:solidFill>
                            <a:schemeClr val="tx1"/>
                          </a:solidFill>
                          <a:latin typeface="MS UI Gothic" pitchFamily="50" charset="-128"/>
                          <a:ea typeface="MS UI Gothic" pitchFamily="50" charset="-128"/>
                          <a:cs typeface="+mn-cs"/>
                        </a:rPr>
                        <a:t>　一般病棟入院基本料（７対１）</a:t>
                      </a:r>
                      <a:endParaRPr kumimoji="1" lang="en-US" altLang="ja-JP" sz="180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Ａ</a:t>
                      </a:r>
                      <a:r>
                        <a:rPr kumimoji="1" lang="en-US" altLang="ja-JP" sz="1800" baseline="0" dirty="0" smtClean="0">
                          <a:solidFill>
                            <a:schemeClr val="tx1"/>
                          </a:solidFill>
                          <a:latin typeface="MS UI Gothic" pitchFamily="50" charset="-128"/>
                          <a:ea typeface="MS UI Gothic" pitchFamily="50" charset="-128"/>
                          <a:cs typeface="+mn-cs"/>
                        </a:rPr>
                        <a:t>104</a:t>
                      </a:r>
                      <a:r>
                        <a:rPr kumimoji="1" lang="ja-JP" altLang="en-US" sz="1800" baseline="0" dirty="0" smtClean="0">
                          <a:solidFill>
                            <a:schemeClr val="tx1"/>
                          </a:solidFill>
                          <a:latin typeface="MS UI Gothic" pitchFamily="50" charset="-128"/>
                          <a:ea typeface="MS UI Gothic" pitchFamily="50" charset="-128"/>
                          <a:cs typeface="+mn-cs"/>
                        </a:rPr>
                        <a:t>　特定機能病院入院基本料</a:t>
                      </a:r>
                      <a:r>
                        <a:rPr kumimoji="1" lang="en-US" altLang="ja-JP" sz="1800" baseline="0" dirty="0" smtClean="0">
                          <a:solidFill>
                            <a:schemeClr val="tx1"/>
                          </a:solidFill>
                          <a:latin typeface="MS UI Gothic" pitchFamily="50" charset="-128"/>
                          <a:ea typeface="MS UI Gothic" pitchFamily="50" charset="-128"/>
                          <a:cs typeface="+mn-cs"/>
                        </a:rPr>
                        <a:t/>
                      </a:r>
                      <a:br>
                        <a:rPr kumimoji="1" lang="en-US" altLang="ja-JP" sz="1800" baseline="0" dirty="0" smtClean="0">
                          <a:solidFill>
                            <a:schemeClr val="tx1"/>
                          </a:solidFill>
                          <a:latin typeface="MS UI Gothic" pitchFamily="50" charset="-128"/>
                          <a:ea typeface="MS UI Gothic" pitchFamily="50" charset="-128"/>
                          <a:cs typeface="+mn-cs"/>
                        </a:rPr>
                      </a:br>
                      <a:r>
                        <a:rPr kumimoji="1" lang="ja-JP" altLang="en-US" sz="1800" baseline="0" dirty="0" smtClean="0">
                          <a:solidFill>
                            <a:schemeClr val="tx1"/>
                          </a:solidFill>
                          <a:latin typeface="MS UI Gothic" pitchFamily="50" charset="-128"/>
                          <a:ea typeface="MS UI Gothic" pitchFamily="50" charset="-128"/>
                          <a:cs typeface="+mn-cs"/>
                        </a:rPr>
                        <a:t>　　　　　（一般病棟７対１）</a:t>
                      </a:r>
                      <a:endParaRPr kumimoji="1" lang="en-US" altLang="ja-JP" sz="180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Ａ</a:t>
                      </a:r>
                      <a:r>
                        <a:rPr kumimoji="1" lang="en-US" altLang="ja-JP" sz="1800" baseline="0" dirty="0" smtClean="0">
                          <a:solidFill>
                            <a:schemeClr val="tx1"/>
                          </a:solidFill>
                          <a:latin typeface="MS UI Gothic" pitchFamily="50" charset="-128"/>
                          <a:ea typeface="MS UI Gothic" pitchFamily="50" charset="-128"/>
                          <a:cs typeface="+mn-cs"/>
                        </a:rPr>
                        <a:t>105</a:t>
                      </a:r>
                      <a:r>
                        <a:rPr kumimoji="1" lang="ja-JP" altLang="en-US" sz="1800" baseline="0" dirty="0" smtClean="0">
                          <a:solidFill>
                            <a:schemeClr val="tx1"/>
                          </a:solidFill>
                          <a:latin typeface="MS UI Gothic" pitchFamily="50" charset="-128"/>
                          <a:ea typeface="MS UI Gothic" pitchFamily="50" charset="-128"/>
                          <a:cs typeface="+mn-cs"/>
                        </a:rPr>
                        <a:t>　専門病院入院基本料（７対１）</a:t>
                      </a:r>
                      <a:endParaRPr kumimoji="1" lang="en-US" altLang="ja-JP" sz="180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　　　　　　　　　　　　　　</a:t>
                      </a:r>
                    </a:p>
                    <a:p>
                      <a:pPr algn="l">
                        <a:lnSpc>
                          <a:spcPct val="100000"/>
                        </a:lnSpc>
                        <a:spcAft>
                          <a:spcPts val="600"/>
                        </a:spcAft>
                        <a:tabLst>
                          <a:tab pos="3860800" algn="r"/>
                        </a:tabLst>
                      </a:pPr>
                      <a:r>
                        <a:rPr kumimoji="1" lang="en-US" altLang="ja-JP" sz="1800" b="1" baseline="0" dirty="0" smtClean="0">
                          <a:solidFill>
                            <a:srgbClr val="0070C0"/>
                          </a:solidFill>
                          <a:latin typeface="MS UI Gothic" pitchFamily="50" charset="-128"/>
                          <a:ea typeface="MS UI Gothic" pitchFamily="50" charset="-128"/>
                          <a:cs typeface="+mn-cs"/>
                        </a:rPr>
                        <a:t>[</a:t>
                      </a:r>
                      <a:r>
                        <a:rPr kumimoji="1" lang="ja-JP" altLang="en-US" sz="1800" b="1" baseline="0" dirty="0" smtClean="0">
                          <a:solidFill>
                            <a:srgbClr val="0070C0"/>
                          </a:solidFill>
                          <a:latin typeface="MS UI Gothic" pitchFamily="50" charset="-128"/>
                          <a:ea typeface="MS UI Gothic" pitchFamily="50" charset="-128"/>
                          <a:cs typeface="+mn-cs"/>
                        </a:rPr>
                        <a:t>一般病棟入院基本料の施設基準</a:t>
                      </a:r>
                      <a:r>
                        <a:rPr kumimoji="1" lang="en-US" altLang="ja-JP" sz="1800" b="1" baseline="0" dirty="0" smtClean="0">
                          <a:solidFill>
                            <a:srgbClr val="0070C0"/>
                          </a:solidFill>
                          <a:latin typeface="MS UI Gothic" pitchFamily="50" charset="-128"/>
                          <a:ea typeface="MS UI Gothic" pitchFamily="50" charset="-128"/>
                          <a:cs typeface="+mn-cs"/>
                        </a:rPr>
                        <a:t>]</a:t>
                      </a:r>
                    </a:p>
                    <a:p>
                      <a:pPr marL="273050" indent="-190500" algn="l">
                        <a:lnSpc>
                          <a:spcPct val="100000"/>
                        </a:lnSpc>
                        <a:tabLst>
                          <a:tab pos="3860800" algn="r"/>
                        </a:tabLst>
                      </a:pPr>
                      <a:r>
                        <a:rPr kumimoji="1" lang="en-US" altLang="ja-JP" sz="1800" baseline="0" dirty="0" smtClean="0">
                          <a:solidFill>
                            <a:schemeClr val="tx1"/>
                          </a:solidFill>
                          <a:latin typeface="MS UI Gothic" pitchFamily="50" charset="-128"/>
                          <a:ea typeface="MS UI Gothic" pitchFamily="50" charset="-128"/>
                          <a:cs typeface="+mn-cs"/>
                        </a:rPr>
                        <a:t>①</a:t>
                      </a:r>
                      <a:r>
                        <a:rPr kumimoji="1" lang="ja-JP" altLang="en-US" sz="1800" baseline="0" dirty="0" smtClean="0">
                          <a:solidFill>
                            <a:schemeClr val="tx1"/>
                          </a:solidFill>
                          <a:latin typeface="MS UI Gothic" pitchFamily="50" charset="-128"/>
                          <a:ea typeface="MS UI Gothic" pitchFamily="50" charset="-128"/>
                          <a:cs typeface="+mn-cs"/>
                        </a:rPr>
                        <a:t>　当該病棟の入院患者の平均在院日数が</a:t>
                      </a:r>
                      <a:r>
                        <a:rPr kumimoji="1" lang="ja-JP" altLang="en-US" sz="1800" b="1" u="sng" baseline="0" dirty="0" smtClean="0">
                          <a:solidFill>
                            <a:schemeClr val="tx1"/>
                          </a:solidFill>
                          <a:latin typeface="MS UI Gothic" pitchFamily="50" charset="-128"/>
                          <a:ea typeface="MS UI Gothic" pitchFamily="50" charset="-128"/>
                          <a:cs typeface="+mn-cs"/>
                        </a:rPr>
                        <a:t>１９日以内</a:t>
                      </a:r>
                      <a:r>
                        <a:rPr kumimoji="1" lang="ja-JP" altLang="en-US" sz="1800" baseline="0" dirty="0" smtClean="0">
                          <a:solidFill>
                            <a:schemeClr val="tx1"/>
                          </a:solidFill>
                          <a:latin typeface="MS UI Gothic" pitchFamily="50" charset="-128"/>
                          <a:ea typeface="MS UI Gothic" pitchFamily="50" charset="-128"/>
                          <a:cs typeface="+mn-cs"/>
                        </a:rPr>
                        <a:t>であること。</a:t>
                      </a:r>
                    </a:p>
                    <a:p>
                      <a:pPr marL="273050" indent="-190500" algn="l">
                        <a:lnSpc>
                          <a:spcPct val="100000"/>
                        </a:lnSpc>
                        <a:tabLst>
                          <a:tab pos="3860800" algn="r"/>
                        </a:tabLst>
                      </a:pPr>
                      <a:r>
                        <a:rPr kumimoji="1" lang="ja-JP" altLang="en-US" sz="1800" baseline="0" dirty="0" smtClean="0">
                          <a:solidFill>
                            <a:schemeClr val="tx1"/>
                          </a:solidFill>
                          <a:latin typeface="MS UI Gothic" pitchFamily="50" charset="-128"/>
                          <a:ea typeface="MS UI Gothic" pitchFamily="50" charset="-128"/>
                          <a:cs typeface="+mn-cs"/>
                        </a:rPr>
                        <a:t>②　看護必要度の基準を満たす患者を</a:t>
                      </a:r>
                      <a:r>
                        <a:rPr kumimoji="1" lang="ja-JP" altLang="en-US" sz="1800" b="1" u="sng" baseline="0" dirty="0" smtClean="0">
                          <a:solidFill>
                            <a:schemeClr val="tx1"/>
                          </a:solidFill>
                          <a:latin typeface="MS UI Gothic" pitchFamily="50" charset="-128"/>
                          <a:ea typeface="MS UI Gothic" pitchFamily="50" charset="-128"/>
                          <a:cs typeface="+mn-cs"/>
                        </a:rPr>
                        <a:t>１割以上入</a:t>
                      </a:r>
                      <a:r>
                        <a:rPr kumimoji="1" lang="ja-JP" altLang="en-US" sz="1800" baseline="0" dirty="0" smtClean="0">
                          <a:solidFill>
                            <a:schemeClr val="tx1"/>
                          </a:solidFill>
                          <a:latin typeface="MS UI Gothic" pitchFamily="50" charset="-128"/>
                          <a:ea typeface="MS UI Gothic" pitchFamily="50" charset="-128"/>
                          <a:cs typeface="+mn-cs"/>
                        </a:rPr>
                        <a:t>院させる病棟であること（救命救急入院料を算定する治療室を有している保険医療機関の病棟を除く）。</a:t>
                      </a:r>
                    </a:p>
                  </a:txBody>
                  <a:tcPr>
                    <a:solidFill>
                      <a:schemeClr val="accent5">
                        <a:lumMod val="20000"/>
                        <a:lumOff val="80000"/>
                      </a:schemeClr>
                    </a:solidFill>
                  </a:tcPr>
                </a:tc>
              </a:tr>
            </a:tbl>
          </a:graphicData>
        </a:graphic>
      </p:graphicFrame>
      <p:sp>
        <p:nvSpPr>
          <p:cNvPr id="7"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26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病院機能にあわせた効率的な入院医療等について</a:t>
            </a:r>
            <a:endParaRPr lang="ja-JP" altLang="en-US" sz="26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821F9498-63CA-44AF-9BAD-514E1CCC630B}" type="slidenum">
              <a:rPr lang="en-US" sz="1400">
                <a:effectLst>
                  <a:outerShdw blurRad="38100" dist="38100" dir="2700000" algn="tl">
                    <a:srgbClr val="000000">
                      <a:alpha val="43137"/>
                    </a:srgbClr>
                  </a:outerShdw>
                </a:effectLst>
              </a:rPr>
              <a:pPr algn="r">
                <a:defRPr/>
              </a:pPr>
              <a:t>124</a:t>
            </a:fld>
            <a:endParaRPr lang="en-US" sz="1400" dirty="0">
              <a:effectLst>
                <a:outerShdw blurRad="38100" dist="38100" dir="2700000" algn="tl">
                  <a:srgbClr val="000000">
                    <a:alpha val="43137"/>
                  </a:srgbClr>
                </a:outerShdw>
              </a:effectLst>
            </a:endParaRPr>
          </a:p>
        </p:txBody>
      </p:sp>
      <p:sp>
        <p:nvSpPr>
          <p:cNvPr id="9" name="テキスト ボックス 8"/>
          <p:cNvSpPr txBox="1"/>
          <p:nvPr/>
        </p:nvSpPr>
        <p:spPr>
          <a:xfrm>
            <a:off x="4644008" y="1772816"/>
            <a:ext cx="4356992"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507</a:t>
            </a:r>
            <a:r>
              <a:rPr lang="ja-JP" altLang="en-US" sz="1400" dirty="0" smtClean="0">
                <a:solidFill>
                  <a:srgbClr val="002060"/>
                </a:solidFill>
                <a:latin typeface="HGPｺﾞｼｯｸM" pitchFamily="50" charset="-128"/>
                <a:ea typeface="HGPｺﾞｼｯｸM" pitchFamily="50" charset="-128"/>
              </a:rPr>
              <a:t>（一般）・施告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511</a:t>
            </a:r>
            <a:r>
              <a:rPr lang="ja-JP" altLang="en-US" sz="1400" dirty="0" smtClean="0">
                <a:solidFill>
                  <a:srgbClr val="002060"/>
                </a:solidFill>
                <a:latin typeface="HGPｺﾞｼｯｸM" pitchFamily="50" charset="-128"/>
                <a:ea typeface="HGPｺﾞｼｯｸM" pitchFamily="50" charset="-128"/>
              </a:rPr>
              <a:t>（特定）・施告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a:t>
            </a:r>
            <a:r>
              <a:rPr lang="ja-JP" altLang="en-US" sz="1400" dirty="0" smtClean="0">
                <a:solidFill>
                  <a:srgbClr val="002060"/>
                </a:solidFill>
                <a:latin typeface="HGPｺﾞｼｯｸM" pitchFamily="50" charset="-128"/>
                <a:ea typeface="HGPｺﾞｼｯｸM" pitchFamily="50" charset="-128"/>
              </a:rPr>
              <a:t>１３（専門）</a:t>
            </a:r>
            <a:endParaRPr lang="en-US" altLang="ja-JP" sz="1400" dirty="0" smtClean="0">
              <a:solidFill>
                <a:srgbClr val="002060"/>
              </a:solidFill>
              <a:latin typeface="HGPｺﾞｼｯｸM" pitchFamily="50" charset="-128"/>
              <a:ea typeface="HGPｺﾞｼｯｸM" pitchFamily="50" charset="-128"/>
            </a:endParaRPr>
          </a:p>
          <a:p>
            <a:pPr>
              <a:defRPr/>
            </a:pPr>
            <a:r>
              <a:rPr lang="ja-JP" altLang="en-US" sz="1400" dirty="0" smtClean="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550</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221343"/>
          <a:ext cx="8136904" cy="5367897"/>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432048">
                <a:tc>
                  <a:txBody>
                    <a:bodyPr/>
                    <a:lstStyle/>
                    <a:p>
                      <a:pPr algn="ctr">
                        <a:lnSpc>
                          <a:spcPct val="100000"/>
                        </a:lnSpc>
                      </a:pP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lnSpc>
                          <a:spcPct val="100000"/>
                        </a:lnSpc>
                      </a:pP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4935849">
                <a:tc>
                  <a:txBody>
                    <a:bodyPr/>
                    <a:lstStyle/>
                    <a:p>
                      <a:pPr marL="177800" marR="0" indent="-177800" defTabSz="914400" eaLnBrk="1" fontAlgn="auto" latinLnBrk="0" hangingPunct="1">
                        <a:lnSpc>
                          <a:spcPct val="100000"/>
                        </a:lnSpc>
                        <a:spcBef>
                          <a:spcPts val="0"/>
                        </a:spcBef>
                        <a:spcAft>
                          <a:spcPts val="600"/>
                        </a:spcAft>
                        <a:buClrTx/>
                        <a:buSzTx/>
                        <a:buFontTx/>
                        <a:buNone/>
                        <a:tabLst>
                          <a:tab pos="3860800" algn="r"/>
                        </a:tabLst>
                        <a:defRPr/>
                      </a:pPr>
                      <a:r>
                        <a:rPr kumimoji="1" lang="en-US" altLang="ja-JP" sz="1800" b="1" baseline="0" dirty="0" smtClean="0">
                          <a:solidFill>
                            <a:srgbClr val="0070C0"/>
                          </a:solidFill>
                          <a:latin typeface="MS UI Gothic" pitchFamily="50" charset="-128"/>
                          <a:ea typeface="MS UI Gothic" pitchFamily="50" charset="-128"/>
                          <a:cs typeface="+mn-cs"/>
                        </a:rPr>
                        <a:t>[</a:t>
                      </a:r>
                      <a:r>
                        <a:rPr kumimoji="1" lang="ja-JP" altLang="en-US" sz="1800" b="1" baseline="0" dirty="0" smtClean="0">
                          <a:solidFill>
                            <a:srgbClr val="0070C0"/>
                          </a:solidFill>
                          <a:latin typeface="MS UI Gothic" pitchFamily="50" charset="-128"/>
                          <a:ea typeface="MS UI Gothic" pitchFamily="50" charset="-128"/>
                          <a:cs typeface="+mn-cs"/>
                        </a:rPr>
                        <a:t>特定機能病院入院基本料の施設基準</a:t>
                      </a:r>
                      <a:r>
                        <a:rPr kumimoji="1" lang="en-US" altLang="ja-JP" sz="1800" b="1" baseline="0" dirty="0" smtClean="0">
                          <a:solidFill>
                            <a:srgbClr val="0070C0"/>
                          </a:solidFill>
                          <a:latin typeface="MS UI Gothic" pitchFamily="50" charset="-128"/>
                          <a:ea typeface="MS UI Gothic" pitchFamily="50" charset="-128"/>
                          <a:cs typeface="+mn-cs"/>
                        </a:rPr>
                        <a:t>]</a:t>
                      </a:r>
                    </a:p>
                    <a:p>
                      <a:pPr marL="273050" marR="0" indent="-190500" defTabSz="914400" eaLnBrk="1" fontAlgn="auto" latinLnBrk="0" hangingPunct="1">
                        <a:lnSpc>
                          <a:spcPct val="100000"/>
                        </a:lnSpc>
                        <a:spcBef>
                          <a:spcPts val="0"/>
                        </a:spcBef>
                        <a:spcAft>
                          <a:spcPts val="0"/>
                        </a:spcAft>
                        <a:buClrTx/>
                        <a:buSzTx/>
                        <a:buFontTx/>
                        <a:buNone/>
                        <a:tabLst>
                          <a:tab pos="3860800" algn="r"/>
                        </a:tabLst>
                        <a:defRPr/>
                      </a:pPr>
                      <a:r>
                        <a:rPr kumimoji="1" lang="en-US" altLang="ja-JP" sz="1800" baseline="0" dirty="0" smtClean="0">
                          <a:solidFill>
                            <a:schemeClr val="tx1"/>
                          </a:solidFill>
                          <a:latin typeface="MS UI Gothic" pitchFamily="50" charset="-128"/>
                          <a:ea typeface="MS UI Gothic" pitchFamily="50" charset="-128"/>
                          <a:cs typeface="+mn-cs"/>
                        </a:rPr>
                        <a:t>①</a:t>
                      </a:r>
                      <a:r>
                        <a:rPr kumimoji="1" lang="ja-JP" altLang="en-US" sz="1800" baseline="0" dirty="0" smtClean="0">
                          <a:solidFill>
                            <a:schemeClr val="tx1"/>
                          </a:solidFill>
                          <a:latin typeface="MS UI Gothic" pitchFamily="50" charset="-128"/>
                          <a:ea typeface="MS UI Gothic" pitchFamily="50" charset="-128"/>
                          <a:cs typeface="+mn-cs"/>
                        </a:rPr>
                        <a:t>　当該病棟の入院患者の平均在院日数が</a:t>
                      </a:r>
                      <a:r>
                        <a:rPr kumimoji="1" lang="ja-JP" altLang="en-US" sz="1800" b="1" baseline="0" dirty="0" smtClean="0">
                          <a:solidFill>
                            <a:srgbClr val="FF0000"/>
                          </a:solidFill>
                          <a:latin typeface="MS UI Gothic" pitchFamily="50" charset="-128"/>
                          <a:ea typeface="MS UI Gothic" pitchFamily="50" charset="-128"/>
                          <a:cs typeface="+mn-cs"/>
                        </a:rPr>
                        <a:t>２６日以内</a:t>
                      </a:r>
                      <a:r>
                        <a:rPr kumimoji="1" lang="ja-JP" altLang="en-US" sz="1800" baseline="0" dirty="0" smtClean="0">
                          <a:solidFill>
                            <a:schemeClr val="tx1"/>
                          </a:solidFill>
                          <a:latin typeface="MS UI Gothic" pitchFamily="50" charset="-128"/>
                          <a:ea typeface="MS UI Gothic" pitchFamily="50" charset="-128"/>
                          <a:cs typeface="+mn-cs"/>
                        </a:rPr>
                        <a:t>であること。</a:t>
                      </a:r>
                    </a:p>
                    <a:p>
                      <a:pPr marL="273050" marR="0" indent="-19050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②　看護必要度の基準を満たす患者を</a:t>
                      </a:r>
                      <a:r>
                        <a:rPr kumimoji="1" lang="ja-JP" altLang="en-US" sz="1800" b="1" baseline="0" dirty="0" smtClean="0">
                          <a:solidFill>
                            <a:srgbClr val="FF0000"/>
                          </a:solidFill>
                          <a:latin typeface="MS UI Gothic" pitchFamily="50" charset="-128"/>
                          <a:ea typeface="MS UI Gothic" pitchFamily="50" charset="-128"/>
                          <a:cs typeface="+mn-cs"/>
                        </a:rPr>
                        <a:t>１割５分以上</a:t>
                      </a:r>
                      <a:r>
                        <a:rPr kumimoji="1" lang="ja-JP" altLang="en-US" sz="1800" baseline="0" dirty="0" smtClean="0">
                          <a:solidFill>
                            <a:schemeClr val="tx1"/>
                          </a:solidFill>
                          <a:latin typeface="MS UI Gothic" pitchFamily="50" charset="-128"/>
                          <a:ea typeface="MS UI Gothic" pitchFamily="50" charset="-128"/>
                          <a:cs typeface="+mn-cs"/>
                        </a:rPr>
                        <a:t>入院させる病棟であること（救命救急入院料を算定する治療室を有している保険医療機関の病棟を除く）。</a:t>
                      </a:r>
                      <a:endParaRPr kumimoji="1" lang="en-US" altLang="ja-JP" sz="1800" baseline="0" dirty="0" smtClean="0">
                        <a:solidFill>
                          <a:schemeClr val="tx1"/>
                        </a:solidFill>
                        <a:latin typeface="MS UI Gothic" pitchFamily="50" charset="-128"/>
                        <a:ea typeface="MS UI Gothic" pitchFamily="50" charset="-128"/>
                        <a:cs typeface="+mn-cs"/>
                      </a:endParaRPr>
                    </a:p>
                    <a:p>
                      <a:pPr marL="177800" marR="0" indent="-177800" defTabSz="914400" eaLnBrk="1" fontAlgn="auto" latinLnBrk="0" hangingPunct="1">
                        <a:lnSpc>
                          <a:spcPct val="100000"/>
                        </a:lnSpc>
                        <a:spcBef>
                          <a:spcPts val="0"/>
                        </a:spcBef>
                        <a:spcAft>
                          <a:spcPts val="0"/>
                        </a:spcAft>
                        <a:buClrTx/>
                        <a:buSzTx/>
                        <a:buFontTx/>
                        <a:buNone/>
                        <a:tabLst>
                          <a:tab pos="3860800" algn="r"/>
                        </a:tabLst>
                        <a:defRPr/>
                      </a:pPr>
                      <a:endParaRPr kumimoji="1" lang="en-US" altLang="ja-JP" sz="1800" b="0" i="0" u="none" strike="noStrike" kern="1200" baseline="0" dirty="0" smtClean="0">
                        <a:solidFill>
                          <a:schemeClr val="tx1"/>
                        </a:solidFill>
                        <a:latin typeface="MS UI Gothic" pitchFamily="50" charset="-128"/>
                        <a:ea typeface="MS UI Gothic" pitchFamily="50" charset="-128"/>
                        <a:cs typeface="+mn-cs"/>
                      </a:endParaRPr>
                    </a:p>
                    <a:p>
                      <a:pPr marL="177800" marR="0" indent="-177800" defTabSz="914400" eaLnBrk="1" fontAlgn="auto" latinLnBrk="0" hangingPunct="1">
                        <a:lnSpc>
                          <a:spcPct val="100000"/>
                        </a:lnSpc>
                        <a:spcBef>
                          <a:spcPts val="0"/>
                        </a:spcBef>
                        <a:spcAft>
                          <a:spcPts val="600"/>
                        </a:spcAft>
                        <a:buClrTx/>
                        <a:buSzTx/>
                        <a:buFontTx/>
                        <a:buNone/>
                        <a:tabLst>
                          <a:tab pos="3860800" algn="r"/>
                        </a:tabLst>
                        <a:defRPr/>
                      </a:pPr>
                      <a:r>
                        <a:rPr kumimoji="1" lang="en-US" altLang="ja-JP" sz="1800" b="1" i="0" u="none" strike="noStrike" kern="1200" baseline="0" dirty="0" smtClean="0">
                          <a:solidFill>
                            <a:srgbClr val="0070C0"/>
                          </a:solidFill>
                          <a:latin typeface="MS UI Gothic" pitchFamily="50" charset="-128"/>
                          <a:ea typeface="MS UI Gothic" pitchFamily="50" charset="-128"/>
                          <a:cs typeface="+mn-cs"/>
                        </a:rPr>
                        <a:t>[</a:t>
                      </a:r>
                      <a:r>
                        <a:rPr kumimoji="1" lang="ja-JP" altLang="en-US" sz="1800" b="1" i="0" u="none" strike="noStrike" kern="1200" baseline="0" dirty="0" smtClean="0">
                          <a:solidFill>
                            <a:srgbClr val="0070C0"/>
                          </a:solidFill>
                          <a:latin typeface="MS UI Gothic" pitchFamily="50" charset="-128"/>
                          <a:ea typeface="MS UI Gothic" pitchFamily="50" charset="-128"/>
                          <a:cs typeface="+mn-cs"/>
                        </a:rPr>
                        <a:t>専門病院入院基本料の施設基準</a:t>
                      </a:r>
                      <a:r>
                        <a:rPr kumimoji="1" lang="en-US" altLang="ja-JP" sz="1800" b="1" i="0" u="none" strike="noStrike" kern="1200" baseline="0" dirty="0" smtClean="0">
                          <a:solidFill>
                            <a:srgbClr val="0070C0"/>
                          </a:solidFill>
                          <a:latin typeface="MS UI Gothic" pitchFamily="50" charset="-128"/>
                          <a:ea typeface="MS UI Gothic" pitchFamily="50" charset="-128"/>
                          <a:cs typeface="+mn-cs"/>
                        </a:rPr>
                        <a:t>]</a:t>
                      </a:r>
                    </a:p>
                    <a:p>
                      <a:pPr marL="266700" indent="-184150">
                        <a:lnSpc>
                          <a:spcPct val="100000"/>
                        </a:lnSpc>
                      </a:pPr>
                      <a:r>
                        <a:rPr kumimoji="1" lang="en-US" altLang="ja-JP" sz="1800" b="0" i="0" u="none" strike="noStrike" kern="1200" baseline="0" dirty="0" smtClean="0">
                          <a:solidFill>
                            <a:schemeClr val="tx1"/>
                          </a:solidFill>
                          <a:latin typeface="MS UI Gothic" pitchFamily="50" charset="-128"/>
                          <a:ea typeface="MS UI Gothic" pitchFamily="50" charset="-128"/>
                          <a:cs typeface="+mn-cs"/>
                        </a:rPr>
                        <a:t>①</a:t>
                      </a:r>
                      <a:r>
                        <a:rPr kumimoji="1" lang="ja-JP" altLang="en-US" sz="1800" b="0" i="0" u="none" strike="noStrike" kern="1200" baseline="0" dirty="0" smtClean="0">
                          <a:solidFill>
                            <a:schemeClr val="tx1"/>
                          </a:solidFill>
                          <a:latin typeface="MS UI Gothic" pitchFamily="50" charset="-128"/>
                          <a:ea typeface="MS UI Gothic" pitchFamily="50" charset="-128"/>
                          <a:cs typeface="+mn-cs"/>
                        </a:rPr>
                        <a:t>　当該病棟の入院患者の平均在院日数が</a:t>
                      </a:r>
                      <a:r>
                        <a:rPr kumimoji="1" lang="ja-JP" altLang="en-US" sz="1800" b="1" i="0" u="none" strike="noStrike" kern="1200" baseline="0" dirty="0" smtClean="0">
                          <a:solidFill>
                            <a:srgbClr val="FF0000"/>
                          </a:solidFill>
                          <a:latin typeface="MS UI Gothic" pitchFamily="50" charset="-128"/>
                          <a:ea typeface="MS UI Gothic" pitchFamily="50" charset="-128"/>
                          <a:cs typeface="+mn-cs"/>
                        </a:rPr>
                        <a:t>２８日以内</a:t>
                      </a:r>
                      <a:r>
                        <a:rPr kumimoji="1" lang="ja-JP" altLang="en-US" sz="1800" b="0" i="0" u="none" strike="noStrike" kern="1200" baseline="0" dirty="0" smtClean="0">
                          <a:solidFill>
                            <a:schemeClr val="tx1"/>
                          </a:solidFill>
                          <a:latin typeface="MS UI Gothic" pitchFamily="50" charset="-128"/>
                          <a:ea typeface="MS UI Gothic" pitchFamily="50" charset="-128"/>
                          <a:cs typeface="+mn-cs"/>
                        </a:rPr>
                        <a:t>であること。</a:t>
                      </a:r>
                    </a:p>
                    <a:p>
                      <a:pPr marL="266700" indent="-184150">
                        <a:lnSpc>
                          <a:spcPct val="100000"/>
                        </a:lnSpc>
                      </a:pPr>
                      <a:r>
                        <a:rPr kumimoji="1" lang="ja-JP" altLang="en-US" sz="1800" b="0" i="0" u="none" strike="noStrike" kern="1200" baseline="0" dirty="0" smtClean="0">
                          <a:solidFill>
                            <a:schemeClr val="tx1"/>
                          </a:solidFill>
                          <a:latin typeface="MS UI Gothic" pitchFamily="50" charset="-128"/>
                          <a:ea typeface="MS UI Gothic" pitchFamily="50" charset="-128"/>
                          <a:cs typeface="+mn-cs"/>
                        </a:rPr>
                        <a:t>②　看護必要度の基準を満たす患者を</a:t>
                      </a:r>
                      <a:r>
                        <a:rPr kumimoji="1" lang="ja-JP" altLang="en-US" sz="1800" b="1" i="0" u="none" strike="noStrike" kern="1200" baseline="0" dirty="0" smtClean="0">
                          <a:solidFill>
                            <a:srgbClr val="FF0000"/>
                          </a:solidFill>
                          <a:latin typeface="MS UI Gothic" pitchFamily="50" charset="-128"/>
                          <a:ea typeface="MS UI Gothic" pitchFamily="50" charset="-128"/>
                          <a:cs typeface="+mn-cs"/>
                        </a:rPr>
                        <a:t>１割５分以上</a:t>
                      </a:r>
                      <a:r>
                        <a:rPr kumimoji="1" lang="ja-JP" altLang="en-US" sz="1800" b="0" i="0" u="none" strike="noStrike" kern="1200" baseline="0" dirty="0" smtClean="0">
                          <a:solidFill>
                            <a:schemeClr val="tx1"/>
                          </a:solidFill>
                          <a:latin typeface="MS UI Gothic" pitchFamily="50" charset="-128"/>
                          <a:ea typeface="MS UI Gothic" pitchFamily="50" charset="-128"/>
                          <a:cs typeface="+mn-cs"/>
                        </a:rPr>
                        <a:t>入院させる病棟であること</a:t>
                      </a:r>
                      <a:r>
                        <a:rPr kumimoji="1" lang="ja-JP" altLang="en-US" sz="1800" b="1" i="0" u="none" strike="noStrike" kern="1200" baseline="0" dirty="0" smtClean="0">
                          <a:solidFill>
                            <a:srgbClr val="FF0000"/>
                          </a:solidFill>
                          <a:latin typeface="MS UI Gothic" pitchFamily="50" charset="-128"/>
                          <a:ea typeface="MS UI Gothic" pitchFamily="50" charset="-128"/>
                          <a:cs typeface="+mn-cs"/>
                        </a:rPr>
                        <a:t>（悪性腫瘍患者を一般病棟に７割以上入院させている保険医療機関及び</a:t>
                      </a:r>
                      <a:r>
                        <a:rPr kumimoji="1" lang="ja-JP" altLang="en-US" sz="1800" b="0" i="0" u="none" strike="noStrike" kern="1200" baseline="0" dirty="0" smtClean="0">
                          <a:solidFill>
                            <a:schemeClr val="tx1"/>
                          </a:solidFill>
                          <a:latin typeface="MS UI Gothic" pitchFamily="50" charset="-128"/>
                          <a:ea typeface="MS UI Gothic" pitchFamily="50" charset="-128"/>
                          <a:cs typeface="+mn-cs"/>
                        </a:rPr>
                        <a:t>救命救急入院料を算定する治療室を有している保険医療機関の病棟を除く）。</a:t>
                      </a:r>
                      <a:endParaRPr kumimoji="1" lang="ja-JP" altLang="en-US" sz="1800" b="1" i="0" u="sng"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pPr marL="177800" indent="-177800" algn="l">
                        <a:lnSpc>
                          <a:spcPct val="100000"/>
                        </a:lnSpc>
                        <a:spcAft>
                          <a:spcPts val="600"/>
                        </a:spcAft>
                        <a:tabLst>
                          <a:tab pos="3860800" algn="r"/>
                        </a:tabLst>
                      </a:pPr>
                      <a:r>
                        <a:rPr kumimoji="1" lang="en-US" altLang="ja-JP" sz="1800" b="1" baseline="0" dirty="0" smtClean="0">
                          <a:solidFill>
                            <a:srgbClr val="0070C0"/>
                          </a:solidFill>
                          <a:latin typeface="MS UI Gothic" pitchFamily="50" charset="-128"/>
                          <a:ea typeface="MS UI Gothic" pitchFamily="50" charset="-128"/>
                          <a:cs typeface="+mn-cs"/>
                        </a:rPr>
                        <a:t>[</a:t>
                      </a:r>
                      <a:r>
                        <a:rPr kumimoji="1" lang="ja-JP" altLang="en-US" sz="1800" b="1" baseline="0" dirty="0" smtClean="0">
                          <a:solidFill>
                            <a:srgbClr val="0070C0"/>
                          </a:solidFill>
                          <a:latin typeface="MS UI Gothic" pitchFamily="50" charset="-128"/>
                          <a:ea typeface="MS UI Gothic" pitchFamily="50" charset="-128"/>
                          <a:cs typeface="+mn-cs"/>
                        </a:rPr>
                        <a:t>特定機能病院入院基本料の施設基準</a:t>
                      </a:r>
                      <a:r>
                        <a:rPr kumimoji="1" lang="en-US" altLang="ja-JP" sz="1800" b="1" baseline="0" dirty="0" smtClean="0">
                          <a:solidFill>
                            <a:srgbClr val="0070C0"/>
                          </a:solidFill>
                          <a:latin typeface="MS UI Gothic" pitchFamily="50" charset="-128"/>
                          <a:ea typeface="MS UI Gothic" pitchFamily="50" charset="-128"/>
                          <a:cs typeface="+mn-cs"/>
                        </a:rPr>
                        <a:t>]</a:t>
                      </a:r>
                    </a:p>
                    <a:p>
                      <a:pPr marL="273050" indent="-190500" algn="l">
                        <a:lnSpc>
                          <a:spcPct val="100000"/>
                        </a:lnSpc>
                        <a:tabLst>
                          <a:tab pos="3860800" algn="r"/>
                        </a:tabLst>
                      </a:pPr>
                      <a:r>
                        <a:rPr kumimoji="1" lang="en-US" altLang="ja-JP" sz="1800" baseline="0" dirty="0" smtClean="0">
                          <a:solidFill>
                            <a:schemeClr val="tx1"/>
                          </a:solidFill>
                          <a:latin typeface="MS UI Gothic" pitchFamily="50" charset="-128"/>
                          <a:ea typeface="MS UI Gothic" pitchFamily="50" charset="-128"/>
                          <a:cs typeface="+mn-cs"/>
                        </a:rPr>
                        <a:t>①</a:t>
                      </a:r>
                      <a:r>
                        <a:rPr kumimoji="1" lang="ja-JP" altLang="en-US" sz="1800" baseline="0" dirty="0" smtClean="0">
                          <a:solidFill>
                            <a:schemeClr val="tx1"/>
                          </a:solidFill>
                          <a:latin typeface="MS UI Gothic" pitchFamily="50" charset="-128"/>
                          <a:ea typeface="MS UI Gothic" pitchFamily="50" charset="-128"/>
                          <a:cs typeface="+mn-cs"/>
                        </a:rPr>
                        <a:t>　当該病棟の入院患者の平均在院日数が</a:t>
                      </a:r>
                      <a:r>
                        <a:rPr kumimoji="1" lang="ja-JP" altLang="en-US" sz="1800" b="1" u="sng" baseline="0" dirty="0" smtClean="0">
                          <a:solidFill>
                            <a:schemeClr val="tx1"/>
                          </a:solidFill>
                          <a:latin typeface="MS UI Gothic" pitchFamily="50" charset="-128"/>
                          <a:ea typeface="MS UI Gothic" pitchFamily="50" charset="-128"/>
                          <a:cs typeface="+mn-cs"/>
                        </a:rPr>
                        <a:t>２８日以内</a:t>
                      </a:r>
                      <a:r>
                        <a:rPr kumimoji="1" lang="ja-JP" altLang="en-US" sz="1800" baseline="0" dirty="0" smtClean="0">
                          <a:solidFill>
                            <a:schemeClr val="tx1"/>
                          </a:solidFill>
                          <a:latin typeface="MS UI Gothic" pitchFamily="50" charset="-128"/>
                          <a:ea typeface="MS UI Gothic" pitchFamily="50" charset="-128"/>
                          <a:cs typeface="+mn-cs"/>
                        </a:rPr>
                        <a:t>であること。</a:t>
                      </a:r>
                    </a:p>
                    <a:p>
                      <a:pPr marL="273050" indent="-190500" algn="l">
                        <a:lnSpc>
                          <a:spcPct val="100000"/>
                        </a:lnSpc>
                        <a:tabLst>
                          <a:tab pos="3860800" algn="r"/>
                        </a:tabLst>
                      </a:pPr>
                      <a:r>
                        <a:rPr kumimoji="1" lang="ja-JP" altLang="en-US" sz="1800" baseline="0" dirty="0" smtClean="0">
                          <a:solidFill>
                            <a:schemeClr val="tx1"/>
                          </a:solidFill>
                          <a:latin typeface="MS UI Gothic" pitchFamily="50" charset="-128"/>
                          <a:ea typeface="MS UI Gothic" pitchFamily="50" charset="-128"/>
                          <a:cs typeface="+mn-cs"/>
                        </a:rPr>
                        <a:t>②　当該病棟に入院している患者の看護必要度について継続的に測定を行い、その結果に基づき評価を行っていること。</a:t>
                      </a:r>
                      <a:endParaRPr kumimoji="1" lang="en-US" altLang="ja-JP" sz="1800" baseline="0" dirty="0" smtClean="0">
                        <a:solidFill>
                          <a:schemeClr val="tx1"/>
                        </a:solidFill>
                        <a:latin typeface="MS UI Gothic" pitchFamily="50" charset="-128"/>
                        <a:ea typeface="MS UI Gothic" pitchFamily="50" charset="-128"/>
                        <a:cs typeface="+mn-cs"/>
                      </a:endParaRPr>
                    </a:p>
                    <a:p>
                      <a:pPr marL="273050" indent="-190500" algn="l">
                        <a:lnSpc>
                          <a:spcPct val="100000"/>
                        </a:lnSpc>
                        <a:tabLst>
                          <a:tab pos="3860800" algn="r"/>
                        </a:tabLst>
                      </a:pPr>
                      <a:endParaRPr kumimoji="1" lang="en-US" altLang="ja-JP" sz="1800" baseline="0" dirty="0" smtClean="0">
                        <a:solidFill>
                          <a:schemeClr val="tx1"/>
                        </a:solidFill>
                        <a:latin typeface="MS UI Gothic" pitchFamily="50" charset="-128"/>
                        <a:ea typeface="MS UI Gothic" pitchFamily="50" charset="-128"/>
                        <a:cs typeface="+mn-cs"/>
                      </a:endParaRPr>
                    </a:p>
                    <a:p>
                      <a:pPr marL="177800" indent="-177800" algn="l">
                        <a:lnSpc>
                          <a:spcPct val="100000"/>
                        </a:lnSpc>
                        <a:tabLst>
                          <a:tab pos="3860800" algn="r"/>
                        </a:tabLst>
                      </a:pPr>
                      <a:endParaRPr kumimoji="1" lang="en-US" altLang="ja-JP" sz="1800" baseline="0" dirty="0" smtClean="0">
                        <a:solidFill>
                          <a:schemeClr val="tx1"/>
                        </a:solidFill>
                        <a:latin typeface="MS UI Gothic" pitchFamily="50" charset="-128"/>
                        <a:ea typeface="MS UI Gothic" pitchFamily="50" charset="-128"/>
                        <a:cs typeface="+mn-cs"/>
                      </a:endParaRPr>
                    </a:p>
                    <a:p>
                      <a:pPr marL="177800" indent="-177800" algn="l">
                        <a:lnSpc>
                          <a:spcPct val="100000"/>
                        </a:lnSpc>
                        <a:spcAft>
                          <a:spcPts val="600"/>
                        </a:spcAft>
                        <a:tabLst>
                          <a:tab pos="3860800" algn="r"/>
                        </a:tabLst>
                      </a:pPr>
                      <a:r>
                        <a:rPr kumimoji="1" lang="en-US" altLang="ja-JP" sz="1800" b="1" i="0" u="none" strike="noStrike" kern="1200" baseline="0" dirty="0" smtClean="0">
                          <a:solidFill>
                            <a:srgbClr val="0070C0"/>
                          </a:solidFill>
                          <a:latin typeface="MS UI Gothic" pitchFamily="50" charset="-128"/>
                          <a:ea typeface="MS UI Gothic" pitchFamily="50" charset="-128"/>
                          <a:cs typeface="+mn-cs"/>
                        </a:rPr>
                        <a:t>[</a:t>
                      </a:r>
                      <a:r>
                        <a:rPr kumimoji="1" lang="ja-JP" altLang="en-US" sz="1800" b="1" i="0" u="none" strike="noStrike" kern="1200" baseline="0" dirty="0" smtClean="0">
                          <a:solidFill>
                            <a:srgbClr val="0070C0"/>
                          </a:solidFill>
                          <a:latin typeface="MS UI Gothic" pitchFamily="50" charset="-128"/>
                          <a:ea typeface="MS UI Gothic" pitchFamily="50" charset="-128"/>
                          <a:cs typeface="+mn-cs"/>
                        </a:rPr>
                        <a:t>専門病院入院基本料の施設基準</a:t>
                      </a:r>
                      <a:r>
                        <a:rPr kumimoji="1" lang="en-US" altLang="ja-JP" sz="1800" b="1" i="0" u="none" strike="noStrike" kern="1200" baseline="0" dirty="0" smtClean="0">
                          <a:solidFill>
                            <a:srgbClr val="0070C0"/>
                          </a:solidFill>
                          <a:latin typeface="MS UI Gothic" pitchFamily="50" charset="-128"/>
                          <a:ea typeface="MS UI Gothic" pitchFamily="50" charset="-128"/>
                          <a:cs typeface="+mn-cs"/>
                        </a:rPr>
                        <a:t>]</a:t>
                      </a:r>
                    </a:p>
                    <a:p>
                      <a:pPr marL="273050" indent="-190500">
                        <a:lnSpc>
                          <a:spcPct val="100000"/>
                        </a:lnSpc>
                      </a:pPr>
                      <a:r>
                        <a:rPr kumimoji="1" lang="en-US" altLang="ja-JP" sz="1800" b="0" i="0" u="none" strike="noStrike" kern="1200" baseline="0" dirty="0" smtClean="0">
                          <a:solidFill>
                            <a:schemeClr val="tx1"/>
                          </a:solidFill>
                          <a:latin typeface="MS UI Gothic" pitchFamily="50" charset="-128"/>
                          <a:ea typeface="MS UI Gothic" pitchFamily="50" charset="-128"/>
                          <a:cs typeface="+mn-cs"/>
                        </a:rPr>
                        <a:t>①</a:t>
                      </a:r>
                      <a:r>
                        <a:rPr kumimoji="1" lang="ja-JP" altLang="en-US" sz="1800" b="0" i="0" u="none" strike="noStrike" kern="1200" baseline="0" dirty="0" smtClean="0">
                          <a:solidFill>
                            <a:schemeClr val="tx1"/>
                          </a:solidFill>
                          <a:latin typeface="MS UI Gothic" pitchFamily="50" charset="-128"/>
                          <a:ea typeface="MS UI Gothic" pitchFamily="50" charset="-128"/>
                          <a:cs typeface="+mn-cs"/>
                        </a:rPr>
                        <a:t>　当該病棟の入院患者の平均在院日数が</a:t>
                      </a:r>
                      <a:r>
                        <a:rPr kumimoji="1" lang="ja-JP" altLang="en-US" sz="1800" b="1" i="0" u="sng" strike="noStrike" kern="1200" baseline="0" dirty="0" smtClean="0">
                          <a:solidFill>
                            <a:schemeClr val="tx1"/>
                          </a:solidFill>
                          <a:latin typeface="MS UI Gothic" pitchFamily="50" charset="-128"/>
                          <a:ea typeface="MS UI Gothic" pitchFamily="50" charset="-128"/>
                          <a:cs typeface="+mn-cs"/>
                        </a:rPr>
                        <a:t>３０日以内</a:t>
                      </a:r>
                      <a:r>
                        <a:rPr kumimoji="1" lang="ja-JP" altLang="en-US" sz="1800" b="0" i="0" u="none" strike="noStrike" kern="1200" baseline="0" dirty="0" smtClean="0">
                          <a:solidFill>
                            <a:schemeClr val="tx1"/>
                          </a:solidFill>
                          <a:latin typeface="MS UI Gothic" pitchFamily="50" charset="-128"/>
                          <a:ea typeface="MS UI Gothic" pitchFamily="50" charset="-128"/>
                          <a:cs typeface="+mn-cs"/>
                        </a:rPr>
                        <a:t>であること。</a:t>
                      </a:r>
                    </a:p>
                    <a:p>
                      <a:pPr marL="273050" indent="-190500">
                        <a:lnSpc>
                          <a:spcPct val="100000"/>
                        </a:lnSpc>
                      </a:pPr>
                      <a:r>
                        <a:rPr kumimoji="1" lang="ja-JP" altLang="en-US" sz="1800" b="0" i="0" u="none" strike="noStrike" kern="1200" baseline="0" dirty="0" smtClean="0">
                          <a:solidFill>
                            <a:schemeClr val="tx1"/>
                          </a:solidFill>
                          <a:latin typeface="MS UI Gothic" pitchFamily="50" charset="-128"/>
                          <a:ea typeface="MS UI Gothic" pitchFamily="50" charset="-128"/>
                          <a:cs typeface="+mn-cs"/>
                        </a:rPr>
                        <a:t>②　看護必要度の基準を満たす患者を</a:t>
                      </a:r>
                      <a:r>
                        <a:rPr kumimoji="1" lang="ja-JP" altLang="en-US" sz="1800" b="1" i="0" u="sng" strike="noStrike" kern="1200" baseline="0" dirty="0" smtClean="0">
                          <a:solidFill>
                            <a:schemeClr val="tx1"/>
                          </a:solidFill>
                          <a:latin typeface="MS UI Gothic" pitchFamily="50" charset="-128"/>
                          <a:ea typeface="MS UI Gothic" pitchFamily="50" charset="-128"/>
                          <a:cs typeface="+mn-cs"/>
                        </a:rPr>
                        <a:t>１割以上</a:t>
                      </a:r>
                      <a:r>
                        <a:rPr kumimoji="1" lang="ja-JP" altLang="en-US" sz="1800" b="0" i="0" u="none" strike="noStrike" kern="1200" baseline="0" dirty="0" smtClean="0">
                          <a:solidFill>
                            <a:schemeClr val="tx1"/>
                          </a:solidFill>
                          <a:latin typeface="MS UI Gothic" pitchFamily="50" charset="-128"/>
                          <a:ea typeface="MS UI Gothic" pitchFamily="50" charset="-128"/>
                          <a:cs typeface="+mn-cs"/>
                        </a:rPr>
                        <a:t>入院させる病棟であること（救命救急入院料を算定する治療室を有している保険医療機関の病棟を除く）。</a:t>
                      </a:r>
                      <a:endParaRPr kumimoji="1" lang="en-US" altLang="ja-JP" sz="1800" b="0" i="0" u="none" strike="noStrike" kern="12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6AF62CDF-1874-4283-9649-1DD2DB6EB9DF}" type="slidenum">
              <a:rPr lang="en-US" sz="1400">
                <a:effectLst>
                  <a:outerShdw blurRad="38100" dist="38100" dir="2700000" algn="tl">
                    <a:srgbClr val="000000">
                      <a:alpha val="43137"/>
                    </a:srgbClr>
                  </a:outerShdw>
                </a:effectLst>
              </a:rPr>
              <a:pPr algn="r">
                <a:defRPr/>
              </a:pPr>
              <a:t>125</a:t>
            </a:fld>
            <a:endParaRPr lang="en-US" sz="1400" dirty="0">
              <a:effectLst>
                <a:outerShdw blurRad="38100" dist="38100" dir="2700000" algn="tl">
                  <a:srgbClr val="000000">
                    <a:alpha val="43137"/>
                  </a:srgbClr>
                </a:outerShdw>
              </a:effectLst>
            </a:endParaRPr>
          </a:p>
        </p:txBody>
      </p:sp>
      <p:sp>
        <p:nvSpPr>
          <p:cNvPr id="9" name="コンテンツ プレースホルダ 5"/>
          <p:cNvSpPr txBox="1">
            <a:spLocks/>
          </p:cNvSpPr>
          <p:nvPr/>
        </p:nvSpPr>
        <p:spPr>
          <a:xfrm>
            <a:off x="467544" y="5633864"/>
            <a:ext cx="8136904" cy="1107504"/>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en-US" altLang="ja-JP" sz="1600" b="1" dirty="0">
                <a:solidFill>
                  <a:srgbClr val="0070C0"/>
                </a:solidFill>
                <a:latin typeface="MS UI Gothic" pitchFamily="50" charset="-128"/>
                <a:ea typeface="MS UI Gothic" pitchFamily="50" charset="-128"/>
              </a:rPr>
              <a:t>[</a:t>
            </a:r>
            <a:r>
              <a:rPr kumimoji="0" lang="ja-JP" altLang="en-US" sz="1600" b="1" dirty="0">
                <a:solidFill>
                  <a:srgbClr val="0070C0"/>
                </a:solidFill>
                <a:latin typeface="MS UI Gothic" pitchFamily="50" charset="-128"/>
                <a:ea typeface="MS UI Gothic" pitchFamily="50" charset="-128"/>
              </a:rPr>
              <a:t>経過措置</a:t>
            </a:r>
            <a:r>
              <a:rPr kumimoji="0" lang="en-US" altLang="ja-JP" sz="1600" b="1" dirty="0">
                <a:solidFill>
                  <a:srgbClr val="0070C0"/>
                </a:solidFill>
                <a:latin typeface="MS UI Gothic" pitchFamily="50" charset="-128"/>
                <a:ea typeface="MS UI Gothic" pitchFamily="50" charset="-128"/>
              </a:rPr>
              <a:t>]</a:t>
            </a:r>
          </a:p>
          <a:p>
            <a:pPr marL="82550" indent="95250" fontAlgn="auto">
              <a:spcBef>
                <a:spcPts val="0"/>
              </a:spcBef>
              <a:spcAft>
                <a:spcPts val="0"/>
              </a:spcAft>
              <a:defRPr/>
            </a:pPr>
            <a:r>
              <a:rPr kumimoji="0" lang="ja-JP" altLang="en-US" sz="1600" dirty="0">
                <a:latin typeface="MS UI Gothic" pitchFamily="50" charset="-128"/>
                <a:ea typeface="MS UI Gothic" pitchFamily="50" charset="-128"/>
              </a:rPr>
              <a:t>　平成２４年３月３１日において７対１入院基本料を算定している病棟であって、平成２４年４月１日以降において改定後の１０対１入院基本料を算定する病棟に限り、</a:t>
            </a:r>
            <a:r>
              <a:rPr kumimoji="0" lang="ja-JP" altLang="en-US" sz="1600" b="1" dirty="0">
                <a:solidFill>
                  <a:srgbClr val="0070C0"/>
                </a:solidFill>
                <a:latin typeface="MS UI Gothic" pitchFamily="50" charset="-128"/>
                <a:ea typeface="MS UI Gothic" pitchFamily="50" charset="-128"/>
              </a:rPr>
              <a:t>平成２６年３月３１日までの間、改定後の７対１入院基本料を算定</a:t>
            </a:r>
            <a:r>
              <a:rPr kumimoji="0" lang="ja-JP" altLang="en-US" sz="1600" dirty="0">
                <a:latin typeface="MS UI Gothic" pitchFamily="50" charset="-128"/>
                <a:ea typeface="MS UI Gothic" pitchFamily="50" charset="-128"/>
              </a:rPr>
              <a:t>できる。</a:t>
            </a:r>
          </a:p>
        </p:txBody>
      </p:sp>
      <p:sp>
        <p:nvSpPr>
          <p:cNvPr id="5" name="テキスト ボックス 4"/>
          <p:cNvSpPr txBox="1"/>
          <p:nvPr/>
        </p:nvSpPr>
        <p:spPr>
          <a:xfrm>
            <a:off x="7740352" y="5517232"/>
            <a:ext cx="111663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532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908720"/>
            <a:ext cx="8136904" cy="1440160"/>
          </a:xfrm>
          <a:prstGeom prst="rect">
            <a:avLst/>
          </a:prstGeom>
          <a:solidFill>
            <a:srgbClr val="FFFFCC"/>
          </a:solidFill>
          <a:effectLst>
            <a:innerShdw blurRad="63500" dist="50800" dir="13500000">
              <a:prstClr val="black">
                <a:alpha val="50000"/>
              </a:prstClr>
            </a:innerShdw>
          </a:effectLst>
        </p:spPr>
        <p:txBody>
          <a:bodyPr anchor="ctr"/>
          <a:lstStyle/>
          <a:p>
            <a:pPr marL="355600" indent="-355600" fontAlgn="auto">
              <a:spcBef>
                <a:spcPts val="0"/>
              </a:spcBef>
              <a:spcAft>
                <a:spcPts val="0"/>
              </a:spcAft>
              <a:defRPr/>
            </a:pPr>
            <a:r>
              <a:rPr kumimoji="0" lang="ja-JP" altLang="en-US" sz="2200" dirty="0">
                <a:latin typeface="MS UI Gothic" pitchFamily="50" charset="-128"/>
                <a:ea typeface="MS UI Gothic" pitchFamily="50" charset="-128"/>
              </a:rPr>
              <a:t>◆一般病棟における１０対１入院基本料の算定要件の見直し</a:t>
            </a:r>
          </a:p>
          <a:p>
            <a:pPr marL="450850" indent="-273050" fontAlgn="auto">
              <a:spcBef>
                <a:spcPts val="0"/>
              </a:spcBef>
              <a:spcAft>
                <a:spcPts val="0"/>
              </a:spcAft>
              <a:defRPr/>
            </a:pPr>
            <a:r>
              <a:rPr kumimoji="0" lang="en-US" altLang="ja-JP" sz="2200" dirty="0">
                <a:latin typeface="MS UI Gothic" pitchFamily="50" charset="-128"/>
                <a:ea typeface="MS UI Gothic" pitchFamily="50" charset="-128"/>
              </a:rPr>
              <a:t>(1)</a:t>
            </a:r>
            <a:r>
              <a:rPr kumimoji="0" lang="ja-JP" altLang="en-US" sz="2200" dirty="0">
                <a:latin typeface="MS UI Gothic" pitchFamily="50" charset="-128"/>
                <a:ea typeface="MS UI Gothic" pitchFamily="50" charset="-128"/>
              </a:rPr>
              <a:t>　 現在の一般病棟１０対１入院基本料における一般病棟看護必要度評価加算を廃止し、</a:t>
            </a:r>
            <a:r>
              <a:rPr kumimoji="0" lang="ja-JP" altLang="en-US" sz="2200" dirty="0">
                <a:solidFill>
                  <a:srgbClr val="0070C0"/>
                </a:solidFill>
                <a:latin typeface="MS UI Gothic" pitchFamily="50" charset="-128"/>
                <a:ea typeface="MS UI Gothic" pitchFamily="50" charset="-128"/>
              </a:rPr>
              <a:t>看護必要度に係る評価を要件として新設</a:t>
            </a:r>
            <a:r>
              <a:rPr kumimoji="0" lang="ja-JP" altLang="en-US" sz="2200" dirty="0">
                <a:latin typeface="MS UI Gothic" pitchFamily="50" charset="-128"/>
                <a:ea typeface="MS UI Gothic" pitchFamily="50" charset="-128"/>
              </a:rPr>
              <a:t>する。</a:t>
            </a:r>
          </a:p>
        </p:txBody>
      </p:sp>
      <p:graphicFrame>
        <p:nvGraphicFramePr>
          <p:cNvPr id="6" name="コンテンツ プレースホルダ 6"/>
          <p:cNvGraphicFramePr>
            <a:graphicFrameLocks noGrp="1"/>
          </p:cNvGraphicFramePr>
          <p:nvPr>
            <p:ph idx="1"/>
          </p:nvPr>
        </p:nvGraphicFramePr>
        <p:xfrm>
          <a:off x="467544" y="2420888"/>
          <a:ext cx="8136904" cy="3384376"/>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379130">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3005246">
                <a:tc>
                  <a:txBody>
                    <a:bodyPr/>
                    <a:lstStyle/>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Ａ</a:t>
                      </a:r>
                      <a:r>
                        <a:rPr kumimoji="1" lang="en-US" altLang="ja-JP" sz="1800" baseline="0" dirty="0" smtClean="0">
                          <a:solidFill>
                            <a:schemeClr val="tx1"/>
                          </a:solidFill>
                          <a:latin typeface="MS UI Gothic" pitchFamily="50" charset="-128"/>
                          <a:ea typeface="MS UI Gothic" pitchFamily="50" charset="-128"/>
                          <a:cs typeface="+mn-cs"/>
                        </a:rPr>
                        <a:t>100</a:t>
                      </a:r>
                      <a:r>
                        <a:rPr kumimoji="1" lang="ja-JP" altLang="en-US" sz="1800" baseline="0" dirty="0" smtClean="0">
                          <a:solidFill>
                            <a:schemeClr val="tx1"/>
                          </a:solidFill>
                          <a:latin typeface="MS UI Gothic" pitchFamily="50" charset="-128"/>
                          <a:ea typeface="MS UI Gothic" pitchFamily="50" charset="-128"/>
                          <a:cs typeface="+mn-cs"/>
                        </a:rPr>
                        <a:t>　一般病棟入院基本料（１０対１）</a:t>
                      </a:r>
                      <a:endParaRPr kumimoji="1" lang="en-US" altLang="ja-JP" sz="180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Ａ</a:t>
                      </a:r>
                      <a:r>
                        <a:rPr kumimoji="1" lang="en-US" altLang="ja-JP" sz="1800" baseline="0" dirty="0" smtClean="0">
                          <a:solidFill>
                            <a:schemeClr val="tx1"/>
                          </a:solidFill>
                          <a:latin typeface="MS UI Gothic" pitchFamily="50" charset="-128"/>
                          <a:ea typeface="MS UI Gothic" pitchFamily="50" charset="-128"/>
                          <a:cs typeface="+mn-cs"/>
                        </a:rPr>
                        <a:t>104</a:t>
                      </a:r>
                      <a:r>
                        <a:rPr kumimoji="1" lang="ja-JP" altLang="en-US" sz="1800" baseline="0" dirty="0" smtClean="0">
                          <a:solidFill>
                            <a:schemeClr val="tx1"/>
                          </a:solidFill>
                          <a:latin typeface="MS UI Gothic" pitchFamily="50" charset="-128"/>
                          <a:ea typeface="MS UI Gothic" pitchFamily="50" charset="-128"/>
                          <a:cs typeface="+mn-cs"/>
                        </a:rPr>
                        <a:t>　特定機能病院入院基本料</a:t>
                      </a:r>
                      <a:r>
                        <a:rPr kumimoji="1" lang="en-US" altLang="ja-JP" sz="1800" baseline="0" dirty="0" smtClean="0">
                          <a:solidFill>
                            <a:schemeClr val="tx1"/>
                          </a:solidFill>
                          <a:latin typeface="MS UI Gothic" pitchFamily="50" charset="-128"/>
                          <a:ea typeface="MS UI Gothic" pitchFamily="50" charset="-128"/>
                          <a:cs typeface="+mn-cs"/>
                        </a:rPr>
                        <a:t/>
                      </a:r>
                      <a:br>
                        <a:rPr kumimoji="1" lang="en-US" altLang="ja-JP" sz="1800" baseline="0" dirty="0" smtClean="0">
                          <a:solidFill>
                            <a:schemeClr val="tx1"/>
                          </a:solidFill>
                          <a:latin typeface="MS UI Gothic" pitchFamily="50" charset="-128"/>
                          <a:ea typeface="MS UI Gothic" pitchFamily="50" charset="-128"/>
                          <a:cs typeface="+mn-cs"/>
                        </a:rPr>
                      </a:br>
                      <a:r>
                        <a:rPr kumimoji="1" lang="ja-JP" altLang="en-US" sz="1800" baseline="0" dirty="0" smtClean="0">
                          <a:solidFill>
                            <a:schemeClr val="tx1"/>
                          </a:solidFill>
                          <a:latin typeface="MS UI Gothic" pitchFamily="50" charset="-128"/>
                          <a:ea typeface="MS UI Gothic" pitchFamily="50" charset="-128"/>
                          <a:cs typeface="+mn-cs"/>
                        </a:rPr>
                        <a:t>　　　　　（一般病棟１０対１）</a:t>
                      </a:r>
                      <a:endParaRPr kumimoji="1" lang="en-US" altLang="ja-JP" sz="180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Ａ</a:t>
                      </a:r>
                      <a:r>
                        <a:rPr kumimoji="1" lang="en-US" altLang="ja-JP" sz="1800" baseline="0" dirty="0" smtClean="0">
                          <a:solidFill>
                            <a:schemeClr val="tx1"/>
                          </a:solidFill>
                          <a:latin typeface="MS UI Gothic" pitchFamily="50" charset="-128"/>
                          <a:ea typeface="MS UI Gothic" pitchFamily="50" charset="-128"/>
                          <a:cs typeface="+mn-cs"/>
                        </a:rPr>
                        <a:t>105</a:t>
                      </a:r>
                      <a:r>
                        <a:rPr kumimoji="1" lang="ja-JP" altLang="en-US" sz="1800" baseline="0" dirty="0" smtClean="0">
                          <a:solidFill>
                            <a:schemeClr val="tx1"/>
                          </a:solidFill>
                          <a:latin typeface="MS UI Gothic" pitchFamily="50" charset="-128"/>
                          <a:ea typeface="MS UI Gothic" pitchFamily="50" charset="-128"/>
                          <a:cs typeface="+mn-cs"/>
                        </a:rPr>
                        <a:t>　専門病院入院基本料（１０対１）</a:t>
                      </a:r>
                      <a:endParaRPr kumimoji="1" lang="en-US" altLang="ja-JP" sz="1800" baseline="0" dirty="0" smtClean="0">
                        <a:solidFill>
                          <a:schemeClr val="tx1"/>
                        </a:solidFill>
                        <a:latin typeface="MS UI Gothic" pitchFamily="50" charset="-128"/>
                        <a:ea typeface="MS UI Gothic" pitchFamily="50" charset="-128"/>
                        <a:cs typeface="+mn-cs"/>
                      </a:endParaRPr>
                    </a:p>
                    <a:p>
                      <a:pPr marL="0" marR="0" indent="0" algn="r" defTabSz="914400" eaLnBrk="1" fontAlgn="auto" latinLnBrk="0" hangingPunct="1">
                        <a:lnSpc>
                          <a:spcPct val="100000"/>
                        </a:lnSpc>
                        <a:spcBef>
                          <a:spcPts val="0"/>
                        </a:spcBef>
                        <a:spcAft>
                          <a:spcPts val="0"/>
                        </a:spcAft>
                        <a:buClrTx/>
                        <a:buSzTx/>
                        <a:buFontTx/>
                        <a:buNone/>
                        <a:tabLst>
                          <a:tab pos="3860800" algn="r"/>
                        </a:tabLst>
                        <a:defRPr/>
                      </a:pPr>
                      <a:endParaRPr kumimoji="1" lang="en-US" altLang="ja-JP" sz="1800" b="0" i="0" u="none" strike="noStrike" kern="1200" baseline="0" dirty="0" smtClean="0">
                        <a:solidFill>
                          <a:schemeClr val="tx1"/>
                        </a:solidFill>
                        <a:latin typeface="MS UI Gothic" pitchFamily="50" charset="-128"/>
                        <a:ea typeface="MS UI Gothic" pitchFamily="50" charset="-128"/>
                        <a:cs typeface="+mn-cs"/>
                      </a:endParaRPr>
                    </a:p>
                    <a:p>
                      <a:r>
                        <a:rPr kumimoji="1" lang="ja-JP" altLang="en-US" sz="1800" b="0" i="0" u="none" strike="noStrike" kern="1200" baseline="0" dirty="0" smtClean="0">
                          <a:solidFill>
                            <a:schemeClr val="tx1"/>
                          </a:solidFill>
                          <a:latin typeface="MS UI Gothic" pitchFamily="50" charset="-128"/>
                          <a:ea typeface="MS UI Gothic" pitchFamily="50" charset="-128"/>
                          <a:cs typeface="+mn-cs"/>
                        </a:rPr>
                        <a:t>［施設基準］</a:t>
                      </a:r>
                    </a:p>
                    <a:p>
                      <a:pPr marL="82550" indent="190500"/>
                      <a:r>
                        <a:rPr kumimoji="1" lang="ja-JP" altLang="en-US" sz="1800" b="1" i="0" u="none" strike="noStrike" kern="1200" baseline="0" dirty="0" smtClean="0">
                          <a:solidFill>
                            <a:srgbClr val="FF0000"/>
                          </a:solidFill>
                          <a:latin typeface="MS UI Gothic" pitchFamily="50" charset="-128"/>
                          <a:ea typeface="MS UI Gothic" pitchFamily="50" charset="-128"/>
                          <a:cs typeface="+mn-cs"/>
                        </a:rPr>
                        <a:t>当該病棟における看護必要度の評価を行っていること。</a:t>
                      </a:r>
                    </a:p>
                    <a:p>
                      <a:endParaRPr kumimoji="1" lang="ja-JP" altLang="en-US" sz="1800" b="0" i="0" u="sng" strike="noStrike" kern="1200" baseline="0" dirty="0" smtClean="0">
                        <a:solidFill>
                          <a:schemeClr val="tx1"/>
                        </a:solidFill>
                        <a:latin typeface="MS UI Gothic" pitchFamily="50" charset="-128"/>
                        <a:ea typeface="MS UI Gothic" pitchFamily="50" charset="-128"/>
                        <a:cs typeface="+mn-cs"/>
                      </a:endParaRPr>
                    </a:p>
                    <a:p>
                      <a:r>
                        <a:rPr kumimoji="1" lang="ja-JP" altLang="en-US" sz="1800" b="1" i="0" u="none" strike="noStrike" kern="1200" baseline="0" dirty="0" smtClean="0">
                          <a:solidFill>
                            <a:srgbClr val="FF0000"/>
                          </a:solidFill>
                          <a:latin typeface="MS UI Gothic" pitchFamily="50" charset="-128"/>
                          <a:ea typeface="MS UI Gothic" pitchFamily="50" charset="-128"/>
                          <a:cs typeface="+mn-cs"/>
                        </a:rPr>
                        <a:t>（削除）</a:t>
                      </a:r>
                      <a:endParaRPr kumimoji="1" lang="ja-JP" altLang="en-US" sz="1800" b="0" i="0" u="none"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Ａ</a:t>
                      </a:r>
                      <a:r>
                        <a:rPr kumimoji="1" lang="en-US" altLang="ja-JP" sz="1800" baseline="0" dirty="0" smtClean="0">
                          <a:solidFill>
                            <a:schemeClr val="tx1"/>
                          </a:solidFill>
                          <a:latin typeface="MS UI Gothic" pitchFamily="50" charset="-128"/>
                          <a:ea typeface="MS UI Gothic" pitchFamily="50" charset="-128"/>
                          <a:cs typeface="+mn-cs"/>
                        </a:rPr>
                        <a:t>100</a:t>
                      </a:r>
                      <a:r>
                        <a:rPr kumimoji="1" lang="ja-JP" altLang="en-US" sz="1800" baseline="0" dirty="0" smtClean="0">
                          <a:solidFill>
                            <a:schemeClr val="tx1"/>
                          </a:solidFill>
                          <a:latin typeface="MS UI Gothic" pitchFamily="50" charset="-128"/>
                          <a:ea typeface="MS UI Gothic" pitchFamily="50" charset="-128"/>
                          <a:cs typeface="+mn-cs"/>
                        </a:rPr>
                        <a:t>　一般病棟入院基本料（１０対１）</a:t>
                      </a:r>
                      <a:endParaRPr kumimoji="1" lang="en-US" altLang="ja-JP" sz="180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Ａ</a:t>
                      </a:r>
                      <a:r>
                        <a:rPr kumimoji="1" lang="en-US" altLang="ja-JP" sz="1800" baseline="0" dirty="0" smtClean="0">
                          <a:solidFill>
                            <a:schemeClr val="tx1"/>
                          </a:solidFill>
                          <a:latin typeface="MS UI Gothic" pitchFamily="50" charset="-128"/>
                          <a:ea typeface="MS UI Gothic" pitchFamily="50" charset="-128"/>
                          <a:cs typeface="+mn-cs"/>
                        </a:rPr>
                        <a:t>104</a:t>
                      </a:r>
                      <a:r>
                        <a:rPr kumimoji="1" lang="ja-JP" altLang="en-US" sz="1800" baseline="0" dirty="0" smtClean="0">
                          <a:solidFill>
                            <a:schemeClr val="tx1"/>
                          </a:solidFill>
                          <a:latin typeface="MS UI Gothic" pitchFamily="50" charset="-128"/>
                          <a:ea typeface="MS UI Gothic" pitchFamily="50" charset="-128"/>
                          <a:cs typeface="+mn-cs"/>
                        </a:rPr>
                        <a:t>　特定機能病院入院基本料</a:t>
                      </a:r>
                      <a:r>
                        <a:rPr kumimoji="1" lang="en-US" altLang="ja-JP" sz="1800" baseline="0" dirty="0" smtClean="0">
                          <a:solidFill>
                            <a:schemeClr val="tx1"/>
                          </a:solidFill>
                          <a:latin typeface="MS UI Gothic" pitchFamily="50" charset="-128"/>
                          <a:ea typeface="MS UI Gothic" pitchFamily="50" charset="-128"/>
                          <a:cs typeface="+mn-cs"/>
                        </a:rPr>
                        <a:t/>
                      </a:r>
                      <a:br>
                        <a:rPr kumimoji="1" lang="en-US" altLang="ja-JP" sz="1800" baseline="0" dirty="0" smtClean="0">
                          <a:solidFill>
                            <a:schemeClr val="tx1"/>
                          </a:solidFill>
                          <a:latin typeface="MS UI Gothic" pitchFamily="50" charset="-128"/>
                          <a:ea typeface="MS UI Gothic" pitchFamily="50" charset="-128"/>
                          <a:cs typeface="+mn-cs"/>
                        </a:rPr>
                      </a:br>
                      <a:r>
                        <a:rPr kumimoji="1" lang="ja-JP" altLang="en-US" sz="1800" baseline="0" dirty="0" smtClean="0">
                          <a:solidFill>
                            <a:schemeClr val="tx1"/>
                          </a:solidFill>
                          <a:latin typeface="MS UI Gothic" pitchFamily="50" charset="-128"/>
                          <a:ea typeface="MS UI Gothic" pitchFamily="50" charset="-128"/>
                          <a:cs typeface="+mn-cs"/>
                        </a:rPr>
                        <a:t>　　　　　（一般病棟１０対１）</a:t>
                      </a:r>
                      <a:endParaRPr kumimoji="1" lang="en-US" altLang="ja-JP" sz="180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Ａ</a:t>
                      </a:r>
                      <a:r>
                        <a:rPr kumimoji="1" lang="en-US" altLang="ja-JP" sz="1800" baseline="0" dirty="0" smtClean="0">
                          <a:solidFill>
                            <a:schemeClr val="tx1"/>
                          </a:solidFill>
                          <a:latin typeface="MS UI Gothic" pitchFamily="50" charset="-128"/>
                          <a:ea typeface="MS UI Gothic" pitchFamily="50" charset="-128"/>
                          <a:cs typeface="+mn-cs"/>
                        </a:rPr>
                        <a:t>105</a:t>
                      </a:r>
                      <a:r>
                        <a:rPr kumimoji="1" lang="ja-JP" altLang="en-US" sz="1800" baseline="0" dirty="0" smtClean="0">
                          <a:solidFill>
                            <a:schemeClr val="tx1"/>
                          </a:solidFill>
                          <a:latin typeface="MS UI Gothic" pitchFamily="50" charset="-128"/>
                          <a:ea typeface="MS UI Gothic" pitchFamily="50" charset="-128"/>
                          <a:cs typeface="+mn-cs"/>
                        </a:rPr>
                        <a:t>　専門病院入院基本料（１０対１）</a:t>
                      </a:r>
                      <a:endParaRPr kumimoji="1" lang="en-US" altLang="ja-JP" sz="1800" baseline="0" dirty="0" smtClean="0">
                        <a:solidFill>
                          <a:schemeClr val="tx1"/>
                        </a:solidFill>
                        <a:latin typeface="MS UI Gothic" pitchFamily="50" charset="-128"/>
                        <a:ea typeface="MS UI Gothic" pitchFamily="50" charset="-128"/>
                        <a:cs typeface="+mn-cs"/>
                      </a:endParaRPr>
                    </a:p>
                    <a:p>
                      <a:pPr marL="0" marR="0" indent="0" algn="r" defTabSz="914400" eaLnBrk="1" fontAlgn="auto" latinLnBrk="0" hangingPunct="1">
                        <a:lnSpc>
                          <a:spcPct val="100000"/>
                        </a:lnSpc>
                        <a:spcBef>
                          <a:spcPts val="0"/>
                        </a:spcBef>
                        <a:spcAft>
                          <a:spcPts val="0"/>
                        </a:spcAft>
                        <a:buClrTx/>
                        <a:buSzTx/>
                        <a:buFontTx/>
                        <a:buNone/>
                        <a:tabLst>
                          <a:tab pos="3860800" algn="r"/>
                        </a:tabLst>
                        <a:defRPr/>
                      </a:pPr>
                      <a:endParaRPr kumimoji="1" lang="en-US" altLang="ja-JP" sz="18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18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18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18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1800" b="0" i="0" u="none" strike="noStrike" kern="1200" baseline="0" dirty="0" smtClean="0">
                        <a:solidFill>
                          <a:schemeClr val="tx1"/>
                        </a:solidFill>
                        <a:latin typeface="MS UI Gothic" pitchFamily="50" charset="-128"/>
                        <a:ea typeface="MS UI Gothic" pitchFamily="50" charset="-128"/>
                        <a:cs typeface="+mn-cs"/>
                      </a:endParaRPr>
                    </a:p>
                    <a:p>
                      <a:r>
                        <a:rPr kumimoji="1" lang="ja-JP" altLang="en-US" sz="1800" b="1" i="0" u="sng" strike="noStrike" kern="1200" baseline="0" dirty="0" smtClean="0">
                          <a:solidFill>
                            <a:schemeClr val="tx1"/>
                          </a:solidFill>
                          <a:latin typeface="MS UI Gothic" pitchFamily="50" charset="-128"/>
                          <a:ea typeface="MS UI Gothic" pitchFamily="50" charset="-128"/>
                          <a:cs typeface="+mn-cs"/>
                        </a:rPr>
                        <a:t>一般病棟看護必要度評価加算 　　</a:t>
                      </a:r>
                      <a:r>
                        <a:rPr kumimoji="1" lang="en-US" altLang="ja-JP" sz="1800" b="1" i="0" u="sng" strike="noStrike" kern="1200" baseline="0" dirty="0" smtClean="0">
                          <a:solidFill>
                            <a:schemeClr val="tx1"/>
                          </a:solidFill>
                          <a:latin typeface="MS UI Gothic" pitchFamily="50" charset="-128"/>
                          <a:ea typeface="MS UI Gothic" pitchFamily="50" charset="-128"/>
                          <a:cs typeface="+mn-cs"/>
                        </a:rPr>
                        <a:t>5</a:t>
                      </a:r>
                      <a:r>
                        <a:rPr kumimoji="1" lang="ja-JP" altLang="en-US" sz="1800" b="1" i="0" u="sng" strike="noStrike" kern="1200" baseline="0" dirty="0" smtClean="0">
                          <a:solidFill>
                            <a:schemeClr val="tx1"/>
                          </a:solidFill>
                          <a:latin typeface="MS UI Gothic" pitchFamily="50" charset="-128"/>
                          <a:ea typeface="MS UI Gothic" pitchFamily="50" charset="-128"/>
                          <a:cs typeface="+mn-cs"/>
                        </a:rPr>
                        <a:t>点</a:t>
                      </a:r>
                      <a:endParaRPr kumimoji="1" lang="ja-JP" altLang="en-US" sz="1800" b="1" i="0" u="sng"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10"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26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病院機能にあわせた効率的な入院医療等について</a:t>
            </a:r>
            <a:endParaRPr lang="ja-JP" altLang="en-US" sz="26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1" name="コンテンツ プレースホルダ 5"/>
          <p:cNvSpPr txBox="1">
            <a:spLocks/>
          </p:cNvSpPr>
          <p:nvPr/>
        </p:nvSpPr>
        <p:spPr>
          <a:xfrm>
            <a:off x="467544" y="5949280"/>
            <a:ext cx="8136904" cy="792088"/>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en-US" altLang="ja-JP" sz="1600" b="1" dirty="0">
                <a:solidFill>
                  <a:srgbClr val="0070C0"/>
                </a:solidFill>
                <a:latin typeface="MS UI Gothic" pitchFamily="50" charset="-128"/>
                <a:ea typeface="MS UI Gothic" pitchFamily="50" charset="-128"/>
              </a:rPr>
              <a:t>[</a:t>
            </a:r>
            <a:r>
              <a:rPr kumimoji="0" lang="ja-JP" altLang="en-US" sz="1600" b="1" dirty="0">
                <a:solidFill>
                  <a:srgbClr val="0070C0"/>
                </a:solidFill>
                <a:latin typeface="MS UI Gothic" pitchFamily="50" charset="-128"/>
                <a:ea typeface="MS UI Gothic" pitchFamily="50" charset="-128"/>
              </a:rPr>
              <a:t>経過措置</a:t>
            </a:r>
            <a:r>
              <a:rPr kumimoji="0" lang="en-US" altLang="ja-JP" sz="1600" b="1" dirty="0">
                <a:solidFill>
                  <a:srgbClr val="0070C0"/>
                </a:solidFill>
                <a:latin typeface="MS UI Gothic" pitchFamily="50" charset="-128"/>
                <a:ea typeface="MS UI Gothic" pitchFamily="50" charset="-128"/>
              </a:rPr>
              <a:t>]</a:t>
            </a:r>
          </a:p>
          <a:p>
            <a:pPr marL="82550" indent="190500" fontAlgn="auto">
              <a:spcBef>
                <a:spcPts val="0"/>
              </a:spcBef>
              <a:spcAft>
                <a:spcPts val="0"/>
              </a:spcAft>
              <a:defRPr/>
            </a:pPr>
            <a:r>
              <a:rPr lang="ja-JP" altLang="en-US" sz="1600" dirty="0">
                <a:solidFill>
                  <a:srgbClr val="0070C0"/>
                </a:solidFill>
                <a:latin typeface="MS UI Gothic" pitchFamily="50" charset="-128"/>
                <a:ea typeface="MS UI Gothic" pitchFamily="50" charset="-128"/>
                <a:cs typeface="Times New Roman" pitchFamily="18" charset="0"/>
              </a:rPr>
              <a:t>１０対１入院基本料を算定する病棟に看護必要度の評価を導入するのは、準備期間を設け、平成２４年７月１日とする。</a:t>
            </a:r>
            <a:r>
              <a:rPr kumimoji="0" lang="ja-JP" altLang="en-US" sz="1600" dirty="0">
                <a:latin typeface="MS UI Gothic" pitchFamily="50" charset="-128"/>
                <a:ea typeface="MS UI Gothic" pitchFamily="50" charset="-128"/>
              </a:rPr>
              <a:t>　</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144B75DF-8AFD-4DB3-B3CC-5897D9D19637}" type="slidenum">
              <a:rPr lang="en-US" sz="1400">
                <a:effectLst>
                  <a:outerShdw blurRad="38100" dist="38100" dir="2700000" algn="tl">
                    <a:srgbClr val="000000">
                      <a:alpha val="43137"/>
                    </a:srgbClr>
                  </a:outerShdw>
                </a:effectLst>
              </a:rPr>
              <a:pPr algn="r">
                <a:defRPr/>
              </a:pPr>
              <a:t>126</a:t>
            </a:fld>
            <a:endParaRPr lang="en-US" sz="1400" dirty="0">
              <a:effectLst>
                <a:outerShdw blurRad="38100" dist="38100" dir="2700000" algn="tl">
                  <a:srgbClr val="000000">
                    <a:alpha val="43137"/>
                  </a:srgbClr>
                </a:outerShdw>
              </a:effectLst>
            </a:endParaRPr>
          </a:p>
        </p:txBody>
      </p:sp>
      <p:sp>
        <p:nvSpPr>
          <p:cNvPr id="7" name="テキスト ボックス 6"/>
          <p:cNvSpPr txBox="1"/>
          <p:nvPr/>
        </p:nvSpPr>
        <p:spPr>
          <a:xfrm>
            <a:off x="4427984" y="2060848"/>
            <a:ext cx="450100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507</a:t>
            </a:r>
            <a:r>
              <a:rPr lang="ja-JP" altLang="en-US" sz="1400" dirty="0" smtClean="0">
                <a:solidFill>
                  <a:srgbClr val="002060"/>
                </a:solidFill>
                <a:latin typeface="HGPｺﾞｼｯｸM" pitchFamily="50" charset="-128"/>
                <a:ea typeface="HGPｺﾞｼｯｸM" pitchFamily="50" charset="-128"/>
              </a:rPr>
              <a:t>（一般）・施告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a:t>
            </a:r>
            <a:r>
              <a:rPr lang="ja-JP" altLang="en-US" sz="1400" dirty="0" smtClean="0">
                <a:solidFill>
                  <a:srgbClr val="002060"/>
                </a:solidFill>
                <a:latin typeface="HGPｺﾞｼｯｸM" pitchFamily="50" charset="-128"/>
                <a:ea typeface="HGPｺﾞｼｯｸM" pitchFamily="50" charset="-128"/>
              </a:rPr>
              <a:t>１１（特定）・施告ｐ５１３（専門）</a:t>
            </a:r>
            <a:endParaRPr lang="ja-JP" altLang="en-US" sz="1400" dirty="0">
              <a:solidFill>
                <a:srgbClr val="002060"/>
              </a:solidFill>
              <a:latin typeface="HGPｺﾞｼｯｸM" pitchFamily="50" charset="-128"/>
              <a:ea typeface="HGPｺﾞｼｯｸM" pitchFamily="50" charset="-128"/>
            </a:endParaRPr>
          </a:p>
        </p:txBody>
      </p:sp>
      <p:sp>
        <p:nvSpPr>
          <p:cNvPr id="9" name="テキスト ボックス 8"/>
          <p:cNvSpPr txBox="1"/>
          <p:nvPr/>
        </p:nvSpPr>
        <p:spPr>
          <a:xfrm>
            <a:off x="6876256" y="5805264"/>
            <a:ext cx="212474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532</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552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980728"/>
            <a:ext cx="8136904" cy="5616624"/>
          </a:xfrm>
          <a:prstGeom prst="rect">
            <a:avLst/>
          </a:prstGeom>
          <a:solidFill>
            <a:srgbClr val="FFFFCC"/>
          </a:solidFill>
          <a:effectLst>
            <a:innerShdw blurRad="63500" dist="50800" dir="13500000">
              <a:prstClr val="black">
                <a:alpha val="50000"/>
              </a:prstClr>
            </a:innerShdw>
          </a:effectLst>
        </p:spPr>
        <p:txBody>
          <a:bodyPr anchor="ctr"/>
          <a:lstStyle/>
          <a:p>
            <a:pPr marL="355600" indent="-355600" fontAlgn="auto">
              <a:spcBef>
                <a:spcPts val="0"/>
              </a:spcBef>
              <a:spcAft>
                <a:spcPts val="600"/>
              </a:spcAft>
              <a:defRPr/>
            </a:pPr>
            <a:r>
              <a:rPr kumimoji="0" lang="ja-JP" altLang="en-US" sz="2800" dirty="0">
                <a:latin typeface="MS UI Gothic" pitchFamily="50" charset="-128"/>
                <a:ea typeface="MS UI Gothic" pitchFamily="50" charset="-128"/>
              </a:rPr>
              <a:t>◆一般病棟における１０対１入院基本料の算定要件</a:t>
            </a:r>
            <a:r>
              <a:rPr kumimoji="0" lang="en-US" altLang="ja-JP" sz="2800" dirty="0">
                <a:latin typeface="MS UI Gothic" pitchFamily="50" charset="-128"/>
                <a:ea typeface="MS UI Gothic" pitchFamily="50" charset="-128"/>
              </a:rPr>
              <a:t/>
            </a:r>
            <a:br>
              <a:rPr kumimoji="0" lang="en-US" altLang="ja-JP" sz="2800" dirty="0">
                <a:latin typeface="MS UI Gothic" pitchFamily="50" charset="-128"/>
                <a:ea typeface="MS UI Gothic" pitchFamily="50" charset="-128"/>
              </a:rPr>
            </a:br>
            <a:r>
              <a:rPr kumimoji="0" lang="ja-JP" altLang="en-US" sz="2800" dirty="0">
                <a:latin typeface="MS UI Gothic" pitchFamily="50" charset="-128"/>
                <a:ea typeface="MS UI Gothic" pitchFamily="50" charset="-128"/>
              </a:rPr>
              <a:t>の見直し</a:t>
            </a:r>
          </a:p>
          <a:p>
            <a:pPr marL="450850" indent="-273050" fontAlgn="auto">
              <a:spcBef>
                <a:spcPts val="0"/>
              </a:spcBef>
              <a:spcAft>
                <a:spcPts val="0"/>
              </a:spcAft>
              <a:defRPr/>
            </a:pPr>
            <a:r>
              <a:rPr kumimoji="0" lang="en-US" altLang="ja-JP" sz="2400" dirty="0">
                <a:latin typeface="MS UI Gothic" pitchFamily="50" charset="-128"/>
                <a:ea typeface="MS UI Gothic" pitchFamily="50" charset="-128"/>
              </a:rPr>
              <a:t>(2)</a:t>
            </a:r>
            <a:r>
              <a:rPr kumimoji="0" lang="ja-JP" altLang="en-US" sz="2400" dirty="0">
                <a:latin typeface="MS UI Gothic" pitchFamily="50" charset="-128"/>
                <a:ea typeface="MS UI Gothic" pitchFamily="50" charset="-128"/>
              </a:rPr>
              <a:t>　１０対１入院基本料について看護必要度の基準を満たす患者割合が</a:t>
            </a:r>
            <a:r>
              <a:rPr kumimoji="0" lang="ja-JP" altLang="en-US" sz="2400" dirty="0">
                <a:solidFill>
                  <a:srgbClr val="0070C0"/>
                </a:solidFill>
                <a:latin typeface="MS UI Gothic" pitchFamily="50" charset="-128"/>
                <a:ea typeface="MS UI Gothic" pitchFamily="50" charset="-128"/>
              </a:rPr>
              <a:t>一定以上の場合の加算</a:t>
            </a:r>
            <a:r>
              <a:rPr kumimoji="0" lang="ja-JP" altLang="en-US" sz="2400" dirty="0">
                <a:latin typeface="MS UI Gothic" pitchFamily="50" charset="-128"/>
                <a:ea typeface="MS UI Gothic" pitchFamily="50" charset="-128"/>
              </a:rPr>
              <a:t>を新設する。</a:t>
            </a:r>
          </a:p>
          <a:p>
            <a:pPr marL="355600" indent="725488" fontAlgn="auto">
              <a:spcBef>
                <a:spcPts val="600"/>
              </a:spcBef>
              <a:spcAft>
                <a:spcPts val="0"/>
              </a:spcAft>
              <a:defRPr/>
            </a:pPr>
            <a:r>
              <a:rPr kumimoji="0" lang="ja-JP" altLang="en-US" sz="2400" dirty="0">
                <a:solidFill>
                  <a:srgbClr val="FF0000"/>
                </a:solidFill>
                <a:latin typeface="MS UI Gothic" pitchFamily="50" charset="-128"/>
                <a:ea typeface="MS UI Gothic" pitchFamily="50" charset="-128"/>
              </a:rPr>
              <a:t>（新）</a:t>
            </a:r>
            <a:r>
              <a:rPr kumimoji="0" lang="en-US" altLang="ja-JP" sz="2400" dirty="0">
                <a:solidFill>
                  <a:srgbClr val="FF0000"/>
                </a:solidFill>
                <a:latin typeface="MS UI Gothic" pitchFamily="50" charset="-128"/>
                <a:ea typeface="MS UI Gothic" pitchFamily="50" charset="-128"/>
              </a:rPr>
              <a:t> </a:t>
            </a:r>
            <a:r>
              <a:rPr kumimoji="0" lang="ja-JP" altLang="en-US" sz="2400" dirty="0">
                <a:solidFill>
                  <a:srgbClr val="FF0000"/>
                </a:solidFill>
                <a:latin typeface="MS UI Gothic" pitchFamily="50" charset="-128"/>
                <a:ea typeface="MS UI Gothic" pitchFamily="50" charset="-128"/>
              </a:rPr>
              <a:t>看護必要度加算１	</a:t>
            </a:r>
            <a:r>
              <a:rPr kumimoji="0" lang="ja-JP" altLang="en-US" sz="2400" dirty="0" smtClean="0">
                <a:solidFill>
                  <a:srgbClr val="FF0000"/>
                </a:solidFill>
                <a:latin typeface="MS UI Gothic" pitchFamily="50" charset="-128"/>
                <a:ea typeface="MS UI Gothic" pitchFamily="50" charset="-128"/>
              </a:rPr>
              <a:t>　３０点</a:t>
            </a:r>
            <a:endParaRPr kumimoji="0" lang="ja-JP" altLang="en-US" sz="2400" dirty="0">
              <a:solidFill>
                <a:srgbClr val="FF0000"/>
              </a:solidFill>
              <a:latin typeface="MS UI Gothic" pitchFamily="50" charset="-128"/>
              <a:ea typeface="MS UI Gothic" pitchFamily="50" charset="-128"/>
            </a:endParaRPr>
          </a:p>
          <a:p>
            <a:pPr marL="355600" indent="725488" fontAlgn="auto">
              <a:spcBef>
                <a:spcPts val="600"/>
              </a:spcBef>
              <a:spcAft>
                <a:spcPts val="0"/>
              </a:spcAft>
              <a:defRPr/>
            </a:pPr>
            <a:r>
              <a:rPr kumimoji="0" lang="ja-JP" altLang="en-US" sz="2400" dirty="0">
                <a:solidFill>
                  <a:srgbClr val="FF0000"/>
                </a:solidFill>
                <a:latin typeface="MS UI Gothic" pitchFamily="50" charset="-128"/>
                <a:ea typeface="MS UI Gothic" pitchFamily="50" charset="-128"/>
              </a:rPr>
              <a:t>（新）</a:t>
            </a:r>
            <a:r>
              <a:rPr kumimoji="0" lang="en-US" altLang="ja-JP" sz="2400" dirty="0">
                <a:solidFill>
                  <a:srgbClr val="FF0000"/>
                </a:solidFill>
                <a:latin typeface="MS UI Gothic" pitchFamily="50" charset="-128"/>
                <a:ea typeface="MS UI Gothic" pitchFamily="50" charset="-128"/>
              </a:rPr>
              <a:t> </a:t>
            </a:r>
            <a:r>
              <a:rPr kumimoji="0" lang="ja-JP" altLang="en-US" sz="2400" dirty="0">
                <a:solidFill>
                  <a:srgbClr val="FF0000"/>
                </a:solidFill>
                <a:latin typeface="MS UI Gothic" pitchFamily="50" charset="-128"/>
                <a:ea typeface="MS UI Gothic" pitchFamily="50" charset="-128"/>
              </a:rPr>
              <a:t>看護必要度加算２	</a:t>
            </a:r>
            <a:r>
              <a:rPr kumimoji="0" lang="ja-JP" altLang="en-US" sz="2400" dirty="0" smtClean="0">
                <a:solidFill>
                  <a:srgbClr val="FF0000"/>
                </a:solidFill>
                <a:latin typeface="MS UI Gothic" pitchFamily="50" charset="-128"/>
                <a:ea typeface="MS UI Gothic" pitchFamily="50" charset="-128"/>
              </a:rPr>
              <a:t>　１５点</a:t>
            </a:r>
            <a:endParaRPr kumimoji="0" lang="ja-JP" altLang="en-US" sz="2400" dirty="0">
              <a:solidFill>
                <a:srgbClr val="FF0000"/>
              </a:solidFill>
              <a:latin typeface="MS UI Gothic" pitchFamily="50" charset="-128"/>
              <a:ea typeface="MS UI Gothic" pitchFamily="50" charset="-128"/>
            </a:endParaRPr>
          </a:p>
          <a:p>
            <a:pPr marL="355600" indent="-355600" fontAlgn="auto">
              <a:spcBef>
                <a:spcPts val="0"/>
              </a:spcBef>
              <a:spcAft>
                <a:spcPts val="0"/>
              </a:spcAft>
              <a:defRPr/>
            </a:pPr>
            <a:endParaRPr kumimoji="0" lang="ja-JP" altLang="en-US" dirty="0">
              <a:latin typeface="MS UI Gothic" pitchFamily="50" charset="-128"/>
              <a:ea typeface="MS UI Gothic" pitchFamily="50" charset="-128"/>
            </a:endParaRPr>
          </a:p>
          <a:p>
            <a:pPr marL="450850" fontAlgn="auto">
              <a:spcBef>
                <a:spcPts val="0"/>
              </a:spcBef>
              <a:spcAft>
                <a:spcPts val="0"/>
              </a:spcAft>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算定要件</a:t>
            </a:r>
            <a:r>
              <a:rPr kumimoji="0" lang="en-US" altLang="ja-JP" dirty="0">
                <a:latin typeface="MS UI Gothic" pitchFamily="50" charset="-128"/>
                <a:ea typeface="MS UI Gothic" pitchFamily="50" charset="-128"/>
              </a:rPr>
              <a:t>]</a:t>
            </a:r>
          </a:p>
          <a:p>
            <a:pPr marL="534988" fontAlgn="auto">
              <a:spcBef>
                <a:spcPts val="0"/>
              </a:spcBef>
              <a:spcAft>
                <a:spcPts val="0"/>
              </a:spcAft>
              <a:defRPr/>
            </a:pPr>
            <a:r>
              <a:rPr kumimoji="0" lang="ja-JP" altLang="en-US" dirty="0">
                <a:solidFill>
                  <a:srgbClr val="FF0000"/>
                </a:solidFill>
                <a:latin typeface="MS UI Gothic" pitchFamily="50" charset="-128"/>
                <a:ea typeface="MS UI Gothic" pitchFamily="50" charset="-128"/>
              </a:rPr>
              <a:t>●看護必要度加算１</a:t>
            </a:r>
          </a:p>
          <a:p>
            <a:pPr marL="808038" indent="273050" fontAlgn="auto">
              <a:spcBef>
                <a:spcPts val="0"/>
              </a:spcBef>
              <a:spcAft>
                <a:spcPts val="0"/>
              </a:spcAft>
              <a:defRPr/>
            </a:pPr>
            <a:r>
              <a:rPr kumimoji="0" lang="ja-JP" altLang="en-US" dirty="0">
                <a:latin typeface="MS UI Gothic" pitchFamily="50" charset="-128"/>
                <a:ea typeface="MS UI Gothic" pitchFamily="50" charset="-128"/>
              </a:rPr>
              <a:t>看護必要度基準</a:t>
            </a:r>
            <a:r>
              <a:rPr kumimoji="0" lang="ja-JP" altLang="en-US" dirty="0">
                <a:solidFill>
                  <a:srgbClr val="0070C0"/>
                </a:solidFill>
                <a:latin typeface="MS UI Gothic" pitchFamily="50" charset="-128"/>
                <a:ea typeface="MS UI Gothic" pitchFamily="50" charset="-128"/>
              </a:rPr>
              <a:t>１５％以上</a:t>
            </a:r>
            <a:r>
              <a:rPr kumimoji="0" lang="ja-JP" altLang="en-US" dirty="0">
                <a:latin typeface="MS UI Gothic" pitchFamily="50" charset="-128"/>
                <a:ea typeface="MS UI Gothic" pitchFamily="50" charset="-128"/>
              </a:rPr>
              <a:t>の基準を満たす患者を</a:t>
            </a:r>
            <a:r>
              <a:rPr kumimoji="0" lang="en-US" altLang="ja-JP" dirty="0">
                <a:latin typeface="MS UI Gothic" pitchFamily="50" charset="-128"/>
                <a:ea typeface="MS UI Gothic" pitchFamily="50" charset="-128"/>
              </a:rPr>
              <a:t/>
            </a:r>
            <a:br>
              <a:rPr kumimoji="0" lang="en-US" altLang="ja-JP" dirty="0">
                <a:latin typeface="MS UI Gothic" pitchFamily="50" charset="-128"/>
                <a:ea typeface="MS UI Gothic" pitchFamily="50" charset="-128"/>
              </a:rPr>
            </a:br>
            <a:r>
              <a:rPr kumimoji="0" lang="ja-JP" altLang="en-US" dirty="0">
                <a:latin typeface="MS UI Gothic" pitchFamily="50" charset="-128"/>
                <a:ea typeface="MS UI Gothic" pitchFamily="50" charset="-128"/>
              </a:rPr>
              <a:t>１５％以上入院させている当該病棟に入院している患者について算定する。</a:t>
            </a:r>
          </a:p>
          <a:p>
            <a:pPr marL="534988" fontAlgn="auto">
              <a:spcBef>
                <a:spcPts val="0"/>
              </a:spcBef>
              <a:spcAft>
                <a:spcPts val="0"/>
              </a:spcAft>
              <a:defRPr/>
            </a:pPr>
            <a:r>
              <a:rPr kumimoji="0" lang="ja-JP" altLang="en-US" dirty="0">
                <a:solidFill>
                  <a:srgbClr val="FF0000"/>
                </a:solidFill>
                <a:latin typeface="MS UI Gothic" pitchFamily="50" charset="-128"/>
                <a:ea typeface="MS UI Gothic" pitchFamily="50" charset="-128"/>
              </a:rPr>
              <a:t>●看護必要度加算２</a:t>
            </a:r>
          </a:p>
          <a:p>
            <a:pPr marL="808038" indent="273050" fontAlgn="auto">
              <a:spcBef>
                <a:spcPts val="0"/>
              </a:spcBef>
              <a:spcAft>
                <a:spcPts val="0"/>
              </a:spcAft>
              <a:defRPr/>
            </a:pPr>
            <a:r>
              <a:rPr kumimoji="0" lang="ja-JP" altLang="en-US" dirty="0">
                <a:latin typeface="MS UI Gothic" pitchFamily="50" charset="-128"/>
                <a:ea typeface="MS UI Gothic" pitchFamily="50" charset="-128"/>
              </a:rPr>
              <a:t>看護必要度基準</a:t>
            </a:r>
            <a:r>
              <a:rPr kumimoji="0" lang="ja-JP" altLang="en-US" dirty="0">
                <a:solidFill>
                  <a:srgbClr val="0070C0"/>
                </a:solidFill>
                <a:latin typeface="MS UI Gothic" pitchFamily="50" charset="-128"/>
                <a:ea typeface="MS UI Gothic" pitchFamily="50" charset="-128"/>
              </a:rPr>
              <a:t>１０％以上</a:t>
            </a:r>
            <a:r>
              <a:rPr kumimoji="0" lang="ja-JP" altLang="en-US" dirty="0">
                <a:latin typeface="MS UI Gothic" pitchFamily="50" charset="-128"/>
                <a:ea typeface="MS UI Gothic" pitchFamily="50" charset="-128"/>
              </a:rPr>
              <a:t>の基準を満たす患者を</a:t>
            </a:r>
            <a:r>
              <a:rPr kumimoji="0" lang="en-US" altLang="ja-JP" dirty="0">
                <a:latin typeface="MS UI Gothic" pitchFamily="50" charset="-128"/>
                <a:ea typeface="MS UI Gothic" pitchFamily="50" charset="-128"/>
              </a:rPr>
              <a:t/>
            </a:r>
            <a:br>
              <a:rPr kumimoji="0" lang="en-US" altLang="ja-JP" dirty="0">
                <a:latin typeface="MS UI Gothic" pitchFamily="50" charset="-128"/>
                <a:ea typeface="MS UI Gothic" pitchFamily="50" charset="-128"/>
              </a:rPr>
            </a:br>
            <a:r>
              <a:rPr kumimoji="0" lang="ja-JP" altLang="en-US" dirty="0">
                <a:latin typeface="MS UI Gothic" pitchFamily="50" charset="-128"/>
                <a:ea typeface="MS UI Gothic" pitchFamily="50" charset="-128"/>
              </a:rPr>
              <a:t>１０％以上入院させている当該病棟に入院している患者について算定する。</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3CDE409E-06AA-43E0-A981-9E78452F6B19}" type="slidenum">
              <a:rPr lang="en-US" sz="1400">
                <a:effectLst>
                  <a:outerShdw blurRad="38100" dist="38100" dir="2700000" algn="tl">
                    <a:srgbClr val="000000">
                      <a:alpha val="43137"/>
                    </a:srgbClr>
                  </a:outerShdw>
                </a:effectLst>
              </a:rPr>
              <a:pPr algn="r">
                <a:defRPr/>
              </a:pPr>
              <a:t>127</a:t>
            </a:fld>
            <a:endParaRPr lang="en-US" sz="1400" dirty="0">
              <a:effectLst>
                <a:outerShdw blurRad="38100" dist="38100" dir="2700000" algn="tl">
                  <a:srgbClr val="000000">
                    <a:alpha val="43137"/>
                  </a:srgbClr>
                </a:outerShdw>
              </a:effectLst>
            </a:endParaRPr>
          </a:p>
        </p:txBody>
      </p:sp>
      <p:sp>
        <p:nvSpPr>
          <p:cNvPr id="9" name="タイトル 2"/>
          <p:cNvSpPr txBox="1">
            <a:spLocks/>
          </p:cNvSpPr>
          <p:nvPr/>
        </p:nvSpPr>
        <p:spPr>
          <a:xfrm>
            <a:off x="457200" y="116632"/>
            <a:ext cx="8229600" cy="792088"/>
          </a:xfrm>
          <a:prstGeom prst="round2DiagRect">
            <a:avLst/>
          </a:prstGeom>
          <a:solidFill>
            <a:schemeClr val="accent2">
              <a:lumMod val="40000"/>
              <a:lumOff val="60000"/>
            </a:schemeClr>
          </a:solidFill>
          <a:ln>
            <a:noFill/>
          </a:ln>
          <a:effectLst/>
          <a:scene3d>
            <a:camera prst="orthographicFront"/>
            <a:lightRig rig="threePt" dir="t"/>
          </a:scene3d>
          <a:sp3d>
            <a:bevelT w="114300" prst="artDeco"/>
          </a:sp3d>
        </p:spPr>
        <p:txBody>
          <a:bodyPr anchor="ctr"/>
          <a:lstStyle/>
          <a:p>
            <a:pPr algn="ctr" fontAlgn="auto">
              <a:spcBef>
                <a:spcPts val="0"/>
              </a:spcBef>
              <a:spcAft>
                <a:spcPts val="0"/>
              </a:spcAft>
              <a:defRPr/>
            </a:pPr>
            <a:r>
              <a:rPr lang="ja-JP" altLang="en-US" sz="2600" ker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病院機能にあわせた効率的な入院医療等について</a:t>
            </a:r>
            <a:endParaRPr lang="ja-JP" altLang="en-US" sz="26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6" name="テキスト ボックス 5"/>
          <p:cNvSpPr txBox="1"/>
          <p:nvPr/>
        </p:nvSpPr>
        <p:spPr>
          <a:xfrm>
            <a:off x="6444208" y="1052736"/>
            <a:ext cx="24847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508</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332656"/>
            <a:ext cx="8229600" cy="936103"/>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急性期後の患者や在宅患者の受入に対する評価</a:t>
            </a:r>
            <a:endParaRPr lang="ja-JP" altLang="en-US" sz="28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75463" y="6443663"/>
            <a:ext cx="2133600" cy="333375"/>
          </a:xfrm>
        </p:spPr>
        <p:txBody>
          <a:bodyPr/>
          <a:lstStyle/>
          <a:p>
            <a:pPr algn="r">
              <a:defRPr/>
            </a:pPr>
            <a:fld id="{ED2B6D68-6E39-4F31-A7B8-3DE741A5DE30}" type="slidenum">
              <a:rPr lang="en-US" sz="1400">
                <a:effectLst>
                  <a:outerShdw blurRad="38100" dist="38100" dir="2700000" algn="tl">
                    <a:srgbClr val="000000">
                      <a:alpha val="43137"/>
                    </a:srgbClr>
                  </a:outerShdw>
                </a:effectLst>
              </a:rPr>
              <a:pPr algn="r">
                <a:defRPr/>
              </a:pPr>
              <a:t>128</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1484784"/>
            <a:ext cx="8229600" cy="5040560"/>
          </a:xfrm>
          <a:prstGeom prst="rect">
            <a:avLst/>
          </a:prstGeom>
          <a:solidFill>
            <a:srgbClr val="FFFFCC"/>
          </a:solidFill>
          <a:effectLst>
            <a:innerShdw blurRad="63500" dist="50800" dir="13500000">
              <a:prstClr val="black">
                <a:alpha val="50000"/>
              </a:prstClr>
            </a:innerShdw>
          </a:effectLst>
        </p:spPr>
        <p:txBody>
          <a:bodyPr/>
          <a:lstStyle/>
          <a:p>
            <a:pPr marL="354013" indent="-354013" fontAlgn="auto">
              <a:spcBef>
                <a:spcPts val="0"/>
              </a:spcBef>
              <a:spcAft>
                <a:spcPts val="0"/>
              </a:spcAft>
              <a:defRPr/>
            </a:pPr>
            <a:r>
              <a:rPr kumimoji="0" lang="ja-JP" altLang="en-US" sz="2800" dirty="0">
                <a:latin typeface="MS UI Gothic" pitchFamily="50" charset="-128"/>
                <a:ea typeface="MS UI Gothic" pitchFamily="50" charset="-128"/>
              </a:rPr>
              <a:t>◆一般病棟入院基本料</a:t>
            </a:r>
            <a:r>
              <a:rPr kumimoji="0" lang="ja-JP" altLang="en-US" sz="2800" dirty="0">
                <a:solidFill>
                  <a:srgbClr val="FF0000"/>
                </a:solidFill>
                <a:latin typeface="MS UI Gothic" pitchFamily="50" charset="-128"/>
                <a:ea typeface="MS UI Gothic" pitchFamily="50" charset="-128"/>
              </a:rPr>
              <a:t>（１３対１、１５対１</a:t>
            </a:r>
            <a:r>
              <a:rPr kumimoji="0" lang="en-US" altLang="ja-JP" sz="2800" dirty="0">
                <a:solidFill>
                  <a:srgbClr val="FF0000"/>
                </a:solidFill>
                <a:latin typeface="MS UI Gothic" pitchFamily="50" charset="-128"/>
                <a:ea typeface="MS UI Gothic" pitchFamily="50" charset="-128"/>
              </a:rPr>
              <a:t> </a:t>
            </a:r>
            <a:r>
              <a:rPr kumimoji="0" lang="ja-JP" altLang="en-US" sz="2800" dirty="0">
                <a:solidFill>
                  <a:srgbClr val="FF0000"/>
                </a:solidFill>
                <a:latin typeface="MS UI Gothic" pitchFamily="50" charset="-128"/>
                <a:ea typeface="MS UI Gothic" pitchFamily="50" charset="-128"/>
              </a:rPr>
              <a:t>に限る。）</a:t>
            </a:r>
            <a:r>
              <a:rPr kumimoji="0" lang="ja-JP" altLang="en-US" sz="2800" dirty="0">
                <a:latin typeface="MS UI Gothic" pitchFamily="50" charset="-128"/>
                <a:ea typeface="MS UI Gothic" pitchFamily="50" charset="-128"/>
              </a:rPr>
              <a:t>において、急性期後の患者、状態が軽度悪化した在宅療養中の患者や介護施設の入所者を受け入れた場合についての評価を新設する。</a:t>
            </a:r>
          </a:p>
          <a:p>
            <a:pPr fontAlgn="auto">
              <a:spcBef>
                <a:spcPts val="0"/>
              </a:spcBef>
              <a:spcAft>
                <a:spcPts val="0"/>
              </a:spcAft>
              <a:defRPr/>
            </a:pPr>
            <a:endParaRPr kumimoji="0" lang="en-US" altLang="ja-JP" sz="2800" dirty="0">
              <a:latin typeface="MS UI Gothic" pitchFamily="50" charset="-128"/>
              <a:ea typeface="MS UI Gothic" pitchFamily="50" charset="-128"/>
            </a:endParaRPr>
          </a:p>
          <a:p>
            <a:pPr fontAlgn="auto">
              <a:spcBef>
                <a:spcPts val="0"/>
              </a:spcBef>
              <a:spcAft>
                <a:spcPts val="0"/>
              </a:spcAft>
              <a:defRPr/>
            </a:pPr>
            <a:r>
              <a:rPr kumimoji="0" lang="ja-JP" altLang="en-US" sz="2800" dirty="0">
                <a:solidFill>
                  <a:srgbClr val="FF0000"/>
                </a:solidFill>
                <a:latin typeface="MS UI Gothic" pitchFamily="50" charset="-128"/>
                <a:ea typeface="MS UI Gothic" pitchFamily="50" charset="-128"/>
              </a:rPr>
              <a:t>　　</a:t>
            </a:r>
            <a:r>
              <a:rPr kumimoji="0" lang="en-US" altLang="ja-JP" sz="2800" dirty="0">
                <a:solidFill>
                  <a:srgbClr val="FF0000"/>
                </a:solidFill>
                <a:latin typeface="MS UI Gothic" pitchFamily="50" charset="-128"/>
                <a:ea typeface="MS UI Gothic" pitchFamily="50" charset="-128"/>
              </a:rPr>
              <a:t>(</a:t>
            </a:r>
            <a:r>
              <a:rPr kumimoji="0" lang="ja-JP" altLang="en-US" sz="2800" dirty="0">
                <a:solidFill>
                  <a:srgbClr val="FF0000"/>
                </a:solidFill>
                <a:latin typeface="MS UI Gothic" pitchFamily="50" charset="-128"/>
                <a:ea typeface="MS UI Gothic" pitchFamily="50" charset="-128"/>
              </a:rPr>
              <a:t>新</a:t>
            </a:r>
            <a:r>
              <a:rPr kumimoji="0" lang="en-US" altLang="ja-JP" sz="2800" dirty="0">
                <a:solidFill>
                  <a:srgbClr val="FF0000"/>
                </a:solidFill>
                <a:latin typeface="MS UI Gothic" pitchFamily="50" charset="-128"/>
                <a:ea typeface="MS UI Gothic" pitchFamily="50" charset="-128"/>
              </a:rPr>
              <a:t>) </a:t>
            </a:r>
            <a:r>
              <a:rPr kumimoji="0" lang="ja-JP" altLang="en-US" sz="2800" dirty="0">
                <a:solidFill>
                  <a:srgbClr val="FF0000"/>
                </a:solidFill>
                <a:latin typeface="MS UI Gothic" pitchFamily="50" charset="-128"/>
                <a:ea typeface="MS UI Gothic" pitchFamily="50" charset="-128"/>
              </a:rPr>
              <a:t>救急・在宅等支援病床初期加算</a:t>
            </a:r>
            <a:endParaRPr kumimoji="0" lang="en-US" altLang="ja-JP" sz="2800" dirty="0">
              <a:solidFill>
                <a:srgbClr val="FF0000"/>
              </a:solidFill>
              <a:latin typeface="MS UI Gothic" pitchFamily="50" charset="-128"/>
              <a:ea typeface="MS UI Gothic" pitchFamily="50" charset="-128"/>
            </a:endParaRPr>
          </a:p>
          <a:p>
            <a:pPr fontAlgn="auto">
              <a:spcBef>
                <a:spcPts val="0"/>
              </a:spcBef>
              <a:spcAft>
                <a:spcPts val="0"/>
              </a:spcAft>
              <a:defRPr/>
            </a:pPr>
            <a:r>
              <a:rPr kumimoji="0" lang="ja-JP" altLang="en-US" sz="2800" dirty="0">
                <a:solidFill>
                  <a:srgbClr val="FF0000"/>
                </a:solidFill>
                <a:latin typeface="MS UI Gothic" pitchFamily="50" charset="-128"/>
                <a:ea typeface="MS UI Gothic" pitchFamily="50" charset="-128"/>
              </a:rPr>
              <a:t>                                          １５０点（１日につき）</a:t>
            </a:r>
          </a:p>
          <a:p>
            <a:pPr marL="273050" fontAlgn="auto">
              <a:spcBef>
                <a:spcPts val="0"/>
              </a:spcBef>
              <a:spcAft>
                <a:spcPts val="0"/>
              </a:spcAft>
              <a:defRPr/>
            </a:pPr>
            <a:r>
              <a:rPr kumimoji="0" lang="en-US" altLang="ja-JP" sz="2800" dirty="0">
                <a:latin typeface="MS UI Gothic" pitchFamily="50" charset="-128"/>
                <a:ea typeface="MS UI Gothic" pitchFamily="50" charset="-128"/>
              </a:rPr>
              <a:t>[</a:t>
            </a:r>
            <a:r>
              <a:rPr kumimoji="0" lang="ja-JP" altLang="en-US" sz="2800" dirty="0">
                <a:latin typeface="MS UI Gothic" pitchFamily="50" charset="-128"/>
                <a:ea typeface="MS UI Gothic" pitchFamily="50" charset="-128"/>
              </a:rPr>
              <a:t>算定要件</a:t>
            </a:r>
            <a:r>
              <a:rPr kumimoji="0" lang="en-US" altLang="ja-JP" sz="2800" dirty="0">
                <a:latin typeface="MS UI Gothic" pitchFamily="50" charset="-128"/>
                <a:ea typeface="MS UI Gothic" pitchFamily="50" charset="-128"/>
              </a:rPr>
              <a:t>]</a:t>
            </a:r>
          </a:p>
          <a:p>
            <a:pPr marL="273050" fontAlgn="auto">
              <a:spcBef>
                <a:spcPts val="0"/>
              </a:spcBef>
              <a:spcAft>
                <a:spcPts val="0"/>
              </a:spcAft>
              <a:defRPr/>
            </a:pPr>
            <a:r>
              <a:rPr kumimoji="0" lang="ja-JP" altLang="en-US" sz="2800" dirty="0">
                <a:latin typeface="MS UI Gothic" pitchFamily="50" charset="-128"/>
                <a:ea typeface="MS UI Gothic" pitchFamily="50" charset="-128"/>
              </a:rPr>
              <a:t>　 </a:t>
            </a:r>
            <a:r>
              <a:rPr kumimoji="0" lang="ja-JP" altLang="en-US" sz="2800" dirty="0">
                <a:solidFill>
                  <a:srgbClr val="0070C0"/>
                </a:solidFill>
                <a:latin typeface="MS UI Gothic" pitchFamily="50" charset="-128"/>
                <a:ea typeface="MS UI Gothic" pitchFamily="50" charset="-128"/>
              </a:rPr>
              <a:t>急性期医療を担う救急医療機関入院中や在宅療養中の患者等</a:t>
            </a:r>
            <a:r>
              <a:rPr kumimoji="0" lang="ja-JP" altLang="en-US" sz="2800" dirty="0">
                <a:latin typeface="MS UI Gothic" pitchFamily="50" charset="-128"/>
                <a:ea typeface="MS UI Gothic" pitchFamily="50" charset="-128"/>
              </a:rPr>
              <a:t>を一般病棟（１３対１、１５対１</a:t>
            </a:r>
            <a:r>
              <a:rPr kumimoji="0" lang="en-US" altLang="ja-JP" sz="2800" dirty="0">
                <a:latin typeface="MS UI Gothic" pitchFamily="50" charset="-128"/>
                <a:ea typeface="MS UI Gothic" pitchFamily="50" charset="-128"/>
              </a:rPr>
              <a:t> </a:t>
            </a:r>
            <a:r>
              <a:rPr kumimoji="0" lang="ja-JP" altLang="en-US" sz="2800" dirty="0">
                <a:latin typeface="MS UI Gothic" pitchFamily="50" charset="-128"/>
                <a:ea typeface="MS UI Gothic" pitchFamily="50" charset="-128"/>
              </a:rPr>
              <a:t>に限る）で受け入れた場合に</a:t>
            </a:r>
            <a:r>
              <a:rPr kumimoji="0" lang="ja-JP" altLang="en-US" sz="2800" u="sng" dirty="0">
                <a:latin typeface="MS UI Gothic" pitchFamily="50" charset="-128"/>
                <a:ea typeface="MS UI Gothic" pitchFamily="50" charset="-128"/>
              </a:rPr>
              <a:t>１４日以内に限り算定</a:t>
            </a:r>
            <a:r>
              <a:rPr kumimoji="0" lang="ja-JP" altLang="en-US" sz="2800" dirty="0">
                <a:latin typeface="MS UI Gothic" pitchFamily="50" charset="-128"/>
                <a:ea typeface="MS UI Gothic" pitchFamily="50" charset="-128"/>
              </a:rPr>
              <a:t>する。</a:t>
            </a:r>
            <a:endParaRPr lang="ja-JP" altLang="en-US" sz="2600" kern="0" dirty="0">
              <a:latin typeface="MS UI Gothic" pitchFamily="50" charset="-128"/>
              <a:ea typeface="MS UI Gothic" pitchFamily="50" charset="-128"/>
            </a:endParaRPr>
          </a:p>
        </p:txBody>
      </p:sp>
      <p:sp>
        <p:nvSpPr>
          <p:cNvPr id="6" name="テキスト ボックス 5"/>
          <p:cNvSpPr txBox="1"/>
          <p:nvPr/>
        </p:nvSpPr>
        <p:spPr>
          <a:xfrm>
            <a:off x="7380312" y="3284984"/>
            <a:ext cx="154868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340768"/>
            <a:ext cx="8136904" cy="4464496"/>
          </a:xfrm>
          <a:prstGeom prst="rect">
            <a:avLst/>
          </a:prstGeom>
          <a:solidFill>
            <a:srgbClr val="FFFFCC"/>
          </a:solidFill>
          <a:effectLst>
            <a:innerShdw blurRad="63500" dist="50800" dir="13500000">
              <a:prstClr val="black">
                <a:alpha val="50000"/>
              </a:prstClr>
            </a:innerShdw>
          </a:effectLst>
        </p:spPr>
        <p:txBody>
          <a:bodyPr anchor="ctr"/>
          <a:lstStyle/>
          <a:p>
            <a:pPr marL="355600" indent="-355600" fontAlgn="auto">
              <a:spcBef>
                <a:spcPts val="0"/>
              </a:spcBef>
              <a:spcAft>
                <a:spcPts val="600"/>
              </a:spcAft>
              <a:defRPr/>
            </a:pPr>
            <a:r>
              <a:rPr kumimoji="0" lang="ja-JP" altLang="en-US" sz="2800" dirty="0">
                <a:latin typeface="MS UI Gothic" pitchFamily="50" charset="-128"/>
                <a:ea typeface="MS UI Gothic" pitchFamily="50" charset="-128"/>
              </a:rPr>
              <a:t>◆入院基本料１３対１の算定要件の見直し</a:t>
            </a:r>
          </a:p>
          <a:p>
            <a:pPr marL="273050" indent="273050" fontAlgn="auto">
              <a:spcBef>
                <a:spcPts val="0"/>
              </a:spcBef>
              <a:spcAft>
                <a:spcPts val="0"/>
              </a:spcAft>
              <a:defRPr/>
            </a:pPr>
            <a:r>
              <a:rPr kumimoji="0" lang="ja-JP" altLang="en-US" sz="2400" dirty="0">
                <a:latin typeface="MS UI Gothic" pitchFamily="50" charset="-128"/>
                <a:ea typeface="MS UI Gothic" pitchFamily="50" charset="-128"/>
              </a:rPr>
              <a:t>一般病棟入院基本料及び専門病院入院基本料の１３対１入院基本料について、</a:t>
            </a:r>
            <a:r>
              <a:rPr kumimoji="0" lang="ja-JP" altLang="en-US" sz="2400" dirty="0">
                <a:solidFill>
                  <a:srgbClr val="0070C0"/>
                </a:solidFill>
                <a:latin typeface="MS UI Gothic" pitchFamily="50" charset="-128"/>
                <a:ea typeface="MS UI Gothic" pitchFamily="50" charset="-128"/>
              </a:rPr>
              <a:t>「一般病棟用の重症度・看護必要度に係る評価票」を用い継続的に測定</a:t>
            </a:r>
            <a:r>
              <a:rPr kumimoji="0" lang="ja-JP" altLang="en-US" sz="2400" dirty="0">
                <a:latin typeface="MS UI Gothic" pitchFamily="50" charset="-128"/>
                <a:ea typeface="MS UI Gothic" pitchFamily="50" charset="-128"/>
              </a:rPr>
              <a:t>を行い、その結果に基づき評価を行っている場合の加算を新設する。</a:t>
            </a:r>
          </a:p>
          <a:p>
            <a:pPr marL="355600" indent="-355600" algn="ctr" fontAlgn="auto">
              <a:spcBef>
                <a:spcPts val="1800"/>
              </a:spcBef>
              <a:spcAft>
                <a:spcPts val="1800"/>
              </a:spcAft>
              <a:defRPr/>
            </a:pPr>
            <a:r>
              <a:rPr kumimoji="0" lang="ja-JP" altLang="en-US" sz="2400" dirty="0">
                <a:solidFill>
                  <a:srgbClr val="FF0000"/>
                </a:solidFill>
                <a:latin typeface="MS UI Gothic" pitchFamily="50" charset="-128"/>
                <a:ea typeface="MS UI Gothic" pitchFamily="50" charset="-128"/>
              </a:rPr>
              <a:t>（新）</a:t>
            </a:r>
            <a:r>
              <a:rPr kumimoji="0" lang="en-US" altLang="ja-JP" sz="2400" dirty="0">
                <a:solidFill>
                  <a:srgbClr val="FF0000"/>
                </a:solidFill>
                <a:latin typeface="MS UI Gothic" pitchFamily="50" charset="-128"/>
                <a:ea typeface="MS UI Gothic" pitchFamily="50" charset="-128"/>
              </a:rPr>
              <a:t> </a:t>
            </a:r>
            <a:r>
              <a:rPr kumimoji="0" lang="ja-JP" altLang="en-US" sz="2400" dirty="0">
                <a:solidFill>
                  <a:srgbClr val="FF0000"/>
                </a:solidFill>
                <a:latin typeface="MS UI Gothic" pitchFamily="50" charset="-128"/>
                <a:ea typeface="MS UI Gothic" pitchFamily="50" charset="-128"/>
              </a:rPr>
              <a:t>一般病棟看護必要度評価加算 　５点（１日につき）</a:t>
            </a:r>
          </a:p>
          <a:p>
            <a:pPr marL="355600" fontAlgn="auto">
              <a:spcBef>
                <a:spcPts val="0"/>
              </a:spcBef>
              <a:spcAft>
                <a:spcPts val="0"/>
              </a:spcAft>
              <a:defRPr/>
            </a:pPr>
            <a:r>
              <a:rPr kumimoji="0" lang="en-US" altLang="ja-JP" sz="2200" dirty="0">
                <a:latin typeface="MS UI Gothic" pitchFamily="50" charset="-128"/>
                <a:ea typeface="MS UI Gothic" pitchFamily="50" charset="-128"/>
              </a:rPr>
              <a:t>[</a:t>
            </a:r>
            <a:r>
              <a:rPr kumimoji="0" lang="ja-JP" altLang="en-US" sz="2200" dirty="0">
                <a:latin typeface="MS UI Gothic" pitchFamily="50" charset="-128"/>
                <a:ea typeface="MS UI Gothic" pitchFamily="50" charset="-128"/>
              </a:rPr>
              <a:t>算定要件</a:t>
            </a:r>
            <a:r>
              <a:rPr kumimoji="0" lang="en-US" altLang="ja-JP" sz="2200" dirty="0">
                <a:latin typeface="MS UI Gothic" pitchFamily="50" charset="-128"/>
                <a:ea typeface="MS UI Gothic" pitchFamily="50" charset="-128"/>
              </a:rPr>
              <a:t>]</a:t>
            </a:r>
          </a:p>
          <a:p>
            <a:pPr marL="450850" indent="273050" fontAlgn="auto">
              <a:spcBef>
                <a:spcPts val="0"/>
              </a:spcBef>
              <a:spcAft>
                <a:spcPts val="0"/>
              </a:spcAft>
              <a:defRPr/>
            </a:pPr>
            <a:r>
              <a:rPr kumimoji="0" lang="ja-JP" altLang="en-US" sz="2200" dirty="0">
                <a:solidFill>
                  <a:srgbClr val="0070C0"/>
                </a:solidFill>
                <a:latin typeface="MS UI Gothic" pitchFamily="50" charset="-128"/>
                <a:ea typeface="MS UI Gothic" pitchFamily="50" charset="-128"/>
              </a:rPr>
              <a:t>一般病棟１３対１入院基本料、専門病棟１３対１入院基本料</a:t>
            </a:r>
            <a:r>
              <a:rPr kumimoji="0" lang="ja-JP" altLang="en-US" sz="2200" dirty="0">
                <a:latin typeface="MS UI Gothic" pitchFamily="50" charset="-128"/>
                <a:ea typeface="MS UI Gothic" pitchFamily="50" charset="-128"/>
              </a:rPr>
              <a:t>を算定している病棟において、看護必要度の測定を行っている場合に算定する。</a:t>
            </a:r>
            <a:endParaRPr kumimoji="0" lang="ja-JP" altLang="en-US" sz="2400" dirty="0">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5BC9D36-DA32-4E94-9FCA-DF4ECB4E3476}" type="slidenum">
              <a:rPr lang="en-US" sz="1400">
                <a:effectLst>
                  <a:outerShdw blurRad="38100" dist="38100" dir="2700000" algn="tl">
                    <a:srgbClr val="000000">
                      <a:alpha val="43137"/>
                    </a:srgbClr>
                  </a:outerShdw>
                </a:effectLst>
              </a:rPr>
              <a:pPr algn="r">
                <a:defRPr/>
              </a:pPr>
              <a:t>129</a:t>
            </a:fld>
            <a:endParaRPr lang="en-US" sz="1400" dirty="0">
              <a:effectLst>
                <a:outerShdw blurRad="38100" dist="38100" dir="2700000" algn="tl">
                  <a:srgbClr val="000000">
                    <a:alpha val="43137"/>
                  </a:srgbClr>
                </a:outerShdw>
              </a:effectLst>
            </a:endParaRPr>
          </a:p>
        </p:txBody>
      </p:sp>
      <p:sp>
        <p:nvSpPr>
          <p:cNvPr id="9" name="タイトル 2"/>
          <p:cNvSpPr txBox="1">
            <a:spLocks/>
          </p:cNvSpPr>
          <p:nvPr/>
        </p:nvSpPr>
        <p:spPr>
          <a:xfrm>
            <a:off x="457200" y="116632"/>
            <a:ext cx="8229600" cy="864096"/>
          </a:xfrm>
          <a:prstGeom prst="round2DiagRect">
            <a:avLst/>
          </a:prstGeom>
          <a:solidFill>
            <a:schemeClr val="accent2">
              <a:lumMod val="40000"/>
              <a:lumOff val="60000"/>
            </a:schemeClr>
          </a:solidFill>
          <a:ln>
            <a:noFill/>
          </a:ln>
          <a:effectLst/>
          <a:scene3d>
            <a:camera prst="orthographicFront"/>
            <a:lightRig rig="threePt" dir="t"/>
          </a:scene3d>
          <a:sp3d>
            <a:bevelT w="114300" prst="artDeco"/>
          </a:sp3d>
        </p:spPr>
        <p:txBody>
          <a:bodyPr anchor="ctr"/>
          <a:lstStyle/>
          <a:p>
            <a:pPr algn="ctr" fontAlgn="auto">
              <a:spcBef>
                <a:spcPts val="0"/>
              </a:spcBef>
              <a:spcAft>
                <a:spcPts val="0"/>
              </a:spcAft>
              <a:defRPr/>
            </a:pPr>
            <a:r>
              <a:rPr lang="ja-JP" altLang="en-US" sz="2600" ker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病院機能にあわせた効率的な入院医療等について</a:t>
            </a:r>
            <a:endParaRPr lang="ja-JP" altLang="en-US" sz="26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6" name="テキスト ボックス 5"/>
          <p:cNvSpPr txBox="1"/>
          <p:nvPr/>
        </p:nvSpPr>
        <p:spPr>
          <a:xfrm>
            <a:off x="4139952" y="1052736"/>
            <a:ext cx="478904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15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68</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77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508</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513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553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829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正方形/長方形 3"/>
          <p:cNvSpPr>
            <a:spLocks noChangeArrowheads="1"/>
          </p:cNvSpPr>
          <p:nvPr/>
        </p:nvSpPr>
        <p:spPr bwMode="auto">
          <a:xfrm>
            <a:off x="179388" y="115888"/>
            <a:ext cx="8858250" cy="6432550"/>
          </a:xfrm>
          <a:prstGeom prst="rect">
            <a:avLst/>
          </a:prstGeom>
          <a:noFill/>
          <a:ln w="9525">
            <a:noFill/>
            <a:miter lim="800000"/>
            <a:headEnd/>
            <a:tailEnd/>
          </a:ln>
        </p:spPr>
        <p:txBody>
          <a:bodyPr>
            <a:spAutoFit/>
          </a:bodyPr>
          <a:lstStyle/>
          <a:p>
            <a:r>
              <a:rPr lang="ja-JP" altLang="ja-JP" sz="2000">
                <a:solidFill>
                  <a:srgbClr val="0070C0"/>
                </a:solidFill>
                <a:latin typeface="HG創英角ｺﾞｼｯｸUB" pitchFamily="49" charset="-128"/>
                <a:ea typeface="HG創英角ｺﾞｼｯｸUB" pitchFamily="49" charset="-128"/>
              </a:rPr>
              <a:t>１０月５日</a:t>
            </a:r>
            <a:r>
              <a:rPr lang="ja-JP" altLang="en-US" sz="2000">
                <a:solidFill>
                  <a:srgbClr val="000000"/>
                </a:solidFill>
                <a:latin typeface="HG創英角ｺﾞｼｯｸUB" pitchFamily="49" charset="-128"/>
                <a:ea typeface="HG創英角ｺﾞｼｯｸUB" pitchFamily="49" charset="-128"/>
              </a:rPr>
              <a:t> </a:t>
            </a:r>
            <a:r>
              <a:rPr lang="en-US" altLang="ja-JP" sz="2000">
                <a:solidFill>
                  <a:srgbClr val="0000FF"/>
                </a:solidFill>
                <a:latin typeface="HG創英角ｺﾞｼｯｸUB" pitchFamily="49" charset="-128"/>
              </a:rPr>
              <a:t>※ </a:t>
            </a:r>
            <a:r>
              <a:rPr lang="ja-JP" altLang="en-US" sz="2000">
                <a:solidFill>
                  <a:srgbClr val="0000FF"/>
                </a:solidFill>
              </a:rPr>
              <a:t>中医協は週１回の頻回ペースで具体的項目の検討開始</a:t>
            </a:r>
            <a:endParaRPr lang="ja-JP" altLang="ja-JP" sz="2000">
              <a:solidFill>
                <a:srgbClr val="0000FF"/>
              </a:solidFill>
              <a:latin typeface="HG創英角ｺﾞｼｯｸUB" pitchFamily="49" charset="-128"/>
              <a:ea typeface="HG創英角ｺﾞｼｯｸUB" pitchFamily="49" charset="-128"/>
            </a:endParaRP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【総会】入院・外来・在宅医療について（総論）</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我が国の現状と医療・介護に係る長期推計</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入院医療の機能分化</a:t>
            </a:r>
            <a:endParaRPr lang="ja-JP" altLang="en-US" sz="2000">
              <a:solidFill>
                <a:srgbClr val="000000"/>
              </a:solidFill>
              <a:latin typeface="ＭＳ Ｐゴシック" charset="-128"/>
            </a:endParaRPr>
          </a:p>
          <a:p>
            <a:r>
              <a:rPr lang="ja-JP" altLang="en-US" sz="2000">
                <a:solidFill>
                  <a:srgbClr val="000000"/>
                </a:solidFill>
                <a:latin typeface="ＭＳ Ｐゴシック" charset="-128"/>
              </a:rPr>
              <a:t>                  </a:t>
            </a:r>
            <a:r>
              <a:rPr lang="ja-JP" altLang="ja-JP">
                <a:solidFill>
                  <a:srgbClr val="000000"/>
                </a:solidFill>
                <a:latin typeface="ＭＳ Ｐゴシック" charset="-128"/>
              </a:rPr>
              <a:t>Ⅰ．高度急性期・一般急性期医療</a:t>
            </a:r>
            <a:r>
              <a:rPr lang="ja-JP" altLang="en-US">
                <a:solidFill>
                  <a:srgbClr val="000000"/>
                </a:solidFill>
                <a:latin typeface="ＭＳ Ｐゴシック" charset="-128"/>
              </a:rPr>
              <a:t>、</a:t>
            </a:r>
            <a:r>
              <a:rPr lang="ja-JP" altLang="ja-JP">
                <a:solidFill>
                  <a:srgbClr val="000000"/>
                </a:solidFill>
                <a:latin typeface="ＭＳ Ｐゴシック" charset="-128"/>
              </a:rPr>
              <a:t>Ⅱ．亜急性期等医療</a:t>
            </a:r>
            <a:r>
              <a:rPr lang="ja-JP" altLang="en-US">
                <a:solidFill>
                  <a:srgbClr val="000000"/>
                </a:solidFill>
                <a:latin typeface="ＭＳ Ｐゴシック" charset="-128"/>
              </a:rPr>
              <a:t>、</a:t>
            </a:r>
          </a:p>
          <a:p>
            <a:r>
              <a:rPr lang="ja-JP" altLang="en-US">
                <a:solidFill>
                  <a:srgbClr val="000000"/>
                </a:solidFill>
                <a:latin typeface="ＭＳ Ｐゴシック" charset="-128"/>
              </a:rPr>
              <a:t>                    </a:t>
            </a:r>
            <a:r>
              <a:rPr lang="ja-JP" altLang="ja-JP">
                <a:solidFill>
                  <a:srgbClr val="000000"/>
                </a:solidFill>
                <a:latin typeface="ＭＳ Ｐゴシック" charset="-128"/>
              </a:rPr>
              <a:t>Ⅲ．長期療養、Ⅳ．地域に密着した病床</a:t>
            </a:r>
          </a:p>
          <a:p>
            <a:r>
              <a:rPr lang="ja-JP" altLang="ja-JP">
                <a:solidFill>
                  <a:srgbClr val="000000"/>
                </a:solidFill>
                <a:latin typeface="ＭＳ Ｐゴシック" charset="-128"/>
              </a:rPr>
              <a:t>　　　　</a:t>
            </a:r>
            <a:r>
              <a:rPr lang="ja-JP" altLang="en-US">
                <a:solidFill>
                  <a:srgbClr val="000000"/>
                </a:solidFill>
                <a:latin typeface="ＭＳ Ｐゴシック" charset="-128"/>
              </a:rPr>
              <a:t> 　 　　   </a:t>
            </a:r>
            <a:r>
              <a:rPr lang="ja-JP" altLang="ja-JP">
                <a:solidFill>
                  <a:srgbClr val="000000"/>
                </a:solidFill>
                <a:latin typeface="ＭＳ Ｐゴシック" charset="-128"/>
              </a:rPr>
              <a:t>入院医療の機能分化に向けた今後の方向性</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外来医療の役割分担に向けて</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在宅医療の充実に向けて</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今後の目標と課題</a:t>
            </a:r>
          </a:p>
          <a:p>
            <a:r>
              <a:rPr lang="ja-JP" altLang="ja-JP" sz="2000">
                <a:solidFill>
                  <a:srgbClr val="0070C0"/>
                </a:solidFill>
                <a:latin typeface="HG創英角ｺﾞｼｯｸUB" pitchFamily="49" charset="-128"/>
                <a:ea typeface="HG創英角ｺﾞｼｯｸUB" pitchFamily="49" charset="-128"/>
              </a:rPr>
              <a:t>１０月１２日</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【総会】外来管理加算、地域医療貢献加算（検証結果を受けて）</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明細書の無料発行義務化（検証結果を受けて）</a:t>
            </a:r>
          </a:p>
          <a:p>
            <a:r>
              <a:rPr lang="ja-JP" altLang="ja-JP" sz="2000">
                <a:solidFill>
                  <a:srgbClr val="0070C0"/>
                </a:solidFill>
                <a:latin typeface="HG創英角ｺﾞｼｯｸUB" pitchFamily="49" charset="-128"/>
                <a:ea typeface="HG創英角ｺﾞｼｯｸUB" pitchFamily="49" charset="-128"/>
              </a:rPr>
              <a:t>１０月１９日</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【総会】救急・周産期医療について</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a:solidFill>
                  <a:srgbClr val="000000"/>
                </a:solidFill>
                <a:latin typeface="ＭＳ Ｐゴシック" charset="-128"/>
              </a:rPr>
              <a:t>救急医療</a:t>
            </a:r>
            <a:r>
              <a:rPr lang="ja-JP" altLang="en-US">
                <a:solidFill>
                  <a:srgbClr val="000000"/>
                </a:solidFill>
                <a:latin typeface="ＭＳ Ｐゴシック" charset="-128"/>
              </a:rPr>
              <a:t>（</a:t>
            </a:r>
            <a:r>
              <a:rPr lang="ja-JP" altLang="ja-JP">
                <a:solidFill>
                  <a:srgbClr val="000000"/>
                </a:solidFill>
                <a:latin typeface="ＭＳ Ｐゴシック" charset="-128"/>
              </a:rPr>
              <a:t>救急医療におけるトリアージ</a:t>
            </a:r>
            <a:r>
              <a:rPr lang="ja-JP" altLang="en-US">
                <a:solidFill>
                  <a:srgbClr val="000000"/>
                </a:solidFill>
                <a:latin typeface="ＭＳ Ｐゴシック" charset="-128"/>
              </a:rPr>
              <a:t>）、 </a:t>
            </a:r>
            <a:r>
              <a:rPr lang="ja-JP" altLang="ja-JP">
                <a:solidFill>
                  <a:srgbClr val="000000"/>
                </a:solidFill>
                <a:latin typeface="ＭＳ Ｐゴシック" charset="-128"/>
              </a:rPr>
              <a:t>周産期医療、新生児医療</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先進医療の実績報告</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【材料部会】平成２４年度保険医療材料制度の検討に当たっての論点（案）</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【薬価部会】後発医薬品の薬価等について</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既収載の医薬品（ラセミ体）を光学分割した医薬品</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小児加算の取扱い</a:t>
            </a:r>
            <a:endParaRPr lang="ja-JP" altLang="en-US" sz="2000">
              <a:solidFill>
                <a:srgbClr val="000000"/>
              </a:solidFill>
              <a:latin typeface="ＭＳ Ｐゴシック" charset="-128"/>
            </a:endParaRPr>
          </a:p>
        </p:txBody>
      </p:sp>
      <p:sp>
        <p:nvSpPr>
          <p:cNvPr id="54274"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FE563290-090A-4D4A-B5DF-41C5F65A4242}" type="slidenum">
              <a:rPr kumimoji="1" lang="en-US" altLang="ja-JP" smtClean="0"/>
              <a:pPr fontAlgn="base">
                <a:spcAft>
                  <a:spcPct val="0"/>
                </a:spcAft>
                <a:defRPr/>
              </a:pPr>
              <a:t>13</a:t>
            </a:fld>
            <a:endParaRPr kumimoji="1" lang="en-US" altLang="ja-JP" smtClean="0"/>
          </a:p>
        </p:txBody>
      </p:sp>
    </p:spTree>
    <p:extLst>
      <p:ext uri="{BB962C8B-B14F-4D97-AF65-F5344CB8AC3E}">
        <p14:creationId xmlns:p14="http://schemas.microsoft.com/office/powerpoint/2010/main" xmlns="" val="315173196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764704"/>
            <a:ext cx="8136904" cy="1728192"/>
          </a:xfrm>
          <a:prstGeom prst="rect">
            <a:avLst/>
          </a:prstGeom>
          <a:solidFill>
            <a:srgbClr val="FFFFCC"/>
          </a:solidFill>
          <a:effectLst>
            <a:innerShdw blurRad="63500" dist="50800" dir="13500000">
              <a:prstClr val="black">
                <a:alpha val="50000"/>
              </a:prstClr>
            </a:innerShdw>
          </a:effectLst>
        </p:spPr>
        <p:txBody>
          <a:bodyPr anchor="ctr"/>
          <a:lstStyle/>
          <a:p>
            <a:pPr marL="263525" indent="-263525" fontAlgn="auto">
              <a:spcBef>
                <a:spcPts val="0"/>
              </a:spcBef>
              <a:spcAft>
                <a:spcPts val="600"/>
              </a:spcAft>
              <a:defRPr/>
            </a:pPr>
            <a:r>
              <a:rPr kumimoji="0" lang="ja-JP" altLang="en-US" sz="2000" dirty="0">
                <a:latin typeface="MS UI Gothic" pitchFamily="50" charset="-128"/>
                <a:ea typeface="MS UI Gothic" pitchFamily="50" charset="-128"/>
              </a:rPr>
              <a:t>◆一般病棟おける長期療養患者の評価について、適正化の観点から、一般病棟入院基本料１３対１、１５対１算定の病棟に限り、特定除外制度の見直しを行う。</a:t>
            </a:r>
          </a:p>
          <a:p>
            <a:pPr marL="534988" indent="-261938" fontAlgn="auto">
              <a:spcBef>
                <a:spcPts val="0"/>
              </a:spcBef>
              <a:spcAft>
                <a:spcPts val="0"/>
              </a:spcAft>
              <a:defRPr/>
            </a:pPr>
            <a:r>
              <a:rPr kumimoji="0" lang="en-US" altLang="ja-JP" sz="2000" dirty="0">
                <a:latin typeface="MS UI Gothic" pitchFamily="50" charset="-128"/>
                <a:ea typeface="MS UI Gothic" pitchFamily="50" charset="-128"/>
              </a:rPr>
              <a:t>(1)</a:t>
            </a:r>
            <a:r>
              <a:rPr kumimoji="0" lang="ja-JP" altLang="en-US" sz="2000" dirty="0">
                <a:latin typeface="MS UI Gothic" pitchFamily="50" charset="-128"/>
                <a:ea typeface="MS UI Gothic" pitchFamily="50" charset="-128"/>
              </a:rPr>
              <a:t>　９０日を超えて入院する患者を対象として、</a:t>
            </a:r>
            <a:r>
              <a:rPr kumimoji="0" lang="ja-JP" altLang="en-US" sz="2000" dirty="0">
                <a:solidFill>
                  <a:srgbClr val="0070C0"/>
                </a:solidFill>
                <a:latin typeface="MS UI Gothic" pitchFamily="50" charset="-128"/>
                <a:ea typeface="MS UI Gothic" pitchFamily="50" charset="-128"/>
              </a:rPr>
              <a:t>療養病棟と同等の報酬体系（医療区分及びＡＤＬ区分を用いた包括評価）</a:t>
            </a:r>
            <a:r>
              <a:rPr kumimoji="0" lang="ja-JP" altLang="en-US" sz="2000" dirty="0">
                <a:latin typeface="MS UI Gothic" pitchFamily="50" charset="-128"/>
                <a:ea typeface="MS UI Gothic" pitchFamily="50" charset="-128"/>
              </a:rPr>
              <a:t>とする。</a:t>
            </a:r>
          </a:p>
        </p:txBody>
      </p:sp>
      <p:graphicFrame>
        <p:nvGraphicFramePr>
          <p:cNvPr id="6" name="コンテンツ プレースホルダ 6"/>
          <p:cNvGraphicFramePr>
            <a:graphicFrameLocks noGrp="1"/>
          </p:cNvGraphicFramePr>
          <p:nvPr>
            <p:ph idx="1"/>
          </p:nvPr>
        </p:nvGraphicFramePr>
        <p:xfrm>
          <a:off x="467544" y="2492896"/>
          <a:ext cx="8136904" cy="2247164"/>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320363">
                <a:tc>
                  <a:txBody>
                    <a:bodyPr/>
                    <a:lstStyle/>
                    <a:p>
                      <a:pPr algn="ctr"/>
                      <a:r>
                        <a:rPr kumimoji="1" lang="ja-JP" altLang="en-US" sz="1600" b="1" dirty="0" smtClean="0">
                          <a:solidFill>
                            <a:srgbClr val="FF0000"/>
                          </a:solidFill>
                          <a:latin typeface="MS UI Gothic" pitchFamily="50" charset="-128"/>
                          <a:ea typeface="MS UI Gothic" pitchFamily="50" charset="-128"/>
                        </a:rPr>
                        <a:t>改　定　後</a:t>
                      </a:r>
                      <a:endParaRPr kumimoji="1" lang="ja-JP" altLang="en-US" sz="16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600" dirty="0" smtClean="0">
                          <a:latin typeface="MS UI Gothic" pitchFamily="50" charset="-128"/>
                          <a:ea typeface="MS UI Gothic" pitchFamily="50" charset="-128"/>
                        </a:rPr>
                        <a:t>現　　行</a:t>
                      </a:r>
                      <a:endParaRPr kumimoji="1" lang="ja-JP" altLang="en-US" sz="1600" dirty="0">
                        <a:latin typeface="MS UI Gothic" pitchFamily="50" charset="-128"/>
                        <a:ea typeface="MS UI Gothic" pitchFamily="50" charset="-128"/>
                      </a:endParaRPr>
                    </a:p>
                  </a:txBody>
                  <a:tcPr anchor="ctr">
                    <a:solidFill>
                      <a:schemeClr val="accent5">
                        <a:lumMod val="20000"/>
                        <a:lumOff val="80000"/>
                      </a:schemeClr>
                    </a:solidFill>
                  </a:tcPr>
                </a:tc>
              </a:tr>
              <a:tr h="1911884">
                <a:tc>
                  <a:txBody>
                    <a:bodyPr/>
                    <a:lstStyle/>
                    <a:p>
                      <a:pPr algn="l"/>
                      <a:r>
                        <a:rPr kumimoji="1" lang="ja-JP" altLang="en-US" sz="1600" b="0" i="0" u="none" strike="noStrike" kern="1200" baseline="0" dirty="0" smtClean="0">
                          <a:solidFill>
                            <a:schemeClr val="tx1"/>
                          </a:solidFill>
                          <a:latin typeface="MS UI Gothic" pitchFamily="50" charset="-128"/>
                          <a:ea typeface="MS UI Gothic" pitchFamily="50" charset="-128"/>
                          <a:cs typeface="+mn-cs"/>
                        </a:rPr>
                        <a:t>Ａ</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100</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　一般病棟入院基本料</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marL="534988" indent="0" algn="r">
                        <a:spcAft>
                          <a:spcPts val="600"/>
                        </a:spcAft>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（１３対１、１５対１）</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marL="82550" indent="190500"/>
                      <a:r>
                        <a:rPr kumimoji="1" lang="ja-JP" altLang="en-US" sz="1600" b="1" i="0" u="none" strike="noStrike" kern="1200" baseline="0" dirty="0" smtClean="0">
                          <a:solidFill>
                            <a:srgbClr val="FF0000"/>
                          </a:solidFill>
                          <a:latin typeface="MS UI Gothic" pitchFamily="50" charset="-128"/>
                          <a:ea typeface="MS UI Gothic" pitchFamily="50" charset="-128"/>
                          <a:cs typeface="+mn-cs"/>
                        </a:rPr>
                        <a:t>届出を行った病棟については、当該病棟に</a:t>
                      </a:r>
                      <a:r>
                        <a:rPr kumimoji="1" lang="en-US" altLang="ja-JP" sz="1600" b="1" i="0" u="none" strike="noStrike" kern="1200" baseline="0" dirty="0" smtClean="0">
                          <a:solidFill>
                            <a:srgbClr val="FF0000"/>
                          </a:solidFill>
                          <a:latin typeface="MS UI Gothic" pitchFamily="50" charset="-128"/>
                          <a:ea typeface="MS UI Gothic" pitchFamily="50" charset="-128"/>
                          <a:cs typeface="+mn-cs"/>
                        </a:rPr>
                        <a:t/>
                      </a:r>
                      <a:br>
                        <a:rPr kumimoji="1" lang="en-US" altLang="ja-JP" sz="1600" b="1" i="0" u="none" strike="noStrike" kern="1200" baseline="0" dirty="0" smtClean="0">
                          <a:solidFill>
                            <a:srgbClr val="FF0000"/>
                          </a:solidFill>
                          <a:latin typeface="MS UI Gothic" pitchFamily="50" charset="-128"/>
                          <a:ea typeface="MS UI Gothic" pitchFamily="50" charset="-128"/>
                          <a:cs typeface="+mn-cs"/>
                        </a:rPr>
                      </a:br>
                      <a:r>
                        <a:rPr kumimoji="1" lang="ja-JP" altLang="en-US" sz="1600" b="1" i="0" u="none" strike="noStrike" kern="1200" baseline="0" dirty="0" smtClean="0">
                          <a:solidFill>
                            <a:srgbClr val="FF0000"/>
                          </a:solidFill>
                          <a:latin typeface="MS UI Gothic" pitchFamily="50" charset="-128"/>
                          <a:ea typeface="MS UI Gothic" pitchFamily="50" charset="-128"/>
                          <a:cs typeface="+mn-cs"/>
                        </a:rPr>
                        <a:t>９０日を超えて入院する患者については、区分番号Ａ</a:t>
                      </a:r>
                      <a:r>
                        <a:rPr kumimoji="1" lang="en-US" altLang="ja-JP" sz="1600" b="1" i="0" u="none" strike="noStrike" kern="1200" baseline="0" dirty="0" smtClean="0">
                          <a:solidFill>
                            <a:srgbClr val="FF0000"/>
                          </a:solidFill>
                          <a:latin typeface="MS UI Gothic" pitchFamily="50" charset="-128"/>
                          <a:ea typeface="MS UI Gothic" pitchFamily="50" charset="-128"/>
                          <a:cs typeface="+mn-cs"/>
                        </a:rPr>
                        <a:t>101</a:t>
                      </a:r>
                      <a:r>
                        <a:rPr kumimoji="1" lang="ja-JP" altLang="en-US" sz="1600" b="1" i="0" u="none" strike="noStrike" kern="1200" baseline="0" dirty="0" smtClean="0">
                          <a:solidFill>
                            <a:srgbClr val="FF0000"/>
                          </a:solidFill>
                          <a:latin typeface="MS UI Gothic" pitchFamily="50" charset="-128"/>
                          <a:ea typeface="MS UI Gothic" pitchFamily="50" charset="-128"/>
                          <a:cs typeface="+mn-cs"/>
                        </a:rPr>
                        <a:t>に掲げる療養病棟入院基本料１の例により算定する。</a:t>
                      </a:r>
                      <a:endParaRPr kumimoji="1" lang="ja-JP" altLang="en-US" sz="1600" b="1" i="0" u="none"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pPr algn="l"/>
                      <a:r>
                        <a:rPr kumimoji="1" lang="ja-JP" altLang="en-US" sz="1600" b="0" i="0" u="none" strike="noStrike" kern="1200" baseline="0" dirty="0" smtClean="0">
                          <a:solidFill>
                            <a:schemeClr val="tx1"/>
                          </a:solidFill>
                          <a:latin typeface="MS UI Gothic" pitchFamily="50" charset="-128"/>
                          <a:ea typeface="MS UI Gothic" pitchFamily="50" charset="-128"/>
                          <a:cs typeface="+mn-cs"/>
                        </a:rPr>
                        <a:t>Ａ</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100</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　一般病棟入院基本料</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marL="534988" indent="0" algn="r">
                        <a:spcAft>
                          <a:spcPts val="600"/>
                        </a:spcAft>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（１３対１、１５対１）</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marL="82550" indent="190500"/>
                      <a:r>
                        <a:rPr kumimoji="1" lang="ja-JP" altLang="en-US" sz="1600" b="0" i="0" u="none" strike="noStrike" kern="1200" baseline="0" dirty="0" smtClean="0">
                          <a:solidFill>
                            <a:schemeClr val="tx1"/>
                          </a:solidFill>
                          <a:latin typeface="MS UI Gothic" pitchFamily="50" charset="-128"/>
                          <a:ea typeface="MS UI Gothic" pitchFamily="50" charset="-128"/>
                          <a:cs typeface="+mn-cs"/>
                        </a:rPr>
                        <a:t>特定患者（当該病棟に９０日を超えて入院する患者（別に厚生労働大臣が定める状態等にあるものを除く。）をいう。）に該当する者については、特定入院基本料として９２８点を算定する。</a:t>
                      </a:r>
                      <a:endParaRPr kumimoji="1" lang="ja-JP" altLang="en-US" sz="16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7" name="タイトル 2"/>
          <p:cNvSpPr>
            <a:spLocks noGrp="1"/>
          </p:cNvSpPr>
          <p:nvPr>
            <p:ph type="title"/>
          </p:nvPr>
        </p:nvSpPr>
        <p:spPr>
          <a:xfrm>
            <a:off x="457200" y="116632"/>
            <a:ext cx="8229600" cy="57606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28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慢性期入院医療の適切な評価</a:t>
            </a:r>
            <a:endParaRPr lang="ja-JP" altLang="en-US" sz="28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9" name="コンテンツ プレースホルダ 5"/>
          <p:cNvSpPr txBox="1">
            <a:spLocks/>
          </p:cNvSpPr>
          <p:nvPr/>
        </p:nvSpPr>
        <p:spPr>
          <a:xfrm>
            <a:off x="467544" y="4797152"/>
            <a:ext cx="8136904" cy="1944216"/>
          </a:xfrm>
          <a:prstGeom prst="rect">
            <a:avLst/>
          </a:prstGeom>
          <a:solidFill>
            <a:srgbClr val="FFFFCC"/>
          </a:solidFill>
          <a:effectLst>
            <a:innerShdw blurRad="63500" dist="50800" dir="13500000">
              <a:prstClr val="black">
                <a:alpha val="50000"/>
              </a:prstClr>
            </a:innerShdw>
          </a:effectLst>
        </p:spPr>
        <p:txBody>
          <a:bodyPr/>
          <a:lstStyle/>
          <a:p>
            <a:pPr marL="450850" indent="-177800" fontAlgn="auto">
              <a:spcBef>
                <a:spcPts val="0"/>
              </a:spcBef>
              <a:spcAft>
                <a:spcPts val="0"/>
              </a:spcAft>
              <a:defRPr/>
            </a:pPr>
            <a:r>
              <a:rPr kumimoji="0" lang="en-US" altLang="ja-JP" sz="2000" dirty="0">
                <a:latin typeface="MS UI Gothic" pitchFamily="50" charset="-128"/>
                <a:ea typeface="MS UI Gothic" pitchFamily="50" charset="-128"/>
              </a:rPr>
              <a:t>(2)</a:t>
            </a:r>
            <a:r>
              <a:rPr kumimoji="0" lang="ja-JP" altLang="en-US" sz="2000" dirty="0">
                <a:latin typeface="MS UI Gothic" pitchFamily="50" charset="-128"/>
                <a:ea typeface="MS UI Gothic" pitchFamily="50" charset="-128"/>
              </a:rPr>
              <a:t>　９０日を超えて入院する患者を対象として、</a:t>
            </a:r>
            <a:r>
              <a:rPr kumimoji="0" lang="ja-JP" altLang="en-US" sz="2000" dirty="0">
                <a:solidFill>
                  <a:srgbClr val="0070C0"/>
                </a:solidFill>
                <a:latin typeface="MS UI Gothic" pitchFamily="50" charset="-128"/>
                <a:ea typeface="MS UI Gothic" pitchFamily="50" charset="-128"/>
              </a:rPr>
              <a:t>出来高算定とするが、平均在院日数の計算対象</a:t>
            </a:r>
            <a:r>
              <a:rPr kumimoji="0" lang="ja-JP" altLang="en-US" sz="2000" dirty="0">
                <a:latin typeface="MS UI Gothic" pitchFamily="50" charset="-128"/>
                <a:ea typeface="MS UI Gothic" pitchFamily="50" charset="-128"/>
              </a:rPr>
              <a:t>とする。</a:t>
            </a:r>
          </a:p>
          <a:p>
            <a:pPr marL="273050" indent="-273050" fontAlgn="auto">
              <a:spcBef>
                <a:spcPts val="1200"/>
              </a:spcBef>
              <a:spcAft>
                <a:spcPts val="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なお、上記二つ（</a:t>
            </a:r>
            <a:r>
              <a:rPr kumimoji="0" lang="en-US" altLang="ja-JP" sz="2000" dirty="0">
                <a:latin typeface="MS UI Gothic" pitchFamily="50" charset="-128"/>
                <a:ea typeface="MS UI Gothic" pitchFamily="50" charset="-128"/>
              </a:rPr>
              <a:t>(1)</a:t>
            </a:r>
            <a:r>
              <a:rPr kumimoji="0" lang="ja-JP" altLang="en-US" sz="2000" dirty="0" err="1">
                <a:latin typeface="MS UI Gothic" pitchFamily="50" charset="-128"/>
                <a:ea typeface="MS UI Gothic" pitchFamily="50" charset="-128"/>
              </a:rPr>
              <a:t>、</a:t>
            </a:r>
            <a:r>
              <a:rPr kumimoji="0" lang="en-US" altLang="ja-JP" sz="2000" dirty="0">
                <a:latin typeface="MS UI Gothic" pitchFamily="50" charset="-128"/>
                <a:ea typeface="MS UI Gothic" pitchFamily="50" charset="-128"/>
              </a:rPr>
              <a:t>(2)</a:t>
            </a:r>
            <a:r>
              <a:rPr kumimoji="0" lang="ja-JP" altLang="en-US" sz="2000" dirty="0">
                <a:latin typeface="MS UI Gothic" pitchFamily="50" charset="-128"/>
                <a:ea typeface="MS UI Gothic" pitchFamily="50" charset="-128"/>
              </a:rPr>
              <a:t>）の取扱いについては、</a:t>
            </a:r>
            <a:r>
              <a:rPr kumimoji="0" lang="ja-JP" altLang="en-US" sz="2000" dirty="0">
                <a:solidFill>
                  <a:srgbClr val="0070C0"/>
                </a:solidFill>
                <a:latin typeface="MS UI Gothic" pitchFamily="50" charset="-128"/>
                <a:ea typeface="MS UI Gothic" pitchFamily="50" charset="-128"/>
              </a:rPr>
              <a:t>病棟単位で、医療機関が選択</a:t>
            </a:r>
            <a:r>
              <a:rPr kumimoji="0" lang="ja-JP" altLang="en-US" sz="2000" dirty="0">
                <a:latin typeface="MS UI Gothic" pitchFamily="50" charset="-128"/>
                <a:ea typeface="MS UI Gothic" pitchFamily="50" charset="-128"/>
              </a:rPr>
              <a:t>することとする。</a:t>
            </a:r>
          </a:p>
          <a:p>
            <a:pPr fontAlgn="auto">
              <a:spcBef>
                <a:spcPts val="1200"/>
              </a:spcBef>
              <a:spcAft>
                <a:spcPts val="0"/>
              </a:spcAft>
              <a:defRPr/>
            </a:pPr>
            <a:r>
              <a:rPr kumimoji="0" lang="ja-JP" altLang="en-US" sz="2000" dirty="0">
                <a:latin typeface="MS UI Gothic" pitchFamily="50" charset="-128"/>
                <a:ea typeface="MS UI Gothic" pitchFamily="50" charset="-128"/>
              </a:rPr>
              <a:t>［経過措置：上記の取り扱いについては、</a:t>
            </a:r>
            <a:r>
              <a:rPr kumimoji="0" lang="ja-JP" altLang="en-US" sz="2000" dirty="0">
                <a:solidFill>
                  <a:srgbClr val="0070C0"/>
                </a:solidFill>
                <a:latin typeface="MS UI Gothic" pitchFamily="50" charset="-128"/>
                <a:ea typeface="MS UI Gothic" pitchFamily="50" charset="-128"/>
              </a:rPr>
              <a:t>平成２４年１０月１日から施行</a:t>
            </a:r>
            <a:r>
              <a:rPr kumimoji="0" lang="ja-JP" altLang="en-US" sz="2000" dirty="0">
                <a:latin typeface="MS UI Gothic" pitchFamily="50" charset="-128"/>
                <a:ea typeface="MS UI Gothic" pitchFamily="50" charset="-128"/>
              </a:rPr>
              <a:t>する。］</a:t>
            </a:r>
            <a:endParaRPr kumimoji="0" lang="en-US" altLang="ja-JP" sz="2000" dirty="0">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D7210888-A292-496E-A011-F353FCC388B6}" type="slidenum">
              <a:rPr lang="en-US" sz="1400">
                <a:effectLst>
                  <a:outerShdw blurRad="38100" dist="38100" dir="2700000" algn="tl">
                    <a:srgbClr val="000000">
                      <a:alpha val="43137"/>
                    </a:srgbClr>
                  </a:outerShdw>
                </a:effectLst>
              </a:rPr>
              <a:pPr algn="r">
                <a:defRPr/>
              </a:pPr>
              <a:t>130</a:t>
            </a:fld>
            <a:endParaRPr lang="en-US" sz="1400" dirty="0">
              <a:effectLst>
                <a:outerShdw blurRad="38100" dist="38100" dir="2700000" algn="tl">
                  <a:srgbClr val="000000">
                    <a:alpha val="43137"/>
                  </a:srgbClr>
                </a:outerShdw>
              </a:effectLst>
            </a:endParaRPr>
          </a:p>
        </p:txBody>
      </p:sp>
      <p:sp>
        <p:nvSpPr>
          <p:cNvPr id="10" name="テキスト ボックス 9"/>
          <p:cNvSpPr txBox="1"/>
          <p:nvPr/>
        </p:nvSpPr>
        <p:spPr>
          <a:xfrm>
            <a:off x="6876256" y="2204864"/>
            <a:ext cx="208823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71</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830</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71438" y="642938"/>
          <a:ext cx="5357850" cy="5928149"/>
        </p:xfrm>
        <a:graphic>
          <a:graphicData uri="http://schemas.openxmlformats.org/drawingml/2006/table">
            <a:tbl>
              <a:tblPr firstRow="1" bandRow="1">
                <a:tableStyleId>{F5AB1C69-6EDB-4FF4-983F-18BD219EF322}</a:tableStyleId>
              </a:tblPr>
              <a:tblGrid>
                <a:gridCol w="295881"/>
                <a:gridCol w="2418763"/>
                <a:gridCol w="2643206"/>
              </a:tblGrid>
              <a:tr h="482355">
                <a:tc>
                  <a:txBody>
                    <a:bodyPr/>
                    <a:lstStyle/>
                    <a:p>
                      <a:endParaRPr kumimoji="1" lang="ja-JP" altLang="en-US" dirty="0">
                        <a:latin typeface="ＭＳ Ｐゴシック" pitchFamily="50" charset="-128"/>
                        <a:ea typeface="ＭＳ Ｐゴシック" pitchFamily="50" charset="-128"/>
                      </a:endParaRPr>
                    </a:p>
                  </a:txBody>
                  <a:tcPr/>
                </a:tc>
                <a:tc>
                  <a:txBody>
                    <a:bodyPr/>
                    <a:lstStyle/>
                    <a:p>
                      <a:pPr algn="ctr"/>
                      <a:r>
                        <a:rPr kumimoji="1" lang="ja-JP" altLang="en-US" dirty="0" smtClean="0">
                          <a:latin typeface="ＭＳ Ｐゴシック" pitchFamily="50" charset="-128"/>
                          <a:ea typeface="ＭＳ Ｐゴシック" pitchFamily="50" charset="-128"/>
                        </a:rPr>
                        <a:t>特定除外項目</a:t>
                      </a:r>
                      <a:endParaRPr kumimoji="1" lang="ja-JP" altLang="en-US" dirty="0">
                        <a:latin typeface="ＭＳ Ｐゴシック" pitchFamily="50" charset="-128"/>
                        <a:ea typeface="ＭＳ Ｐゴシック" pitchFamily="50" charset="-128"/>
                      </a:endParaRPr>
                    </a:p>
                  </a:txBody>
                  <a:tcPr anchor="ctr"/>
                </a:tc>
                <a:tc>
                  <a:txBody>
                    <a:bodyPr/>
                    <a:lstStyle/>
                    <a:p>
                      <a:pPr algn="ctr"/>
                      <a:r>
                        <a:rPr kumimoji="1" lang="ja-JP" altLang="en-US" dirty="0" smtClean="0">
                          <a:latin typeface="ＭＳ Ｐゴシック" pitchFamily="50" charset="-128"/>
                          <a:ea typeface="ＭＳ Ｐゴシック" pitchFamily="50" charset="-128"/>
                        </a:rPr>
                        <a:t>備考</a:t>
                      </a:r>
                      <a:r>
                        <a:rPr kumimoji="1" lang="ja-JP" altLang="en-US" sz="1400" b="0" dirty="0" smtClean="0">
                          <a:latin typeface="ＭＳ Ｐゴシック" pitchFamily="50" charset="-128"/>
                          <a:ea typeface="ＭＳ Ｐゴシック" pitchFamily="50" charset="-128"/>
                        </a:rPr>
                        <a:t>（該当する疾患等）</a:t>
                      </a:r>
                      <a:endParaRPr kumimoji="1" lang="ja-JP" altLang="en-US" sz="1400" b="0" dirty="0">
                        <a:latin typeface="ＭＳ Ｐゴシック" pitchFamily="50" charset="-128"/>
                        <a:ea typeface="ＭＳ Ｐゴシック" pitchFamily="50" charset="-128"/>
                      </a:endParaRPr>
                    </a:p>
                  </a:txBody>
                  <a:tcPr anchor="ctr"/>
                </a:tc>
              </a:tr>
              <a:tr h="1589347">
                <a:tc>
                  <a:txBody>
                    <a:bodyPr/>
                    <a:lstStyle/>
                    <a:p>
                      <a:pPr algn="ctr"/>
                      <a:r>
                        <a:rPr kumimoji="1" lang="ja-JP" altLang="en-US" dirty="0" smtClean="0">
                          <a:latin typeface="ＭＳ Ｐゴシック" pitchFamily="50" charset="-128"/>
                          <a:ea typeface="ＭＳ Ｐゴシック" pitchFamily="50" charset="-128"/>
                        </a:rPr>
                        <a:t>１</a:t>
                      </a:r>
                      <a:endParaRPr kumimoji="1" lang="ja-JP" altLang="en-US" dirty="0">
                        <a:latin typeface="ＭＳ Ｐゴシック" pitchFamily="50" charset="-128"/>
                        <a:ea typeface="ＭＳ Ｐゴシック" pitchFamily="50" charset="-128"/>
                      </a:endParaRPr>
                    </a:p>
                  </a:txBody>
                  <a:tcPr/>
                </a:tc>
                <a:tc>
                  <a:txBody>
                    <a:bodyPr/>
                    <a:lstStyle/>
                    <a:p>
                      <a:r>
                        <a:rPr kumimoji="1" lang="ja-JP" altLang="en-US" sz="1400" dirty="0" smtClean="0">
                          <a:latin typeface="ＭＳ Ｐゴシック" pitchFamily="50" charset="-128"/>
                          <a:ea typeface="ＭＳ Ｐゴシック" pitchFamily="50" charset="-128"/>
                        </a:rPr>
                        <a:t>難病等入院診療加算を算定する患者</a:t>
                      </a:r>
                      <a:endParaRPr kumimoji="1" lang="ja-JP" altLang="en-US" sz="1400" dirty="0">
                        <a:latin typeface="ＭＳ Ｐゴシック" pitchFamily="50" charset="-128"/>
                        <a:ea typeface="ＭＳ Ｐゴシック" pitchFamily="50" charset="-128"/>
                      </a:endParaRPr>
                    </a:p>
                  </a:txBody>
                  <a:tcPr/>
                </a:tc>
                <a:tc>
                  <a:txBody>
                    <a:bodyPr/>
                    <a:lstStyle/>
                    <a:p>
                      <a:r>
                        <a:rPr kumimoji="1" lang="ja-JP" altLang="en-US" sz="1100" dirty="0" smtClean="0">
                          <a:latin typeface="ＭＳ Ｐゴシック" pitchFamily="50" charset="-128"/>
                          <a:ea typeface="ＭＳ Ｐゴシック" pitchFamily="50" charset="-128"/>
                        </a:rPr>
                        <a:t>多発性硬化症</a:t>
                      </a:r>
                      <a:endParaRPr kumimoji="1" lang="en-US" altLang="ja-JP" sz="1100" dirty="0" smtClean="0">
                        <a:latin typeface="ＭＳ Ｐゴシック" pitchFamily="50" charset="-128"/>
                        <a:ea typeface="ＭＳ Ｐゴシック" pitchFamily="50" charset="-128"/>
                      </a:endParaRPr>
                    </a:p>
                    <a:p>
                      <a:r>
                        <a:rPr kumimoji="1" lang="ja-JP" altLang="en-US" sz="1100" dirty="0" smtClean="0">
                          <a:latin typeface="ＭＳ Ｐゴシック" pitchFamily="50" charset="-128"/>
                          <a:ea typeface="ＭＳ Ｐゴシック" pitchFamily="50" charset="-128"/>
                        </a:rPr>
                        <a:t>重症筋無力症</a:t>
                      </a:r>
                      <a:endParaRPr kumimoji="1" lang="en-US" altLang="ja-JP" sz="1100" dirty="0" smtClean="0">
                        <a:latin typeface="ＭＳ Ｐゴシック" pitchFamily="50" charset="-128"/>
                        <a:ea typeface="ＭＳ Ｐゴシック" pitchFamily="50" charset="-128"/>
                      </a:endParaRPr>
                    </a:p>
                    <a:p>
                      <a:r>
                        <a:rPr kumimoji="1" lang="ja-JP" altLang="en-US" sz="1100" dirty="0" smtClean="0">
                          <a:latin typeface="ＭＳ Ｐゴシック" pitchFamily="50" charset="-128"/>
                          <a:ea typeface="ＭＳ Ｐゴシック" pitchFamily="50" charset="-128"/>
                        </a:rPr>
                        <a:t>スモン</a:t>
                      </a:r>
                      <a:endParaRPr kumimoji="1" lang="en-US" altLang="ja-JP" sz="1100" dirty="0" smtClean="0">
                        <a:latin typeface="ＭＳ Ｐゴシック" pitchFamily="50" charset="-128"/>
                        <a:ea typeface="ＭＳ Ｐゴシック" pitchFamily="50" charset="-128"/>
                      </a:endParaRPr>
                    </a:p>
                    <a:p>
                      <a:r>
                        <a:rPr kumimoji="1" lang="ja-JP" altLang="en-US" sz="1100" dirty="0" smtClean="0">
                          <a:latin typeface="ＭＳ Ｐゴシック" pitchFamily="50" charset="-128"/>
                          <a:ea typeface="ＭＳ Ｐゴシック" pitchFamily="50" charset="-128"/>
                        </a:rPr>
                        <a:t>筋委縮性側索硬化症</a:t>
                      </a:r>
                      <a:endParaRPr kumimoji="1" lang="en-US" altLang="ja-JP" sz="1100" dirty="0" smtClean="0">
                        <a:latin typeface="ＭＳ Ｐゴシック" pitchFamily="50" charset="-128"/>
                        <a:ea typeface="ＭＳ Ｐゴシック" pitchFamily="50" charset="-128"/>
                      </a:endParaRPr>
                    </a:p>
                    <a:p>
                      <a:r>
                        <a:rPr kumimoji="1" lang="ja-JP" altLang="en-US" sz="1100" dirty="0" smtClean="0">
                          <a:latin typeface="ＭＳ Ｐゴシック" pitchFamily="50" charset="-128"/>
                          <a:ea typeface="ＭＳ Ｐゴシック" pitchFamily="50" charset="-128"/>
                        </a:rPr>
                        <a:t>脊髄小脳変性症</a:t>
                      </a:r>
                      <a:endParaRPr kumimoji="1" lang="en-US" altLang="ja-JP" sz="1100" dirty="0" smtClean="0">
                        <a:latin typeface="ＭＳ Ｐゴシック" pitchFamily="50" charset="-128"/>
                        <a:ea typeface="ＭＳ Ｐゴシック" pitchFamily="50" charset="-128"/>
                      </a:endParaRPr>
                    </a:p>
                    <a:p>
                      <a:r>
                        <a:rPr kumimoji="1" lang="ja-JP" altLang="en-US" sz="1100" dirty="0" smtClean="0">
                          <a:latin typeface="ＭＳ Ｐゴシック" pitchFamily="50" charset="-128"/>
                          <a:ea typeface="ＭＳ Ｐゴシック" pitchFamily="50" charset="-128"/>
                        </a:rPr>
                        <a:t>パーキンソン病関連疾患</a:t>
                      </a:r>
                      <a:endParaRPr kumimoji="1" lang="en-US" altLang="ja-JP" sz="1100" dirty="0" smtClean="0">
                        <a:latin typeface="ＭＳ Ｐゴシック" pitchFamily="50" charset="-128"/>
                        <a:ea typeface="ＭＳ Ｐゴシック" pitchFamily="50" charset="-128"/>
                      </a:endParaRPr>
                    </a:p>
                    <a:p>
                      <a:r>
                        <a:rPr kumimoji="1" lang="ja-JP" altLang="en-US" sz="1100" dirty="0" smtClean="0">
                          <a:latin typeface="ＭＳ Ｐゴシック" pitchFamily="50" charset="-128"/>
                          <a:ea typeface="ＭＳ Ｐゴシック" pitchFamily="50" charset="-128"/>
                        </a:rPr>
                        <a:t>多系統萎縮症</a:t>
                      </a:r>
                      <a:endParaRPr kumimoji="1" lang="en-US" altLang="ja-JP" sz="1100" dirty="0" smtClean="0">
                        <a:latin typeface="ＭＳ Ｐゴシック" pitchFamily="50" charset="-128"/>
                        <a:ea typeface="ＭＳ Ｐゴシック" pitchFamily="50" charset="-128"/>
                      </a:endParaRPr>
                    </a:p>
                    <a:p>
                      <a:r>
                        <a:rPr kumimoji="1" lang="en-US" altLang="ja-JP" sz="1100" u="none" dirty="0" smtClean="0">
                          <a:solidFill>
                            <a:schemeClr val="tx1"/>
                          </a:solidFill>
                          <a:latin typeface="ＭＳ Ｐゴシック" pitchFamily="50" charset="-128"/>
                          <a:ea typeface="ＭＳ Ｐゴシック" pitchFamily="50" charset="-128"/>
                        </a:rPr>
                        <a:t>AIDS/HIV</a:t>
                      </a:r>
                    </a:p>
                    <a:p>
                      <a:r>
                        <a:rPr kumimoji="1" lang="ja-JP" altLang="en-US" sz="1100" dirty="0" smtClean="0">
                          <a:latin typeface="ＭＳ Ｐゴシック" pitchFamily="50" charset="-128"/>
                          <a:ea typeface="ＭＳ Ｐゴシック" pitchFamily="50" charset="-128"/>
                        </a:rPr>
                        <a:t>多剤耐性結核（陰圧管理）　　　等</a:t>
                      </a:r>
                      <a:endParaRPr kumimoji="1" lang="en-US" altLang="ja-JP" sz="1100" dirty="0" smtClean="0">
                        <a:latin typeface="ＭＳ Ｐゴシック" pitchFamily="50" charset="-128"/>
                        <a:ea typeface="ＭＳ Ｐゴシック" pitchFamily="50" charset="-128"/>
                      </a:endParaRPr>
                    </a:p>
                  </a:txBody>
                  <a:tcPr/>
                </a:tc>
              </a:tr>
              <a:tr h="1008851">
                <a:tc>
                  <a:txBody>
                    <a:bodyPr/>
                    <a:lstStyle/>
                    <a:p>
                      <a:pPr algn="ctr"/>
                      <a:r>
                        <a:rPr kumimoji="1" lang="ja-JP" altLang="en-US" dirty="0" smtClean="0">
                          <a:latin typeface="ＭＳ Ｐゴシック" pitchFamily="50" charset="-128"/>
                          <a:ea typeface="ＭＳ Ｐゴシック" pitchFamily="50" charset="-128"/>
                        </a:rPr>
                        <a:t>２</a:t>
                      </a:r>
                      <a:endParaRPr kumimoji="1" lang="ja-JP" altLang="en-US" dirty="0">
                        <a:latin typeface="ＭＳ Ｐゴシック" pitchFamily="50" charset="-128"/>
                        <a:ea typeface="ＭＳ Ｐゴシック" pitchFamily="50" charset="-128"/>
                      </a:endParaRPr>
                    </a:p>
                  </a:txBody>
                  <a:tcPr/>
                </a:tc>
                <a:tc>
                  <a:txBody>
                    <a:bodyPr/>
                    <a:lstStyle/>
                    <a:p>
                      <a:r>
                        <a:rPr kumimoji="1" lang="ja-JP" altLang="en-US" sz="1400" dirty="0" smtClean="0">
                          <a:latin typeface="ＭＳ Ｐゴシック" pitchFamily="50" charset="-128"/>
                          <a:ea typeface="ＭＳ Ｐゴシック" pitchFamily="50" charset="-128"/>
                        </a:rPr>
                        <a:t>重症患者等療養環境特別加算を算定する患者</a:t>
                      </a:r>
                      <a:endParaRPr kumimoji="1" lang="ja-JP" altLang="en-US" sz="1400" dirty="0">
                        <a:latin typeface="ＭＳ Ｐゴシック" pitchFamily="50" charset="-128"/>
                        <a:ea typeface="ＭＳ Ｐゴシック" pitchFamily="50" charset="-128"/>
                      </a:endParaRPr>
                    </a:p>
                  </a:txBody>
                  <a:tcPr/>
                </a:tc>
                <a:tc>
                  <a:txBody>
                    <a:bodyPr/>
                    <a:lstStyle/>
                    <a:p>
                      <a:r>
                        <a:rPr kumimoji="1" lang="ja-JP" altLang="en-US" sz="1100" dirty="0" smtClean="0">
                          <a:latin typeface="ＭＳ Ｐゴシック" pitchFamily="50" charset="-128"/>
                          <a:ea typeface="ＭＳ Ｐゴシック" pitchFamily="50" charset="-128"/>
                        </a:rPr>
                        <a:t>以下のいずれかに該当し、個室又は２人部屋で入院。</a:t>
                      </a:r>
                      <a:endParaRPr kumimoji="1" lang="en-US" altLang="ja-JP" sz="1100" dirty="0" smtClean="0">
                        <a:latin typeface="ＭＳ Ｐゴシック" pitchFamily="50" charset="-128"/>
                        <a:ea typeface="ＭＳ Ｐゴシック" pitchFamily="50" charset="-128"/>
                      </a:endParaRPr>
                    </a:p>
                    <a:p>
                      <a:r>
                        <a:rPr kumimoji="1" lang="ja-JP" altLang="en-US" sz="1100" dirty="0" smtClean="0">
                          <a:latin typeface="ＭＳ Ｐゴシック" pitchFamily="50" charset="-128"/>
                          <a:ea typeface="ＭＳ Ｐゴシック" pitchFamily="50" charset="-128"/>
                        </a:rPr>
                        <a:t>ア　病状が重篤であって絶対安静が必要</a:t>
                      </a:r>
                      <a:endParaRPr kumimoji="1" lang="en-US" altLang="ja-JP" sz="1100" dirty="0" smtClean="0">
                        <a:latin typeface="ＭＳ Ｐゴシック" pitchFamily="50" charset="-128"/>
                        <a:ea typeface="ＭＳ Ｐゴシック" pitchFamily="50" charset="-128"/>
                      </a:endParaRPr>
                    </a:p>
                    <a:p>
                      <a:r>
                        <a:rPr kumimoji="1" lang="ja-JP" altLang="en-US" sz="1100" dirty="0" smtClean="0">
                          <a:latin typeface="ＭＳ Ｐゴシック" pitchFamily="50" charset="-128"/>
                          <a:ea typeface="ＭＳ Ｐゴシック" pitchFamily="50" charset="-128"/>
                        </a:rPr>
                        <a:t>イ　必ずしも病状は重篤ではないが、手術又は知的障害のため常時監視を要する</a:t>
                      </a:r>
                      <a:endParaRPr kumimoji="1" lang="en-US" altLang="ja-JP" sz="1100" dirty="0" smtClean="0">
                        <a:latin typeface="ＭＳ Ｐゴシック" pitchFamily="50" charset="-128"/>
                        <a:ea typeface="ＭＳ Ｐゴシック" pitchFamily="50" charset="-128"/>
                      </a:endParaRPr>
                    </a:p>
                  </a:txBody>
                  <a:tcPr/>
                </a:tc>
              </a:tr>
              <a:tr h="1194874">
                <a:tc>
                  <a:txBody>
                    <a:bodyPr/>
                    <a:lstStyle/>
                    <a:p>
                      <a:pPr algn="ctr"/>
                      <a:r>
                        <a:rPr kumimoji="1" lang="ja-JP" altLang="en-US" dirty="0" smtClean="0">
                          <a:latin typeface="ＭＳ Ｐゴシック" pitchFamily="50" charset="-128"/>
                          <a:ea typeface="ＭＳ Ｐゴシック" pitchFamily="50" charset="-128"/>
                        </a:rPr>
                        <a:t>３</a:t>
                      </a:r>
                      <a:endParaRPr kumimoji="1" lang="ja-JP" altLang="en-US" dirty="0">
                        <a:latin typeface="ＭＳ Ｐゴシック" pitchFamily="50" charset="-128"/>
                        <a:ea typeface="ＭＳ Ｐゴシック" pitchFamily="50" charset="-128"/>
                      </a:endParaRPr>
                    </a:p>
                  </a:txBody>
                  <a:tcPr/>
                </a:tc>
                <a:tc>
                  <a:txBody>
                    <a:bodyPr/>
                    <a:lstStyle/>
                    <a:p>
                      <a:r>
                        <a:rPr kumimoji="1" lang="ja-JP" altLang="en-US" sz="1400" dirty="0" smtClean="0">
                          <a:latin typeface="ＭＳ Ｐゴシック" pitchFamily="50" charset="-128"/>
                          <a:ea typeface="ＭＳ Ｐゴシック" pitchFamily="50" charset="-128"/>
                        </a:rPr>
                        <a:t>重度の肢体不自由者</a:t>
                      </a:r>
                      <a:r>
                        <a:rPr kumimoji="1" lang="en-US" altLang="ja-JP" sz="1400" baseline="30000" dirty="0" smtClean="0">
                          <a:latin typeface="ＭＳ Ｐゴシック" pitchFamily="50" charset="-128"/>
                          <a:ea typeface="ＭＳ Ｐゴシック" pitchFamily="50" charset="-128"/>
                        </a:rPr>
                        <a:t>※</a:t>
                      </a:r>
                      <a:r>
                        <a:rPr kumimoji="1" lang="ja-JP" altLang="en-US" sz="1400" baseline="30000" dirty="0" smtClean="0">
                          <a:latin typeface="ＭＳ Ｐゴシック" pitchFamily="50" charset="-128"/>
                          <a:ea typeface="ＭＳ Ｐゴシック" pitchFamily="50" charset="-128"/>
                        </a:rPr>
                        <a:t>１</a:t>
                      </a:r>
                      <a:r>
                        <a:rPr kumimoji="1" lang="ja-JP" altLang="en-US" sz="1400" dirty="0" smtClean="0">
                          <a:latin typeface="ＭＳ Ｐゴシック" pitchFamily="50" charset="-128"/>
                          <a:ea typeface="ＭＳ Ｐゴシック" pitchFamily="50" charset="-128"/>
                        </a:rPr>
                        <a:t>、</a:t>
                      </a:r>
                      <a:endParaRPr kumimoji="1" lang="en-US" altLang="ja-JP" sz="1400" dirty="0" smtClean="0">
                        <a:latin typeface="ＭＳ Ｐゴシック" pitchFamily="50" charset="-128"/>
                        <a:ea typeface="ＭＳ Ｐゴシック" pitchFamily="50" charset="-128"/>
                      </a:endParaRPr>
                    </a:p>
                    <a:p>
                      <a:r>
                        <a:rPr kumimoji="1" lang="ja-JP" altLang="en-US" sz="1400" dirty="0" smtClean="0">
                          <a:latin typeface="ＭＳ Ｐゴシック" pitchFamily="50" charset="-128"/>
                          <a:ea typeface="ＭＳ Ｐゴシック" pitchFamily="50" charset="-128"/>
                        </a:rPr>
                        <a:t>脊髄損傷等の重度障害者</a:t>
                      </a:r>
                      <a:r>
                        <a:rPr kumimoji="1" lang="en-US" altLang="ja-JP" sz="1400" baseline="30000" dirty="0" smtClean="0">
                          <a:latin typeface="ＭＳ Ｐゴシック" pitchFamily="50" charset="-128"/>
                          <a:ea typeface="ＭＳ Ｐゴシック" pitchFamily="50" charset="-128"/>
                        </a:rPr>
                        <a:t>※</a:t>
                      </a:r>
                      <a:r>
                        <a:rPr kumimoji="1" lang="ja-JP" altLang="en-US" sz="1400" baseline="30000" dirty="0" smtClean="0">
                          <a:latin typeface="ＭＳ Ｐゴシック" pitchFamily="50" charset="-128"/>
                          <a:ea typeface="ＭＳ Ｐゴシック" pitchFamily="50" charset="-128"/>
                        </a:rPr>
                        <a:t>１</a:t>
                      </a:r>
                      <a:r>
                        <a:rPr kumimoji="1" lang="ja-JP" altLang="en-US" sz="1400" dirty="0" smtClean="0">
                          <a:latin typeface="ＭＳ Ｐゴシック" pitchFamily="50" charset="-128"/>
                          <a:ea typeface="ＭＳ Ｐゴシック" pitchFamily="50" charset="-128"/>
                        </a:rPr>
                        <a:t>、重度の意識障害者</a:t>
                      </a:r>
                      <a:r>
                        <a:rPr kumimoji="1" lang="en-US" altLang="ja-JP" sz="1400" baseline="30000" dirty="0" smtClean="0">
                          <a:latin typeface="ＭＳ Ｐゴシック" pitchFamily="50" charset="-128"/>
                          <a:ea typeface="ＭＳ Ｐゴシック" pitchFamily="50" charset="-128"/>
                        </a:rPr>
                        <a:t>※</a:t>
                      </a:r>
                      <a:r>
                        <a:rPr kumimoji="1" lang="ja-JP" altLang="en-US" sz="1400" baseline="30000" dirty="0" smtClean="0">
                          <a:latin typeface="ＭＳ Ｐゴシック" pitchFamily="50" charset="-128"/>
                          <a:ea typeface="ＭＳ Ｐゴシック" pitchFamily="50" charset="-128"/>
                        </a:rPr>
                        <a:t>２</a:t>
                      </a:r>
                      <a:r>
                        <a:rPr kumimoji="1" lang="ja-JP" altLang="en-US" sz="1400" dirty="0" smtClean="0">
                          <a:latin typeface="ＭＳ Ｐゴシック" pitchFamily="50" charset="-128"/>
                          <a:ea typeface="ＭＳ Ｐゴシック" pitchFamily="50" charset="-128"/>
                        </a:rPr>
                        <a:t>、</a:t>
                      </a:r>
                      <a:endParaRPr kumimoji="1" lang="en-US" altLang="ja-JP" sz="1400" dirty="0" smtClean="0">
                        <a:latin typeface="ＭＳ Ｐゴシック" pitchFamily="50" charset="-128"/>
                        <a:ea typeface="ＭＳ Ｐゴシック" pitchFamily="50" charset="-128"/>
                      </a:endParaRPr>
                    </a:p>
                    <a:p>
                      <a:r>
                        <a:rPr kumimoji="1" lang="ja-JP" altLang="en-US" sz="1400" dirty="0" smtClean="0">
                          <a:latin typeface="ＭＳ Ｐゴシック" pitchFamily="50" charset="-128"/>
                          <a:ea typeface="ＭＳ Ｐゴシック" pitchFamily="50" charset="-128"/>
                        </a:rPr>
                        <a:t>筋ジストロフィー患者及び難病患者等</a:t>
                      </a:r>
                      <a:endParaRPr kumimoji="1" lang="ja-JP" altLang="en-US" sz="1400" dirty="0">
                        <a:latin typeface="ＭＳ Ｐゴシック" pitchFamily="50" charset="-128"/>
                        <a:ea typeface="ＭＳ Ｐゴシック" pitchFamily="50" charset="-128"/>
                      </a:endParaRPr>
                    </a:p>
                  </a:txBody>
                  <a:tcPr/>
                </a:tc>
                <a:tc>
                  <a:txBody>
                    <a:bodyPr/>
                    <a:lstStyle/>
                    <a:p>
                      <a:r>
                        <a:rPr kumimoji="1" lang="en-US" altLang="ja-JP" sz="1100" dirty="0" smtClean="0">
                          <a:latin typeface="ＭＳ Ｐゴシック" pitchFamily="50" charset="-128"/>
                          <a:ea typeface="ＭＳ Ｐゴシック" pitchFamily="50" charset="-128"/>
                        </a:rPr>
                        <a:t>※</a:t>
                      </a:r>
                      <a:r>
                        <a:rPr kumimoji="1" lang="ja-JP" altLang="en-US" sz="1100" dirty="0" smtClean="0">
                          <a:latin typeface="ＭＳ Ｐゴシック" pitchFamily="50" charset="-128"/>
                          <a:ea typeface="ＭＳ Ｐゴシック" pitchFamily="50" charset="-128"/>
                        </a:rPr>
                        <a:t>１　脳卒中の後遺症の患者及び認知症の患者を除く。</a:t>
                      </a:r>
                      <a:endParaRPr kumimoji="1" lang="en-US" altLang="ja-JP" sz="1100" dirty="0" smtClean="0">
                        <a:latin typeface="ＭＳ Ｐゴシック" pitchFamily="50" charset="-128"/>
                        <a:ea typeface="ＭＳ Ｐゴシック" pitchFamily="50" charset="-128"/>
                      </a:endParaRPr>
                    </a:p>
                    <a:p>
                      <a:endParaRPr kumimoji="1" lang="en-US" altLang="ja-JP" sz="1100" dirty="0" smtClean="0">
                        <a:latin typeface="ＭＳ Ｐゴシック" pitchFamily="50" charset="-128"/>
                        <a:ea typeface="ＭＳ Ｐゴシック" pitchFamily="50" charset="-128"/>
                      </a:endParaRPr>
                    </a:p>
                    <a:p>
                      <a:r>
                        <a:rPr kumimoji="1" lang="en-US" altLang="ja-JP" sz="1100" dirty="0" smtClean="0">
                          <a:latin typeface="ＭＳ Ｐゴシック" pitchFamily="50" charset="-128"/>
                          <a:ea typeface="ＭＳ Ｐゴシック" pitchFamily="50" charset="-128"/>
                        </a:rPr>
                        <a:t>※</a:t>
                      </a:r>
                      <a:r>
                        <a:rPr kumimoji="1" lang="ja-JP" altLang="en-US" sz="1100" dirty="0" smtClean="0">
                          <a:latin typeface="ＭＳ Ｐゴシック" pitchFamily="50" charset="-128"/>
                          <a:ea typeface="ＭＳ Ｐゴシック" pitchFamily="50" charset="-128"/>
                        </a:rPr>
                        <a:t>２　</a:t>
                      </a:r>
                      <a:r>
                        <a:rPr kumimoji="1" lang="en-US" altLang="ja-JP" sz="1100" dirty="0" smtClean="0">
                          <a:latin typeface="ＭＳ Ｐゴシック" pitchFamily="50" charset="-128"/>
                          <a:ea typeface="ＭＳ Ｐゴシック" pitchFamily="50" charset="-128"/>
                        </a:rPr>
                        <a:t>JCSⅡ-3</a:t>
                      </a:r>
                      <a:r>
                        <a:rPr kumimoji="1" lang="ja-JP" altLang="en-US" sz="1100" dirty="0" smtClean="0">
                          <a:latin typeface="ＭＳ Ｐゴシック" pitchFamily="50" charset="-128"/>
                          <a:ea typeface="ＭＳ Ｐゴシック" pitchFamily="50" charset="-128"/>
                        </a:rPr>
                        <a:t>以上又は</a:t>
                      </a:r>
                      <a:r>
                        <a:rPr kumimoji="1" lang="en-US" altLang="ja-JP" sz="1100" dirty="0" smtClean="0">
                          <a:latin typeface="ＭＳ Ｐゴシック" pitchFamily="50" charset="-128"/>
                          <a:ea typeface="ＭＳ Ｐゴシック" pitchFamily="50" charset="-128"/>
                        </a:rPr>
                        <a:t>GCS</a:t>
                      </a:r>
                      <a:r>
                        <a:rPr kumimoji="1" lang="ja-JP" altLang="en-US" sz="1100" dirty="0" smtClean="0">
                          <a:latin typeface="ＭＳ Ｐゴシック" pitchFamily="50" charset="-128"/>
                          <a:ea typeface="ＭＳ Ｐゴシック" pitchFamily="50" charset="-128"/>
                        </a:rPr>
                        <a:t>８点以下、</a:t>
                      </a:r>
                      <a:endParaRPr kumimoji="1" lang="en-US" altLang="ja-JP" sz="1100" dirty="0" smtClean="0">
                        <a:latin typeface="ＭＳ Ｐゴシック" pitchFamily="50" charset="-128"/>
                        <a:ea typeface="ＭＳ Ｐゴシック" pitchFamily="50" charset="-128"/>
                      </a:endParaRPr>
                    </a:p>
                    <a:p>
                      <a:r>
                        <a:rPr kumimoji="1" lang="ja-JP" altLang="en-US" sz="1100" dirty="0" smtClean="0">
                          <a:latin typeface="ＭＳ Ｐゴシック" pitchFamily="50" charset="-128"/>
                          <a:ea typeface="ＭＳ Ｐゴシック" pitchFamily="50" charset="-128"/>
                        </a:rPr>
                        <a:t>あるいは無動症</a:t>
                      </a:r>
                      <a:endParaRPr kumimoji="1" lang="en-US" altLang="ja-JP" sz="1100" dirty="0" smtClean="0">
                        <a:latin typeface="ＭＳ Ｐゴシック" pitchFamily="50" charset="-128"/>
                        <a:ea typeface="ＭＳ Ｐゴシック" pitchFamily="50" charset="-128"/>
                      </a:endParaRPr>
                    </a:p>
                    <a:p>
                      <a:endParaRPr kumimoji="1" lang="ja-JP" altLang="en-US" sz="1100" dirty="0">
                        <a:latin typeface="ＭＳ Ｐゴシック" pitchFamily="50" charset="-128"/>
                        <a:ea typeface="ＭＳ Ｐゴシック" pitchFamily="50" charset="-128"/>
                      </a:endParaRPr>
                    </a:p>
                  </a:txBody>
                  <a:tcPr/>
                </a:tc>
              </a:tr>
              <a:tr h="1071570">
                <a:tc>
                  <a:txBody>
                    <a:bodyPr/>
                    <a:lstStyle/>
                    <a:p>
                      <a:pPr algn="ctr"/>
                      <a:r>
                        <a:rPr kumimoji="1" lang="ja-JP" altLang="en-US" dirty="0" smtClean="0">
                          <a:latin typeface="ＭＳ Ｐゴシック" pitchFamily="50" charset="-128"/>
                          <a:ea typeface="ＭＳ Ｐゴシック" pitchFamily="50" charset="-128"/>
                        </a:rPr>
                        <a:t>４</a:t>
                      </a:r>
                      <a:endParaRPr kumimoji="1" lang="ja-JP" altLang="en-US" dirty="0">
                        <a:latin typeface="ＭＳ Ｐゴシック" pitchFamily="50" charset="-128"/>
                        <a:ea typeface="ＭＳ Ｐゴシック" pitchFamily="50" charset="-128"/>
                      </a:endParaRPr>
                    </a:p>
                  </a:txBody>
                  <a:tcPr/>
                </a:tc>
                <a:tc>
                  <a:txBody>
                    <a:bodyPr/>
                    <a:lstStyle/>
                    <a:p>
                      <a:r>
                        <a:rPr kumimoji="1" lang="ja-JP" altLang="en-US" sz="1400" dirty="0" smtClean="0">
                          <a:latin typeface="ＭＳ Ｐゴシック" pitchFamily="50" charset="-128"/>
                          <a:ea typeface="ＭＳ Ｐゴシック" pitchFamily="50" charset="-128"/>
                        </a:rPr>
                        <a:t>悪性新生物に対する治療</a:t>
                      </a:r>
                      <a:r>
                        <a:rPr kumimoji="1" lang="en-US" altLang="ja-JP" sz="1400" baseline="30000" dirty="0" smtClean="0">
                          <a:latin typeface="ＭＳ Ｐゴシック" pitchFamily="50" charset="-128"/>
                          <a:ea typeface="ＭＳ Ｐゴシック" pitchFamily="50" charset="-128"/>
                        </a:rPr>
                        <a:t>※</a:t>
                      </a:r>
                      <a:r>
                        <a:rPr kumimoji="1" lang="ja-JP" altLang="en-US" sz="1400" baseline="30000" dirty="0" smtClean="0">
                          <a:latin typeface="ＭＳ Ｐゴシック" pitchFamily="50" charset="-128"/>
                          <a:ea typeface="ＭＳ Ｐゴシック" pitchFamily="50" charset="-128"/>
                        </a:rPr>
                        <a:t>３</a:t>
                      </a:r>
                      <a:r>
                        <a:rPr kumimoji="1" lang="ja-JP" altLang="en-US" sz="1400" dirty="0" smtClean="0">
                          <a:latin typeface="ＭＳ Ｐゴシック" pitchFamily="50" charset="-128"/>
                          <a:ea typeface="ＭＳ Ｐゴシック" pitchFamily="50" charset="-128"/>
                        </a:rPr>
                        <a:t>（重篤な副作用のおそれがあるもの等に限る。）を実施している状態</a:t>
                      </a:r>
                      <a:endParaRPr kumimoji="1" lang="ja-JP" altLang="en-US" sz="1400" dirty="0">
                        <a:latin typeface="ＭＳ Ｐゴシック" pitchFamily="50" charset="-128"/>
                        <a:ea typeface="ＭＳ Ｐゴシック" pitchFamily="50" charset="-128"/>
                      </a:endParaRPr>
                    </a:p>
                  </a:txBody>
                  <a:tcPr/>
                </a:tc>
                <a:tc>
                  <a:txBody>
                    <a:bodyPr/>
                    <a:lstStyle/>
                    <a:p>
                      <a:r>
                        <a:rPr kumimoji="1" lang="en-US" altLang="ja-JP" sz="1100" dirty="0" smtClean="0">
                          <a:latin typeface="ＭＳ Ｐゴシック" pitchFamily="50" charset="-128"/>
                          <a:ea typeface="ＭＳ Ｐゴシック" pitchFamily="50" charset="-128"/>
                        </a:rPr>
                        <a:t>※</a:t>
                      </a:r>
                      <a:r>
                        <a:rPr kumimoji="1" lang="ja-JP" altLang="en-US" sz="1100" dirty="0" smtClean="0">
                          <a:latin typeface="ＭＳ Ｐゴシック" pitchFamily="50" charset="-128"/>
                          <a:ea typeface="ＭＳ Ｐゴシック" pitchFamily="50" charset="-128"/>
                        </a:rPr>
                        <a:t>３</a:t>
                      </a:r>
                      <a:endParaRPr kumimoji="1" lang="en-US" altLang="ja-JP" sz="1100" dirty="0" smtClean="0">
                        <a:latin typeface="ＭＳ Ｐゴシック" pitchFamily="50" charset="-128"/>
                        <a:ea typeface="ＭＳ Ｐゴシック" pitchFamily="50" charset="-128"/>
                      </a:endParaRPr>
                    </a:p>
                    <a:p>
                      <a:r>
                        <a:rPr kumimoji="1" lang="ja-JP" altLang="en-US" sz="1100" dirty="0" smtClean="0">
                          <a:latin typeface="ＭＳ Ｐゴシック" pitchFamily="50" charset="-128"/>
                          <a:ea typeface="ＭＳ Ｐゴシック" pitchFamily="50" charset="-128"/>
                        </a:rPr>
                        <a:t>・肝障害、間質性肺炎、骨髄抑制、心筋障害等の生命予後に影響を与えうる臓器障害を有する腫瘍用薬による治療</a:t>
                      </a:r>
                      <a:endParaRPr kumimoji="1" lang="en-US" altLang="ja-JP" sz="1100" dirty="0" smtClean="0">
                        <a:latin typeface="ＭＳ Ｐゴシック" pitchFamily="50" charset="-128"/>
                        <a:ea typeface="ＭＳ Ｐゴシック" pitchFamily="50" charset="-128"/>
                      </a:endParaRPr>
                    </a:p>
                    <a:p>
                      <a:r>
                        <a:rPr kumimoji="1" lang="ja-JP" altLang="en-US" sz="1100" dirty="0" smtClean="0">
                          <a:latin typeface="ＭＳ Ｐゴシック" pitchFamily="50" charset="-128"/>
                          <a:ea typeface="ＭＳ Ｐゴシック" pitchFamily="50" charset="-128"/>
                        </a:rPr>
                        <a:t>・放射線治療</a:t>
                      </a:r>
                      <a:endParaRPr kumimoji="1" lang="en-US" altLang="ja-JP" sz="1100" dirty="0" smtClean="0">
                        <a:latin typeface="ＭＳ Ｐゴシック" pitchFamily="50" charset="-128"/>
                        <a:ea typeface="ＭＳ Ｐゴシック" pitchFamily="50" charset="-128"/>
                      </a:endParaRPr>
                    </a:p>
                    <a:p>
                      <a:r>
                        <a:rPr kumimoji="1" lang="ja-JP" altLang="en-US" sz="1100" dirty="0" smtClean="0">
                          <a:latin typeface="ＭＳ Ｐゴシック" pitchFamily="50" charset="-128"/>
                          <a:ea typeface="ＭＳ Ｐゴシック" pitchFamily="50" charset="-128"/>
                        </a:rPr>
                        <a:t>・末期の悪性新生物に対する治療</a:t>
                      </a:r>
                      <a:endParaRPr kumimoji="1" lang="ja-JP" altLang="en-US" sz="1100" dirty="0">
                        <a:latin typeface="ＭＳ Ｐゴシック" pitchFamily="50" charset="-128"/>
                        <a:ea typeface="ＭＳ Ｐゴシック" pitchFamily="50" charset="-128"/>
                      </a:endParaRPr>
                    </a:p>
                  </a:txBody>
                  <a:tcPr/>
                </a:tc>
              </a:tr>
              <a:tr h="544589">
                <a:tc>
                  <a:txBody>
                    <a:bodyPr/>
                    <a:lstStyle/>
                    <a:p>
                      <a:pPr algn="ctr"/>
                      <a:r>
                        <a:rPr kumimoji="1" lang="ja-JP" altLang="en-US" dirty="0" smtClean="0">
                          <a:latin typeface="ＭＳ Ｐゴシック" pitchFamily="50" charset="-128"/>
                          <a:ea typeface="ＭＳ Ｐゴシック" pitchFamily="50" charset="-128"/>
                        </a:rPr>
                        <a:t>５</a:t>
                      </a:r>
                      <a:endParaRPr kumimoji="1" lang="ja-JP" altLang="en-US" dirty="0">
                        <a:latin typeface="ＭＳ Ｐゴシック" pitchFamily="50" charset="-128"/>
                        <a:ea typeface="ＭＳ Ｐゴシック" pitchFamily="50" charset="-128"/>
                      </a:endParaRPr>
                    </a:p>
                  </a:txBody>
                  <a:tcPr/>
                </a:tc>
                <a:tc>
                  <a:txBody>
                    <a:bodyPr/>
                    <a:lstStyle/>
                    <a:p>
                      <a:r>
                        <a:rPr kumimoji="1" lang="ja-JP" altLang="en-US" sz="1400" dirty="0" smtClean="0">
                          <a:latin typeface="ＭＳ Ｐゴシック" pitchFamily="50" charset="-128"/>
                          <a:ea typeface="ＭＳ Ｐゴシック" pitchFamily="50" charset="-128"/>
                        </a:rPr>
                        <a:t>観血的動脈圧測定を実施している状態</a:t>
                      </a:r>
                      <a:endParaRPr kumimoji="1" lang="ja-JP" altLang="en-US" sz="1400" dirty="0">
                        <a:latin typeface="ＭＳ Ｐゴシック" pitchFamily="50" charset="-128"/>
                        <a:ea typeface="ＭＳ Ｐゴシック" pitchFamily="50" charset="-128"/>
                      </a:endParaRPr>
                    </a:p>
                  </a:txBody>
                  <a:tcPr/>
                </a:tc>
                <a:tc>
                  <a:txBody>
                    <a:bodyPr/>
                    <a:lstStyle/>
                    <a:p>
                      <a:endParaRPr kumimoji="1" lang="ja-JP" altLang="en-US" sz="1100" dirty="0">
                        <a:latin typeface="ＭＳ Ｐゴシック" pitchFamily="50" charset="-128"/>
                        <a:ea typeface="ＭＳ Ｐゴシック" pitchFamily="50" charset="-128"/>
                      </a:endParaRPr>
                    </a:p>
                  </a:txBody>
                  <a:tcPr/>
                </a:tc>
              </a:tr>
            </a:tbl>
          </a:graphicData>
        </a:graphic>
      </p:graphicFrame>
      <p:graphicFrame>
        <p:nvGraphicFramePr>
          <p:cNvPr id="5" name="表 4"/>
          <p:cNvGraphicFramePr>
            <a:graphicFrameLocks noGrp="1"/>
          </p:cNvGraphicFramePr>
          <p:nvPr/>
        </p:nvGraphicFramePr>
        <p:xfrm>
          <a:off x="5786438" y="642938"/>
          <a:ext cx="3286148" cy="5968809"/>
        </p:xfrm>
        <a:graphic>
          <a:graphicData uri="http://schemas.openxmlformats.org/drawingml/2006/table">
            <a:tbl>
              <a:tblPr firstRow="1" bandRow="1">
                <a:tableStyleId>{7DF18680-E054-41AD-8BC1-D1AEF772440D}</a:tableStyleId>
              </a:tblPr>
              <a:tblGrid>
                <a:gridCol w="2714644"/>
                <a:gridCol w="571504"/>
              </a:tblGrid>
              <a:tr h="478844">
                <a:tc>
                  <a:txBody>
                    <a:bodyPr/>
                    <a:lstStyle/>
                    <a:p>
                      <a:pPr algn="ctr"/>
                      <a:r>
                        <a:rPr kumimoji="1" lang="ja-JP" altLang="en-US" sz="1400" dirty="0" smtClean="0">
                          <a:latin typeface="HG丸ｺﾞｼｯｸM-PRO" pitchFamily="50" charset="-128"/>
                          <a:ea typeface="HG丸ｺﾞｼｯｸM-PRO" pitchFamily="50" charset="-128"/>
                        </a:rPr>
                        <a:t>医療区分採用項目</a:t>
                      </a:r>
                      <a:endParaRPr kumimoji="1" lang="ja-JP" altLang="en-US" sz="1400" dirty="0">
                        <a:latin typeface="HG丸ｺﾞｼｯｸM-PRO" pitchFamily="50" charset="-128"/>
                        <a:ea typeface="HG丸ｺﾞｼｯｸM-PRO" pitchFamily="50" charset="-128"/>
                      </a:endParaRPr>
                    </a:p>
                  </a:txBody>
                  <a:tcPr anchor="ctr"/>
                </a:tc>
                <a:tc>
                  <a:txBody>
                    <a:bodyPr/>
                    <a:lstStyle/>
                    <a:p>
                      <a:pPr algn="ctr"/>
                      <a:r>
                        <a:rPr kumimoji="1" lang="ja-JP" altLang="en-US" sz="1200" dirty="0" smtClean="0">
                          <a:latin typeface="HG丸ｺﾞｼｯｸM-PRO" pitchFamily="50" charset="-128"/>
                          <a:ea typeface="HG丸ｺﾞｼｯｸM-PRO" pitchFamily="50" charset="-128"/>
                        </a:rPr>
                        <a:t>区分</a:t>
                      </a:r>
                      <a:endParaRPr kumimoji="1" lang="en-US" altLang="ja-JP" sz="1200" dirty="0" smtClean="0">
                        <a:latin typeface="HG丸ｺﾞｼｯｸM-PRO" pitchFamily="50" charset="-128"/>
                        <a:ea typeface="HG丸ｺﾞｼｯｸM-PRO" pitchFamily="50" charset="-128"/>
                      </a:endParaRPr>
                    </a:p>
                    <a:p>
                      <a:pPr algn="ctr"/>
                      <a:r>
                        <a:rPr kumimoji="1" lang="en-US" altLang="ja-JP" sz="900" dirty="0" smtClean="0">
                          <a:latin typeface="HG丸ｺﾞｼｯｸM-PRO" pitchFamily="50" charset="-128"/>
                          <a:ea typeface="HG丸ｺﾞｼｯｸM-PRO" pitchFamily="50" charset="-128"/>
                        </a:rPr>
                        <a:t>(</a:t>
                      </a:r>
                      <a:r>
                        <a:rPr kumimoji="1" lang="ja-JP" altLang="en-US" sz="900" dirty="0" smtClean="0">
                          <a:latin typeface="HG丸ｺﾞｼｯｸM-PRO" pitchFamily="50" charset="-128"/>
                          <a:ea typeface="HG丸ｺﾞｼｯｸM-PRO" pitchFamily="50" charset="-128"/>
                        </a:rPr>
                        <a:t>参考</a:t>
                      </a:r>
                      <a:r>
                        <a:rPr kumimoji="1" lang="en-US" altLang="ja-JP" sz="900" dirty="0" smtClean="0">
                          <a:latin typeface="HG丸ｺﾞｼｯｸM-PRO" pitchFamily="50" charset="-128"/>
                          <a:ea typeface="HG丸ｺﾞｼｯｸM-PRO" pitchFamily="50" charset="-128"/>
                        </a:rPr>
                        <a:t>)</a:t>
                      </a:r>
                      <a:endParaRPr kumimoji="1" lang="ja-JP" altLang="en-US" sz="900" b="0" dirty="0">
                        <a:latin typeface="HG丸ｺﾞｼｯｸM-PRO" pitchFamily="50" charset="-128"/>
                        <a:ea typeface="HG丸ｺﾞｼｯｸM-PRO" pitchFamily="50" charset="-128"/>
                      </a:endParaRPr>
                    </a:p>
                  </a:txBody>
                  <a:tcPr anchor="ctr"/>
                </a:tc>
              </a:tr>
              <a:tr h="309840">
                <a:tc>
                  <a:txBody>
                    <a:bodyPr/>
                    <a:lstStyle/>
                    <a:p>
                      <a:r>
                        <a:rPr kumimoji="1" lang="ja-JP" altLang="en-US" sz="1300" dirty="0" smtClean="0">
                          <a:latin typeface="HG丸ｺﾞｼｯｸM-PRO" pitchFamily="50" charset="-128"/>
                          <a:ea typeface="HG丸ｺﾞｼｯｸM-PRO" pitchFamily="50" charset="-128"/>
                        </a:rPr>
                        <a:t>スモン</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３</a:t>
                      </a:r>
                      <a:endParaRPr kumimoji="1" lang="ja-JP" altLang="en-US" sz="1300" dirty="0">
                        <a:latin typeface="HG丸ｺﾞｼｯｸM-PRO" pitchFamily="50" charset="-128"/>
                        <a:ea typeface="HG丸ｺﾞｼｯｸM-PRO" pitchFamily="50" charset="-128"/>
                      </a:endParaRPr>
                    </a:p>
                  </a:txBody>
                  <a:tcPr anchor="ctr"/>
                </a:tc>
              </a:tr>
              <a:tr h="309840">
                <a:tc>
                  <a:txBody>
                    <a:bodyPr/>
                    <a:lstStyle/>
                    <a:p>
                      <a:r>
                        <a:rPr kumimoji="1" lang="ja-JP" altLang="en-US" sz="1300" dirty="0" smtClean="0">
                          <a:latin typeface="HG丸ｺﾞｼｯｸM-PRO" pitchFamily="50" charset="-128"/>
                          <a:ea typeface="HG丸ｺﾞｼｯｸM-PRO" pitchFamily="50" charset="-128"/>
                        </a:rPr>
                        <a:t>多発性硬化症</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２</a:t>
                      </a:r>
                      <a:endParaRPr kumimoji="1" lang="ja-JP" altLang="en-US" sz="1300" dirty="0">
                        <a:latin typeface="HG丸ｺﾞｼｯｸM-PRO" pitchFamily="50" charset="-128"/>
                        <a:ea typeface="HG丸ｺﾞｼｯｸM-PRO" pitchFamily="50" charset="-128"/>
                      </a:endParaRPr>
                    </a:p>
                  </a:txBody>
                  <a:tcPr anchor="ctr"/>
                </a:tc>
              </a:tr>
              <a:tr h="309840">
                <a:tc>
                  <a:txBody>
                    <a:bodyPr/>
                    <a:lstStyle/>
                    <a:p>
                      <a:r>
                        <a:rPr kumimoji="1" lang="ja-JP" altLang="en-US" sz="1300" dirty="0" smtClean="0">
                          <a:latin typeface="HG丸ｺﾞｼｯｸM-PRO" pitchFamily="50" charset="-128"/>
                          <a:ea typeface="HG丸ｺﾞｼｯｸM-PRO" pitchFamily="50" charset="-128"/>
                        </a:rPr>
                        <a:t>筋委縮性側索硬化症</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２</a:t>
                      </a:r>
                      <a:endParaRPr kumimoji="1" lang="ja-JP" altLang="en-US" sz="1300" dirty="0">
                        <a:latin typeface="HG丸ｺﾞｼｯｸM-PRO" pitchFamily="50" charset="-128"/>
                        <a:ea typeface="HG丸ｺﾞｼｯｸM-PRO" pitchFamily="50" charset="-128"/>
                      </a:endParaRPr>
                    </a:p>
                  </a:txBody>
                  <a:tcPr anchor="ctr"/>
                </a:tc>
              </a:tr>
              <a:tr h="309840">
                <a:tc>
                  <a:txBody>
                    <a:bodyPr/>
                    <a:lstStyle/>
                    <a:p>
                      <a:r>
                        <a:rPr kumimoji="1" lang="ja-JP" altLang="en-US" sz="1300" dirty="0" smtClean="0">
                          <a:latin typeface="HG丸ｺﾞｼｯｸM-PRO" pitchFamily="50" charset="-128"/>
                          <a:ea typeface="HG丸ｺﾞｼｯｸM-PRO" pitchFamily="50" charset="-128"/>
                        </a:rPr>
                        <a:t>パーキンソン病関連疾患</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２</a:t>
                      </a:r>
                      <a:endParaRPr kumimoji="1" lang="ja-JP" altLang="en-US" sz="1300" dirty="0">
                        <a:latin typeface="HG丸ｺﾞｼｯｸM-PRO" pitchFamily="50" charset="-128"/>
                        <a:ea typeface="HG丸ｺﾞｼｯｸM-PRO" pitchFamily="50" charset="-128"/>
                      </a:endParaRPr>
                    </a:p>
                  </a:txBody>
                  <a:tcPr anchor="ctr"/>
                </a:tc>
              </a:tr>
              <a:tr h="409325">
                <a:tc>
                  <a:txBody>
                    <a:bodyPr/>
                    <a:lstStyle/>
                    <a:p>
                      <a:r>
                        <a:rPr kumimoji="1" lang="ja-JP" altLang="en-US" sz="1300" dirty="0" smtClean="0">
                          <a:latin typeface="HG丸ｺﾞｼｯｸM-PRO" pitchFamily="50" charset="-128"/>
                          <a:ea typeface="HG丸ｺﾞｼｯｸM-PRO" pitchFamily="50" charset="-128"/>
                        </a:rPr>
                        <a:t>その他の難病</a:t>
                      </a:r>
                      <a:r>
                        <a:rPr kumimoji="1" lang="ja-JP" altLang="en-US" sz="1200" dirty="0" smtClean="0">
                          <a:latin typeface="HG丸ｺﾞｼｯｸM-PRO" pitchFamily="50" charset="-128"/>
                          <a:ea typeface="HG丸ｺﾞｼｯｸM-PRO" pitchFamily="50" charset="-128"/>
                        </a:rPr>
                        <a:t>（スモンを除く。）</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２</a:t>
                      </a:r>
                      <a:endParaRPr kumimoji="1" lang="ja-JP" altLang="en-US" sz="1300" dirty="0">
                        <a:latin typeface="HG丸ｺﾞｼｯｸM-PRO" pitchFamily="50" charset="-128"/>
                        <a:ea typeface="HG丸ｺﾞｼｯｸM-PRO" pitchFamily="50" charset="-128"/>
                      </a:endParaRPr>
                    </a:p>
                  </a:txBody>
                  <a:tcPr anchor="ctr"/>
                </a:tc>
              </a:tr>
              <a:tr h="325563">
                <a:tc>
                  <a:txBody>
                    <a:bodyPr/>
                    <a:lstStyle/>
                    <a:p>
                      <a:r>
                        <a:rPr kumimoji="1" lang="ja-JP" altLang="en-US" sz="1300" dirty="0" smtClean="0">
                          <a:latin typeface="HG丸ｺﾞｼｯｸM-PRO" pitchFamily="50" charset="-128"/>
                          <a:ea typeface="HG丸ｺﾞｼｯｸM-PRO" pitchFamily="50" charset="-128"/>
                        </a:rPr>
                        <a:t>感染隔離室における管理</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３</a:t>
                      </a:r>
                      <a:endParaRPr kumimoji="1" lang="ja-JP" altLang="en-US" sz="1300" dirty="0">
                        <a:latin typeface="HG丸ｺﾞｼｯｸM-PRO" pitchFamily="50" charset="-128"/>
                        <a:ea typeface="HG丸ｺﾞｼｯｸM-PRO" pitchFamily="50" charset="-128"/>
                      </a:endParaRPr>
                    </a:p>
                  </a:txBody>
                  <a:tcPr anchor="ctr"/>
                </a:tc>
              </a:tr>
              <a:tr h="514329">
                <a:tc>
                  <a:txBody>
                    <a:bodyPr/>
                    <a:lstStyle/>
                    <a:p>
                      <a:r>
                        <a:rPr kumimoji="1" lang="ja-JP" altLang="en-US" sz="1300" dirty="0" smtClean="0">
                          <a:latin typeface="HG丸ｺﾞｼｯｸM-PRO" pitchFamily="50" charset="-128"/>
                          <a:ea typeface="HG丸ｺﾞｼｯｸM-PRO" pitchFamily="50" charset="-128"/>
                        </a:rPr>
                        <a:t>脊髄損傷</a:t>
                      </a:r>
                      <a:r>
                        <a:rPr kumimoji="1" lang="ja-JP" altLang="en-US" sz="1050" dirty="0" smtClean="0">
                          <a:latin typeface="HG丸ｺﾞｼｯｸM-PRO" pitchFamily="50" charset="-128"/>
                          <a:ea typeface="HG丸ｺﾞｼｯｸM-PRO" pitchFamily="50" charset="-128"/>
                        </a:rPr>
                        <a:t>（頚髄損傷による四肢麻痺）</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２</a:t>
                      </a:r>
                      <a:endParaRPr kumimoji="1" lang="ja-JP" altLang="en-US" sz="1300" dirty="0">
                        <a:latin typeface="HG丸ｺﾞｼｯｸM-PRO" pitchFamily="50" charset="-128"/>
                        <a:ea typeface="HG丸ｺﾞｼｯｸM-PRO" pitchFamily="50" charset="-128"/>
                      </a:endParaRPr>
                    </a:p>
                  </a:txBody>
                  <a:tcPr anchor="ctr"/>
                </a:tc>
              </a:tr>
              <a:tr h="309840">
                <a:tc>
                  <a:txBody>
                    <a:bodyPr/>
                    <a:lstStyle/>
                    <a:p>
                      <a:r>
                        <a:rPr kumimoji="1" lang="ja-JP" altLang="en-US" sz="1300" dirty="0" smtClean="0">
                          <a:latin typeface="HG丸ｺﾞｼｯｸM-PRO" pitchFamily="50" charset="-128"/>
                          <a:ea typeface="HG丸ｺﾞｼｯｸM-PRO" pitchFamily="50" charset="-128"/>
                        </a:rPr>
                        <a:t>筋ジストロフィー</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２</a:t>
                      </a:r>
                      <a:endParaRPr kumimoji="1" lang="ja-JP" altLang="en-US" sz="1300" dirty="0">
                        <a:latin typeface="HG丸ｺﾞｼｯｸM-PRO" pitchFamily="50" charset="-128"/>
                        <a:ea typeface="HG丸ｺﾞｼｯｸM-PRO" pitchFamily="50" charset="-128"/>
                      </a:endParaRPr>
                    </a:p>
                  </a:txBody>
                  <a:tcPr anchor="ctr"/>
                </a:tc>
              </a:tr>
              <a:tr h="492539">
                <a:tc>
                  <a:txBody>
                    <a:bodyPr/>
                    <a:lstStyle/>
                    <a:p>
                      <a:r>
                        <a:rPr kumimoji="1" lang="ja-JP" altLang="en-US" sz="1300" dirty="0" smtClean="0">
                          <a:latin typeface="HG丸ｺﾞｼｯｸM-PRO" pitchFamily="50" charset="-128"/>
                          <a:ea typeface="HG丸ｺﾞｼｯｸM-PRO" pitchFamily="50" charset="-128"/>
                        </a:rPr>
                        <a:t>医師及び看護職員により、常時、監視及び管理を実施</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３</a:t>
                      </a:r>
                      <a:endParaRPr kumimoji="1" lang="ja-JP" altLang="en-US" sz="1300" dirty="0">
                        <a:latin typeface="HG丸ｺﾞｼｯｸM-PRO" pitchFamily="50" charset="-128"/>
                        <a:ea typeface="HG丸ｺﾞｼｯｸM-PRO" pitchFamily="50" charset="-128"/>
                      </a:endParaRPr>
                    </a:p>
                  </a:txBody>
                  <a:tcPr anchor="ctr"/>
                </a:tc>
              </a:tr>
              <a:tr h="309840">
                <a:tc>
                  <a:txBody>
                    <a:bodyPr/>
                    <a:lstStyle/>
                    <a:p>
                      <a:r>
                        <a:rPr kumimoji="1" lang="en-US" altLang="ja-JP" sz="1300" dirty="0" smtClean="0">
                          <a:latin typeface="HG丸ｺﾞｼｯｸM-PRO" pitchFamily="50" charset="-128"/>
                          <a:ea typeface="HG丸ｺﾞｼｯｸM-PRO" pitchFamily="50" charset="-128"/>
                        </a:rPr>
                        <a:t>24</a:t>
                      </a:r>
                      <a:r>
                        <a:rPr kumimoji="1" lang="ja-JP" altLang="en-US" sz="1300" dirty="0" smtClean="0">
                          <a:latin typeface="HG丸ｺﾞｼｯｸM-PRO" pitchFamily="50" charset="-128"/>
                          <a:ea typeface="HG丸ｺﾞｼｯｸM-PRO" pitchFamily="50" charset="-128"/>
                        </a:rPr>
                        <a:t>時間持続点滴</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３</a:t>
                      </a:r>
                      <a:endParaRPr kumimoji="1" lang="ja-JP" altLang="en-US" sz="1300" dirty="0">
                        <a:latin typeface="HG丸ｺﾞｼｯｸM-PRO" pitchFamily="50" charset="-128"/>
                        <a:ea typeface="HG丸ｺﾞｼｯｸM-PRO" pitchFamily="50" charset="-128"/>
                      </a:endParaRPr>
                    </a:p>
                  </a:txBody>
                  <a:tcPr anchor="ctr"/>
                </a:tc>
              </a:tr>
              <a:tr h="514329">
                <a:tc>
                  <a:txBody>
                    <a:bodyPr/>
                    <a:lstStyle/>
                    <a:p>
                      <a:r>
                        <a:rPr kumimoji="1" lang="ja-JP" altLang="en-US" sz="1300" dirty="0" smtClean="0">
                          <a:latin typeface="HG丸ｺﾞｼｯｸM-PRO" pitchFamily="50" charset="-128"/>
                          <a:ea typeface="HG丸ｺﾞｼｯｸM-PRO" pitchFamily="50" charset="-128"/>
                        </a:rPr>
                        <a:t>経鼻胃管や胃瘻等の経腸栄養を実施、かつ発熱又は嘔吐を伴う</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２</a:t>
                      </a:r>
                      <a:endParaRPr kumimoji="1" lang="ja-JP" altLang="en-US" sz="1300" dirty="0">
                        <a:latin typeface="HG丸ｺﾞｼｯｸM-PRO" pitchFamily="50" charset="-128"/>
                        <a:ea typeface="HG丸ｺﾞｼｯｸM-PRO" pitchFamily="50" charset="-128"/>
                      </a:endParaRPr>
                    </a:p>
                  </a:txBody>
                  <a:tcPr anchor="ctr"/>
                </a:tc>
              </a:tr>
              <a:tr h="343710">
                <a:tc>
                  <a:txBody>
                    <a:bodyPr/>
                    <a:lstStyle/>
                    <a:p>
                      <a:r>
                        <a:rPr kumimoji="1" lang="ja-JP" altLang="en-US" sz="1300" dirty="0" smtClean="0">
                          <a:latin typeface="HG丸ｺﾞｼｯｸM-PRO" pitchFamily="50" charset="-128"/>
                          <a:ea typeface="HG丸ｺﾞｼｯｸM-PRO" pitchFamily="50" charset="-128"/>
                        </a:rPr>
                        <a:t>悪性腫瘍</a:t>
                      </a:r>
                      <a:r>
                        <a:rPr kumimoji="1" lang="ja-JP" altLang="en-US" sz="900" dirty="0" smtClean="0">
                          <a:latin typeface="HG丸ｺﾞｼｯｸM-PRO" pitchFamily="50" charset="-128"/>
                          <a:ea typeface="HG丸ｺﾞｼｯｸM-PRO" pitchFamily="50" charset="-128"/>
                        </a:rPr>
                        <a:t>（疼痛コントロールが必要な場合）</a:t>
                      </a:r>
                      <a:endParaRPr kumimoji="1" lang="ja-JP" altLang="en-US" sz="12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２</a:t>
                      </a:r>
                      <a:endParaRPr kumimoji="1" lang="ja-JP" altLang="en-US" sz="1300" dirty="0">
                        <a:latin typeface="HG丸ｺﾞｼｯｸM-PRO" pitchFamily="50" charset="-128"/>
                        <a:ea typeface="HG丸ｺﾞｼｯｸM-PRO" pitchFamily="50" charset="-128"/>
                      </a:endParaRPr>
                    </a:p>
                  </a:txBody>
                  <a:tcPr anchor="ctr"/>
                </a:tc>
              </a:tr>
              <a:tr h="343710">
                <a:tc>
                  <a:txBody>
                    <a:bodyPr/>
                    <a:lstStyle/>
                    <a:p>
                      <a:r>
                        <a:rPr kumimoji="1" lang="ja-JP" altLang="en-US" sz="1300" dirty="0" smtClean="0">
                          <a:latin typeface="HG丸ｺﾞｼｯｸM-PRO" pitchFamily="50" charset="-128"/>
                          <a:ea typeface="HG丸ｺﾞｼｯｸM-PRO" pitchFamily="50" charset="-128"/>
                        </a:rPr>
                        <a:t>頻回の嘔吐かつ発熱を伴う状態</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２</a:t>
                      </a:r>
                      <a:endParaRPr kumimoji="1" lang="ja-JP" altLang="en-US" sz="1300" dirty="0">
                        <a:latin typeface="HG丸ｺﾞｼｯｸM-PRO" pitchFamily="50" charset="-128"/>
                        <a:ea typeface="HG丸ｺﾞｼｯｸM-PRO" pitchFamily="50" charset="-128"/>
                      </a:endParaRPr>
                    </a:p>
                  </a:txBody>
                  <a:tcPr anchor="ctr"/>
                </a:tc>
              </a:tr>
              <a:tr h="343710">
                <a:tc>
                  <a:txBody>
                    <a:bodyPr/>
                    <a:lstStyle/>
                    <a:p>
                      <a:r>
                        <a:rPr kumimoji="1" lang="ja-JP" altLang="en-US" sz="1300" dirty="0" smtClean="0">
                          <a:latin typeface="HG丸ｺﾞｼｯｸM-PRO" pitchFamily="50" charset="-128"/>
                          <a:ea typeface="HG丸ｺﾞｼｯｸM-PRO" pitchFamily="50" charset="-128"/>
                        </a:rPr>
                        <a:t>うつ状態</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２</a:t>
                      </a:r>
                      <a:endParaRPr kumimoji="1" lang="ja-JP" altLang="en-US" sz="1300" dirty="0">
                        <a:latin typeface="HG丸ｺﾞｼｯｸM-PRO" pitchFamily="50" charset="-128"/>
                        <a:ea typeface="HG丸ｺﾞｼｯｸM-PRO" pitchFamily="50" charset="-128"/>
                      </a:endParaRPr>
                    </a:p>
                  </a:txBody>
                  <a:tcPr anchor="ctr"/>
                </a:tc>
              </a:tr>
              <a:tr h="343710">
                <a:tc>
                  <a:txBody>
                    <a:bodyPr/>
                    <a:lstStyle/>
                    <a:p>
                      <a:r>
                        <a:rPr kumimoji="1" lang="ja-JP" altLang="en-US" sz="1300" dirty="0" smtClean="0">
                          <a:latin typeface="HG丸ｺﾞｼｯｸM-PRO" pitchFamily="50" charset="-128"/>
                          <a:ea typeface="HG丸ｺﾞｼｯｸM-PRO" pitchFamily="50" charset="-128"/>
                        </a:rPr>
                        <a:t>中心静脈栄養を実施</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３</a:t>
                      </a:r>
                      <a:endParaRPr kumimoji="1" lang="ja-JP" altLang="en-US" sz="1300" dirty="0">
                        <a:latin typeface="HG丸ｺﾞｼｯｸM-PRO" pitchFamily="50" charset="-128"/>
                        <a:ea typeface="HG丸ｺﾞｼｯｸM-PRO" pitchFamily="50" charset="-128"/>
                      </a:endParaRPr>
                    </a:p>
                  </a:txBody>
                  <a:tcPr anchor="ctr"/>
                </a:tc>
              </a:tr>
            </a:tbl>
          </a:graphicData>
        </a:graphic>
      </p:graphicFrame>
      <p:sp>
        <p:nvSpPr>
          <p:cNvPr id="6" name="テキスト ボックス 5"/>
          <p:cNvSpPr txBox="1"/>
          <p:nvPr/>
        </p:nvSpPr>
        <p:spPr>
          <a:xfrm>
            <a:off x="714375" y="115888"/>
            <a:ext cx="7786688" cy="40163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kumimoji="0" lang="ja-JP" altLang="en-US" sz="2000" dirty="0">
                <a:solidFill>
                  <a:prstClr val="black"/>
                </a:solidFill>
              </a:rPr>
              <a:t>特定除外項目と医療区分採用項目の対応関係①</a:t>
            </a:r>
          </a:p>
        </p:txBody>
      </p:sp>
      <p:cxnSp>
        <p:nvCxnSpPr>
          <p:cNvPr id="10" name="直線矢印コネクタ 9"/>
          <p:cNvCxnSpPr/>
          <p:nvPr/>
        </p:nvCxnSpPr>
        <p:spPr>
          <a:xfrm flipV="1">
            <a:off x="5429250" y="1571625"/>
            <a:ext cx="357188"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16200000" flipH="1">
            <a:off x="5250656" y="1893094"/>
            <a:ext cx="714375"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5400000" flipH="1" flipV="1">
            <a:off x="5393531" y="1321594"/>
            <a:ext cx="428625"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5429250" y="1714500"/>
            <a:ext cx="357188"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rot="16200000" flipH="1">
            <a:off x="5179219" y="1964531"/>
            <a:ext cx="857250"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rot="16200000" flipH="1">
            <a:off x="5357812" y="1785938"/>
            <a:ext cx="500063"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16200000" flipH="1">
            <a:off x="5107781" y="2035969"/>
            <a:ext cx="1000125"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16200000" flipH="1">
            <a:off x="5036344" y="2107406"/>
            <a:ext cx="1143000"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rot="5400000" flipH="1" flipV="1">
            <a:off x="5357813" y="3857625"/>
            <a:ext cx="500062"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flipV="1">
            <a:off x="5429250" y="3000375"/>
            <a:ext cx="357188"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rot="16200000" flipH="1">
            <a:off x="5107781" y="3536157"/>
            <a:ext cx="1000125"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rot="5400000" flipH="1" flipV="1">
            <a:off x="5143500" y="3643313"/>
            <a:ext cx="928687"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flipV="1">
            <a:off x="5429250" y="4214813"/>
            <a:ext cx="357188"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rot="16200000" flipH="1">
            <a:off x="5250656" y="4464844"/>
            <a:ext cx="714375"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p:nvPr/>
        </p:nvCxnSpPr>
        <p:spPr>
          <a:xfrm rot="5400000" flipH="1" flipV="1">
            <a:off x="4857750" y="3429000"/>
            <a:ext cx="142875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p:nvPr/>
        </p:nvCxnSpPr>
        <p:spPr>
          <a:xfrm rot="5400000" flipH="1" flipV="1">
            <a:off x="5000625" y="4714875"/>
            <a:ext cx="114300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p:nvPr/>
        </p:nvCxnSpPr>
        <p:spPr>
          <a:xfrm rot="5400000" flipH="1" flipV="1">
            <a:off x="5214938" y="4857750"/>
            <a:ext cx="785812"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p:nvPr/>
        </p:nvCxnSpPr>
        <p:spPr>
          <a:xfrm>
            <a:off x="5429250" y="5429250"/>
            <a:ext cx="3571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直線矢印コネクタ 144"/>
          <p:cNvCxnSpPr/>
          <p:nvPr/>
        </p:nvCxnSpPr>
        <p:spPr>
          <a:xfrm rot="16200000" flipH="1">
            <a:off x="5429250" y="5429250"/>
            <a:ext cx="357188"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8" name="直線矢印コネクタ 147"/>
          <p:cNvCxnSpPr/>
          <p:nvPr/>
        </p:nvCxnSpPr>
        <p:spPr>
          <a:xfrm rot="16200000" flipH="1">
            <a:off x="5250656" y="5607844"/>
            <a:ext cx="714375"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1" name="直線矢印コネクタ 150"/>
          <p:cNvCxnSpPr/>
          <p:nvPr/>
        </p:nvCxnSpPr>
        <p:spPr>
          <a:xfrm>
            <a:off x="5429250" y="6286500"/>
            <a:ext cx="357188"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4" name="直線矢印コネクタ 153"/>
          <p:cNvCxnSpPr/>
          <p:nvPr/>
        </p:nvCxnSpPr>
        <p:spPr>
          <a:xfrm rot="5400000" flipH="1" flipV="1">
            <a:off x="4643438" y="5143500"/>
            <a:ext cx="1928812"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2" name="直線矢印コネクタ 161"/>
          <p:cNvCxnSpPr/>
          <p:nvPr/>
        </p:nvCxnSpPr>
        <p:spPr>
          <a:xfrm rot="5400000" flipH="1" flipV="1">
            <a:off x="4822031" y="5322094"/>
            <a:ext cx="1571625"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0" name="直線矢印コネクタ 169"/>
          <p:cNvCxnSpPr/>
          <p:nvPr/>
        </p:nvCxnSpPr>
        <p:spPr>
          <a:xfrm rot="16200000" flipH="1">
            <a:off x="4893469" y="3750469"/>
            <a:ext cx="1357312"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3" name="テキスト ボックス 172"/>
          <p:cNvSpPr txBox="1"/>
          <p:nvPr/>
        </p:nvSpPr>
        <p:spPr>
          <a:xfrm>
            <a:off x="-71438" y="6643688"/>
            <a:ext cx="9072563" cy="254000"/>
          </a:xfrm>
          <a:prstGeom prst="rect">
            <a:avLst/>
          </a:prstGeom>
          <a:noFill/>
        </p:spPr>
        <p:txBody>
          <a:bodyPr>
            <a:spAutoFit/>
          </a:bodyPr>
          <a:lstStyle/>
          <a:p>
            <a:pPr marL="92075" indent="-92075" fontAlgn="auto">
              <a:spcBef>
                <a:spcPts val="0"/>
              </a:spcBef>
              <a:spcAft>
                <a:spcPts val="0"/>
              </a:spcAft>
              <a:defRPr/>
            </a:pPr>
            <a:r>
              <a:rPr kumimoji="0" lang="ja-JP" altLang="en-US" sz="1050" dirty="0">
                <a:solidFill>
                  <a:prstClr val="black"/>
                </a:solidFill>
                <a:latin typeface="+mn-lt"/>
                <a:ea typeface="+mn-ea"/>
              </a:rPr>
              <a:t>（注）矢印の対応関係については、各特定除外項目に該当する患者に対して実施されることが比較的容易に想定される医療行為等を含めている。</a:t>
            </a:r>
          </a:p>
        </p:txBody>
      </p:sp>
      <p:sp>
        <p:nvSpPr>
          <p:cNvPr id="31" name="テキスト ボックス 30"/>
          <p:cNvSpPr txBox="1"/>
          <p:nvPr/>
        </p:nvSpPr>
        <p:spPr>
          <a:xfrm>
            <a:off x="7451725" y="188913"/>
            <a:ext cx="1692275" cy="4302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kumimoji="0" lang="ja-JP" altLang="en-US" sz="1100" dirty="0">
                <a:solidFill>
                  <a:prstClr val="black"/>
                </a:solidFill>
                <a:latin typeface="ＭＳ Ｐゴシック" pitchFamily="50" charset="-128"/>
              </a:rPr>
              <a:t>中医協　診</a:t>
            </a:r>
            <a:r>
              <a:rPr kumimoji="0" lang="en-US" altLang="ja-JP" sz="1100" dirty="0">
                <a:solidFill>
                  <a:prstClr val="black"/>
                </a:solidFill>
                <a:latin typeface="ＭＳ Ｐゴシック" pitchFamily="50" charset="-128"/>
              </a:rPr>
              <a:t>-2-</a:t>
            </a:r>
            <a:r>
              <a:rPr kumimoji="0" lang="ja-JP" altLang="en-US" sz="1100" dirty="0">
                <a:solidFill>
                  <a:prstClr val="black"/>
                </a:solidFill>
                <a:latin typeface="ＭＳ Ｐゴシック" pitchFamily="50" charset="-128"/>
              </a:rPr>
              <a:t>参考資料</a:t>
            </a:r>
            <a:endParaRPr kumimoji="0" lang="en-US" altLang="ja-JP" sz="1100" dirty="0">
              <a:solidFill>
                <a:prstClr val="black"/>
              </a:solidFill>
              <a:latin typeface="ＭＳ Ｐゴシック" pitchFamily="50" charset="-128"/>
            </a:endParaRPr>
          </a:p>
          <a:p>
            <a:pPr algn="ctr" fontAlgn="auto">
              <a:spcBef>
                <a:spcPts val="0"/>
              </a:spcBef>
              <a:spcAft>
                <a:spcPts val="0"/>
              </a:spcAft>
              <a:defRPr/>
            </a:pPr>
            <a:r>
              <a:rPr kumimoji="0" lang="en-US" altLang="ja-JP" sz="1100" dirty="0">
                <a:solidFill>
                  <a:prstClr val="black"/>
                </a:solidFill>
                <a:latin typeface="ＭＳ Ｐゴシック" pitchFamily="50" charset="-128"/>
              </a:rPr>
              <a:t>21.12.18</a:t>
            </a:r>
            <a:r>
              <a:rPr kumimoji="0" lang="ja-JP" altLang="en-US" sz="1100" dirty="0">
                <a:solidFill>
                  <a:prstClr val="black"/>
                </a:solidFill>
                <a:latin typeface="ＭＳ Ｐゴシック" pitchFamily="50" charset="-128"/>
              </a:rPr>
              <a:t>　　より抜粋</a:t>
            </a:r>
          </a:p>
        </p:txBody>
      </p:sp>
      <p:sp>
        <p:nvSpPr>
          <p:cNvPr id="32" name="スライド番号プレースホルダ 7"/>
          <p:cNvSpPr>
            <a:spLocks noGrp="1"/>
          </p:cNvSpPr>
          <p:nvPr>
            <p:ph type="sldNum" sz="quarter" idx="11"/>
          </p:nvPr>
        </p:nvSpPr>
        <p:spPr>
          <a:xfrm>
            <a:off x="6840538" y="6480175"/>
            <a:ext cx="2133600" cy="339725"/>
          </a:xfrm>
        </p:spPr>
        <p:txBody>
          <a:bodyPr/>
          <a:lstStyle/>
          <a:p>
            <a:pPr algn="r">
              <a:defRPr/>
            </a:pPr>
            <a:fld id="{6A947C17-D877-4527-B2C0-4317DC205CAF}" type="slidenum">
              <a:rPr lang="en-US" sz="1400">
                <a:effectLst>
                  <a:outerShdw blurRad="38100" dist="38100" dir="2700000" algn="tl">
                    <a:srgbClr val="000000">
                      <a:alpha val="43137"/>
                    </a:srgbClr>
                  </a:outerShdw>
                </a:effectLst>
              </a:rPr>
              <a:pPr algn="r">
                <a:defRPr/>
              </a:pPr>
              <a:t>131</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214313" y="581025"/>
          <a:ext cx="4786346" cy="5430520"/>
        </p:xfrm>
        <a:graphic>
          <a:graphicData uri="http://schemas.openxmlformats.org/drawingml/2006/table">
            <a:tbl>
              <a:tblPr firstRow="1" bandRow="1">
                <a:tableStyleId>{F5AB1C69-6EDB-4FF4-983F-18BD219EF322}</a:tableStyleId>
              </a:tblPr>
              <a:tblGrid>
                <a:gridCol w="441817"/>
                <a:gridCol w="2577263"/>
                <a:gridCol w="1767266"/>
              </a:tblGrid>
              <a:tr h="490306">
                <a:tc>
                  <a:txBody>
                    <a:bodyPr/>
                    <a:lstStyle/>
                    <a:p>
                      <a:pPr algn="ctr"/>
                      <a:endParaRPr kumimoji="1" lang="ja-JP" altLang="en-US" dirty="0">
                        <a:latin typeface="ＭＳ Ｐゴシック" pitchFamily="50" charset="-128"/>
                        <a:ea typeface="ＭＳ Ｐゴシック" pitchFamily="50" charset="-128"/>
                      </a:endParaRPr>
                    </a:p>
                  </a:txBody>
                  <a:tcPr anchor="ctr"/>
                </a:tc>
                <a:tc>
                  <a:txBody>
                    <a:bodyPr/>
                    <a:lstStyle/>
                    <a:p>
                      <a:pPr algn="ctr"/>
                      <a:r>
                        <a:rPr kumimoji="1" lang="ja-JP" altLang="en-US" sz="1600" dirty="0" smtClean="0">
                          <a:latin typeface="ＭＳ Ｐゴシック" pitchFamily="50" charset="-128"/>
                          <a:ea typeface="ＭＳ Ｐゴシック" pitchFamily="50" charset="-128"/>
                        </a:rPr>
                        <a:t>特定除外項目</a:t>
                      </a:r>
                      <a:endParaRPr kumimoji="1" lang="ja-JP" altLang="en-US" sz="1600" dirty="0">
                        <a:latin typeface="ＭＳ Ｐゴシック" pitchFamily="50" charset="-128"/>
                        <a:ea typeface="ＭＳ Ｐゴシック" pitchFamily="50" charset="-128"/>
                      </a:endParaRPr>
                    </a:p>
                  </a:txBody>
                  <a:tcPr anchor="ctr"/>
                </a:tc>
                <a:tc>
                  <a:txBody>
                    <a:bodyPr/>
                    <a:lstStyle/>
                    <a:p>
                      <a:pPr algn="ctr"/>
                      <a:r>
                        <a:rPr kumimoji="1" lang="ja-JP" altLang="en-US" sz="1600" dirty="0" smtClean="0">
                          <a:latin typeface="ＭＳ Ｐゴシック" pitchFamily="50" charset="-128"/>
                          <a:ea typeface="ＭＳ Ｐゴシック" pitchFamily="50" charset="-128"/>
                        </a:rPr>
                        <a:t>備考</a:t>
                      </a:r>
                      <a:r>
                        <a:rPr kumimoji="1" lang="ja-JP" altLang="en-US" sz="1000" b="0" dirty="0" smtClean="0">
                          <a:latin typeface="ＭＳ Ｐゴシック" pitchFamily="50" charset="-128"/>
                          <a:ea typeface="ＭＳ Ｐゴシック" pitchFamily="50" charset="-128"/>
                        </a:rPr>
                        <a:t>（</a:t>
                      </a:r>
                      <a:r>
                        <a:rPr kumimoji="1" lang="ja-JP" altLang="en-US" sz="1100" b="0" dirty="0" smtClean="0">
                          <a:latin typeface="ＭＳ Ｐゴシック" pitchFamily="50" charset="-128"/>
                          <a:ea typeface="ＭＳ Ｐゴシック" pitchFamily="50" charset="-128"/>
                        </a:rPr>
                        <a:t>該当する疾患等）</a:t>
                      </a:r>
                      <a:endParaRPr kumimoji="1" lang="ja-JP" altLang="en-US" sz="1600" b="0" dirty="0">
                        <a:latin typeface="ＭＳ Ｐゴシック" pitchFamily="50" charset="-128"/>
                        <a:ea typeface="ＭＳ Ｐゴシック" pitchFamily="50" charset="-128"/>
                      </a:endParaRPr>
                    </a:p>
                  </a:txBody>
                  <a:tcPr anchor="ctr"/>
                </a:tc>
              </a:tr>
              <a:tr h="712142">
                <a:tc>
                  <a:txBody>
                    <a:bodyPr/>
                    <a:lstStyle/>
                    <a:p>
                      <a:pPr algn="ctr"/>
                      <a:r>
                        <a:rPr kumimoji="1" lang="ja-JP" altLang="en-US" dirty="0" smtClean="0">
                          <a:latin typeface="ＭＳ Ｐゴシック" pitchFamily="50" charset="-128"/>
                          <a:ea typeface="ＭＳ Ｐゴシック" pitchFamily="50" charset="-128"/>
                        </a:rPr>
                        <a:t>６</a:t>
                      </a:r>
                      <a:endParaRPr kumimoji="1" lang="ja-JP" altLang="en-US" dirty="0">
                        <a:latin typeface="ＭＳ Ｐゴシック" pitchFamily="50" charset="-128"/>
                        <a:ea typeface="ＭＳ Ｐゴシック" pitchFamily="50" charset="-128"/>
                      </a:endParaRPr>
                    </a:p>
                  </a:txBody>
                  <a:tcPr/>
                </a:tc>
                <a:tc>
                  <a:txBody>
                    <a:bodyPr/>
                    <a:lstStyle/>
                    <a:p>
                      <a:r>
                        <a:rPr lang="ja-JP" altLang="en-US" sz="1400" dirty="0" smtClean="0">
                          <a:latin typeface="ＭＳ Ｐゴシック" pitchFamily="50" charset="-128"/>
                          <a:ea typeface="ＭＳ Ｐゴシック" pitchFamily="50" charset="-128"/>
                        </a:rPr>
                        <a:t>リハビリテーションを実施している患者</a:t>
                      </a:r>
                      <a:endParaRPr lang="ja-JP" altLang="en-US" sz="1400" dirty="0">
                        <a:latin typeface="ＭＳ Ｐゴシック" pitchFamily="50" charset="-128"/>
                        <a:ea typeface="ＭＳ Ｐゴシック" pitchFamily="50" charset="-128"/>
                      </a:endParaRPr>
                    </a:p>
                  </a:txBody>
                  <a:tcPr/>
                </a:tc>
                <a:tc>
                  <a:txBody>
                    <a:bodyPr/>
                    <a:lstStyle/>
                    <a:p>
                      <a:r>
                        <a:rPr lang="ja-JP" altLang="en-US" sz="1100" dirty="0" smtClean="0">
                          <a:latin typeface="ＭＳ Ｐゴシック" pitchFamily="50" charset="-128"/>
                          <a:ea typeface="ＭＳ Ｐゴシック" pitchFamily="50" charset="-128"/>
                        </a:rPr>
                        <a:t>入院日から</a:t>
                      </a:r>
                      <a:r>
                        <a:rPr lang="en-US" altLang="ja-JP" sz="1100" dirty="0" smtClean="0">
                          <a:latin typeface="ＭＳ Ｐゴシック" pitchFamily="50" charset="-128"/>
                          <a:ea typeface="ＭＳ Ｐゴシック" pitchFamily="50" charset="-128"/>
                        </a:rPr>
                        <a:t>180</a:t>
                      </a:r>
                      <a:r>
                        <a:rPr lang="ja-JP" altLang="en-US" sz="1100" dirty="0" smtClean="0">
                          <a:latin typeface="ＭＳ Ｐゴシック" pitchFamily="50" charset="-128"/>
                          <a:ea typeface="ＭＳ Ｐゴシック" pitchFamily="50" charset="-128"/>
                        </a:rPr>
                        <a:t>日以内、週３回以上リハビリ実施</a:t>
                      </a:r>
                      <a:endParaRPr lang="ja-JP" altLang="en-US" sz="1100" dirty="0">
                        <a:latin typeface="ＭＳ Ｐゴシック" pitchFamily="50" charset="-128"/>
                        <a:ea typeface="ＭＳ Ｐゴシック" pitchFamily="50" charset="-128"/>
                      </a:endParaRPr>
                    </a:p>
                  </a:txBody>
                  <a:tcPr/>
                </a:tc>
              </a:tr>
              <a:tr h="720046">
                <a:tc>
                  <a:txBody>
                    <a:bodyPr/>
                    <a:lstStyle/>
                    <a:p>
                      <a:pPr algn="ctr"/>
                      <a:r>
                        <a:rPr kumimoji="1" lang="ja-JP" altLang="en-US" dirty="0" smtClean="0">
                          <a:latin typeface="ＭＳ Ｐゴシック" pitchFamily="50" charset="-128"/>
                          <a:ea typeface="ＭＳ Ｐゴシック" pitchFamily="50" charset="-128"/>
                        </a:rPr>
                        <a:t>７</a:t>
                      </a:r>
                      <a:endParaRPr kumimoji="1" lang="ja-JP" altLang="en-US" dirty="0">
                        <a:latin typeface="ＭＳ Ｐゴシック" pitchFamily="50" charset="-128"/>
                        <a:ea typeface="ＭＳ Ｐゴシック" pitchFamily="50" charset="-128"/>
                      </a:endParaRPr>
                    </a:p>
                  </a:txBody>
                  <a:tcPr/>
                </a:tc>
                <a:tc>
                  <a:txBody>
                    <a:bodyPr/>
                    <a:lstStyle/>
                    <a:p>
                      <a:r>
                        <a:rPr lang="ja-JP" altLang="en-US" sz="1400" dirty="0" smtClean="0">
                          <a:latin typeface="ＭＳ Ｐゴシック" pitchFamily="50" charset="-128"/>
                          <a:ea typeface="ＭＳ Ｐゴシック" pitchFamily="50" charset="-128"/>
                        </a:rPr>
                        <a:t>ドレーン若しくは胸腔又は腹腔の洗浄を実施している状態</a:t>
                      </a:r>
                      <a:endParaRPr lang="ja-JP" altLang="en-US" sz="1400" dirty="0">
                        <a:latin typeface="ＭＳ Ｐゴシック" pitchFamily="50" charset="-128"/>
                        <a:ea typeface="ＭＳ Ｐゴシック" pitchFamily="50" charset="-128"/>
                      </a:endParaRPr>
                    </a:p>
                  </a:txBody>
                  <a:tcPr/>
                </a:tc>
                <a:tc>
                  <a:txBody>
                    <a:bodyPr/>
                    <a:lstStyle/>
                    <a:p>
                      <a:r>
                        <a:rPr lang="ja-JP" altLang="en-US" sz="1100" dirty="0" smtClean="0">
                          <a:latin typeface="ＭＳ Ｐゴシック" pitchFamily="50" charset="-128"/>
                          <a:ea typeface="ＭＳ Ｐゴシック" pitchFamily="50" charset="-128"/>
                        </a:rPr>
                        <a:t>ドレナージ、胸腔穿刺、</a:t>
                      </a:r>
                      <a:endParaRPr lang="en-US" altLang="ja-JP" sz="1100" dirty="0" smtClean="0">
                        <a:latin typeface="ＭＳ Ｐゴシック" pitchFamily="50" charset="-128"/>
                        <a:ea typeface="ＭＳ Ｐゴシック" pitchFamily="50" charset="-128"/>
                      </a:endParaRPr>
                    </a:p>
                    <a:p>
                      <a:r>
                        <a:rPr lang="ja-JP" altLang="en-US" sz="1100" dirty="0" smtClean="0">
                          <a:latin typeface="ＭＳ Ｐゴシック" pitchFamily="50" charset="-128"/>
                          <a:ea typeface="ＭＳ Ｐゴシック" pitchFamily="50" charset="-128"/>
                        </a:rPr>
                        <a:t>腹腔穿刺</a:t>
                      </a:r>
                      <a:endParaRPr lang="ja-JP" altLang="en-US" sz="1100" dirty="0">
                        <a:latin typeface="ＭＳ Ｐゴシック" pitchFamily="50" charset="-128"/>
                        <a:ea typeface="ＭＳ Ｐゴシック" pitchFamily="50" charset="-128"/>
                      </a:endParaRPr>
                    </a:p>
                  </a:txBody>
                  <a:tcPr/>
                </a:tc>
              </a:tr>
              <a:tr h="712142">
                <a:tc>
                  <a:txBody>
                    <a:bodyPr/>
                    <a:lstStyle/>
                    <a:p>
                      <a:pPr algn="ctr"/>
                      <a:r>
                        <a:rPr kumimoji="1" lang="ja-JP" altLang="en-US" dirty="0" smtClean="0">
                          <a:latin typeface="ＭＳ Ｐゴシック" pitchFamily="50" charset="-128"/>
                          <a:ea typeface="ＭＳ Ｐゴシック" pitchFamily="50" charset="-128"/>
                        </a:rPr>
                        <a:t>８</a:t>
                      </a:r>
                      <a:endParaRPr kumimoji="1" lang="ja-JP" altLang="en-US" dirty="0">
                        <a:latin typeface="ＭＳ Ｐゴシック" pitchFamily="50" charset="-128"/>
                        <a:ea typeface="ＭＳ Ｐゴシック" pitchFamily="50" charset="-128"/>
                      </a:endParaRPr>
                    </a:p>
                  </a:txBody>
                  <a:tcPr/>
                </a:tc>
                <a:tc>
                  <a:txBody>
                    <a:bodyPr/>
                    <a:lstStyle/>
                    <a:p>
                      <a:r>
                        <a:rPr lang="ja-JP" altLang="en-US" sz="1400" dirty="0" smtClean="0">
                          <a:latin typeface="ＭＳ Ｐゴシック" pitchFamily="50" charset="-128"/>
                          <a:ea typeface="ＭＳ Ｐゴシック" pitchFamily="50" charset="-128"/>
                        </a:rPr>
                        <a:t>頻回に喀痰吸引・排出を実施している状態</a:t>
                      </a:r>
                      <a:endParaRPr lang="ja-JP" altLang="en-US" sz="1400" dirty="0">
                        <a:latin typeface="ＭＳ Ｐゴシック" pitchFamily="50" charset="-128"/>
                        <a:ea typeface="ＭＳ Ｐゴシック" pitchFamily="50" charset="-128"/>
                      </a:endParaRPr>
                    </a:p>
                  </a:txBody>
                  <a:tcPr/>
                </a:tc>
                <a:tc>
                  <a:txBody>
                    <a:bodyPr/>
                    <a:lstStyle/>
                    <a:p>
                      <a:r>
                        <a:rPr lang="ja-JP" altLang="en-US" sz="1100" dirty="0" smtClean="0">
                          <a:latin typeface="ＭＳ Ｐゴシック" pitchFamily="50" charset="-128"/>
                          <a:ea typeface="ＭＳ Ｐゴシック" pitchFamily="50" charset="-128"/>
                        </a:rPr>
                        <a:t>１日に８回以上</a:t>
                      </a:r>
                      <a:endParaRPr lang="ja-JP" altLang="en-US" sz="1100" dirty="0">
                        <a:latin typeface="ＭＳ Ｐゴシック" pitchFamily="50" charset="-128"/>
                        <a:ea typeface="ＭＳ Ｐゴシック" pitchFamily="50" charset="-128"/>
                      </a:endParaRPr>
                    </a:p>
                  </a:txBody>
                  <a:tcPr/>
                </a:tc>
              </a:tr>
              <a:tr h="570459">
                <a:tc>
                  <a:txBody>
                    <a:bodyPr/>
                    <a:lstStyle/>
                    <a:p>
                      <a:pPr algn="ctr"/>
                      <a:r>
                        <a:rPr kumimoji="1" lang="ja-JP" altLang="en-US" dirty="0" smtClean="0">
                          <a:latin typeface="ＭＳ Ｐゴシック" pitchFamily="50" charset="-128"/>
                          <a:ea typeface="ＭＳ Ｐゴシック" pitchFamily="50" charset="-128"/>
                        </a:rPr>
                        <a:t>９</a:t>
                      </a:r>
                      <a:endParaRPr kumimoji="1" lang="en-US" altLang="ja-JP" dirty="0" smtClean="0">
                        <a:latin typeface="ＭＳ Ｐゴシック" pitchFamily="50" charset="-128"/>
                        <a:ea typeface="ＭＳ Ｐゴシック" pitchFamily="50" charset="-128"/>
                      </a:endParaRPr>
                    </a:p>
                    <a:p>
                      <a:pPr algn="ctr"/>
                      <a:endParaRPr kumimoji="1" lang="ja-JP" altLang="en-US" dirty="0">
                        <a:latin typeface="ＭＳ Ｐゴシック" pitchFamily="50" charset="-128"/>
                        <a:ea typeface="ＭＳ Ｐゴシック" pitchFamily="50" charset="-128"/>
                      </a:endParaRPr>
                    </a:p>
                  </a:txBody>
                  <a:tcPr/>
                </a:tc>
                <a:tc>
                  <a:txBody>
                    <a:bodyPr/>
                    <a:lstStyle/>
                    <a:p>
                      <a:r>
                        <a:rPr lang="ja-JP" altLang="en-US" sz="1400" dirty="0" smtClean="0">
                          <a:latin typeface="ＭＳ Ｐゴシック" pitchFamily="50" charset="-128"/>
                          <a:ea typeface="ＭＳ Ｐゴシック" pitchFamily="50" charset="-128"/>
                        </a:rPr>
                        <a:t>人工呼吸器を使用している状態</a:t>
                      </a:r>
                      <a:endParaRPr lang="ja-JP" altLang="en-US" sz="1400" dirty="0">
                        <a:latin typeface="ＭＳ Ｐゴシック" pitchFamily="50" charset="-128"/>
                        <a:ea typeface="ＭＳ Ｐゴシック" pitchFamily="50" charset="-128"/>
                      </a:endParaRPr>
                    </a:p>
                  </a:txBody>
                  <a:tcPr/>
                </a:tc>
                <a:tc>
                  <a:txBody>
                    <a:bodyPr/>
                    <a:lstStyle/>
                    <a:p>
                      <a:r>
                        <a:rPr lang="ja-JP" altLang="en-US" sz="1100" dirty="0" smtClean="0">
                          <a:latin typeface="ＭＳ Ｐゴシック" pitchFamily="50" charset="-128"/>
                          <a:ea typeface="ＭＳ Ｐゴシック" pitchFamily="50" charset="-128"/>
                        </a:rPr>
                        <a:t>１週間以上</a:t>
                      </a:r>
                      <a:endParaRPr lang="ja-JP" altLang="en-US" sz="1100" dirty="0">
                        <a:latin typeface="ＭＳ Ｐゴシック" pitchFamily="50" charset="-128"/>
                        <a:ea typeface="ＭＳ Ｐゴシック" pitchFamily="50" charset="-128"/>
                      </a:endParaRPr>
                    </a:p>
                  </a:txBody>
                  <a:tcPr/>
                </a:tc>
              </a:tr>
              <a:tr h="720046">
                <a:tc>
                  <a:txBody>
                    <a:bodyPr/>
                    <a:lstStyle/>
                    <a:p>
                      <a:pPr algn="ctr"/>
                      <a:r>
                        <a:rPr kumimoji="1" lang="en-US" altLang="ja-JP" dirty="0" smtClean="0">
                          <a:latin typeface="ＭＳ Ｐゴシック" pitchFamily="50" charset="-128"/>
                          <a:ea typeface="ＭＳ Ｐゴシック" pitchFamily="50" charset="-128"/>
                        </a:rPr>
                        <a:t>10</a:t>
                      </a:r>
                      <a:endParaRPr kumimoji="1" lang="ja-JP" altLang="en-US" dirty="0">
                        <a:latin typeface="ＭＳ Ｐゴシック" pitchFamily="50" charset="-128"/>
                        <a:ea typeface="ＭＳ Ｐゴシック" pitchFamily="50" charset="-128"/>
                      </a:endParaRPr>
                    </a:p>
                  </a:txBody>
                  <a:tcPr/>
                </a:tc>
                <a:tc>
                  <a:txBody>
                    <a:bodyPr/>
                    <a:lstStyle/>
                    <a:p>
                      <a:r>
                        <a:rPr lang="ja-JP" altLang="en-US" sz="1400" dirty="0" smtClean="0">
                          <a:latin typeface="ＭＳ Ｐゴシック" pitchFamily="50" charset="-128"/>
                          <a:ea typeface="ＭＳ Ｐゴシック" pitchFamily="50" charset="-128"/>
                        </a:rPr>
                        <a:t>人工腎臓、持続緩徐式血液濾過又は血漿交換療法を実施している状態</a:t>
                      </a:r>
                      <a:endParaRPr lang="ja-JP" altLang="en-US" sz="1400" dirty="0">
                        <a:latin typeface="ＭＳ Ｐゴシック" pitchFamily="50" charset="-128"/>
                        <a:ea typeface="ＭＳ Ｐゴシック" pitchFamily="50" charset="-128"/>
                      </a:endParaRPr>
                    </a:p>
                  </a:txBody>
                  <a:tcPr/>
                </a:tc>
                <a:tc>
                  <a:txBody>
                    <a:bodyPr/>
                    <a:lstStyle/>
                    <a:p>
                      <a:r>
                        <a:rPr kumimoji="1" lang="ja-JP" altLang="en-US" sz="1100" dirty="0" smtClean="0">
                          <a:latin typeface="ＭＳ Ｐゴシック" pitchFamily="50" charset="-128"/>
                          <a:ea typeface="ＭＳ Ｐゴシック" pitchFamily="50" charset="-128"/>
                        </a:rPr>
                        <a:t>透析は週２日以上、</a:t>
                      </a:r>
                      <a:endParaRPr kumimoji="1" lang="en-US" altLang="ja-JP" sz="1100" dirty="0" smtClean="0">
                        <a:latin typeface="ＭＳ Ｐゴシック" pitchFamily="50" charset="-128"/>
                        <a:ea typeface="ＭＳ Ｐゴシック" pitchFamily="50" charset="-128"/>
                      </a:endParaRPr>
                    </a:p>
                    <a:p>
                      <a:r>
                        <a:rPr kumimoji="1" lang="ja-JP" altLang="en-US" sz="1100" dirty="0" smtClean="0">
                          <a:latin typeface="ＭＳ Ｐゴシック" pitchFamily="50" charset="-128"/>
                          <a:ea typeface="ＭＳ Ｐゴシック" pitchFamily="50" charset="-128"/>
                        </a:rPr>
                        <a:t>血漿交換は月２日以上</a:t>
                      </a:r>
                      <a:endParaRPr kumimoji="1" lang="ja-JP" altLang="en-US" sz="1100" dirty="0">
                        <a:latin typeface="ＭＳ Ｐゴシック" pitchFamily="50" charset="-128"/>
                        <a:ea typeface="ＭＳ Ｐゴシック" pitchFamily="50" charset="-128"/>
                      </a:endParaRPr>
                    </a:p>
                  </a:txBody>
                  <a:tcPr/>
                </a:tc>
              </a:tr>
              <a:tr h="712142">
                <a:tc>
                  <a:txBody>
                    <a:bodyPr/>
                    <a:lstStyle/>
                    <a:p>
                      <a:pPr algn="ctr"/>
                      <a:r>
                        <a:rPr kumimoji="1" lang="en-US" altLang="ja-JP" dirty="0" smtClean="0">
                          <a:latin typeface="ＭＳ Ｐゴシック" pitchFamily="50" charset="-128"/>
                          <a:ea typeface="ＭＳ Ｐゴシック" pitchFamily="50" charset="-128"/>
                        </a:rPr>
                        <a:t>11</a:t>
                      </a:r>
                      <a:endParaRPr kumimoji="1" lang="ja-JP" altLang="en-US" dirty="0">
                        <a:latin typeface="ＭＳ Ｐゴシック" pitchFamily="50" charset="-128"/>
                        <a:ea typeface="ＭＳ Ｐゴシック" pitchFamily="50" charset="-128"/>
                      </a:endParaRPr>
                    </a:p>
                  </a:txBody>
                  <a:tcPr/>
                </a:tc>
                <a:tc>
                  <a:txBody>
                    <a:bodyPr/>
                    <a:lstStyle/>
                    <a:p>
                      <a:r>
                        <a:rPr kumimoji="1" lang="ja-JP" altLang="en-US" sz="1400" dirty="0" smtClean="0">
                          <a:latin typeface="ＭＳ Ｐゴシック" pitchFamily="50" charset="-128"/>
                          <a:ea typeface="ＭＳ Ｐゴシック" pitchFamily="50" charset="-128"/>
                        </a:rPr>
                        <a:t>麻酔を用いる手術を実施してから</a:t>
                      </a:r>
                      <a:r>
                        <a:rPr kumimoji="1" lang="en-US" altLang="ja-JP" sz="1400" dirty="0" smtClean="0">
                          <a:latin typeface="ＭＳ Ｐゴシック" pitchFamily="50" charset="-128"/>
                          <a:ea typeface="ＭＳ Ｐゴシック" pitchFamily="50" charset="-128"/>
                        </a:rPr>
                        <a:t>30</a:t>
                      </a:r>
                      <a:r>
                        <a:rPr kumimoji="1" lang="ja-JP" altLang="en-US" sz="1400" dirty="0" smtClean="0">
                          <a:latin typeface="ＭＳ Ｐゴシック" pitchFamily="50" charset="-128"/>
                          <a:ea typeface="ＭＳ Ｐゴシック" pitchFamily="50" charset="-128"/>
                        </a:rPr>
                        <a:t>日以内</a:t>
                      </a:r>
                      <a:endParaRPr kumimoji="1" lang="ja-JP" altLang="en-US" sz="1400" dirty="0">
                        <a:latin typeface="ＭＳ Ｐゴシック" pitchFamily="50" charset="-128"/>
                        <a:ea typeface="ＭＳ Ｐゴシック" pitchFamily="50" charset="-128"/>
                      </a:endParaRPr>
                    </a:p>
                  </a:txBody>
                  <a:tcPr/>
                </a:tc>
                <a:tc>
                  <a:txBody>
                    <a:bodyPr/>
                    <a:lstStyle/>
                    <a:p>
                      <a:r>
                        <a:rPr kumimoji="1" lang="ja-JP" altLang="en-US" sz="1100" dirty="0" smtClean="0">
                          <a:latin typeface="ＭＳ Ｐゴシック" pitchFamily="50" charset="-128"/>
                          <a:ea typeface="ＭＳ Ｐゴシック" pitchFamily="50" charset="-128"/>
                        </a:rPr>
                        <a:t>脊椎麻酔、全身麻酔</a:t>
                      </a:r>
                      <a:endParaRPr kumimoji="1" lang="ja-JP" altLang="en-US" sz="1100" dirty="0">
                        <a:latin typeface="ＭＳ Ｐゴシック" pitchFamily="50" charset="-128"/>
                        <a:ea typeface="ＭＳ Ｐゴシック" pitchFamily="50" charset="-128"/>
                      </a:endParaRPr>
                    </a:p>
                  </a:txBody>
                  <a:tcPr/>
                </a:tc>
              </a:tr>
              <a:tr h="712142">
                <a:tc>
                  <a:txBody>
                    <a:bodyPr/>
                    <a:lstStyle/>
                    <a:p>
                      <a:pPr algn="ctr"/>
                      <a:r>
                        <a:rPr kumimoji="1" lang="en-US" altLang="ja-JP" dirty="0" smtClean="0">
                          <a:latin typeface="ＭＳ Ｐゴシック" pitchFamily="50" charset="-128"/>
                          <a:ea typeface="ＭＳ Ｐゴシック" pitchFamily="50" charset="-128"/>
                        </a:rPr>
                        <a:t>12</a:t>
                      </a:r>
                      <a:endParaRPr kumimoji="1" lang="ja-JP" altLang="en-US" dirty="0">
                        <a:latin typeface="ＭＳ Ｐゴシック" pitchFamily="50" charset="-128"/>
                        <a:ea typeface="ＭＳ Ｐゴシック" pitchFamily="50" charset="-128"/>
                      </a:endParaRPr>
                    </a:p>
                  </a:txBody>
                  <a:tcPr/>
                </a:tc>
                <a:tc>
                  <a:txBody>
                    <a:bodyPr/>
                    <a:lstStyle/>
                    <a:p>
                      <a:r>
                        <a:rPr kumimoji="1" lang="ja-JP" altLang="en-US" sz="1400" dirty="0" smtClean="0">
                          <a:latin typeface="ＭＳ Ｐゴシック" pitchFamily="50" charset="-128"/>
                          <a:ea typeface="ＭＳ Ｐゴシック" pitchFamily="50" charset="-128"/>
                        </a:rPr>
                        <a:t>前各号に掲げる状態に準ずる状態にある患者</a:t>
                      </a:r>
                      <a:endParaRPr kumimoji="1" lang="ja-JP" altLang="en-US" sz="1400" dirty="0">
                        <a:latin typeface="ＭＳ Ｐゴシック" pitchFamily="50" charset="-128"/>
                        <a:ea typeface="ＭＳ Ｐゴシック" pitchFamily="50" charset="-128"/>
                      </a:endParaRPr>
                    </a:p>
                  </a:txBody>
                  <a:tcPr/>
                </a:tc>
                <a:tc>
                  <a:txBody>
                    <a:bodyPr/>
                    <a:lstStyle/>
                    <a:p>
                      <a:r>
                        <a:rPr kumimoji="1" lang="ja-JP" altLang="en-US" sz="1100" dirty="0" smtClean="0">
                          <a:latin typeface="ＭＳ Ｐゴシック" pitchFamily="50" charset="-128"/>
                          <a:ea typeface="ＭＳ Ｐゴシック" pitchFamily="50" charset="-128"/>
                        </a:rPr>
                        <a:t>（特段の規定なし）</a:t>
                      </a:r>
                      <a:endParaRPr kumimoji="1" lang="ja-JP" altLang="en-US" sz="1100" dirty="0">
                        <a:latin typeface="ＭＳ Ｐゴシック" pitchFamily="50" charset="-128"/>
                        <a:ea typeface="ＭＳ Ｐゴシック" pitchFamily="50" charset="-128"/>
                      </a:endParaRPr>
                    </a:p>
                  </a:txBody>
                  <a:tcPr/>
                </a:tc>
              </a:tr>
            </a:tbl>
          </a:graphicData>
        </a:graphic>
      </p:graphicFrame>
      <p:graphicFrame>
        <p:nvGraphicFramePr>
          <p:cNvPr id="3" name="表 2"/>
          <p:cNvGraphicFramePr>
            <a:graphicFrameLocks noGrp="1"/>
          </p:cNvGraphicFramePr>
          <p:nvPr/>
        </p:nvGraphicFramePr>
        <p:xfrm>
          <a:off x="5500688" y="571500"/>
          <a:ext cx="3286148" cy="5530651"/>
        </p:xfrm>
        <a:graphic>
          <a:graphicData uri="http://schemas.openxmlformats.org/drawingml/2006/table">
            <a:tbl>
              <a:tblPr firstRow="1" bandRow="1">
                <a:tableStyleId>{7DF18680-E054-41AD-8BC1-D1AEF772440D}</a:tableStyleId>
              </a:tblPr>
              <a:tblGrid>
                <a:gridCol w="2714644"/>
                <a:gridCol w="571504"/>
              </a:tblGrid>
              <a:tr h="427274">
                <a:tc>
                  <a:txBody>
                    <a:bodyPr/>
                    <a:lstStyle/>
                    <a:p>
                      <a:pPr algn="ctr"/>
                      <a:r>
                        <a:rPr kumimoji="1" lang="ja-JP" altLang="en-US" sz="1400" dirty="0" smtClean="0">
                          <a:latin typeface="HG丸ｺﾞｼｯｸM-PRO" pitchFamily="50" charset="-128"/>
                          <a:ea typeface="HG丸ｺﾞｼｯｸM-PRO" pitchFamily="50" charset="-128"/>
                        </a:rPr>
                        <a:t>医療区分採用項目</a:t>
                      </a:r>
                      <a:endParaRPr kumimoji="1" lang="ja-JP" altLang="en-US" sz="1400" dirty="0">
                        <a:latin typeface="HG丸ｺﾞｼｯｸM-PRO" pitchFamily="50" charset="-128"/>
                        <a:ea typeface="HG丸ｺﾞｼｯｸM-PRO" pitchFamily="50" charset="-128"/>
                      </a:endParaRPr>
                    </a:p>
                  </a:txBody>
                  <a:tcPr anchor="ctr"/>
                </a:tc>
                <a:tc>
                  <a:txBody>
                    <a:bodyPr/>
                    <a:lstStyle/>
                    <a:p>
                      <a:pPr algn="ctr"/>
                      <a:r>
                        <a:rPr kumimoji="1" lang="ja-JP" altLang="en-US" sz="1400" dirty="0" smtClean="0">
                          <a:latin typeface="HG丸ｺﾞｼｯｸM-PRO" pitchFamily="50" charset="-128"/>
                          <a:ea typeface="HG丸ｺﾞｼｯｸM-PRO" pitchFamily="50" charset="-128"/>
                        </a:rPr>
                        <a:t>区分</a:t>
                      </a:r>
                      <a:endParaRPr kumimoji="1" lang="en-US" altLang="ja-JP" sz="1400" dirty="0" smtClean="0">
                        <a:latin typeface="HG丸ｺﾞｼｯｸM-PRO" pitchFamily="50" charset="-128"/>
                        <a:ea typeface="HG丸ｺﾞｼｯｸM-PRO" pitchFamily="50" charset="-128"/>
                      </a:endParaRPr>
                    </a:p>
                    <a:p>
                      <a:pPr algn="ctr"/>
                      <a:r>
                        <a:rPr kumimoji="1" lang="en-US" altLang="ja-JP" sz="1000" dirty="0" smtClean="0">
                          <a:latin typeface="HG丸ｺﾞｼｯｸM-PRO" pitchFamily="50" charset="-128"/>
                          <a:ea typeface="HG丸ｺﾞｼｯｸM-PRO" pitchFamily="50" charset="-128"/>
                        </a:rPr>
                        <a:t>(</a:t>
                      </a:r>
                      <a:r>
                        <a:rPr kumimoji="1" lang="ja-JP" altLang="en-US" sz="1000" dirty="0" smtClean="0">
                          <a:latin typeface="HG丸ｺﾞｼｯｸM-PRO" pitchFamily="50" charset="-128"/>
                          <a:ea typeface="HG丸ｺﾞｼｯｸM-PRO" pitchFamily="50" charset="-128"/>
                        </a:rPr>
                        <a:t>参考</a:t>
                      </a:r>
                      <a:r>
                        <a:rPr kumimoji="1" lang="en-US" altLang="ja-JP" sz="1000" dirty="0" smtClean="0">
                          <a:latin typeface="HG丸ｺﾞｼｯｸM-PRO" pitchFamily="50" charset="-128"/>
                          <a:ea typeface="HG丸ｺﾞｼｯｸM-PRO" pitchFamily="50" charset="-128"/>
                        </a:rPr>
                        <a:t>)</a:t>
                      </a:r>
                      <a:endParaRPr kumimoji="1" lang="ja-JP" altLang="en-US" sz="1000" b="0" dirty="0">
                        <a:latin typeface="HG丸ｺﾞｼｯｸM-PRO" pitchFamily="50" charset="-128"/>
                        <a:ea typeface="HG丸ｺﾞｼｯｸM-PRO" pitchFamily="50" charset="-128"/>
                      </a:endParaRPr>
                    </a:p>
                  </a:txBody>
                  <a:tcPr anchor="ctr"/>
                </a:tc>
              </a:tr>
              <a:tr h="558527">
                <a:tc>
                  <a:txBody>
                    <a:bodyPr/>
                    <a:lstStyle/>
                    <a:p>
                      <a:r>
                        <a:rPr kumimoji="1" lang="ja-JP" altLang="en-US" sz="1300" dirty="0" smtClean="0">
                          <a:latin typeface="HG丸ｺﾞｼｯｸM-PRO" pitchFamily="50" charset="-128"/>
                          <a:ea typeface="HG丸ｺﾞｼｯｸM-PRO" pitchFamily="50" charset="-128"/>
                        </a:rPr>
                        <a:t>リハビリテーションが必要（原因傷病等の発症後</a:t>
                      </a:r>
                      <a:r>
                        <a:rPr kumimoji="1" lang="en-US" altLang="ja-JP" sz="1300" dirty="0" smtClean="0">
                          <a:latin typeface="HG丸ｺﾞｼｯｸM-PRO" pitchFamily="50" charset="-128"/>
                          <a:ea typeface="HG丸ｺﾞｼｯｸM-PRO" pitchFamily="50" charset="-128"/>
                        </a:rPr>
                        <a:t>30</a:t>
                      </a:r>
                      <a:r>
                        <a:rPr kumimoji="1" lang="ja-JP" altLang="en-US" sz="1300" dirty="0" smtClean="0">
                          <a:latin typeface="HG丸ｺﾞｼｯｸM-PRO" pitchFamily="50" charset="-128"/>
                          <a:ea typeface="HG丸ｺﾞｼｯｸM-PRO" pitchFamily="50" charset="-128"/>
                        </a:rPr>
                        <a:t>日以内）</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２</a:t>
                      </a:r>
                      <a:endParaRPr kumimoji="1" lang="ja-JP" altLang="en-US" sz="1300" dirty="0">
                        <a:latin typeface="HG丸ｺﾞｼｯｸM-PRO" pitchFamily="50" charset="-128"/>
                        <a:ea typeface="HG丸ｺﾞｼｯｸM-PRO" pitchFamily="50" charset="-128"/>
                      </a:endParaRPr>
                    </a:p>
                  </a:txBody>
                  <a:tcPr anchor="ctr"/>
                </a:tc>
              </a:tr>
              <a:tr h="558527">
                <a:tc>
                  <a:txBody>
                    <a:bodyPr/>
                    <a:lstStyle/>
                    <a:p>
                      <a:r>
                        <a:rPr kumimoji="1" lang="ja-JP" altLang="en-US" sz="1300" dirty="0" smtClean="0">
                          <a:latin typeface="HG丸ｺﾞｼｯｸM-PRO" pitchFamily="50" charset="-128"/>
                          <a:ea typeface="HG丸ｺﾞｼｯｸM-PRO" pitchFamily="50" charset="-128"/>
                        </a:rPr>
                        <a:t>ドレーン法又は胸腔若しくは腹腔の洗浄を実施</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３</a:t>
                      </a:r>
                      <a:endParaRPr kumimoji="1" lang="ja-JP" altLang="en-US" sz="1300" dirty="0">
                        <a:latin typeface="HG丸ｺﾞｼｯｸM-PRO" pitchFamily="50" charset="-128"/>
                        <a:ea typeface="HG丸ｺﾞｼｯｸM-PRO" pitchFamily="50" charset="-128"/>
                      </a:endParaRPr>
                    </a:p>
                  </a:txBody>
                  <a:tcPr anchor="ctr"/>
                </a:tc>
              </a:tr>
              <a:tr h="541074">
                <a:tc>
                  <a:txBody>
                    <a:bodyPr/>
                    <a:lstStyle/>
                    <a:p>
                      <a:r>
                        <a:rPr kumimoji="1" lang="ja-JP" altLang="en-US" sz="1300" dirty="0" smtClean="0">
                          <a:latin typeface="HG丸ｺﾞｼｯｸM-PRO" pitchFamily="50" charset="-128"/>
                          <a:ea typeface="HG丸ｺﾞｼｯｸM-PRO" pitchFamily="50" charset="-128"/>
                        </a:rPr>
                        <a:t>１日８回以上の喀痰吸引</a:t>
                      </a:r>
                      <a:endParaRPr kumimoji="1" lang="en-US" altLang="ja-JP" sz="1300" dirty="0" smtClean="0">
                        <a:latin typeface="HG丸ｺﾞｼｯｸM-PRO" pitchFamily="50" charset="-128"/>
                        <a:ea typeface="HG丸ｺﾞｼｯｸM-PRO" pitchFamily="50" charset="-128"/>
                      </a:endParaRPr>
                    </a:p>
                    <a:p>
                      <a:r>
                        <a:rPr kumimoji="1" lang="ja-JP" altLang="en-US" sz="1200" dirty="0" smtClean="0">
                          <a:latin typeface="HG丸ｺﾞｼｯｸM-PRO" pitchFamily="50" charset="-128"/>
                          <a:ea typeface="HG丸ｺﾞｼｯｸM-PRO" pitchFamily="50" charset="-128"/>
                        </a:rPr>
                        <a:t>（夜間も含め３時間に１回程度）</a:t>
                      </a:r>
                      <a:endParaRPr kumimoji="1" lang="ja-JP" altLang="en-US" sz="12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２</a:t>
                      </a:r>
                      <a:endParaRPr kumimoji="1" lang="ja-JP" altLang="en-US" sz="1300" dirty="0">
                        <a:latin typeface="HG丸ｺﾞｼｯｸM-PRO" pitchFamily="50" charset="-128"/>
                        <a:ea typeface="HG丸ｺﾞｼｯｸM-PRO" pitchFamily="50" charset="-128"/>
                      </a:endParaRPr>
                    </a:p>
                  </a:txBody>
                  <a:tcPr anchor="ctr"/>
                </a:tc>
              </a:tr>
              <a:tr h="351351">
                <a:tc>
                  <a:txBody>
                    <a:bodyPr/>
                    <a:lstStyle/>
                    <a:p>
                      <a:r>
                        <a:rPr kumimoji="1" lang="ja-JP" altLang="en-US" sz="1300" dirty="0" smtClean="0">
                          <a:latin typeface="HG丸ｺﾞｼｯｸM-PRO" pitchFamily="50" charset="-128"/>
                          <a:ea typeface="HG丸ｺﾞｼｯｸM-PRO" pitchFamily="50" charset="-128"/>
                        </a:rPr>
                        <a:t>人工呼吸器を使用</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３</a:t>
                      </a:r>
                      <a:endParaRPr kumimoji="1" lang="ja-JP" altLang="en-US" sz="1300" dirty="0">
                        <a:latin typeface="HG丸ｺﾞｼｯｸM-PRO" pitchFamily="50" charset="-128"/>
                        <a:ea typeface="HG丸ｺﾞｼｯｸM-PRO" pitchFamily="50" charset="-128"/>
                      </a:endParaRPr>
                    </a:p>
                  </a:txBody>
                  <a:tcPr anchor="ctr"/>
                </a:tc>
              </a:tr>
              <a:tr h="558527">
                <a:tc>
                  <a:txBody>
                    <a:bodyPr/>
                    <a:lstStyle/>
                    <a:p>
                      <a:r>
                        <a:rPr kumimoji="1" lang="ja-JP" altLang="en-US" sz="1300" dirty="0" smtClean="0">
                          <a:latin typeface="HG丸ｺﾞｼｯｸM-PRO" pitchFamily="50" charset="-128"/>
                          <a:ea typeface="HG丸ｺﾞｼｯｸM-PRO" pitchFamily="50" charset="-128"/>
                        </a:rPr>
                        <a:t>気管切開又は気管内挿管が行われている（かつ発熱を伴う）</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２</a:t>
                      </a:r>
                      <a:endParaRPr kumimoji="1" lang="en-US" altLang="ja-JP" sz="1300" dirty="0" smtClean="0">
                        <a:latin typeface="HG丸ｺﾞｼｯｸM-PRO" pitchFamily="50" charset="-128"/>
                        <a:ea typeface="HG丸ｺﾞｼｯｸM-PRO" pitchFamily="50" charset="-128"/>
                      </a:endParaRPr>
                    </a:p>
                    <a:p>
                      <a:pPr algn="ctr"/>
                      <a:r>
                        <a:rPr kumimoji="1" lang="en-US" altLang="ja-JP" sz="1300" dirty="0" smtClean="0">
                          <a:latin typeface="HG丸ｺﾞｼｯｸM-PRO" pitchFamily="50" charset="-128"/>
                          <a:ea typeface="HG丸ｺﾞｼｯｸM-PRO" pitchFamily="50" charset="-128"/>
                        </a:rPr>
                        <a:t>(</a:t>
                      </a:r>
                      <a:r>
                        <a:rPr kumimoji="1" lang="ja-JP" altLang="en-US" sz="1300" dirty="0" smtClean="0">
                          <a:latin typeface="HG丸ｺﾞｼｯｸM-PRO" pitchFamily="50" charset="-128"/>
                          <a:ea typeface="HG丸ｺﾞｼｯｸM-PRO" pitchFamily="50" charset="-128"/>
                        </a:rPr>
                        <a:t>３</a:t>
                      </a:r>
                      <a:r>
                        <a:rPr kumimoji="1" lang="en-US" altLang="ja-JP" sz="1300" dirty="0" smtClean="0">
                          <a:latin typeface="HG丸ｺﾞｼｯｸM-PRO" pitchFamily="50" charset="-128"/>
                          <a:ea typeface="HG丸ｺﾞｼｯｸM-PRO" pitchFamily="50" charset="-128"/>
                        </a:rPr>
                        <a:t>)</a:t>
                      </a:r>
                      <a:endParaRPr kumimoji="1" lang="ja-JP" altLang="en-US" sz="1300" dirty="0">
                        <a:latin typeface="HG丸ｺﾞｼｯｸM-PRO" pitchFamily="50" charset="-128"/>
                        <a:ea typeface="HG丸ｺﾞｼｯｸM-PRO" pitchFamily="50" charset="-128"/>
                      </a:endParaRPr>
                    </a:p>
                  </a:txBody>
                  <a:tcPr anchor="ctr"/>
                </a:tc>
              </a:tr>
              <a:tr h="583236">
                <a:tc>
                  <a:txBody>
                    <a:bodyPr/>
                    <a:lstStyle/>
                    <a:p>
                      <a:r>
                        <a:rPr kumimoji="1" lang="ja-JP" altLang="en-US" sz="1300" dirty="0" smtClean="0">
                          <a:latin typeface="HG丸ｺﾞｼｯｸM-PRO" pitchFamily="50" charset="-128"/>
                          <a:ea typeface="HG丸ｺﾞｼｯｸM-PRO" pitchFamily="50" charset="-128"/>
                        </a:rPr>
                        <a:t>医師及び看護職員により、常時、監視及び管理を実施</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３</a:t>
                      </a:r>
                      <a:endParaRPr kumimoji="1" lang="ja-JP" altLang="en-US" sz="1300" dirty="0">
                        <a:latin typeface="HG丸ｺﾞｼｯｸM-PRO" pitchFamily="50" charset="-128"/>
                        <a:ea typeface="HG丸ｺﾞｼｯｸM-PRO" pitchFamily="50" charset="-128"/>
                      </a:endParaRPr>
                    </a:p>
                  </a:txBody>
                  <a:tcPr anchor="ctr"/>
                </a:tc>
              </a:tr>
              <a:tr h="785429">
                <a:tc>
                  <a:txBody>
                    <a:bodyPr/>
                    <a:lstStyle/>
                    <a:p>
                      <a:r>
                        <a:rPr kumimoji="1" lang="ja-JP" altLang="en-US" sz="1300" dirty="0" smtClean="0">
                          <a:latin typeface="HG丸ｺﾞｼｯｸM-PRO" pitchFamily="50" charset="-128"/>
                          <a:ea typeface="HG丸ｺﾞｼｯｸM-PRO" pitchFamily="50" charset="-128"/>
                        </a:rPr>
                        <a:t>人工腎臓、持続緩徐式血液濾過、腹膜還流又は血漿交換療法を実施</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２</a:t>
                      </a:r>
                      <a:endParaRPr kumimoji="1" lang="ja-JP" altLang="en-US" sz="1300" dirty="0">
                        <a:latin typeface="HG丸ｺﾞｼｯｸM-PRO" pitchFamily="50" charset="-128"/>
                        <a:ea typeface="HG丸ｺﾞｼｯｸM-PRO" pitchFamily="50" charset="-128"/>
                      </a:endParaRPr>
                    </a:p>
                  </a:txBody>
                  <a:tcPr anchor="ctr"/>
                </a:tc>
              </a:tr>
              <a:tr h="351351">
                <a:tc>
                  <a:txBody>
                    <a:bodyPr/>
                    <a:lstStyle/>
                    <a:p>
                      <a:r>
                        <a:rPr kumimoji="1" lang="en-US" altLang="ja-JP" sz="1300" dirty="0" smtClean="0">
                          <a:latin typeface="HG丸ｺﾞｼｯｸM-PRO" pitchFamily="50" charset="-128"/>
                          <a:ea typeface="HG丸ｺﾞｼｯｸM-PRO" pitchFamily="50" charset="-128"/>
                        </a:rPr>
                        <a:t>24</a:t>
                      </a:r>
                      <a:r>
                        <a:rPr kumimoji="1" lang="ja-JP" altLang="en-US" sz="1300" dirty="0" smtClean="0">
                          <a:latin typeface="HG丸ｺﾞｼｯｸM-PRO" pitchFamily="50" charset="-128"/>
                          <a:ea typeface="HG丸ｺﾞｼｯｸM-PRO" pitchFamily="50" charset="-128"/>
                        </a:rPr>
                        <a:t>時間持続点滴</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３</a:t>
                      </a:r>
                      <a:endParaRPr kumimoji="1" lang="ja-JP" altLang="en-US" sz="1300" dirty="0">
                        <a:latin typeface="HG丸ｺﾞｼｯｸM-PRO" pitchFamily="50" charset="-128"/>
                        <a:ea typeface="HG丸ｺﾞｼｯｸM-PRO" pitchFamily="50" charset="-128"/>
                      </a:endParaRPr>
                    </a:p>
                  </a:txBody>
                  <a:tcPr anchor="ctr"/>
                </a:tc>
              </a:tr>
              <a:tr h="785429">
                <a:tc>
                  <a:txBody>
                    <a:bodyPr/>
                    <a:lstStyle/>
                    <a:p>
                      <a:r>
                        <a:rPr kumimoji="1" lang="ja-JP" altLang="en-US" sz="1300" dirty="0" smtClean="0">
                          <a:latin typeface="HG丸ｺﾞｼｯｸM-PRO" pitchFamily="50" charset="-128"/>
                          <a:ea typeface="HG丸ｺﾞｼｯｸM-PRO" pitchFamily="50" charset="-128"/>
                        </a:rPr>
                        <a:t>創傷（手術創や感染創を含む。）</a:t>
                      </a:r>
                      <a:r>
                        <a:rPr kumimoji="1" lang="ja-JP" altLang="en-US" sz="1300" dirty="0" err="1" smtClean="0">
                          <a:latin typeface="HG丸ｺﾞｼｯｸM-PRO" pitchFamily="50" charset="-128"/>
                          <a:ea typeface="HG丸ｺﾞｼｯｸM-PRO" pitchFamily="50" charset="-128"/>
                        </a:rPr>
                        <a:t>、</a:t>
                      </a:r>
                      <a:r>
                        <a:rPr kumimoji="1" lang="ja-JP" altLang="en-US" sz="1300" dirty="0" smtClean="0">
                          <a:latin typeface="HG丸ｺﾞｼｯｸM-PRO" pitchFamily="50" charset="-128"/>
                          <a:ea typeface="HG丸ｺﾞｼｯｸM-PRO" pitchFamily="50" charset="-128"/>
                        </a:rPr>
                        <a:t>皮膚潰瘍・蜂巣炎等の感染症に対する治療を実施</a:t>
                      </a:r>
                      <a:endParaRPr kumimoji="1" lang="ja-JP" altLang="en-US" sz="1300" dirty="0">
                        <a:latin typeface="HG丸ｺﾞｼｯｸM-PRO" pitchFamily="50" charset="-128"/>
                        <a:ea typeface="HG丸ｺﾞｼｯｸM-PRO" pitchFamily="50" charset="-128"/>
                      </a:endParaRPr>
                    </a:p>
                  </a:txBody>
                  <a:tcPr anchor="ctr"/>
                </a:tc>
                <a:tc>
                  <a:txBody>
                    <a:bodyPr/>
                    <a:lstStyle/>
                    <a:p>
                      <a:pPr algn="ctr"/>
                      <a:r>
                        <a:rPr kumimoji="1" lang="ja-JP" altLang="en-US" sz="1300" dirty="0" smtClean="0">
                          <a:latin typeface="HG丸ｺﾞｼｯｸM-PRO" pitchFamily="50" charset="-128"/>
                          <a:ea typeface="HG丸ｺﾞｼｯｸM-PRO" pitchFamily="50" charset="-128"/>
                        </a:rPr>
                        <a:t>２</a:t>
                      </a:r>
                      <a:endParaRPr kumimoji="1" lang="ja-JP" altLang="en-US" sz="1300" dirty="0">
                        <a:latin typeface="HG丸ｺﾞｼｯｸM-PRO" pitchFamily="50" charset="-128"/>
                        <a:ea typeface="HG丸ｺﾞｼｯｸM-PRO" pitchFamily="50" charset="-128"/>
                      </a:endParaRPr>
                    </a:p>
                  </a:txBody>
                  <a:tcPr anchor="ctr"/>
                </a:tc>
              </a:tr>
            </a:tbl>
          </a:graphicData>
        </a:graphic>
      </p:graphicFrame>
      <p:sp>
        <p:nvSpPr>
          <p:cNvPr id="4" name="テキスト ボックス 3"/>
          <p:cNvSpPr txBox="1"/>
          <p:nvPr/>
        </p:nvSpPr>
        <p:spPr>
          <a:xfrm>
            <a:off x="395288" y="6286500"/>
            <a:ext cx="7891462" cy="523875"/>
          </a:xfrm>
          <a:prstGeom prst="rect">
            <a:avLst/>
          </a:prstGeom>
          <a:noFill/>
          <a:ln>
            <a:solidFill>
              <a:schemeClr val="tx1">
                <a:lumMod val="50000"/>
                <a:lumOff val="50000"/>
              </a:schemeClr>
            </a:solidFill>
            <a:prstDash val="sysDash"/>
          </a:ln>
        </p:spPr>
        <p:txBody>
          <a:bodyPr>
            <a:spAutoFit/>
          </a:bodyPr>
          <a:lstStyle/>
          <a:p>
            <a:pPr marL="92075" indent="-92075" fontAlgn="auto">
              <a:spcBef>
                <a:spcPts val="0"/>
              </a:spcBef>
              <a:spcAft>
                <a:spcPts val="0"/>
              </a:spcAft>
              <a:defRPr/>
            </a:pPr>
            <a:r>
              <a:rPr kumimoji="0" lang="ja-JP" altLang="en-US" sz="1400" dirty="0">
                <a:solidFill>
                  <a:prstClr val="black"/>
                </a:solidFill>
                <a:latin typeface="+mn-lt"/>
                <a:ea typeface="+mn-ea"/>
              </a:rPr>
              <a:t>（注）特定除外項目は、急性期や急性増悪時に相当すると考えられる項目も含んでいると考えられ、すべての項目において医療区分採用項目に合致するかどうかには検討の余地がある。</a:t>
            </a:r>
          </a:p>
        </p:txBody>
      </p:sp>
      <p:sp>
        <p:nvSpPr>
          <p:cNvPr id="5" name="テキスト ボックス 4"/>
          <p:cNvSpPr txBox="1"/>
          <p:nvPr/>
        </p:nvSpPr>
        <p:spPr>
          <a:xfrm>
            <a:off x="714375" y="76200"/>
            <a:ext cx="7786688" cy="4000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kumimoji="0" lang="ja-JP" altLang="en-US" sz="2000" dirty="0">
                <a:solidFill>
                  <a:prstClr val="black"/>
                </a:solidFill>
              </a:rPr>
              <a:t>特定除外項目と医療区分採用項目の対応関係②</a:t>
            </a:r>
          </a:p>
        </p:txBody>
      </p:sp>
      <p:cxnSp>
        <p:nvCxnSpPr>
          <p:cNvPr id="6" name="直線矢印コネクタ 5"/>
          <p:cNvCxnSpPr/>
          <p:nvPr/>
        </p:nvCxnSpPr>
        <p:spPr>
          <a:xfrm flipV="1">
            <a:off x="5000625" y="1285875"/>
            <a:ext cx="500063"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5000625" y="1857375"/>
            <a:ext cx="500063"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5000625" y="2428875"/>
            <a:ext cx="500063"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rot="5400000" flipH="1" flipV="1">
            <a:off x="4929188" y="2928937"/>
            <a:ext cx="642938" cy="500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16200000" flipH="1">
            <a:off x="4786313" y="5072062"/>
            <a:ext cx="928688" cy="500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5000625" y="4286250"/>
            <a:ext cx="571500"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rot="5400000" flipH="1" flipV="1">
            <a:off x="3500438" y="2857500"/>
            <a:ext cx="3500437" cy="500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5000625" y="3357563"/>
            <a:ext cx="500063"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5000625" y="3500438"/>
            <a:ext cx="500063"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5000625" y="4857750"/>
            <a:ext cx="500063"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スライド番号プレースホルダ 7"/>
          <p:cNvSpPr>
            <a:spLocks noGrp="1"/>
          </p:cNvSpPr>
          <p:nvPr>
            <p:ph type="sldNum" sz="quarter" idx="11"/>
          </p:nvPr>
        </p:nvSpPr>
        <p:spPr>
          <a:xfrm>
            <a:off x="6840538" y="6480175"/>
            <a:ext cx="2133600" cy="339725"/>
          </a:xfrm>
        </p:spPr>
        <p:txBody>
          <a:bodyPr/>
          <a:lstStyle/>
          <a:p>
            <a:pPr algn="r">
              <a:defRPr/>
            </a:pPr>
            <a:fld id="{09AB6725-45EF-4F79-BE46-266A7E8F37DF}" type="slidenum">
              <a:rPr lang="en-US" sz="1400">
                <a:effectLst>
                  <a:outerShdw blurRad="38100" dist="38100" dir="2700000" algn="tl">
                    <a:srgbClr val="000000">
                      <a:alpha val="43137"/>
                    </a:srgbClr>
                  </a:outerShdw>
                </a:effectLst>
              </a:rPr>
              <a:pPr algn="r">
                <a:defRPr/>
              </a:pPr>
              <a:t>132</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412776"/>
            <a:ext cx="8136904" cy="4752528"/>
          </a:xfrm>
          <a:prstGeom prst="rect">
            <a:avLst/>
          </a:prstGeom>
          <a:solidFill>
            <a:srgbClr val="FFFFCC"/>
          </a:solidFill>
          <a:effectLst>
            <a:innerShdw blurRad="63500" dist="50800" dir="13500000">
              <a:prstClr val="black">
                <a:alpha val="50000"/>
              </a:prstClr>
            </a:innerShdw>
          </a:effectLst>
        </p:spPr>
        <p:txBody>
          <a:bodyPr anchor="ctr"/>
          <a:lstStyle/>
          <a:p>
            <a:pPr marL="354013" indent="-354013" fontAlgn="auto">
              <a:spcBef>
                <a:spcPts val="0"/>
              </a:spcBef>
              <a:spcAft>
                <a:spcPts val="0"/>
              </a:spcAft>
              <a:defRPr/>
            </a:pPr>
            <a:r>
              <a:rPr kumimoji="0" lang="ja-JP" altLang="en-US" sz="2800" dirty="0">
                <a:latin typeface="MS UI Gothic" pitchFamily="50" charset="-128"/>
                <a:ea typeface="MS UI Gothic" pitchFamily="50" charset="-128"/>
              </a:rPr>
              <a:t>◆午前中の退院がそのほとんどを占める医療機関についての退院日の入院基本料の適正化</a:t>
            </a:r>
            <a:endParaRPr kumimoji="0" lang="en-US" altLang="ja-JP" sz="2800" dirty="0">
              <a:latin typeface="MS UI Gothic" pitchFamily="50" charset="-128"/>
              <a:ea typeface="MS UI Gothic" pitchFamily="50" charset="-128"/>
            </a:endParaRPr>
          </a:p>
          <a:p>
            <a:pPr marL="355600" indent="-355600" fontAlgn="auto">
              <a:spcBef>
                <a:spcPts val="0"/>
              </a:spcBef>
              <a:spcAft>
                <a:spcPts val="0"/>
              </a:spcAft>
              <a:defRPr/>
            </a:pPr>
            <a:endParaRPr kumimoji="0" lang="ja-JP" altLang="en-US" sz="2800" dirty="0">
              <a:latin typeface="MS UI Gothic" pitchFamily="50" charset="-128"/>
              <a:ea typeface="MS UI Gothic" pitchFamily="50" charset="-128"/>
            </a:endParaRPr>
          </a:p>
          <a:p>
            <a:pPr marL="273050" indent="355600" fontAlgn="auto">
              <a:spcBef>
                <a:spcPts val="0"/>
              </a:spcBef>
              <a:spcAft>
                <a:spcPts val="0"/>
              </a:spcAft>
              <a:defRPr/>
            </a:pPr>
            <a:r>
              <a:rPr kumimoji="0" lang="ja-JP" altLang="en-US" sz="2800" dirty="0">
                <a:solidFill>
                  <a:srgbClr val="0070C0"/>
                </a:solidFill>
                <a:latin typeface="MS UI Gothic" pitchFamily="50" charset="-128"/>
                <a:ea typeface="MS UI Gothic" pitchFamily="50" charset="-128"/>
              </a:rPr>
              <a:t>一般病棟入院基本料、特定機能病院入院基本料（一般病棟に限る）又は専門病院入院基本料算定医療機関</a:t>
            </a:r>
            <a:r>
              <a:rPr kumimoji="0" lang="ja-JP" altLang="en-US" sz="2800" dirty="0">
                <a:latin typeface="MS UI Gothic" pitchFamily="50" charset="-128"/>
                <a:ea typeface="MS UI Gothic" pitchFamily="50" charset="-128"/>
              </a:rPr>
              <a:t>のうち、</a:t>
            </a:r>
            <a:r>
              <a:rPr kumimoji="0" lang="ja-JP" altLang="en-US" sz="2800" dirty="0">
                <a:solidFill>
                  <a:srgbClr val="FF0000"/>
                </a:solidFill>
                <a:latin typeface="MS UI Gothic" pitchFamily="50" charset="-128"/>
                <a:ea typeface="MS UI Gothic" pitchFamily="50" charset="-128"/>
              </a:rPr>
              <a:t>正午までに退院するものの割合が</a:t>
            </a:r>
            <a:r>
              <a:rPr kumimoji="0" lang="en-US" altLang="ja-JP" sz="2800" dirty="0">
                <a:solidFill>
                  <a:srgbClr val="FF0000"/>
                </a:solidFill>
                <a:latin typeface="MS UI Gothic" pitchFamily="50" charset="-128"/>
                <a:ea typeface="MS UI Gothic" pitchFamily="50" charset="-128"/>
              </a:rPr>
              <a:t/>
            </a:r>
            <a:br>
              <a:rPr kumimoji="0" lang="en-US" altLang="ja-JP" sz="2800" dirty="0">
                <a:solidFill>
                  <a:srgbClr val="FF0000"/>
                </a:solidFill>
                <a:latin typeface="MS UI Gothic" pitchFamily="50" charset="-128"/>
                <a:ea typeface="MS UI Gothic" pitchFamily="50" charset="-128"/>
              </a:rPr>
            </a:br>
            <a:r>
              <a:rPr kumimoji="0" lang="ja-JP" altLang="en-US" sz="2800" dirty="0">
                <a:solidFill>
                  <a:srgbClr val="FF0000"/>
                </a:solidFill>
                <a:latin typeface="MS UI Gothic" pitchFamily="50" charset="-128"/>
                <a:ea typeface="MS UI Gothic" pitchFamily="50" charset="-128"/>
              </a:rPr>
              <a:t>９０％を超える</a:t>
            </a:r>
            <a:r>
              <a:rPr kumimoji="0" lang="ja-JP" altLang="en-US" sz="2800" dirty="0">
                <a:latin typeface="MS UI Gothic" pitchFamily="50" charset="-128"/>
                <a:ea typeface="MS UI Gothic" pitchFamily="50" charset="-128"/>
              </a:rPr>
              <a:t>医療機関について、当該病棟に３０日を超えて入院している者で、退院日に手術や高度な処置等の伴わない場合には、退院日に算定された</a:t>
            </a:r>
            <a:r>
              <a:rPr kumimoji="0" lang="ja-JP" altLang="en-US" sz="2800" dirty="0">
                <a:solidFill>
                  <a:srgbClr val="FF0000"/>
                </a:solidFill>
                <a:latin typeface="MS UI Gothic" pitchFamily="50" charset="-128"/>
                <a:ea typeface="MS UI Gothic" pitchFamily="50" charset="-128"/>
              </a:rPr>
              <a:t>入院基本料を８％減額</a:t>
            </a:r>
            <a:r>
              <a:rPr kumimoji="0" lang="ja-JP" altLang="en-US" sz="2800" dirty="0">
                <a:latin typeface="MS UI Gothic" pitchFamily="50" charset="-128"/>
                <a:ea typeface="MS UI Gothic" pitchFamily="50" charset="-128"/>
              </a:rPr>
              <a:t>する。</a:t>
            </a:r>
          </a:p>
        </p:txBody>
      </p:sp>
      <p:sp>
        <p:nvSpPr>
          <p:cNvPr id="9" name="タイトル 2"/>
          <p:cNvSpPr>
            <a:spLocks noGrp="1"/>
          </p:cNvSpPr>
          <p:nvPr>
            <p:ph type="title"/>
          </p:nvPr>
        </p:nvSpPr>
        <p:spPr>
          <a:xfrm>
            <a:off x="457200" y="260648"/>
            <a:ext cx="8229600" cy="864096"/>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28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効率化の余地のある入院についての適正な評価</a:t>
            </a:r>
            <a:endParaRPr lang="ja-JP" altLang="en-US" sz="28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9F48D19A-041A-4BFB-9327-3BE629A5B78D}" type="slidenum">
              <a:rPr lang="en-US" sz="1400">
                <a:effectLst>
                  <a:outerShdw blurRad="38100" dist="38100" dir="2700000" algn="tl">
                    <a:srgbClr val="000000">
                      <a:alpha val="43137"/>
                    </a:srgbClr>
                  </a:outerShdw>
                </a:effectLst>
              </a:rPr>
              <a:pPr algn="r">
                <a:defRPr/>
              </a:pPr>
              <a:t>133</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5004048" y="1196753"/>
            <a:ext cx="399695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14</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15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65-66</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508</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512</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513</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260648"/>
            <a:ext cx="8136904" cy="6264696"/>
          </a:xfrm>
          <a:prstGeom prst="rect">
            <a:avLst/>
          </a:prstGeom>
          <a:solidFill>
            <a:srgbClr val="FFFFCC"/>
          </a:solidFill>
          <a:effectLst>
            <a:innerShdw blurRad="63500" dist="50800" dir="13500000">
              <a:prstClr val="black">
                <a:alpha val="50000"/>
              </a:prstClr>
            </a:innerShdw>
          </a:effectLst>
        </p:spPr>
        <p:txBody>
          <a:bodyPr anchor="ctr"/>
          <a:lstStyle/>
          <a:p>
            <a:pPr marL="355600" indent="-355600" fontAlgn="auto">
              <a:spcBef>
                <a:spcPts val="0"/>
              </a:spcBef>
              <a:spcAft>
                <a:spcPts val="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対象医療機関</a:t>
            </a:r>
            <a:r>
              <a:rPr kumimoji="0" lang="en-US" altLang="ja-JP" sz="2400" dirty="0">
                <a:latin typeface="MS UI Gothic" pitchFamily="50" charset="-128"/>
                <a:ea typeface="MS UI Gothic" pitchFamily="50" charset="-128"/>
              </a:rPr>
              <a:t>]</a:t>
            </a:r>
          </a:p>
          <a:p>
            <a:pPr marL="355600" indent="-273050" fontAlgn="auto">
              <a:spcBef>
                <a:spcPts val="0"/>
              </a:spcBef>
              <a:spcAft>
                <a:spcPts val="0"/>
              </a:spcAft>
              <a:defRPr/>
            </a:pPr>
            <a:r>
              <a:rPr kumimoji="0" lang="ja-JP" altLang="en-US" sz="2400" dirty="0">
                <a:latin typeface="MS UI Gothic" pitchFamily="50" charset="-128"/>
                <a:ea typeface="MS UI Gothic" pitchFamily="50" charset="-128"/>
              </a:rPr>
              <a:t>以下のすべてを満たす医療機関</a:t>
            </a:r>
          </a:p>
          <a:p>
            <a:pPr marL="450850" indent="-273050" fontAlgn="auto">
              <a:spcBef>
                <a:spcPts val="0"/>
              </a:spcBef>
              <a:spcAft>
                <a:spcPts val="0"/>
              </a:spcAft>
              <a:defRPr/>
            </a:pPr>
            <a:r>
              <a:rPr kumimoji="0" lang="ja-JP" altLang="en-US" sz="2400" dirty="0">
                <a:latin typeface="MS UI Gothic" pitchFamily="50" charset="-128"/>
                <a:ea typeface="MS UI Gothic" pitchFamily="50" charset="-128"/>
              </a:rPr>
              <a:t>①　一般病棟入院基本料、特定機能病院入院基本料（一般病棟に限る）又は専門病院入院基本料算定医療機関</a:t>
            </a:r>
          </a:p>
          <a:p>
            <a:pPr marL="450850" indent="-273050" fontAlgn="auto">
              <a:spcBef>
                <a:spcPts val="0"/>
              </a:spcBef>
              <a:spcAft>
                <a:spcPts val="0"/>
              </a:spcAft>
              <a:defRPr/>
            </a:pPr>
            <a:r>
              <a:rPr kumimoji="0" lang="ja-JP" altLang="en-US" sz="2400" dirty="0">
                <a:latin typeface="MS UI Gothic" pitchFamily="50" charset="-128"/>
                <a:ea typeface="MS UI Gothic" pitchFamily="50" charset="-128"/>
              </a:rPr>
              <a:t>②　</a:t>
            </a:r>
            <a:r>
              <a:rPr kumimoji="0" lang="ja-JP" altLang="en-US" sz="2400" dirty="0">
                <a:solidFill>
                  <a:srgbClr val="0070C0"/>
                </a:solidFill>
                <a:latin typeface="MS UI Gothic" pitchFamily="50" charset="-128"/>
                <a:ea typeface="MS UI Gothic" pitchFamily="50" charset="-128"/>
              </a:rPr>
              <a:t>当該病棟の退院全体のうち正午までに退院するものの割合が９０％を超える保険医療機関</a:t>
            </a:r>
          </a:p>
          <a:p>
            <a:pPr marL="355600" indent="-355600" fontAlgn="auto">
              <a:spcBef>
                <a:spcPts val="0"/>
              </a:spcBef>
              <a:spcAft>
                <a:spcPts val="0"/>
              </a:spcAft>
              <a:defRPr/>
            </a:pPr>
            <a:endParaRPr kumimoji="0" lang="ja-JP" altLang="en-US" sz="2400" dirty="0">
              <a:latin typeface="MS UI Gothic" pitchFamily="50" charset="-128"/>
              <a:ea typeface="MS UI Gothic" pitchFamily="50" charset="-128"/>
            </a:endParaRPr>
          </a:p>
          <a:p>
            <a:pPr marL="355600" indent="-355600" fontAlgn="auto">
              <a:spcBef>
                <a:spcPts val="0"/>
              </a:spcBef>
              <a:spcAft>
                <a:spcPts val="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対象とする入院基本料</a:t>
            </a:r>
            <a:r>
              <a:rPr kumimoji="0" lang="en-US" altLang="ja-JP" sz="2400" dirty="0">
                <a:latin typeface="MS UI Gothic" pitchFamily="50" charset="-128"/>
                <a:ea typeface="MS UI Gothic" pitchFamily="50" charset="-128"/>
              </a:rPr>
              <a:t>]</a:t>
            </a:r>
          </a:p>
          <a:p>
            <a:pPr marL="355600" indent="-273050" fontAlgn="auto">
              <a:spcBef>
                <a:spcPts val="0"/>
              </a:spcBef>
              <a:spcAft>
                <a:spcPts val="0"/>
              </a:spcAft>
              <a:defRPr/>
            </a:pPr>
            <a:r>
              <a:rPr kumimoji="0" lang="ja-JP" altLang="en-US" sz="2400" dirty="0">
                <a:latin typeface="MS UI Gothic" pitchFamily="50" charset="-128"/>
                <a:ea typeface="MS UI Gothic" pitchFamily="50" charset="-128"/>
              </a:rPr>
              <a:t>以下のすべてを満たす入院基本料</a:t>
            </a:r>
          </a:p>
          <a:p>
            <a:pPr marL="450850" indent="-273050" fontAlgn="auto">
              <a:spcBef>
                <a:spcPts val="0"/>
              </a:spcBef>
              <a:spcAft>
                <a:spcPts val="0"/>
              </a:spcAft>
              <a:defRPr/>
            </a:pPr>
            <a:r>
              <a:rPr kumimoji="0" lang="ja-JP" altLang="en-US" sz="2400" dirty="0">
                <a:latin typeface="MS UI Gothic" pitchFamily="50" charset="-128"/>
                <a:ea typeface="MS UI Gothic" pitchFamily="50" charset="-128"/>
              </a:rPr>
              <a:t>①　一般病棟入院基本料、特定機能病院入院基本料及び専門病院入院基本料のうち、当該病棟に３０日を超えて入院しているものの</a:t>
            </a:r>
            <a:r>
              <a:rPr kumimoji="0" lang="ja-JP" altLang="en-US" sz="2400" dirty="0">
                <a:solidFill>
                  <a:srgbClr val="0070C0"/>
                </a:solidFill>
                <a:latin typeface="MS UI Gothic" pitchFamily="50" charset="-128"/>
                <a:ea typeface="MS UI Gothic" pitchFamily="50" charset="-128"/>
              </a:rPr>
              <a:t>退院日に算定</a:t>
            </a:r>
            <a:r>
              <a:rPr kumimoji="0" lang="ja-JP" altLang="en-US" sz="2400" dirty="0">
                <a:latin typeface="MS UI Gothic" pitchFamily="50" charset="-128"/>
                <a:ea typeface="MS UI Gothic" pitchFamily="50" charset="-128"/>
              </a:rPr>
              <a:t>されたもの</a:t>
            </a:r>
          </a:p>
          <a:p>
            <a:pPr marL="450850" indent="-273050" fontAlgn="auto">
              <a:spcBef>
                <a:spcPts val="0"/>
              </a:spcBef>
              <a:spcAft>
                <a:spcPts val="0"/>
              </a:spcAft>
              <a:defRPr/>
            </a:pPr>
            <a:r>
              <a:rPr kumimoji="0" lang="ja-JP" altLang="en-US" sz="2400" dirty="0">
                <a:latin typeface="MS UI Gothic" pitchFamily="50" charset="-128"/>
                <a:ea typeface="MS UI Gothic" pitchFamily="50" charset="-128"/>
              </a:rPr>
              <a:t>②　</a:t>
            </a:r>
            <a:r>
              <a:rPr kumimoji="0" lang="ja-JP" altLang="en-US" sz="2400" dirty="0">
                <a:solidFill>
                  <a:srgbClr val="0070C0"/>
                </a:solidFill>
                <a:latin typeface="MS UI Gothic" pitchFamily="50" charset="-128"/>
                <a:ea typeface="MS UI Gothic" pitchFamily="50" charset="-128"/>
              </a:rPr>
              <a:t>退院調整加算が算定されていない</a:t>
            </a:r>
            <a:r>
              <a:rPr kumimoji="0" lang="ja-JP" altLang="en-US" sz="2400" dirty="0">
                <a:latin typeface="MS UI Gothic" pitchFamily="50" charset="-128"/>
                <a:ea typeface="MS UI Gothic" pitchFamily="50" charset="-128"/>
              </a:rPr>
              <a:t>もの</a:t>
            </a:r>
          </a:p>
          <a:p>
            <a:pPr marL="450850" indent="-273050" fontAlgn="auto">
              <a:spcBef>
                <a:spcPts val="0"/>
              </a:spcBef>
              <a:spcAft>
                <a:spcPts val="0"/>
              </a:spcAft>
              <a:defRPr/>
            </a:pPr>
            <a:r>
              <a:rPr kumimoji="0" lang="ja-JP" altLang="en-US" sz="2400" dirty="0">
                <a:latin typeface="MS UI Gothic" pitchFamily="50" charset="-128"/>
                <a:ea typeface="MS UI Gothic" pitchFamily="50" charset="-128"/>
              </a:rPr>
              <a:t>③　算定された日に</a:t>
            </a:r>
            <a:r>
              <a:rPr kumimoji="0" lang="ja-JP" altLang="en-US" sz="2400" dirty="0">
                <a:solidFill>
                  <a:srgbClr val="0070C0"/>
                </a:solidFill>
                <a:latin typeface="MS UI Gothic" pitchFamily="50" charset="-128"/>
                <a:ea typeface="MS UI Gothic" pitchFamily="50" charset="-128"/>
              </a:rPr>
              <a:t>手術、１</a:t>
            </a:r>
            <a:r>
              <a:rPr kumimoji="0" lang="en-US" altLang="ja-JP" sz="2400" dirty="0">
                <a:solidFill>
                  <a:srgbClr val="0070C0"/>
                </a:solidFill>
                <a:latin typeface="MS UI Gothic" pitchFamily="50" charset="-128"/>
                <a:ea typeface="MS UI Gothic" pitchFamily="50" charset="-128"/>
              </a:rPr>
              <a:t>,</a:t>
            </a:r>
            <a:r>
              <a:rPr kumimoji="0" lang="ja-JP" altLang="en-US" sz="2400" dirty="0">
                <a:solidFill>
                  <a:srgbClr val="0070C0"/>
                </a:solidFill>
                <a:latin typeface="MS UI Gothic" pitchFamily="50" charset="-128"/>
                <a:ea typeface="MS UI Gothic" pitchFamily="50" charset="-128"/>
              </a:rPr>
              <a:t>０００点以上の処置を伴わない</a:t>
            </a:r>
            <a:r>
              <a:rPr kumimoji="0" lang="ja-JP" altLang="en-US" sz="2400" dirty="0">
                <a:latin typeface="MS UI Gothic" pitchFamily="50" charset="-128"/>
                <a:ea typeface="MS UI Gothic" pitchFamily="50" charset="-128"/>
              </a:rPr>
              <a:t>もの</a:t>
            </a:r>
          </a:p>
          <a:p>
            <a:pPr marL="355600" indent="-355600" fontAlgn="auto">
              <a:spcBef>
                <a:spcPts val="0"/>
              </a:spcBef>
              <a:spcAft>
                <a:spcPts val="0"/>
              </a:spcAft>
              <a:defRPr/>
            </a:pPr>
            <a:endParaRPr kumimoji="0" lang="ja-JP" altLang="en-US" sz="2400" dirty="0">
              <a:latin typeface="MS UI Gothic" pitchFamily="50" charset="-128"/>
              <a:ea typeface="MS UI Gothic" pitchFamily="50" charset="-128"/>
            </a:endParaRPr>
          </a:p>
          <a:p>
            <a:pPr marL="355600" indent="-355600" fontAlgn="auto">
              <a:spcBef>
                <a:spcPts val="0"/>
              </a:spcBef>
              <a:spcAft>
                <a:spcPts val="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経過措置</a:t>
            </a:r>
            <a:r>
              <a:rPr kumimoji="0" lang="en-US" altLang="ja-JP" sz="2400" dirty="0">
                <a:latin typeface="MS UI Gothic" pitchFamily="50" charset="-128"/>
                <a:ea typeface="MS UI Gothic" pitchFamily="50" charset="-128"/>
              </a:rPr>
              <a:t>]</a:t>
            </a:r>
          </a:p>
          <a:p>
            <a:pPr marL="355600" indent="-273050" fontAlgn="auto">
              <a:spcBef>
                <a:spcPts val="0"/>
              </a:spcBef>
              <a:spcAft>
                <a:spcPts val="0"/>
              </a:spcAft>
              <a:defRPr/>
            </a:pPr>
            <a:r>
              <a:rPr kumimoji="0" lang="ja-JP" altLang="en-US" sz="2400" dirty="0">
                <a:latin typeface="MS UI Gothic" pitchFamily="50" charset="-128"/>
                <a:ea typeface="MS UI Gothic" pitchFamily="50" charset="-128"/>
              </a:rPr>
              <a:t>上記の取り扱いについては、</a:t>
            </a:r>
            <a:r>
              <a:rPr kumimoji="0" lang="ja-JP" altLang="en-US" sz="2400" dirty="0">
                <a:solidFill>
                  <a:srgbClr val="0070C0"/>
                </a:solidFill>
                <a:latin typeface="MS UI Gothic" pitchFamily="50" charset="-128"/>
                <a:ea typeface="MS UI Gothic" pitchFamily="50" charset="-128"/>
              </a:rPr>
              <a:t>平成２４年１０月１日から施行</a:t>
            </a:r>
            <a:r>
              <a:rPr kumimoji="0" lang="ja-JP" altLang="en-US" sz="2400" dirty="0">
                <a:latin typeface="MS UI Gothic" pitchFamily="50" charset="-128"/>
                <a:ea typeface="MS UI Gothic" pitchFamily="50" charset="-128"/>
              </a:rPr>
              <a:t>する。</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19C7FDC6-1C72-4BA1-91D8-04DA78273D8C}" type="slidenum">
              <a:rPr lang="en-US" sz="1400">
                <a:effectLst>
                  <a:outerShdw blurRad="38100" dist="38100" dir="2700000" algn="tl">
                    <a:srgbClr val="000000">
                      <a:alpha val="43137"/>
                    </a:srgbClr>
                  </a:outerShdw>
                </a:effectLst>
              </a:rPr>
              <a:pPr algn="r">
                <a:defRPr/>
              </a:pPr>
              <a:t>134</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052736"/>
            <a:ext cx="8136904" cy="5472608"/>
          </a:xfrm>
          <a:prstGeom prst="rect">
            <a:avLst/>
          </a:prstGeom>
          <a:solidFill>
            <a:srgbClr val="FFFFCC"/>
          </a:solidFill>
          <a:effectLst>
            <a:innerShdw blurRad="63500" dist="50800" dir="13500000">
              <a:prstClr val="black">
                <a:alpha val="50000"/>
              </a:prstClr>
            </a:innerShdw>
          </a:effectLst>
        </p:spPr>
        <p:txBody>
          <a:bodyPr anchor="ctr"/>
          <a:lstStyle/>
          <a:p>
            <a:pPr marL="354013" indent="-354013" fontAlgn="auto">
              <a:spcBef>
                <a:spcPts val="0"/>
              </a:spcBef>
              <a:spcAft>
                <a:spcPts val="0"/>
              </a:spcAft>
              <a:defRPr/>
            </a:pPr>
            <a:r>
              <a:rPr kumimoji="0" lang="ja-JP" altLang="en-US" sz="2800" dirty="0">
                <a:latin typeface="MS UI Gothic" pitchFamily="50" charset="-128"/>
                <a:ea typeface="MS UI Gothic" pitchFamily="50" charset="-128"/>
              </a:rPr>
              <a:t>◆金曜日入院、月曜日退院の割合が明らかに高い医療機関の土曜日、日曜日の入院基本料の適正化</a:t>
            </a:r>
            <a:endParaRPr kumimoji="0" lang="en-US" altLang="ja-JP" sz="2800" dirty="0">
              <a:latin typeface="MS UI Gothic" pitchFamily="50" charset="-128"/>
              <a:ea typeface="MS UI Gothic" pitchFamily="50" charset="-128"/>
            </a:endParaRPr>
          </a:p>
          <a:p>
            <a:pPr marL="273050" indent="-273050" fontAlgn="auto">
              <a:spcBef>
                <a:spcPts val="0"/>
              </a:spcBef>
              <a:spcAft>
                <a:spcPts val="0"/>
              </a:spcAft>
              <a:defRPr/>
            </a:pPr>
            <a:endParaRPr kumimoji="0" lang="ja-JP" altLang="en-US" sz="2800" dirty="0">
              <a:latin typeface="MS UI Gothic" pitchFamily="50" charset="-128"/>
              <a:ea typeface="MS UI Gothic" pitchFamily="50" charset="-128"/>
            </a:endParaRPr>
          </a:p>
          <a:p>
            <a:pPr marL="273050" indent="355600" fontAlgn="auto">
              <a:spcBef>
                <a:spcPts val="0"/>
              </a:spcBef>
              <a:spcAft>
                <a:spcPts val="0"/>
              </a:spcAft>
              <a:defRPr/>
            </a:pPr>
            <a:r>
              <a:rPr kumimoji="0" lang="ja-JP" altLang="en-US" sz="2800" dirty="0">
                <a:latin typeface="MS UI Gothic" pitchFamily="50" charset="-128"/>
                <a:ea typeface="MS UI Gothic" pitchFamily="50" charset="-128"/>
              </a:rPr>
              <a:t>金曜日入院、月曜日退院の者の平均在院日数は他の曜日の者と比べ長いことを勘案し、</a:t>
            </a:r>
            <a:r>
              <a:rPr kumimoji="0" lang="ja-JP" altLang="en-US" sz="2800" dirty="0">
                <a:solidFill>
                  <a:srgbClr val="0070C0"/>
                </a:solidFill>
                <a:latin typeface="MS UI Gothic" pitchFamily="50" charset="-128"/>
                <a:ea typeface="MS UI Gothic" pitchFamily="50" charset="-128"/>
              </a:rPr>
              <a:t>一般病棟入院基本料、特定機能病院入院基本料及び専門病院入院基本料算定医療機関</a:t>
            </a:r>
            <a:r>
              <a:rPr kumimoji="0" lang="ja-JP" altLang="en-US" sz="2800" dirty="0">
                <a:latin typeface="MS UI Gothic" pitchFamily="50" charset="-128"/>
                <a:ea typeface="MS UI Gothic" pitchFamily="50" charset="-128"/>
              </a:rPr>
              <a:t>のうち、</a:t>
            </a:r>
            <a:r>
              <a:rPr kumimoji="0" lang="ja-JP" altLang="en-US" sz="2800" dirty="0">
                <a:solidFill>
                  <a:srgbClr val="FF0000"/>
                </a:solidFill>
                <a:latin typeface="MS UI Gothic" pitchFamily="50" charset="-128"/>
                <a:ea typeface="MS UI Gothic" pitchFamily="50" charset="-128"/>
              </a:rPr>
              <a:t>金曜日入院、月曜日退院の割合の合計が４０％を超える</a:t>
            </a:r>
            <a:r>
              <a:rPr kumimoji="0" lang="ja-JP" altLang="en-US" sz="2800" dirty="0">
                <a:latin typeface="MS UI Gothic" pitchFamily="50" charset="-128"/>
                <a:ea typeface="MS UI Gothic" pitchFamily="50" charset="-128"/>
              </a:rPr>
              <a:t>医療機関について、手術や高度の処置等を伴わない土曜日、日曜日に算定された</a:t>
            </a:r>
            <a:r>
              <a:rPr kumimoji="0" lang="ja-JP" altLang="en-US" sz="2800" dirty="0">
                <a:solidFill>
                  <a:srgbClr val="FF0000"/>
                </a:solidFill>
                <a:latin typeface="MS UI Gothic" pitchFamily="50" charset="-128"/>
                <a:ea typeface="MS UI Gothic" pitchFamily="50" charset="-128"/>
              </a:rPr>
              <a:t>入院基本料を８％減額</a:t>
            </a:r>
            <a:r>
              <a:rPr kumimoji="0" lang="ja-JP" altLang="en-US" sz="2800" dirty="0">
                <a:latin typeface="MS UI Gothic" pitchFamily="50" charset="-128"/>
                <a:ea typeface="MS UI Gothic" pitchFamily="50" charset="-128"/>
              </a:rPr>
              <a:t>する。</a:t>
            </a:r>
          </a:p>
        </p:txBody>
      </p:sp>
      <p:sp>
        <p:nvSpPr>
          <p:cNvPr id="7" name="タイトル 2"/>
          <p:cNvSpPr>
            <a:spLocks noGrp="1"/>
          </p:cNvSpPr>
          <p:nvPr>
            <p:ph type="title"/>
          </p:nvPr>
        </p:nvSpPr>
        <p:spPr>
          <a:xfrm>
            <a:off x="457200" y="116632"/>
            <a:ext cx="8229600" cy="864096"/>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28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効率化の余地のある入院についての適正な評価</a:t>
            </a:r>
            <a:endParaRPr lang="ja-JP" altLang="en-US" sz="28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55176F90-C5C4-40A1-A621-FE67CE56D744}" type="slidenum">
              <a:rPr lang="en-US" sz="1400">
                <a:effectLst>
                  <a:outerShdw blurRad="38100" dist="38100" dir="2700000" algn="tl">
                    <a:srgbClr val="000000">
                      <a:alpha val="43137"/>
                    </a:srgbClr>
                  </a:outerShdw>
                </a:effectLst>
              </a:rPr>
              <a:pPr algn="r">
                <a:defRPr/>
              </a:pPr>
              <a:t>135</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5292080" y="1196753"/>
            <a:ext cx="363691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14</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15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66</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508</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512</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513</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260648"/>
            <a:ext cx="8136904" cy="6264696"/>
          </a:xfrm>
          <a:prstGeom prst="rect">
            <a:avLst/>
          </a:prstGeom>
          <a:solidFill>
            <a:srgbClr val="FFFFCC"/>
          </a:solidFill>
          <a:effectLst>
            <a:innerShdw blurRad="63500" dist="50800" dir="13500000">
              <a:prstClr val="black">
                <a:alpha val="50000"/>
              </a:prstClr>
            </a:innerShdw>
          </a:effectLst>
        </p:spPr>
        <p:txBody>
          <a:bodyPr anchor="ctr"/>
          <a:lstStyle/>
          <a:p>
            <a:pPr marL="355600" indent="-355600" fontAlgn="auto">
              <a:spcBef>
                <a:spcPts val="0"/>
              </a:spcBef>
              <a:spcAft>
                <a:spcPts val="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対象医療機関</a:t>
            </a:r>
            <a:r>
              <a:rPr kumimoji="0" lang="en-US" altLang="ja-JP" sz="2400" dirty="0">
                <a:latin typeface="MS UI Gothic" pitchFamily="50" charset="-128"/>
                <a:ea typeface="MS UI Gothic" pitchFamily="50" charset="-128"/>
              </a:rPr>
              <a:t>]</a:t>
            </a:r>
          </a:p>
          <a:p>
            <a:pPr marL="355600" indent="-273050" fontAlgn="auto">
              <a:spcBef>
                <a:spcPts val="0"/>
              </a:spcBef>
              <a:spcAft>
                <a:spcPts val="0"/>
              </a:spcAft>
              <a:defRPr/>
            </a:pPr>
            <a:r>
              <a:rPr kumimoji="0" lang="ja-JP" altLang="en-US" sz="2400" dirty="0">
                <a:latin typeface="MS UI Gothic" pitchFamily="50" charset="-128"/>
                <a:ea typeface="MS UI Gothic" pitchFamily="50" charset="-128"/>
              </a:rPr>
              <a:t>以下のいずれも満たす医療機関</a:t>
            </a:r>
          </a:p>
          <a:p>
            <a:pPr marL="450850" indent="-273050" fontAlgn="auto">
              <a:spcBef>
                <a:spcPts val="0"/>
              </a:spcBef>
              <a:spcAft>
                <a:spcPts val="0"/>
              </a:spcAft>
              <a:defRPr/>
            </a:pPr>
            <a:r>
              <a:rPr kumimoji="0" lang="ja-JP" altLang="en-US" sz="2400" dirty="0">
                <a:latin typeface="MS UI Gothic" pitchFamily="50" charset="-128"/>
                <a:ea typeface="MS UI Gothic" pitchFamily="50" charset="-128"/>
              </a:rPr>
              <a:t>①　一般病棟入院基本料、特定機能病院入院基本料（一般病棟に限る）又は専門病院入院基本料算定医療機関</a:t>
            </a:r>
          </a:p>
          <a:p>
            <a:pPr marL="450850" indent="-273050" fontAlgn="auto">
              <a:spcBef>
                <a:spcPts val="0"/>
              </a:spcBef>
              <a:spcAft>
                <a:spcPts val="0"/>
              </a:spcAft>
              <a:defRPr/>
            </a:pPr>
            <a:r>
              <a:rPr kumimoji="0" lang="ja-JP" altLang="en-US" sz="2400" dirty="0">
                <a:latin typeface="MS UI Gothic" pitchFamily="50" charset="-128"/>
                <a:ea typeface="MS UI Gothic" pitchFamily="50" charset="-128"/>
              </a:rPr>
              <a:t>②　</a:t>
            </a:r>
            <a:r>
              <a:rPr kumimoji="0" lang="ja-JP" altLang="en-US" sz="2400" dirty="0">
                <a:solidFill>
                  <a:srgbClr val="0070C0"/>
                </a:solidFill>
                <a:latin typeface="MS UI Gothic" pitchFamily="50" charset="-128"/>
                <a:ea typeface="MS UI Gothic" pitchFamily="50" charset="-128"/>
              </a:rPr>
              <a:t>入院全体のうち金曜日に入院したものの割合と、退院全体のうち月曜日に退院したものの割合の合計が４０％以上の保険医療機関</a:t>
            </a:r>
          </a:p>
          <a:p>
            <a:pPr marL="355600" indent="-355600" fontAlgn="auto">
              <a:spcBef>
                <a:spcPts val="0"/>
              </a:spcBef>
              <a:spcAft>
                <a:spcPts val="0"/>
              </a:spcAft>
              <a:defRPr/>
            </a:pPr>
            <a:endParaRPr kumimoji="0" lang="ja-JP" altLang="en-US" sz="2400" dirty="0">
              <a:latin typeface="MS UI Gothic" pitchFamily="50" charset="-128"/>
              <a:ea typeface="MS UI Gothic" pitchFamily="50" charset="-128"/>
            </a:endParaRPr>
          </a:p>
          <a:p>
            <a:pPr marL="355600" indent="-355600" fontAlgn="auto">
              <a:spcBef>
                <a:spcPts val="0"/>
              </a:spcBef>
              <a:spcAft>
                <a:spcPts val="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対象とする入院基本料</a:t>
            </a:r>
            <a:r>
              <a:rPr kumimoji="0" lang="en-US" altLang="ja-JP" sz="2400" dirty="0">
                <a:latin typeface="MS UI Gothic" pitchFamily="50" charset="-128"/>
                <a:ea typeface="MS UI Gothic" pitchFamily="50" charset="-128"/>
              </a:rPr>
              <a:t>]</a:t>
            </a:r>
          </a:p>
          <a:p>
            <a:pPr marL="355600" indent="-273050" fontAlgn="auto">
              <a:spcBef>
                <a:spcPts val="0"/>
              </a:spcBef>
              <a:spcAft>
                <a:spcPts val="0"/>
              </a:spcAft>
              <a:defRPr/>
            </a:pPr>
            <a:r>
              <a:rPr kumimoji="0" lang="ja-JP" altLang="en-US" sz="2400" dirty="0">
                <a:latin typeface="MS UI Gothic" pitchFamily="50" charset="-128"/>
                <a:ea typeface="MS UI Gothic" pitchFamily="50" charset="-128"/>
              </a:rPr>
              <a:t>以下のいずれも満たす入院基本料</a:t>
            </a:r>
          </a:p>
          <a:p>
            <a:pPr marL="450850" indent="-273050" fontAlgn="auto">
              <a:spcBef>
                <a:spcPts val="0"/>
              </a:spcBef>
              <a:spcAft>
                <a:spcPts val="0"/>
              </a:spcAft>
              <a:defRPr/>
            </a:pPr>
            <a:r>
              <a:rPr kumimoji="0" lang="ja-JP" altLang="en-US" sz="2400" dirty="0">
                <a:latin typeface="MS UI Gothic" pitchFamily="50" charset="-128"/>
                <a:ea typeface="MS UI Gothic" pitchFamily="50" charset="-128"/>
              </a:rPr>
              <a:t>①　一般病棟入院基本料、特定機能病院入院基本料（一般病棟に限る）及び専門病院入院基本料のうち、</a:t>
            </a:r>
            <a:r>
              <a:rPr kumimoji="0" lang="ja-JP" altLang="en-US" sz="2400" dirty="0">
                <a:solidFill>
                  <a:srgbClr val="0070C0"/>
                </a:solidFill>
                <a:latin typeface="MS UI Gothic" pitchFamily="50" charset="-128"/>
                <a:ea typeface="MS UI Gothic" pitchFamily="50" charset="-128"/>
              </a:rPr>
              <a:t>土曜日、日曜日に算定</a:t>
            </a:r>
            <a:r>
              <a:rPr kumimoji="0" lang="ja-JP" altLang="en-US" sz="2400" dirty="0">
                <a:latin typeface="MS UI Gothic" pitchFamily="50" charset="-128"/>
                <a:ea typeface="MS UI Gothic" pitchFamily="50" charset="-128"/>
              </a:rPr>
              <a:t>されたもの</a:t>
            </a:r>
          </a:p>
          <a:p>
            <a:pPr marL="450850" indent="-273050" fontAlgn="auto">
              <a:spcBef>
                <a:spcPts val="0"/>
              </a:spcBef>
              <a:spcAft>
                <a:spcPts val="0"/>
              </a:spcAft>
              <a:defRPr/>
            </a:pPr>
            <a:r>
              <a:rPr kumimoji="0" lang="ja-JP" altLang="en-US" sz="2400" dirty="0">
                <a:latin typeface="MS UI Gothic" pitchFamily="50" charset="-128"/>
                <a:ea typeface="MS UI Gothic" pitchFamily="50" charset="-128"/>
              </a:rPr>
              <a:t>②　算定された日に</a:t>
            </a:r>
            <a:r>
              <a:rPr kumimoji="0" lang="ja-JP" altLang="en-US" sz="2400" dirty="0">
                <a:solidFill>
                  <a:srgbClr val="0070C0"/>
                </a:solidFill>
                <a:latin typeface="MS UI Gothic" pitchFamily="50" charset="-128"/>
                <a:ea typeface="MS UI Gothic" pitchFamily="50" charset="-128"/>
              </a:rPr>
              <a:t>手術、１</a:t>
            </a:r>
            <a:r>
              <a:rPr kumimoji="0" lang="en-US" altLang="ja-JP" sz="2400" dirty="0">
                <a:solidFill>
                  <a:srgbClr val="0070C0"/>
                </a:solidFill>
                <a:latin typeface="MS UI Gothic" pitchFamily="50" charset="-128"/>
                <a:ea typeface="MS UI Gothic" pitchFamily="50" charset="-128"/>
              </a:rPr>
              <a:t>,</a:t>
            </a:r>
            <a:r>
              <a:rPr kumimoji="0" lang="ja-JP" altLang="en-US" sz="2400" dirty="0">
                <a:solidFill>
                  <a:srgbClr val="0070C0"/>
                </a:solidFill>
                <a:latin typeface="MS UI Gothic" pitchFamily="50" charset="-128"/>
                <a:ea typeface="MS UI Gothic" pitchFamily="50" charset="-128"/>
              </a:rPr>
              <a:t>０００点以上の処置を伴わない</a:t>
            </a:r>
            <a:r>
              <a:rPr kumimoji="0" lang="ja-JP" altLang="en-US" sz="2400" dirty="0">
                <a:latin typeface="MS UI Gothic" pitchFamily="50" charset="-128"/>
                <a:ea typeface="MS UI Gothic" pitchFamily="50" charset="-128"/>
              </a:rPr>
              <a:t>もの</a:t>
            </a:r>
          </a:p>
          <a:p>
            <a:pPr marL="355600" indent="-355600" fontAlgn="auto">
              <a:spcBef>
                <a:spcPts val="0"/>
              </a:spcBef>
              <a:spcAft>
                <a:spcPts val="0"/>
              </a:spcAft>
              <a:defRPr/>
            </a:pPr>
            <a:endParaRPr kumimoji="0" lang="ja-JP" altLang="en-US" sz="2400" dirty="0">
              <a:latin typeface="MS UI Gothic" pitchFamily="50" charset="-128"/>
              <a:ea typeface="MS UI Gothic" pitchFamily="50" charset="-128"/>
            </a:endParaRPr>
          </a:p>
          <a:p>
            <a:pPr marL="355600" indent="-355600" fontAlgn="auto">
              <a:spcBef>
                <a:spcPts val="0"/>
              </a:spcBef>
              <a:spcAft>
                <a:spcPts val="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経過措置</a:t>
            </a:r>
            <a:r>
              <a:rPr kumimoji="0" lang="en-US" altLang="ja-JP" sz="2400" dirty="0">
                <a:latin typeface="MS UI Gothic" pitchFamily="50" charset="-128"/>
                <a:ea typeface="MS UI Gothic" pitchFamily="50" charset="-128"/>
              </a:rPr>
              <a:t>]</a:t>
            </a:r>
          </a:p>
          <a:p>
            <a:pPr marL="355600" indent="-273050" fontAlgn="auto">
              <a:spcBef>
                <a:spcPts val="0"/>
              </a:spcBef>
              <a:spcAft>
                <a:spcPts val="0"/>
              </a:spcAft>
              <a:defRPr/>
            </a:pPr>
            <a:r>
              <a:rPr kumimoji="0" lang="ja-JP" altLang="en-US" sz="2400" dirty="0">
                <a:latin typeface="MS UI Gothic" pitchFamily="50" charset="-128"/>
                <a:ea typeface="MS UI Gothic" pitchFamily="50" charset="-128"/>
              </a:rPr>
              <a:t>上記の取り扱いについては、</a:t>
            </a:r>
            <a:r>
              <a:rPr kumimoji="0" lang="ja-JP" altLang="en-US" sz="2400" dirty="0">
                <a:solidFill>
                  <a:srgbClr val="0070C0"/>
                </a:solidFill>
                <a:latin typeface="MS UI Gothic" pitchFamily="50" charset="-128"/>
                <a:ea typeface="MS UI Gothic" pitchFamily="50" charset="-128"/>
              </a:rPr>
              <a:t>平成２４年１０月１日から施行</a:t>
            </a:r>
            <a:r>
              <a:rPr kumimoji="0" lang="ja-JP" altLang="en-US" sz="2400" dirty="0">
                <a:latin typeface="MS UI Gothic" pitchFamily="50" charset="-128"/>
                <a:ea typeface="MS UI Gothic" pitchFamily="50" charset="-128"/>
              </a:rPr>
              <a:t>する。</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238BB4CB-913A-4D5F-A889-749EB4754370}" type="slidenum">
              <a:rPr lang="en-US" sz="1400">
                <a:effectLst>
                  <a:outerShdw blurRad="38100" dist="38100" dir="2700000" algn="tl">
                    <a:srgbClr val="000000">
                      <a:alpha val="43137"/>
                    </a:srgbClr>
                  </a:outerShdw>
                </a:effectLst>
              </a:rPr>
              <a:pPr algn="r">
                <a:defRPr/>
              </a:pPr>
              <a:t>136</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1700808"/>
          <a:ext cx="8229600" cy="4977245"/>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57067">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solidFill>
                      <a:schemeClr val="accent5">
                        <a:lumMod val="20000"/>
                        <a:lumOff val="80000"/>
                      </a:schemeClr>
                    </a:solidFill>
                  </a:tcPr>
                </a:tc>
              </a:tr>
              <a:tr h="4611485">
                <a:tc>
                  <a:txBody>
                    <a:bodyPr/>
                    <a:lstStyle/>
                    <a:p>
                      <a:pPr>
                        <a:spcAft>
                          <a:spcPts val="600"/>
                        </a:spcAft>
                      </a:pPr>
                      <a:r>
                        <a:rPr kumimoji="1" lang="en-US" altLang="ja-JP" sz="1800" baseline="0" dirty="0" smtClean="0">
                          <a:solidFill>
                            <a:schemeClr val="tx1"/>
                          </a:solidFill>
                          <a:latin typeface="MS UI Gothic" pitchFamily="50" charset="-128"/>
                          <a:ea typeface="MS UI Gothic" pitchFamily="50" charset="-128"/>
                          <a:cs typeface="+mn-cs"/>
                        </a:rPr>
                        <a:t>A101</a:t>
                      </a:r>
                      <a:r>
                        <a:rPr kumimoji="1" lang="ja-JP" altLang="en-US" sz="1800" baseline="0" dirty="0" smtClean="0">
                          <a:solidFill>
                            <a:schemeClr val="tx1"/>
                          </a:solidFill>
                          <a:latin typeface="MS UI Gothic" pitchFamily="50" charset="-128"/>
                          <a:ea typeface="MS UI Gothic" pitchFamily="50" charset="-128"/>
                          <a:cs typeface="+mn-cs"/>
                        </a:rPr>
                        <a:t>　療養病棟入院基本料</a:t>
                      </a:r>
                      <a:endParaRPr kumimoji="1" lang="en-US" altLang="ja-JP" sz="1800" baseline="0" dirty="0" smtClean="0">
                        <a:solidFill>
                          <a:schemeClr val="tx1"/>
                        </a:solidFill>
                        <a:latin typeface="MS UI Gothic" pitchFamily="50" charset="-128"/>
                        <a:ea typeface="MS UI Gothic" pitchFamily="50" charset="-128"/>
                        <a:cs typeface="+mn-cs"/>
                      </a:endParaRPr>
                    </a:p>
                    <a:p>
                      <a:pPr marL="355600" indent="-355600"/>
                      <a:r>
                        <a:rPr kumimoji="1" lang="ja-JP" altLang="en-US" sz="1800" b="1" baseline="0" dirty="0" smtClean="0">
                          <a:solidFill>
                            <a:srgbClr val="FF0000"/>
                          </a:solidFill>
                          <a:latin typeface="MS UI Gothic" pitchFamily="50" charset="-128"/>
                          <a:ea typeface="MS UI Gothic" pitchFamily="50" charset="-128"/>
                          <a:cs typeface="+mn-cs"/>
                        </a:rPr>
                        <a:t>注６　</a:t>
                      </a:r>
                      <a:r>
                        <a:rPr kumimoji="1" lang="ja-JP" altLang="en-US" sz="1800" baseline="0" dirty="0" smtClean="0">
                          <a:solidFill>
                            <a:schemeClr val="tx1"/>
                          </a:solidFill>
                          <a:latin typeface="MS UI Gothic" pitchFamily="50" charset="-128"/>
                          <a:ea typeface="MS UI Gothic" pitchFamily="50" charset="-128"/>
                          <a:cs typeface="+mn-cs"/>
                        </a:rPr>
                        <a:t>当該病棟に入院している患者のうち、急性期医療を担う他の保険医療機関の一般病棟から転院した患者、介護老人保健施設、特別養護老人ホーム、軽費老人ホーム、有料老人ホーム等若しくは自宅から入院した患者又は当該保険医療機関（急性期医療を担う保険医療機関に限る。）の一般病棟から転棟した患者については、転院、入院又は転棟した日から起算して１４日を限度として、</a:t>
                      </a:r>
                      <a:r>
                        <a:rPr kumimoji="1" lang="ja-JP" altLang="en-US" sz="1800" b="1" baseline="0" dirty="0" smtClean="0">
                          <a:solidFill>
                            <a:srgbClr val="FF0000"/>
                          </a:solidFill>
                          <a:latin typeface="MS UI Gothic" pitchFamily="50" charset="-128"/>
                          <a:ea typeface="MS UI Gothic" pitchFamily="50" charset="-128"/>
                          <a:cs typeface="+mn-cs"/>
                        </a:rPr>
                        <a:t>救急・在宅等支援療養病床初期加算として</a:t>
                      </a:r>
                      <a:r>
                        <a:rPr kumimoji="1" lang="ja-JP" altLang="en-US" sz="1800" b="1" u="none" baseline="0" dirty="0" smtClean="0">
                          <a:solidFill>
                            <a:srgbClr val="FF0000"/>
                          </a:solidFill>
                          <a:latin typeface="MS UI Gothic" pitchFamily="50" charset="-128"/>
                          <a:ea typeface="MS UI Gothic" pitchFamily="50" charset="-128"/>
                          <a:cs typeface="+mn-cs"/>
                        </a:rPr>
                        <a:t>、</a:t>
                      </a:r>
                      <a:r>
                        <a:rPr kumimoji="1" lang="ja-JP" altLang="en-US" sz="1800" b="1" u="sng" baseline="0" dirty="0" smtClean="0">
                          <a:solidFill>
                            <a:srgbClr val="FF0000"/>
                          </a:solidFill>
                          <a:latin typeface="MS UI Gothic" pitchFamily="50" charset="-128"/>
                          <a:ea typeface="MS UI Gothic" pitchFamily="50" charset="-128"/>
                          <a:cs typeface="+mn-cs"/>
                        </a:rPr>
                        <a:t>１日につき１５０点（療養病棟入院基本料１を算定する場合にあっては１日につき３００点）</a:t>
                      </a:r>
                      <a:r>
                        <a:rPr kumimoji="1" lang="ja-JP" altLang="en-US" sz="1800" u="none" baseline="0" dirty="0" smtClean="0">
                          <a:solidFill>
                            <a:schemeClr val="tx1"/>
                          </a:solidFill>
                          <a:latin typeface="MS UI Gothic" pitchFamily="50" charset="-128"/>
                          <a:ea typeface="MS UI Gothic" pitchFamily="50" charset="-128"/>
                          <a:cs typeface="+mn-cs"/>
                        </a:rPr>
                        <a:t>を所定点数に加算する。</a:t>
                      </a:r>
                      <a:endParaRPr kumimoji="1" lang="ja-JP" altLang="en-US" sz="1800" u="none"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spcAft>
                          <a:spcPts val="600"/>
                        </a:spcAft>
                      </a:pPr>
                      <a:r>
                        <a:rPr kumimoji="1" lang="en-US" altLang="ja-JP" sz="1800" baseline="0" dirty="0" smtClean="0">
                          <a:solidFill>
                            <a:schemeClr val="tx1"/>
                          </a:solidFill>
                          <a:latin typeface="MS UI Gothic" pitchFamily="50" charset="-128"/>
                          <a:ea typeface="MS UI Gothic" pitchFamily="50" charset="-128"/>
                          <a:cs typeface="+mn-cs"/>
                        </a:rPr>
                        <a:t>A101</a:t>
                      </a:r>
                      <a:r>
                        <a:rPr kumimoji="1" lang="ja-JP" altLang="en-US" sz="1800" baseline="0" dirty="0" smtClean="0">
                          <a:solidFill>
                            <a:schemeClr val="tx1"/>
                          </a:solidFill>
                          <a:latin typeface="MS UI Gothic" pitchFamily="50" charset="-128"/>
                          <a:ea typeface="MS UI Gothic" pitchFamily="50" charset="-128"/>
                          <a:cs typeface="+mn-cs"/>
                        </a:rPr>
                        <a:t>　療養病棟入院基本料</a:t>
                      </a:r>
                      <a:endParaRPr kumimoji="1" lang="en-US" altLang="ja-JP" sz="1800" baseline="0" dirty="0" smtClean="0">
                        <a:solidFill>
                          <a:schemeClr val="tx1"/>
                        </a:solidFill>
                        <a:latin typeface="MS UI Gothic" pitchFamily="50" charset="-128"/>
                        <a:ea typeface="MS UI Gothic" pitchFamily="50" charset="-128"/>
                        <a:cs typeface="+mn-cs"/>
                      </a:endParaRPr>
                    </a:p>
                    <a:p>
                      <a:pPr marL="355600" indent="-355600"/>
                      <a:r>
                        <a:rPr kumimoji="1" lang="ja-JP" altLang="en-US" sz="1800" b="1" u="sng" baseline="0" dirty="0" smtClean="0">
                          <a:solidFill>
                            <a:schemeClr val="tx1"/>
                          </a:solidFill>
                          <a:latin typeface="MS UI Gothic" pitchFamily="50" charset="-128"/>
                          <a:ea typeface="MS UI Gothic" pitchFamily="50" charset="-128"/>
                          <a:cs typeface="+mn-cs"/>
                        </a:rPr>
                        <a:t>注５</a:t>
                      </a:r>
                      <a:r>
                        <a:rPr kumimoji="1" lang="ja-JP" altLang="en-US" sz="1800" u="none" baseline="0" dirty="0" smtClean="0">
                          <a:solidFill>
                            <a:schemeClr val="tx1"/>
                          </a:solidFill>
                          <a:latin typeface="MS UI Gothic" pitchFamily="50" charset="-128"/>
                          <a:ea typeface="MS UI Gothic" pitchFamily="50" charset="-128"/>
                          <a:cs typeface="+mn-cs"/>
                        </a:rPr>
                        <a:t>　</a:t>
                      </a:r>
                      <a:r>
                        <a:rPr kumimoji="1" lang="ja-JP" altLang="en-US" sz="1800" baseline="0" dirty="0" smtClean="0">
                          <a:solidFill>
                            <a:schemeClr val="tx1"/>
                          </a:solidFill>
                          <a:latin typeface="MS UI Gothic" pitchFamily="50" charset="-128"/>
                          <a:ea typeface="MS UI Gothic" pitchFamily="50" charset="-128"/>
                          <a:cs typeface="+mn-cs"/>
                        </a:rPr>
                        <a:t>当該病棟に入院している患者のうち、急性期医療を担う他の保険医療機関の一般病棟から転院した患者、介護老人保健施設、特別養護老人ホーム、軽費老人ホーム、有料老人ホーム等若しくは自宅から入院した患者又は当該保険医療機関（急性期医療を担う保険医療機関に限る。）の一般病棟から転棟した患者については、転院、入院又は転棟した日から起算して１４日を限度として、</a:t>
                      </a:r>
                      <a:r>
                        <a:rPr kumimoji="1" lang="ja-JP" altLang="en-US" sz="1800" b="1" u="sng" baseline="0" dirty="0" smtClean="0">
                          <a:solidFill>
                            <a:schemeClr val="tx1"/>
                          </a:solidFill>
                          <a:latin typeface="MS UI Gothic" pitchFamily="50" charset="-128"/>
                          <a:ea typeface="MS UI Gothic" pitchFamily="50" charset="-128"/>
                          <a:cs typeface="+mn-cs"/>
                        </a:rPr>
                        <a:t>救急・在宅等支援療養病床初期加算として、１日につき１５０点</a:t>
                      </a:r>
                      <a:r>
                        <a:rPr kumimoji="1" lang="ja-JP" altLang="en-US" sz="1800" baseline="0" dirty="0" smtClean="0">
                          <a:solidFill>
                            <a:schemeClr val="tx1"/>
                          </a:solidFill>
                          <a:latin typeface="MS UI Gothic" pitchFamily="50" charset="-128"/>
                          <a:ea typeface="MS UI Gothic" pitchFamily="50" charset="-128"/>
                          <a:cs typeface="+mn-cs"/>
                        </a:rPr>
                        <a:t>を所定点数に加算する。</a:t>
                      </a:r>
                    </a:p>
                  </a:txBody>
                  <a:tcPr>
                    <a:solidFill>
                      <a:schemeClr val="accent5">
                        <a:lumMod val="20000"/>
                        <a:lumOff val="80000"/>
                      </a:schemeClr>
                    </a:solidFill>
                  </a:tcPr>
                </a:tc>
              </a:tr>
            </a:tbl>
          </a:graphicData>
        </a:graphic>
      </p:graphicFrame>
      <p:sp>
        <p:nvSpPr>
          <p:cNvPr id="3" name="タイトル 2"/>
          <p:cNvSpPr>
            <a:spLocks noGrp="1"/>
          </p:cNvSpPr>
          <p:nvPr>
            <p:ph type="title"/>
          </p:nvPr>
        </p:nvSpPr>
        <p:spPr>
          <a:xfrm>
            <a:off x="467544" y="116632"/>
            <a:ext cx="8229600" cy="648073"/>
          </a:xfr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急性期後の患者や在宅患者の受入に対する評価</a:t>
            </a:r>
            <a:endParaRPr lang="ja-JP" altLang="en-US" sz="28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E95759A1-2133-4453-91BF-8A9CD1C7379B}" type="slidenum">
              <a:rPr lang="en-US" sz="1400">
                <a:effectLst>
                  <a:outerShdw blurRad="38100" dist="38100" dir="2700000" algn="tl">
                    <a:srgbClr val="000000">
                      <a:alpha val="43137"/>
                    </a:srgbClr>
                  </a:outerShdw>
                </a:effectLst>
              </a:rPr>
              <a:pPr algn="r">
                <a:defRPr/>
              </a:pPr>
              <a:t>137</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764704"/>
            <a:ext cx="8229600" cy="936104"/>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0"/>
              </a:spcAft>
              <a:defRPr/>
            </a:pPr>
            <a:r>
              <a:rPr kumimoji="0" lang="ja-JP" altLang="en-US" sz="2400" dirty="0">
                <a:latin typeface="MS UI Gothic" pitchFamily="50" charset="-128"/>
                <a:ea typeface="MS UI Gothic" pitchFamily="50" charset="-128"/>
              </a:rPr>
              <a:t>◆療養病棟においても、</a:t>
            </a:r>
            <a:r>
              <a:rPr kumimoji="0" lang="ja-JP" altLang="en-US" sz="2400" dirty="0">
                <a:solidFill>
                  <a:srgbClr val="0070C0"/>
                </a:solidFill>
                <a:latin typeface="MS UI Gothic" pitchFamily="50" charset="-128"/>
                <a:ea typeface="MS UI Gothic" pitchFamily="50" charset="-128"/>
              </a:rPr>
              <a:t>一定の条件の下</a:t>
            </a:r>
            <a:r>
              <a:rPr kumimoji="0" lang="ja-JP" altLang="en-US" sz="2400" dirty="0">
                <a:latin typeface="MS UI Gothic" pitchFamily="50" charset="-128"/>
                <a:ea typeface="MS UI Gothic" pitchFamily="50" charset="-128"/>
              </a:rPr>
              <a:t>、救急・在宅等支援療養病床初期加算の</a:t>
            </a:r>
            <a:r>
              <a:rPr kumimoji="0" lang="ja-JP" altLang="en-US" sz="2400" dirty="0">
                <a:solidFill>
                  <a:srgbClr val="0070C0"/>
                </a:solidFill>
                <a:latin typeface="MS UI Gothic" pitchFamily="50" charset="-128"/>
                <a:ea typeface="MS UI Gothic" pitchFamily="50" charset="-128"/>
              </a:rPr>
              <a:t>引き上げ</a:t>
            </a:r>
            <a:r>
              <a:rPr kumimoji="0" lang="ja-JP" altLang="en-US" sz="2400" dirty="0">
                <a:latin typeface="MS UI Gothic" pitchFamily="50" charset="-128"/>
                <a:ea typeface="MS UI Gothic" pitchFamily="50" charset="-128"/>
              </a:rPr>
              <a:t>を行う。</a:t>
            </a:r>
            <a:endParaRPr kumimoji="0" lang="en-US" altLang="ja-JP" sz="2400" dirty="0">
              <a:latin typeface="MS UI Gothic" pitchFamily="50" charset="-128"/>
              <a:ea typeface="MS UI Gothic" pitchFamily="50" charset="-128"/>
            </a:endParaRPr>
          </a:p>
        </p:txBody>
      </p:sp>
      <p:sp>
        <p:nvSpPr>
          <p:cNvPr id="7" name="テキスト ボックス 6"/>
          <p:cNvSpPr txBox="1"/>
          <p:nvPr/>
        </p:nvSpPr>
        <p:spPr>
          <a:xfrm>
            <a:off x="7452320" y="1340769"/>
            <a:ext cx="147667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484784"/>
            <a:ext cx="8136904" cy="4392488"/>
          </a:xfrm>
          <a:prstGeom prst="rect">
            <a:avLst/>
          </a:prstGeom>
          <a:solidFill>
            <a:srgbClr val="FFFFCC"/>
          </a:solidFill>
          <a:effectLst>
            <a:innerShdw blurRad="63500" dist="50800" dir="13500000">
              <a:prstClr val="black">
                <a:alpha val="50000"/>
              </a:prstClr>
            </a:innerShdw>
          </a:effectLst>
        </p:spPr>
        <p:txBody>
          <a:bodyPr/>
          <a:lstStyle/>
          <a:p>
            <a:pPr fontAlgn="auto">
              <a:spcBef>
                <a:spcPts val="1200"/>
              </a:spcBef>
              <a:spcAft>
                <a:spcPts val="600"/>
              </a:spcAft>
              <a:defRPr/>
            </a:pPr>
            <a:r>
              <a:rPr kumimoji="0" lang="ja-JP" altLang="en-US" sz="2800" dirty="0">
                <a:latin typeface="MS UI Gothic" pitchFamily="50" charset="-128"/>
                <a:ea typeface="MS UI Gothic" pitchFamily="50" charset="-128"/>
              </a:rPr>
              <a:t>◆療養病棟における褥瘡の治療に係る評価を行う。</a:t>
            </a:r>
          </a:p>
          <a:p>
            <a:pPr marL="273050" indent="261938" fontAlgn="auto">
              <a:spcBef>
                <a:spcPts val="0"/>
              </a:spcBef>
              <a:spcAft>
                <a:spcPts val="0"/>
              </a:spcAft>
              <a:defRPr/>
            </a:pPr>
            <a:r>
              <a:rPr kumimoji="0" lang="ja-JP" altLang="en-US" sz="2400" dirty="0">
                <a:latin typeface="MS UI Gothic" pitchFamily="50" charset="-128"/>
                <a:ea typeface="MS UI Gothic" pitchFamily="50" charset="-128"/>
              </a:rPr>
              <a:t>入院時既に発生している褥瘡に限り、</a:t>
            </a:r>
            <a:r>
              <a:rPr kumimoji="0" lang="ja-JP" altLang="en-US" sz="2400" dirty="0">
                <a:solidFill>
                  <a:srgbClr val="0070C0"/>
                </a:solidFill>
                <a:latin typeface="MS UI Gothic" pitchFamily="50" charset="-128"/>
                <a:ea typeface="MS UI Gothic" pitchFamily="50" charset="-128"/>
              </a:rPr>
              <a:t>治癒・軽快後一ヶ月間は医療区分２を継続</a:t>
            </a:r>
            <a:r>
              <a:rPr kumimoji="0" lang="ja-JP" altLang="en-US" sz="2400" dirty="0">
                <a:latin typeface="MS UI Gothic" pitchFamily="50" charset="-128"/>
                <a:ea typeface="MS UI Gothic" pitchFamily="50" charset="-128"/>
              </a:rPr>
              <a:t>して算定可能とする。</a:t>
            </a:r>
          </a:p>
          <a:p>
            <a:pPr marL="273050" indent="261938" fontAlgn="auto">
              <a:spcBef>
                <a:spcPts val="0"/>
              </a:spcBef>
              <a:spcAft>
                <a:spcPts val="0"/>
              </a:spcAft>
              <a:defRPr/>
            </a:pPr>
            <a:r>
              <a:rPr kumimoji="0" lang="ja-JP" altLang="en-US" sz="2400" dirty="0">
                <a:latin typeface="MS UI Gothic" pitchFamily="50" charset="-128"/>
                <a:ea typeface="MS UI Gothic" pitchFamily="50" charset="-128"/>
              </a:rPr>
              <a:t>併せて、当該取り扱いを採用する病院については、自院における褥瘡発生率等など</a:t>
            </a:r>
            <a:r>
              <a:rPr kumimoji="0" lang="ja-JP" altLang="en-US" sz="2400" dirty="0">
                <a:solidFill>
                  <a:srgbClr val="0070C0"/>
                </a:solidFill>
                <a:latin typeface="MS UI Gothic" pitchFamily="50" charset="-128"/>
                <a:ea typeface="MS UI Gothic" pitchFamily="50" charset="-128"/>
              </a:rPr>
              <a:t>医療の質に関する内容の公表を要件化</a:t>
            </a:r>
            <a:r>
              <a:rPr kumimoji="0" lang="ja-JP" altLang="en-US" sz="2400" dirty="0">
                <a:latin typeface="MS UI Gothic" pitchFamily="50" charset="-128"/>
                <a:ea typeface="MS UI Gothic" pitchFamily="50" charset="-128"/>
              </a:rPr>
              <a:t>する。</a:t>
            </a:r>
          </a:p>
          <a:p>
            <a:pPr marL="354013" indent="-354013" fontAlgn="auto">
              <a:spcBef>
                <a:spcPts val="1200"/>
              </a:spcBef>
              <a:spcAft>
                <a:spcPts val="0"/>
              </a:spcAft>
              <a:defRPr/>
            </a:pPr>
            <a:r>
              <a:rPr kumimoji="0" lang="ja-JP" altLang="en-US" sz="2800" dirty="0">
                <a:latin typeface="MS UI Gothic" pitchFamily="50" charset="-128"/>
                <a:ea typeface="MS UI Gothic" pitchFamily="50" charset="-128"/>
              </a:rPr>
              <a:t>◆</a:t>
            </a:r>
            <a:r>
              <a:rPr kumimoji="0" lang="ja-JP" altLang="en-US" sz="2800" dirty="0">
                <a:solidFill>
                  <a:srgbClr val="0070C0"/>
                </a:solidFill>
                <a:latin typeface="MS UI Gothic" pitchFamily="50" charset="-128"/>
                <a:ea typeface="MS UI Gothic" pitchFamily="50" charset="-128"/>
              </a:rPr>
              <a:t>特殊疾患病棟や障害者施設等から療養病棟に転換した場合に対する経過措置については２年間延長</a:t>
            </a:r>
            <a:r>
              <a:rPr kumimoji="0" lang="ja-JP" altLang="en-US" sz="2800" dirty="0">
                <a:latin typeface="MS UI Gothic" pitchFamily="50" charset="-128"/>
                <a:ea typeface="MS UI Gothic" pitchFamily="50" charset="-128"/>
              </a:rPr>
              <a:t>し、次回改定における取り扱いについては、現場の実態を踏まえた措置を検討する。</a:t>
            </a:r>
          </a:p>
        </p:txBody>
      </p:sp>
      <p:sp>
        <p:nvSpPr>
          <p:cNvPr id="7"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32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慢性期入院医療の適切な評価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2C36590B-7A5D-4FFD-B670-86DFDD5B5DF5}" type="slidenum">
              <a:rPr lang="en-US" sz="1400">
                <a:effectLst>
                  <a:outerShdw blurRad="38100" dist="38100" dir="2700000" algn="tl">
                    <a:srgbClr val="000000">
                      <a:alpha val="43137"/>
                    </a:srgbClr>
                  </a:outerShdw>
                </a:effectLst>
              </a:rPr>
              <a:pPr algn="r">
                <a:defRPr/>
              </a:pPr>
              <a:t>138</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7236296" y="1052736"/>
            <a:ext cx="162068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544</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554</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88641"/>
            <a:ext cx="8229600" cy="936103"/>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ＮＩＣＵ入院患者等の後方病床の充実</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B31D727-161C-4894-BB22-22F63A3B8E32}" type="slidenum">
              <a:rPr lang="en-US" sz="1400">
                <a:effectLst>
                  <a:outerShdw blurRad="38100" dist="38100" dir="2700000" algn="tl">
                    <a:srgbClr val="000000">
                      <a:alpha val="43137"/>
                    </a:srgbClr>
                  </a:outerShdw>
                </a:effectLst>
              </a:rPr>
              <a:pPr algn="r">
                <a:defRPr/>
              </a:pPr>
              <a:t>139</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539552" y="1556792"/>
            <a:ext cx="8136904" cy="3888432"/>
          </a:xfrm>
          <a:prstGeom prst="rect">
            <a:avLst/>
          </a:prstGeom>
          <a:solidFill>
            <a:srgbClr val="FFFFCC"/>
          </a:solidFill>
          <a:effectLst>
            <a:innerShdw blurRad="63500" dist="50800" dir="13500000">
              <a:prstClr val="black">
                <a:alpha val="50000"/>
              </a:prstClr>
            </a:innerShdw>
          </a:effectLst>
        </p:spPr>
        <p:txBody>
          <a:bodyPr anchor="ctr"/>
          <a:lstStyle/>
          <a:p>
            <a:pPr marL="182563" indent="354013" fontAlgn="auto">
              <a:spcBef>
                <a:spcPts val="0"/>
              </a:spcBef>
              <a:spcAft>
                <a:spcPts val="0"/>
              </a:spcAft>
              <a:defRPr/>
            </a:pPr>
            <a:r>
              <a:rPr kumimoji="0" lang="zh-TW" altLang="en-US" sz="2800" dirty="0" smtClean="0">
                <a:latin typeface="MS UI Gothic" pitchFamily="50" charset="-128"/>
                <a:ea typeface="MS UI Gothic" pitchFamily="50" charset="-128"/>
              </a:rPr>
              <a:t>障害者</a:t>
            </a:r>
            <a:r>
              <a:rPr kumimoji="0" lang="zh-TW" altLang="en-US" sz="2800" dirty="0">
                <a:latin typeface="MS UI Gothic" pitchFamily="50" charset="-128"/>
                <a:ea typeface="MS UI Gothic" pitchFamily="50" charset="-128"/>
              </a:rPr>
              <a:t>施設等入院基本料、特殊疾患入院医療管理料、特殊疾患病棟入</a:t>
            </a:r>
            <a:r>
              <a:rPr kumimoji="0" lang="ja-JP" altLang="en-US" sz="2800" dirty="0">
                <a:latin typeface="MS UI Gothic" pitchFamily="50" charset="-128"/>
                <a:ea typeface="MS UI Gothic" pitchFamily="50" charset="-128"/>
              </a:rPr>
              <a:t>院料については、ＮＩＣＵ設置医療機関とあらかじめ連携しＮＩＣＵに入院していた患者を受け入れた場合の</a:t>
            </a:r>
            <a:r>
              <a:rPr lang="ja-JP" altLang="en-US" sz="2800" dirty="0">
                <a:solidFill>
                  <a:srgbClr val="FF0000"/>
                </a:solidFill>
                <a:latin typeface="MS UI Gothic" pitchFamily="50" charset="-128"/>
                <a:ea typeface="MS UI Gothic" pitchFamily="50" charset="-128"/>
              </a:rPr>
              <a:t>重症児（者）受入連携加算</a:t>
            </a:r>
            <a:r>
              <a:rPr kumimoji="0" lang="ja-JP" altLang="en-US" sz="2800" dirty="0">
                <a:latin typeface="MS UI Gothic" pitchFamily="50" charset="-128"/>
                <a:ea typeface="MS UI Gothic" pitchFamily="50" charset="-128"/>
              </a:rPr>
              <a:t>が設けられているが、</a:t>
            </a:r>
            <a:r>
              <a:rPr kumimoji="0" lang="ja-JP" altLang="en-US" sz="2800" dirty="0">
                <a:solidFill>
                  <a:srgbClr val="0070C0"/>
                </a:solidFill>
                <a:latin typeface="MS UI Gothic" pitchFamily="50" charset="-128"/>
                <a:ea typeface="MS UI Gothic" pitchFamily="50" charset="-128"/>
              </a:rPr>
              <a:t>同加算の引き上げ</a:t>
            </a:r>
            <a:r>
              <a:rPr kumimoji="0" lang="ja-JP" altLang="en-US" sz="2800" dirty="0">
                <a:latin typeface="MS UI Gothic" pitchFamily="50" charset="-128"/>
                <a:ea typeface="MS UI Gothic" pitchFamily="50" charset="-128"/>
              </a:rPr>
              <a:t>を行うとともに、これを</a:t>
            </a:r>
            <a:r>
              <a:rPr kumimoji="0" lang="ja-JP" altLang="en-US" sz="2800" dirty="0">
                <a:solidFill>
                  <a:srgbClr val="0070C0"/>
                </a:solidFill>
                <a:latin typeface="MS UI Gothic" pitchFamily="50" charset="-128"/>
                <a:ea typeface="MS UI Gothic" pitchFamily="50" charset="-128"/>
              </a:rPr>
              <a:t>一般病棟入院基本料（１３対１、１５対１に限る。）、療養病棟入院基本料、有床診療所入院基本料、有床診療所療養病床入院基本料にも拡大</a:t>
            </a:r>
            <a:r>
              <a:rPr kumimoji="0" lang="ja-JP" altLang="en-US" sz="2800" dirty="0">
                <a:latin typeface="MS UI Gothic" pitchFamily="50" charset="-128"/>
                <a:ea typeface="MS UI Gothic" pitchFamily="50" charset="-128"/>
              </a:rPr>
              <a:t>する。</a:t>
            </a:r>
            <a:endParaRPr lang="ja-JP" altLang="en-US" sz="2800" kern="0" dirty="0">
              <a:latin typeface="MS UI Gothic" pitchFamily="50" charset="-128"/>
              <a:ea typeface="MS UI Gothic"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正方形/長方形 3"/>
          <p:cNvSpPr>
            <a:spLocks noChangeArrowheads="1"/>
          </p:cNvSpPr>
          <p:nvPr/>
        </p:nvSpPr>
        <p:spPr bwMode="auto">
          <a:xfrm>
            <a:off x="179388" y="174625"/>
            <a:ext cx="8964612" cy="6308725"/>
          </a:xfrm>
          <a:prstGeom prst="rect">
            <a:avLst/>
          </a:prstGeom>
          <a:noFill/>
          <a:ln w="9525">
            <a:noFill/>
            <a:miter lim="800000"/>
            <a:headEnd/>
            <a:tailEnd/>
          </a:ln>
        </p:spPr>
        <p:txBody>
          <a:bodyPr>
            <a:spAutoFit/>
          </a:bodyPr>
          <a:lstStyle/>
          <a:p>
            <a:pPr>
              <a:spcBef>
                <a:spcPct val="20000"/>
              </a:spcBef>
            </a:pPr>
            <a:r>
              <a:rPr lang="ja-JP" altLang="ja-JP" sz="2000">
                <a:solidFill>
                  <a:srgbClr val="0070C0"/>
                </a:solidFill>
                <a:ea typeface="HG創英角ｺﾞｼｯｸUB" pitchFamily="49" charset="-128"/>
              </a:rPr>
              <a:t>１０月２１日</a:t>
            </a:r>
          </a:p>
          <a:p>
            <a:pPr>
              <a:spcBef>
                <a:spcPct val="20000"/>
              </a:spcBef>
            </a:pPr>
            <a:r>
              <a:rPr lang="ja-JP" altLang="en-US" sz="2000">
                <a:solidFill>
                  <a:srgbClr val="000000"/>
                </a:solidFill>
              </a:rPr>
              <a:t>  </a:t>
            </a:r>
            <a:r>
              <a:rPr lang="ja-JP" altLang="ja-JP" sz="2000">
                <a:solidFill>
                  <a:srgbClr val="000000"/>
                </a:solidFill>
              </a:rPr>
              <a:t>【総会】</a:t>
            </a:r>
            <a:r>
              <a:rPr lang="ja-JP" altLang="ja-JP" sz="2000">
                <a:solidFill>
                  <a:srgbClr val="000000"/>
                </a:solidFill>
                <a:latin typeface="ＭＳ Ｐゴシック" charset="-128"/>
              </a:rPr>
              <a:t>災害医療</a:t>
            </a:r>
            <a:r>
              <a:rPr lang="ja-JP" altLang="en-US">
                <a:solidFill>
                  <a:srgbClr val="000000"/>
                </a:solidFill>
                <a:latin typeface="ＭＳ Ｐゴシック" charset="-128"/>
              </a:rPr>
              <a:t>（</a:t>
            </a:r>
            <a:r>
              <a:rPr lang="ja-JP" altLang="ja-JP">
                <a:solidFill>
                  <a:srgbClr val="000000"/>
                </a:solidFill>
                <a:latin typeface="ＭＳ Ｐゴシック" charset="-128"/>
              </a:rPr>
              <a:t>①東日本大震災の被災地への対応</a:t>
            </a:r>
            <a:r>
              <a:rPr lang="ja-JP" altLang="en-US">
                <a:solidFill>
                  <a:srgbClr val="000000"/>
                </a:solidFill>
                <a:latin typeface="ＭＳ Ｐゴシック" charset="-128"/>
              </a:rPr>
              <a:t>、 </a:t>
            </a:r>
            <a:r>
              <a:rPr lang="ja-JP" altLang="ja-JP">
                <a:solidFill>
                  <a:srgbClr val="000000"/>
                </a:solidFill>
                <a:latin typeface="ＭＳ Ｐゴシック" charset="-128"/>
              </a:rPr>
              <a:t>②今後の災害医療体制の強化</a:t>
            </a:r>
            <a:r>
              <a:rPr lang="ja-JP" altLang="en-US">
                <a:solidFill>
                  <a:srgbClr val="000000"/>
                </a:solidFill>
                <a:latin typeface="ＭＳ Ｐゴシック" charset="-128"/>
              </a:rPr>
              <a:t>）</a:t>
            </a:r>
            <a:endParaRPr lang="ja-JP" altLang="ja-JP">
              <a:solidFill>
                <a:srgbClr val="000000"/>
              </a:solidFill>
              <a:latin typeface="ＭＳ Ｐゴシック" charset="-128"/>
            </a:endParaRPr>
          </a:p>
          <a:p>
            <a:pPr>
              <a:spcBef>
                <a:spcPct val="20000"/>
              </a:spcBef>
            </a:pPr>
            <a:r>
              <a:rPr lang="ja-JP" altLang="en-US" sz="2000">
                <a:solidFill>
                  <a:srgbClr val="000000"/>
                </a:solidFill>
              </a:rPr>
              <a:t>  </a:t>
            </a:r>
            <a:r>
              <a:rPr lang="ja-JP" altLang="ja-JP" sz="2000">
                <a:solidFill>
                  <a:srgbClr val="000000"/>
                </a:solidFill>
              </a:rPr>
              <a:t>【介護給付費分科会との打合会】診療報酬と介護報酬の同時改定に向けて</a:t>
            </a:r>
            <a:endParaRPr lang="ja-JP" altLang="en-US" sz="2000">
              <a:solidFill>
                <a:srgbClr val="000000"/>
              </a:solidFill>
            </a:endParaRPr>
          </a:p>
          <a:p>
            <a:r>
              <a:rPr lang="ja-JP" altLang="ja-JP" sz="2000">
                <a:solidFill>
                  <a:srgbClr val="0070C0"/>
                </a:solidFill>
                <a:latin typeface="HG創英角ｺﾞｼｯｸUB" pitchFamily="49" charset="-128"/>
                <a:ea typeface="HG創英角ｺﾞｼｯｸUB" pitchFamily="49" charset="-128"/>
              </a:rPr>
              <a:t>１０月２６日</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【薬価部会】外国価格調整</a:t>
            </a:r>
            <a:r>
              <a:rPr lang="ja-JP" altLang="en-US" sz="2000">
                <a:solidFill>
                  <a:srgbClr val="000000"/>
                </a:solidFill>
                <a:latin typeface="ＭＳ Ｐゴシック" charset="-128"/>
              </a:rPr>
              <a:t>、 </a:t>
            </a:r>
            <a:r>
              <a:rPr lang="ja-JP" altLang="ja-JP" sz="2000">
                <a:solidFill>
                  <a:srgbClr val="000000"/>
                </a:solidFill>
                <a:latin typeface="ＭＳ Ｐゴシック" charset="-128"/>
              </a:rPr>
              <a:t>原価計算方式による算定方式の取扱い</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【総会】がん対策</a:t>
            </a:r>
            <a:r>
              <a:rPr lang="ja-JP" altLang="en-US">
                <a:solidFill>
                  <a:srgbClr val="000000"/>
                </a:solidFill>
                <a:latin typeface="ＭＳ Ｐゴシック" charset="-128"/>
              </a:rPr>
              <a:t>（</a:t>
            </a:r>
            <a:r>
              <a:rPr lang="ja-JP" altLang="ja-JP">
                <a:solidFill>
                  <a:srgbClr val="000000"/>
                </a:solidFill>
                <a:latin typeface="ＭＳ Ｐゴシック" charset="-128"/>
              </a:rPr>
              <a:t>外来放射線治療</a:t>
            </a:r>
            <a:r>
              <a:rPr lang="ja-JP" altLang="en-US">
                <a:solidFill>
                  <a:srgbClr val="000000"/>
                </a:solidFill>
                <a:latin typeface="ＭＳ Ｐゴシック" charset="-128"/>
              </a:rPr>
              <a:t>、</a:t>
            </a:r>
            <a:r>
              <a:rPr lang="ja-JP" altLang="ja-JP">
                <a:solidFill>
                  <a:srgbClr val="000000"/>
                </a:solidFill>
                <a:latin typeface="ＭＳ Ｐゴシック" charset="-128"/>
              </a:rPr>
              <a:t>緩和ケア</a:t>
            </a:r>
            <a:r>
              <a:rPr lang="ja-JP" altLang="en-US">
                <a:solidFill>
                  <a:srgbClr val="000000"/>
                </a:solidFill>
                <a:latin typeface="ＭＳ Ｐゴシック" charset="-128"/>
              </a:rPr>
              <a:t>）</a:t>
            </a:r>
            <a:endParaRPr lang="ja-JP" altLang="ja-JP">
              <a:solidFill>
                <a:srgbClr val="000000"/>
              </a:solidFill>
              <a:latin typeface="ＭＳ Ｐゴシック" charset="-128"/>
            </a:endParaRP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生活習慣病対策</a:t>
            </a:r>
            <a:r>
              <a:rPr lang="ja-JP" altLang="en-US">
                <a:solidFill>
                  <a:srgbClr val="000000"/>
                </a:solidFill>
                <a:latin typeface="ＭＳ Ｐゴシック" charset="-128"/>
              </a:rPr>
              <a:t>（</a:t>
            </a:r>
            <a:r>
              <a:rPr lang="ja-JP" altLang="ja-JP">
                <a:solidFill>
                  <a:srgbClr val="000000"/>
                </a:solidFill>
                <a:latin typeface="ＭＳ Ｐゴシック" charset="-128"/>
              </a:rPr>
              <a:t>糖尿病対策</a:t>
            </a:r>
            <a:r>
              <a:rPr lang="ja-JP" altLang="en-US">
                <a:solidFill>
                  <a:srgbClr val="000000"/>
                </a:solidFill>
                <a:latin typeface="ＭＳ Ｐゴシック" charset="-128"/>
              </a:rPr>
              <a:t>、</a:t>
            </a:r>
            <a:r>
              <a:rPr lang="ja-JP" altLang="ja-JP">
                <a:solidFill>
                  <a:srgbClr val="000000"/>
                </a:solidFill>
                <a:latin typeface="ＭＳ Ｐゴシック" charset="-128"/>
              </a:rPr>
              <a:t>たばこ対策</a:t>
            </a:r>
            <a:r>
              <a:rPr lang="ja-JP" altLang="en-US">
                <a:solidFill>
                  <a:srgbClr val="000000"/>
                </a:solidFill>
                <a:latin typeface="ＭＳ Ｐゴシック" charset="-128"/>
              </a:rPr>
              <a:t>）</a:t>
            </a:r>
            <a:endParaRPr lang="ja-JP" altLang="ja-JP">
              <a:solidFill>
                <a:srgbClr val="000000"/>
              </a:solidFill>
              <a:latin typeface="ＭＳ Ｐゴシック" charset="-128"/>
            </a:endParaRP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感染症対策（結核）</a:t>
            </a:r>
            <a:r>
              <a:rPr lang="ja-JP" altLang="en-US">
                <a:solidFill>
                  <a:srgbClr val="000000"/>
                </a:solidFill>
                <a:latin typeface="ＭＳ Ｐゴシック" charset="-128"/>
              </a:rPr>
              <a:t>（</a:t>
            </a:r>
            <a:r>
              <a:rPr lang="ja-JP" altLang="ja-JP">
                <a:solidFill>
                  <a:srgbClr val="000000"/>
                </a:solidFill>
                <a:latin typeface="ＭＳ Ｐゴシック" charset="-128"/>
              </a:rPr>
              <a:t>退院基準と平均在院日数</a:t>
            </a:r>
            <a:r>
              <a:rPr lang="ja-JP" altLang="en-US">
                <a:solidFill>
                  <a:srgbClr val="000000"/>
                </a:solidFill>
                <a:latin typeface="ＭＳ Ｐゴシック" charset="-128"/>
              </a:rPr>
              <a:t>、</a:t>
            </a:r>
            <a:r>
              <a:rPr lang="ja-JP" altLang="ja-JP">
                <a:solidFill>
                  <a:srgbClr val="000000"/>
                </a:solidFill>
                <a:latin typeface="ＭＳ Ｐゴシック" charset="-128"/>
              </a:rPr>
              <a:t>陰圧室</a:t>
            </a:r>
            <a:r>
              <a:rPr lang="ja-JP" altLang="en-US">
                <a:solidFill>
                  <a:srgbClr val="000000"/>
                </a:solidFill>
                <a:latin typeface="ＭＳ Ｐゴシック" charset="-128"/>
              </a:rPr>
              <a:t>、</a:t>
            </a:r>
            <a:r>
              <a:rPr lang="ja-JP" altLang="ja-JP">
                <a:solidFill>
                  <a:srgbClr val="000000"/>
                </a:solidFill>
                <a:latin typeface="ＭＳ Ｐゴシック" charset="-128"/>
              </a:rPr>
              <a:t>合併症</a:t>
            </a:r>
            <a:r>
              <a:rPr lang="ja-JP" altLang="en-US">
                <a:solidFill>
                  <a:srgbClr val="000000"/>
                </a:solidFill>
                <a:latin typeface="ＭＳ Ｐゴシック" charset="-128"/>
              </a:rPr>
              <a:t>）</a:t>
            </a:r>
          </a:p>
          <a:p>
            <a:r>
              <a:rPr lang="ja-JP" altLang="ja-JP" sz="2000">
                <a:solidFill>
                  <a:srgbClr val="0070C0"/>
                </a:solidFill>
                <a:latin typeface="HG創英角ｺﾞｼｯｸUB" pitchFamily="49" charset="-128"/>
                <a:ea typeface="HG創英角ｺﾞｼｯｸUB" pitchFamily="49" charset="-128"/>
              </a:rPr>
              <a:t>１１月２日</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【調査実小】第１８回医療経済実態調査の報告</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【薬価部会】市場拡大再算定</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【総会】精神科医療</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Ⅰ</a:t>
            </a:r>
            <a:r>
              <a:rPr lang="en-US" altLang="ja-JP" sz="2000">
                <a:solidFill>
                  <a:srgbClr val="000000"/>
                </a:solidFill>
                <a:latin typeface="ＭＳ Ｐゴシック" charset="-128"/>
              </a:rPr>
              <a:t> </a:t>
            </a:r>
            <a:r>
              <a:rPr lang="ja-JP" altLang="ja-JP" sz="2000">
                <a:solidFill>
                  <a:srgbClr val="000000"/>
                </a:solidFill>
                <a:latin typeface="ＭＳ Ｐゴシック" charset="-128"/>
              </a:rPr>
              <a:t>認知症</a:t>
            </a:r>
            <a:r>
              <a:rPr lang="ja-JP" altLang="en-US">
                <a:solidFill>
                  <a:srgbClr val="000000"/>
                </a:solidFill>
                <a:latin typeface="ＭＳ Ｐゴシック" charset="-128"/>
              </a:rPr>
              <a:t>（</a:t>
            </a:r>
            <a:r>
              <a:rPr lang="ja-JP" altLang="ja-JP">
                <a:solidFill>
                  <a:srgbClr val="000000"/>
                </a:solidFill>
                <a:latin typeface="ＭＳ Ｐゴシック" charset="-128"/>
              </a:rPr>
              <a:t>①鑑別診断</a:t>
            </a:r>
            <a:r>
              <a:rPr lang="ja-JP" altLang="en-US">
                <a:solidFill>
                  <a:srgbClr val="000000"/>
                </a:solidFill>
                <a:latin typeface="ＭＳ Ｐゴシック" charset="-128"/>
              </a:rPr>
              <a:t>、</a:t>
            </a:r>
            <a:r>
              <a:rPr lang="ja-JP" altLang="ja-JP">
                <a:solidFill>
                  <a:srgbClr val="000000"/>
                </a:solidFill>
                <a:latin typeface="ＭＳ Ｐゴシック" charset="-128"/>
              </a:rPr>
              <a:t>②入院治療</a:t>
            </a:r>
            <a:r>
              <a:rPr lang="ja-JP" altLang="en-US">
                <a:solidFill>
                  <a:srgbClr val="000000"/>
                </a:solidFill>
                <a:latin typeface="ＭＳ Ｐゴシック" charset="-128"/>
              </a:rPr>
              <a:t>、</a:t>
            </a:r>
            <a:r>
              <a:rPr lang="ja-JP" altLang="ja-JP">
                <a:solidFill>
                  <a:srgbClr val="000000"/>
                </a:solidFill>
                <a:latin typeface="ＭＳ Ｐゴシック" charset="-128"/>
              </a:rPr>
              <a:t>③重度認知症患者</a:t>
            </a:r>
            <a:r>
              <a:rPr lang="ja-JP" altLang="ja-JP">
                <a:solidFill>
                  <a:srgbClr val="000000"/>
                </a:solidFill>
              </a:rPr>
              <a:t>デイ・ケア</a:t>
            </a:r>
            <a:r>
              <a:rPr lang="ja-JP" altLang="en-US">
                <a:solidFill>
                  <a:srgbClr val="000000"/>
                </a:solidFill>
                <a:latin typeface="ＭＳ Ｐゴシック" charset="-128"/>
              </a:rPr>
              <a:t>）</a:t>
            </a:r>
            <a:endParaRPr lang="ja-JP" altLang="ja-JP">
              <a:solidFill>
                <a:srgbClr val="000000"/>
              </a:solidFill>
              <a:latin typeface="ＭＳ Ｐゴシック" charset="-128"/>
            </a:endParaRP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Ⅱ</a:t>
            </a:r>
            <a:r>
              <a:rPr lang="en-US" altLang="ja-JP" sz="2000">
                <a:solidFill>
                  <a:srgbClr val="000000"/>
                </a:solidFill>
                <a:latin typeface="ＭＳ Ｐゴシック" charset="-128"/>
              </a:rPr>
              <a:t> </a:t>
            </a:r>
            <a:r>
              <a:rPr lang="ja-JP" altLang="ja-JP" sz="2000">
                <a:solidFill>
                  <a:srgbClr val="000000"/>
                </a:solidFill>
                <a:latin typeface="ＭＳ Ｐゴシック" charset="-128"/>
              </a:rPr>
              <a:t>身体疾患を有する精神疾患患者等の救急医療</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en-US">
                <a:solidFill>
                  <a:srgbClr val="000000"/>
                </a:solidFill>
                <a:latin typeface="ＭＳ Ｐゴシック" charset="-128"/>
              </a:rPr>
              <a:t>（</a:t>
            </a:r>
            <a:r>
              <a:rPr lang="ja-JP" altLang="ja-JP">
                <a:solidFill>
                  <a:srgbClr val="000000"/>
                </a:solidFill>
                <a:latin typeface="ＭＳ Ｐゴシック" charset="-128"/>
              </a:rPr>
              <a:t>①一般病棟における合併症患者</a:t>
            </a:r>
            <a:r>
              <a:rPr lang="ja-JP" altLang="en-US">
                <a:solidFill>
                  <a:srgbClr val="000000"/>
                </a:solidFill>
                <a:latin typeface="ＭＳ Ｐゴシック" charset="-128"/>
              </a:rPr>
              <a:t>、</a:t>
            </a:r>
            <a:r>
              <a:rPr lang="ja-JP" altLang="ja-JP">
                <a:solidFill>
                  <a:srgbClr val="000000"/>
                </a:solidFill>
                <a:latin typeface="ＭＳ Ｐゴシック" charset="-128"/>
              </a:rPr>
              <a:t>②精神科病棟における合併症患者</a:t>
            </a:r>
            <a:r>
              <a:rPr lang="ja-JP" altLang="en-US">
                <a:solidFill>
                  <a:srgbClr val="000000"/>
                </a:solidFill>
                <a:latin typeface="ＭＳ Ｐゴシック" charset="-128"/>
              </a:rPr>
              <a:t>）</a:t>
            </a:r>
            <a:endParaRPr lang="ja-JP" altLang="ja-JP">
              <a:solidFill>
                <a:srgbClr val="000000"/>
              </a:solidFill>
              <a:latin typeface="ＭＳ Ｐゴシック" charset="-128"/>
            </a:endParaRP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Ⅲ</a:t>
            </a:r>
            <a:r>
              <a:rPr lang="en-US" altLang="ja-JP" sz="2000">
                <a:solidFill>
                  <a:srgbClr val="000000"/>
                </a:solidFill>
                <a:latin typeface="ＭＳ Ｐゴシック" charset="-128"/>
              </a:rPr>
              <a:t> </a:t>
            </a:r>
            <a:r>
              <a:rPr lang="ja-JP" altLang="ja-JP" sz="2000">
                <a:solidFill>
                  <a:srgbClr val="000000"/>
                </a:solidFill>
                <a:latin typeface="ＭＳ Ｐゴシック" charset="-128"/>
              </a:rPr>
              <a:t>精神療養病棟</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Ⅳ</a:t>
            </a:r>
            <a:r>
              <a:rPr lang="en-US" altLang="ja-JP" sz="2000">
                <a:solidFill>
                  <a:srgbClr val="000000"/>
                </a:solidFill>
                <a:latin typeface="ＭＳ Ｐゴシック" charset="-128"/>
              </a:rPr>
              <a:t> </a:t>
            </a:r>
            <a:r>
              <a:rPr lang="ja-JP" altLang="ja-JP" sz="2000">
                <a:solidFill>
                  <a:srgbClr val="000000"/>
                </a:solidFill>
                <a:latin typeface="ＭＳ Ｐゴシック" charset="-128"/>
              </a:rPr>
              <a:t>地域移行</a:t>
            </a:r>
            <a:r>
              <a:rPr lang="ja-JP" altLang="en-US">
                <a:solidFill>
                  <a:srgbClr val="000000"/>
                </a:solidFill>
                <a:latin typeface="ＭＳ Ｐゴシック" charset="-128"/>
              </a:rPr>
              <a:t>（</a:t>
            </a:r>
            <a:r>
              <a:rPr lang="ja-JP" altLang="ja-JP">
                <a:solidFill>
                  <a:srgbClr val="000000"/>
                </a:solidFill>
                <a:latin typeface="ＭＳ Ｐゴシック" charset="-128"/>
              </a:rPr>
              <a:t>①精神科デイ・ケア</a:t>
            </a:r>
            <a:r>
              <a:rPr lang="ja-JP" altLang="en-US">
                <a:solidFill>
                  <a:srgbClr val="000000"/>
                </a:solidFill>
                <a:latin typeface="ＭＳ Ｐゴシック" charset="-128"/>
              </a:rPr>
              <a:t>、</a:t>
            </a:r>
            <a:r>
              <a:rPr lang="ja-JP" altLang="ja-JP">
                <a:solidFill>
                  <a:srgbClr val="000000"/>
                </a:solidFill>
                <a:latin typeface="ＭＳ Ｐゴシック" charset="-128"/>
              </a:rPr>
              <a:t>②訪問看護</a:t>
            </a:r>
            <a:r>
              <a:rPr lang="ja-JP" altLang="en-US">
                <a:solidFill>
                  <a:srgbClr val="000000"/>
                </a:solidFill>
                <a:latin typeface="ＭＳ Ｐゴシック" charset="-128"/>
              </a:rPr>
              <a:t>、</a:t>
            </a:r>
            <a:r>
              <a:rPr lang="ja-JP" altLang="ja-JP">
                <a:solidFill>
                  <a:srgbClr val="000000"/>
                </a:solidFill>
                <a:latin typeface="ＭＳ Ｐゴシック" charset="-128"/>
              </a:rPr>
              <a:t>③外来の体制</a:t>
            </a:r>
            <a:r>
              <a:rPr lang="ja-JP" altLang="en-US">
                <a:solidFill>
                  <a:srgbClr val="000000"/>
                </a:solidFill>
                <a:latin typeface="ＭＳ Ｐゴシック" charset="-128"/>
              </a:rPr>
              <a:t>）</a:t>
            </a:r>
            <a:endParaRPr lang="ja-JP" altLang="ja-JP">
              <a:solidFill>
                <a:srgbClr val="000000"/>
              </a:solidFill>
              <a:latin typeface="ＭＳ Ｐゴシック" charset="-128"/>
            </a:endParaRP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Ⅴ</a:t>
            </a:r>
            <a:r>
              <a:rPr lang="en-US" altLang="ja-JP" sz="2000">
                <a:solidFill>
                  <a:srgbClr val="000000"/>
                </a:solidFill>
                <a:latin typeface="ＭＳ Ｐゴシック" charset="-128"/>
              </a:rPr>
              <a:t> </a:t>
            </a:r>
            <a:r>
              <a:rPr lang="ja-JP" altLang="ja-JP" sz="2000">
                <a:solidFill>
                  <a:srgbClr val="000000"/>
                </a:solidFill>
                <a:latin typeface="ＭＳ Ｐゴシック" charset="-128"/>
              </a:rPr>
              <a:t>その他</a:t>
            </a:r>
            <a:r>
              <a:rPr lang="ja-JP" altLang="en-US">
                <a:solidFill>
                  <a:srgbClr val="000000"/>
                </a:solidFill>
                <a:latin typeface="ＭＳ Ｐゴシック" charset="-128"/>
              </a:rPr>
              <a:t>（</a:t>
            </a:r>
            <a:r>
              <a:rPr lang="ja-JP" altLang="ja-JP">
                <a:solidFill>
                  <a:srgbClr val="000000"/>
                </a:solidFill>
                <a:latin typeface="ＭＳ Ｐゴシック" charset="-128"/>
              </a:rPr>
              <a:t>①外来における向精神薬の取扱い</a:t>
            </a:r>
            <a:r>
              <a:rPr lang="ja-JP" altLang="en-US">
                <a:solidFill>
                  <a:srgbClr val="000000"/>
                </a:solidFill>
                <a:latin typeface="ＭＳ Ｐゴシック" charset="-128"/>
              </a:rPr>
              <a:t>、</a:t>
            </a:r>
            <a:r>
              <a:rPr lang="ja-JP" altLang="ja-JP">
                <a:solidFill>
                  <a:srgbClr val="000000"/>
                </a:solidFill>
                <a:latin typeface="ＭＳ Ｐゴシック" charset="-128"/>
              </a:rPr>
              <a:t>②認知行動療法</a:t>
            </a:r>
            <a:r>
              <a:rPr lang="ja-JP" altLang="en-US">
                <a:solidFill>
                  <a:srgbClr val="000000"/>
                </a:solidFill>
                <a:latin typeface="ＭＳ Ｐゴシック" charset="-128"/>
              </a:rPr>
              <a:t>）</a:t>
            </a:r>
            <a:endParaRPr lang="ja-JP" altLang="ja-JP">
              <a:solidFill>
                <a:srgbClr val="000000"/>
              </a:solidFill>
              <a:latin typeface="ＭＳ Ｐゴシック" charset="-128"/>
            </a:endParaRP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医療経済実態調査の報告</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調剤薬局等における一部負担金の受領に応じたポイントの付与等</a:t>
            </a:r>
            <a:endParaRPr lang="ja-JP" altLang="en-US" sz="2000">
              <a:solidFill>
                <a:srgbClr val="000000"/>
              </a:solidFill>
              <a:latin typeface="ＭＳ Ｐゴシック" charset="-128"/>
            </a:endParaRPr>
          </a:p>
        </p:txBody>
      </p:sp>
      <p:sp>
        <p:nvSpPr>
          <p:cNvPr id="55298"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1A29F2AD-9273-4E9F-A4EB-42FB87004A54}" type="slidenum">
              <a:rPr kumimoji="1" lang="en-US" altLang="ja-JP" smtClean="0"/>
              <a:pPr fontAlgn="base">
                <a:spcAft>
                  <a:spcPct val="0"/>
                </a:spcAft>
                <a:defRPr/>
              </a:pPr>
              <a:t>14</a:t>
            </a:fld>
            <a:endParaRPr kumimoji="1" lang="en-US" altLang="ja-JP" smtClean="0"/>
          </a:p>
        </p:txBody>
      </p:sp>
    </p:spTree>
    <p:extLst>
      <p:ext uri="{BB962C8B-B14F-4D97-AF65-F5344CB8AC3E}">
        <p14:creationId xmlns:p14="http://schemas.microsoft.com/office/powerpoint/2010/main" xmlns="" val="322283542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539552" y="692696"/>
          <a:ext cx="8229600" cy="5616624"/>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80788">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solidFill>
                      <a:schemeClr val="accent5">
                        <a:lumMod val="20000"/>
                        <a:lumOff val="80000"/>
                      </a:schemeClr>
                    </a:solidFill>
                  </a:tcPr>
                </a:tc>
              </a:tr>
              <a:tr h="5235836">
                <a:tc>
                  <a:txBody>
                    <a:bodyPr/>
                    <a:lstStyle/>
                    <a:p>
                      <a:r>
                        <a:rPr kumimoji="1" lang="en-US" altLang="ja-JP" sz="1800" baseline="0" dirty="0" smtClean="0">
                          <a:solidFill>
                            <a:schemeClr val="tx1"/>
                          </a:solidFill>
                          <a:latin typeface="MS UI Gothic" pitchFamily="50" charset="-128"/>
                          <a:ea typeface="MS UI Gothic" pitchFamily="50" charset="-128"/>
                          <a:cs typeface="+mn-cs"/>
                        </a:rPr>
                        <a:t>A106</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障害者施設等入院基本料</a:t>
                      </a:r>
                      <a:endParaRPr kumimoji="1" lang="en-US" altLang="zh-TW" sz="1800" baseline="0" dirty="0" smtClean="0">
                        <a:solidFill>
                          <a:schemeClr val="tx1"/>
                        </a:solidFill>
                        <a:latin typeface="MS UI Gothic" pitchFamily="50" charset="-128"/>
                        <a:ea typeface="MS UI Gothic" pitchFamily="50" charset="-128"/>
                        <a:cs typeface="+mn-cs"/>
                      </a:endParaRPr>
                    </a:p>
                    <a:p>
                      <a:r>
                        <a:rPr kumimoji="1" lang="en-US" altLang="ja-JP" sz="1800" baseline="0" dirty="0" smtClean="0">
                          <a:solidFill>
                            <a:schemeClr val="tx1"/>
                          </a:solidFill>
                          <a:latin typeface="MS UI Gothic" pitchFamily="50" charset="-128"/>
                          <a:ea typeface="MS UI Gothic" pitchFamily="50" charset="-128"/>
                          <a:cs typeface="+mn-cs"/>
                        </a:rPr>
                        <a:t>A306</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特殊疾患入院医療管理料</a:t>
                      </a:r>
                      <a:endParaRPr kumimoji="1" lang="en-US" altLang="zh-TW" sz="1800" baseline="0" dirty="0" smtClean="0">
                        <a:solidFill>
                          <a:schemeClr val="tx1"/>
                        </a:solidFill>
                        <a:latin typeface="MS UI Gothic" pitchFamily="50" charset="-128"/>
                        <a:ea typeface="MS UI Gothic" pitchFamily="50" charset="-128"/>
                        <a:cs typeface="+mn-cs"/>
                      </a:endParaRPr>
                    </a:p>
                    <a:p>
                      <a:r>
                        <a:rPr kumimoji="1" lang="en-US" altLang="ja-JP" sz="1800" baseline="0" dirty="0" smtClean="0">
                          <a:solidFill>
                            <a:schemeClr val="tx1"/>
                          </a:solidFill>
                          <a:latin typeface="MS UI Gothic" pitchFamily="50" charset="-128"/>
                          <a:ea typeface="MS UI Gothic" pitchFamily="50" charset="-128"/>
                          <a:cs typeface="+mn-cs"/>
                        </a:rPr>
                        <a:t>A309</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特殊疾患病棟入</a:t>
                      </a:r>
                      <a:r>
                        <a:rPr kumimoji="1" lang="ja-JP" altLang="en-US" sz="1800" baseline="0" dirty="0" smtClean="0">
                          <a:solidFill>
                            <a:schemeClr val="tx1"/>
                          </a:solidFill>
                          <a:latin typeface="MS UI Gothic" pitchFamily="50" charset="-128"/>
                          <a:ea typeface="MS UI Gothic" pitchFamily="50" charset="-128"/>
                          <a:cs typeface="+mn-cs"/>
                        </a:rPr>
                        <a:t>院料</a:t>
                      </a:r>
                      <a:endParaRPr kumimoji="1" lang="en-US" altLang="ja-JP" sz="1800" baseline="0" dirty="0" smtClean="0">
                        <a:solidFill>
                          <a:schemeClr val="tx1"/>
                        </a:solidFill>
                        <a:latin typeface="MS UI Gothic" pitchFamily="50" charset="-128"/>
                        <a:ea typeface="MS UI Gothic" pitchFamily="50" charset="-128"/>
                        <a:cs typeface="+mn-cs"/>
                      </a:endParaRPr>
                    </a:p>
                    <a:p>
                      <a:r>
                        <a:rPr kumimoji="1" lang="en-US" altLang="ja-JP" sz="1800" b="1" baseline="0" dirty="0" smtClean="0">
                          <a:solidFill>
                            <a:srgbClr val="FF0000"/>
                          </a:solidFill>
                          <a:latin typeface="MS UI Gothic" pitchFamily="50" charset="-128"/>
                          <a:ea typeface="MS UI Gothic" pitchFamily="50" charset="-128"/>
                          <a:cs typeface="+mn-cs"/>
                        </a:rPr>
                        <a:t>A100</a:t>
                      </a:r>
                      <a:r>
                        <a:rPr kumimoji="1" lang="ja-JP" altLang="en-US" sz="1800" b="1" baseline="0" dirty="0" smtClean="0">
                          <a:solidFill>
                            <a:srgbClr val="FF0000"/>
                          </a:solidFill>
                          <a:latin typeface="MS UI Gothic" pitchFamily="50" charset="-128"/>
                          <a:ea typeface="MS UI Gothic" pitchFamily="50" charset="-128"/>
                          <a:cs typeface="+mn-cs"/>
                        </a:rPr>
                        <a:t>　</a:t>
                      </a:r>
                      <a:r>
                        <a:rPr kumimoji="1" lang="zh-TW" altLang="en-US" sz="1800" b="1" baseline="0" dirty="0" smtClean="0">
                          <a:solidFill>
                            <a:srgbClr val="FF0000"/>
                          </a:solidFill>
                          <a:latin typeface="MS UI Gothic" pitchFamily="50" charset="-128"/>
                          <a:ea typeface="MS UI Gothic" pitchFamily="50" charset="-128"/>
                          <a:cs typeface="+mn-cs"/>
                        </a:rPr>
                        <a:t>一般病棟入院基本料</a:t>
                      </a:r>
                      <a:r>
                        <a:rPr kumimoji="1" lang="en-US" altLang="zh-TW" sz="1800" b="1" baseline="0" dirty="0" smtClean="0">
                          <a:solidFill>
                            <a:srgbClr val="FF0000"/>
                          </a:solidFill>
                          <a:latin typeface="MS UI Gothic" pitchFamily="50" charset="-128"/>
                          <a:ea typeface="MS UI Gothic" pitchFamily="50" charset="-128"/>
                          <a:cs typeface="+mn-cs"/>
                        </a:rPr>
                        <a:t/>
                      </a:r>
                      <a:br>
                        <a:rPr kumimoji="1" lang="en-US" altLang="zh-TW" sz="1800" b="1" baseline="0" dirty="0" smtClean="0">
                          <a:solidFill>
                            <a:srgbClr val="FF0000"/>
                          </a:solidFill>
                          <a:latin typeface="MS UI Gothic" pitchFamily="50" charset="-128"/>
                          <a:ea typeface="MS UI Gothic" pitchFamily="50" charset="-128"/>
                          <a:cs typeface="+mn-cs"/>
                        </a:rPr>
                      </a:br>
                      <a:r>
                        <a:rPr kumimoji="1" lang="ja-JP" altLang="en-US" sz="1800" b="1" baseline="0" dirty="0" smtClean="0">
                          <a:solidFill>
                            <a:srgbClr val="FF0000"/>
                          </a:solidFill>
                          <a:latin typeface="MS UI Gothic" pitchFamily="50" charset="-128"/>
                          <a:ea typeface="MS UI Gothic" pitchFamily="50" charset="-128"/>
                          <a:cs typeface="+mn-cs"/>
                        </a:rPr>
                        <a:t>　　　　</a:t>
                      </a:r>
                      <a:r>
                        <a:rPr kumimoji="1" lang="zh-TW" altLang="en-US" sz="1800" b="1" baseline="0" dirty="0" smtClean="0">
                          <a:solidFill>
                            <a:srgbClr val="FF0000"/>
                          </a:solidFill>
                          <a:latin typeface="MS UI Gothic" pitchFamily="50" charset="-128"/>
                          <a:ea typeface="MS UI Gothic" pitchFamily="50" charset="-128"/>
                          <a:cs typeface="+mn-cs"/>
                        </a:rPr>
                        <a:t>（</a:t>
                      </a:r>
                      <a:r>
                        <a:rPr kumimoji="1" lang="ja-JP" altLang="en-US" sz="1800" b="1" baseline="0" dirty="0" smtClean="0">
                          <a:solidFill>
                            <a:srgbClr val="FF0000"/>
                          </a:solidFill>
                          <a:latin typeface="MS UI Gothic" pitchFamily="50" charset="-128"/>
                          <a:ea typeface="MS UI Gothic" pitchFamily="50" charset="-128"/>
                          <a:cs typeface="+mn-cs"/>
                        </a:rPr>
                        <a:t>１３対１、１５対１に限る。）</a:t>
                      </a:r>
                      <a:r>
                        <a:rPr kumimoji="1" lang="en-US" altLang="ja-JP" sz="1800" b="1" baseline="0" dirty="0" smtClean="0">
                          <a:solidFill>
                            <a:srgbClr val="FF0000"/>
                          </a:solidFill>
                          <a:latin typeface="MS UI Gothic" pitchFamily="50" charset="-128"/>
                          <a:ea typeface="MS UI Gothic" pitchFamily="50" charset="-128"/>
                          <a:cs typeface="+mn-cs"/>
                        </a:rPr>
                        <a:t/>
                      </a:r>
                      <a:br>
                        <a:rPr kumimoji="1" lang="en-US" altLang="ja-JP" sz="1800" b="1" baseline="0" dirty="0" smtClean="0">
                          <a:solidFill>
                            <a:srgbClr val="FF0000"/>
                          </a:solidFill>
                          <a:latin typeface="MS UI Gothic" pitchFamily="50" charset="-128"/>
                          <a:ea typeface="MS UI Gothic" pitchFamily="50" charset="-128"/>
                          <a:cs typeface="+mn-cs"/>
                        </a:rPr>
                      </a:br>
                      <a:r>
                        <a:rPr kumimoji="1" lang="en-US" altLang="ja-JP" sz="1800" b="1" baseline="0" dirty="0" smtClean="0">
                          <a:solidFill>
                            <a:srgbClr val="FF0000"/>
                          </a:solidFill>
                          <a:latin typeface="MS UI Gothic" pitchFamily="50" charset="-128"/>
                          <a:ea typeface="MS UI Gothic" pitchFamily="50" charset="-128"/>
                          <a:cs typeface="+mn-cs"/>
                        </a:rPr>
                        <a:t>A101</a:t>
                      </a:r>
                      <a:r>
                        <a:rPr kumimoji="1" lang="ja-JP" altLang="en-US" sz="1800" b="1" baseline="0" dirty="0" smtClean="0">
                          <a:solidFill>
                            <a:srgbClr val="FF0000"/>
                          </a:solidFill>
                          <a:latin typeface="MS UI Gothic" pitchFamily="50" charset="-128"/>
                          <a:ea typeface="MS UI Gothic" pitchFamily="50" charset="-128"/>
                          <a:cs typeface="+mn-cs"/>
                        </a:rPr>
                        <a:t>　療養病棟入院</a:t>
                      </a:r>
                      <a:r>
                        <a:rPr kumimoji="1" lang="zh-TW" altLang="en-US" sz="1800" b="1" baseline="0" dirty="0" smtClean="0">
                          <a:solidFill>
                            <a:srgbClr val="FF0000"/>
                          </a:solidFill>
                          <a:latin typeface="MS UI Gothic" pitchFamily="50" charset="-128"/>
                          <a:ea typeface="MS UI Gothic" pitchFamily="50" charset="-128"/>
                          <a:cs typeface="+mn-cs"/>
                        </a:rPr>
                        <a:t>基本料</a:t>
                      </a:r>
                      <a:endParaRPr kumimoji="1" lang="en-US" altLang="zh-TW" sz="1800" b="1" baseline="0" dirty="0" smtClean="0">
                        <a:solidFill>
                          <a:srgbClr val="FF0000"/>
                        </a:solidFill>
                        <a:latin typeface="MS UI Gothic" pitchFamily="50" charset="-128"/>
                        <a:ea typeface="MS UI Gothic" pitchFamily="50" charset="-128"/>
                        <a:cs typeface="+mn-cs"/>
                      </a:endParaRPr>
                    </a:p>
                    <a:p>
                      <a:r>
                        <a:rPr kumimoji="1" lang="en-US" altLang="ja-JP" sz="1800" b="1" baseline="0" dirty="0" smtClean="0">
                          <a:solidFill>
                            <a:srgbClr val="FF0000"/>
                          </a:solidFill>
                          <a:latin typeface="MS UI Gothic" pitchFamily="50" charset="-128"/>
                          <a:ea typeface="MS UI Gothic" pitchFamily="50" charset="-128"/>
                          <a:cs typeface="+mn-cs"/>
                        </a:rPr>
                        <a:t>A108</a:t>
                      </a:r>
                      <a:r>
                        <a:rPr kumimoji="1" lang="ja-JP" altLang="en-US" sz="1800" b="1" baseline="0" dirty="0" smtClean="0">
                          <a:solidFill>
                            <a:srgbClr val="FF0000"/>
                          </a:solidFill>
                          <a:latin typeface="MS UI Gothic" pitchFamily="50" charset="-128"/>
                          <a:ea typeface="MS UI Gothic" pitchFamily="50" charset="-128"/>
                          <a:cs typeface="+mn-cs"/>
                        </a:rPr>
                        <a:t>　</a:t>
                      </a:r>
                      <a:r>
                        <a:rPr kumimoji="1" lang="zh-TW" altLang="en-US" sz="1800" b="1" baseline="0" dirty="0" smtClean="0">
                          <a:solidFill>
                            <a:srgbClr val="FF0000"/>
                          </a:solidFill>
                          <a:latin typeface="MS UI Gothic" pitchFamily="50" charset="-128"/>
                          <a:ea typeface="MS UI Gothic" pitchFamily="50" charset="-128"/>
                          <a:cs typeface="+mn-cs"/>
                        </a:rPr>
                        <a:t>有床診療所入院基本料</a:t>
                      </a:r>
                      <a:endParaRPr kumimoji="1" lang="en-US" altLang="zh-TW" sz="1800" b="1" baseline="0" dirty="0" smtClean="0">
                        <a:solidFill>
                          <a:srgbClr val="FF0000"/>
                        </a:solidFill>
                        <a:latin typeface="MS UI Gothic" pitchFamily="50" charset="-128"/>
                        <a:ea typeface="MS UI Gothic" pitchFamily="50" charset="-128"/>
                        <a:cs typeface="+mn-cs"/>
                      </a:endParaRPr>
                    </a:p>
                    <a:p>
                      <a:pPr marL="534988" indent="-534988"/>
                      <a:r>
                        <a:rPr kumimoji="1" lang="en-US" altLang="ja-JP" sz="1800" b="1" baseline="0" dirty="0" smtClean="0">
                          <a:solidFill>
                            <a:srgbClr val="FF0000"/>
                          </a:solidFill>
                          <a:latin typeface="MS UI Gothic" pitchFamily="50" charset="-128"/>
                          <a:ea typeface="MS UI Gothic" pitchFamily="50" charset="-128"/>
                          <a:cs typeface="+mn-cs"/>
                        </a:rPr>
                        <a:t>A109</a:t>
                      </a:r>
                      <a:r>
                        <a:rPr kumimoji="1" lang="ja-JP" altLang="en-US" sz="1800" b="1" baseline="0" dirty="0" smtClean="0">
                          <a:solidFill>
                            <a:srgbClr val="FF0000"/>
                          </a:solidFill>
                          <a:latin typeface="MS UI Gothic" pitchFamily="50" charset="-128"/>
                          <a:ea typeface="MS UI Gothic" pitchFamily="50" charset="-128"/>
                          <a:cs typeface="+mn-cs"/>
                        </a:rPr>
                        <a:t>　有</a:t>
                      </a:r>
                      <a:r>
                        <a:rPr kumimoji="1" lang="zh-TW" altLang="en-US" sz="1800" b="1" baseline="0" dirty="0" smtClean="0">
                          <a:solidFill>
                            <a:srgbClr val="FF0000"/>
                          </a:solidFill>
                          <a:latin typeface="MS UI Gothic" pitchFamily="50" charset="-128"/>
                          <a:ea typeface="MS UI Gothic" pitchFamily="50" charset="-128"/>
                          <a:cs typeface="+mn-cs"/>
                        </a:rPr>
                        <a:t>床診療所療養病床入院基本料</a:t>
                      </a:r>
                      <a:endParaRPr kumimoji="1" lang="en-US" altLang="zh-TW" sz="1800" b="1" baseline="0" dirty="0" smtClean="0">
                        <a:solidFill>
                          <a:srgbClr val="FF0000"/>
                        </a:solidFill>
                        <a:latin typeface="MS UI Gothic" pitchFamily="50" charset="-128"/>
                        <a:ea typeface="MS UI Gothic" pitchFamily="50" charset="-128"/>
                        <a:cs typeface="+mn-cs"/>
                      </a:endParaRPr>
                    </a:p>
                    <a:p>
                      <a:endParaRPr kumimoji="1" lang="en-US" altLang="zh-TW"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　重症児（者）受入連携加算</a:t>
                      </a:r>
                    </a:p>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800" baseline="0" dirty="0" smtClean="0">
                          <a:solidFill>
                            <a:schemeClr val="tx1"/>
                          </a:solidFill>
                          <a:latin typeface="MS UI Gothic" pitchFamily="50" charset="-128"/>
                          <a:ea typeface="MS UI Gothic" pitchFamily="50" charset="-128"/>
                          <a:cs typeface="+mn-cs"/>
                        </a:rPr>
                        <a:t>　　　　　　（入院初日）　　</a:t>
                      </a:r>
                      <a:r>
                        <a:rPr kumimoji="1" lang="ja-JP" altLang="en-US" sz="1800" b="1" baseline="0" dirty="0" smtClean="0">
                          <a:solidFill>
                            <a:srgbClr val="FF0000"/>
                          </a:solidFill>
                          <a:latin typeface="MS UI Gothic" pitchFamily="50" charset="-128"/>
                          <a:ea typeface="MS UI Gothic" pitchFamily="50" charset="-128"/>
                          <a:cs typeface="+mn-cs"/>
                        </a:rPr>
                        <a:t>２</a:t>
                      </a:r>
                      <a:r>
                        <a:rPr kumimoji="1" lang="en-US" altLang="ja-JP" sz="1800" b="1" baseline="0" dirty="0" smtClean="0">
                          <a:solidFill>
                            <a:srgbClr val="FF0000"/>
                          </a:solidFill>
                          <a:latin typeface="MS UI Gothic" pitchFamily="50" charset="-128"/>
                          <a:ea typeface="MS UI Gothic" pitchFamily="50" charset="-128"/>
                          <a:cs typeface="+mn-cs"/>
                        </a:rPr>
                        <a:t>,</a:t>
                      </a:r>
                      <a:r>
                        <a:rPr kumimoji="1" lang="ja-JP" altLang="en-US" sz="1800" b="1" baseline="0" dirty="0" smtClean="0">
                          <a:solidFill>
                            <a:srgbClr val="FF0000"/>
                          </a:solidFill>
                          <a:latin typeface="MS UI Gothic" pitchFamily="50" charset="-128"/>
                          <a:ea typeface="MS UI Gothic" pitchFamily="50" charset="-128"/>
                          <a:cs typeface="+mn-cs"/>
                        </a:rPr>
                        <a:t>０００点（改）</a:t>
                      </a:r>
                      <a:endParaRPr kumimoji="1" lang="en-US" altLang="ja-JP" sz="1800" b="1" baseline="0" dirty="0" smtClean="0">
                        <a:solidFill>
                          <a:srgbClr val="FF0000"/>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defRPr/>
                      </a:pPr>
                      <a:endParaRPr kumimoji="1" lang="en-US" altLang="ja-JP" sz="1800" baseline="0" dirty="0" smtClean="0">
                        <a:solidFill>
                          <a:srgbClr val="FF0000"/>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［算定要件］</a:t>
                      </a:r>
                    </a:p>
                    <a:p>
                      <a:pPr marL="177800" indent="0"/>
                      <a:r>
                        <a:rPr kumimoji="1" lang="ja-JP" altLang="en-US" sz="1800" baseline="0" dirty="0" smtClean="0">
                          <a:solidFill>
                            <a:schemeClr val="tx1"/>
                          </a:solidFill>
                          <a:latin typeface="MS UI Gothic" pitchFamily="50" charset="-128"/>
                          <a:ea typeface="MS UI Gothic" pitchFamily="50" charset="-128"/>
                          <a:cs typeface="+mn-cs"/>
                        </a:rPr>
                        <a:t>　他の保険医療機関から転院してきた者であって、当該他の保険医療機関において新生児特定集中治療室退院調整加算を算定したものである場合に算定する。</a:t>
                      </a:r>
                      <a:endParaRPr kumimoji="1" lang="en-US" altLang="ja-JP" sz="1800"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en-US" altLang="ja-JP" sz="1800" baseline="0" dirty="0" smtClean="0">
                          <a:solidFill>
                            <a:schemeClr val="tx1"/>
                          </a:solidFill>
                          <a:latin typeface="MS UI Gothic" pitchFamily="50" charset="-128"/>
                          <a:ea typeface="MS UI Gothic" pitchFamily="50" charset="-128"/>
                          <a:cs typeface="+mn-cs"/>
                        </a:rPr>
                        <a:t>A106</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障害者施設等入院基本料</a:t>
                      </a:r>
                      <a:endParaRPr kumimoji="1" lang="en-US" altLang="zh-TW" sz="1800" baseline="0" dirty="0" smtClean="0">
                        <a:solidFill>
                          <a:schemeClr val="tx1"/>
                        </a:solidFill>
                        <a:latin typeface="MS UI Gothic" pitchFamily="50" charset="-128"/>
                        <a:ea typeface="MS UI Gothic" pitchFamily="50" charset="-128"/>
                        <a:cs typeface="+mn-cs"/>
                      </a:endParaRPr>
                    </a:p>
                    <a:p>
                      <a:r>
                        <a:rPr kumimoji="1" lang="en-US" altLang="ja-JP" sz="1800" baseline="0" dirty="0" smtClean="0">
                          <a:solidFill>
                            <a:schemeClr val="tx1"/>
                          </a:solidFill>
                          <a:latin typeface="MS UI Gothic" pitchFamily="50" charset="-128"/>
                          <a:ea typeface="MS UI Gothic" pitchFamily="50" charset="-128"/>
                          <a:cs typeface="+mn-cs"/>
                        </a:rPr>
                        <a:t>A306</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特殊疾患入院医療管理料</a:t>
                      </a:r>
                      <a:endParaRPr kumimoji="1" lang="en-US" altLang="zh-TW" sz="1800" baseline="0" dirty="0" smtClean="0">
                        <a:solidFill>
                          <a:schemeClr val="tx1"/>
                        </a:solidFill>
                        <a:latin typeface="MS UI Gothic" pitchFamily="50" charset="-128"/>
                        <a:ea typeface="MS UI Gothic" pitchFamily="50" charset="-128"/>
                        <a:cs typeface="+mn-cs"/>
                      </a:endParaRPr>
                    </a:p>
                    <a:p>
                      <a:r>
                        <a:rPr kumimoji="1" lang="en-US" altLang="ja-JP" sz="1800" baseline="0" dirty="0" smtClean="0">
                          <a:solidFill>
                            <a:schemeClr val="tx1"/>
                          </a:solidFill>
                          <a:latin typeface="MS UI Gothic" pitchFamily="50" charset="-128"/>
                          <a:ea typeface="MS UI Gothic" pitchFamily="50" charset="-128"/>
                          <a:cs typeface="+mn-cs"/>
                        </a:rPr>
                        <a:t>A309</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特殊疾患病棟入</a:t>
                      </a:r>
                      <a:r>
                        <a:rPr kumimoji="1" lang="ja-JP" altLang="en-US" sz="1800" baseline="0" dirty="0" smtClean="0">
                          <a:solidFill>
                            <a:schemeClr val="tx1"/>
                          </a:solidFill>
                          <a:latin typeface="MS UI Gothic" pitchFamily="50" charset="-128"/>
                          <a:ea typeface="MS UI Gothic" pitchFamily="50" charset="-128"/>
                          <a:cs typeface="+mn-cs"/>
                        </a:rPr>
                        <a:t>院料</a:t>
                      </a:r>
                      <a:endParaRPr kumimoji="1" lang="en-US" altLang="ja-JP" sz="1800" baseline="0" dirty="0" smtClean="0">
                        <a:solidFill>
                          <a:schemeClr val="tx1"/>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　重症児（者）受入連携加算</a:t>
                      </a:r>
                    </a:p>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800" baseline="0" dirty="0" smtClean="0">
                          <a:solidFill>
                            <a:schemeClr val="tx1"/>
                          </a:solidFill>
                          <a:latin typeface="MS UI Gothic" pitchFamily="50" charset="-128"/>
                          <a:ea typeface="MS UI Gothic" pitchFamily="50" charset="-128"/>
                          <a:cs typeface="+mn-cs"/>
                        </a:rPr>
                        <a:t>　　　　　　（入院初日）　　　　１</a:t>
                      </a:r>
                      <a:r>
                        <a:rPr kumimoji="1" lang="en-US" altLang="ja-JP" sz="1800" baseline="0" dirty="0" smtClean="0">
                          <a:solidFill>
                            <a:schemeClr val="tx1"/>
                          </a:solidFill>
                          <a:latin typeface="MS UI Gothic" pitchFamily="50" charset="-128"/>
                          <a:ea typeface="MS UI Gothic" pitchFamily="50" charset="-128"/>
                          <a:cs typeface="+mn-cs"/>
                        </a:rPr>
                        <a:t>,</a:t>
                      </a:r>
                      <a:r>
                        <a:rPr kumimoji="1" lang="ja-JP" altLang="en-US" sz="1800" baseline="0" dirty="0" smtClean="0">
                          <a:solidFill>
                            <a:schemeClr val="tx1"/>
                          </a:solidFill>
                          <a:latin typeface="MS UI Gothic" pitchFamily="50" charset="-128"/>
                          <a:ea typeface="MS UI Gothic" pitchFamily="50" charset="-128"/>
                          <a:cs typeface="+mn-cs"/>
                        </a:rPr>
                        <a:t>３００点</a:t>
                      </a:r>
                    </a:p>
                    <a:p>
                      <a:endParaRPr kumimoji="1" lang="ja-JP" altLang="en-US"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［算定要件］</a:t>
                      </a:r>
                    </a:p>
                    <a:p>
                      <a:pPr marL="177800" indent="0"/>
                      <a:r>
                        <a:rPr kumimoji="1" lang="ja-JP" altLang="en-US" sz="1800" baseline="0" dirty="0" smtClean="0">
                          <a:solidFill>
                            <a:schemeClr val="tx1"/>
                          </a:solidFill>
                          <a:latin typeface="MS UI Gothic" pitchFamily="50" charset="-128"/>
                          <a:ea typeface="MS UI Gothic" pitchFamily="50" charset="-128"/>
                          <a:cs typeface="+mn-cs"/>
                        </a:rPr>
                        <a:t>　他の保険医療機関から転院してきた者であって、当該他の保険医療機関において新生児特定集中治療室退院調整加算を算定したものである場合に算定する。</a:t>
                      </a:r>
                      <a:endParaRPr kumimoji="1" lang="ja-JP" altLang="en-US" sz="1800" dirty="0">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C3891407-E9F2-417E-9898-067F26F7F159}" type="slidenum">
              <a:rPr lang="en-US" sz="1400">
                <a:effectLst>
                  <a:outerShdw blurRad="38100" dist="38100" dir="2700000" algn="tl">
                    <a:srgbClr val="000000">
                      <a:alpha val="43137"/>
                    </a:srgbClr>
                  </a:outerShdw>
                </a:effectLst>
              </a:rPr>
              <a:pPr algn="r">
                <a:defRPr/>
              </a:pPr>
              <a:t>140</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4499992" y="332656"/>
            <a:ext cx="442900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a:t>
            </a:r>
            <a:r>
              <a:rPr lang="ja-JP" altLang="en-US" sz="1400" dirty="0" smtClean="0">
                <a:solidFill>
                  <a:srgbClr val="002060"/>
                </a:solidFill>
                <a:latin typeface="HGPｺﾞｼｯｸM" pitchFamily="50" charset="-128"/>
                <a:ea typeface="HGPｺﾞｼｯｸM" pitchFamily="50" charset="-128"/>
              </a:rPr>
              <a:t>（一般）・</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a:t>
            </a:r>
            <a:r>
              <a:rPr lang="ja-JP" altLang="en-US" sz="1400" dirty="0" smtClean="0">
                <a:solidFill>
                  <a:srgbClr val="002060"/>
                </a:solidFill>
                <a:latin typeface="HGPｺﾞｼｯｸM" pitchFamily="50" charset="-128"/>
                <a:ea typeface="HGPｺﾞｼｯｸM" pitchFamily="50" charset="-128"/>
              </a:rPr>
              <a:t>（療養）・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18</a:t>
            </a:r>
            <a:r>
              <a:rPr lang="ja-JP" altLang="en-US" sz="1400" dirty="0" smtClean="0">
                <a:solidFill>
                  <a:srgbClr val="002060"/>
                </a:solidFill>
                <a:latin typeface="HGPｺﾞｼｯｸM" pitchFamily="50" charset="-128"/>
                <a:ea typeface="HGPｺﾞｼｯｸM" pitchFamily="50" charset="-128"/>
              </a:rPr>
              <a:t>（有診）・</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20</a:t>
            </a:r>
            <a:r>
              <a:rPr lang="ja-JP" altLang="en-US" sz="1400" dirty="0" smtClean="0">
                <a:solidFill>
                  <a:srgbClr val="002060"/>
                </a:solidFill>
                <a:latin typeface="HGPｺﾞｼｯｸM" pitchFamily="50" charset="-128"/>
                <a:ea typeface="HGPｺﾞｼｯｸM" pitchFamily="50" charset="-128"/>
              </a:rPr>
              <a:t>（有診療養）</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 6"/>
          <p:cNvGraphicFramePr>
            <a:graphicFrameLocks noGrp="1"/>
          </p:cNvGraphicFramePr>
          <p:nvPr>
            <p:ph idx="1"/>
          </p:nvPr>
        </p:nvGraphicFramePr>
        <p:xfrm>
          <a:off x="449418" y="1916832"/>
          <a:ext cx="8229600" cy="4626460"/>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47812">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4260700">
                <a:tc>
                  <a:txBody>
                    <a:bodyPr/>
                    <a:lstStyle/>
                    <a:p>
                      <a:r>
                        <a:rPr lang="en-US" altLang="ja-JP" sz="1800" b="0" dirty="0" smtClean="0">
                          <a:solidFill>
                            <a:schemeClr val="tx1"/>
                          </a:solidFill>
                          <a:latin typeface="MS UI Gothic" pitchFamily="50" charset="-128"/>
                          <a:ea typeface="MS UI Gothic" pitchFamily="50" charset="-128"/>
                        </a:rPr>
                        <a:t>A102</a:t>
                      </a:r>
                      <a:r>
                        <a:rPr lang="ja-JP" altLang="en-US" sz="1800" b="0" dirty="0" smtClean="0">
                          <a:solidFill>
                            <a:schemeClr val="tx1"/>
                          </a:solidFill>
                          <a:latin typeface="MS UI Gothic" pitchFamily="50" charset="-128"/>
                          <a:ea typeface="MS UI Gothic" pitchFamily="50" charset="-128"/>
                        </a:rPr>
                        <a:t>　結核病棟入院基本料（１日につき）　　</a:t>
                      </a:r>
                      <a:endParaRPr lang="en-US" altLang="ja-JP" sz="1800" b="0" dirty="0" smtClean="0">
                        <a:solidFill>
                          <a:schemeClr val="tx1"/>
                        </a:solidFill>
                        <a:latin typeface="MS UI Gothic" pitchFamily="50" charset="-128"/>
                        <a:ea typeface="MS UI Gothic" pitchFamily="50" charset="-128"/>
                      </a:endParaRPr>
                    </a:p>
                    <a:p>
                      <a:r>
                        <a:rPr lang="ja-JP" altLang="en-US" sz="1800" b="0" dirty="0" smtClean="0">
                          <a:solidFill>
                            <a:schemeClr val="tx1"/>
                          </a:solidFill>
                          <a:latin typeface="MS UI Gothic" pitchFamily="50" charset="-128"/>
                          <a:ea typeface="MS UI Gothic" pitchFamily="50" charset="-128"/>
                        </a:rPr>
                        <a:t>　１　　７対１入院基本料　</a:t>
                      </a:r>
                      <a:r>
                        <a:rPr lang="ja-JP" altLang="en-US" sz="1800" b="1" dirty="0" smtClean="0">
                          <a:solidFill>
                            <a:srgbClr val="FF0000"/>
                          </a:solidFill>
                          <a:latin typeface="MS UI Gothic" pitchFamily="50" charset="-128"/>
                          <a:ea typeface="MS UI Gothic" pitchFamily="50" charset="-128"/>
                        </a:rPr>
                        <a:t>１</a:t>
                      </a:r>
                      <a:r>
                        <a:rPr lang="en-US" altLang="ja-JP" sz="1800" b="1" dirty="0" smtClean="0">
                          <a:solidFill>
                            <a:srgbClr val="FF0000"/>
                          </a:solidFill>
                          <a:latin typeface="MS UI Gothic" pitchFamily="50" charset="-128"/>
                          <a:ea typeface="MS UI Gothic" pitchFamily="50" charset="-128"/>
                        </a:rPr>
                        <a:t>,</a:t>
                      </a:r>
                      <a:r>
                        <a:rPr lang="ja-JP" altLang="en-US" sz="1800" b="1" dirty="0" smtClean="0">
                          <a:solidFill>
                            <a:srgbClr val="FF0000"/>
                          </a:solidFill>
                          <a:latin typeface="MS UI Gothic" pitchFamily="50" charset="-128"/>
                          <a:ea typeface="MS UI Gothic" pitchFamily="50" charset="-128"/>
                        </a:rPr>
                        <a:t>５６６点（改）</a:t>
                      </a:r>
                      <a:endParaRPr lang="en-US" altLang="ja-JP" sz="1800" b="1" dirty="0" smtClean="0">
                        <a:solidFill>
                          <a:srgbClr val="FF0000"/>
                        </a:solidFill>
                        <a:latin typeface="MS UI Gothic" pitchFamily="50" charset="-128"/>
                        <a:ea typeface="MS UI Gothic" pitchFamily="50" charset="-128"/>
                      </a:endParaRPr>
                    </a:p>
                    <a:p>
                      <a:r>
                        <a:rPr lang="ja-JP" altLang="en-US" sz="1800" b="1" dirty="0" smtClean="0">
                          <a:solidFill>
                            <a:srgbClr val="FF0000"/>
                          </a:solidFill>
                          <a:latin typeface="MS UI Gothic" pitchFamily="50" charset="-128"/>
                          <a:ea typeface="MS UI Gothic" pitchFamily="50" charset="-128"/>
                        </a:rPr>
                        <a:t>　</a:t>
                      </a:r>
                      <a:r>
                        <a:rPr lang="ja-JP" altLang="en-US" sz="1800" b="0" dirty="0" smtClean="0">
                          <a:solidFill>
                            <a:schemeClr val="tx1"/>
                          </a:solidFill>
                          <a:latin typeface="MS UI Gothic" pitchFamily="50" charset="-128"/>
                          <a:ea typeface="MS UI Gothic" pitchFamily="50" charset="-128"/>
                        </a:rPr>
                        <a:t>２　１０対１入院基本料　</a:t>
                      </a:r>
                      <a:r>
                        <a:rPr lang="ja-JP" altLang="en-US" sz="1800" b="1" dirty="0" smtClean="0">
                          <a:solidFill>
                            <a:srgbClr val="FF0000"/>
                          </a:solidFill>
                          <a:latin typeface="MS UI Gothic" pitchFamily="50" charset="-128"/>
                          <a:ea typeface="MS UI Gothic" pitchFamily="50" charset="-128"/>
                        </a:rPr>
                        <a:t>１</a:t>
                      </a:r>
                      <a:r>
                        <a:rPr lang="en-US" altLang="ja-JP" sz="1800" b="1" dirty="0" smtClean="0">
                          <a:solidFill>
                            <a:srgbClr val="FF0000"/>
                          </a:solidFill>
                          <a:latin typeface="MS UI Gothic" pitchFamily="50" charset="-128"/>
                          <a:ea typeface="MS UI Gothic" pitchFamily="50" charset="-128"/>
                        </a:rPr>
                        <a:t>,</a:t>
                      </a:r>
                      <a:r>
                        <a:rPr lang="ja-JP" altLang="en-US" sz="1800" b="1" dirty="0" smtClean="0">
                          <a:solidFill>
                            <a:srgbClr val="FF0000"/>
                          </a:solidFill>
                          <a:latin typeface="MS UI Gothic" pitchFamily="50" charset="-128"/>
                          <a:ea typeface="MS UI Gothic" pitchFamily="50" charset="-128"/>
                        </a:rPr>
                        <a:t>３１１点（改）</a:t>
                      </a:r>
                      <a:endParaRPr lang="en-US" altLang="ja-JP" sz="1800" b="1" dirty="0" smtClean="0">
                        <a:solidFill>
                          <a:srgbClr val="FF0000"/>
                        </a:solidFill>
                        <a:latin typeface="MS UI Gothic" pitchFamily="50" charset="-128"/>
                        <a:ea typeface="MS UI Gothic" pitchFamily="50" charset="-128"/>
                      </a:endParaRPr>
                    </a:p>
                    <a:p>
                      <a:r>
                        <a:rPr lang="ja-JP" altLang="en-US" sz="1800" b="1" dirty="0" smtClean="0">
                          <a:solidFill>
                            <a:srgbClr val="FF0000"/>
                          </a:solidFill>
                          <a:latin typeface="MS UI Gothic" pitchFamily="50" charset="-128"/>
                          <a:ea typeface="MS UI Gothic" pitchFamily="50" charset="-128"/>
                        </a:rPr>
                        <a:t>　</a:t>
                      </a:r>
                      <a:r>
                        <a:rPr lang="ja-JP" altLang="en-US" sz="1800" b="0" dirty="0" smtClean="0">
                          <a:solidFill>
                            <a:schemeClr val="tx1"/>
                          </a:solidFill>
                          <a:latin typeface="MS UI Gothic" pitchFamily="50" charset="-128"/>
                          <a:ea typeface="MS UI Gothic" pitchFamily="50" charset="-128"/>
                        </a:rPr>
                        <a:t>３　１３対１入院基本料　</a:t>
                      </a:r>
                      <a:r>
                        <a:rPr lang="ja-JP" altLang="en-US" sz="1800" b="1" dirty="0" smtClean="0">
                          <a:solidFill>
                            <a:srgbClr val="FF0000"/>
                          </a:solidFill>
                          <a:latin typeface="MS UI Gothic" pitchFamily="50" charset="-128"/>
                          <a:ea typeface="MS UI Gothic" pitchFamily="50" charset="-128"/>
                        </a:rPr>
                        <a:t>１</a:t>
                      </a:r>
                      <a:r>
                        <a:rPr lang="en-US" altLang="ja-JP" sz="1800" b="1" dirty="0" smtClean="0">
                          <a:solidFill>
                            <a:srgbClr val="FF0000"/>
                          </a:solidFill>
                          <a:latin typeface="MS UI Gothic" pitchFamily="50" charset="-128"/>
                          <a:ea typeface="MS UI Gothic" pitchFamily="50" charset="-128"/>
                        </a:rPr>
                        <a:t>,</a:t>
                      </a:r>
                      <a:r>
                        <a:rPr lang="ja-JP" altLang="en-US" sz="1800" b="1" dirty="0" smtClean="0">
                          <a:solidFill>
                            <a:srgbClr val="FF0000"/>
                          </a:solidFill>
                          <a:latin typeface="MS UI Gothic" pitchFamily="50" charset="-128"/>
                          <a:ea typeface="MS UI Gothic" pitchFamily="50" charset="-128"/>
                        </a:rPr>
                        <a:t>１０３点（改）</a:t>
                      </a:r>
                      <a:endParaRPr lang="en-US" altLang="ja-JP" sz="1800" b="1" dirty="0" smtClean="0">
                        <a:solidFill>
                          <a:srgbClr val="FF0000"/>
                        </a:solidFill>
                        <a:latin typeface="MS UI Gothic" pitchFamily="50" charset="-128"/>
                        <a:ea typeface="MS UI Gothic" pitchFamily="50" charset="-128"/>
                      </a:endParaRPr>
                    </a:p>
                    <a:p>
                      <a:r>
                        <a:rPr lang="ja-JP" altLang="en-US" sz="1800" b="1" dirty="0" smtClean="0">
                          <a:solidFill>
                            <a:srgbClr val="FF0000"/>
                          </a:solidFill>
                          <a:latin typeface="MS UI Gothic" pitchFamily="50" charset="-128"/>
                          <a:ea typeface="MS UI Gothic" pitchFamily="50" charset="-128"/>
                        </a:rPr>
                        <a:t>　</a:t>
                      </a:r>
                      <a:r>
                        <a:rPr lang="ja-JP" altLang="en-US" sz="1800" b="0" dirty="0" smtClean="0">
                          <a:solidFill>
                            <a:schemeClr val="tx1"/>
                          </a:solidFill>
                          <a:latin typeface="MS UI Gothic" pitchFamily="50" charset="-128"/>
                          <a:ea typeface="MS UI Gothic" pitchFamily="50" charset="-128"/>
                        </a:rPr>
                        <a:t>４　１５対１入院基本料　　 </a:t>
                      </a:r>
                      <a:r>
                        <a:rPr lang="ja-JP" altLang="en-US" sz="1800" b="1" dirty="0" smtClean="0">
                          <a:solidFill>
                            <a:srgbClr val="FF0000"/>
                          </a:solidFill>
                          <a:latin typeface="MS UI Gothic" pitchFamily="50" charset="-128"/>
                          <a:ea typeface="MS UI Gothic" pitchFamily="50" charset="-128"/>
                        </a:rPr>
                        <a:t>９４５点（改）</a:t>
                      </a:r>
                      <a:endParaRPr lang="en-US" altLang="ja-JP" sz="1800" b="1" dirty="0" smtClean="0">
                        <a:solidFill>
                          <a:srgbClr val="FF0000"/>
                        </a:solidFill>
                        <a:latin typeface="MS UI Gothic" pitchFamily="50" charset="-128"/>
                        <a:ea typeface="MS UI Gothic" pitchFamily="50" charset="-128"/>
                      </a:endParaRPr>
                    </a:p>
                    <a:p>
                      <a:r>
                        <a:rPr lang="ja-JP" altLang="en-US" sz="1800" b="1" dirty="0" smtClean="0">
                          <a:solidFill>
                            <a:srgbClr val="FF0000"/>
                          </a:solidFill>
                          <a:latin typeface="MS UI Gothic" pitchFamily="50" charset="-128"/>
                          <a:ea typeface="MS UI Gothic" pitchFamily="50" charset="-128"/>
                        </a:rPr>
                        <a:t>　</a:t>
                      </a:r>
                      <a:r>
                        <a:rPr lang="ja-JP" altLang="en-US" sz="1800" b="0" dirty="0" smtClean="0">
                          <a:solidFill>
                            <a:schemeClr val="tx1"/>
                          </a:solidFill>
                          <a:latin typeface="MS UI Gothic" pitchFamily="50" charset="-128"/>
                          <a:ea typeface="MS UI Gothic" pitchFamily="50" charset="-128"/>
                        </a:rPr>
                        <a:t>５　１８対１入院基本料　　 </a:t>
                      </a:r>
                      <a:r>
                        <a:rPr lang="ja-JP" altLang="en-US" sz="1800" b="1" dirty="0" smtClean="0">
                          <a:solidFill>
                            <a:srgbClr val="FF0000"/>
                          </a:solidFill>
                          <a:latin typeface="MS UI Gothic" pitchFamily="50" charset="-128"/>
                          <a:ea typeface="MS UI Gothic" pitchFamily="50" charset="-128"/>
                        </a:rPr>
                        <a:t>８０９点（改）</a:t>
                      </a:r>
                      <a:endParaRPr lang="en-US" altLang="ja-JP" sz="1800" b="1" dirty="0" smtClean="0">
                        <a:solidFill>
                          <a:srgbClr val="FF0000"/>
                        </a:solidFill>
                        <a:latin typeface="MS UI Gothic" pitchFamily="50" charset="-128"/>
                        <a:ea typeface="MS UI Gothic" pitchFamily="50" charset="-128"/>
                      </a:endParaRPr>
                    </a:p>
                    <a:p>
                      <a:r>
                        <a:rPr lang="ja-JP" altLang="en-US" sz="1800" b="1" dirty="0" smtClean="0">
                          <a:solidFill>
                            <a:srgbClr val="FF0000"/>
                          </a:solidFill>
                          <a:latin typeface="MS UI Gothic" pitchFamily="50" charset="-128"/>
                          <a:ea typeface="MS UI Gothic" pitchFamily="50" charset="-128"/>
                        </a:rPr>
                        <a:t>　</a:t>
                      </a:r>
                      <a:r>
                        <a:rPr lang="ja-JP" altLang="en-US" sz="1800" b="0" dirty="0" smtClean="0">
                          <a:solidFill>
                            <a:schemeClr val="tx1"/>
                          </a:solidFill>
                          <a:latin typeface="MS UI Gothic" pitchFamily="50" charset="-128"/>
                          <a:ea typeface="MS UI Gothic" pitchFamily="50" charset="-128"/>
                        </a:rPr>
                        <a:t>６　２０対１入院基本料　</a:t>
                      </a:r>
                      <a:r>
                        <a:rPr lang="ja-JP" altLang="en-US" sz="1800" b="0" baseline="0" dirty="0" smtClean="0">
                          <a:solidFill>
                            <a:schemeClr val="tx1"/>
                          </a:solidFill>
                          <a:latin typeface="MS UI Gothic" pitchFamily="50" charset="-128"/>
                          <a:ea typeface="MS UI Gothic" pitchFamily="50" charset="-128"/>
                        </a:rPr>
                        <a:t> </a:t>
                      </a:r>
                      <a:r>
                        <a:rPr lang="ja-JP" altLang="en-US" sz="1800" b="0" dirty="0" smtClean="0">
                          <a:solidFill>
                            <a:schemeClr val="tx1"/>
                          </a:solidFill>
                          <a:latin typeface="MS UI Gothic" pitchFamily="50" charset="-128"/>
                          <a:ea typeface="MS UI Gothic" pitchFamily="50" charset="-128"/>
                        </a:rPr>
                        <a:t>　</a:t>
                      </a:r>
                      <a:r>
                        <a:rPr lang="ja-JP" altLang="en-US" sz="1800" b="1" dirty="0" smtClean="0">
                          <a:solidFill>
                            <a:srgbClr val="FF0000"/>
                          </a:solidFill>
                          <a:latin typeface="MS UI Gothic" pitchFamily="50" charset="-128"/>
                          <a:ea typeface="MS UI Gothic" pitchFamily="50" charset="-128"/>
                        </a:rPr>
                        <a:t>７６３点（改）</a:t>
                      </a:r>
                      <a:endParaRPr lang="en-US" altLang="ja-JP" sz="1800" b="1" dirty="0" smtClean="0">
                        <a:solidFill>
                          <a:srgbClr val="FF0000"/>
                        </a:solidFill>
                        <a:latin typeface="MS UI Gothic" pitchFamily="50" charset="-128"/>
                        <a:ea typeface="MS UI Gothic" pitchFamily="50" charset="-128"/>
                      </a:endParaRPr>
                    </a:p>
                    <a:p>
                      <a:endParaRPr lang="en-US" altLang="ja-JP" sz="1800" b="0" dirty="0" smtClean="0">
                        <a:solidFill>
                          <a:schemeClr val="tx1"/>
                        </a:solidFill>
                        <a:latin typeface="MS UI Gothic" pitchFamily="50" charset="-128"/>
                        <a:ea typeface="MS UI Gothic" pitchFamily="50" charset="-128"/>
                      </a:endParaRPr>
                    </a:p>
                    <a:p>
                      <a:pPr marL="82550" indent="-82550"/>
                      <a:r>
                        <a:rPr lang="en-US" altLang="ja-JP" sz="1800" b="0" dirty="0" smtClean="0">
                          <a:solidFill>
                            <a:schemeClr val="tx1"/>
                          </a:solidFill>
                          <a:latin typeface="MS UI Gothic" pitchFamily="50" charset="-128"/>
                          <a:ea typeface="MS UI Gothic" pitchFamily="50" charset="-128"/>
                        </a:rPr>
                        <a:t>[</a:t>
                      </a:r>
                      <a:r>
                        <a:rPr lang="ja-JP" altLang="en-US" sz="1800" b="0" dirty="0" smtClean="0">
                          <a:solidFill>
                            <a:schemeClr val="tx1"/>
                          </a:solidFill>
                          <a:latin typeface="MS UI Gothic" pitchFamily="50" charset="-128"/>
                          <a:ea typeface="MS UI Gothic" pitchFamily="50" charset="-128"/>
                        </a:rPr>
                        <a:t>施設基準</a:t>
                      </a:r>
                      <a:r>
                        <a:rPr lang="en-US" altLang="ja-JP" sz="1800" b="0" dirty="0" smtClean="0">
                          <a:solidFill>
                            <a:schemeClr val="tx1"/>
                          </a:solidFill>
                          <a:latin typeface="MS UI Gothic" pitchFamily="50" charset="-128"/>
                          <a:ea typeface="MS UI Gothic" pitchFamily="50" charset="-128"/>
                        </a:rPr>
                        <a:t>]</a:t>
                      </a:r>
                    </a:p>
                    <a:p>
                      <a:pPr marL="82550" indent="177800"/>
                      <a:r>
                        <a:rPr lang="ja-JP" altLang="en-US" sz="1800" b="0" dirty="0" smtClean="0">
                          <a:solidFill>
                            <a:srgbClr val="FF0000"/>
                          </a:solidFill>
                          <a:latin typeface="MS UI Gothic" pitchFamily="50" charset="-128"/>
                          <a:ea typeface="MS UI Gothic" pitchFamily="50" charset="-128"/>
                        </a:rPr>
                        <a:t>結核患者に化学療法を行う際には、服薬支援計画の作成、服薬支援の実施、患者教育の実施及び保健所との連携を行っていること。</a:t>
                      </a:r>
                      <a:endParaRPr lang="en-US" altLang="ja-JP" sz="1800" b="0" dirty="0" smtClean="0">
                        <a:solidFill>
                          <a:srgbClr val="FF0000"/>
                        </a:solidFill>
                        <a:latin typeface="MS UI Gothic" pitchFamily="50" charset="-128"/>
                        <a:ea typeface="MS UI Gothic" pitchFamily="50" charset="-128"/>
                      </a:endParaRPr>
                    </a:p>
                    <a:p>
                      <a:pPr marL="82550" indent="177800"/>
                      <a:r>
                        <a:rPr lang="ja-JP" altLang="en-US" sz="1800" b="0" dirty="0" smtClean="0">
                          <a:solidFill>
                            <a:srgbClr val="FF0000"/>
                          </a:solidFill>
                          <a:latin typeface="MS UI Gothic" pitchFamily="50" charset="-128"/>
                          <a:ea typeface="MS UI Gothic" pitchFamily="50" charset="-128"/>
                        </a:rPr>
                        <a:t>施設基準を満たさない場合は、特別入院基本料として、５５０点を算定する。</a:t>
                      </a:r>
                      <a:endParaRPr lang="ja-JP" altLang="en-US" sz="1800" b="1" dirty="0" smtClean="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marL="0" indent="0"/>
                      <a:r>
                        <a:rPr kumimoji="1" lang="en-US" altLang="ja-JP" sz="1800" b="0" baseline="0" dirty="0" smtClean="0">
                          <a:solidFill>
                            <a:schemeClr val="tx1"/>
                          </a:solidFill>
                          <a:latin typeface="MS UI Gothic" pitchFamily="50" charset="-128"/>
                          <a:ea typeface="MS UI Gothic" pitchFamily="50" charset="-128"/>
                          <a:cs typeface="+mn-cs"/>
                        </a:rPr>
                        <a:t>A102</a:t>
                      </a:r>
                      <a:r>
                        <a:rPr kumimoji="1" lang="ja-JP" altLang="en-US" sz="1800" b="0" baseline="0" dirty="0" smtClean="0">
                          <a:solidFill>
                            <a:schemeClr val="tx1"/>
                          </a:solidFill>
                          <a:latin typeface="MS UI Gothic" pitchFamily="50" charset="-128"/>
                          <a:ea typeface="MS UI Gothic" pitchFamily="50" charset="-128"/>
                          <a:cs typeface="+mn-cs"/>
                        </a:rPr>
                        <a:t>　結核病棟入院基本料（１日につき） </a:t>
                      </a:r>
                      <a:endParaRPr kumimoji="1" lang="en-US" altLang="ja-JP" sz="1800" b="0" baseline="0" dirty="0" smtClean="0">
                        <a:solidFill>
                          <a:schemeClr val="tx1"/>
                        </a:solidFill>
                        <a:latin typeface="MS UI Gothic" pitchFamily="50" charset="-128"/>
                        <a:ea typeface="MS UI Gothic" pitchFamily="50" charset="-128"/>
                        <a:cs typeface="+mn-cs"/>
                      </a:endParaRPr>
                    </a:p>
                    <a:p>
                      <a:pPr marL="0" indent="0"/>
                      <a:r>
                        <a:rPr kumimoji="1" lang="ja-JP" altLang="en-US" sz="1800" b="0" baseline="0" dirty="0" smtClean="0">
                          <a:solidFill>
                            <a:schemeClr val="tx1"/>
                          </a:solidFill>
                          <a:latin typeface="MS UI Gothic" pitchFamily="50" charset="-128"/>
                          <a:ea typeface="MS UI Gothic" pitchFamily="50" charset="-128"/>
                          <a:cs typeface="+mn-cs"/>
                        </a:rPr>
                        <a:t>　１　　７対１入院基本料　　１</a:t>
                      </a:r>
                      <a:r>
                        <a:rPr kumimoji="1" lang="en-US" altLang="ja-JP" sz="1800" b="0" baseline="0" dirty="0" smtClean="0">
                          <a:solidFill>
                            <a:schemeClr val="tx1"/>
                          </a:solidFill>
                          <a:latin typeface="MS UI Gothic" pitchFamily="50" charset="-128"/>
                          <a:ea typeface="MS UI Gothic" pitchFamily="50" charset="-128"/>
                          <a:cs typeface="+mn-cs"/>
                        </a:rPr>
                        <a:t>,</a:t>
                      </a:r>
                      <a:r>
                        <a:rPr kumimoji="1" lang="ja-JP" altLang="en-US" sz="1800" b="0" baseline="0" dirty="0" smtClean="0">
                          <a:solidFill>
                            <a:schemeClr val="tx1"/>
                          </a:solidFill>
                          <a:latin typeface="MS UI Gothic" pitchFamily="50" charset="-128"/>
                          <a:ea typeface="MS UI Gothic" pitchFamily="50" charset="-128"/>
                          <a:cs typeface="+mn-cs"/>
                        </a:rPr>
                        <a:t>４４７点</a:t>
                      </a:r>
                      <a:endParaRPr kumimoji="1" lang="en-US" altLang="ja-JP" sz="1800" b="0" baseline="0" dirty="0" smtClean="0">
                        <a:solidFill>
                          <a:schemeClr val="tx1"/>
                        </a:solidFill>
                        <a:latin typeface="MS UI Gothic" pitchFamily="50" charset="-128"/>
                        <a:ea typeface="MS UI Gothic" pitchFamily="50" charset="-128"/>
                        <a:cs typeface="+mn-cs"/>
                      </a:endParaRPr>
                    </a:p>
                    <a:p>
                      <a:pPr marL="0" indent="0"/>
                      <a:r>
                        <a:rPr kumimoji="1" lang="ja-JP" altLang="en-US" sz="1800" b="0" baseline="0" dirty="0" smtClean="0">
                          <a:solidFill>
                            <a:schemeClr val="tx1"/>
                          </a:solidFill>
                          <a:latin typeface="MS UI Gothic" pitchFamily="50" charset="-128"/>
                          <a:ea typeface="MS UI Gothic" pitchFamily="50" charset="-128"/>
                          <a:cs typeface="+mn-cs"/>
                        </a:rPr>
                        <a:t>　２　１０対１入院基本料　　１</a:t>
                      </a:r>
                      <a:r>
                        <a:rPr kumimoji="1" lang="en-US" altLang="ja-JP" sz="1800" b="0" baseline="0" dirty="0" smtClean="0">
                          <a:solidFill>
                            <a:schemeClr val="tx1"/>
                          </a:solidFill>
                          <a:latin typeface="MS UI Gothic" pitchFamily="50" charset="-128"/>
                          <a:ea typeface="MS UI Gothic" pitchFamily="50" charset="-128"/>
                          <a:cs typeface="+mn-cs"/>
                        </a:rPr>
                        <a:t>,</a:t>
                      </a:r>
                      <a:r>
                        <a:rPr kumimoji="1" lang="ja-JP" altLang="en-US" sz="1800" b="0" baseline="0" dirty="0" smtClean="0">
                          <a:solidFill>
                            <a:schemeClr val="tx1"/>
                          </a:solidFill>
                          <a:latin typeface="MS UI Gothic" pitchFamily="50" charset="-128"/>
                          <a:ea typeface="MS UI Gothic" pitchFamily="50" charset="-128"/>
                          <a:cs typeface="+mn-cs"/>
                        </a:rPr>
                        <a:t>１９２点</a:t>
                      </a:r>
                      <a:endParaRPr kumimoji="1" lang="en-US" altLang="ja-JP" sz="1800" b="0" baseline="0" dirty="0" smtClean="0">
                        <a:solidFill>
                          <a:schemeClr val="tx1"/>
                        </a:solidFill>
                        <a:latin typeface="MS UI Gothic" pitchFamily="50" charset="-128"/>
                        <a:ea typeface="MS UI Gothic" pitchFamily="50" charset="-128"/>
                        <a:cs typeface="+mn-cs"/>
                      </a:endParaRPr>
                    </a:p>
                    <a:p>
                      <a:pPr marL="0" indent="0"/>
                      <a:r>
                        <a:rPr kumimoji="1" lang="ja-JP" altLang="en-US" sz="1800" b="0" baseline="0" dirty="0" smtClean="0">
                          <a:solidFill>
                            <a:schemeClr val="tx1"/>
                          </a:solidFill>
                          <a:latin typeface="MS UI Gothic" pitchFamily="50" charset="-128"/>
                          <a:ea typeface="MS UI Gothic" pitchFamily="50" charset="-128"/>
                          <a:cs typeface="+mn-cs"/>
                        </a:rPr>
                        <a:t>　３　１３対１入院基本料　　　 ９４９点</a:t>
                      </a:r>
                      <a:endParaRPr kumimoji="1" lang="en-US" altLang="ja-JP" sz="1800" b="0" baseline="0" dirty="0" smtClean="0">
                        <a:solidFill>
                          <a:schemeClr val="tx1"/>
                        </a:solidFill>
                        <a:latin typeface="MS UI Gothic" pitchFamily="50" charset="-128"/>
                        <a:ea typeface="MS UI Gothic" pitchFamily="50" charset="-128"/>
                        <a:cs typeface="+mn-cs"/>
                      </a:endParaRPr>
                    </a:p>
                    <a:p>
                      <a:pPr marL="0" indent="0"/>
                      <a:r>
                        <a:rPr kumimoji="1" lang="ja-JP" altLang="en-US" sz="1800" b="0" baseline="0" dirty="0" smtClean="0">
                          <a:solidFill>
                            <a:schemeClr val="tx1"/>
                          </a:solidFill>
                          <a:latin typeface="MS UI Gothic" pitchFamily="50" charset="-128"/>
                          <a:ea typeface="MS UI Gothic" pitchFamily="50" charset="-128"/>
                          <a:cs typeface="+mn-cs"/>
                        </a:rPr>
                        <a:t>　４　１５対１入院基本料　　　 ８８６点</a:t>
                      </a:r>
                      <a:endParaRPr kumimoji="1" lang="en-US" altLang="ja-JP" sz="1800" b="0" baseline="0" dirty="0" smtClean="0">
                        <a:solidFill>
                          <a:schemeClr val="tx1"/>
                        </a:solidFill>
                        <a:latin typeface="MS UI Gothic" pitchFamily="50" charset="-128"/>
                        <a:ea typeface="MS UI Gothic" pitchFamily="50" charset="-128"/>
                        <a:cs typeface="+mn-cs"/>
                      </a:endParaRPr>
                    </a:p>
                    <a:p>
                      <a:pPr marL="0" indent="0"/>
                      <a:r>
                        <a:rPr kumimoji="1" lang="ja-JP" altLang="en-US" sz="1800" b="0" baseline="0" dirty="0" smtClean="0">
                          <a:solidFill>
                            <a:schemeClr val="tx1"/>
                          </a:solidFill>
                          <a:latin typeface="MS UI Gothic" pitchFamily="50" charset="-128"/>
                          <a:ea typeface="MS UI Gothic" pitchFamily="50" charset="-128"/>
                          <a:cs typeface="+mn-cs"/>
                        </a:rPr>
                        <a:t>　５　１８対１入院基本料　　 　７５７点</a:t>
                      </a:r>
                      <a:endParaRPr kumimoji="1" lang="en-US" altLang="ja-JP" sz="1800" b="0" baseline="0" dirty="0" smtClean="0">
                        <a:solidFill>
                          <a:schemeClr val="tx1"/>
                        </a:solidFill>
                        <a:latin typeface="MS UI Gothic" pitchFamily="50" charset="-128"/>
                        <a:ea typeface="MS UI Gothic" pitchFamily="50" charset="-128"/>
                        <a:cs typeface="+mn-cs"/>
                      </a:endParaRPr>
                    </a:p>
                    <a:p>
                      <a:pPr marL="0" indent="0"/>
                      <a:r>
                        <a:rPr kumimoji="1" lang="ja-JP" altLang="en-US" sz="1800" b="0" baseline="0" dirty="0" smtClean="0">
                          <a:solidFill>
                            <a:schemeClr val="tx1"/>
                          </a:solidFill>
                          <a:latin typeface="MS UI Gothic" pitchFamily="50" charset="-128"/>
                          <a:ea typeface="MS UI Gothic" pitchFamily="50" charset="-128"/>
                          <a:cs typeface="+mn-cs"/>
                        </a:rPr>
                        <a:t>　６　２０対１入院基本料　　 　７１３点</a:t>
                      </a: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fontScale="90000"/>
          </a:bodyP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結核病棟入院基本料における服薬管理等の評価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163779C9-0986-42F7-9405-791796FCCE01}" type="slidenum">
              <a:rPr lang="en-US" sz="1400">
                <a:effectLst>
                  <a:outerShdw blurRad="38100" dist="38100" dir="2700000" algn="tl">
                    <a:srgbClr val="000000">
                      <a:alpha val="43137"/>
                    </a:srgbClr>
                  </a:outerShdw>
                </a:effectLst>
              </a:rPr>
              <a:pPr algn="r">
                <a:defRPr/>
              </a:pPr>
              <a:t>141</a:t>
            </a:fld>
            <a:endParaRPr lang="en-US" sz="1400" dirty="0">
              <a:effectLst>
                <a:outerShdw blurRad="38100" dist="38100" dir="2700000" algn="tl">
                  <a:srgbClr val="000000">
                    <a:alpha val="43137"/>
                  </a:srgbClr>
                </a:outerShdw>
              </a:effectLst>
            </a:endParaRPr>
          </a:p>
        </p:txBody>
      </p:sp>
      <p:sp>
        <p:nvSpPr>
          <p:cNvPr id="7" name="コンテンツ プレースホルダ 5"/>
          <p:cNvSpPr txBox="1">
            <a:spLocks/>
          </p:cNvSpPr>
          <p:nvPr/>
        </p:nvSpPr>
        <p:spPr>
          <a:xfrm>
            <a:off x="459762" y="908720"/>
            <a:ext cx="8208912" cy="950120"/>
          </a:xfrm>
          <a:prstGeom prst="rect">
            <a:avLst/>
          </a:prstGeom>
          <a:solidFill>
            <a:srgbClr val="FFFFCC"/>
          </a:solidFill>
          <a:effectLst>
            <a:innerShdw blurRad="63500" dist="50800" dir="13500000">
              <a:prstClr val="black">
                <a:alpha val="50000"/>
              </a:prstClr>
            </a:innerShdw>
          </a:effectLst>
        </p:spPr>
        <p:txBody>
          <a:bodyPr anchor="ctr"/>
          <a:lstStyle/>
          <a:p>
            <a:pPr indent="273050" fontAlgn="auto">
              <a:spcBef>
                <a:spcPts val="0"/>
              </a:spcBef>
              <a:spcAft>
                <a:spcPts val="0"/>
              </a:spcAft>
              <a:defRPr/>
            </a:pPr>
            <a:r>
              <a:rPr kumimoji="0" lang="ja-JP" altLang="en-US" sz="2400" dirty="0">
                <a:latin typeface="MS UI Gothic" pitchFamily="50" charset="-128"/>
                <a:ea typeface="MS UI Gothic" pitchFamily="50" charset="-128"/>
              </a:rPr>
              <a:t>結核病棟入院基本料において、</a:t>
            </a:r>
            <a:r>
              <a:rPr kumimoji="0" lang="ja-JP" altLang="en-US" sz="2400" dirty="0">
                <a:solidFill>
                  <a:srgbClr val="0070C0"/>
                </a:solidFill>
                <a:latin typeface="MS UI Gothic" pitchFamily="50" charset="-128"/>
                <a:ea typeface="MS UI Gothic" pitchFamily="50" charset="-128"/>
              </a:rPr>
              <a:t>院内ＤＯＴＳや服薬支援、保健所との連携</a:t>
            </a:r>
            <a:r>
              <a:rPr kumimoji="0" lang="ja-JP" altLang="en-US" sz="2400" dirty="0">
                <a:latin typeface="MS UI Gothic" pitchFamily="50" charset="-128"/>
                <a:ea typeface="MS UI Gothic" pitchFamily="50" charset="-128"/>
              </a:rPr>
              <a:t>等を行うことについて評価を行う。　</a:t>
            </a:r>
          </a:p>
        </p:txBody>
      </p:sp>
      <p:sp>
        <p:nvSpPr>
          <p:cNvPr id="6" name="テキスト ボックス 5"/>
          <p:cNvSpPr txBox="1"/>
          <p:nvPr/>
        </p:nvSpPr>
        <p:spPr>
          <a:xfrm>
            <a:off x="7812360" y="1484785"/>
            <a:ext cx="115212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74</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6"/>
          <p:cNvGraphicFramePr>
            <a:graphicFrameLocks noGrp="1"/>
          </p:cNvGraphicFramePr>
          <p:nvPr>
            <p:ph idx="1"/>
          </p:nvPr>
        </p:nvGraphicFramePr>
        <p:xfrm>
          <a:off x="449418" y="1988840"/>
          <a:ext cx="8229600" cy="2840987"/>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02605">
                <a:tc>
                  <a:txBody>
                    <a:bodyPr/>
                    <a:lstStyle/>
                    <a:p>
                      <a:pPr algn="ctr"/>
                      <a:r>
                        <a:rPr kumimoji="1" lang="ja-JP" altLang="en-US" sz="1600" b="1" dirty="0" smtClean="0">
                          <a:solidFill>
                            <a:srgbClr val="FF0000"/>
                          </a:solidFill>
                          <a:latin typeface="MS UI Gothic" pitchFamily="50" charset="-128"/>
                          <a:ea typeface="MS UI Gothic" pitchFamily="50" charset="-128"/>
                        </a:rPr>
                        <a:t>改　定　後</a:t>
                      </a:r>
                      <a:endParaRPr kumimoji="1" lang="ja-JP" altLang="en-US" sz="16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600" dirty="0" smtClean="0">
                          <a:latin typeface="MS UI Gothic" pitchFamily="50" charset="-128"/>
                          <a:ea typeface="MS UI Gothic" pitchFamily="50" charset="-128"/>
                        </a:rPr>
                        <a:t>現　　行</a:t>
                      </a:r>
                      <a:endParaRPr kumimoji="1" lang="ja-JP" altLang="en-US" sz="1600" dirty="0">
                        <a:latin typeface="MS UI Gothic" pitchFamily="50" charset="-128"/>
                        <a:ea typeface="MS UI Gothic" pitchFamily="50" charset="-128"/>
                      </a:endParaRPr>
                    </a:p>
                  </a:txBody>
                  <a:tcPr anchor="ctr">
                    <a:solidFill>
                      <a:schemeClr val="accent5">
                        <a:lumMod val="20000"/>
                        <a:lumOff val="80000"/>
                      </a:schemeClr>
                    </a:solidFill>
                  </a:tcPr>
                </a:tc>
              </a:tr>
              <a:tr h="2505707">
                <a:tc>
                  <a:txBody>
                    <a:bodyPr/>
                    <a:lstStyle/>
                    <a:p>
                      <a:r>
                        <a:rPr lang="en-US" altLang="ja-JP" sz="1600" b="0" dirty="0" smtClean="0">
                          <a:solidFill>
                            <a:schemeClr val="tx1"/>
                          </a:solidFill>
                          <a:latin typeface="MS UI Gothic" pitchFamily="50" charset="-128"/>
                          <a:ea typeface="MS UI Gothic" pitchFamily="50" charset="-128"/>
                        </a:rPr>
                        <a:t>A102</a:t>
                      </a:r>
                      <a:r>
                        <a:rPr lang="ja-JP" altLang="en-US" sz="1600" b="0" dirty="0" smtClean="0">
                          <a:solidFill>
                            <a:schemeClr val="tx1"/>
                          </a:solidFill>
                          <a:latin typeface="MS UI Gothic" pitchFamily="50" charset="-128"/>
                          <a:ea typeface="MS UI Gothic" pitchFamily="50" charset="-128"/>
                        </a:rPr>
                        <a:t>　結核病棟入院基本料　注２（１日につき）</a:t>
                      </a:r>
                      <a:endParaRPr lang="en-US" altLang="ja-JP" sz="1600" b="0" dirty="0" smtClean="0">
                        <a:solidFill>
                          <a:schemeClr val="tx1"/>
                        </a:solidFill>
                        <a:latin typeface="MS UI Gothic" pitchFamily="50" charset="-128"/>
                        <a:ea typeface="MS UI Gothic" pitchFamily="50" charset="-128"/>
                      </a:endParaRPr>
                    </a:p>
                    <a:p>
                      <a:pPr marL="273050" indent="0"/>
                      <a:r>
                        <a:rPr lang="ja-JP" altLang="en-US" sz="1600" b="0" dirty="0" smtClean="0">
                          <a:solidFill>
                            <a:schemeClr val="tx1"/>
                          </a:solidFill>
                          <a:latin typeface="MS UI Gothic" pitchFamily="50" charset="-128"/>
                          <a:ea typeface="MS UI Gothic" pitchFamily="50" charset="-128"/>
                        </a:rPr>
                        <a:t>　　　　特別入院基本料　　　　５５０点</a:t>
                      </a:r>
                    </a:p>
                    <a:p>
                      <a:pPr marL="0" indent="177800">
                        <a:spcBef>
                          <a:spcPts val="600"/>
                        </a:spcBef>
                      </a:pPr>
                      <a:r>
                        <a:rPr lang="ja-JP" altLang="en-US" sz="1600" b="0" dirty="0" smtClean="0">
                          <a:solidFill>
                            <a:schemeClr val="tx1"/>
                          </a:solidFill>
                          <a:latin typeface="MS UI Gothic" pitchFamily="50" charset="-128"/>
                          <a:ea typeface="MS UI Gothic" pitchFamily="50" charset="-128"/>
                        </a:rPr>
                        <a:t>７対１入院基本料、１０対１入院基本料、１３対１入院基本料、</a:t>
                      </a:r>
                      <a:r>
                        <a:rPr lang="ja-JP" altLang="en-US" sz="1600" b="0" dirty="0" smtClean="0">
                          <a:solidFill>
                            <a:srgbClr val="FF0000"/>
                          </a:solidFill>
                          <a:latin typeface="MS UI Gothic" pitchFamily="50" charset="-128"/>
                          <a:ea typeface="MS UI Gothic" pitchFamily="50" charset="-128"/>
                        </a:rPr>
                        <a:t>１５対１入院基本料、１８対１入院基本料又は２０対１入院基本料</a:t>
                      </a:r>
                      <a:r>
                        <a:rPr lang="ja-JP" altLang="en-US" sz="1600" b="0" dirty="0" smtClean="0">
                          <a:solidFill>
                            <a:schemeClr val="tx1"/>
                          </a:solidFill>
                          <a:latin typeface="MS UI Gothic" pitchFamily="50" charset="-128"/>
                          <a:ea typeface="MS UI Gothic" pitchFamily="50" charset="-128"/>
                        </a:rPr>
                        <a:t>の届出をした病棟に入院している患者であって、感染症法に規定された基準に従い退院させることができる患者については、退院させることができることが確定した日以降は特別入院基本料を算定する。</a:t>
                      </a:r>
                      <a:endParaRPr lang="ja-JP" altLang="en-US" sz="1600" b="1" dirty="0" smtClean="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marL="0" indent="0"/>
                      <a:r>
                        <a:rPr kumimoji="1" lang="en-US" altLang="ja-JP" sz="1600" b="0" baseline="0" dirty="0" smtClean="0">
                          <a:solidFill>
                            <a:schemeClr val="tx1"/>
                          </a:solidFill>
                          <a:latin typeface="MS UI Gothic" pitchFamily="50" charset="-128"/>
                          <a:ea typeface="MS UI Gothic" pitchFamily="50" charset="-128"/>
                          <a:cs typeface="+mn-cs"/>
                        </a:rPr>
                        <a:t>A102</a:t>
                      </a:r>
                      <a:r>
                        <a:rPr kumimoji="1" lang="ja-JP" altLang="en-US" sz="1600" b="0" baseline="0" dirty="0" smtClean="0">
                          <a:solidFill>
                            <a:schemeClr val="tx1"/>
                          </a:solidFill>
                          <a:latin typeface="MS UI Gothic" pitchFamily="50" charset="-128"/>
                          <a:ea typeface="MS UI Gothic" pitchFamily="50" charset="-128"/>
                          <a:cs typeface="+mn-cs"/>
                        </a:rPr>
                        <a:t>　結核病棟入院基本料　注２（１日につき）</a:t>
                      </a:r>
                      <a:endParaRPr kumimoji="1" lang="en-US" altLang="ja-JP" sz="1600" b="0" baseline="0" dirty="0" smtClean="0">
                        <a:solidFill>
                          <a:schemeClr val="tx1"/>
                        </a:solidFill>
                        <a:latin typeface="MS UI Gothic" pitchFamily="50" charset="-128"/>
                        <a:ea typeface="MS UI Gothic" pitchFamily="50" charset="-128"/>
                        <a:cs typeface="+mn-cs"/>
                      </a:endParaRPr>
                    </a:p>
                    <a:p>
                      <a:pPr marL="273050" indent="0"/>
                      <a:r>
                        <a:rPr kumimoji="1" lang="ja-JP" altLang="en-US" sz="1600" b="0" baseline="0" dirty="0" smtClean="0">
                          <a:solidFill>
                            <a:schemeClr val="tx1"/>
                          </a:solidFill>
                          <a:latin typeface="MS UI Gothic" pitchFamily="50" charset="-128"/>
                          <a:ea typeface="MS UI Gothic" pitchFamily="50" charset="-128"/>
                          <a:cs typeface="+mn-cs"/>
                        </a:rPr>
                        <a:t>　　　　特別入院基本料　　　　５５０点</a:t>
                      </a:r>
                    </a:p>
                    <a:p>
                      <a:pPr marL="0" indent="177800">
                        <a:spcBef>
                          <a:spcPts val="600"/>
                        </a:spcBef>
                      </a:pPr>
                      <a:r>
                        <a:rPr kumimoji="1" lang="ja-JP" altLang="en-US" sz="1600" b="0" baseline="0" dirty="0" smtClean="0">
                          <a:solidFill>
                            <a:schemeClr val="tx1"/>
                          </a:solidFill>
                          <a:latin typeface="MS UI Gothic" pitchFamily="50" charset="-128"/>
                          <a:ea typeface="MS UI Gothic" pitchFamily="50" charset="-128"/>
                          <a:cs typeface="+mn-cs"/>
                        </a:rPr>
                        <a:t>７対１入院基本料、１０対１入院基本料又は１３対１入院基本料の届出をした病棟に入院している患者であって、感染症法に規定された基準</a:t>
                      </a:r>
                    </a:p>
                    <a:p>
                      <a:pPr marL="0" indent="0"/>
                      <a:r>
                        <a:rPr kumimoji="1" lang="ja-JP" altLang="en-US" sz="1600" b="0" baseline="0" dirty="0" smtClean="0">
                          <a:solidFill>
                            <a:schemeClr val="tx1"/>
                          </a:solidFill>
                          <a:latin typeface="MS UI Gothic" pitchFamily="50" charset="-128"/>
                          <a:ea typeface="MS UI Gothic" pitchFamily="50" charset="-128"/>
                          <a:cs typeface="+mn-cs"/>
                        </a:rPr>
                        <a:t>に従い退院させることができる患者については、退院させることができることが確定した日以降は特別入院基本料を算定する。</a:t>
                      </a:r>
                    </a:p>
                    <a:p>
                      <a:pPr marL="0" indent="0"/>
                      <a:endParaRPr kumimoji="1" lang="ja-JP" altLang="en-US" sz="16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fontScale="90000"/>
          </a:bodyP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結核病棟入院基本料における退院基準の評価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6" name="コンテンツ プレースホルダ 5"/>
          <p:cNvSpPr txBox="1">
            <a:spLocks/>
          </p:cNvSpPr>
          <p:nvPr/>
        </p:nvSpPr>
        <p:spPr>
          <a:xfrm>
            <a:off x="459762" y="908720"/>
            <a:ext cx="8208912" cy="1008112"/>
          </a:xfrm>
          <a:prstGeom prst="rect">
            <a:avLst/>
          </a:prstGeom>
          <a:solidFill>
            <a:srgbClr val="FFFFCC"/>
          </a:solidFill>
          <a:effectLst>
            <a:innerShdw blurRad="63500" dist="50800" dir="13500000">
              <a:prstClr val="black">
                <a:alpha val="50000"/>
              </a:prstClr>
            </a:innerShdw>
          </a:effectLst>
        </p:spPr>
        <p:txBody>
          <a:bodyPr anchor="ctr"/>
          <a:lstStyle/>
          <a:p>
            <a:pPr indent="273050" fontAlgn="auto">
              <a:spcBef>
                <a:spcPts val="0"/>
              </a:spcBef>
              <a:spcAft>
                <a:spcPts val="0"/>
              </a:spcAft>
              <a:defRPr/>
            </a:pPr>
            <a:r>
              <a:rPr kumimoji="0" lang="ja-JP" altLang="en-US" sz="2400" dirty="0">
                <a:latin typeface="MS UI Gothic" pitchFamily="50" charset="-128"/>
                <a:ea typeface="MS UI Gothic" pitchFamily="50" charset="-128"/>
              </a:rPr>
              <a:t>結核病棟入院基本料において、感染症法における</a:t>
            </a:r>
            <a:r>
              <a:rPr kumimoji="0" lang="ja-JP" altLang="en-US" sz="2400" dirty="0">
                <a:solidFill>
                  <a:srgbClr val="0070C0"/>
                </a:solidFill>
                <a:latin typeface="MS UI Gothic" pitchFamily="50" charset="-128"/>
                <a:ea typeface="MS UI Gothic" pitchFamily="50" charset="-128"/>
              </a:rPr>
              <a:t>退院基準を満たした患者</a:t>
            </a:r>
            <a:r>
              <a:rPr kumimoji="0" lang="ja-JP" altLang="en-US" sz="2400" dirty="0">
                <a:latin typeface="MS UI Gothic" pitchFamily="50" charset="-128"/>
                <a:ea typeface="MS UI Gothic" pitchFamily="50" charset="-128"/>
              </a:rPr>
              <a:t>については特別入院基本料を算定する。　</a:t>
            </a:r>
          </a:p>
        </p:txBody>
      </p:sp>
      <p:sp>
        <p:nvSpPr>
          <p:cNvPr id="7" name="コンテンツ プレースホルダ 5"/>
          <p:cNvSpPr txBox="1">
            <a:spLocks/>
          </p:cNvSpPr>
          <p:nvPr/>
        </p:nvSpPr>
        <p:spPr>
          <a:xfrm>
            <a:off x="459762" y="4869160"/>
            <a:ext cx="8208912" cy="1872208"/>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1700" dirty="0">
                <a:solidFill>
                  <a:srgbClr val="FF0000"/>
                </a:solidFill>
                <a:latin typeface="MS UI Gothic" pitchFamily="50" charset="-128"/>
                <a:ea typeface="MS UI Gothic" pitchFamily="50" charset="-128"/>
              </a:rPr>
              <a:t>［退院させることができる要件］</a:t>
            </a:r>
          </a:p>
          <a:p>
            <a:pPr marL="273050" indent="-273050" fontAlgn="auto">
              <a:spcBef>
                <a:spcPts val="0"/>
              </a:spcBef>
              <a:spcAft>
                <a:spcPts val="0"/>
              </a:spcAft>
              <a:defRPr/>
            </a:pPr>
            <a:r>
              <a:rPr kumimoji="0" lang="ja-JP" altLang="en-US" sz="1700" dirty="0">
                <a:latin typeface="MS UI Gothic" pitchFamily="50" charset="-128"/>
                <a:ea typeface="MS UI Gothic" pitchFamily="50" charset="-128"/>
              </a:rPr>
              <a:t>①　２週間以上の標準的化学療法が実施され、咳、発熱、痰等の臨床症状が消失している。</a:t>
            </a:r>
          </a:p>
          <a:p>
            <a:pPr marL="177800" indent="-177800" fontAlgn="auto">
              <a:spcBef>
                <a:spcPts val="0"/>
              </a:spcBef>
              <a:spcAft>
                <a:spcPts val="0"/>
              </a:spcAft>
              <a:defRPr/>
            </a:pPr>
            <a:r>
              <a:rPr kumimoji="0" lang="ja-JP" altLang="en-US" sz="1700" dirty="0">
                <a:latin typeface="MS UI Gothic" pitchFamily="50" charset="-128"/>
                <a:ea typeface="MS UI Gothic" pitchFamily="50" charset="-128"/>
              </a:rPr>
              <a:t>②　２週間以上の標準的化学療法を実施した後の異なった日の喀痰の塗抹検査又は培養検査の結果が連続して３回陰性である。（３回の検査は、原則として塗抹検査を行うものとし、①による臨床症状消失後にあっては、速やかに連日検査を実施する。）</a:t>
            </a:r>
          </a:p>
          <a:p>
            <a:pPr marL="177800" indent="-177800" fontAlgn="auto">
              <a:spcBef>
                <a:spcPts val="0"/>
              </a:spcBef>
              <a:spcAft>
                <a:spcPts val="0"/>
              </a:spcAft>
              <a:defRPr/>
            </a:pPr>
            <a:r>
              <a:rPr kumimoji="0" lang="ja-JP" altLang="en-US" sz="1700" dirty="0">
                <a:latin typeface="MS UI Gothic" pitchFamily="50" charset="-128"/>
                <a:ea typeface="MS UI Gothic" pitchFamily="50" charset="-128"/>
              </a:rPr>
              <a:t>③　患者が治療の継続及び感染拡大の防止の重要性を理解し、かつ、退院後の治療の継続及び他者への感染の防止が可能であると確認できている。　</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562CAEBB-9D23-4E6E-BED8-3781535032DE}" type="slidenum">
              <a:rPr lang="en-US" sz="1400">
                <a:effectLst>
                  <a:outerShdw blurRad="38100" dist="38100" dir="2700000" algn="tl">
                    <a:srgbClr val="000000">
                      <a:alpha val="43137"/>
                    </a:srgbClr>
                  </a:outerShdw>
                </a:effectLst>
              </a:rPr>
              <a:pPr algn="r">
                <a:defRPr/>
              </a:pPr>
              <a:t>142</a:t>
            </a:fld>
            <a:endParaRPr lang="en-US" sz="1400" dirty="0">
              <a:effectLst>
                <a:outerShdw blurRad="38100" dist="38100" dir="2700000" algn="tl">
                  <a:srgbClr val="000000">
                    <a:alpha val="43137"/>
                  </a:srgbClr>
                </a:outerShdw>
              </a:effectLst>
            </a:endParaRPr>
          </a:p>
        </p:txBody>
      </p:sp>
      <p:sp>
        <p:nvSpPr>
          <p:cNvPr id="10" name="テキスト ボックス 9"/>
          <p:cNvSpPr txBox="1"/>
          <p:nvPr/>
        </p:nvSpPr>
        <p:spPr>
          <a:xfrm>
            <a:off x="7812360" y="1556792"/>
            <a:ext cx="115212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74</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精神科急性期入院医療の評価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60E70B86-2A5A-4F37-949C-202B576AB8CA}" type="slidenum">
              <a:rPr lang="en-US" sz="1400">
                <a:effectLst>
                  <a:outerShdw blurRad="38100" dist="38100" dir="2700000" algn="tl">
                    <a:srgbClr val="000000">
                      <a:alpha val="43137"/>
                    </a:srgbClr>
                  </a:outerShdw>
                </a:effectLst>
              </a:rPr>
              <a:pPr algn="r">
                <a:defRPr/>
              </a:pPr>
              <a:t>143</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80710" y="1124744"/>
            <a:ext cx="8208912" cy="5040560"/>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600"/>
              </a:spcAft>
              <a:defRPr/>
            </a:pPr>
            <a:r>
              <a:rPr kumimoji="0" lang="ja-JP" altLang="en-US" sz="2800" dirty="0">
                <a:latin typeface="MS UI Gothic" pitchFamily="50" charset="-128"/>
                <a:ea typeface="MS UI Gothic" pitchFamily="50" charset="-128"/>
              </a:rPr>
              <a:t>◆精神科救急医療機関の後方病床の評価</a:t>
            </a:r>
            <a:endParaRPr kumimoji="0" lang="en-US" altLang="ja-JP" sz="2800" dirty="0">
              <a:latin typeface="MS UI Gothic" pitchFamily="50" charset="-128"/>
              <a:ea typeface="MS UI Gothic" pitchFamily="50" charset="-128"/>
            </a:endParaRPr>
          </a:p>
          <a:p>
            <a:pPr marL="263525" indent="273050" fontAlgn="auto">
              <a:spcBef>
                <a:spcPts val="0"/>
              </a:spcBef>
              <a:spcAft>
                <a:spcPts val="0"/>
              </a:spcAft>
              <a:defRPr/>
            </a:pPr>
            <a:r>
              <a:rPr kumimoji="0" lang="ja-JP" altLang="en-US" sz="2400" dirty="0" smtClean="0">
                <a:latin typeface="MS UI Gothic" pitchFamily="50" charset="-128"/>
                <a:ea typeface="MS UI Gothic" pitchFamily="50" charset="-128"/>
              </a:rPr>
              <a:t>精神</a:t>
            </a:r>
            <a:r>
              <a:rPr kumimoji="0" lang="ja-JP" altLang="en-US" sz="2400" dirty="0">
                <a:latin typeface="MS UI Gothic" pitchFamily="50" charset="-128"/>
                <a:ea typeface="MS UI Gothic" pitchFamily="50" charset="-128"/>
              </a:rPr>
              <a:t>病棟入院基本料において、</a:t>
            </a:r>
            <a:r>
              <a:rPr kumimoji="0" lang="ja-JP" altLang="en-US" sz="2400" b="1" dirty="0">
                <a:solidFill>
                  <a:srgbClr val="0070C0"/>
                </a:solidFill>
                <a:latin typeface="MS UI Gothic" pitchFamily="50" charset="-128"/>
                <a:ea typeface="MS UI Gothic" pitchFamily="50" charset="-128"/>
              </a:rPr>
              <a:t>急性期医療を担う医療機関から転院を受け入れた場合</a:t>
            </a:r>
            <a:r>
              <a:rPr kumimoji="0" lang="ja-JP" altLang="en-US" sz="2400" dirty="0">
                <a:latin typeface="MS UI Gothic" pitchFamily="50" charset="-128"/>
                <a:ea typeface="MS UI Gothic" pitchFamily="50" charset="-128"/>
              </a:rPr>
              <a:t>について評価を新設する。</a:t>
            </a:r>
            <a:endParaRPr kumimoji="0" lang="en-US" altLang="ja-JP" sz="2400" dirty="0">
              <a:latin typeface="MS UI Gothic" pitchFamily="50" charset="-128"/>
              <a:ea typeface="MS UI Gothic" pitchFamily="50" charset="-128"/>
            </a:endParaRPr>
          </a:p>
          <a:p>
            <a:pPr marL="273050" indent="-273050" fontAlgn="auto">
              <a:spcBef>
                <a:spcPts val="0"/>
              </a:spcBef>
              <a:spcAft>
                <a:spcPts val="0"/>
              </a:spcAft>
              <a:defRPr/>
            </a:pPr>
            <a:endParaRPr kumimoji="0" lang="en-US" altLang="ja-JP" sz="2400" dirty="0">
              <a:latin typeface="MS UI Gothic" pitchFamily="50" charset="-128"/>
              <a:ea typeface="MS UI Gothic" pitchFamily="50" charset="-128"/>
            </a:endParaRPr>
          </a:p>
          <a:p>
            <a:pPr marL="985838" fontAlgn="auto">
              <a:spcBef>
                <a:spcPts val="0"/>
              </a:spcBef>
              <a:spcAft>
                <a:spcPts val="0"/>
              </a:spcAft>
              <a:defRPr/>
            </a:pPr>
            <a:r>
              <a:rPr kumimoji="0" lang="en-US" altLang="ja-JP" sz="2400" dirty="0">
                <a:latin typeface="MS UI Gothic" pitchFamily="50" charset="-128"/>
                <a:ea typeface="MS UI Gothic" pitchFamily="50" charset="-128"/>
              </a:rPr>
              <a:t>A103</a:t>
            </a:r>
            <a:r>
              <a:rPr kumimoji="0" lang="ja-JP" altLang="en-US" sz="2400" dirty="0">
                <a:latin typeface="MS UI Gothic" pitchFamily="50" charset="-128"/>
                <a:ea typeface="MS UI Gothic" pitchFamily="50" charset="-128"/>
              </a:rPr>
              <a:t>　精神病棟入院基本料</a:t>
            </a:r>
          </a:p>
          <a:p>
            <a:pPr marL="273050" indent="-273050" fontAlgn="auto">
              <a:spcBef>
                <a:spcPts val="0"/>
              </a:spcBef>
              <a:spcAft>
                <a:spcPts val="0"/>
              </a:spcAft>
              <a:defRPr/>
            </a:pPr>
            <a:r>
              <a:rPr kumimoji="0" lang="ja-JP" altLang="en-US" sz="2800" dirty="0">
                <a:solidFill>
                  <a:srgbClr val="FF0000"/>
                </a:solidFill>
                <a:latin typeface="MS UI Gothic" pitchFamily="50" charset="-128"/>
                <a:ea typeface="MS UI Gothic" pitchFamily="50" charset="-128"/>
              </a:rPr>
              <a:t>　　（新）注５　救急支援精神病棟初期加算</a:t>
            </a:r>
            <a:endParaRPr kumimoji="0" lang="en-US" altLang="ja-JP" sz="2800" dirty="0">
              <a:solidFill>
                <a:srgbClr val="FF0000"/>
              </a:solidFill>
              <a:latin typeface="MS UI Gothic" pitchFamily="50" charset="-128"/>
              <a:ea typeface="MS UI Gothic" pitchFamily="50" charset="-128"/>
            </a:endParaRPr>
          </a:p>
          <a:p>
            <a:pPr marL="273050" indent="-273050" fontAlgn="auto">
              <a:spcBef>
                <a:spcPts val="0"/>
              </a:spcBef>
              <a:spcAft>
                <a:spcPts val="0"/>
              </a:spcAft>
              <a:defRPr/>
            </a:pPr>
            <a:r>
              <a:rPr kumimoji="0" lang="ja-JP" altLang="en-US" sz="2800" dirty="0">
                <a:solidFill>
                  <a:srgbClr val="FF0000"/>
                </a:solidFill>
                <a:latin typeface="MS UI Gothic" pitchFamily="50" charset="-128"/>
                <a:ea typeface="MS UI Gothic" pitchFamily="50" charset="-128"/>
              </a:rPr>
              <a:t>　　　　　　　　　　　　１００点（１４</a:t>
            </a:r>
            <a:r>
              <a:rPr kumimoji="0" lang="en-US" altLang="ja-JP" sz="2800" dirty="0">
                <a:solidFill>
                  <a:srgbClr val="FF0000"/>
                </a:solidFill>
                <a:latin typeface="MS UI Gothic" pitchFamily="50" charset="-128"/>
                <a:ea typeface="MS UI Gothic" pitchFamily="50" charset="-128"/>
              </a:rPr>
              <a:t> </a:t>
            </a:r>
            <a:r>
              <a:rPr kumimoji="0" lang="ja-JP" altLang="en-US" sz="2800" dirty="0">
                <a:solidFill>
                  <a:srgbClr val="FF0000"/>
                </a:solidFill>
                <a:latin typeface="MS UI Gothic" pitchFamily="50" charset="-128"/>
                <a:ea typeface="MS UI Gothic" pitchFamily="50" charset="-128"/>
              </a:rPr>
              <a:t>日以内、１日につき）</a:t>
            </a:r>
            <a:endParaRPr kumimoji="0" lang="en-US" altLang="ja-JP" sz="2800" dirty="0">
              <a:solidFill>
                <a:srgbClr val="FF0000"/>
              </a:solidFill>
              <a:latin typeface="MS UI Gothic" pitchFamily="50" charset="-128"/>
              <a:ea typeface="MS UI Gothic" pitchFamily="50" charset="-128"/>
            </a:endParaRPr>
          </a:p>
          <a:p>
            <a:pPr marL="534988" fontAlgn="auto">
              <a:spcBef>
                <a:spcPts val="1200"/>
              </a:spcBef>
              <a:spcAft>
                <a:spcPts val="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算定要件</a:t>
            </a:r>
            <a:r>
              <a:rPr kumimoji="0" lang="en-US" altLang="ja-JP" sz="2000" dirty="0">
                <a:latin typeface="MS UI Gothic" pitchFamily="50" charset="-128"/>
                <a:ea typeface="MS UI Gothic" pitchFamily="50" charset="-128"/>
              </a:rPr>
              <a:t>]</a:t>
            </a:r>
          </a:p>
          <a:p>
            <a:pPr marL="628650" indent="182563" fontAlgn="auto">
              <a:spcBef>
                <a:spcPts val="0"/>
              </a:spcBef>
              <a:spcAft>
                <a:spcPts val="0"/>
              </a:spcAft>
              <a:defRPr/>
            </a:pPr>
            <a:r>
              <a:rPr kumimoji="0" lang="ja-JP" altLang="en-US" sz="2000" dirty="0">
                <a:latin typeface="MS UI Gothic" pitchFamily="50" charset="-128"/>
                <a:ea typeface="MS UI Gothic" pitchFamily="50" charset="-128"/>
              </a:rPr>
              <a:t>救急搬送患者地域連携受入加算又は精神科救急搬送患者地域連携受入加算を算定された患者が対象。</a:t>
            </a:r>
          </a:p>
          <a:p>
            <a:pPr marL="273050" indent="-273050" fontAlgn="auto">
              <a:spcBef>
                <a:spcPts val="0"/>
              </a:spcBef>
              <a:spcAft>
                <a:spcPts val="0"/>
              </a:spcAft>
              <a:defRPr/>
            </a:pPr>
            <a:endParaRPr kumimoji="0" lang="en-US" altLang="ja-JP" sz="2000" dirty="0">
              <a:latin typeface="MS UI Gothic" pitchFamily="50" charset="-128"/>
              <a:ea typeface="MS UI Gothic" pitchFamily="50" charset="-128"/>
            </a:endParaRPr>
          </a:p>
          <a:p>
            <a:pPr marL="534988" fontAlgn="auto">
              <a:spcBef>
                <a:spcPts val="0"/>
              </a:spcBef>
              <a:spcAft>
                <a:spcPts val="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施設基準</a:t>
            </a:r>
            <a:r>
              <a:rPr kumimoji="0" lang="en-US" altLang="ja-JP" sz="2000" dirty="0">
                <a:latin typeface="MS UI Gothic" pitchFamily="50" charset="-128"/>
                <a:ea typeface="MS UI Gothic" pitchFamily="50" charset="-128"/>
              </a:rPr>
              <a:t>]</a:t>
            </a:r>
          </a:p>
          <a:p>
            <a:pPr marL="808038" fontAlgn="auto">
              <a:spcBef>
                <a:spcPts val="0"/>
              </a:spcBef>
              <a:spcAft>
                <a:spcPts val="0"/>
              </a:spcAft>
              <a:defRPr/>
            </a:pPr>
            <a:r>
              <a:rPr kumimoji="0" lang="ja-JP" altLang="en-US" sz="2000" dirty="0">
                <a:latin typeface="MS UI Gothic" pitchFamily="50" charset="-128"/>
                <a:ea typeface="MS UI Gothic" pitchFamily="50" charset="-128"/>
              </a:rPr>
              <a:t>精神病棟入院基本料の届出を行っている精神病棟が算定できる。　</a:t>
            </a:r>
          </a:p>
        </p:txBody>
      </p:sp>
      <p:sp>
        <p:nvSpPr>
          <p:cNvPr id="5" name="テキスト ボックス 4"/>
          <p:cNvSpPr txBox="1"/>
          <p:nvPr/>
        </p:nvSpPr>
        <p:spPr>
          <a:xfrm>
            <a:off x="7452320" y="2636912"/>
            <a:ext cx="147667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75</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908720"/>
            <a:ext cx="8136904" cy="5688632"/>
          </a:xfrm>
          <a:prstGeom prst="rect">
            <a:avLst/>
          </a:prstGeom>
          <a:solidFill>
            <a:srgbClr val="FFFFCC"/>
          </a:solidFill>
          <a:effectLst>
            <a:innerShdw blurRad="63500" dist="50800" dir="13500000">
              <a:prstClr val="black">
                <a:alpha val="50000"/>
              </a:prstClr>
            </a:innerShdw>
          </a:effectLst>
        </p:spPr>
        <p:txBody>
          <a:bodyPr anchor="ctr"/>
          <a:lstStyle/>
          <a:p>
            <a:pPr>
              <a:spcAft>
                <a:spcPts val="600"/>
              </a:spcAft>
              <a:defRPr/>
            </a:pPr>
            <a:r>
              <a:rPr kumimoji="0" lang="ja-JP" altLang="en-US" sz="2800" dirty="0">
                <a:latin typeface="MS UI Gothic" pitchFamily="50" charset="-128"/>
                <a:ea typeface="MS UI Gothic" pitchFamily="50" charset="-128"/>
              </a:rPr>
              <a:t>◆有床診療所におけるターミナルケアの推進</a:t>
            </a:r>
          </a:p>
          <a:p>
            <a:pPr marL="182563" indent="265113">
              <a:defRPr/>
            </a:pPr>
            <a:r>
              <a:rPr kumimoji="0" lang="ja-JP" altLang="en-US" sz="2400" dirty="0">
                <a:latin typeface="MS UI Gothic" pitchFamily="50" charset="-128"/>
                <a:ea typeface="MS UI Gothic" pitchFamily="50" charset="-128"/>
              </a:rPr>
              <a:t>有床診療所における看取りを含めたターミナルケアを充実させるため、有床診療所入院基本料、有床診療所療養病床入院基本料に</a:t>
            </a:r>
            <a:r>
              <a:rPr kumimoji="0" lang="ja-JP" altLang="en-US" sz="2400" dirty="0">
                <a:solidFill>
                  <a:srgbClr val="0070C0"/>
                </a:solidFill>
                <a:latin typeface="MS UI Gothic" pitchFamily="50" charset="-128"/>
                <a:ea typeface="MS UI Gothic" pitchFamily="50" charset="-128"/>
              </a:rPr>
              <a:t>ターミナルケアを実施した場合の評価</a:t>
            </a:r>
            <a:r>
              <a:rPr kumimoji="0" lang="ja-JP" altLang="en-US" sz="2400" dirty="0">
                <a:latin typeface="MS UI Gothic" pitchFamily="50" charset="-128"/>
                <a:ea typeface="MS UI Gothic" pitchFamily="50" charset="-128"/>
              </a:rPr>
              <a:t>を新設する。</a:t>
            </a:r>
          </a:p>
          <a:p>
            <a:pPr>
              <a:defRPr/>
            </a:pPr>
            <a:endParaRPr kumimoji="0" lang="ja-JP" altLang="en-US" sz="2400" dirty="0">
              <a:latin typeface="MS UI Gothic" pitchFamily="50" charset="-128"/>
              <a:ea typeface="MS UI Gothic" pitchFamily="50" charset="-128"/>
            </a:endParaRPr>
          </a:p>
          <a:p>
            <a:pPr marL="355600">
              <a:defRPr/>
            </a:pPr>
            <a:r>
              <a:rPr kumimoji="0" lang="en-US" altLang="ja-JP" sz="2800" dirty="0">
                <a:solidFill>
                  <a:srgbClr val="FF0000"/>
                </a:solidFill>
                <a:latin typeface="MS UI Gothic" pitchFamily="50" charset="-128"/>
                <a:ea typeface="MS UI Gothic" pitchFamily="50" charset="-128"/>
              </a:rPr>
              <a:t>(</a:t>
            </a:r>
            <a:r>
              <a:rPr kumimoji="0" lang="ja-JP" altLang="en-US" sz="2800" dirty="0">
                <a:solidFill>
                  <a:srgbClr val="FF0000"/>
                </a:solidFill>
                <a:latin typeface="MS UI Gothic" pitchFamily="50" charset="-128"/>
                <a:ea typeface="MS UI Gothic" pitchFamily="50" charset="-128"/>
              </a:rPr>
              <a:t>新）看取り加算</a:t>
            </a:r>
          </a:p>
          <a:p>
            <a:pPr marL="985838">
              <a:defRPr/>
            </a:pPr>
            <a:r>
              <a:rPr kumimoji="0" lang="ja-JP" altLang="en-US" sz="2800" dirty="0">
                <a:solidFill>
                  <a:srgbClr val="FF0000"/>
                </a:solidFill>
                <a:latin typeface="MS UI Gothic" pitchFamily="50" charset="-128"/>
                <a:ea typeface="MS UI Gothic" pitchFamily="50" charset="-128"/>
              </a:rPr>
              <a:t>在宅療養支援診療所の場合　　２</a:t>
            </a:r>
            <a:r>
              <a:rPr kumimoji="0" lang="en-US" altLang="ja-JP" sz="2800" dirty="0">
                <a:solidFill>
                  <a:srgbClr val="FF0000"/>
                </a:solidFill>
                <a:latin typeface="MS UI Gothic" pitchFamily="50" charset="-128"/>
                <a:ea typeface="MS UI Gothic" pitchFamily="50" charset="-128"/>
              </a:rPr>
              <a:t>,</a:t>
            </a:r>
            <a:r>
              <a:rPr kumimoji="0" lang="ja-JP" altLang="en-US" sz="2800" dirty="0">
                <a:solidFill>
                  <a:srgbClr val="FF0000"/>
                </a:solidFill>
                <a:latin typeface="MS UI Gothic" pitchFamily="50" charset="-128"/>
                <a:ea typeface="MS UI Gothic" pitchFamily="50" charset="-128"/>
              </a:rPr>
              <a:t>０００点</a:t>
            </a:r>
          </a:p>
          <a:p>
            <a:pPr marL="985838">
              <a:defRPr/>
            </a:pPr>
            <a:r>
              <a:rPr kumimoji="0" lang="ja-JP" altLang="en-US" sz="2800" dirty="0">
                <a:solidFill>
                  <a:srgbClr val="FF0000"/>
                </a:solidFill>
                <a:latin typeface="MS UI Gothic" pitchFamily="50" charset="-128"/>
                <a:ea typeface="MS UI Gothic" pitchFamily="50" charset="-128"/>
              </a:rPr>
              <a:t>その他の場合　　　　　　　　　　　　１</a:t>
            </a:r>
            <a:r>
              <a:rPr kumimoji="0" lang="en-US" altLang="ja-JP" sz="2800" dirty="0">
                <a:solidFill>
                  <a:srgbClr val="FF0000"/>
                </a:solidFill>
                <a:latin typeface="MS UI Gothic" pitchFamily="50" charset="-128"/>
                <a:ea typeface="MS UI Gothic" pitchFamily="50" charset="-128"/>
              </a:rPr>
              <a:t>,</a:t>
            </a:r>
            <a:r>
              <a:rPr kumimoji="0" lang="ja-JP" altLang="en-US" sz="2800" dirty="0">
                <a:solidFill>
                  <a:srgbClr val="FF0000"/>
                </a:solidFill>
                <a:latin typeface="MS UI Gothic" pitchFamily="50" charset="-128"/>
                <a:ea typeface="MS UI Gothic" pitchFamily="50" charset="-128"/>
              </a:rPr>
              <a:t>０００点</a:t>
            </a:r>
          </a:p>
          <a:p>
            <a:pPr>
              <a:defRPr/>
            </a:pPr>
            <a:endParaRPr kumimoji="0" lang="ja-JP" altLang="en-US" sz="2400" dirty="0">
              <a:latin typeface="MS UI Gothic" pitchFamily="50" charset="-128"/>
              <a:ea typeface="MS UI Gothic" pitchFamily="50" charset="-128"/>
            </a:endParaRPr>
          </a:p>
          <a:p>
            <a:pPr marL="355600">
              <a:defRPr/>
            </a:pPr>
            <a:r>
              <a:rPr kumimoji="0" lang="en-US" altLang="ja-JP" sz="2200" dirty="0">
                <a:latin typeface="MS UI Gothic" pitchFamily="50" charset="-128"/>
                <a:ea typeface="MS UI Gothic" pitchFamily="50" charset="-128"/>
              </a:rPr>
              <a:t>[</a:t>
            </a:r>
            <a:r>
              <a:rPr kumimoji="0" lang="ja-JP" altLang="en-US" sz="2200" dirty="0">
                <a:latin typeface="MS UI Gothic" pitchFamily="50" charset="-128"/>
                <a:ea typeface="MS UI Gothic" pitchFamily="50" charset="-128"/>
              </a:rPr>
              <a:t>算定要件</a:t>
            </a:r>
            <a:r>
              <a:rPr kumimoji="0" lang="en-US" altLang="ja-JP" sz="2200" dirty="0">
                <a:latin typeface="MS UI Gothic" pitchFamily="50" charset="-128"/>
                <a:ea typeface="MS UI Gothic" pitchFamily="50" charset="-128"/>
              </a:rPr>
              <a:t>]</a:t>
            </a:r>
          </a:p>
          <a:p>
            <a:pPr marL="355600" indent="273050">
              <a:defRPr/>
            </a:pPr>
            <a:r>
              <a:rPr kumimoji="0" lang="ja-JP" altLang="en-US" sz="2200" dirty="0">
                <a:latin typeface="MS UI Gothic" pitchFamily="50" charset="-128"/>
                <a:ea typeface="MS UI Gothic" pitchFamily="50" charset="-128"/>
              </a:rPr>
              <a:t>当該保険医療機関に入院している患者を、</a:t>
            </a:r>
            <a:r>
              <a:rPr kumimoji="0" lang="ja-JP" altLang="en-US" sz="2200" dirty="0">
                <a:solidFill>
                  <a:srgbClr val="0070C0"/>
                </a:solidFill>
                <a:latin typeface="MS UI Gothic" pitchFamily="50" charset="-128"/>
                <a:ea typeface="MS UI Gothic" pitchFamily="50" charset="-128"/>
              </a:rPr>
              <a:t>入院の日から３０日以内に看取った場合</a:t>
            </a:r>
          </a:p>
          <a:p>
            <a:pPr marL="355600">
              <a:spcBef>
                <a:spcPts val="1200"/>
              </a:spcBef>
              <a:defRPr/>
            </a:pPr>
            <a:r>
              <a:rPr kumimoji="0" lang="en-US" altLang="ja-JP" sz="2200" dirty="0">
                <a:latin typeface="MS UI Gothic" pitchFamily="50" charset="-128"/>
                <a:ea typeface="MS UI Gothic" pitchFamily="50" charset="-128"/>
              </a:rPr>
              <a:t>[</a:t>
            </a:r>
            <a:r>
              <a:rPr kumimoji="0" lang="ja-JP" altLang="en-US" sz="2200" dirty="0">
                <a:latin typeface="MS UI Gothic" pitchFamily="50" charset="-128"/>
                <a:ea typeface="MS UI Gothic" pitchFamily="50" charset="-128"/>
              </a:rPr>
              <a:t>施設基準</a:t>
            </a:r>
            <a:r>
              <a:rPr kumimoji="0" lang="en-US" altLang="ja-JP" sz="2200" dirty="0">
                <a:latin typeface="MS UI Gothic" pitchFamily="50" charset="-128"/>
                <a:ea typeface="MS UI Gothic" pitchFamily="50" charset="-128"/>
              </a:rPr>
              <a:t>]</a:t>
            </a:r>
          </a:p>
          <a:p>
            <a:pPr marL="630238">
              <a:defRPr/>
            </a:pPr>
            <a:r>
              <a:rPr kumimoji="0" lang="ja-JP" altLang="en-US" sz="2200" dirty="0" smtClean="0">
                <a:solidFill>
                  <a:srgbClr val="0070C0"/>
                </a:solidFill>
                <a:latin typeface="MS UI Gothic" pitchFamily="50" charset="-128"/>
                <a:ea typeface="MS UI Gothic" pitchFamily="50" charset="-128"/>
              </a:rPr>
              <a:t>夜間</a:t>
            </a:r>
            <a:r>
              <a:rPr kumimoji="0" lang="ja-JP" altLang="en-US" sz="2200" dirty="0">
                <a:solidFill>
                  <a:srgbClr val="0070C0"/>
                </a:solidFill>
                <a:latin typeface="MS UI Gothic" pitchFamily="50" charset="-128"/>
                <a:ea typeface="MS UI Gothic" pitchFamily="50" charset="-128"/>
              </a:rPr>
              <a:t>に看護職員を１名以上配置</a:t>
            </a:r>
            <a:r>
              <a:rPr kumimoji="0" lang="ja-JP" altLang="en-US" sz="2200" dirty="0">
                <a:latin typeface="MS UI Gothic" pitchFamily="50" charset="-128"/>
                <a:ea typeface="MS UI Gothic" pitchFamily="50" charset="-128"/>
              </a:rPr>
              <a:t>していること。</a:t>
            </a:r>
          </a:p>
        </p:txBody>
      </p:sp>
      <p:sp>
        <p:nvSpPr>
          <p:cNvPr id="7"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32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診療所の機能に着目した評価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47A54037-267F-415B-9C81-AE7CA5288997}" type="slidenum">
              <a:rPr lang="en-US" sz="1400">
                <a:effectLst>
                  <a:outerShdw blurRad="38100" dist="38100" dir="2700000" algn="tl">
                    <a:srgbClr val="000000">
                      <a:alpha val="43137"/>
                    </a:srgbClr>
                  </a:outerShdw>
                </a:effectLst>
              </a:rPr>
              <a:pPr algn="r">
                <a:defRPr/>
              </a:pPr>
              <a:t>144</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5652120" y="2708920"/>
            <a:ext cx="334888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515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556</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980728"/>
            <a:ext cx="8136904" cy="4968552"/>
          </a:xfrm>
          <a:prstGeom prst="rect">
            <a:avLst/>
          </a:prstGeom>
          <a:solidFill>
            <a:srgbClr val="FFFFCC"/>
          </a:solidFill>
          <a:effectLst>
            <a:innerShdw blurRad="63500" dist="50800" dir="13500000">
              <a:prstClr val="black">
                <a:alpha val="50000"/>
              </a:prstClr>
            </a:innerShdw>
          </a:effectLst>
        </p:spPr>
        <p:txBody>
          <a:bodyPr anchor="ctr"/>
          <a:lstStyle/>
          <a:p>
            <a:pPr marL="354013" indent="-354013" fontAlgn="auto">
              <a:spcBef>
                <a:spcPts val="0"/>
              </a:spcBef>
              <a:spcAft>
                <a:spcPts val="0"/>
              </a:spcAft>
              <a:defRPr/>
            </a:pPr>
            <a:r>
              <a:rPr kumimoji="0" lang="ja-JP" altLang="en-US" sz="2800" dirty="0">
                <a:latin typeface="MS UI Gothic" pitchFamily="50" charset="-128"/>
                <a:ea typeface="MS UI Gothic" pitchFamily="50" charset="-128"/>
              </a:rPr>
              <a:t>◆有床診療所の入院基本料の評価は、</a:t>
            </a:r>
            <a:r>
              <a:rPr kumimoji="0" lang="ja-JP" altLang="en-US" sz="2800" dirty="0">
                <a:solidFill>
                  <a:srgbClr val="0070C0"/>
                </a:solidFill>
                <a:latin typeface="MS UI Gothic" pitchFamily="50" charset="-128"/>
                <a:ea typeface="MS UI Gothic" pitchFamily="50" charset="-128"/>
              </a:rPr>
              <a:t>一般病床、療養病床</a:t>
            </a:r>
            <a:r>
              <a:rPr kumimoji="0" lang="ja-JP" altLang="en-US" sz="2800" dirty="0">
                <a:latin typeface="MS UI Gothic" pitchFamily="50" charset="-128"/>
                <a:ea typeface="MS UI Gothic" pitchFamily="50" charset="-128"/>
              </a:rPr>
              <a:t>で区別されているが、</a:t>
            </a:r>
            <a:r>
              <a:rPr kumimoji="0" lang="ja-JP" altLang="en-US" sz="2800" dirty="0">
                <a:solidFill>
                  <a:srgbClr val="0070C0"/>
                </a:solidFill>
                <a:latin typeface="MS UI Gothic" pitchFamily="50" charset="-128"/>
                <a:ea typeface="MS UI Gothic" pitchFamily="50" charset="-128"/>
              </a:rPr>
              <a:t>両方の病床を有する</a:t>
            </a:r>
            <a:r>
              <a:rPr kumimoji="0" lang="ja-JP" altLang="en-US" sz="2800" dirty="0">
                <a:latin typeface="MS UI Gothic" pitchFamily="50" charset="-128"/>
                <a:ea typeface="MS UI Gothic" pitchFamily="50" charset="-128"/>
              </a:rPr>
              <a:t>診療所については、</a:t>
            </a:r>
            <a:r>
              <a:rPr kumimoji="0" lang="ja-JP" altLang="en-US" sz="2800" dirty="0">
                <a:solidFill>
                  <a:srgbClr val="0070C0"/>
                </a:solidFill>
                <a:latin typeface="MS UI Gothic" pitchFamily="50" charset="-128"/>
                <a:ea typeface="MS UI Gothic" pitchFamily="50" charset="-128"/>
              </a:rPr>
              <a:t>双方の要件を満たしている場合に限り、</a:t>
            </a:r>
            <a:r>
              <a:rPr kumimoji="0" lang="ja-JP" altLang="en-US" sz="2800" dirty="0">
                <a:latin typeface="MS UI Gothic" pitchFamily="50" charset="-128"/>
                <a:ea typeface="MS UI Gothic" pitchFamily="50" charset="-128"/>
              </a:rPr>
              <a:t>患者像に応じた</a:t>
            </a:r>
            <a:r>
              <a:rPr kumimoji="0" lang="ja-JP" altLang="en-US" sz="2800" dirty="0">
                <a:solidFill>
                  <a:srgbClr val="0070C0"/>
                </a:solidFill>
                <a:latin typeface="MS UI Gothic" pitchFamily="50" charset="-128"/>
                <a:ea typeface="MS UI Gothic" pitchFamily="50" charset="-128"/>
              </a:rPr>
              <a:t>相互算定を可能</a:t>
            </a:r>
            <a:r>
              <a:rPr kumimoji="0" lang="ja-JP" altLang="en-US" sz="2800" dirty="0">
                <a:latin typeface="MS UI Gothic" pitchFamily="50" charset="-128"/>
                <a:ea typeface="MS UI Gothic" pitchFamily="50" charset="-128"/>
              </a:rPr>
              <a:t>とする。</a:t>
            </a:r>
          </a:p>
          <a:p>
            <a:pPr marL="354013" indent="-354013" fontAlgn="auto">
              <a:spcBef>
                <a:spcPts val="0"/>
              </a:spcBef>
              <a:spcAft>
                <a:spcPts val="0"/>
              </a:spcAft>
              <a:defRPr/>
            </a:pPr>
            <a:endParaRPr kumimoji="0" lang="ja-JP" altLang="en-US" sz="2800" dirty="0">
              <a:latin typeface="MS UI Gothic" pitchFamily="50" charset="-128"/>
              <a:ea typeface="MS UI Gothic" pitchFamily="50" charset="-128"/>
            </a:endParaRPr>
          </a:p>
          <a:p>
            <a:pPr marL="354013" indent="-354013" fontAlgn="auto">
              <a:spcBef>
                <a:spcPts val="0"/>
              </a:spcBef>
              <a:spcAft>
                <a:spcPts val="0"/>
              </a:spcAft>
              <a:defRPr/>
            </a:pPr>
            <a:r>
              <a:rPr kumimoji="0" lang="ja-JP" altLang="en-US" sz="2800" dirty="0">
                <a:latin typeface="MS UI Gothic" pitchFamily="50" charset="-128"/>
                <a:ea typeface="MS UI Gothic" pitchFamily="50" charset="-128"/>
              </a:rPr>
              <a:t>◆</a:t>
            </a:r>
            <a:r>
              <a:rPr kumimoji="0" lang="ja-JP" altLang="en-US" sz="2800" dirty="0">
                <a:solidFill>
                  <a:srgbClr val="0070C0"/>
                </a:solidFill>
                <a:latin typeface="MS UI Gothic" pitchFamily="50" charset="-128"/>
                <a:ea typeface="MS UI Gothic" pitchFamily="50" charset="-128"/>
              </a:rPr>
              <a:t>介護療養病床入院患者が急性増悪した際</a:t>
            </a:r>
            <a:r>
              <a:rPr kumimoji="0" lang="ja-JP" altLang="en-US" sz="2800" dirty="0">
                <a:latin typeface="MS UI Gothic" pitchFamily="50" charset="-128"/>
                <a:ea typeface="MS UI Gothic" pitchFamily="50" charset="-128"/>
              </a:rPr>
              <a:t>に、医療保険を算定できる病床は２室８床に限られているが、より柔軟な運用を可能とするため、</a:t>
            </a:r>
            <a:r>
              <a:rPr kumimoji="0" lang="ja-JP" altLang="en-US" sz="2800" dirty="0">
                <a:solidFill>
                  <a:srgbClr val="0070C0"/>
                </a:solidFill>
                <a:latin typeface="MS UI Gothic" pitchFamily="50" charset="-128"/>
                <a:ea typeface="MS UI Gothic" pitchFamily="50" charset="-128"/>
              </a:rPr>
              <a:t>全介護療養病床について算定可能</a:t>
            </a:r>
            <a:r>
              <a:rPr kumimoji="0" lang="ja-JP" altLang="en-US" sz="2800" dirty="0">
                <a:latin typeface="MS UI Gothic" pitchFamily="50" charset="-128"/>
                <a:ea typeface="MS UI Gothic" pitchFamily="50" charset="-128"/>
              </a:rPr>
              <a:t>とする。</a:t>
            </a:r>
          </a:p>
        </p:txBody>
      </p:sp>
      <p:sp>
        <p:nvSpPr>
          <p:cNvPr id="7"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32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診療所の機能に着目した評価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112EBECD-31FD-4FE8-95DA-A5C969DDD0F1}" type="slidenum">
              <a:rPr lang="en-US" sz="1400">
                <a:effectLst>
                  <a:outerShdw blurRad="38100" dist="38100" dir="2700000" algn="tl">
                    <a:srgbClr val="000000">
                      <a:alpha val="43137"/>
                    </a:srgbClr>
                  </a:outerShdw>
                </a:effectLst>
              </a:rPr>
              <a:pPr algn="r">
                <a:defRPr/>
              </a:pPr>
              <a:t>145</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5436096" y="1196752"/>
            <a:ext cx="34563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19</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20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79</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515</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516</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9388" y="44450"/>
            <a:ext cx="8785225" cy="428625"/>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ja-JP" altLang="en-US" sz="2400" dirty="0">
                <a:solidFill>
                  <a:schemeClr val="tx1"/>
                </a:solidFill>
              </a:rPr>
              <a:t>有床診療所に対する診療報酬上の評価</a:t>
            </a:r>
          </a:p>
        </p:txBody>
      </p:sp>
      <p:graphicFrame>
        <p:nvGraphicFramePr>
          <p:cNvPr id="7" name="表 6"/>
          <p:cNvGraphicFramePr>
            <a:graphicFrameLocks noGrp="1"/>
          </p:cNvGraphicFramePr>
          <p:nvPr/>
        </p:nvGraphicFramePr>
        <p:xfrm>
          <a:off x="119063" y="611188"/>
          <a:ext cx="8906960" cy="6057448"/>
        </p:xfrm>
        <a:graphic>
          <a:graphicData uri="http://schemas.openxmlformats.org/drawingml/2006/table">
            <a:tbl>
              <a:tblPr firstRow="1" bandRow="1">
                <a:tableStyleId>{2D5ABB26-0587-4C30-8999-92F81FD0307C}</a:tableStyleId>
              </a:tblPr>
              <a:tblGrid>
                <a:gridCol w="1201488"/>
                <a:gridCol w="1390925"/>
                <a:gridCol w="1329378"/>
                <a:gridCol w="1329378"/>
                <a:gridCol w="2127006"/>
                <a:gridCol w="1528785"/>
              </a:tblGrid>
              <a:tr h="944879">
                <a:tc>
                  <a:txBody>
                    <a:bodyPr/>
                    <a:lstStyle/>
                    <a:p>
                      <a:pPr algn="ctr"/>
                      <a:endParaRPr kumimoji="1" lang="ja-JP" altLang="en-US" sz="1400" dirty="0">
                        <a:latin typeface="ＭＳ Ｐゴシック" pitchFamily="50" charset="-128"/>
                        <a:ea typeface="ＭＳ Ｐゴシック" pitchFamily="50" charset="-128"/>
                      </a:endParaRPr>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400" b="1" dirty="0" smtClean="0">
                          <a:latin typeface="ＭＳ Ｐゴシック" pitchFamily="50" charset="-128"/>
                          <a:ea typeface="ＭＳ Ｐゴシック" pitchFamily="50" charset="-128"/>
                        </a:rPr>
                        <a:t>有床診療所</a:t>
                      </a:r>
                      <a:endParaRPr kumimoji="1" lang="en-US" altLang="ja-JP" sz="1400" b="1" dirty="0" smtClean="0">
                        <a:latin typeface="ＭＳ Ｐゴシック" pitchFamily="50" charset="-128"/>
                        <a:ea typeface="ＭＳ Ｐゴシック" pitchFamily="50" charset="-128"/>
                      </a:endParaRPr>
                    </a:p>
                    <a:p>
                      <a:pPr algn="ctr"/>
                      <a:r>
                        <a:rPr kumimoji="1" lang="ja-JP" altLang="en-US" sz="1400" b="1" dirty="0" smtClean="0">
                          <a:latin typeface="ＭＳ Ｐゴシック" pitchFamily="50" charset="-128"/>
                          <a:ea typeface="ＭＳ Ｐゴシック" pitchFamily="50" charset="-128"/>
                        </a:rPr>
                        <a:t>入院基本料１</a:t>
                      </a:r>
                      <a:endParaRPr kumimoji="1" lang="ja-JP" altLang="en-US" sz="1400" b="1" dirty="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ECFF"/>
                    </a:solidFill>
                  </a:tcPr>
                </a:tc>
                <a:tc>
                  <a:txBody>
                    <a:bodyPr/>
                    <a:lstStyle/>
                    <a:p>
                      <a:pPr algn="ctr"/>
                      <a:r>
                        <a:rPr kumimoji="1" lang="ja-JP" altLang="en-US" sz="1400" b="1" dirty="0" smtClean="0">
                          <a:latin typeface="ＭＳ Ｐゴシック" pitchFamily="50" charset="-128"/>
                          <a:ea typeface="ＭＳ Ｐゴシック" pitchFamily="50" charset="-128"/>
                        </a:rPr>
                        <a:t>有床診療所</a:t>
                      </a:r>
                      <a:endParaRPr kumimoji="1" lang="en-US" altLang="ja-JP" sz="1400" b="1" dirty="0" smtClean="0">
                        <a:latin typeface="ＭＳ Ｐゴシック" pitchFamily="50" charset="-128"/>
                        <a:ea typeface="ＭＳ Ｐゴシック" pitchFamily="50" charset="-128"/>
                      </a:endParaRPr>
                    </a:p>
                    <a:p>
                      <a:pPr algn="ctr"/>
                      <a:r>
                        <a:rPr kumimoji="1" lang="ja-JP" altLang="en-US" sz="1400" b="1" dirty="0" smtClean="0">
                          <a:latin typeface="ＭＳ Ｐゴシック" pitchFamily="50" charset="-128"/>
                          <a:ea typeface="ＭＳ Ｐゴシック" pitchFamily="50" charset="-128"/>
                        </a:rPr>
                        <a:t>入院基本料２</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ECFF"/>
                    </a:solidFill>
                  </a:tcPr>
                </a:tc>
                <a:tc>
                  <a:txBody>
                    <a:bodyPr/>
                    <a:lstStyle/>
                    <a:p>
                      <a:pPr algn="ctr"/>
                      <a:r>
                        <a:rPr kumimoji="1" lang="ja-JP" altLang="en-US" sz="1400" b="1" dirty="0" smtClean="0">
                          <a:latin typeface="ＭＳ Ｐゴシック" pitchFamily="50" charset="-128"/>
                          <a:ea typeface="ＭＳ Ｐゴシック" pitchFamily="50" charset="-128"/>
                        </a:rPr>
                        <a:t>有床診療所</a:t>
                      </a:r>
                      <a:endParaRPr kumimoji="1" lang="en-US" altLang="ja-JP" sz="1400" b="1" dirty="0" smtClean="0">
                        <a:latin typeface="ＭＳ Ｐゴシック" pitchFamily="50" charset="-128"/>
                        <a:ea typeface="ＭＳ Ｐゴシック" pitchFamily="50" charset="-128"/>
                      </a:endParaRPr>
                    </a:p>
                    <a:p>
                      <a:pPr algn="ctr"/>
                      <a:r>
                        <a:rPr kumimoji="1" lang="ja-JP" altLang="en-US" sz="1400" b="1" dirty="0" smtClean="0">
                          <a:latin typeface="ＭＳ Ｐゴシック" pitchFamily="50" charset="-128"/>
                          <a:ea typeface="ＭＳ Ｐゴシック" pitchFamily="50" charset="-128"/>
                        </a:rPr>
                        <a:t>入院基本料３</a:t>
                      </a:r>
                      <a:endParaRPr kumimoji="1" lang="ja-JP" altLang="en-US" sz="1400" b="1" dirty="0">
                        <a:latin typeface="ＭＳ Ｐゴシック" pitchFamily="50" charset="-128"/>
                        <a:ea typeface="ＭＳ Ｐゴシック" pitchFamily="50" charset="-128"/>
                      </a:endParaRPr>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ECFF"/>
                    </a:solidFill>
                  </a:tcPr>
                </a:tc>
                <a:tc>
                  <a:txBody>
                    <a:bodyPr/>
                    <a:lstStyle/>
                    <a:p>
                      <a:pPr algn="ctr"/>
                      <a:r>
                        <a:rPr kumimoji="1" lang="ja-JP" altLang="en-US" sz="1400" b="1" dirty="0" smtClean="0">
                          <a:latin typeface="ＭＳ Ｐゴシック" pitchFamily="50" charset="-128"/>
                          <a:ea typeface="ＭＳ Ｐゴシック" pitchFamily="50" charset="-128"/>
                        </a:rPr>
                        <a:t>有床診療所</a:t>
                      </a:r>
                      <a:endParaRPr kumimoji="1" lang="en-US" altLang="ja-JP" sz="1400" b="1" dirty="0" smtClean="0">
                        <a:latin typeface="ＭＳ Ｐゴシック" pitchFamily="50" charset="-128"/>
                        <a:ea typeface="ＭＳ Ｐゴシック" pitchFamily="50" charset="-128"/>
                      </a:endParaRPr>
                    </a:p>
                    <a:p>
                      <a:pPr algn="ctr"/>
                      <a:r>
                        <a:rPr kumimoji="1" lang="ja-JP" altLang="en-US" sz="1400" b="1" dirty="0" smtClean="0">
                          <a:latin typeface="ＭＳ Ｐゴシック" pitchFamily="50" charset="-128"/>
                          <a:ea typeface="ＭＳ Ｐゴシック" pitchFamily="50" charset="-128"/>
                        </a:rPr>
                        <a:t>療養病床入院基本料</a:t>
                      </a:r>
                      <a:endParaRPr kumimoji="1" lang="ja-JP" altLang="en-US" sz="1400" b="1" dirty="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400" b="1" dirty="0" smtClean="0">
                          <a:latin typeface="ＭＳ Ｐゴシック" pitchFamily="50" charset="-128"/>
                          <a:ea typeface="ＭＳ Ｐゴシック" pitchFamily="50" charset="-128"/>
                        </a:rPr>
                        <a:t>診療所型介護療養</a:t>
                      </a:r>
                      <a:endParaRPr kumimoji="1" lang="en-US" altLang="ja-JP" sz="1400" b="1" dirty="0" smtClean="0">
                        <a:latin typeface="ＭＳ Ｐゴシック" pitchFamily="50" charset="-128"/>
                        <a:ea typeface="ＭＳ Ｐゴシック" pitchFamily="50" charset="-128"/>
                      </a:endParaRPr>
                    </a:p>
                    <a:p>
                      <a:pPr algn="ctr"/>
                      <a:r>
                        <a:rPr kumimoji="1" lang="ja-JP" altLang="en-US" sz="1400" b="1" dirty="0" smtClean="0">
                          <a:latin typeface="ＭＳ Ｐゴシック" pitchFamily="50" charset="-128"/>
                          <a:ea typeface="ＭＳ Ｐゴシック" pitchFamily="50" charset="-128"/>
                        </a:rPr>
                        <a:t>施設サービス費</a:t>
                      </a:r>
                      <a:endParaRPr kumimoji="1" lang="en-US" altLang="ja-JP" sz="1400" b="1" dirty="0" smtClean="0">
                        <a:latin typeface="ＭＳ Ｐゴシック" pitchFamily="50" charset="-128"/>
                        <a:ea typeface="ＭＳ Ｐゴシック" pitchFamily="50" charset="-128"/>
                      </a:endParaRPr>
                    </a:p>
                    <a:p>
                      <a:pPr algn="ctr"/>
                      <a:r>
                        <a:rPr kumimoji="1" lang="ja-JP" altLang="en-US" sz="1400" b="1" dirty="0" smtClean="0">
                          <a:latin typeface="ＭＳ Ｐゴシック" pitchFamily="50" charset="-128"/>
                          <a:ea typeface="ＭＳ Ｐゴシック" pitchFamily="50" charset="-128"/>
                        </a:rPr>
                        <a:t>（</a:t>
                      </a:r>
                      <a:r>
                        <a:rPr kumimoji="1" lang="en-US" altLang="ja-JP" sz="1400" b="1" dirty="0" smtClean="0">
                          <a:latin typeface="ＭＳ Ｐゴシック" pitchFamily="50" charset="-128"/>
                          <a:ea typeface="ＭＳ Ｐゴシック" pitchFamily="50" charset="-128"/>
                        </a:rPr>
                        <a:t>Ⅰ</a:t>
                      </a:r>
                      <a:r>
                        <a:rPr kumimoji="1" lang="ja-JP" altLang="en-US" sz="1400" b="1" dirty="0" smtClean="0">
                          <a:latin typeface="ＭＳ Ｐゴシック" pitchFamily="50" charset="-128"/>
                          <a:ea typeface="ＭＳ Ｐゴシック" pitchFamily="50" charset="-128"/>
                        </a:rPr>
                        <a:t>）</a:t>
                      </a:r>
                      <a:r>
                        <a:rPr kumimoji="1" lang="en-US" altLang="ja-JP" sz="1400" b="1" dirty="0" smtClean="0">
                          <a:latin typeface="ＭＳ Ｐゴシック" pitchFamily="50" charset="-128"/>
                          <a:ea typeface="ＭＳ Ｐゴシック" pitchFamily="50" charset="-128"/>
                        </a:rPr>
                        <a:t>&lt;</a:t>
                      </a:r>
                      <a:r>
                        <a:rPr kumimoji="1" lang="ja-JP" altLang="en-US" sz="1400" b="1" dirty="0" smtClean="0">
                          <a:latin typeface="ＭＳ Ｐゴシック" pitchFamily="50" charset="-128"/>
                          <a:ea typeface="ＭＳ Ｐゴシック" pitchFamily="50" charset="-128"/>
                        </a:rPr>
                        <a:t>多床室</a:t>
                      </a:r>
                      <a:r>
                        <a:rPr kumimoji="1" lang="en-US" altLang="ja-JP" sz="1400" b="1" dirty="0" smtClean="0">
                          <a:latin typeface="ＭＳ Ｐゴシック" pitchFamily="50" charset="-128"/>
                          <a:ea typeface="ＭＳ Ｐゴシック" pitchFamily="50" charset="-128"/>
                        </a:rPr>
                        <a:t>&gt;</a:t>
                      </a:r>
                      <a:endParaRPr kumimoji="1" lang="ja-JP" altLang="en-US" sz="1400" b="1" dirty="0" smtClean="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r>
              <a:tr h="432048">
                <a:tc>
                  <a:txBody>
                    <a:bodyPr/>
                    <a:lstStyle/>
                    <a:p>
                      <a:pPr algn="ctr"/>
                      <a:r>
                        <a:rPr kumimoji="1" lang="ja-JP" altLang="en-US" sz="1400" dirty="0" smtClean="0">
                          <a:latin typeface="ＭＳ Ｐゴシック" pitchFamily="50" charset="-128"/>
                          <a:ea typeface="ＭＳ Ｐゴシック" pitchFamily="50" charset="-128"/>
                        </a:rPr>
                        <a:t>病床種別</a:t>
                      </a:r>
                      <a:endParaRPr kumimoji="1" lang="ja-JP" altLang="en-US" sz="1400" dirty="0">
                        <a:latin typeface="ＭＳ Ｐゴシック" pitchFamily="50" charset="-128"/>
                        <a:ea typeface="ＭＳ Ｐゴシック" pitchFamily="50" charset="-128"/>
                      </a:endParaRPr>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r>
                        <a:rPr kumimoji="1" lang="ja-JP" altLang="en-US" sz="1400" dirty="0" smtClean="0">
                          <a:latin typeface="ＭＳ Ｐゴシック" pitchFamily="50" charset="-128"/>
                          <a:ea typeface="ＭＳ Ｐゴシック" pitchFamily="50" charset="-128"/>
                        </a:rPr>
                        <a:t>一般</a:t>
                      </a:r>
                      <a:endParaRPr kumimoji="1" lang="ja-JP" altLang="en-US" sz="1400" dirty="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400" dirty="0" smtClean="0">
                          <a:latin typeface="ＭＳ Ｐゴシック" pitchFamily="50" charset="-128"/>
                          <a:ea typeface="ＭＳ Ｐゴシック" pitchFamily="50" charset="-128"/>
                        </a:rPr>
                        <a:t>療養</a:t>
                      </a:r>
                      <a:endParaRPr kumimoji="1" lang="ja-JP" altLang="en-US" sz="1400" dirty="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Ｐゴシック" pitchFamily="50" charset="-128"/>
                          <a:ea typeface="ＭＳ Ｐゴシック" pitchFamily="50" charset="-128"/>
                        </a:rPr>
                        <a:t>療養</a:t>
                      </a: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40160">
                <a:tc>
                  <a:txBody>
                    <a:bodyPr/>
                    <a:lstStyle/>
                    <a:p>
                      <a:pPr algn="ctr"/>
                      <a:r>
                        <a:rPr kumimoji="1" lang="ja-JP" altLang="en-US" sz="1400" dirty="0" smtClean="0">
                          <a:latin typeface="ＭＳ Ｐゴシック" pitchFamily="50" charset="-128"/>
                          <a:ea typeface="ＭＳ Ｐゴシック" pitchFamily="50" charset="-128"/>
                        </a:rPr>
                        <a:t>点数</a:t>
                      </a:r>
                      <a:endParaRPr kumimoji="1" lang="ja-JP" altLang="en-US" sz="1400" dirty="0">
                        <a:latin typeface="ＭＳ Ｐゴシック" pitchFamily="50" charset="-128"/>
                        <a:ea typeface="ＭＳ Ｐゴシック" pitchFamily="50" charset="-128"/>
                      </a:endParaRPr>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kumimoji="1" lang="en-US" altLang="ja-JP" sz="1200" dirty="0" smtClean="0">
                          <a:latin typeface="ＭＳ Ｐゴシック" pitchFamily="50" charset="-128"/>
                          <a:ea typeface="ＭＳ Ｐゴシック" pitchFamily="50" charset="-128"/>
                        </a:rPr>
                        <a:t>14</a:t>
                      </a:r>
                      <a:r>
                        <a:rPr kumimoji="1" lang="ja-JP" altLang="en-US" sz="1200" dirty="0" smtClean="0">
                          <a:latin typeface="ＭＳ Ｐゴシック" pitchFamily="50" charset="-128"/>
                          <a:ea typeface="ＭＳ Ｐゴシック" pitchFamily="50" charset="-128"/>
                        </a:rPr>
                        <a:t>日以内：</a:t>
                      </a:r>
                      <a:r>
                        <a:rPr kumimoji="1" lang="en-US" altLang="ja-JP" sz="1200" dirty="0" smtClean="0">
                          <a:latin typeface="ＭＳ Ｐゴシック" pitchFamily="50" charset="-128"/>
                          <a:ea typeface="ＭＳ Ｐゴシック" pitchFamily="50" charset="-128"/>
                        </a:rPr>
                        <a:t>760</a:t>
                      </a:r>
                      <a:r>
                        <a:rPr kumimoji="1" lang="ja-JP" altLang="en-US" sz="1200" dirty="0" smtClean="0">
                          <a:latin typeface="ＭＳ Ｐゴシック" pitchFamily="50" charset="-128"/>
                          <a:ea typeface="ＭＳ Ｐゴシック" pitchFamily="50" charset="-128"/>
                        </a:rPr>
                        <a:t>点</a:t>
                      </a:r>
                      <a:endParaRPr kumimoji="1" lang="en-US" altLang="ja-JP" sz="1200" dirty="0" smtClean="0">
                        <a:latin typeface="ＭＳ Ｐゴシック" pitchFamily="50" charset="-128"/>
                        <a:ea typeface="ＭＳ Ｐゴシック" pitchFamily="50" charset="-128"/>
                      </a:endParaRPr>
                    </a:p>
                    <a:p>
                      <a:pPr algn="l"/>
                      <a:endParaRPr kumimoji="1" lang="en-US" altLang="ja-JP" sz="500" dirty="0" smtClean="0">
                        <a:latin typeface="ＭＳ Ｐゴシック" pitchFamily="50" charset="-128"/>
                        <a:ea typeface="ＭＳ Ｐゴシック" pitchFamily="50" charset="-128"/>
                      </a:endParaRPr>
                    </a:p>
                    <a:p>
                      <a:pPr algn="l"/>
                      <a:r>
                        <a:rPr kumimoji="1" lang="en-US" altLang="ja-JP" sz="1200" dirty="0" smtClean="0">
                          <a:latin typeface="ＭＳ Ｐゴシック" pitchFamily="50" charset="-128"/>
                          <a:ea typeface="ＭＳ Ｐゴシック" pitchFamily="50" charset="-128"/>
                        </a:rPr>
                        <a:t>15</a:t>
                      </a:r>
                      <a:r>
                        <a:rPr kumimoji="1" lang="ja-JP" altLang="en-US" sz="1200" dirty="0" smtClean="0">
                          <a:latin typeface="ＭＳ Ｐゴシック" pitchFamily="50" charset="-128"/>
                          <a:ea typeface="ＭＳ Ｐゴシック" pitchFamily="50" charset="-128"/>
                        </a:rPr>
                        <a:t>日以上</a:t>
                      </a:r>
                      <a:endParaRPr kumimoji="1" lang="en-US" altLang="ja-JP" sz="1200" dirty="0" smtClean="0">
                        <a:latin typeface="ＭＳ Ｐゴシック" pitchFamily="50" charset="-128"/>
                        <a:ea typeface="ＭＳ Ｐゴシック" pitchFamily="50" charset="-128"/>
                      </a:endParaRPr>
                    </a:p>
                    <a:p>
                      <a:pPr algn="l"/>
                      <a:r>
                        <a:rPr kumimoji="1" lang="en-US" altLang="ja-JP" sz="1200" dirty="0" smtClean="0">
                          <a:latin typeface="ＭＳ Ｐゴシック" pitchFamily="50" charset="-128"/>
                          <a:ea typeface="ＭＳ Ｐゴシック" pitchFamily="50" charset="-128"/>
                        </a:rPr>
                        <a:t>30</a:t>
                      </a:r>
                      <a:r>
                        <a:rPr kumimoji="1" lang="ja-JP" altLang="en-US" sz="1200" dirty="0" smtClean="0">
                          <a:latin typeface="ＭＳ Ｐゴシック" pitchFamily="50" charset="-128"/>
                          <a:ea typeface="ＭＳ Ｐゴシック" pitchFamily="50" charset="-128"/>
                        </a:rPr>
                        <a:t>日以内：</a:t>
                      </a:r>
                      <a:r>
                        <a:rPr kumimoji="1" lang="en-US" altLang="ja-JP" sz="1200" dirty="0" smtClean="0">
                          <a:latin typeface="ＭＳ Ｐゴシック" pitchFamily="50" charset="-128"/>
                          <a:ea typeface="ＭＳ Ｐゴシック" pitchFamily="50" charset="-128"/>
                        </a:rPr>
                        <a:t>590</a:t>
                      </a:r>
                      <a:r>
                        <a:rPr kumimoji="1" lang="ja-JP" altLang="en-US" sz="1200" dirty="0" smtClean="0">
                          <a:latin typeface="ＭＳ Ｐゴシック" pitchFamily="50" charset="-128"/>
                          <a:ea typeface="ＭＳ Ｐゴシック" pitchFamily="50" charset="-128"/>
                        </a:rPr>
                        <a:t>点</a:t>
                      </a:r>
                      <a:endParaRPr kumimoji="1" lang="en-US" altLang="ja-JP" sz="1200" dirty="0" smtClean="0">
                        <a:latin typeface="ＭＳ Ｐゴシック" pitchFamily="50" charset="-128"/>
                        <a:ea typeface="ＭＳ Ｐゴシック" pitchFamily="50" charset="-128"/>
                      </a:endParaRPr>
                    </a:p>
                    <a:p>
                      <a:pPr algn="l"/>
                      <a:endParaRPr kumimoji="1" lang="en-US" altLang="ja-JP" sz="500" dirty="0" smtClean="0">
                        <a:latin typeface="ＭＳ Ｐゴシック" pitchFamily="50" charset="-128"/>
                        <a:ea typeface="ＭＳ Ｐゴシック" pitchFamily="50" charset="-128"/>
                      </a:endParaRPr>
                    </a:p>
                    <a:p>
                      <a:pPr algn="l"/>
                      <a:r>
                        <a:rPr kumimoji="1" lang="en-US" altLang="ja-JP" sz="1200" dirty="0" smtClean="0">
                          <a:latin typeface="ＭＳ Ｐゴシック" pitchFamily="50" charset="-128"/>
                          <a:ea typeface="ＭＳ Ｐゴシック" pitchFamily="50" charset="-128"/>
                        </a:rPr>
                        <a:t>31</a:t>
                      </a:r>
                      <a:r>
                        <a:rPr kumimoji="1" lang="ja-JP" altLang="en-US" sz="1200" dirty="0" smtClean="0">
                          <a:latin typeface="ＭＳ Ｐゴシック" pitchFamily="50" charset="-128"/>
                          <a:ea typeface="ＭＳ Ｐゴシック" pitchFamily="50" charset="-128"/>
                        </a:rPr>
                        <a:t>日以上：</a:t>
                      </a:r>
                      <a:r>
                        <a:rPr kumimoji="1" lang="en-US" altLang="ja-JP" sz="1200" dirty="0" smtClean="0">
                          <a:latin typeface="ＭＳ Ｐゴシック" pitchFamily="50" charset="-128"/>
                          <a:ea typeface="ＭＳ Ｐゴシック" pitchFamily="50" charset="-128"/>
                        </a:rPr>
                        <a:t>500</a:t>
                      </a:r>
                      <a:r>
                        <a:rPr kumimoji="1" lang="ja-JP" altLang="en-US" sz="1200" dirty="0" smtClean="0">
                          <a:latin typeface="ＭＳ Ｐゴシック" pitchFamily="50" charset="-128"/>
                          <a:ea typeface="ＭＳ Ｐゴシック" pitchFamily="50" charset="-128"/>
                        </a:rPr>
                        <a:t>点</a:t>
                      </a:r>
                      <a:endParaRPr kumimoji="1" lang="ja-JP" altLang="en-US" sz="1200" dirty="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en-US" altLang="ja-JP" sz="1200" dirty="0" smtClean="0">
                          <a:latin typeface="ＭＳ Ｐゴシック" pitchFamily="50" charset="-128"/>
                          <a:ea typeface="ＭＳ Ｐゴシック" pitchFamily="50" charset="-128"/>
                        </a:rPr>
                        <a:t>14</a:t>
                      </a:r>
                      <a:r>
                        <a:rPr kumimoji="1" lang="ja-JP" altLang="en-US" sz="1200" dirty="0" smtClean="0">
                          <a:latin typeface="ＭＳ Ｐゴシック" pitchFamily="50" charset="-128"/>
                          <a:ea typeface="ＭＳ Ｐゴシック" pitchFamily="50" charset="-128"/>
                        </a:rPr>
                        <a:t>日以内：</a:t>
                      </a:r>
                      <a:r>
                        <a:rPr kumimoji="1" lang="en-US" altLang="ja-JP" sz="1200" dirty="0" smtClean="0">
                          <a:latin typeface="ＭＳ Ｐゴシック" pitchFamily="50" charset="-128"/>
                          <a:ea typeface="ＭＳ Ｐゴシック" pitchFamily="50" charset="-128"/>
                        </a:rPr>
                        <a:t>680</a:t>
                      </a:r>
                      <a:r>
                        <a:rPr kumimoji="1" lang="ja-JP" altLang="en-US" sz="1200" dirty="0" smtClean="0">
                          <a:latin typeface="ＭＳ Ｐゴシック" pitchFamily="50" charset="-128"/>
                          <a:ea typeface="ＭＳ Ｐゴシック" pitchFamily="50" charset="-128"/>
                        </a:rPr>
                        <a:t>点</a:t>
                      </a:r>
                      <a:endParaRPr kumimoji="1" lang="en-US" altLang="ja-JP" sz="1200" dirty="0" smtClean="0">
                        <a:latin typeface="ＭＳ Ｐゴシック" pitchFamily="50" charset="-128"/>
                        <a:ea typeface="ＭＳ Ｐゴシック" pitchFamily="50" charset="-128"/>
                      </a:endParaRPr>
                    </a:p>
                    <a:p>
                      <a:pPr algn="l"/>
                      <a:endParaRPr kumimoji="1" lang="en-US" altLang="ja-JP" sz="500" dirty="0" smtClean="0">
                        <a:latin typeface="ＭＳ Ｐゴシック" pitchFamily="50" charset="-128"/>
                        <a:ea typeface="ＭＳ Ｐゴシック" pitchFamily="50" charset="-128"/>
                      </a:endParaRPr>
                    </a:p>
                    <a:p>
                      <a:pPr algn="l"/>
                      <a:r>
                        <a:rPr kumimoji="1" lang="en-US" altLang="ja-JP" sz="1200" dirty="0" smtClean="0">
                          <a:latin typeface="ＭＳ Ｐゴシック" pitchFamily="50" charset="-128"/>
                          <a:ea typeface="ＭＳ Ｐゴシック" pitchFamily="50" charset="-128"/>
                        </a:rPr>
                        <a:t>15</a:t>
                      </a:r>
                      <a:r>
                        <a:rPr kumimoji="1" lang="ja-JP" altLang="en-US" sz="1200" dirty="0" smtClean="0">
                          <a:latin typeface="ＭＳ Ｐゴシック" pitchFamily="50" charset="-128"/>
                          <a:ea typeface="ＭＳ Ｐゴシック" pitchFamily="50" charset="-128"/>
                        </a:rPr>
                        <a:t>日以上</a:t>
                      </a:r>
                      <a:endParaRPr kumimoji="1" lang="en-US" altLang="ja-JP" sz="1200" dirty="0" smtClean="0">
                        <a:latin typeface="ＭＳ Ｐゴシック" pitchFamily="50" charset="-128"/>
                        <a:ea typeface="ＭＳ Ｐゴシック" pitchFamily="50" charset="-128"/>
                      </a:endParaRPr>
                    </a:p>
                    <a:p>
                      <a:pPr algn="l"/>
                      <a:r>
                        <a:rPr kumimoji="1" lang="en-US" altLang="ja-JP" sz="1200" dirty="0" smtClean="0">
                          <a:latin typeface="ＭＳ Ｐゴシック" pitchFamily="50" charset="-128"/>
                          <a:ea typeface="ＭＳ Ｐゴシック" pitchFamily="50" charset="-128"/>
                        </a:rPr>
                        <a:t>30</a:t>
                      </a:r>
                      <a:r>
                        <a:rPr kumimoji="1" lang="ja-JP" altLang="en-US" sz="1200" dirty="0" smtClean="0">
                          <a:latin typeface="ＭＳ Ｐゴシック" pitchFamily="50" charset="-128"/>
                          <a:ea typeface="ＭＳ Ｐゴシック" pitchFamily="50" charset="-128"/>
                        </a:rPr>
                        <a:t>日以内：</a:t>
                      </a:r>
                      <a:r>
                        <a:rPr kumimoji="1" lang="en-US" altLang="ja-JP" sz="1200" dirty="0" smtClean="0">
                          <a:latin typeface="ＭＳ Ｐゴシック" pitchFamily="50" charset="-128"/>
                          <a:ea typeface="ＭＳ Ｐゴシック" pitchFamily="50" charset="-128"/>
                        </a:rPr>
                        <a:t>510</a:t>
                      </a:r>
                      <a:r>
                        <a:rPr kumimoji="1" lang="ja-JP" altLang="en-US" sz="1200" dirty="0" smtClean="0">
                          <a:latin typeface="ＭＳ Ｐゴシック" pitchFamily="50" charset="-128"/>
                          <a:ea typeface="ＭＳ Ｐゴシック" pitchFamily="50" charset="-128"/>
                        </a:rPr>
                        <a:t>点</a:t>
                      </a:r>
                      <a:endParaRPr kumimoji="1" lang="en-US" altLang="ja-JP" sz="1200" dirty="0" smtClean="0">
                        <a:latin typeface="ＭＳ Ｐゴシック" pitchFamily="50" charset="-128"/>
                        <a:ea typeface="ＭＳ Ｐゴシック" pitchFamily="50" charset="-128"/>
                      </a:endParaRPr>
                    </a:p>
                    <a:p>
                      <a:pPr algn="l"/>
                      <a:endParaRPr kumimoji="1" lang="en-US" altLang="ja-JP" sz="500" dirty="0" smtClean="0">
                        <a:latin typeface="ＭＳ Ｐゴシック" pitchFamily="50" charset="-128"/>
                        <a:ea typeface="ＭＳ Ｐゴシック" pitchFamily="50" charset="-128"/>
                      </a:endParaRPr>
                    </a:p>
                    <a:p>
                      <a:pPr algn="l"/>
                      <a:r>
                        <a:rPr kumimoji="1" lang="en-US" altLang="ja-JP" sz="1200" dirty="0" smtClean="0">
                          <a:latin typeface="ＭＳ Ｐゴシック" pitchFamily="50" charset="-128"/>
                          <a:ea typeface="ＭＳ Ｐゴシック" pitchFamily="50" charset="-128"/>
                        </a:rPr>
                        <a:t>31</a:t>
                      </a:r>
                      <a:r>
                        <a:rPr kumimoji="1" lang="ja-JP" altLang="en-US" sz="1200" dirty="0" smtClean="0">
                          <a:latin typeface="ＭＳ Ｐゴシック" pitchFamily="50" charset="-128"/>
                          <a:ea typeface="ＭＳ Ｐゴシック" pitchFamily="50" charset="-128"/>
                        </a:rPr>
                        <a:t>日以上：</a:t>
                      </a:r>
                      <a:r>
                        <a:rPr kumimoji="1" lang="en-US" altLang="ja-JP" sz="1200" dirty="0" smtClean="0">
                          <a:latin typeface="ＭＳ Ｐゴシック" pitchFamily="50" charset="-128"/>
                          <a:ea typeface="ＭＳ Ｐゴシック" pitchFamily="50" charset="-128"/>
                        </a:rPr>
                        <a:t>460</a:t>
                      </a:r>
                      <a:r>
                        <a:rPr kumimoji="1" lang="ja-JP" altLang="en-US" sz="1200" dirty="0" smtClean="0">
                          <a:latin typeface="ＭＳ Ｐゴシック" pitchFamily="50" charset="-128"/>
                          <a:ea typeface="ＭＳ Ｐゴシック" pitchFamily="50" charset="-128"/>
                        </a:rPr>
                        <a:t>点</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en-US" altLang="ja-JP" sz="1200" dirty="0" smtClean="0">
                          <a:latin typeface="ＭＳ Ｐゴシック" pitchFamily="50" charset="-128"/>
                          <a:ea typeface="ＭＳ Ｐゴシック" pitchFamily="50" charset="-128"/>
                        </a:rPr>
                        <a:t>14</a:t>
                      </a:r>
                      <a:r>
                        <a:rPr kumimoji="1" lang="ja-JP" altLang="en-US" sz="1200" dirty="0" smtClean="0">
                          <a:latin typeface="ＭＳ Ｐゴシック" pitchFamily="50" charset="-128"/>
                          <a:ea typeface="ＭＳ Ｐゴシック" pitchFamily="50" charset="-128"/>
                        </a:rPr>
                        <a:t>日以内：</a:t>
                      </a:r>
                      <a:r>
                        <a:rPr kumimoji="1" lang="en-US" altLang="ja-JP" sz="1200" dirty="0" smtClean="0">
                          <a:latin typeface="ＭＳ Ｐゴシック" pitchFamily="50" charset="-128"/>
                          <a:ea typeface="ＭＳ Ｐゴシック" pitchFamily="50" charset="-128"/>
                        </a:rPr>
                        <a:t>500</a:t>
                      </a:r>
                      <a:r>
                        <a:rPr kumimoji="1" lang="ja-JP" altLang="en-US" sz="1200" dirty="0" smtClean="0">
                          <a:latin typeface="ＭＳ Ｐゴシック" pitchFamily="50" charset="-128"/>
                          <a:ea typeface="ＭＳ Ｐゴシック" pitchFamily="50" charset="-128"/>
                        </a:rPr>
                        <a:t>点</a:t>
                      </a:r>
                      <a:endParaRPr kumimoji="1" lang="en-US" altLang="ja-JP" sz="1200" dirty="0" smtClean="0">
                        <a:latin typeface="ＭＳ Ｐゴシック" pitchFamily="50" charset="-128"/>
                        <a:ea typeface="ＭＳ Ｐゴシック" pitchFamily="50" charset="-128"/>
                      </a:endParaRPr>
                    </a:p>
                    <a:p>
                      <a:pPr algn="l"/>
                      <a:endParaRPr kumimoji="1" lang="en-US" altLang="ja-JP" sz="500" dirty="0" smtClean="0">
                        <a:latin typeface="ＭＳ Ｐゴシック" pitchFamily="50" charset="-128"/>
                        <a:ea typeface="ＭＳ Ｐゴシック" pitchFamily="50" charset="-128"/>
                      </a:endParaRPr>
                    </a:p>
                    <a:p>
                      <a:pPr algn="l"/>
                      <a:r>
                        <a:rPr kumimoji="1" lang="en-US" altLang="ja-JP" sz="1200" dirty="0" smtClean="0">
                          <a:latin typeface="ＭＳ Ｐゴシック" pitchFamily="50" charset="-128"/>
                          <a:ea typeface="ＭＳ Ｐゴシック" pitchFamily="50" charset="-128"/>
                        </a:rPr>
                        <a:t>15</a:t>
                      </a:r>
                      <a:r>
                        <a:rPr kumimoji="1" lang="ja-JP" altLang="en-US" sz="1200" dirty="0" smtClean="0">
                          <a:latin typeface="ＭＳ Ｐゴシック" pitchFamily="50" charset="-128"/>
                          <a:ea typeface="ＭＳ Ｐゴシック" pitchFamily="50" charset="-128"/>
                        </a:rPr>
                        <a:t>日以上</a:t>
                      </a:r>
                      <a:endParaRPr kumimoji="1" lang="en-US" altLang="ja-JP" sz="1200" dirty="0" smtClean="0">
                        <a:latin typeface="ＭＳ Ｐゴシック" pitchFamily="50" charset="-128"/>
                        <a:ea typeface="ＭＳ Ｐゴシック" pitchFamily="50" charset="-128"/>
                      </a:endParaRPr>
                    </a:p>
                    <a:p>
                      <a:pPr algn="l"/>
                      <a:r>
                        <a:rPr kumimoji="1" lang="en-US" altLang="ja-JP" sz="1200" dirty="0" smtClean="0">
                          <a:latin typeface="ＭＳ Ｐゴシック" pitchFamily="50" charset="-128"/>
                          <a:ea typeface="ＭＳ Ｐゴシック" pitchFamily="50" charset="-128"/>
                        </a:rPr>
                        <a:t>30</a:t>
                      </a:r>
                      <a:r>
                        <a:rPr kumimoji="1" lang="ja-JP" altLang="en-US" sz="1200" dirty="0" smtClean="0">
                          <a:latin typeface="ＭＳ Ｐゴシック" pitchFamily="50" charset="-128"/>
                          <a:ea typeface="ＭＳ Ｐゴシック" pitchFamily="50" charset="-128"/>
                        </a:rPr>
                        <a:t>日以内：</a:t>
                      </a:r>
                      <a:r>
                        <a:rPr kumimoji="1" lang="en-US" altLang="ja-JP" sz="1200" dirty="0" smtClean="0">
                          <a:latin typeface="ＭＳ Ｐゴシック" pitchFamily="50" charset="-128"/>
                          <a:ea typeface="ＭＳ Ｐゴシック" pitchFamily="50" charset="-128"/>
                        </a:rPr>
                        <a:t>370</a:t>
                      </a:r>
                      <a:r>
                        <a:rPr kumimoji="1" lang="ja-JP" altLang="en-US" sz="1200" dirty="0" smtClean="0">
                          <a:latin typeface="ＭＳ Ｐゴシック" pitchFamily="50" charset="-128"/>
                          <a:ea typeface="ＭＳ Ｐゴシック" pitchFamily="50" charset="-128"/>
                        </a:rPr>
                        <a:t>点</a:t>
                      </a:r>
                      <a:endParaRPr kumimoji="1" lang="en-US" altLang="ja-JP" sz="1200" dirty="0" smtClean="0">
                        <a:latin typeface="ＭＳ Ｐゴシック" pitchFamily="50" charset="-128"/>
                        <a:ea typeface="ＭＳ Ｐゴシック" pitchFamily="50" charset="-128"/>
                      </a:endParaRPr>
                    </a:p>
                    <a:p>
                      <a:pPr algn="l"/>
                      <a:endParaRPr kumimoji="1" lang="en-US" altLang="ja-JP" sz="500" dirty="0" smtClean="0">
                        <a:latin typeface="ＭＳ Ｐゴシック" pitchFamily="50" charset="-128"/>
                        <a:ea typeface="ＭＳ Ｐゴシック" pitchFamily="50" charset="-128"/>
                      </a:endParaRPr>
                    </a:p>
                    <a:p>
                      <a:pPr algn="l"/>
                      <a:r>
                        <a:rPr kumimoji="1" lang="en-US" altLang="ja-JP" sz="1200" dirty="0" smtClean="0">
                          <a:latin typeface="ＭＳ Ｐゴシック" pitchFamily="50" charset="-128"/>
                          <a:ea typeface="ＭＳ Ｐゴシック" pitchFamily="50" charset="-128"/>
                        </a:rPr>
                        <a:t>31</a:t>
                      </a:r>
                      <a:r>
                        <a:rPr kumimoji="1" lang="ja-JP" altLang="en-US" sz="1200" dirty="0" smtClean="0">
                          <a:latin typeface="ＭＳ Ｐゴシック" pitchFamily="50" charset="-128"/>
                          <a:ea typeface="ＭＳ Ｐゴシック" pitchFamily="50" charset="-128"/>
                        </a:rPr>
                        <a:t>日以上：</a:t>
                      </a:r>
                      <a:r>
                        <a:rPr kumimoji="1" lang="en-US" altLang="ja-JP" sz="1200" dirty="0" smtClean="0">
                          <a:latin typeface="ＭＳ Ｐゴシック" pitchFamily="50" charset="-128"/>
                          <a:ea typeface="ＭＳ Ｐゴシック" pitchFamily="50" charset="-128"/>
                        </a:rPr>
                        <a:t>400</a:t>
                      </a:r>
                      <a:r>
                        <a:rPr kumimoji="1" lang="ja-JP" altLang="en-US" sz="1200" dirty="0" smtClean="0">
                          <a:latin typeface="ＭＳ Ｐゴシック" pitchFamily="50" charset="-128"/>
                          <a:ea typeface="ＭＳ Ｐゴシック" pitchFamily="50" charset="-128"/>
                        </a:rPr>
                        <a:t>点</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400" dirty="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zh-TW" altLang="en-US" sz="1200" dirty="0" smtClean="0">
                          <a:latin typeface="ＭＳ Ｐゴシック" pitchFamily="50" charset="-128"/>
                          <a:ea typeface="ＭＳ Ｐゴシック" pitchFamily="50" charset="-128"/>
                        </a:rPr>
                        <a:t>要介護１</a:t>
                      </a:r>
                      <a:r>
                        <a:rPr kumimoji="1" lang="ja-JP" altLang="en-US" sz="1200" dirty="0" smtClean="0">
                          <a:latin typeface="ＭＳ Ｐゴシック" pitchFamily="50" charset="-128"/>
                          <a:ea typeface="ＭＳ Ｐゴシック" pitchFamily="50" charset="-128"/>
                        </a:rPr>
                        <a:t>：</a:t>
                      </a:r>
                      <a:r>
                        <a:rPr kumimoji="1" lang="en-US" altLang="ja-JP" sz="1200" dirty="0" smtClean="0">
                          <a:latin typeface="ＭＳ Ｐゴシック" pitchFamily="50" charset="-128"/>
                          <a:ea typeface="ＭＳ Ｐゴシック" pitchFamily="50" charset="-128"/>
                        </a:rPr>
                        <a:t>775</a:t>
                      </a:r>
                      <a:r>
                        <a:rPr kumimoji="1" lang="zh-TW" altLang="en-US" sz="1200" dirty="0" smtClean="0">
                          <a:latin typeface="ＭＳ Ｐゴシック" pitchFamily="50" charset="-128"/>
                          <a:ea typeface="ＭＳ Ｐゴシック" pitchFamily="50" charset="-128"/>
                        </a:rPr>
                        <a:t>単位</a:t>
                      </a:r>
                      <a:endParaRPr kumimoji="1" lang="en-US" altLang="zh-TW" sz="1200" dirty="0" smtClean="0">
                        <a:latin typeface="ＭＳ Ｐゴシック" pitchFamily="50" charset="-128"/>
                        <a:ea typeface="ＭＳ Ｐゴシック" pitchFamily="50" charset="-128"/>
                      </a:endParaRPr>
                    </a:p>
                    <a:p>
                      <a:pPr algn="ctr"/>
                      <a:endParaRPr kumimoji="1" lang="zh-TW" altLang="en-US" sz="500" dirty="0" smtClean="0">
                        <a:latin typeface="ＭＳ Ｐゴシック" pitchFamily="50" charset="-128"/>
                        <a:ea typeface="ＭＳ Ｐゴシック" pitchFamily="50" charset="-128"/>
                      </a:endParaRPr>
                    </a:p>
                    <a:p>
                      <a:pPr algn="ctr"/>
                      <a:r>
                        <a:rPr kumimoji="1" lang="zh-TW" altLang="en-US" sz="1200" dirty="0" smtClean="0">
                          <a:latin typeface="ＭＳ Ｐゴシック" pitchFamily="50" charset="-128"/>
                          <a:ea typeface="ＭＳ Ｐゴシック" pitchFamily="50" charset="-128"/>
                        </a:rPr>
                        <a:t>要介護２</a:t>
                      </a:r>
                      <a:r>
                        <a:rPr kumimoji="1" lang="ja-JP" altLang="en-US" sz="1200" dirty="0" smtClean="0">
                          <a:latin typeface="ＭＳ Ｐゴシック" pitchFamily="50" charset="-128"/>
                          <a:ea typeface="ＭＳ Ｐゴシック" pitchFamily="50" charset="-128"/>
                        </a:rPr>
                        <a:t>：</a:t>
                      </a:r>
                      <a:r>
                        <a:rPr kumimoji="1" lang="en-US" altLang="ja-JP" sz="1200" dirty="0" smtClean="0">
                          <a:latin typeface="ＭＳ Ｐゴシック" pitchFamily="50" charset="-128"/>
                          <a:ea typeface="ＭＳ Ｐゴシック" pitchFamily="50" charset="-128"/>
                        </a:rPr>
                        <a:t>827</a:t>
                      </a:r>
                      <a:r>
                        <a:rPr kumimoji="1" lang="zh-TW" altLang="en-US" sz="1200" dirty="0" smtClean="0">
                          <a:latin typeface="ＭＳ Ｐゴシック" pitchFamily="50" charset="-128"/>
                          <a:ea typeface="ＭＳ Ｐゴシック" pitchFamily="50" charset="-128"/>
                        </a:rPr>
                        <a:t>単位</a:t>
                      </a:r>
                      <a:endParaRPr kumimoji="1" lang="en-US" altLang="zh-TW" sz="1200" dirty="0" smtClean="0">
                        <a:latin typeface="ＭＳ Ｐゴシック" pitchFamily="50" charset="-128"/>
                        <a:ea typeface="ＭＳ Ｐゴシック" pitchFamily="50" charset="-128"/>
                      </a:endParaRPr>
                    </a:p>
                    <a:p>
                      <a:pPr algn="ctr"/>
                      <a:endParaRPr kumimoji="1" lang="zh-TW" altLang="en-US" sz="500" dirty="0" smtClean="0">
                        <a:latin typeface="ＭＳ Ｐゴシック" pitchFamily="50" charset="-128"/>
                        <a:ea typeface="ＭＳ Ｐゴシック" pitchFamily="50" charset="-128"/>
                      </a:endParaRPr>
                    </a:p>
                    <a:p>
                      <a:pPr algn="ctr"/>
                      <a:r>
                        <a:rPr kumimoji="1" lang="zh-TW" altLang="en-US" sz="1200" dirty="0" smtClean="0">
                          <a:latin typeface="ＭＳ Ｐゴシック" pitchFamily="50" charset="-128"/>
                          <a:ea typeface="ＭＳ Ｐゴシック" pitchFamily="50" charset="-128"/>
                        </a:rPr>
                        <a:t>要介護３</a:t>
                      </a:r>
                      <a:r>
                        <a:rPr kumimoji="1" lang="ja-JP" altLang="en-US" sz="1200" dirty="0" smtClean="0">
                          <a:latin typeface="ＭＳ Ｐゴシック" pitchFamily="50" charset="-128"/>
                          <a:ea typeface="ＭＳ Ｐゴシック" pitchFamily="50" charset="-128"/>
                        </a:rPr>
                        <a:t>：</a:t>
                      </a:r>
                      <a:r>
                        <a:rPr kumimoji="1" lang="en-US" altLang="ja-JP" sz="1200" dirty="0" smtClean="0">
                          <a:latin typeface="ＭＳ Ｐゴシック" pitchFamily="50" charset="-128"/>
                          <a:ea typeface="ＭＳ Ｐゴシック" pitchFamily="50" charset="-128"/>
                        </a:rPr>
                        <a:t>879</a:t>
                      </a:r>
                      <a:r>
                        <a:rPr kumimoji="1" lang="zh-TW" altLang="en-US" sz="1200" dirty="0" smtClean="0">
                          <a:latin typeface="ＭＳ Ｐゴシック" pitchFamily="50" charset="-128"/>
                          <a:ea typeface="ＭＳ Ｐゴシック" pitchFamily="50" charset="-128"/>
                        </a:rPr>
                        <a:t>単位</a:t>
                      </a:r>
                      <a:endParaRPr kumimoji="1" lang="en-US" altLang="zh-TW" sz="1200" dirty="0" smtClean="0">
                        <a:latin typeface="ＭＳ Ｐゴシック" pitchFamily="50" charset="-128"/>
                        <a:ea typeface="ＭＳ Ｐゴシック" pitchFamily="50" charset="-128"/>
                      </a:endParaRPr>
                    </a:p>
                    <a:p>
                      <a:pPr algn="ctr"/>
                      <a:endParaRPr kumimoji="1" lang="zh-TW" altLang="en-US" sz="500" dirty="0" smtClean="0">
                        <a:latin typeface="ＭＳ Ｐゴシック" pitchFamily="50" charset="-128"/>
                        <a:ea typeface="ＭＳ Ｐゴシック" pitchFamily="50" charset="-128"/>
                      </a:endParaRPr>
                    </a:p>
                    <a:p>
                      <a:pPr algn="ctr"/>
                      <a:r>
                        <a:rPr kumimoji="1" lang="zh-TW" altLang="en-US" sz="1200" dirty="0" smtClean="0">
                          <a:latin typeface="ＭＳ Ｐゴシック" pitchFamily="50" charset="-128"/>
                          <a:ea typeface="ＭＳ Ｐゴシック" pitchFamily="50" charset="-128"/>
                        </a:rPr>
                        <a:t>要介護４</a:t>
                      </a:r>
                      <a:r>
                        <a:rPr kumimoji="1" lang="ja-JP" altLang="en-US" sz="1200" dirty="0" smtClean="0">
                          <a:latin typeface="ＭＳ Ｐゴシック" pitchFamily="50" charset="-128"/>
                          <a:ea typeface="ＭＳ Ｐゴシック" pitchFamily="50" charset="-128"/>
                        </a:rPr>
                        <a:t>：</a:t>
                      </a:r>
                      <a:r>
                        <a:rPr kumimoji="1" lang="en-US" altLang="ja-JP" sz="1200" dirty="0" smtClean="0">
                          <a:latin typeface="ＭＳ Ｐゴシック" pitchFamily="50" charset="-128"/>
                          <a:ea typeface="ＭＳ Ｐゴシック" pitchFamily="50" charset="-128"/>
                        </a:rPr>
                        <a:t>930</a:t>
                      </a:r>
                      <a:r>
                        <a:rPr kumimoji="1" lang="zh-TW" altLang="en-US" sz="1200" dirty="0" smtClean="0">
                          <a:latin typeface="ＭＳ Ｐゴシック" pitchFamily="50" charset="-128"/>
                          <a:ea typeface="ＭＳ Ｐゴシック" pitchFamily="50" charset="-128"/>
                        </a:rPr>
                        <a:t>単位</a:t>
                      </a:r>
                      <a:endParaRPr kumimoji="1" lang="en-US" altLang="zh-TW" sz="1200" dirty="0" smtClean="0">
                        <a:latin typeface="ＭＳ Ｐゴシック" pitchFamily="50" charset="-128"/>
                        <a:ea typeface="ＭＳ Ｐゴシック" pitchFamily="50" charset="-128"/>
                      </a:endParaRPr>
                    </a:p>
                    <a:p>
                      <a:pPr algn="ctr"/>
                      <a:endParaRPr kumimoji="1" lang="zh-TW" altLang="en-US" sz="500" dirty="0" smtClean="0">
                        <a:latin typeface="ＭＳ Ｐゴシック" pitchFamily="50" charset="-128"/>
                        <a:ea typeface="ＭＳ Ｐゴシック" pitchFamily="50" charset="-128"/>
                      </a:endParaRPr>
                    </a:p>
                    <a:p>
                      <a:pPr algn="ctr"/>
                      <a:r>
                        <a:rPr kumimoji="1" lang="zh-TW" altLang="en-US" sz="1200" dirty="0" smtClean="0">
                          <a:latin typeface="ＭＳ Ｐゴシック" pitchFamily="50" charset="-128"/>
                          <a:ea typeface="ＭＳ Ｐゴシック" pitchFamily="50" charset="-128"/>
                        </a:rPr>
                        <a:t>要介護５</a:t>
                      </a:r>
                      <a:r>
                        <a:rPr kumimoji="1" lang="ja-JP" altLang="en-US" sz="1200" dirty="0" smtClean="0">
                          <a:latin typeface="ＭＳ Ｐゴシック" pitchFamily="50" charset="-128"/>
                          <a:ea typeface="ＭＳ Ｐゴシック" pitchFamily="50" charset="-128"/>
                        </a:rPr>
                        <a:t>：</a:t>
                      </a:r>
                      <a:r>
                        <a:rPr kumimoji="1" lang="en-US" altLang="ja-JP" sz="1200" dirty="0" smtClean="0">
                          <a:latin typeface="ＭＳ Ｐゴシック" pitchFamily="50" charset="-128"/>
                          <a:ea typeface="ＭＳ Ｐゴシック" pitchFamily="50" charset="-128"/>
                        </a:rPr>
                        <a:t>982</a:t>
                      </a:r>
                      <a:r>
                        <a:rPr kumimoji="1" lang="zh-TW" altLang="en-US" sz="1200" dirty="0" smtClean="0">
                          <a:latin typeface="ＭＳ Ｐゴシック" pitchFamily="50" charset="-128"/>
                          <a:ea typeface="ＭＳ Ｐゴシック" pitchFamily="50" charset="-128"/>
                        </a:rPr>
                        <a:t>単位</a:t>
                      </a:r>
                      <a:endParaRPr kumimoji="1" lang="ja-JP" altLang="en-US" sz="1200" dirty="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979876">
                <a:tc>
                  <a:txBody>
                    <a:bodyPr/>
                    <a:lstStyle/>
                    <a:p>
                      <a:pPr algn="ctr"/>
                      <a:r>
                        <a:rPr kumimoji="1" lang="ja-JP" altLang="en-US" sz="1400" dirty="0" smtClean="0">
                          <a:latin typeface="ＭＳ Ｐゴシック" pitchFamily="50" charset="-128"/>
                          <a:ea typeface="ＭＳ Ｐゴシック" pitchFamily="50" charset="-128"/>
                        </a:rPr>
                        <a:t>包括範囲</a:t>
                      </a:r>
                      <a:endParaRPr kumimoji="1" lang="ja-JP" altLang="en-US" sz="1400" dirty="0">
                        <a:latin typeface="ＭＳ Ｐゴシック" pitchFamily="50" charset="-128"/>
                        <a:ea typeface="ＭＳ Ｐゴシック" pitchFamily="50" charset="-128"/>
                      </a:endParaRPr>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r>
                        <a:rPr kumimoji="1" lang="ja-JP" altLang="en-US" sz="1400" dirty="0" smtClean="0">
                          <a:latin typeface="ＭＳ Ｐゴシック" pitchFamily="50" charset="-128"/>
                          <a:ea typeface="ＭＳ Ｐゴシック" pitchFamily="50" charset="-128"/>
                        </a:rPr>
                        <a:t>出来高</a:t>
                      </a:r>
                      <a:endParaRPr kumimoji="1" lang="ja-JP" altLang="en-US" sz="1400" dirty="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r>
                        <a:rPr kumimoji="1" lang="ja-JP" altLang="en-US" sz="1400" dirty="0" smtClean="0">
                          <a:latin typeface="ＭＳ Ｐゴシック" pitchFamily="50" charset="-128"/>
                          <a:ea typeface="ＭＳ Ｐゴシック" pitchFamily="50" charset="-128"/>
                        </a:rPr>
                        <a:t>検査・投薬・注射・病理診断・一部の画像診断及び処置包括</a:t>
                      </a:r>
                      <a:endParaRPr kumimoji="1" lang="ja-JP" altLang="en-US" sz="1400" dirty="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Ｐゴシック" pitchFamily="50" charset="-128"/>
                          <a:ea typeface="ＭＳ Ｐゴシック" pitchFamily="50" charset="-128"/>
                        </a:rPr>
                        <a:t>検査・投薬・注射・病理診断・一部の画像診断及び処置包括</a:t>
                      </a: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460284">
                <a:tc>
                  <a:txBody>
                    <a:bodyPr/>
                    <a:lstStyle/>
                    <a:p>
                      <a:pPr algn="ctr"/>
                      <a:r>
                        <a:rPr kumimoji="1" lang="ja-JP" altLang="en-US" sz="1400" dirty="0" smtClean="0">
                          <a:latin typeface="ＭＳ Ｐゴシック" pitchFamily="50" charset="-128"/>
                          <a:ea typeface="ＭＳ Ｐゴシック" pitchFamily="50" charset="-128"/>
                        </a:rPr>
                        <a:t>看護職員</a:t>
                      </a:r>
                      <a:endParaRPr kumimoji="1" lang="ja-JP" altLang="en-US" sz="1400" dirty="0">
                        <a:latin typeface="ＭＳ Ｐゴシック" pitchFamily="50" charset="-128"/>
                        <a:ea typeface="ＭＳ Ｐゴシック" pitchFamily="50" charset="-128"/>
                      </a:endParaRPr>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400" dirty="0" smtClean="0">
                          <a:latin typeface="ＭＳ Ｐゴシック" pitchFamily="50" charset="-128"/>
                          <a:ea typeface="ＭＳ Ｐゴシック" pitchFamily="50" charset="-128"/>
                        </a:rPr>
                        <a:t>７以上</a:t>
                      </a:r>
                      <a:endParaRPr kumimoji="1" lang="ja-JP" altLang="en-US" sz="1400" dirty="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Ｐゴシック" pitchFamily="50" charset="-128"/>
                          <a:ea typeface="ＭＳ Ｐゴシック" pitchFamily="50" charset="-128"/>
                        </a:rPr>
                        <a:t>４以上７未満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ＭＳ Ｐゴシック" pitchFamily="50" charset="-128"/>
                          <a:ea typeface="ＭＳ Ｐゴシック" pitchFamily="50" charset="-128"/>
                        </a:rPr>
                        <a:t>１以上４未満</a:t>
                      </a:r>
                      <a:endParaRPr kumimoji="1" lang="ja-JP" altLang="en-US" sz="1400" dirty="0">
                        <a:latin typeface="ＭＳ Ｐゴシック" pitchFamily="50" charset="-128"/>
                        <a:ea typeface="ＭＳ Ｐゴシック" pitchFamily="50" charset="-128"/>
                      </a:endParaRPr>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ＭＳ Ｐゴシック" pitchFamily="50" charset="-128"/>
                          <a:ea typeface="ＭＳ Ｐゴシック" pitchFamily="50" charset="-128"/>
                        </a:rPr>
                        <a:t>６対１</a:t>
                      </a:r>
                      <a:endParaRPr kumimoji="1" lang="ja-JP" altLang="en-US" sz="1400" baseline="30000" dirty="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ＭＳ Ｐゴシック" pitchFamily="50" charset="-128"/>
                          <a:ea typeface="ＭＳ Ｐゴシック" pitchFamily="50" charset="-128"/>
                        </a:rPr>
                        <a:t>６対１</a:t>
                      </a:r>
                      <a:endParaRPr kumimoji="1" lang="ja-JP" altLang="en-US" sz="1400" baseline="30000" dirty="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504056">
                <a:tc>
                  <a:txBody>
                    <a:bodyPr/>
                    <a:lstStyle/>
                    <a:p>
                      <a:pPr algn="ctr"/>
                      <a:r>
                        <a:rPr kumimoji="1" lang="ja-JP" altLang="en-US" sz="1400" dirty="0" smtClean="0">
                          <a:latin typeface="ＭＳ Ｐゴシック" pitchFamily="50" charset="-128"/>
                          <a:ea typeface="ＭＳ Ｐゴシック" pitchFamily="50" charset="-128"/>
                        </a:rPr>
                        <a:t>看護補助者</a:t>
                      </a:r>
                      <a:endParaRPr kumimoji="1" lang="ja-JP" altLang="en-US" sz="1400" dirty="0">
                        <a:latin typeface="ＭＳ Ｐゴシック" pitchFamily="50" charset="-128"/>
                        <a:ea typeface="ＭＳ Ｐゴシック" pitchFamily="50" charset="-128"/>
                      </a:endParaRPr>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r>
                        <a:rPr kumimoji="1" lang="en-US" altLang="ja-JP" sz="1400" dirty="0" smtClean="0">
                          <a:latin typeface="ＭＳ Ｐゴシック" pitchFamily="50" charset="-128"/>
                          <a:ea typeface="ＭＳ Ｐゴシック" pitchFamily="50" charset="-128"/>
                        </a:rPr>
                        <a:t>―</a:t>
                      </a:r>
                      <a:endParaRPr kumimoji="1" lang="ja-JP" altLang="en-US" sz="1400" dirty="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400" dirty="0" smtClean="0">
                          <a:latin typeface="ＭＳ Ｐゴシック" pitchFamily="50" charset="-128"/>
                          <a:ea typeface="ＭＳ Ｐゴシック" pitchFamily="50" charset="-128"/>
                        </a:rPr>
                        <a:t>６対１</a:t>
                      </a:r>
                      <a:endParaRPr kumimoji="1" lang="ja-JP" altLang="en-US" sz="1400" baseline="30000" dirty="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ＭＳ Ｐゴシック" pitchFamily="50" charset="-128"/>
                          <a:ea typeface="ＭＳ Ｐゴシック" pitchFamily="50" charset="-128"/>
                        </a:rPr>
                        <a:t>６対１</a:t>
                      </a:r>
                      <a:endParaRPr kumimoji="1" lang="ja-JP" altLang="en-US" sz="1400" baseline="30000" dirty="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504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Ｐゴシック" pitchFamily="50" charset="-128"/>
                          <a:ea typeface="ＭＳ Ｐゴシック" pitchFamily="50" charset="-128"/>
                        </a:rPr>
                        <a:t>届出病床数</a:t>
                      </a:r>
                      <a:endParaRPr kumimoji="1" lang="en-US" altLang="ja-JP" sz="1400" dirty="0" smtClean="0">
                        <a:latin typeface="ＭＳ Ｐゴシック" pitchFamily="50" charset="-128"/>
                        <a:ea typeface="ＭＳ Ｐゴシック"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Ｐゴシック" pitchFamily="50" charset="-128"/>
                          <a:ea typeface="ＭＳ Ｐゴシック" pitchFamily="50" charset="-128"/>
                        </a:rPr>
                        <a:t>（</a:t>
                      </a:r>
                      <a:r>
                        <a:rPr lang="en-US" altLang="zh-TW" sz="1200" dirty="0" smtClean="0">
                          <a:latin typeface="ＭＳ Ｐゴシック" pitchFamily="50" charset="-128"/>
                          <a:ea typeface="ＭＳ Ｐゴシック" pitchFamily="50" charset="-128"/>
                        </a:rPr>
                        <a:t>22</a:t>
                      </a:r>
                      <a:r>
                        <a:rPr lang="ja-JP" altLang="en-US" sz="1200" dirty="0" smtClean="0">
                          <a:latin typeface="ＭＳ Ｐゴシック" pitchFamily="50" charset="-128"/>
                          <a:ea typeface="ＭＳ Ｐゴシック" pitchFamily="50" charset="-128"/>
                        </a:rPr>
                        <a:t>年</a:t>
                      </a:r>
                      <a:r>
                        <a:rPr lang="en-US" altLang="ja-JP" sz="1200" dirty="0" smtClean="0">
                          <a:latin typeface="ＭＳ Ｐゴシック" pitchFamily="50" charset="-128"/>
                          <a:ea typeface="ＭＳ Ｐゴシック" pitchFamily="50" charset="-128"/>
                        </a:rPr>
                        <a:t>7</a:t>
                      </a:r>
                      <a:r>
                        <a:rPr lang="ja-JP" altLang="en-US" sz="1200" dirty="0" smtClean="0">
                          <a:latin typeface="ＭＳ Ｐゴシック" pitchFamily="50" charset="-128"/>
                          <a:ea typeface="ＭＳ Ｐゴシック" pitchFamily="50" charset="-128"/>
                        </a:rPr>
                        <a:t>月時点）</a:t>
                      </a:r>
                      <a:endParaRPr kumimoji="1" lang="en-US" altLang="ja-JP" sz="1200" dirty="0" smtClean="0">
                        <a:latin typeface="ＭＳ Ｐゴシック" pitchFamily="50" charset="-128"/>
                        <a:ea typeface="ＭＳ Ｐゴシック" pitchFamily="50" charset="-128"/>
                      </a:endParaRPr>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r>
                        <a:rPr kumimoji="1" lang="en-US" altLang="ja-JP" sz="1400" dirty="0" smtClean="0">
                          <a:latin typeface="ＭＳ Ｐゴシック" pitchFamily="50" charset="-128"/>
                          <a:ea typeface="ＭＳ Ｐゴシック" pitchFamily="50" charset="-128"/>
                        </a:rPr>
                        <a:t>92,976</a:t>
                      </a:r>
                      <a:r>
                        <a:rPr kumimoji="1" lang="ja-JP" altLang="en-US" sz="1400" dirty="0" smtClean="0">
                          <a:latin typeface="ＭＳ Ｐゴシック" pitchFamily="50" charset="-128"/>
                          <a:ea typeface="ＭＳ Ｐゴシック" pitchFamily="50" charset="-128"/>
                        </a:rPr>
                        <a:t>床</a:t>
                      </a:r>
                      <a:endParaRPr kumimoji="1" lang="ja-JP" altLang="en-US" sz="1400" dirty="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1400" dirty="0" smtClean="0">
                          <a:latin typeface="ＭＳ Ｐゴシック" pitchFamily="50" charset="-128"/>
                          <a:ea typeface="ＭＳ Ｐゴシック" pitchFamily="50" charset="-128"/>
                        </a:rPr>
                        <a:t>9,061</a:t>
                      </a:r>
                      <a:r>
                        <a:rPr kumimoji="1" lang="ja-JP" altLang="en-US" sz="1400" dirty="0" smtClean="0">
                          <a:latin typeface="ＭＳ Ｐゴシック" pitchFamily="50" charset="-128"/>
                          <a:ea typeface="ＭＳ Ｐゴシック" pitchFamily="50" charset="-128"/>
                        </a:rPr>
                        <a:t>床</a:t>
                      </a:r>
                      <a:endParaRPr kumimoji="1" lang="ja-JP" altLang="en-US" sz="1400" dirty="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ＭＳ Ｐゴシック" pitchFamily="50" charset="-128"/>
                          <a:ea typeface="ＭＳ Ｐゴシック" pitchFamily="50" charset="-128"/>
                        </a:rPr>
                        <a:t>4,100</a:t>
                      </a:r>
                      <a:r>
                        <a:rPr kumimoji="1" lang="ja-JP" altLang="en-US" sz="1400" dirty="0" smtClean="0">
                          <a:latin typeface="ＭＳ Ｐゴシック" pitchFamily="50" charset="-128"/>
                          <a:ea typeface="ＭＳ Ｐゴシック" pitchFamily="50" charset="-128"/>
                        </a:rPr>
                        <a:t>床</a:t>
                      </a:r>
                      <a:endParaRPr kumimoji="1" lang="ja-JP" altLang="en-US" sz="1400" dirty="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792088">
                <a:tc>
                  <a:txBody>
                    <a:bodyPr/>
                    <a:lstStyle/>
                    <a:p>
                      <a:pPr algn="ctr"/>
                      <a:endParaRPr kumimoji="1" lang="en-US" altLang="ja-JP" sz="1400" dirty="0" smtClean="0">
                        <a:latin typeface="ＭＳ Ｐゴシック" pitchFamily="50" charset="-128"/>
                        <a:ea typeface="ＭＳ Ｐゴシック" pitchFamily="50" charset="-128"/>
                      </a:endParaRPr>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baseline="0" dirty="0" smtClean="0">
                          <a:solidFill>
                            <a:schemeClr val="tx1"/>
                          </a:solidFill>
                          <a:latin typeface="ＭＳ Ｐゴシック" pitchFamily="50" charset="-128"/>
                          <a:ea typeface="ＭＳ Ｐゴシック" pitchFamily="50" charset="-128"/>
                          <a:cs typeface="+mn-cs"/>
                        </a:rPr>
                        <a:t>●病床</a:t>
                      </a:r>
                      <a:endParaRPr kumimoji="1" lang="en-US" altLang="ja-JP" sz="1400" kern="1200" baseline="0" dirty="0" smtClean="0">
                        <a:solidFill>
                          <a:schemeClr val="tx1"/>
                        </a:solidFill>
                        <a:latin typeface="ＭＳ Ｐゴシック" pitchFamily="50" charset="-128"/>
                        <a:ea typeface="ＭＳ Ｐゴシック"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baseline="0" dirty="0" smtClean="0">
                          <a:solidFill>
                            <a:srgbClr val="FF0000"/>
                          </a:solidFill>
                          <a:latin typeface="ＭＳ Ｐゴシック" pitchFamily="50" charset="-128"/>
                          <a:ea typeface="ＭＳ Ｐゴシック" pitchFamily="50" charset="-128"/>
                          <a:cs typeface="+mn-cs"/>
                        </a:rPr>
                        <a:t> </a:t>
                      </a:r>
                      <a:r>
                        <a:rPr kumimoji="1" lang="ja-JP" altLang="en-US" sz="1400" kern="1200" baseline="0" dirty="0" smtClean="0">
                          <a:solidFill>
                            <a:schemeClr val="tx1"/>
                          </a:solidFill>
                          <a:latin typeface="ＭＳ Ｐゴシック" pitchFamily="50" charset="-128"/>
                          <a:ea typeface="ＭＳ Ｐゴシック" pitchFamily="50" charset="-128"/>
                          <a:cs typeface="+mn-cs"/>
                        </a:rPr>
                        <a:t>一人部屋　　 </a:t>
                      </a:r>
                      <a:r>
                        <a:rPr kumimoji="1" lang="en-US" altLang="ja-JP" sz="1400" kern="1200" baseline="0" dirty="0" smtClean="0">
                          <a:solidFill>
                            <a:schemeClr val="tx1"/>
                          </a:solidFill>
                          <a:latin typeface="ＭＳ Ｐゴシック" pitchFamily="50" charset="-128"/>
                          <a:ea typeface="ＭＳ Ｐゴシック" pitchFamily="50" charset="-128"/>
                          <a:cs typeface="+mn-cs"/>
                        </a:rPr>
                        <a:t>6.3</a:t>
                      </a:r>
                      <a:r>
                        <a:rPr kumimoji="1" lang="ja-JP" altLang="en-US" sz="14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rPr>
                        <a:t>㎡／床以上</a:t>
                      </a:r>
                      <a:endParaRPr kumimoji="1" lang="en-US" altLang="ja-JP" sz="14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baseline="0" dirty="0" smtClean="0">
                          <a:solidFill>
                            <a:schemeClr val="tx1"/>
                          </a:solidFill>
                          <a:latin typeface="ＭＳ Ｐゴシック" pitchFamily="50" charset="-128"/>
                          <a:ea typeface="ＭＳ Ｐゴシック" pitchFamily="50" charset="-128"/>
                          <a:cs typeface="+mn-cs"/>
                        </a:rPr>
                        <a:t> 二人部屋～　</a:t>
                      </a:r>
                      <a:r>
                        <a:rPr kumimoji="1" lang="en-US" altLang="ja-JP" sz="1400" kern="1200" baseline="0" dirty="0" smtClean="0">
                          <a:solidFill>
                            <a:schemeClr val="tx1"/>
                          </a:solidFill>
                          <a:latin typeface="ＭＳ Ｐゴシック" pitchFamily="50" charset="-128"/>
                          <a:ea typeface="ＭＳ Ｐゴシック" pitchFamily="50" charset="-128"/>
                          <a:cs typeface="+mn-cs"/>
                        </a:rPr>
                        <a:t>4.3</a:t>
                      </a:r>
                      <a:r>
                        <a:rPr kumimoji="1" lang="ja-JP" altLang="en-US" sz="14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rPr>
                        <a:t>㎡／床以上</a:t>
                      </a:r>
                      <a:endParaRPr kumimoji="1" lang="ja-JP" altLang="en-US" sz="1400" dirty="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rPr>
                        <a:t>●病床</a:t>
                      </a:r>
                      <a:endParaRPr kumimoji="1" lang="en-US" altLang="ja-JP" sz="14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rPr>
                        <a:t>　</a:t>
                      </a:r>
                      <a:r>
                        <a:rPr kumimoji="1" lang="en-US" altLang="ja-JP" sz="14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rPr>
                        <a:t>6.4</a:t>
                      </a:r>
                      <a:r>
                        <a:rPr kumimoji="1" lang="ja-JP" altLang="en-US" sz="14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rPr>
                        <a:t>㎡／床以上</a:t>
                      </a:r>
                      <a:endParaRPr kumimoji="1" lang="ja-JP" altLang="en-US" sz="1400" dirty="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rPr>
                        <a:t>●病床</a:t>
                      </a:r>
                      <a:endParaRPr kumimoji="1" lang="en-US" altLang="ja-JP" sz="14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rPr>
                        <a:t>　</a:t>
                      </a:r>
                      <a:r>
                        <a:rPr kumimoji="1" lang="en-US" altLang="ja-JP" sz="14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rPr>
                        <a:t>6.4</a:t>
                      </a:r>
                      <a:r>
                        <a:rPr kumimoji="1" lang="ja-JP" altLang="en-US" sz="14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rPr>
                        <a:t>㎡／床以上</a:t>
                      </a:r>
                      <a:endParaRPr kumimoji="1" lang="ja-JP" altLang="en-US" sz="1400" dirty="0" smtClean="0">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graphicFrame>
        <p:nvGraphicFramePr>
          <p:cNvPr id="14" name="コンテンツ プレースホルダ 4"/>
          <p:cNvGraphicFramePr>
            <a:graphicFrameLocks/>
          </p:cNvGraphicFramePr>
          <p:nvPr/>
        </p:nvGraphicFramePr>
        <p:xfrm>
          <a:off x="5373688" y="2001838"/>
          <a:ext cx="2110930" cy="1399216"/>
        </p:xfrm>
        <a:graphic>
          <a:graphicData uri="http://schemas.openxmlformats.org/drawingml/2006/table">
            <a:tbl>
              <a:tblPr/>
              <a:tblGrid>
                <a:gridCol w="648613"/>
                <a:gridCol w="487439"/>
                <a:gridCol w="487439"/>
                <a:gridCol w="487439"/>
              </a:tblGrid>
              <a:tr h="274384">
                <a:tc>
                  <a:txBody>
                    <a:bodyPr/>
                    <a:lstStyle/>
                    <a:p>
                      <a:pPr algn="r">
                        <a:spcAft>
                          <a:spcPts val="0"/>
                        </a:spcAft>
                      </a:pPr>
                      <a:r>
                        <a:rPr lang="ja-JP" altLang="en-US" sz="1000" kern="0" dirty="0" smtClean="0">
                          <a:latin typeface="ＭＳ Ｐゴシック" pitchFamily="50" charset="-128"/>
                          <a:ea typeface="ＭＳ Ｐゴシック" pitchFamily="50" charset="-128"/>
                          <a:cs typeface="ＭＳ Ｐゴシック"/>
                        </a:rPr>
                        <a:t>医療区分</a:t>
                      </a:r>
                      <a:endParaRPr lang="en-US" altLang="ja-JP" sz="1000" kern="0" dirty="0" smtClean="0">
                        <a:latin typeface="ＭＳ Ｐゴシック" pitchFamily="50" charset="-128"/>
                        <a:ea typeface="ＭＳ Ｐゴシック" pitchFamily="50" charset="-128"/>
                        <a:cs typeface="ＭＳ Ｐゴシック"/>
                      </a:endParaRPr>
                    </a:p>
                    <a:p>
                      <a:pPr algn="r">
                        <a:spcAft>
                          <a:spcPts val="0"/>
                        </a:spcAft>
                      </a:pPr>
                      <a:endParaRPr lang="en-US" sz="1000" kern="0" dirty="0">
                        <a:latin typeface="ＭＳ Ｐゴシック" pitchFamily="50" charset="-128"/>
                        <a:ea typeface="ＭＳ Ｐゴシック" pitchFamily="50" charset="-128"/>
                        <a:cs typeface="ＭＳ Ｐゴシック"/>
                      </a:endParaRPr>
                    </a:p>
                    <a:p>
                      <a:pPr algn="l">
                        <a:spcAft>
                          <a:spcPts val="0"/>
                        </a:spcAft>
                      </a:pPr>
                      <a:r>
                        <a:rPr lang="en-US" altLang="ja-JP" sz="1000" kern="0" dirty="0" smtClean="0">
                          <a:latin typeface="ＭＳ Ｐゴシック" pitchFamily="50" charset="-128"/>
                          <a:ea typeface="ＭＳ Ｐゴシック" pitchFamily="50" charset="-128"/>
                          <a:cs typeface="ＭＳ Ｐゴシック"/>
                        </a:rPr>
                        <a:t>ADL</a:t>
                      </a:r>
                      <a:r>
                        <a:rPr lang="ja-JP" altLang="en-US" sz="1000" kern="0" dirty="0" smtClean="0">
                          <a:latin typeface="ＭＳ Ｐゴシック" pitchFamily="50" charset="-128"/>
                          <a:ea typeface="ＭＳ Ｐゴシック" pitchFamily="50" charset="-128"/>
                          <a:cs typeface="ＭＳ Ｐゴシック"/>
                        </a:rPr>
                        <a:t>区分</a:t>
                      </a:r>
                      <a:endParaRPr lang="en-US" sz="1000" kern="0" dirty="0">
                        <a:latin typeface="ＭＳ Ｐゴシック" pitchFamily="50" charset="-128"/>
                        <a:ea typeface="ＭＳ Ｐゴシック" pitchFamily="50" charset="-128"/>
                        <a:cs typeface="ＭＳ Ｐゴシック"/>
                      </a:endParaRPr>
                    </a:p>
                  </a:txBody>
                  <a:tcPr marL="58029" marR="5802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CCC0D9"/>
                    </a:solidFill>
                  </a:tcPr>
                </a:tc>
                <a:tc>
                  <a:txBody>
                    <a:bodyPr/>
                    <a:lstStyle/>
                    <a:p>
                      <a:pPr algn="ctr">
                        <a:spcAft>
                          <a:spcPts val="0"/>
                        </a:spcAft>
                      </a:pPr>
                      <a:r>
                        <a:rPr lang="ja-JP" sz="1000" kern="0" dirty="0" smtClean="0">
                          <a:latin typeface="ＭＳ Ｐゴシック" pitchFamily="50" charset="-128"/>
                          <a:ea typeface="ＭＳ Ｐゴシック" pitchFamily="50" charset="-128"/>
                          <a:cs typeface="ＭＳ Ｐゴシック"/>
                        </a:rPr>
                        <a:t>１</a:t>
                      </a:r>
                      <a:endParaRPr lang="ja-JP" sz="1000" kern="100" dirty="0">
                        <a:latin typeface="ＭＳ Ｐゴシック" pitchFamily="50" charset="-128"/>
                        <a:ea typeface="ＭＳ Ｐゴシック" pitchFamily="50" charset="-128"/>
                        <a:cs typeface="Times New Roman"/>
                      </a:endParaRPr>
                    </a:p>
                  </a:txBody>
                  <a:tcPr marL="58029" marR="58029"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0D9"/>
                    </a:solidFill>
                  </a:tcPr>
                </a:tc>
                <a:tc>
                  <a:txBody>
                    <a:bodyPr/>
                    <a:lstStyle/>
                    <a:p>
                      <a:pPr algn="ctr">
                        <a:spcAft>
                          <a:spcPts val="0"/>
                        </a:spcAft>
                      </a:pPr>
                      <a:r>
                        <a:rPr lang="ja-JP" sz="1000" kern="0" dirty="0" smtClean="0">
                          <a:latin typeface="ＭＳ Ｐゴシック" pitchFamily="50" charset="-128"/>
                          <a:ea typeface="ＭＳ Ｐゴシック" pitchFamily="50" charset="-128"/>
                          <a:cs typeface="ＭＳ Ｐゴシック"/>
                        </a:rPr>
                        <a:t>２</a:t>
                      </a:r>
                      <a:endParaRPr lang="ja-JP" sz="1000" kern="100" dirty="0">
                        <a:latin typeface="ＭＳ Ｐゴシック" pitchFamily="50" charset="-128"/>
                        <a:ea typeface="ＭＳ Ｐゴシック" pitchFamily="50" charset="-128"/>
                        <a:cs typeface="Times New Roman"/>
                      </a:endParaRPr>
                    </a:p>
                  </a:txBody>
                  <a:tcPr marL="58029" marR="5802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0D9"/>
                    </a:solidFill>
                  </a:tcPr>
                </a:tc>
                <a:tc>
                  <a:txBody>
                    <a:bodyPr/>
                    <a:lstStyle/>
                    <a:p>
                      <a:pPr algn="ctr">
                        <a:spcAft>
                          <a:spcPts val="0"/>
                        </a:spcAft>
                      </a:pPr>
                      <a:r>
                        <a:rPr lang="ja-JP" sz="1000" kern="0" dirty="0" smtClean="0">
                          <a:latin typeface="ＭＳ Ｐゴシック" pitchFamily="50" charset="-128"/>
                          <a:ea typeface="ＭＳ Ｐゴシック" pitchFamily="50" charset="-128"/>
                          <a:cs typeface="ＭＳ Ｐゴシック"/>
                        </a:rPr>
                        <a:t>３</a:t>
                      </a:r>
                      <a:endParaRPr lang="ja-JP" sz="1000" kern="100" dirty="0">
                        <a:latin typeface="ＭＳ Ｐゴシック" pitchFamily="50" charset="-128"/>
                        <a:ea typeface="ＭＳ Ｐゴシック" pitchFamily="50" charset="-128"/>
                        <a:cs typeface="Times New Roman"/>
                      </a:endParaRP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0D9"/>
                    </a:solidFill>
                  </a:tcPr>
                </a:tc>
              </a:tr>
              <a:tr h="321240">
                <a:tc>
                  <a:txBody>
                    <a:bodyPr/>
                    <a:lstStyle/>
                    <a:p>
                      <a:pPr algn="ctr">
                        <a:spcAft>
                          <a:spcPts val="0"/>
                        </a:spcAft>
                      </a:pPr>
                      <a:r>
                        <a:rPr lang="ja-JP" sz="1000" kern="0" dirty="0" smtClean="0">
                          <a:latin typeface="ＭＳ Ｐゴシック" pitchFamily="50" charset="-128"/>
                          <a:ea typeface="ＭＳ Ｐゴシック" pitchFamily="50" charset="-128"/>
                          <a:cs typeface="ＭＳ Ｐゴシック"/>
                        </a:rPr>
                        <a:t>３</a:t>
                      </a:r>
                      <a:endParaRPr lang="ja-JP" sz="1000" kern="100" dirty="0">
                        <a:latin typeface="ＭＳ Ｐゴシック" pitchFamily="50" charset="-128"/>
                        <a:ea typeface="ＭＳ Ｐゴシック" pitchFamily="50" charset="-128"/>
                        <a:cs typeface="Times New Roman"/>
                      </a:endParaRPr>
                    </a:p>
                  </a:txBody>
                  <a:tcPr marL="58029" marR="5802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spcAft>
                          <a:spcPts val="0"/>
                        </a:spcAft>
                      </a:pPr>
                      <a:r>
                        <a:rPr kumimoji="1" lang="en-US" altLang="ja-JP" sz="1000" dirty="0" smtClean="0">
                          <a:latin typeface="ＭＳ Ｐゴシック" pitchFamily="50" charset="-128"/>
                          <a:ea typeface="ＭＳ Ｐゴシック" pitchFamily="50" charset="-128"/>
                        </a:rPr>
                        <a:t>602</a:t>
                      </a:r>
                      <a:r>
                        <a:rPr kumimoji="1" lang="ja-JP" altLang="en-US" sz="1000" dirty="0" smtClean="0">
                          <a:latin typeface="ＭＳ Ｐゴシック" pitchFamily="50" charset="-128"/>
                          <a:ea typeface="ＭＳ Ｐゴシック" pitchFamily="50" charset="-128"/>
                        </a:rPr>
                        <a:t>点</a:t>
                      </a:r>
                      <a:endParaRPr lang="ja-JP" sz="1000" kern="100" dirty="0">
                        <a:latin typeface="ＭＳ Ｐゴシック" pitchFamily="50" charset="-128"/>
                        <a:ea typeface="ＭＳ Ｐゴシック" pitchFamily="50" charset="-128"/>
                        <a:cs typeface="Times New Roman"/>
                      </a:endParaRPr>
                    </a:p>
                  </a:txBody>
                  <a:tcPr marL="58029" marR="580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kumimoji="1" lang="en-US" altLang="ja-JP" sz="1000" dirty="0" smtClean="0">
                          <a:latin typeface="ＭＳ Ｐゴシック" pitchFamily="50" charset="-128"/>
                          <a:ea typeface="ＭＳ Ｐゴシック" pitchFamily="50" charset="-128"/>
                        </a:rPr>
                        <a:t>871</a:t>
                      </a:r>
                      <a:r>
                        <a:rPr kumimoji="1" lang="ja-JP" altLang="en-US" sz="1000" dirty="0" smtClean="0">
                          <a:latin typeface="ＭＳ Ｐゴシック" pitchFamily="50" charset="-128"/>
                          <a:ea typeface="ＭＳ Ｐゴシック" pitchFamily="50" charset="-128"/>
                        </a:rPr>
                        <a:t>点</a:t>
                      </a:r>
                      <a:endParaRPr lang="ja-JP" sz="1000" kern="100" dirty="0">
                        <a:latin typeface="ＭＳ Ｐゴシック" pitchFamily="50" charset="-128"/>
                        <a:ea typeface="ＭＳ Ｐゴシック" pitchFamily="50" charset="-128"/>
                        <a:cs typeface="Times New Roman"/>
                      </a:endParaRP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kumimoji="1" lang="en-US" altLang="ja-JP" sz="1000" dirty="0" smtClean="0">
                          <a:latin typeface="ＭＳ Ｐゴシック" pitchFamily="50" charset="-128"/>
                          <a:ea typeface="ＭＳ Ｐゴシック" pitchFamily="50" charset="-128"/>
                        </a:rPr>
                        <a:t>975</a:t>
                      </a:r>
                      <a:r>
                        <a:rPr kumimoji="1" lang="ja-JP" altLang="en-US" sz="1000" dirty="0" smtClean="0">
                          <a:latin typeface="ＭＳ Ｐゴシック" pitchFamily="50" charset="-128"/>
                          <a:ea typeface="ＭＳ Ｐゴシック" pitchFamily="50" charset="-128"/>
                        </a:rPr>
                        <a:t>点</a:t>
                      </a:r>
                      <a:endParaRPr lang="ja-JP" sz="1000" kern="100" dirty="0">
                        <a:latin typeface="ＭＳ Ｐゴシック" pitchFamily="50" charset="-128"/>
                        <a:ea typeface="ＭＳ Ｐゴシック" pitchFamily="50" charset="-128"/>
                        <a:cs typeface="Times New Roman"/>
                      </a:endParaRP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62">
                <a:tc rowSpan="2">
                  <a:txBody>
                    <a:bodyPr/>
                    <a:lstStyle/>
                    <a:p>
                      <a:pPr algn="ctr">
                        <a:spcAft>
                          <a:spcPts val="0"/>
                        </a:spcAft>
                      </a:pPr>
                      <a:r>
                        <a:rPr lang="ja-JP" sz="1000" kern="0" dirty="0" smtClean="0">
                          <a:latin typeface="ＭＳ Ｐゴシック" pitchFamily="50" charset="-128"/>
                          <a:ea typeface="ＭＳ Ｐゴシック" pitchFamily="50" charset="-128"/>
                          <a:cs typeface="ＭＳ Ｐゴシック"/>
                        </a:rPr>
                        <a:t>２</a:t>
                      </a:r>
                      <a:endParaRPr lang="ja-JP" sz="1000" kern="100" dirty="0">
                        <a:latin typeface="ＭＳ Ｐゴシック" pitchFamily="50" charset="-128"/>
                        <a:ea typeface="ＭＳ Ｐゴシック" pitchFamily="50" charset="-128"/>
                        <a:cs typeface="Times New Roman"/>
                      </a:endParaRPr>
                    </a:p>
                  </a:txBody>
                  <a:tcPr marL="58029" marR="5802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rowSpan="3">
                  <a:txBody>
                    <a:bodyPr/>
                    <a:lstStyle/>
                    <a:p>
                      <a:pPr algn="ctr">
                        <a:spcAft>
                          <a:spcPts val="0"/>
                        </a:spcAft>
                      </a:pPr>
                      <a:r>
                        <a:rPr kumimoji="1" lang="en-US" altLang="ja-JP" sz="1000" dirty="0" smtClean="0">
                          <a:latin typeface="ＭＳ Ｐゴシック" pitchFamily="50" charset="-128"/>
                          <a:ea typeface="ＭＳ Ｐゴシック" pitchFamily="50" charset="-128"/>
                        </a:rPr>
                        <a:t>520</a:t>
                      </a:r>
                      <a:r>
                        <a:rPr kumimoji="1" lang="ja-JP" altLang="en-US" sz="1000" dirty="0" smtClean="0">
                          <a:latin typeface="ＭＳ Ｐゴシック" pitchFamily="50" charset="-128"/>
                          <a:ea typeface="ＭＳ Ｐゴシック" pitchFamily="50" charset="-128"/>
                        </a:rPr>
                        <a:t>点</a:t>
                      </a:r>
                      <a:endParaRPr lang="ja-JP" sz="1000" kern="100" dirty="0">
                        <a:latin typeface="ＭＳ Ｐゴシック" pitchFamily="50" charset="-128"/>
                        <a:ea typeface="ＭＳ Ｐゴシック" pitchFamily="50" charset="-128"/>
                        <a:cs typeface="Times New Roman"/>
                      </a:endParaRPr>
                    </a:p>
                  </a:txBody>
                  <a:tcPr marL="58029" marR="580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116782">
                <a:tc vMerge="1">
                  <a:txBody>
                    <a:bodyPr/>
                    <a:lstStyle/>
                    <a:p>
                      <a:pPr algn="ctr">
                        <a:spcAft>
                          <a:spcPts val="0"/>
                        </a:spcAft>
                      </a:pPr>
                      <a:endParaRPr lang="ja-JP" sz="1000" kern="100" dirty="0">
                        <a:latin typeface="ＭＳ Ｐゴシック" pitchFamily="50" charset="-128"/>
                        <a:ea typeface="ＭＳ Ｐゴシック" pitchFamily="50" charset="-128"/>
                        <a:cs typeface="Times New Roman"/>
                      </a:endParaRPr>
                    </a:p>
                  </a:txBody>
                  <a:tcPr marL="62865" marR="6286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vMerge="1">
                  <a:txBody>
                    <a:bodyPr/>
                    <a:lstStyle/>
                    <a:p>
                      <a:endParaRPr kumimoji="1" lang="ja-JP" altLang="en-US"/>
                    </a:p>
                  </a:txBody>
                  <a:tcPr/>
                </a:tc>
                <a:tc rowSpan="2">
                  <a:txBody>
                    <a:bodyPr/>
                    <a:lstStyle/>
                    <a:p>
                      <a:pPr algn="ctr">
                        <a:spcAft>
                          <a:spcPts val="0"/>
                        </a:spcAft>
                      </a:pPr>
                      <a:r>
                        <a:rPr kumimoji="1" lang="en-US" altLang="ja-JP" sz="1000" dirty="0" smtClean="0">
                          <a:latin typeface="ＭＳ Ｐゴシック" pitchFamily="50" charset="-128"/>
                          <a:ea typeface="ＭＳ Ｐゴシック" pitchFamily="50" charset="-128"/>
                        </a:rPr>
                        <a:t>764</a:t>
                      </a:r>
                      <a:r>
                        <a:rPr kumimoji="1" lang="ja-JP" altLang="en-US" sz="1000" dirty="0" smtClean="0">
                          <a:latin typeface="ＭＳ Ｐゴシック" pitchFamily="50" charset="-128"/>
                          <a:ea typeface="ＭＳ Ｐゴシック" pitchFamily="50" charset="-128"/>
                        </a:rPr>
                        <a:t>点</a:t>
                      </a:r>
                      <a:endParaRPr lang="ja-JP" sz="1000" kern="100" dirty="0">
                        <a:latin typeface="ＭＳ Ｐゴシック" pitchFamily="50" charset="-128"/>
                        <a:ea typeface="ＭＳ Ｐゴシック" pitchFamily="50" charset="-128"/>
                        <a:cs typeface="Times New Roman"/>
                      </a:endParaRP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288032">
                <a:tc>
                  <a:txBody>
                    <a:bodyPr/>
                    <a:lstStyle/>
                    <a:p>
                      <a:pPr algn="ctr">
                        <a:spcAft>
                          <a:spcPts val="0"/>
                        </a:spcAft>
                      </a:pPr>
                      <a:r>
                        <a:rPr lang="ja-JP" sz="1000" kern="0" dirty="0" smtClean="0">
                          <a:latin typeface="ＭＳ Ｐゴシック" pitchFamily="50" charset="-128"/>
                          <a:ea typeface="ＭＳ Ｐゴシック" pitchFamily="50" charset="-128"/>
                          <a:cs typeface="ＭＳ Ｐゴシック"/>
                        </a:rPr>
                        <a:t>１</a:t>
                      </a:r>
                      <a:endParaRPr lang="ja-JP" sz="1000" kern="100" dirty="0">
                        <a:latin typeface="ＭＳ Ｐゴシック" pitchFamily="50" charset="-128"/>
                        <a:ea typeface="ＭＳ Ｐゴシック" pitchFamily="50" charset="-128"/>
                        <a:cs typeface="Times New Roman"/>
                      </a:endParaRPr>
                    </a:p>
                  </a:txBody>
                  <a:tcPr marL="58029" marR="5802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6" name="スライド番号プレースホルダ 5"/>
          <p:cNvSpPr>
            <a:spLocks noGrp="1"/>
          </p:cNvSpPr>
          <p:nvPr>
            <p:ph type="sldNum" sz="quarter" idx="11"/>
          </p:nvPr>
        </p:nvSpPr>
        <p:spPr>
          <a:xfrm>
            <a:off x="6248400" y="6524625"/>
            <a:ext cx="2716213" cy="333375"/>
          </a:xfrm>
        </p:spPr>
        <p:txBody>
          <a:bodyPr/>
          <a:lstStyle/>
          <a:p>
            <a:pPr algn="r">
              <a:defRPr/>
            </a:pPr>
            <a:fld id="{FBCC8513-6647-4E72-BC0A-6B2FF25C432C}" type="slidenum">
              <a:rPr kumimoji="1" lang="ja-JP" altLang="en-US" sz="1400">
                <a:effectLst>
                  <a:outerShdw blurRad="38100" dist="38100" dir="2700000" algn="tl">
                    <a:srgbClr val="000000">
                      <a:alpha val="43137"/>
                    </a:srgbClr>
                  </a:outerShdw>
                </a:effectLst>
              </a:rPr>
              <a:pPr algn="r">
                <a:defRPr/>
              </a:pPr>
              <a:t>146</a:t>
            </a:fld>
            <a:endParaRPr kumimoji="1" lang="ja-JP" alt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p:cNvCxnSpPr/>
          <p:nvPr/>
        </p:nvCxnSpPr>
        <p:spPr>
          <a:xfrm>
            <a:off x="584200" y="5373688"/>
            <a:ext cx="8307388" cy="0"/>
          </a:xfrm>
          <a:prstGeom prst="line">
            <a:avLst/>
          </a:prstGeom>
          <a:ln w="28575">
            <a:prstDash val="lgDash"/>
          </a:ln>
        </p:spPr>
        <p:style>
          <a:lnRef idx="1">
            <a:schemeClr val="dk1"/>
          </a:lnRef>
          <a:fillRef idx="0">
            <a:schemeClr val="dk1"/>
          </a:fillRef>
          <a:effectRef idx="0">
            <a:schemeClr val="dk1"/>
          </a:effectRef>
          <a:fontRef idx="minor">
            <a:schemeClr val="tx1"/>
          </a:fontRef>
        </p:style>
      </p:cxnSp>
      <p:pic>
        <p:nvPicPr>
          <p:cNvPr id="235522" name="Picture 6" descr="http://freesozais.com/free/i_health/health_016.jpg"/>
          <p:cNvPicPr>
            <a:picLocks noChangeAspect="1" noChangeArrowheads="1"/>
          </p:cNvPicPr>
          <p:nvPr/>
        </p:nvPicPr>
        <p:blipFill>
          <a:blip r:embed="rId2" cstate="print"/>
          <a:srcRect l="12025" t="4079" r="17998"/>
          <a:stretch>
            <a:fillRect/>
          </a:stretch>
        </p:blipFill>
        <p:spPr bwMode="auto">
          <a:xfrm>
            <a:off x="4905375" y="5586413"/>
            <a:ext cx="449263" cy="539750"/>
          </a:xfrm>
          <a:prstGeom prst="rect">
            <a:avLst/>
          </a:prstGeom>
          <a:noFill/>
          <a:ln w="9525">
            <a:noFill/>
            <a:miter lim="800000"/>
            <a:headEnd/>
            <a:tailEnd/>
          </a:ln>
        </p:spPr>
      </p:pic>
      <p:pic>
        <p:nvPicPr>
          <p:cNvPr id="235523" name="Picture 6" descr="http://freesozais.com/free/i_health/health_016.jpg"/>
          <p:cNvPicPr>
            <a:picLocks noChangeAspect="1" noChangeArrowheads="1"/>
          </p:cNvPicPr>
          <p:nvPr/>
        </p:nvPicPr>
        <p:blipFill>
          <a:blip r:embed="rId2" cstate="print"/>
          <a:srcRect l="12025" t="4079" r="17998"/>
          <a:stretch>
            <a:fillRect/>
          </a:stretch>
        </p:blipFill>
        <p:spPr bwMode="auto">
          <a:xfrm>
            <a:off x="4867275" y="4267200"/>
            <a:ext cx="447675" cy="539750"/>
          </a:xfrm>
          <a:prstGeom prst="rect">
            <a:avLst/>
          </a:prstGeom>
          <a:noFill/>
          <a:ln w="9525">
            <a:noFill/>
            <a:miter lim="800000"/>
            <a:headEnd/>
            <a:tailEnd/>
          </a:ln>
        </p:spPr>
      </p:pic>
      <p:sp>
        <p:nvSpPr>
          <p:cNvPr id="5" name="角丸四角形 4"/>
          <p:cNvSpPr/>
          <p:nvPr/>
        </p:nvSpPr>
        <p:spPr>
          <a:xfrm>
            <a:off x="2016125" y="981075"/>
            <a:ext cx="1944688" cy="5397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kumimoji="0" lang="ja-JP" altLang="en-US" sz="1600" dirty="0">
                <a:solidFill>
                  <a:schemeClr val="tx1"/>
                </a:solidFill>
                <a:latin typeface="MS UI Gothic" pitchFamily="50" charset="-128"/>
                <a:ea typeface="MS UI Gothic" pitchFamily="50" charset="-128"/>
              </a:rPr>
              <a:t>一般病床（出来高）</a:t>
            </a:r>
            <a:endParaRPr lang="en-US" altLang="ja-JP" sz="1600" dirty="0">
              <a:solidFill>
                <a:schemeClr val="tx1"/>
              </a:solidFill>
              <a:latin typeface="MS UI Gothic" pitchFamily="50" charset="-128"/>
              <a:ea typeface="MS UI Gothic" pitchFamily="50" charset="-128"/>
            </a:endParaRPr>
          </a:p>
          <a:p>
            <a:pPr algn="ctr" fontAlgn="auto">
              <a:spcBef>
                <a:spcPts val="0"/>
              </a:spcBef>
              <a:spcAft>
                <a:spcPts val="0"/>
              </a:spcAft>
              <a:defRPr/>
            </a:pPr>
            <a:r>
              <a:rPr kumimoji="0" lang="ja-JP" altLang="en-US" sz="1600" dirty="0">
                <a:solidFill>
                  <a:schemeClr val="tx1"/>
                </a:solidFill>
                <a:latin typeface="MS UI Gothic" pitchFamily="50" charset="-128"/>
                <a:ea typeface="MS UI Gothic" pitchFamily="50" charset="-128"/>
              </a:rPr>
              <a:t>７床</a:t>
            </a:r>
            <a:endParaRPr lang="en-US" altLang="ja-JP" sz="1200" dirty="0">
              <a:solidFill>
                <a:schemeClr val="tx1"/>
              </a:solidFill>
              <a:latin typeface="MS UI Gothic" pitchFamily="50" charset="-128"/>
              <a:ea typeface="MS UI Gothic" pitchFamily="50" charset="-128"/>
            </a:endParaRPr>
          </a:p>
        </p:txBody>
      </p:sp>
      <p:sp>
        <p:nvSpPr>
          <p:cNvPr id="7" name="正方形/長方形 6"/>
          <p:cNvSpPr/>
          <p:nvPr/>
        </p:nvSpPr>
        <p:spPr>
          <a:xfrm>
            <a:off x="1714500" y="800100"/>
            <a:ext cx="5118100" cy="82867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S UI Gothic" pitchFamily="50" charset="-128"/>
              <a:ea typeface="MS UI Gothic" pitchFamily="50" charset="-128"/>
            </a:endParaRPr>
          </a:p>
        </p:txBody>
      </p:sp>
      <p:sp>
        <p:nvSpPr>
          <p:cNvPr id="235526" name="テキスト ボックス 36"/>
          <p:cNvSpPr txBox="1">
            <a:spLocks noChangeArrowheads="1"/>
          </p:cNvSpPr>
          <p:nvPr/>
        </p:nvSpPr>
        <p:spPr bwMode="auto">
          <a:xfrm>
            <a:off x="258763" y="6350"/>
            <a:ext cx="8626475" cy="461963"/>
          </a:xfrm>
          <a:prstGeom prst="rect">
            <a:avLst/>
          </a:prstGeom>
          <a:noFill/>
          <a:ln w="9525">
            <a:noFill/>
            <a:miter lim="800000"/>
            <a:headEnd/>
            <a:tailEnd/>
          </a:ln>
        </p:spPr>
        <p:txBody>
          <a:bodyPr>
            <a:spAutoFit/>
          </a:bodyPr>
          <a:lstStyle/>
          <a:p>
            <a:pPr algn="ctr"/>
            <a:r>
              <a:rPr kumimoji="0" lang="ja-JP" altLang="en-US" sz="2400" b="1" u="sng">
                <a:latin typeface="MS UI Gothic" pitchFamily="50" charset="-128"/>
                <a:ea typeface="MS UI Gothic" pitchFamily="50" charset="-128"/>
              </a:rPr>
              <a:t>一般病床と療養病床の相互乗入について</a:t>
            </a:r>
            <a:endParaRPr lang="ja-JP" altLang="en-US" sz="2400" b="1" u="sng">
              <a:latin typeface="MS UI Gothic" pitchFamily="50" charset="-128"/>
              <a:ea typeface="MS UI Gothic" pitchFamily="50" charset="-128"/>
            </a:endParaRPr>
          </a:p>
        </p:txBody>
      </p:sp>
      <p:sp>
        <p:nvSpPr>
          <p:cNvPr id="48" name="角丸四角形 47"/>
          <p:cNvSpPr/>
          <p:nvPr/>
        </p:nvSpPr>
        <p:spPr>
          <a:xfrm>
            <a:off x="4124325" y="981075"/>
            <a:ext cx="2325688" cy="53975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ja-JP" altLang="en-US" sz="1600" dirty="0">
                <a:solidFill>
                  <a:schemeClr val="tx1"/>
                </a:solidFill>
                <a:latin typeface="MS UI Gothic" pitchFamily="50" charset="-128"/>
                <a:ea typeface="MS UI Gothic" pitchFamily="50" charset="-128"/>
              </a:rPr>
              <a:t>医療</a:t>
            </a:r>
            <a:r>
              <a:rPr kumimoji="0" lang="ja-JP" altLang="en-US" sz="1600" dirty="0">
                <a:solidFill>
                  <a:schemeClr val="tx1"/>
                </a:solidFill>
                <a:latin typeface="MS UI Gothic" pitchFamily="50" charset="-128"/>
                <a:ea typeface="MS UI Gothic" pitchFamily="50" charset="-128"/>
              </a:rPr>
              <a:t>療養（包括）</a:t>
            </a:r>
            <a:endParaRPr lang="en-US" altLang="ja-JP" sz="1600" dirty="0">
              <a:solidFill>
                <a:schemeClr val="tx1"/>
              </a:solidFill>
              <a:latin typeface="MS UI Gothic" pitchFamily="50" charset="-128"/>
              <a:ea typeface="MS UI Gothic" pitchFamily="50" charset="-128"/>
            </a:endParaRPr>
          </a:p>
          <a:p>
            <a:pPr algn="ctr" fontAlgn="auto">
              <a:spcBef>
                <a:spcPts val="0"/>
              </a:spcBef>
              <a:spcAft>
                <a:spcPts val="0"/>
              </a:spcAft>
              <a:defRPr/>
            </a:pPr>
            <a:r>
              <a:rPr kumimoji="0" lang="ja-JP" altLang="en-US" sz="1600" dirty="0">
                <a:solidFill>
                  <a:schemeClr val="tx1"/>
                </a:solidFill>
                <a:latin typeface="MS UI Gothic" pitchFamily="50" charset="-128"/>
                <a:ea typeface="MS UI Gothic" pitchFamily="50" charset="-128"/>
              </a:rPr>
              <a:t>１２床</a:t>
            </a:r>
            <a:endParaRPr lang="en-US" altLang="ja-JP" sz="1600" dirty="0">
              <a:solidFill>
                <a:schemeClr val="tx1"/>
              </a:solidFill>
              <a:latin typeface="MS UI Gothic" pitchFamily="50" charset="-128"/>
              <a:ea typeface="MS UI Gothic" pitchFamily="50" charset="-128"/>
            </a:endParaRPr>
          </a:p>
        </p:txBody>
      </p:sp>
      <p:sp>
        <p:nvSpPr>
          <p:cNvPr id="53" name="角丸四角形 52"/>
          <p:cNvSpPr/>
          <p:nvPr/>
        </p:nvSpPr>
        <p:spPr>
          <a:xfrm>
            <a:off x="1049338" y="647700"/>
            <a:ext cx="1328737" cy="287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latin typeface="MS UI Gothic" pitchFamily="50" charset="-128"/>
                <a:ea typeface="MS UI Gothic" pitchFamily="50" charset="-128"/>
              </a:rPr>
              <a:t>有床診療所</a:t>
            </a:r>
          </a:p>
        </p:txBody>
      </p:sp>
      <p:sp>
        <p:nvSpPr>
          <p:cNvPr id="235529" name="テキスト ボックス 20"/>
          <p:cNvSpPr txBox="1">
            <a:spLocks noChangeArrowheads="1"/>
          </p:cNvSpPr>
          <p:nvPr/>
        </p:nvSpPr>
        <p:spPr bwMode="auto">
          <a:xfrm>
            <a:off x="250825" y="638175"/>
            <a:ext cx="877888" cy="368300"/>
          </a:xfrm>
          <a:prstGeom prst="rect">
            <a:avLst/>
          </a:prstGeom>
          <a:noFill/>
          <a:ln w="9525">
            <a:noFill/>
            <a:miter lim="800000"/>
            <a:headEnd/>
            <a:tailEnd/>
          </a:ln>
        </p:spPr>
        <p:txBody>
          <a:bodyPr wrap="none">
            <a:spAutoFit/>
          </a:bodyPr>
          <a:lstStyle/>
          <a:p>
            <a:r>
              <a:rPr kumimoji="0" lang="ja-JP" altLang="en-US">
                <a:latin typeface="MS UI Gothic" pitchFamily="50" charset="-128"/>
                <a:ea typeface="MS UI Gothic" pitchFamily="50" charset="-128"/>
              </a:rPr>
              <a:t>＜例＞</a:t>
            </a:r>
            <a:endParaRPr lang="ja-JP" altLang="en-US">
              <a:latin typeface="MS UI Gothic" pitchFamily="50" charset="-128"/>
              <a:ea typeface="MS UI Gothic" pitchFamily="50" charset="-128"/>
            </a:endParaRPr>
          </a:p>
        </p:txBody>
      </p:sp>
      <p:pic>
        <p:nvPicPr>
          <p:cNvPr id="235530" name="Picture 6" descr="http://freesozais.com/free/i_health/health_016.jpg"/>
          <p:cNvPicPr>
            <a:picLocks noChangeAspect="1" noChangeArrowheads="1"/>
          </p:cNvPicPr>
          <p:nvPr/>
        </p:nvPicPr>
        <p:blipFill>
          <a:blip r:embed="rId2" cstate="print"/>
          <a:srcRect l="12025" t="4079" r="17998"/>
          <a:stretch>
            <a:fillRect/>
          </a:stretch>
        </p:blipFill>
        <p:spPr bwMode="auto">
          <a:xfrm>
            <a:off x="4905375" y="2276475"/>
            <a:ext cx="449263" cy="539750"/>
          </a:xfrm>
          <a:prstGeom prst="rect">
            <a:avLst/>
          </a:prstGeom>
          <a:noFill/>
          <a:ln w="9525">
            <a:noFill/>
            <a:miter lim="800000"/>
            <a:headEnd/>
            <a:tailEnd/>
          </a:ln>
        </p:spPr>
      </p:pic>
      <p:sp>
        <p:nvSpPr>
          <p:cNvPr id="32" name="角丸四角形 31"/>
          <p:cNvSpPr/>
          <p:nvPr/>
        </p:nvSpPr>
        <p:spPr>
          <a:xfrm>
            <a:off x="4173538" y="3716338"/>
            <a:ext cx="2325687" cy="433387"/>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kumimoji="0" lang="ja-JP" altLang="en-US" sz="1600" dirty="0">
                <a:solidFill>
                  <a:schemeClr val="tx1"/>
                </a:solidFill>
                <a:latin typeface="MS UI Gothic" pitchFamily="50" charset="-128"/>
                <a:ea typeface="MS UI Gothic" pitchFamily="50" charset="-128"/>
              </a:rPr>
              <a:t>医療療養</a:t>
            </a:r>
            <a:endParaRPr kumimoji="0" lang="en-US" altLang="ja-JP" sz="1600" dirty="0">
              <a:solidFill>
                <a:schemeClr val="tx1"/>
              </a:solidFill>
              <a:latin typeface="MS UI Gothic" pitchFamily="50" charset="-128"/>
              <a:ea typeface="MS UI Gothic" pitchFamily="50" charset="-128"/>
            </a:endParaRPr>
          </a:p>
        </p:txBody>
      </p:sp>
      <p:sp>
        <p:nvSpPr>
          <p:cNvPr id="235532" name="テキスト ボックス 1"/>
          <p:cNvSpPr txBox="1">
            <a:spLocks noChangeArrowheads="1"/>
          </p:cNvSpPr>
          <p:nvPr/>
        </p:nvSpPr>
        <p:spPr bwMode="auto">
          <a:xfrm>
            <a:off x="3725863" y="1876425"/>
            <a:ext cx="3025775" cy="338138"/>
          </a:xfrm>
          <a:prstGeom prst="rect">
            <a:avLst/>
          </a:prstGeom>
          <a:noFill/>
          <a:ln w="9525">
            <a:noFill/>
            <a:miter lim="800000"/>
            <a:headEnd/>
            <a:tailEnd/>
          </a:ln>
        </p:spPr>
        <p:txBody>
          <a:bodyPr wrap="none">
            <a:spAutoFit/>
          </a:bodyPr>
          <a:lstStyle/>
          <a:p>
            <a:r>
              <a:rPr lang="ja-JP" altLang="en-US" sz="1600">
                <a:latin typeface="MS UI Gothic" pitchFamily="50" charset="-128"/>
                <a:ea typeface="MS UI Gothic" pitchFamily="50" charset="-128"/>
              </a:rPr>
              <a:t>長期療養を必要とする患者が入院</a:t>
            </a:r>
          </a:p>
        </p:txBody>
      </p:sp>
      <p:sp>
        <p:nvSpPr>
          <p:cNvPr id="46" name="角丸四角形 45"/>
          <p:cNvSpPr/>
          <p:nvPr/>
        </p:nvSpPr>
        <p:spPr>
          <a:xfrm>
            <a:off x="4179888" y="4803775"/>
            <a:ext cx="2327275" cy="43180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kumimoji="0" lang="ja-JP" altLang="en-US" sz="1600" dirty="0">
                <a:solidFill>
                  <a:schemeClr val="tx1"/>
                </a:solidFill>
                <a:latin typeface="MS UI Gothic" pitchFamily="50" charset="-128"/>
                <a:ea typeface="MS UI Gothic" pitchFamily="50" charset="-128"/>
              </a:rPr>
              <a:t>医療療養</a:t>
            </a:r>
            <a:endParaRPr kumimoji="0" lang="en-US" altLang="ja-JP" sz="1600" dirty="0">
              <a:solidFill>
                <a:schemeClr val="tx1"/>
              </a:solidFill>
              <a:latin typeface="MS UI Gothic" pitchFamily="50" charset="-128"/>
              <a:ea typeface="MS UI Gothic" pitchFamily="50" charset="-128"/>
            </a:endParaRPr>
          </a:p>
        </p:txBody>
      </p:sp>
      <p:sp>
        <p:nvSpPr>
          <p:cNvPr id="50" name="角丸四角形 49"/>
          <p:cNvSpPr/>
          <p:nvPr/>
        </p:nvSpPr>
        <p:spPr>
          <a:xfrm>
            <a:off x="2006600" y="4818063"/>
            <a:ext cx="1943100" cy="431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600" dirty="0">
                <a:solidFill>
                  <a:schemeClr val="tx1"/>
                </a:solidFill>
                <a:latin typeface="MS UI Gothic" pitchFamily="50" charset="-128"/>
                <a:ea typeface="MS UI Gothic" pitchFamily="50" charset="-128"/>
              </a:rPr>
              <a:t>一般病床が満床</a:t>
            </a:r>
            <a:endParaRPr lang="en-US" altLang="ja-JP" sz="1600" dirty="0">
              <a:solidFill>
                <a:schemeClr val="tx1"/>
              </a:solidFill>
              <a:latin typeface="MS UI Gothic" pitchFamily="50" charset="-128"/>
              <a:ea typeface="MS UI Gothic" pitchFamily="50" charset="-128"/>
            </a:endParaRPr>
          </a:p>
        </p:txBody>
      </p:sp>
      <p:sp>
        <p:nvSpPr>
          <p:cNvPr id="235535" name="テキスト ボックス 5"/>
          <p:cNvSpPr txBox="1">
            <a:spLocks noChangeArrowheads="1"/>
          </p:cNvSpPr>
          <p:nvPr/>
        </p:nvSpPr>
        <p:spPr bwMode="auto">
          <a:xfrm>
            <a:off x="1252538" y="3781425"/>
            <a:ext cx="800100" cy="338138"/>
          </a:xfrm>
          <a:prstGeom prst="rect">
            <a:avLst/>
          </a:prstGeom>
          <a:noFill/>
          <a:ln w="9525">
            <a:noFill/>
            <a:miter lim="800000"/>
            <a:headEnd/>
            <a:tailEnd/>
          </a:ln>
        </p:spPr>
        <p:txBody>
          <a:bodyPr wrap="none">
            <a:spAutoFit/>
          </a:bodyPr>
          <a:lstStyle/>
          <a:p>
            <a:pPr algn="r"/>
            <a:r>
              <a:rPr lang="en-US" altLang="ja-JP" sz="1600">
                <a:latin typeface="MS UI Gothic" pitchFamily="50" charset="-128"/>
                <a:ea typeface="MS UI Gothic" pitchFamily="50" charset="-128"/>
              </a:rPr>
              <a:t>【</a:t>
            </a:r>
            <a:r>
              <a:rPr lang="ja-JP" altLang="en-US" sz="1600">
                <a:latin typeface="MS UI Gothic" pitchFamily="50" charset="-128"/>
                <a:ea typeface="MS UI Gothic" pitchFamily="50" charset="-128"/>
              </a:rPr>
              <a:t>通常</a:t>
            </a:r>
            <a:r>
              <a:rPr lang="en-US" altLang="ja-JP" sz="1600">
                <a:latin typeface="MS UI Gothic" pitchFamily="50" charset="-128"/>
                <a:ea typeface="MS UI Gothic" pitchFamily="50" charset="-128"/>
              </a:rPr>
              <a:t>】</a:t>
            </a:r>
            <a:endParaRPr lang="ja-JP" altLang="en-US" sz="1600">
              <a:latin typeface="MS UI Gothic" pitchFamily="50" charset="-128"/>
              <a:ea typeface="MS UI Gothic" pitchFamily="50" charset="-128"/>
            </a:endParaRPr>
          </a:p>
        </p:txBody>
      </p:sp>
      <p:sp>
        <p:nvSpPr>
          <p:cNvPr id="235536" name="テキスト ボックス 54"/>
          <p:cNvSpPr txBox="1">
            <a:spLocks noChangeArrowheads="1"/>
          </p:cNvSpPr>
          <p:nvPr/>
        </p:nvSpPr>
        <p:spPr bwMode="auto">
          <a:xfrm>
            <a:off x="741363" y="4737100"/>
            <a:ext cx="1314450" cy="585788"/>
          </a:xfrm>
          <a:prstGeom prst="rect">
            <a:avLst/>
          </a:prstGeom>
          <a:noFill/>
          <a:ln w="9525">
            <a:noFill/>
            <a:miter lim="800000"/>
            <a:headEnd/>
            <a:tailEnd/>
          </a:ln>
        </p:spPr>
        <p:txBody>
          <a:bodyPr>
            <a:spAutoFit/>
          </a:bodyPr>
          <a:lstStyle/>
          <a:p>
            <a:pPr algn="r"/>
            <a:r>
              <a:rPr lang="en-US" altLang="ja-JP" sz="1600">
                <a:latin typeface="MS UI Gothic" pitchFamily="50" charset="-128"/>
                <a:ea typeface="MS UI Gothic" pitchFamily="50" charset="-128"/>
              </a:rPr>
              <a:t>【</a:t>
            </a:r>
            <a:r>
              <a:rPr lang="ja-JP" altLang="en-US" sz="1600">
                <a:latin typeface="MS UI Gothic" pitchFamily="50" charset="-128"/>
                <a:ea typeface="MS UI Gothic" pitchFamily="50" charset="-128"/>
              </a:rPr>
              <a:t>一般病床</a:t>
            </a:r>
            <a:r>
              <a:rPr kumimoji="0" lang="ja-JP" altLang="en-US" sz="1600">
                <a:latin typeface="MS UI Gothic" pitchFamily="50" charset="-128"/>
                <a:ea typeface="MS UI Gothic" pitchFamily="50" charset="-128"/>
              </a:rPr>
              <a:t>が</a:t>
            </a:r>
            <a:endParaRPr kumimoji="0" lang="en-US" altLang="ja-JP" sz="1600">
              <a:latin typeface="MS UI Gothic" pitchFamily="50" charset="-128"/>
              <a:ea typeface="MS UI Gothic" pitchFamily="50" charset="-128"/>
            </a:endParaRPr>
          </a:p>
          <a:p>
            <a:pPr algn="r"/>
            <a:r>
              <a:rPr kumimoji="0" lang="ja-JP" altLang="en-US" sz="1600">
                <a:latin typeface="MS UI Gothic" pitchFamily="50" charset="-128"/>
                <a:ea typeface="MS UI Gothic" pitchFamily="50" charset="-128"/>
              </a:rPr>
              <a:t>満床の場合</a:t>
            </a:r>
            <a:r>
              <a:rPr lang="en-US" altLang="ja-JP" sz="1600">
                <a:latin typeface="MS UI Gothic" pitchFamily="50" charset="-128"/>
                <a:ea typeface="MS UI Gothic" pitchFamily="50" charset="-128"/>
              </a:rPr>
              <a:t>】</a:t>
            </a:r>
            <a:endParaRPr lang="ja-JP" altLang="en-US" sz="1600">
              <a:latin typeface="MS UI Gothic" pitchFamily="50" charset="-128"/>
              <a:ea typeface="MS UI Gothic" pitchFamily="50" charset="-128"/>
            </a:endParaRPr>
          </a:p>
        </p:txBody>
      </p:sp>
      <p:sp>
        <p:nvSpPr>
          <p:cNvPr id="64" name="角丸四角形 63"/>
          <p:cNvSpPr/>
          <p:nvPr/>
        </p:nvSpPr>
        <p:spPr>
          <a:xfrm>
            <a:off x="4171950" y="2816225"/>
            <a:ext cx="2327275" cy="433388"/>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kumimoji="0" lang="ja-JP" altLang="en-US" sz="1600" dirty="0">
                <a:solidFill>
                  <a:schemeClr val="tx1"/>
                </a:solidFill>
                <a:latin typeface="MS UI Gothic" pitchFamily="50" charset="-128"/>
                <a:ea typeface="MS UI Gothic" pitchFamily="50" charset="-128"/>
              </a:rPr>
              <a:t>通常は医療療養</a:t>
            </a:r>
            <a:endParaRPr kumimoji="0" lang="en-US" altLang="ja-JP" sz="1600" dirty="0">
              <a:solidFill>
                <a:schemeClr val="tx1"/>
              </a:solidFill>
              <a:latin typeface="MS UI Gothic" pitchFamily="50" charset="-128"/>
              <a:ea typeface="MS UI Gothic" pitchFamily="50" charset="-128"/>
            </a:endParaRPr>
          </a:p>
        </p:txBody>
      </p:sp>
      <p:pic>
        <p:nvPicPr>
          <p:cNvPr id="235538" name="Picture 6" descr="http://freesozais.com/free/i_health/health_016.jpg"/>
          <p:cNvPicPr>
            <a:picLocks noChangeAspect="1" noChangeArrowheads="1"/>
          </p:cNvPicPr>
          <p:nvPr/>
        </p:nvPicPr>
        <p:blipFill>
          <a:blip r:embed="rId2" cstate="print"/>
          <a:srcRect l="12025" t="4079" r="17998"/>
          <a:stretch>
            <a:fillRect/>
          </a:stretch>
        </p:blipFill>
        <p:spPr bwMode="auto">
          <a:xfrm>
            <a:off x="3082925" y="3213100"/>
            <a:ext cx="449263" cy="539750"/>
          </a:xfrm>
          <a:prstGeom prst="rect">
            <a:avLst/>
          </a:prstGeom>
          <a:noFill/>
          <a:ln w="9525">
            <a:noFill/>
            <a:miter lim="800000"/>
            <a:headEnd/>
            <a:tailEnd/>
          </a:ln>
        </p:spPr>
      </p:pic>
      <p:sp>
        <p:nvSpPr>
          <p:cNvPr id="9" name="角丸四角形吹き出し 8"/>
          <p:cNvSpPr/>
          <p:nvPr/>
        </p:nvSpPr>
        <p:spPr>
          <a:xfrm>
            <a:off x="882650" y="2493963"/>
            <a:ext cx="2425700" cy="539750"/>
          </a:xfrm>
          <a:prstGeom prst="wedgeRoundRectCallout">
            <a:avLst>
              <a:gd name="adj1" fmla="val 41784"/>
              <a:gd name="adj2" fmla="val 119858"/>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kumimoji="0" lang="ja-JP" altLang="en-US" sz="1600" dirty="0">
                <a:latin typeface="MS UI Gothic" pitchFamily="50" charset="-128"/>
                <a:ea typeface="MS UI Gothic" pitchFamily="50" charset="-128"/>
              </a:rPr>
              <a:t>急性増悪により密度の高い医療が必要となった場合</a:t>
            </a:r>
            <a:endParaRPr lang="ja-JP" altLang="en-US" sz="1600" dirty="0">
              <a:latin typeface="MS UI Gothic" pitchFamily="50" charset="-128"/>
              <a:ea typeface="MS UI Gothic" pitchFamily="50" charset="-128"/>
            </a:endParaRPr>
          </a:p>
        </p:txBody>
      </p:sp>
      <p:sp>
        <p:nvSpPr>
          <p:cNvPr id="11" name="角丸四角形吹き出し 10"/>
          <p:cNvSpPr/>
          <p:nvPr/>
        </p:nvSpPr>
        <p:spPr>
          <a:xfrm>
            <a:off x="6565900" y="3933825"/>
            <a:ext cx="1677988" cy="898525"/>
          </a:xfrm>
          <a:prstGeom prst="wedgeRoundRectCallout">
            <a:avLst>
              <a:gd name="adj1" fmla="val -56290"/>
              <a:gd name="adj2" fmla="val 78615"/>
              <a:gd name="adj3" fmla="val 16667"/>
            </a:avLst>
          </a:prstGeom>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ja-JP" altLang="en-US" sz="1600" dirty="0">
                <a:latin typeface="MS UI Gothic" pitchFamily="50" charset="-128"/>
                <a:ea typeface="MS UI Gothic" pitchFamily="50" charset="-128"/>
              </a:rPr>
              <a:t>包括算定では、密度の高い医療を提供しにくい</a:t>
            </a:r>
          </a:p>
        </p:txBody>
      </p:sp>
      <p:sp>
        <p:nvSpPr>
          <p:cNvPr id="70" name="角丸四角形 69"/>
          <p:cNvSpPr/>
          <p:nvPr/>
        </p:nvSpPr>
        <p:spPr>
          <a:xfrm>
            <a:off x="2020888" y="6159500"/>
            <a:ext cx="1944687" cy="6477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600" dirty="0">
                <a:solidFill>
                  <a:schemeClr val="tx1"/>
                </a:solidFill>
                <a:latin typeface="MS UI Gothic" pitchFamily="50" charset="-128"/>
                <a:ea typeface="MS UI Gothic" pitchFamily="50" charset="-128"/>
              </a:rPr>
              <a:t>一般病床が満床</a:t>
            </a:r>
            <a:endParaRPr lang="en-US" altLang="ja-JP" sz="1600" dirty="0">
              <a:solidFill>
                <a:schemeClr val="tx1"/>
              </a:solidFill>
              <a:latin typeface="MS UI Gothic" pitchFamily="50" charset="-128"/>
              <a:ea typeface="MS UI Gothic" pitchFamily="50" charset="-128"/>
            </a:endParaRPr>
          </a:p>
        </p:txBody>
      </p:sp>
      <p:sp>
        <p:nvSpPr>
          <p:cNvPr id="71" name="角丸四角形 70"/>
          <p:cNvSpPr/>
          <p:nvPr/>
        </p:nvSpPr>
        <p:spPr>
          <a:xfrm>
            <a:off x="4156075" y="6145213"/>
            <a:ext cx="2327275" cy="6477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kumimoji="0" lang="ja-JP" altLang="en-US" sz="1400" b="1" dirty="0">
                <a:solidFill>
                  <a:schemeClr val="tx1"/>
                </a:solidFill>
                <a:latin typeface="MS UI Gothic" pitchFamily="50" charset="-128"/>
                <a:ea typeface="MS UI Gothic" pitchFamily="50" charset="-128"/>
              </a:rPr>
              <a:t>療養病床でも一般病床の報酬が算定可能に</a:t>
            </a:r>
            <a:endParaRPr kumimoji="0" lang="en-US" altLang="ja-JP" sz="1400" b="1" dirty="0">
              <a:solidFill>
                <a:schemeClr val="tx1"/>
              </a:solidFill>
              <a:latin typeface="MS UI Gothic" pitchFamily="50" charset="-128"/>
              <a:ea typeface="MS UI Gothic" pitchFamily="50" charset="-128"/>
            </a:endParaRPr>
          </a:p>
        </p:txBody>
      </p:sp>
      <p:sp>
        <p:nvSpPr>
          <p:cNvPr id="235543" name="テキスト ボックス 84"/>
          <p:cNvSpPr txBox="1">
            <a:spLocks noChangeArrowheads="1"/>
          </p:cNvSpPr>
          <p:nvPr/>
        </p:nvSpPr>
        <p:spPr bwMode="auto">
          <a:xfrm>
            <a:off x="1050925" y="6257925"/>
            <a:ext cx="1004888" cy="338138"/>
          </a:xfrm>
          <a:prstGeom prst="rect">
            <a:avLst/>
          </a:prstGeom>
          <a:noFill/>
          <a:ln w="9525">
            <a:noFill/>
            <a:miter lim="800000"/>
            <a:headEnd/>
            <a:tailEnd/>
          </a:ln>
        </p:spPr>
        <p:txBody>
          <a:bodyPr wrap="none">
            <a:spAutoFit/>
          </a:bodyPr>
          <a:lstStyle/>
          <a:p>
            <a:pPr algn="r"/>
            <a:r>
              <a:rPr lang="en-US" altLang="ja-JP" sz="1600">
                <a:solidFill>
                  <a:srgbClr val="FF0000"/>
                </a:solidFill>
                <a:latin typeface="MS UI Gothic" pitchFamily="50" charset="-128"/>
                <a:ea typeface="MS UI Gothic" pitchFamily="50" charset="-128"/>
              </a:rPr>
              <a:t>【</a:t>
            </a:r>
            <a:r>
              <a:rPr lang="ja-JP" altLang="en-US" sz="1600">
                <a:solidFill>
                  <a:srgbClr val="FF0000"/>
                </a:solidFill>
                <a:latin typeface="MS UI Gothic" pitchFamily="50" charset="-128"/>
                <a:ea typeface="MS UI Gothic" pitchFamily="50" charset="-128"/>
              </a:rPr>
              <a:t>改正案</a:t>
            </a:r>
            <a:r>
              <a:rPr lang="en-US" altLang="ja-JP" sz="1600">
                <a:solidFill>
                  <a:srgbClr val="FF0000"/>
                </a:solidFill>
                <a:latin typeface="MS UI Gothic" pitchFamily="50" charset="-128"/>
                <a:ea typeface="MS UI Gothic" pitchFamily="50" charset="-128"/>
              </a:rPr>
              <a:t>】</a:t>
            </a:r>
            <a:endParaRPr lang="ja-JP" altLang="en-US" sz="1600">
              <a:solidFill>
                <a:srgbClr val="FF0000"/>
              </a:solidFill>
              <a:latin typeface="MS UI Gothic" pitchFamily="50" charset="-128"/>
              <a:ea typeface="MS UI Gothic" pitchFamily="50" charset="-128"/>
            </a:endParaRPr>
          </a:p>
        </p:txBody>
      </p:sp>
      <p:sp>
        <p:nvSpPr>
          <p:cNvPr id="87" name="角丸四角形吹き出し 86"/>
          <p:cNvSpPr/>
          <p:nvPr/>
        </p:nvSpPr>
        <p:spPr>
          <a:xfrm>
            <a:off x="6565900" y="5445125"/>
            <a:ext cx="1827213" cy="900113"/>
          </a:xfrm>
          <a:prstGeom prst="wedgeRoundRectCallout">
            <a:avLst>
              <a:gd name="adj1" fmla="val -56290"/>
              <a:gd name="adj2" fmla="val 78615"/>
              <a:gd name="adj3" fmla="val 16667"/>
            </a:avLst>
          </a:prstGeom>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出来高算定となり、密度の高い医療を提供しやすくなる</a:t>
            </a:r>
          </a:p>
        </p:txBody>
      </p:sp>
      <p:cxnSp>
        <p:nvCxnSpPr>
          <p:cNvPr id="16" name="直線矢印コネクタ 15"/>
          <p:cNvCxnSpPr/>
          <p:nvPr/>
        </p:nvCxnSpPr>
        <p:spPr>
          <a:xfrm>
            <a:off x="8426450" y="1773238"/>
            <a:ext cx="0" cy="3598862"/>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235546" name="テキスト ボックス 27"/>
          <p:cNvSpPr txBox="1">
            <a:spLocks noChangeArrowheads="1"/>
          </p:cNvSpPr>
          <p:nvPr/>
        </p:nvSpPr>
        <p:spPr bwMode="auto">
          <a:xfrm>
            <a:off x="8394700" y="3086100"/>
            <a:ext cx="430213" cy="1322388"/>
          </a:xfrm>
          <a:prstGeom prst="rect">
            <a:avLst/>
          </a:prstGeom>
          <a:noFill/>
          <a:ln w="9525">
            <a:noFill/>
            <a:miter lim="800000"/>
            <a:headEnd/>
            <a:tailEnd/>
          </a:ln>
        </p:spPr>
        <p:txBody>
          <a:bodyPr vert="eaVert" wrap="none">
            <a:spAutoFit/>
          </a:bodyPr>
          <a:lstStyle/>
          <a:p>
            <a:r>
              <a:rPr lang="ja-JP" altLang="en-US" sz="1600">
                <a:latin typeface="MS UI Gothic" pitchFamily="50" charset="-128"/>
                <a:ea typeface="MS UI Gothic" pitchFamily="50" charset="-128"/>
              </a:rPr>
              <a:t>現行のルール</a:t>
            </a:r>
          </a:p>
        </p:txBody>
      </p:sp>
      <p:sp>
        <p:nvSpPr>
          <p:cNvPr id="36" name="角丸四角形 35"/>
          <p:cNvSpPr/>
          <p:nvPr/>
        </p:nvSpPr>
        <p:spPr>
          <a:xfrm>
            <a:off x="1993900" y="3738563"/>
            <a:ext cx="1944688" cy="431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600" dirty="0">
                <a:solidFill>
                  <a:schemeClr val="tx1"/>
                </a:solidFill>
                <a:latin typeface="MS UI Gothic" pitchFamily="50" charset="-128"/>
                <a:ea typeface="MS UI Gothic" pitchFamily="50" charset="-128"/>
              </a:rPr>
              <a:t>一般病床に転床</a:t>
            </a:r>
            <a:endParaRPr lang="en-US" altLang="ja-JP" sz="1600" dirty="0">
              <a:solidFill>
                <a:schemeClr val="tx1"/>
              </a:solidFill>
              <a:latin typeface="MS UI Gothic" pitchFamily="50" charset="-128"/>
              <a:ea typeface="MS UI Gothic" pitchFamily="50" charset="-128"/>
            </a:endParaRPr>
          </a:p>
        </p:txBody>
      </p:sp>
      <p:sp>
        <p:nvSpPr>
          <p:cNvPr id="3" name="下矢印 2"/>
          <p:cNvSpPr/>
          <p:nvPr/>
        </p:nvSpPr>
        <p:spPr>
          <a:xfrm rot="5400000">
            <a:off x="3912894" y="3738742"/>
            <a:ext cx="320620" cy="465282"/>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latin typeface="MS UI Gothic" pitchFamily="50" charset="-128"/>
              <a:ea typeface="MS UI Gothic" pitchFamily="50" charset="-128"/>
            </a:endParaRPr>
          </a:p>
        </p:txBody>
      </p:sp>
      <p:sp>
        <p:nvSpPr>
          <p:cNvPr id="30" name="スライド番号プレースホルダ 29"/>
          <p:cNvSpPr>
            <a:spLocks noGrp="1"/>
          </p:cNvSpPr>
          <p:nvPr>
            <p:ph type="sldNum" sz="quarter" idx="11"/>
          </p:nvPr>
        </p:nvSpPr>
        <p:spPr>
          <a:xfrm>
            <a:off x="6084888" y="6524625"/>
            <a:ext cx="2895600" cy="333375"/>
          </a:xfrm>
        </p:spPr>
        <p:txBody>
          <a:bodyPr/>
          <a:lstStyle/>
          <a:p>
            <a:pPr algn="r">
              <a:defRPr/>
            </a:pPr>
            <a:fld id="{D189B70C-7846-467D-B000-3AAB3D8002F4}" type="slidenum">
              <a:rPr kumimoji="1" lang="ja-JP" altLang="en-US" sz="1400">
                <a:effectLst>
                  <a:outerShdw blurRad="38100" dist="38100" dir="2700000" algn="tl">
                    <a:srgbClr val="000000">
                      <a:alpha val="43137"/>
                    </a:srgbClr>
                  </a:outerShdw>
                </a:effectLst>
                <a:ea typeface="MS UI Gothic" pitchFamily="50" charset="-128"/>
              </a:rPr>
              <a:pPr algn="r">
                <a:defRPr/>
              </a:pPr>
              <a:t>147</a:t>
            </a:fld>
            <a:endParaRPr kumimoji="1" lang="ja-JP" altLang="en-US" sz="1400" dirty="0">
              <a:effectLst>
                <a:outerShdw blurRad="38100" dist="38100" dir="2700000" algn="tl">
                  <a:srgbClr val="000000">
                    <a:alpha val="43137"/>
                  </a:srgbClr>
                </a:outerShdw>
              </a:effectLst>
              <a:ea typeface="MS UI Gothic" pitchFamily="50" charset="-128"/>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タイトル 1"/>
          <p:cNvSpPr>
            <a:spLocks noGrp="1"/>
          </p:cNvSpPr>
          <p:nvPr>
            <p:ph type="ctrTitle"/>
          </p:nvPr>
        </p:nvSpPr>
        <p:spPr>
          <a:xfrm>
            <a:off x="755650" y="115888"/>
            <a:ext cx="7772400" cy="360362"/>
          </a:xfrm>
          <a:solidFill>
            <a:schemeClr val="bg1"/>
          </a:solidFill>
        </p:spPr>
        <p:txBody>
          <a:bodyPr>
            <a:normAutofit fontScale="90000"/>
          </a:bodyPr>
          <a:lstStyle/>
          <a:p>
            <a:pPr algn="ctr" eaLnBrk="1" hangingPunct="1"/>
            <a:r>
              <a:rPr lang="ja-JP" altLang="en-US" sz="2000" b="1" u="sng" smtClean="0">
                <a:ea typeface="ＭＳ Ｐゴシック" charset="-128"/>
              </a:rPr>
              <a:t>有床診療所の看護配置について</a:t>
            </a:r>
          </a:p>
        </p:txBody>
      </p:sp>
      <p:sp>
        <p:nvSpPr>
          <p:cNvPr id="11" name="スライド番号プレースホルダ 10"/>
          <p:cNvSpPr>
            <a:spLocks noGrp="1"/>
          </p:cNvSpPr>
          <p:nvPr>
            <p:ph type="sldNum" sz="quarter" idx="11"/>
          </p:nvPr>
        </p:nvSpPr>
        <p:spPr>
          <a:xfrm>
            <a:off x="6248400" y="6524625"/>
            <a:ext cx="2716213" cy="333375"/>
          </a:xfrm>
        </p:spPr>
        <p:txBody>
          <a:bodyPr/>
          <a:lstStyle/>
          <a:p>
            <a:pPr algn="r">
              <a:defRPr/>
            </a:pPr>
            <a:fld id="{BE58EA2E-4DB5-424E-BC3C-2831B403FEC3}" type="slidenum">
              <a:rPr kumimoji="1" lang="ja-JP" altLang="en-US" sz="1400">
                <a:effectLst>
                  <a:outerShdw blurRad="38100" dist="38100" dir="2700000" algn="tl">
                    <a:srgbClr val="000000">
                      <a:alpha val="43137"/>
                    </a:srgbClr>
                  </a:outerShdw>
                </a:effectLst>
              </a:rPr>
              <a:pPr algn="r">
                <a:defRPr/>
              </a:pPr>
              <a:t>148</a:t>
            </a:fld>
            <a:endParaRPr kumimoji="1" lang="ja-JP" altLang="en-US" sz="1400" dirty="0">
              <a:effectLst>
                <a:outerShdw blurRad="38100" dist="38100" dir="2700000" algn="tl">
                  <a:srgbClr val="000000">
                    <a:alpha val="43137"/>
                  </a:srgbClr>
                </a:outerShdw>
              </a:effectLst>
            </a:endParaRPr>
          </a:p>
        </p:txBody>
      </p:sp>
      <p:graphicFrame>
        <p:nvGraphicFramePr>
          <p:cNvPr id="18" name="表 17"/>
          <p:cNvGraphicFramePr>
            <a:graphicFrameLocks noGrp="1"/>
          </p:cNvGraphicFramePr>
          <p:nvPr/>
        </p:nvGraphicFramePr>
        <p:xfrm>
          <a:off x="85725" y="576263"/>
          <a:ext cx="8972306" cy="5760720"/>
        </p:xfrm>
        <a:graphic>
          <a:graphicData uri="http://schemas.openxmlformats.org/drawingml/2006/table">
            <a:tbl>
              <a:tblPr firstRow="1" bandRow="1">
                <a:tableStyleId>{5C22544A-7EE6-4342-B048-85BDC9FD1C3A}</a:tableStyleId>
              </a:tblPr>
              <a:tblGrid>
                <a:gridCol w="640879"/>
                <a:gridCol w="640879"/>
                <a:gridCol w="640879"/>
                <a:gridCol w="640879"/>
                <a:gridCol w="640879"/>
                <a:gridCol w="640879"/>
                <a:gridCol w="640879"/>
                <a:gridCol w="640879"/>
                <a:gridCol w="640879"/>
                <a:gridCol w="640879"/>
                <a:gridCol w="640879"/>
                <a:gridCol w="640879"/>
                <a:gridCol w="640879"/>
                <a:gridCol w="640879"/>
              </a:tblGrid>
              <a:tr h="454286">
                <a:tc>
                  <a:txBody>
                    <a:bodyPr/>
                    <a:lstStyle/>
                    <a:p>
                      <a:pPr algn="ctr"/>
                      <a:endParaRPr kumimoji="1" lang="ja-JP" altLang="en-US" sz="1200" dirty="0">
                        <a:latin typeface="ＭＳ Ｐゴシック" pitchFamily="50" charset="-128"/>
                        <a:ea typeface="ＭＳ Ｐゴシック" pitchFamily="50" charset="-128"/>
                      </a:endParaRPr>
                    </a:p>
                  </a:txBody>
                  <a:tcPr anchor="ctr">
                    <a:solidFill>
                      <a:schemeClr val="accent5">
                        <a:lumMod val="75000"/>
                      </a:schemeClr>
                    </a:solidFill>
                  </a:tcPr>
                </a:tc>
                <a:tc gridSpan="3">
                  <a:txBody>
                    <a:bodyPr/>
                    <a:lstStyle/>
                    <a:p>
                      <a:pPr algn="ctr"/>
                      <a:r>
                        <a:rPr kumimoji="1" lang="ja-JP" altLang="en-US" sz="1200" dirty="0" smtClean="0"/>
                        <a:t>療養病床</a:t>
                      </a:r>
                      <a:endParaRPr kumimoji="1" lang="en-US" altLang="ja-JP" sz="1200" dirty="0" smtClean="0"/>
                    </a:p>
                    <a:p>
                      <a:pPr algn="ctr"/>
                      <a:r>
                        <a:rPr kumimoji="1" lang="en-US" altLang="ja-JP" sz="1200" dirty="0" smtClean="0"/>
                        <a:t>1,069</a:t>
                      </a:r>
                      <a:r>
                        <a:rPr kumimoji="1" lang="ja-JP" altLang="en-US" sz="1200" dirty="0" smtClean="0"/>
                        <a:t>診療所</a:t>
                      </a:r>
                      <a:endParaRPr kumimoji="1" lang="ja-JP" altLang="en-US" sz="1200" dirty="0">
                        <a:latin typeface="ＭＳ Ｐゴシック" pitchFamily="50" charset="-128"/>
                        <a:ea typeface="ＭＳ Ｐゴシック" pitchFamily="50" charset="-128"/>
                      </a:endParaRPr>
                    </a:p>
                  </a:txBody>
                  <a:tcPr anchor="ctr">
                    <a:solidFill>
                      <a:schemeClr val="accent5">
                        <a:lumMod val="75000"/>
                      </a:schemeClr>
                    </a:solidFill>
                  </a:tcPr>
                </a:tc>
                <a:tc hMerge="1">
                  <a:txBody>
                    <a:bodyPr/>
                    <a:lstStyle/>
                    <a:p>
                      <a:endParaRPr kumimoji="1" lang="ja-JP" altLang="en-US"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n-ea"/>
                        <a:ea typeface="+mn-ea"/>
                      </a:endParaRPr>
                    </a:p>
                  </a:txBody>
                  <a:tcPr marL="99060" marR="99060">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tcPr>
                </a:tc>
                <a:tc gridSpan="10">
                  <a:txBody>
                    <a:bodyPr/>
                    <a:lstStyle/>
                    <a:p>
                      <a:pPr algn="ctr"/>
                      <a:r>
                        <a:rPr kumimoji="1" lang="ja-JP" altLang="en-US" sz="1200" dirty="0" smtClean="0"/>
                        <a:t>一般病床</a:t>
                      </a:r>
                      <a:endParaRPr kumimoji="1" lang="en-US" altLang="ja-JP"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7,175</a:t>
                      </a:r>
                      <a:r>
                        <a:rPr kumimoji="1" lang="ja-JP" altLang="en-US" sz="1200" dirty="0" smtClean="0"/>
                        <a:t>診療所</a:t>
                      </a:r>
                      <a:endParaRPr kumimoji="1" lang="ja-JP" altLang="en-US" sz="1200" dirty="0" smtClean="0">
                        <a:latin typeface="ＭＳ Ｐゴシック" pitchFamily="50" charset="-128"/>
                        <a:ea typeface="ＭＳ Ｐゴシック" pitchFamily="50" charset="-128"/>
                      </a:endParaRPr>
                    </a:p>
                  </a:txBody>
                  <a:tcPr anchor="ctr">
                    <a:solidFill>
                      <a:schemeClr val="accent5">
                        <a:lumMod val="75000"/>
                      </a:schemeClr>
                    </a:solidFill>
                  </a:tcPr>
                </a:tc>
                <a:tc hMerge="1">
                  <a:txBody>
                    <a:bodyPr/>
                    <a:lstStyle/>
                    <a:p>
                      <a:pPr algn="ctr"/>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45428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病床数</a:t>
                      </a:r>
                      <a:endParaRPr kumimoji="1" lang="ja-JP" altLang="en-US" sz="1200" dirty="0" smtClean="0">
                        <a:latin typeface="ＭＳ Ｐゴシック" pitchFamily="50" charset="-128"/>
                        <a:ea typeface="ＭＳ Ｐゴシック" pitchFamily="50" charset="-128"/>
                      </a:endParaRPr>
                    </a:p>
                  </a:txBody>
                  <a:tcPr anchor="ctr">
                    <a:solidFill>
                      <a:schemeClr val="bg1">
                        <a:lumMod val="75000"/>
                      </a:schemeClr>
                    </a:solidFill>
                  </a:tcPr>
                </a:tc>
                <a:tc>
                  <a:txBody>
                    <a:bodyPr/>
                    <a:lstStyle/>
                    <a:p>
                      <a:pPr algn="ctr"/>
                      <a:r>
                        <a:rPr kumimoji="1" lang="ja-JP" altLang="en-US" sz="1200" dirty="0" smtClean="0"/>
                        <a:t>看護</a:t>
                      </a:r>
                      <a:endParaRPr kumimoji="1" lang="en-US" altLang="ja-JP" sz="1200" dirty="0" smtClean="0"/>
                    </a:p>
                    <a:p>
                      <a:pPr algn="ctr"/>
                      <a:r>
                        <a:rPr kumimoji="1" lang="ja-JP" altLang="en-US" sz="1200" dirty="0" smtClean="0"/>
                        <a:t>職員</a:t>
                      </a:r>
                      <a:endParaRPr kumimoji="1" lang="ja-JP" altLang="en-US" sz="1200" dirty="0">
                        <a:latin typeface="ＭＳ Ｐゴシック" pitchFamily="50" charset="-128"/>
                        <a:ea typeface="ＭＳ Ｐゴシック" pitchFamily="50" charset="-128"/>
                      </a:endParaRPr>
                    </a:p>
                  </a:txBody>
                  <a:tcPr anchor="ctr">
                    <a:solidFill>
                      <a:schemeClr val="accent3">
                        <a:lumMod val="60000"/>
                        <a:lumOff val="40000"/>
                      </a:schemeClr>
                    </a:solidFill>
                  </a:tcPr>
                </a:tc>
                <a:tc>
                  <a:txBody>
                    <a:bodyPr/>
                    <a:lstStyle/>
                    <a:p>
                      <a:pPr algn="ctr"/>
                      <a:r>
                        <a:rPr kumimoji="1" lang="ja-JP" altLang="en-US" sz="1200" dirty="0" smtClean="0"/>
                        <a:t>看護</a:t>
                      </a:r>
                      <a:endParaRPr kumimoji="1" lang="en-US" altLang="ja-JP" sz="1200" dirty="0" smtClean="0"/>
                    </a:p>
                    <a:p>
                      <a:pPr algn="ctr"/>
                      <a:r>
                        <a:rPr kumimoji="1" lang="ja-JP" altLang="en-US" sz="1200" dirty="0" smtClean="0"/>
                        <a:t>補助者</a:t>
                      </a:r>
                      <a:endParaRPr kumimoji="1" lang="ja-JP" altLang="en-US" sz="1200" dirty="0">
                        <a:latin typeface="ＭＳ Ｐゴシック" pitchFamily="50" charset="-128"/>
                        <a:ea typeface="ＭＳ Ｐゴシック" pitchFamily="50" charset="-128"/>
                      </a:endParaRPr>
                    </a:p>
                  </a:txBody>
                  <a:tcPr anchor="ctr">
                    <a:solidFill>
                      <a:schemeClr val="accent3">
                        <a:lumMod val="60000"/>
                        <a:lumOff val="40000"/>
                      </a:schemeClr>
                    </a:solidFill>
                  </a:tcPr>
                </a:tc>
                <a:tc rowSpan="2">
                  <a:txBody>
                    <a:bodyPr/>
                    <a:lstStyle/>
                    <a:p>
                      <a:pPr algn="ctr"/>
                      <a:r>
                        <a:rPr kumimoji="1" lang="ja-JP" altLang="en-US" sz="1200" dirty="0" smtClean="0"/>
                        <a:t>看護</a:t>
                      </a:r>
                      <a:endParaRPr kumimoji="1" lang="en-US" altLang="ja-JP" sz="1200" dirty="0" smtClean="0"/>
                    </a:p>
                    <a:p>
                      <a:pPr algn="ctr"/>
                      <a:r>
                        <a:rPr kumimoji="1" lang="ja-JP" altLang="en-US" sz="1200" dirty="0" smtClean="0"/>
                        <a:t>要員</a:t>
                      </a:r>
                      <a:endParaRPr kumimoji="1" lang="en-US" altLang="ja-JP" sz="1200" dirty="0" smtClean="0"/>
                    </a:p>
                    <a:p>
                      <a:pPr algn="ctr"/>
                      <a:r>
                        <a:rPr kumimoji="1" lang="ja-JP" altLang="en-US" sz="1200" dirty="0" smtClean="0"/>
                        <a:t>合計</a:t>
                      </a:r>
                      <a:endParaRPr kumimoji="1" lang="ja-JP" altLang="en-US" sz="1200" dirty="0">
                        <a:latin typeface="ＭＳ Ｐゴシック" pitchFamily="50" charset="-128"/>
                        <a:ea typeface="ＭＳ Ｐゴシック" pitchFamily="50" charset="-128"/>
                      </a:endParaRPr>
                    </a:p>
                  </a:txBody>
                  <a:tcPr anchor="ctr">
                    <a:solidFill>
                      <a:schemeClr val="accent3">
                        <a:lumMod val="60000"/>
                        <a:lumOff val="40000"/>
                      </a:schemeClr>
                    </a:solidFill>
                  </a:tcPr>
                </a:tc>
                <a:tc>
                  <a:txBody>
                    <a:bodyPr/>
                    <a:lstStyle/>
                    <a:p>
                      <a:pPr algn="ctr"/>
                      <a:r>
                        <a:rPr kumimoji="1" lang="ja-JP" altLang="en-US" sz="1200" dirty="0" smtClean="0"/>
                        <a:t>看護</a:t>
                      </a:r>
                      <a:endParaRPr kumimoji="1" lang="en-US" altLang="ja-JP" sz="1200" dirty="0" smtClean="0"/>
                    </a:p>
                    <a:p>
                      <a:pPr algn="ctr"/>
                      <a:r>
                        <a:rPr kumimoji="1" lang="ja-JP" altLang="en-US" sz="1200" dirty="0" smtClean="0"/>
                        <a:t>区分</a:t>
                      </a:r>
                      <a:endParaRPr kumimoji="1" lang="ja-JP" altLang="en-US" sz="1200" dirty="0">
                        <a:latin typeface="ＭＳ Ｐゴシック" pitchFamily="50" charset="-128"/>
                        <a:ea typeface="ＭＳ Ｐゴシック" pitchFamily="50" charset="-128"/>
                      </a:endParaRPr>
                    </a:p>
                  </a:txBody>
                  <a:tcPr anchor="ctr">
                    <a:solidFill>
                      <a:schemeClr val="accent5">
                        <a:lumMod val="60000"/>
                        <a:lumOff val="40000"/>
                      </a:schemeClr>
                    </a:solidFill>
                  </a:tcPr>
                </a:tc>
                <a:tc gridSpan="3">
                  <a:txBody>
                    <a:bodyPr/>
                    <a:lstStyle/>
                    <a:p>
                      <a:pPr algn="ctr"/>
                      <a:r>
                        <a:rPr kumimoji="1" lang="ja-JP" altLang="en-US" sz="1200" dirty="0" smtClean="0"/>
                        <a:t>１</a:t>
                      </a:r>
                      <a:endParaRPr kumimoji="1" lang="en-US" altLang="ja-JP" sz="1200" dirty="0" smtClean="0">
                        <a:latin typeface="ＭＳ Ｐゴシック" pitchFamily="50" charset="-128"/>
                        <a:ea typeface="ＭＳ Ｐゴシック" pitchFamily="50" charset="-128"/>
                      </a:endParaRPr>
                    </a:p>
                  </a:txBody>
                  <a:tcPr anchor="ctr">
                    <a:solidFill>
                      <a:schemeClr val="accent5">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ja-JP" altLang="en-US" sz="1200" dirty="0" smtClean="0"/>
                        <a:t>２</a:t>
                      </a:r>
                      <a:endParaRPr kumimoji="1" lang="en-US" altLang="ja-JP" sz="1200" dirty="0" smtClean="0">
                        <a:latin typeface="ＭＳ Ｐゴシック" pitchFamily="50" charset="-128"/>
                        <a:ea typeface="ＭＳ Ｐゴシック" pitchFamily="50" charset="-128"/>
                      </a:endParaRPr>
                    </a:p>
                  </a:txBody>
                  <a:tcPr anchor="ctr">
                    <a:solidFill>
                      <a:schemeClr val="accent5">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ja-JP" altLang="en-US" sz="1200" dirty="0" smtClean="0"/>
                        <a:t>３</a:t>
                      </a:r>
                      <a:endParaRPr kumimoji="1" lang="ja-JP" altLang="en-US" sz="1200" dirty="0">
                        <a:latin typeface="ＭＳ Ｐゴシック" pitchFamily="50" charset="-128"/>
                        <a:ea typeface="ＭＳ Ｐゴシック" pitchFamily="50" charset="-128"/>
                      </a:endParaRPr>
                    </a:p>
                  </a:txBody>
                  <a:tcPr anchor="ctr">
                    <a:solidFill>
                      <a:schemeClr val="accent5">
                        <a:lumMod val="60000"/>
                        <a:lumOff val="40000"/>
                      </a:schemeClr>
                    </a:solidFill>
                  </a:tcPr>
                </a:tc>
                <a:tc hMerge="1">
                  <a:txBody>
                    <a:bodyPr/>
                    <a:lstStyle/>
                    <a:p>
                      <a:endParaRPr kumimoji="1" lang="ja-JP" altLang="en-US"/>
                    </a:p>
                  </a:txBody>
                  <a:tcPr/>
                </a:tc>
                <a:tc hMerge="1">
                  <a:txBody>
                    <a:bodyPr/>
                    <a:lstStyle/>
                    <a:p>
                      <a:endParaRPr kumimoji="1" lang="ja-JP" altLang="en-US"/>
                    </a:p>
                  </a:txBody>
                  <a:tcPr/>
                </a:tc>
              </a:tr>
              <a:tr h="454286">
                <a:tc vMerge="1">
                  <a:txBody>
                    <a:bodyPr/>
                    <a:lstStyle/>
                    <a:p>
                      <a:pPr algn="ctr"/>
                      <a:endParaRPr kumimoji="1" lang="ja-JP" altLang="en-US" dirty="0"/>
                    </a:p>
                  </a:txBody>
                  <a:tcPr>
                    <a:lnR w="38100" cap="flat" cmpd="sng" algn="ctr">
                      <a:solidFill>
                        <a:schemeClr val="accent3">
                          <a:lumMod val="50000"/>
                        </a:schemeClr>
                      </a:solidFill>
                      <a:prstDash val="solid"/>
                      <a:round/>
                      <a:headEnd type="none" w="med" len="med"/>
                      <a:tailEnd type="none" w="med" len="med"/>
                    </a:lnR>
                    <a:solidFill>
                      <a:schemeClr val="bg2">
                        <a:lumMod val="75000"/>
                      </a:schemeClr>
                    </a:solidFill>
                  </a:tcPr>
                </a:tc>
                <a:tc>
                  <a:txBody>
                    <a:bodyPr/>
                    <a:lstStyle/>
                    <a:p>
                      <a:pPr algn="ctr"/>
                      <a:r>
                        <a:rPr kumimoji="1" lang="ja-JP" altLang="en-US" sz="1200" dirty="0" smtClean="0"/>
                        <a:t>６：１</a:t>
                      </a:r>
                      <a:endParaRPr kumimoji="1" lang="ja-JP" altLang="en-US" sz="1200" dirty="0">
                        <a:latin typeface="ＭＳ Ｐゴシック" pitchFamily="50" charset="-128"/>
                        <a:ea typeface="ＭＳ Ｐゴシック" pitchFamily="50" charset="-128"/>
                      </a:endParaRPr>
                    </a:p>
                  </a:txBody>
                  <a:tcPr anchor="ctr">
                    <a:solidFill>
                      <a:schemeClr val="accent3">
                        <a:lumMod val="60000"/>
                        <a:lumOff val="40000"/>
                      </a:schemeClr>
                    </a:solidFill>
                  </a:tcPr>
                </a:tc>
                <a:tc>
                  <a:txBody>
                    <a:bodyPr/>
                    <a:lstStyle/>
                    <a:p>
                      <a:pPr algn="ctr"/>
                      <a:r>
                        <a:rPr kumimoji="1" lang="ja-JP" altLang="en-US" sz="1200" dirty="0" smtClean="0"/>
                        <a:t>６：１</a:t>
                      </a:r>
                      <a:endParaRPr kumimoji="1" lang="ja-JP" altLang="en-US" sz="1200" dirty="0">
                        <a:latin typeface="ＭＳ Ｐゴシック" pitchFamily="50" charset="-128"/>
                        <a:ea typeface="ＭＳ Ｐゴシック" pitchFamily="50" charset="-128"/>
                      </a:endParaRPr>
                    </a:p>
                  </a:txBody>
                  <a:tcPr anchor="ctr">
                    <a:solidFill>
                      <a:schemeClr val="accent3">
                        <a:lumMod val="60000"/>
                        <a:lumOff val="40000"/>
                      </a:schemeClr>
                    </a:solidFill>
                  </a:tcPr>
                </a:tc>
                <a:tc vMerge="1">
                  <a:txBody>
                    <a:bodyPr/>
                    <a:lstStyle/>
                    <a:p>
                      <a:pPr algn="ctr"/>
                      <a:endParaRPr kumimoji="1" lang="ja-JP" altLang="en-US" sz="1050" dirty="0">
                        <a:latin typeface="ＭＳ Ｐゴシック" pitchFamily="50" charset="-128"/>
                        <a:ea typeface="ＭＳ Ｐゴシック" pitchFamily="50" charset="-128"/>
                      </a:endParaRPr>
                    </a:p>
                  </a:txBody>
                  <a:tcPr marL="99060" marR="99060" anchor="ctr">
                    <a:solidFill>
                      <a:schemeClr val="accent3">
                        <a:lumMod val="40000"/>
                        <a:lumOff val="60000"/>
                      </a:schemeClr>
                    </a:solidFill>
                  </a:tcPr>
                </a:tc>
                <a:tc>
                  <a:txBody>
                    <a:bodyPr/>
                    <a:lstStyle/>
                    <a:p>
                      <a:pPr algn="ctr"/>
                      <a:r>
                        <a:rPr kumimoji="1" lang="ja-JP" altLang="en-US" sz="1200" dirty="0" smtClean="0"/>
                        <a:t>看護</a:t>
                      </a:r>
                      <a:endParaRPr kumimoji="1" lang="en-US" altLang="ja-JP" sz="1200" dirty="0" smtClean="0"/>
                    </a:p>
                    <a:p>
                      <a:pPr algn="ctr"/>
                      <a:r>
                        <a:rPr kumimoji="1" lang="ja-JP" altLang="en-US" sz="1200" dirty="0" smtClean="0"/>
                        <a:t>職員</a:t>
                      </a:r>
                      <a:endParaRPr kumimoji="1" lang="ja-JP" altLang="en-US" sz="1200" dirty="0">
                        <a:latin typeface="ＭＳ Ｐゴシック" pitchFamily="50" charset="-128"/>
                        <a:ea typeface="ＭＳ Ｐゴシック" pitchFamily="50" charset="-128"/>
                      </a:endParaRPr>
                    </a:p>
                  </a:txBody>
                  <a:tcPr anchor="ctr">
                    <a:solidFill>
                      <a:schemeClr val="accent5">
                        <a:lumMod val="60000"/>
                        <a:lumOff val="40000"/>
                      </a:schemeClr>
                    </a:solidFill>
                  </a:tcPr>
                </a:tc>
                <a:tc>
                  <a:txBody>
                    <a:bodyPr/>
                    <a:lstStyle/>
                    <a:p>
                      <a:pPr algn="ctr"/>
                      <a:r>
                        <a:rPr kumimoji="1" lang="ja-JP" altLang="en-US" sz="1200" dirty="0" smtClean="0"/>
                        <a:t>９</a:t>
                      </a:r>
                      <a:endParaRPr kumimoji="1" lang="ja-JP" altLang="en-US" sz="1200" dirty="0">
                        <a:latin typeface="ＭＳ Ｐゴシック" pitchFamily="50" charset="-128"/>
                        <a:ea typeface="ＭＳ Ｐゴシック" pitchFamily="50" charset="-128"/>
                      </a:endParaRPr>
                    </a:p>
                  </a:txBody>
                  <a:tcPr anchor="ctr">
                    <a:solidFill>
                      <a:schemeClr val="accent5">
                        <a:lumMod val="60000"/>
                        <a:lumOff val="40000"/>
                      </a:schemeClr>
                    </a:solidFill>
                  </a:tcPr>
                </a:tc>
                <a:tc>
                  <a:txBody>
                    <a:bodyPr/>
                    <a:lstStyle/>
                    <a:p>
                      <a:pPr algn="ctr"/>
                      <a:r>
                        <a:rPr kumimoji="1" lang="ja-JP" altLang="en-US" sz="1200" dirty="0" smtClean="0"/>
                        <a:t>８</a:t>
                      </a:r>
                      <a:endParaRPr kumimoji="1" lang="ja-JP" altLang="en-US" sz="1200" dirty="0">
                        <a:latin typeface="ＭＳ Ｐゴシック" pitchFamily="50" charset="-128"/>
                        <a:ea typeface="ＭＳ Ｐゴシック" pitchFamily="50" charset="-128"/>
                      </a:endParaRPr>
                    </a:p>
                  </a:txBody>
                  <a:tcPr anchor="ctr">
                    <a:solidFill>
                      <a:schemeClr val="accent5">
                        <a:lumMod val="60000"/>
                        <a:lumOff val="40000"/>
                      </a:schemeClr>
                    </a:solidFill>
                  </a:tcPr>
                </a:tc>
                <a:tc>
                  <a:txBody>
                    <a:bodyPr/>
                    <a:lstStyle/>
                    <a:p>
                      <a:pPr algn="ctr"/>
                      <a:r>
                        <a:rPr kumimoji="1" lang="ja-JP" altLang="en-US" sz="1200" dirty="0" smtClean="0"/>
                        <a:t>７</a:t>
                      </a:r>
                      <a:endParaRPr kumimoji="1" lang="ja-JP" altLang="en-US" sz="1200" dirty="0">
                        <a:latin typeface="ＭＳ Ｐゴシック" pitchFamily="50" charset="-128"/>
                        <a:ea typeface="ＭＳ Ｐゴシック" pitchFamily="50" charset="-128"/>
                      </a:endParaRPr>
                    </a:p>
                  </a:txBody>
                  <a:tcPr anchor="ctr">
                    <a:solidFill>
                      <a:schemeClr val="accent5">
                        <a:lumMod val="60000"/>
                        <a:lumOff val="40000"/>
                      </a:schemeClr>
                    </a:solidFill>
                  </a:tcPr>
                </a:tc>
                <a:tc>
                  <a:txBody>
                    <a:bodyPr/>
                    <a:lstStyle/>
                    <a:p>
                      <a:pPr algn="ctr"/>
                      <a:r>
                        <a:rPr kumimoji="1" lang="ja-JP" altLang="en-US" sz="1200" dirty="0" smtClean="0"/>
                        <a:t>６</a:t>
                      </a:r>
                      <a:endParaRPr kumimoji="1" lang="ja-JP" altLang="en-US" sz="1200" dirty="0">
                        <a:latin typeface="ＭＳ Ｐゴシック" pitchFamily="50" charset="-128"/>
                        <a:ea typeface="ＭＳ Ｐゴシック" pitchFamily="50" charset="-128"/>
                      </a:endParaRPr>
                    </a:p>
                  </a:txBody>
                  <a:tcPr anchor="ctr">
                    <a:solidFill>
                      <a:schemeClr val="accent5">
                        <a:lumMod val="60000"/>
                        <a:lumOff val="40000"/>
                      </a:schemeClr>
                    </a:solidFill>
                  </a:tcPr>
                </a:tc>
                <a:tc>
                  <a:txBody>
                    <a:bodyPr/>
                    <a:lstStyle/>
                    <a:p>
                      <a:pPr algn="ctr"/>
                      <a:r>
                        <a:rPr kumimoji="1" lang="ja-JP" altLang="en-US" sz="1200" dirty="0" smtClean="0"/>
                        <a:t>５</a:t>
                      </a:r>
                      <a:endParaRPr kumimoji="1" lang="ja-JP" altLang="en-US" sz="1200" dirty="0">
                        <a:latin typeface="ＭＳ Ｐゴシック" pitchFamily="50" charset="-128"/>
                        <a:ea typeface="ＭＳ Ｐゴシック" pitchFamily="50" charset="-128"/>
                      </a:endParaRPr>
                    </a:p>
                  </a:txBody>
                  <a:tcPr anchor="ctr">
                    <a:solidFill>
                      <a:schemeClr val="accent5">
                        <a:lumMod val="60000"/>
                        <a:lumOff val="40000"/>
                      </a:schemeClr>
                    </a:solidFill>
                  </a:tcPr>
                </a:tc>
                <a:tc>
                  <a:txBody>
                    <a:bodyPr/>
                    <a:lstStyle/>
                    <a:p>
                      <a:pPr algn="ctr"/>
                      <a:r>
                        <a:rPr kumimoji="1" lang="ja-JP" altLang="en-US" sz="1200" dirty="0" smtClean="0"/>
                        <a:t>４</a:t>
                      </a:r>
                      <a:endParaRPr kumimoji="1" lang="ja-JP" altLang="en-US" sz="1200" dirty="0">
                        <a:latin typeface="ＭＳ Ｐゴシック" pitchFamily="50" charset="-128"/>
                        <a:ea typeface="ＭＳ Ｐゴシック" pitchFamily="50" charset="-128"/>
                      </a:endParaRPr>
                    </a:p>
                  </a:txBody>
                  <a:tcPr anchor="ctr">
                    <a:solidFill>
                      <a:schemeClr val="accent5">
                        <a:lumMod val="60000"/>
                        <a:lumOff val="40000"/>
                      </a:schemeClr>
                    </a:solidFill>
                  </a:tcPr>
                </a:tc>
                <a:tc>
                  <a:txBody>
                    <a:bodyPr/>
                    <a:lstStyle/>
                    <a:p>
                      <a:pPr algn="ctr"/>
                      <a:r>
                        <a:rPr kumimoji="1" lang="ja-JP" altLang="en-US" sz="1200" dirty="0" smtClean="0"/>
                        <a:t>３</a:t>
                      </a:r>
                      <a:endParaRPr kumimoji="1" lang="ja-JP" altLang="en-US" sz="1200" dirty="0">
                        <a:latin typeface="ＭＳ Ｐゴシック" pitchFamily="50" charset="-128"/>
                        <a:ea typeface="ＭＳ Ｐゴシック" pitchFamily="50" charset="-128"/>
                      </a:endParaRPr>
                    </a:p>
                  </a:txBody>
                  <a:tcPr anchor="ctr">
                    <a:solidFill>
                      <a:schemeClr val="accent5">
                        <a:lumMod val="60000"/>
                        <a:lumOff val="40000"/>
                      </a:schemeClr>
                    </a:solidFill>
                  </a:tcPr>
                </a:tc>
                <a:tc>
                  <a:txBody>
                    <a:bodyPr/>
                    <a:lstStyle/>
                    <a:p>
                      <a:pPr algn="ctr"/>
                      <a:r>
                        <a:rPr kumimoji="1" lang="ja-JP" altLang="en-US" sz="1200" dirty="0" smtClean="0"/>
                        <a:t>２</a:t>
                      </a:r>
                      <a:endParaRPr kumimoji="1" lang="ja-JP" altLang="en-US" sz="1200" dirty="0">
                        <a:latin typeface="ＭＳ Ｐゴシック" pitchFamily="50" charset="-128"/>
                        <a:ea typeface="ＭＳ Ｐゴシック" pitchFamily="50" charset="-128"/>
                      </a:endParaRPr>
                    </a:p>
                  </a:txBody>
                  <a:tcPr anchor="ctr">
                    <a:solidFill>
                      <a:schemeClr val="accent5">
                        <a:lumMod val="60000"/>
                        <a:lumOff val="40000"/>
                      </a:schemeClr>
                    </a:solidFill>
                  </a:tcPr>
                </a:tc>
                <a:tc>
                  <a:txBody>
                    <a:bodyPr/>
                    <a:lstStyle/>
                    <a:p>
                      <a:pPr algn="ctr"/>
                      <a:r>
                        <a:rPr kumimoji="1" lang="ja-JP" altLang="en-US" sz="1200" dirty="0" smtClean="0"/>
                        <a:t>１</a:t>
                      </a:r>
                      <a:endParaRPr kumimoji="1" lang="ja-JP" altLang="en-US" sz="1200" dirty="0">
                        <a:latin typeface="ＭＳ Ｐゴシック" pitchFamily="50" charset="-128"/>
                        <a:ea typeface="ＭＳ Ｐゴシック" pitchFamily="50" charset="-128"/>
                      </a:endParaRPr>
                    </a:p>
                  </a:txBody>
                  <a:tcPr anchor="ctr">
                    <a:solidFill>
                      <a:schemeClr val="accent5">
                        <a:lumMod val="60000"/>
                        <a:lumOff val="40000"/>
                      </a:schemeClr>
                    </a:solidFill>
                  </a:tcPr>
                </a:tc>
              </a:tr>
              <a:tr h="272571">
                <a:tc>
                  <a:txBody>
                    <a:bodyPr/>
                    <a:lstStyle/>
                    <a:p>
                      <a:pPr algn="ctr"/>
                      <a:r>
                        <a:rPr kumimoji="1" lang="ja-JP" altLang="en-US" sz="1200" dirty="0" smtClean="0"/>
                        <a:t>１９</a:t>
                      </a:r>
                      <a:endParaRPr kumimoji="1" lang="ja-JP" altLang="en-US" sz="1200" dirty="0">
                        <a:latin typeface="ＭＳ Ｐゴシック" pitchFamily="50" charset="-128"/>
                        <a:ea typeface="ＭＳ Ｐゴシック" pitchFamily="50" charset="-128"/>
                      </a:endParaRPr>
                    </a:p>
                  </a:txBody>
                  <a:tcPr>
                    <a:solidFill>
                      <a:schemeClr val="bg1">
                        <a:lumMod val="75000"/>
                      </a:schemeClr>
                    </a:solidFill>
                  </a:tcPr>
                </a:tc>
                <a:tc>
                  <a:txBody>
                    <a:bodyPr/>
                    <a:lstStyle/>
                    <a:p>
                      <a:pPr algn="ctr"/>
                      <a:r>
                        <a:rPr kumimoji="1" lang="ja-JP" altLang="en-US" sz="1200" dirty="0" smtClean="0"/>
                        <a:t>４</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４</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８</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rowSpan="16">
                  <a:txBody>
                    <a:bodyPr/>
                    <a:lstStyle/>
                    <a:p>
                      <a:pPr algn="ctr"/>
                      <a:endParaRPr kumimoji="1" lang="ja-JP" altLang="en-US" sz="1200" dirty="0">
                        <a:latin typeface="ＭＳ Ｐゴシック" pitchFamily="50" charset="-128"/>
                        <a:ea typeface="ＭＳ Ｐゴシック" pitchFamily="50" charset="-128"/>
                      </a:endParaRPr>
                    </a:p>
                  </a:txBody>
                  <a:tcPr>
                    <a:solidFill>
                      <a:schemeClr val="bg1">
                        <a:lumMod val="75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r>
              <a:tr h="272571">
                <a:tc>
                  <a:txBody>
                    <a:bodyPr/>
                    <a:lstStyle/>
                    <a:p>
                      <a:pPr algn="ctr"/>
                      <a:r>
                        <a:rPr kumimoji="1" lang="ja-JP" altLang="en-US" sz="1200" dirty="0" smtClean="0"/>
                        <a:t>１８</a:t>
                      </a:r>
                      <a:endParaRPr kumimoji="1" lang="ja-JP" altLang="en-US" sz="1200" dirty="0">
                        <a:latin typeface="ＭＳ Ｐゴシック" pitchFamily="50" charset="-128"/>
                        <a:ea typeface="ＭＳ Ｐゴシック" pitchFamily="50" charset="-128"/>
                      </a:endParaRPr>
                    </a:p>
                  </a:txBody>
                  <a:tcPr>
                    <a:solidFill>
                      <a:schemeClr val="bg1">
                        <a:lumMod val="75000"/>
                      </a:schemeClr>
                    </a:solidFill>
                  </a:tcPr>
                </a:tc>
                <a:tc>
                  <a:txBody>
                    <a:bodyPr/>
                    <a:lstStyle/>
                    <a:p>
                      <a:pPr algn="ctr"/>
                      <a:r>
                        <a:rPr kumimoji="1" lang="ja-JP" altLang="en-US" sz="1200" dirty="0" smtClean="0"/>
                        <a:t>３</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３</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６</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vMerge="1">
                  <a:txBody>
                    <a:bodyPr/>
                    <a:lstStyle/>
                    <a:p>
                      <a:pPr algn="ctr"/>
                      <a:endParaRPr kumimoji="1" lang="ja-JP" altLang="en-US" sz="1200" dirty="0">
                        <a:latin typeface="ＭＳ Ｐゴシック" pitchFamily="50" charset="-128"/>
                        <a:ea typeface="ＭＳ Ｐゴシック" pitchFamily="50" charset="-128"/>
                      </a:endParaRPr>
                    </a:p>
                  </a:txBody>
                  <a:tcPr marL="99060" marR="99060">
                    <a:lnBlToTr w="12700" cap="flat" cmpd="sng" algn="ctr">
                      <a:solidFill>
                        <a:schemeClr val="tx1"/>
                      </a:solidFill>
                      <a:prstDash val="solid"/>
                      <a:round/>
                      <a:headEnd type="none" w="med" len="med"/>
                      <a:tailEnd type="none" w="med" len="med"/>
                    </a:lnBlTo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a:t>
                      </a:r>
                      <a:endParaRPr kumimoji="1" lang="ja-JP" altLang="en-US" sz="1200" dirty="0" smtClean="0">
                        <a:latin typeface="ＭＳ Ｐゴシック" pitchFamily="50" charset="-128"/>
                        <a:ea typeface="ＭＳ Ｐゴシック" pitchFamily="50" charset="-128"/>
                      </a:endParaRPr>
                    </a:p>
                  </a:txBody>
                  <a:tcPr anchor="ctr">
                    <a:solidFill>
                      <a:schemeClr val="accent6">
                        <a:lumMod val="60000"/>
                        <a:lumOff val="4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r>
              <a:tr h="272571">
                <a:tc>
                  <a:txBody>
                    <a:bodyPr/>
                    <a:lstStyle/>
                    <a:p>
                      <a:pPr algn="ctr"/>
                      <a:r>
                        <a:rPr kumimoji="1" lang="ja-JP" altLang="en-US" sz="1200" dirty="0" smtClean="0"/>
                        <a:t>１７</a:t>
                      </a:r>
                      <a:endParaRPr kumimoji="1" lang="ja-JP" altLang="en-US" sz="1200" dirty="0">
                        <a:latin typeface="ＭＳ Ｐゴシック" pitchFamily="50" charset="-128"/>
                        <a:ea typeface="ＭＳ Ｐゴシック" pitchFamily="50" charset="-128"/>
                      </a:endParaRPr>
                    </a:p>
                  </a:txBody>
                  <a:tcPr>
                    <a:solidFill>
                      <a:schemeClr val="bg1">
                        <a:lumMod val="75000"/>
                      </a:schemeClr>
                    </a:solidFill>
                  </a:tcPr>
                </a:tc>
                <a:tc>
                  <a:txBody>
                    <a:bodyPr/>
                    <a:lstStyle/>
                    <a:p>
                      <a:pPr algn="ctr"/>
                      <a:r>
                        <a:rPr kumimoji="1" lang="ja-JP" altLang="en-US" sz="1200" dirty="0" smtClean="0"/>
                        <a:t>３</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３</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６</a:t>
                      </a:r>
                      <a:endParaRPr kumimoji="1" lang="en-US" altLang="ja-JP" sz="1200" dirty="0" smtClean="0">
                        <a:latin typeface="ＭＳ Ｐゴシック" pitchFamily="50" charset="-128"/>
                        <a:ea typeface="ＭＳ Ｐゴシック" pitchFamily="50" charset="-128"/>
                      </a:endParaRPr>
                    </a:p>
                  </a:txBody>
                  <a:tcPr>
                    <a:solidFill>
                      <a:schemeClr val="accent3">
                        <a:lumMod val="40000"/>
                        <a:lumOff val="60000"/>
                      </a:schemeClr>
                    </a:solidFill>
                  </a:tcPr>
                </a:tc>
                <a:tc vMerge="1">
                  <a:txBody>
                    <a:bodyPr/>
                    <a:lstStyle/>
                    <a:p>
                      <a:pPr algn="ctr"/>
                      <a:endParaRPr kumimoji="1" lang="ja-JP" altLang="en-US" sz="1200" dirty="0">
                        <a:latin typeface="ＭＳ Ｐゴシック" pitchFamily="50" charset="-128"/>
                        <a:ea typeface="ＭＳ Ｐゴシック" pitchFamily="50" charset="-128"/>
                      </a:endParaRPr>
                    </a:p>
                  </a:txBody>
                  <a:tcPr marL="99060" marR="99060">
                    <a:lnBlToTr w="12700" cap="flat" cmpd="sng" algn="ctr">
                      <a:solidFill>
                        <a:schemeClr val="tx1"/>
                      </a:solidFill>
                      <a:prstDash val="solid"/>
                      <a:round/>
                      <a:headEnd type="none" w="med" len="med"/>
                      <a:tailEnd type="none" w="med" len="med"/>
                    </a:lnBlTo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r>
              <a:tr h="272571">
                <a:tc>
                  <a:txBody>
                    <a:bodyPr/>
                    <a:lstStyle/>
                    <a:p>
                      <a:pPr algn="ctr"/>
                      <a:r>
                        <a:rPr kumimoji="1" lang="ja-JP" altLang="en-US" sz="1200" dirty="0" smtClean="0"/>
                        <a:t>１６</a:t>
                      </a:r>
                      <a:endParaRPr kumimoji="1" lang="ja-JP" altLang="en-US" sz="1200" dirty="0">
                        <a:latin typeface="ＭＳ Ｐゴシック" pitchFamily="50" charset="-128"/>
                        <a:ea typeface="ＭＳ Ｐゴシック" pitchFamily="50" charset="-128"/>
                      </a:endParaRPr>
                    </a:p>
                  </a:txBody>
                  <a:tcPr>
                    <a:solidFill>
                      <a:schemeClr val="bg1">
                        <a:lumMod val="75000"/>
                      </a:schemeClr>
                    </a:solidFill>
                  </a:tcPr>
                </a:tc>
                <a:tc>
                  <a:txBody>
                    <a:bodyPr/>
                    <a:lstStyle/>
                    <a:p>
                      <a:pPr algn="ctr"/>
                      <a:r>
                        <a:rPr kumimoji="1" lang="ja-JP" altLang="en-US" sz="1200" dirty="0" smtClean="0"/>
                        <a:t>３</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３</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６</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vMerge="1">
                  <a:txBody>
                    <a:bodyPr/>
                    <a:lstStyle/>
                    <a:p>
                      <a:pPr algn="ctr"/>
                      <a:endParaRPr kumimoji="1" lang="ja-JP" altLang="en-US" sz="1200" dirty="0">
                        <a:latin typeface="ＭＳ Ｐゴシック" pitchFamily="50" charset="-128"/>
                        <a:ea typeface="ＭＳ Ｐゴシック" pitchFamily="50" charset="-128"/>
                      </a:endParaRPr>
                    </a:p>
                  </a:txBody>
                  <a:tcPr marL="99060" marR="99060">
                    <a:lnBlToTr w="12700" cap="flat" cmpd="sng" algn="ctr">
                      <a:solidFill>
                        <a:schemeClr val="tx1"/>
                      </a:solidFill>
                      <a:prstDash val="solid"/>
                      <a:round/>
                      <a:headEnd type="none" w="med" len="med"/>
                      <a:tailEnd type="none" w="med" len="med"/>
                    </a:lnBlTo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r>
              <a:tr h="272571">
                <a:tc>
                  <a:txBody>
                    <a:bodyPr/>
                    <a:lstStyle/>
                    <a:p>
                      <a:pPr algn="ctr"/>
                      <a:r>
                        <a:rPr kumimoji="1" lang="ja-JP" altLang="en-US" sz="1200" dirty="0" smtClean="0"/>
                        <a:t>１５</a:t>
                      </a:r>
                      <a:endParaRPr kumimoji="1" lang="ja-JP" altLang="en-US" sz="1200" dirty="0">
                        <a:latin typeface="ＭＳ Ｐゴシック" pitchFamily="50" charset="-128"/>
                        <a:ea typeface="ＭＳ Ｐゴシック" pitchFamily="50" charset="-128"/>
                      </a:endParaRPr>
                    </a:p>
                  </a:txBody>
                  <a:tcPr>
                    <a:solidFill>
                      <a:schemeClr val="bg1">
                        <a:lumMod val="75000"/>
                      </a:schemeClr>
                    </a:solidFill>
                  </a:tcPr>
                </a:tc>
                <a:tc>
                  <a:txBody>
                    <a:bodyPr/>
                    <a:lstStyle/>
                    <a:p>
                      <a:pPr algn="ctr"/>
                      <a:r>
                        <a:rPr kumimoji="1" lang="ja-JP" altLang="en-US" sz="1200" dirty="0" smtClean="0"/>
                        <a:t>３</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３</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６</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vMerge="1">
                  <a:txBody>
                    <a:bodyPr/>
                    <a:lstStyle/>
                    <a:p>
                      <a:pPr algn="ctr"/>
                      <a:endParaRPr kumimoji="1" lang="ja-JP" altLang="en-US" sz="1200" dirty="0">
                        <a:latin typeface="ＭＳ Ｐゴシック" pitchFamily="50" charset="-128"/>
                        <a:ea typeface="ＭＳ Ｐゴシック" pitchFamily="50" charset="-128"/>
                      </a:endParaRPr>
                    </a:p>
                  </a:txBody>
                  <a:tcPr marL="99060" marR="99060">
                    <a:lnBlToTr w="12700" cap="flat" cmpd="sng" algn="ctr">
                      <a:solidFill>
                        <a:schemeClr val="tx1"/>
                      </a:solidFill>
                      <a:prstDash val="solid"/>
                      <a:round/>
                      <a:headEnd type="none" w="med" len="med"/>
                      <a:tailEnd type="none" w="med" len="med"/>
                    </a:lnBlTo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r>
              <a:tr h="272571">
                <a:tc>
                  <a:txBody>
                    <a:bodyPr/>
                    <a:lstStyle/>
                    <a:p>
                      <a:pPr algn="ctr"/>
                      <a:r>
                        <a:rPr kumimoji="1" lang="ja-JP" altLang="en-US" sz="1200" dirty="0" smtClean="0"/>
                        <a:t>１４</a:t>
                      </a:r>
                      <a:endParaRPr kumimoji="1" lang="ja-JP" altLang="en-US" sz="1200" dirty="0">
                        <a:latin typeface="ＭＳ Ｐゴシック" pitchFamily="50" charset="-128"/>
                        <a:ea typeface="ＭＳ Ｐゴシック" pitchFamily="50" charset="-128"/>
                      </a:endParaRPr>
                    </a:p>
                  </a:txBody>
                  <a:tcPr>
                    <a:solidFill>
                      <a:schemeClr val="bg1">
                        <a:lumMod val="75000"/>
                      </a:schemeClr>
                    </a:solidFill>
                  </a:tcPr>
                </a:tc>
                <a:tc>
                  <a:txBody>
                    <a:bodyPr/>
                    <a:lstStyle/>
                    <a:p>
                      <a:pPr algn="ctr"/>
                      <a:r>
                        <a:rPr kumimoji="1" lang="ja-JP" altLang="en-US" sz="1200" dirty="0" smtClean="0"/>
                        <a:t>３</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３</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６</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vMerge="1">
                  <a:txBody>
                    <a:bodyPr/>
                    <a:lstStyle/>
                    <a:p>
                      <a:pPr algn="ctr"/>
                      <a:endParaRPr kumimoji="1" lang="ja-JP" altLang="en-US" sz="1200" dirty="0">
                        <a:latin typeface="ＭＳ Ｐゴシック" pitchFamily="50" charset="-128"/>
                        <a:ea typeface="ＭＳ Ｐゴシック" pitchFamily="50" charset="-128"/>
                      </a:endParaRPr>
                    </a:p>
                  </a:txBody>
                  <a:tcPr marL="99060" marR="99060">
                    <a:lnBlToTr w="12700" cap="flat" cmpd="sng" algn="ctr">
                      <a:solidFill>
                        <a:schemeClr val="tx1"/>
                      </a:solidFill>
                      <a:prstDash val="solid"/>
                      <a:round/>
                      <a:headEnd type="none" w="med" len="med"/>
                      <a:tailEnd type="none" w="med" len="med"/>
                    </a:lnBlTo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r>
              <a:tr h="272571">
                <a:tc>
                  <a:txBody>
                    <a:bodyPr/>
                    <a:lstStyle/>
                    <a:p>
                      <a:pPr algn="ctr"/>
                      <a:r>
                        <a:rPr kumimoji="1" lang="ja-JP" altLang="en-US" sz="1200" dirty="0" smtClean="0"/>
                        <a:t>１３</a:t>
                      </a:r>
                      <a:endParaRPr kumimoji="1" lang="ja-JP" altLang="en-US" sz="1200" dirty="0">
                        <a:latin typeface="ＭＳ Ｐゴシック" pitchFamily="50" charset="-128"/>
                        <a:ea typeface="ＭＳ Ｐゴシック" pitchFamily="50" charset="-128"/>
                      </a:endParaRPr>
                    </a:p>
                  </a:txBody>
                  <a:tcPr>
                    <a:solidFill>
                      <a:schemeClr val="bg1">
                        <a:lumMod val="75000"/>
                      </a:schemeClr>
                    </a:solidFill>
                  </a:tcPr>
                </a:tc>
                <a:tc>
                  <a:txBody>
                    <a:bodyPr/>
                    <a:lstStyle/>
                    <a:p>
                      <a:pPr algn="ctr"/>
                      <a:r>
                        <a:rPr kumimoji="1" lang="ja-JP" altLang="en-US" sz="1200" dirty="0" smtClean="0"/>
                        <a:t>３</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３</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６</a:t>
                      </a:r>
                      <a:endParaRPr kumimoji="1" lang="en-US" altLang="ja-JP" sz="1200" dirty="0" smtClean="0">
                        <a:latin typeface="ＭＳ Ｐゴシック" pitchFamily="50" charset="-128"/>
                        <a:ea typeface="ＭＳ Ｐゴシック" pitchFamily="50" charset="-128"/>
                      </a:endParaRPr>
                    </a:p>
                  </a:txBody>
                  <a:tcPr>
                    <a:solidFill>
                      <a:schemeClr val="accent3">
                        <a:lumMod val="40000"/>
                        <a:lumOff val="60000"/>
                      </a:schemeClr>
                    </a:solidFill>
                  </a:tcPr>
                </a:tc>
                <a:tc vMerge="1">
                  <a:txBody>
                    <a:bodyPr/>
                    <a:lstStyle/>
                    <a:p>
                      <a:pPr algn="ctr"/>
                      <a:endParaRPr kumimoji="1" lang="ja-JP" altLang="en-US" sz="1200" dirty="0">
                        <a:latin typeface="ＭＳ Ｐゴシック" pitchFamily="50" charset="-128"/>
                        <a:ea typeface="ＭＳ Ｐゴシック" pitchFamily="50" charset="-128"/>
                      </a:endParaRPr>
                    </a:p>
                  </a:txBody>
                  <a:tcPr marL="99060" marR="99060">
                    <a:lnBlToTr w="12700" cap="flat" cmpd="sng" algn="ctr">
                      <a:solidFill>
                        <a:schemeClr val="tx1"/>
                      </a:solidFill>
                      <a:prstDash val="solid"/>
                      <a:round/>
                      <a:headEnd type="none" w="med" len="med"/>
                      <a:tailEnd type="none" w="med" len="med"/>
                    </a:lnBlTo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r>
              <a:tr h="272571">
                <a:tc>
                  <a:txBody>
                    <a:bodyPr/>
                    <a:lstStyle/>
                    <a:p>
                      <a:pPr algn="ctr"/>
                      <a:r>
                        <a:rPr kumimoji="1" lang="ja-JP" altLang="en-US" sz="1200" dirty="0" smtClean="0"/>
                        <a:t>１２</a:t>
                      </a:r>
                      <a:endParaRPr kumimoji="1" lang="ja-JP" altLang="en-US" sz="1200" dirty="0">
                        <a:latin typeface="ＭＳ Ｐゴシック" pitchFamily="50" charset="-128"/>
                        <a:ea typeface="ＭＳ Ｐゴシック" pitchFamily="50" charset="-128"/>
                      </a:endParaRPr>
                    </a:p>
                  </a:txBody>
                  <a:tcPr>
                    <a:solidFill>
                      <a:schemeClr val="bg1">
                        <a:lumMod val="75000"/>
                      </a:schemeClr>
                    </a:solidFill>
                  </a:tcPr>
                </a:tc>
                <a:tc>
                  <a:txBody>
                    <a:bodyPr/>
                    <a:lstStyle/>
                    <a:p>
                      <a:pPr algn="ctr"/>
                      <a:r>
                        <a:rPr kumimoji="1" lang="ja-JP" altLang="en-US" sz="1200" dirty="0" smtClean="0"/>
                        <a:t>２</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２</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４</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vMerge="1">
                  <a:txBody>
                    <a:bodyPr/>
                    <a:lstStyle/>
                    <a:p>
                      <a:pPr algn="ctr"/>
                      <a:endParaRPr kumimoji="1" lang="ja-JP" altLang="en-US" sz="1200" dirty="0">
                        <a:latin typeface="ＭＳ Ｐゴシック" pitchFamily="50" charset="-128"/>
                        <a:ea typeface="ＭＳ Ｐゴシック" pitchFamily="50" charset="-128"/>
                      </a:endParaRPr>
                    </a:p>
                  </a:txBody>
                  <a:tcPr marL="99060" marR="99060">
                    <a:lnBlToTr w="12700" cap="flat" cmpd="sng" algn="ctr">
                      <a:solidFill>
                        <a:schemeClr val="tx1"/>
                      </a:solidFill>
                      <a:prstDash val="solid"/>
                      <a:round/>
                      <a:headEnd type="none" w="med" len="med"/>
                      <a:tailEnd type="none" w="med" len="med"/>
                    </a:lnBlTo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latin typeface="ＭＳ Ｐゴシック" pitchFamily="50" charset="-128"/>
                          <a:ea typeface="ＭＳ Ｐゴシック" pitchFamily="50" charset="-128"/>
                        </a:rPr>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a:t>
                      </a:r>
                      <a:endParaRPr kumimoji="1" lang="ja-JP" altLang="en-US" sz="1200" dirty="0" smtClean="0">
                        <a:latin typeface="ＭＳ Ｐゴシック" pitchFamily="50" charset="-128"/>
                        <a:ea typeface="ＭＳ Ｐゴシック" pitchFamily="50" charset="-128"/>
                      </a:endParaRPr>
                    </a:p>
                  </a:txBody>
                  <a:tcPr anchor="ctr">
                    <a:solidFill>
                      <a:schemeClr val="accent6">
                        <a:lumMod val="60000"/>
                        <a:lumOff val="40000"/>
                      </a:schemeClr>
                    </a:solidFill>
                  </a:tcPr>
                </a:tc>
              </a:tr>
              <a:tr h="272571">
                <a:tc>
                  <a:txBody>
                    <a:bodyPr/>
                    <a:lstStyle/>
                    <a:p>
                      <a:pPr algn="ctr"/>
                      <a:r>
                        <a:rPr kumimoji="1" lang="ja-JP" altLang="en-US" sz="1200" dirty="0" smtClean="0"/>
                        <a:t>１１</a:t>
                      </a:r>
                      <a:endParaRPr kumimoji="1" lang="ja-JP" altLang="en-US" sz="1200" dirty="0">
                        <a:latin typeface="ＭＳ Ｐゴシック" pitchFamily="50" charset="-128"/>
                        <a:ea typeface="ＭＳ Ｐゴシック" pitchFamily="50" charset="-128"/>
                      </a:endParaRPr>
                    </a:p>
                  </a:txBody>
                  <a:tcPr>
                    <a:solidFill>
                      <a:schemeClr val="bg1">
                        <a:lumMod val="75000"/>
                      </a:schemeClr>
                    </a:solidFill>
                  </a:tcPr>
                </a:tc>
                <a:tc>
                  <a:txBody>
                    <a:bodyPr/>
                    <a:lstStyle/>
                    <a:p>
                      <a:pPr algn="ctr"/>
                      <a:r>
                        <a:rPr kumimoji="1" lang="ja-JP" altLang="en-US" sz="1200" dirty="0" smtClean="0"/>
                        <a:t>２</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２</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４</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vMerge="1">
                  <a:txBody>
                    <a:bodyPr/>
                    <a:lstStyle/>
                    <a:p>
                      <a:pPr algn="ctr"/>
                      <a:endParaRPr kumimoji="1" lang="ja-JP" altLang="en-US" sz="1200" dirty="0">
                        <a:latin typeface="ＭＳ Ｐゴシック" pitchFamily="50" charset="-128"/>
                        <a:ea typeface="ＭＳ Ｐゴシック" pitchFamily="50" charset="-128"/>
                      </a:endParaRPr>
                    </a:p>
                  </a:txBody>
                  <a:tcPr marL="99060" marR="99060">
                    <a:lnBlToTr w="12700" cap="flat" cmpd="sng" algn="ctr">
                      <a:solidFill>
                        <a:schemeClr val="tx1"/>
                      </a:solidFill>
                      <a:prstDash val="solid"/>
                      <a:round/>
                      <a:headEnd type="none" w="med" len="med"/>
                      <a:tailEnd type="none" w="med" len="med"/>
                    </a:lnBlTo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latin typeface="+mn-lt"/>
                          <a:ea typeface="+mn-ea"/>
                        </a:rPr>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a:t>
                      </a:r>
                      <a:endParaRPr kumimoji="1" lang="ja-JP" altLang="en-US" sz="1200" dirty="0" smtClean="0">
                        <a:latin typeface="ＭＳ Ｐゴシック" pitchFamily="50" charset="-128"/>
                        <a:ea typeface="ＭＳ Ｐゴシック" pitchFamily="50" charset="-128"/>
                      </a:endParaRPr>
                    </a:p>
                  </a:txBody>
                  <a:tcPr anchor="ctr">
                    <a:solidFill>
                      <a:schemeClr val="accent6">
                        <a:lumMod val="60000"/>
                        <a:lumOff val="40000"/>
                      </a:schemeClr>
                    </a:solidFill>
                  </a:tcPr>
                </a:tc>
              </a:tr>
              <a:tr h="272571">
                <a:tc>
                  <a:txBody>
                    <a:bodyPr/>
                    <a:lstStyle/>
                    <a:p>
                      <a:pPr algn="ctr"/>
                      <a:r>
                        <a:rPr kumimoji="1" lang="ja-JP" altLang="en-US" sz="1200" dirty="0" smtClean="0"/>
                        <a:t>１０</a:t>
                      </a:r>
                      <a:endParaRPr kumimoji="1" lang="ja-JP" altLang="en-US" sz="1200" dirty="0">
                        <a:latin typeface="ＭＳ Ｐゴシック" pitchFamily="50" charset="-128"/>
                        <a:ea typeface="ＭＳ Ｐゴシック" pitchFamily="50" charset="-128"/>
                      </a:endParaRPr>
                    </a:p>
                  </a:txBody>
                  <a:tcPr>
                    <a:solidFill>
                      <a:schemeClr val="bg1">
                        <a:lumMod val="75000"/>
                      </a:schemeClr>
                    </a:solidFill>
                  </a:tcPr>
                </a:tc>
                <a:tc>
                  <a:txBody>
                    <a:bodyPr/>
                    <a:lstStyle/>
                    <a:p>
                      <a:pPr algn="ctr"/>
                      <a:r>
                        <a:rPr kumimoji="1" lang="ja-JP" altLang="en-US" sz="1200" dirty="0" smtClean="0"/>
                        <a:t>２</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２</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４</a:t>
                      </a:r>
                      <a:endParaRPr kumimoji="1" lang="en-US" altLang="ja-JP" sz="1200" dirty="0" smtClean="0">
                        <a:latin typeface="ＭＳ Ｐゴシック" pitchFamily="50" charset="-128"/>
                        <a:ea typeface="ＭＳ Ｐゴシック" pitchFamily="50" charset="-128"/>
                      </a:endParaRPr>
                    </a:p>
                  </a:txBody>
                  <a:tcPr>
                    <a:solidFill>
                      <a:schemeClr val="accent3">
                        <a:lumMod val="40000"/>
                        <a:lumOff val="60000"/>
                      </a:schemeClr>
                    </a:solidFill>
                  </a:tcPr>
                </a:tc>
                <a:tc vMerge="1">
                  <a:txBody>
                    <a:bodyPr/>
                    <a:lstStyle/>
                    <a:p>
                      <a:pPr algn="ctr"/>
                      <a:endParaRPr kumimoji="1" lang="ja-JP" altLang="en-US" sz="1200" dirty="0">
                        <a:latin typeface="ＭＳ Ｐゴシック" pitchFamily="50" charset="-128"/>
                        <a:ea typeface="ＭＳ Ｐゴシック" pitchFamily="50" charset="-128"/>
                      </a:endParaRPr>
                    </a:p>
                  </a:txBody>
                  <a:tcPr marL="99060" marR="99060">
                    <a:lnBlToTr w="12700" cap="flat" cmpd="sng" algn="ctr">
                      <a:solidFill>
                        <a:schemeClr val="tx1"/>
                      </a:solidFill>
                      <a:prstDash val="solid"/>
                      <a:round/>
                      <a:headEnd type="none" w="med" len="med"/>
                      <a:tailEnd type="none" w="med" len="med"/>
                    </a:lnBlTo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latin typeface="+mn-lt"/>
                          <a:ea typeface="+mn-ea"/>
                        </a:rPr>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r>
              <a:tr h="272571">
                <a:tc>
                  <a:txBody>
                    <a:bodyPr/>
                    <a:lstStyle/>
                    <a:p>
                      <a:pPr algn="ctr"/>
                      <a:r>
                        <a:rPr kumimoji="1" lang="ja-JP" altLang="en-US" sz="1200" dirty="0" smtClean="0"/>
                        <a:t>９</a:t>
                      </a:r>
                      <a:endParaRPr kumimoji="1" lang="ja-JP" altLang="en-US" sz="1200" dirty="0">
                        <a:latin typeface="ＭＳ Ｐゴシック" pitchFamily="50" charset="-128"/>
                        <a:ea typeface="ＭＳ Ｐゴシック" pitchFamily="50" charset="-128"/>
                      </a:endParaRPr>
                    </a:p>
                  </a:txBody>
                  <a:tcPr>
                    <a:solidFill>
                      <a:schemeClr val="bg1">
                        <a:lumMod val="75000"/>
                      </a:schemeClr>
                    </a:solidFill>
                  </a:tcPr>
                </a:tc>
                <a:tc>
                  <a:txBody>
                    <a:bodyPr/>
                    <a:lstStyle/>
                    <a:p>
                      <a:pPr algn="ctr"/>
                      <a:r>
                        <a:rPr kumimoji="1" lang="ja-JP" altLang="en-US" sz="1200" dirty="0" smtClean="0"/>
                        <a:t>２</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２</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４</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vMerge="1">
                  <a:txBody>
                    <a:bodyPr/>
                    <a:lstStyle/>
                    <a:p>
                      <a:pPr algn="ctr"/>
                      <a:endParaRPr kumimoji="1" lang="ja-JP" altLang="en-US" sz="1200" dirty="0">
                        <a:latin typeface="ＭＳ Ｐゴシック" pitchFamily="50" charset="-128"/>
                        <a:ea typeface="ＭＳ Ｐゴシック" pitchFamily="50" charset="-128"/>
                      </a:endParaRPr>
                    </a:p>
                  </a:txBody>
                  <a:tcPr marL="99060" marR="99060">
                    <a:lnBlToTr w="12700" cap="flat" cmpd="sng" algn="ctr">
                      <a:solidFill>
                        <a:schemeClr val="tx1"/>
                      </a:solidFill>
                      <a:prstDash val="solid"/>
                      <a:round/>
                      <a:headEnd type="none" w="med" len="med"/>
                      <a:tailEnd type="none" w="med" len="med"/>
                    </a:lnBlTo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latin typeface="+mn-lt"/>
                          <a:ea typeface="+mn-ea"/>
                        </a:rPr>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a:t>
                      </a:r>
                      <a:endParaRPr kumimoji="1" lang="ja-JP" altLang="en-US" sz="1200" dirty="0" smtClean="0">
                        <a:latin typeface="ＭＳ Ｐゴシック" pitchFamily="50" charset="-128"/>
                        <a:ea typeface="ＭＳ Ｐゴシック" pitchFamily="50" charset="-128"/>
                      </a:endParaRPr>
                    </a:p>
                  </a:txBody>
                  <a:tcPr anchor="ctr">
                    <a:solidFill>
                      <a:schemeClr val="accent6">
                        <a:lumMod val="60000"/>
                        <a:lumOff val="40000"/>
                      </a:schemeClr>
                    </a:solidFill>
                  </a:tcPr>
                </a:tc>
              </a:tr>
              <a:tr h="272571">
                <a:tc>
                  <a:txBody>
                    <a:bodyPr/>
                    <a:lstStyle/>
                    <a:p>
                      <a:pPr algn="ctr"/>
                      <a:r>
                        <a:rPr kumimoji="1" lang="ja-JP" altLang="en-US" sz="1200" dirty="0" smtClean="0"/>
                        <a:t>８</a:t>
                      </a:r>
                      <a:endParaRPr kumimoji="1" lang="ja-JP" altLang="en-US" sz="1200" dirty="0">
                        <a:latin typeface="ＭＳ Ｐゴシック" pitchFamily="50" charset="-128"/>
                        <a:ea typeface="ＭＳ Ｐゴシック" pitchFamily="50" charset="-128"/>
                      </a:endParaRPr>
                    </a:p>
                  </a:txBody>
                  <a:tcPr>
                    <a:solidFill>
                      <a:schemeClr val="bg1">
                        <a:lumMod val="75000"/>
                      </a:schemeClr>
                    </a:solidFill>
                  </a:tcPr>
                </a:tc>
                <a:tc>
                  <a:txBody>
                    <a:bodyPr/>
                    <a:lstStyle/>
                    <a:p>
                      <a:pPr algn="ctr"/>
                      <a:r>
                        <a:rPr kumimoji="1" lang="ja-JP" altLang="en-US" sz="1200" dirty="0" smtClean="0"/>
                        <a:t>２</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２</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４</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vMerge="1">
                  <a:txBody>
                    <a:bodyPr/>
                    <a:lstStyle/>
                    <a:p>
                      <a:pPr algn="ctr"/>
                      <a:endParaRPr kumimoji="1" lang="ja-JP" altLang="en-US" sz="1200" dirty="0">
                        <a:latin typeface="ＭＳ Ｐゴシック" pitchFamily="50" charset="-128"/>
                        <a:ea typeface="ＭＳ Ｐゴシック" pitchFamily="50" charset="-128"/>
                      </a:endParaRPr>
                    </a:p>
                  </a:txBody>
                  <a:tcPr marL="99060" marR="99060">
                    <a:lnBlToTr w="12700" cap="flat" cmpd="sng" algn="ctr">
                      <a:solidFill>
                        <a:schemeClr val="tx1"/>
                      </a:solidFill>
                      <a:prstDash val="solid"/>
                      <a:round/>
                      <a:headEnd type="none" w="med" len="med"/>
                      <a:tailEnd type="none" w="med" len="med"/>
                    </a:lnBlTo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latin typeface="+mn-lt"/>
                          <a:ea typeface="+mn-ea"/>
                        </a:rPr>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latin typeface="+mn-lt"/>
                          <a:ea typeface="+mn-ea"/>
                        </a:rPr>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a:t>
                      </a:r>
                      <a:endParaRPr kumimoji="1" lang="ja-JP" altLang="en-US" sz="1200" dirty="0" smtClean="0">
                        <a:latin typeface="ＭＳ Ｐゴシック" pitchFamily="50" charset="-128"/>
                        <a:ea typeface="ＭＳ Ｐゴシック" pitchFamily="50" charset="-128"/>
                      </a:endParaRPr>
                    </a:p>
                  </a:txBody>
                  <a:tcPr anchor="ctr">
                    <a:solidFill>
                      <a:schemeClr val="accent6">
                        <a:lumMod val="60000"/>
                        <a:lumOff val="40000"/>
                      </a:schemeClr>
                    </a:solidFill>
                  </a:tcPr>
                </a:tc>
              </a:tr>
              <a:tr h="272571">
                <a:tc>
                  <a:txBody>
                    <a:bodyPr/>
                    <a:lstStyle/>
                    <a:p>
                      <a:pPr algn="ctr"/>
                      <a:r>
                        <a:rPr kumimoji="1" lang="ja-JP" altLang="en-US" sz="1200" dirty="0" smtClean="0"/>
                        <a:t>７</a:t>
                      </a:r>
                      <a:endParaRPr kumimoji="1" lang="ja-JP" altLang="en-US" sz="1200" dirty="0">
                        <a:latin typeface="ＭＳ Ｐゴシック" pitchFamily="50" charset="-128"/>
                        <a:ea typeface="ＭＳ Ｐゴシック" pitchFamily="50" charset="-128"/>
                      </a:endParaRPr>
                    </a:p>
                  </a:txBody>
                  <a:tcPr>
                    <a:solidFill>
                      <a:schemeClr val="bg1">
                        <a:lumMod val="75000"/>
                      </a:schemeClr>
                    </a:solidFill>
                  </a:tcPr>
                </a:tc>
                <a:tc>
                  <a:txBody>
                    <a:bodyPr/>
                    <a:lstStyle/>
                    <a:p>
                      <a:pPr algn="ctr"/>
                      <a:r>
                        <a:rPr kumimoji="1" lang="ja-JP" altLang="en-US" sz="1200" dirty="0" smtClean="0"/>
                        <a:t>２</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２</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４</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vMerge="1">
                  <a:txBody>
                    <a:bodyPr/>
                    <a:lstStyle/>
                    <a:p>
                      <a:pPr algn="ctr"/>
                      <a:endParaRPr kumimoji="1" lang="ja-JP" altLang="en-US" sz="1200" dirty="0">
                        <a:latin typeface="ＭＳ Ｐゴシック" pitchFamily="50" charset="-128"/>
                        <a:ea typeface="ＭＳ Ｐゴシック" pitchFamily="50" charset="-128"/>
                      </a:endParaRPr>
                    </a:p>
                  </a:txBody>
                  <a:tcPr marL="99060" marR="99060">
                    <a:lnBlToTr w="12700" cap="flat" cmpd="sng" algn="ctr">
                      <a:solidFill>
                        <a:schemeClr val="tx1"/>
                      </a:solidFill>
                      <a:prstDash val="solid"/>
                      <a:round/>
                      <a:headEnd type="none" w="med" len="med"/>
                      <a:tailEnd type="none" w="med" len="med"/>
                    </a:lnBlTo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latin typeface="+mn-lt"/>
                          <a:ea typeface="+mn-ea"/>
                        </a:rPr>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en-US" altLang="ja-JP" sz="1200" dirty="0" smtClean="0">
                          <a:latin typeface="+mn-lt"/>
                          <a:ea typeface="+mn-ea"/>
                        </a:rPr>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a:t>
                      </a:r>
                      <a:endParaRPr kumimoji="1" lang="ja-JP" altLang="en-US" sz="1200" dirty="0" smtClean="0">
                        <a:latin typeface="ＭＳ Ｐゴシック" pitchFamily="50" charset="-128"/>
                        <a:ea typeface="ＭＳ Ｐゴシック" pitchFamily="50" charset="-128"/>
                      </a:endParaRPr>
                    </a:p>
                  </a:txBody>
                  <a:tcPr anchor="ctr">
                    <a:solidFill>
                      <a:schemeClr val="accent6">
                        <a:lumMod val="60000"/>
                        <a:lumOff val="40000"/>
                      </a:schemeClr>
                    </a:solidFill>
                  </a:tcPr>
                </a:tc>
              </a:tr>
              <a:tr h="272571">
                <a:tc>
                  <a:txBody>
                    <a:bodyPr/>
                    <a:lstStyle/>
                    <a:p>
                      <a:pPr algn="ctr"/>
                      <a:r>
                        <a:rPr kumimoji="1" lang="ja-JP" altLang="en-US" sz="1200" dirty="0" smtClean="0"/>
                        <a:t>６</a:t>
                      </a:r>
                      <a:endParaRPr kumimoji="1" lang="ja-JP" altLang="en-US" sz="1200" dirty="0">
                        <a:latin typeface="ＭＳ Ｐゴシック" pitchFamily="50" charset="-128"/>
                        <a:ea typeface="ＭＳ Ｐゴシック" pitchFamily="50" charset="-128"/>
                      </a:endParaRPr>
                    </a:p>
                  </a:txBody>
                  <a:tcPr>
                    <a:solidFill>
                      <a:schemeClr val="bg1">
                        <a:lumMod val="75000"/>
                      </a:schemeClr>
                    </a:solidFill>
                  </a:tcPr>
                </a:tc>
                <a:tc>
                  <a:txBody>
                    <a:bodyPr/>
                    <a:lstStyle/>
                    <a:p>
                      <a:pPr algn="ctr"/>
                      <a:r>
                        <a:rPr kumimoji="1" lang="ja-JP" altLang="en-US" sz="1200" dirty="0" smtClean="0"/>
                        <a:t>１</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１</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２</a:t>
                      </a:r>
                      <a:endParaRPr kumimoji="1" lang="en-US" altLang="ja-JP" sz="1200" dirty="0" smtClean="0">
                        <a:latin typeface="ＭＳ Ｐゴシック" pitchFamily="50" charset="-128"/>
                        <a:ea typeface="ＭＳ Ｐゴシック" pitchFamily="50" charset="-128"/>
                      </a:endParaRPr>
                    </a:p>
                  </a:txBody>
                  <a:tcPr>
                    <a:solidFill>
                      <a:schemeClr val="accent3">
                        <a:lumMod val="40000"/>
                        <a:lumOff val="60000"/>
                      </a:schemeClr>
                    </a:solidFill>
                  </a:tcPr>
                </a:tc>
                <a:tc vMerge="1">
                  <a:txBody>
                    <a:bodyPr/>
                    <a:lstStyle/>
                    <a:p>
                      <a:pPr algn="ctr"/>
                      <a:endParaRPr kumimoji="1" lang="ja-JP" altLang="en-US" sz="1200" dirty="0">
                        <a:latin typeface="ＭＳ Ｐゴシック" pitchFamily="50" charset="-128"/>
                        <a:ea typeface="ＭＳ Ｐゴシック" pitchFamily="50" charset="-128"/>
                      </a:endParaRPr>
                    </a:p>
                  </a:txBody>
                  <a:tcPr marL="99060" marR="99060">
                    <a:lnBlToTr w="12700" cap="flat" cmpd="sng" algn="ctr">
                      <a:solidFill>
                        <a:schemeClr val="tx1"/>
                      </a:solidFill>
                      <a:prstDash val="solid"/>
                      <a:round/>
                      <a:headEnd type="none" w="med" len="med"/>
                      <a:tailEnd type="none" w="med" len="med"/>
                    </a:lnBlTo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r>
              <a:tr h="272571">
                <a:tc>
                  <a:txBody>
                    <a:bodyPr/>
                    <a:lstStyle/>
                    <a:p>
                      <a:pPr algn="ctr"/>
                      <a:r>
                        <a:rPr kumimoji="1" lang="ja-JP" altLang="en-US" sz="1200" dirty="0" smtClean="0"/>
                        <a:t>５</a:t>
                      </a:r>
                      <a:endParaRPr kumimoji="1" lang="ja-JP" altLang="en-US" sz="1200" dirty="0">
                        <a:latin typeface="ＭＳ Ｐゴシック" pitchFamily="50" charset="-128"/>
                        <a:ea typeface="ＭＳ Ｐゴシック" pitchFamily="50" charset="-128"/>
                      </a:endParaRPr>
                    </a:p>
                  </a:txBody>
                  <a:tcPr>
                    <a:solidFill>
                      <a:schemeClr val="bg1">
                        <a:lumMod val="75000"/>
                      </a:schemeClr>
                    </a:solidFill>
                  </a:tcPr>
                </a:tc>
                <a:tc>
                  <a:txBody>
                    <a:bodyPr/>
                    <a:lstStyle/>
                    <a:p>
                      <a:pPr algn="ctr"/>
                      <a:r>
                        <a:rPr kumimoji="1" lang="ja-JP" altLang="en-US" sz="1200" dirty="0" smtClean="0"/>
                        <a:t>１</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１</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２</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vMerge="1">
                  <a:txBody>
                    <a:bodyPr/>
                    <a:lstStyle/>
                    <a:p>
                      <a:pPr algn="ctr"/>
                      <a:endParaRPr kumimoji="1" lang="ja-JP" altLang="en-US" sz="1200" dirty="0">
                        <a:latin typeface="ＭＳ Ｐゴシック" pitchFamily="50" charset="-128"/>
                        <a:ea typeface="ＭＳ Ｐゴシック" pitchFamily="50" charset="-128"/>
                      </a:endParaRPr>
                    </a:p>
                  </a:txBody>
                  <a:tcPr marL="99060" marR="99060">
                    <a:lnBlToTr w="12700" cap="flat" cmpd="sng" algn="ctr">
                      <a:solidFill>
                        <a:schemeClr val="tx1"/>
                      </a:solidFill>
                      <a:prstDash val="solid"/>
                      <a:round/>
                      <a:headEnd type="none" w="med" len="med"/>
                      <a:tailEnd type="none" w="med" len="med"/>
                    </a:lnBlTo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r>
              <a:tr h="272571">
                <a:tc>
                  <a:txBody>
                    <a:bodyPr/>
                    <a:lstStyle/>
                    <a:p>
                      <a:pPr algn="ctr"/>
                      <a:r>
                        <a:rPr kumimoji="1" lang="ja-JP" altLang="en-US" sz="1200" dirty="0" smtClean="0"/>
                        <a:t>４</a:t>
                      </a:r>
                      <a:endParaRPr kumimoji="1" lang="ja-JP" altLang="en-US" sz="1200" dirty="0">
                        <a:latin typeface="ＭＳ Ｐゴシック" pitchFamily="50" charset="-128"/>
                        <a:ea typeface="ＭＳ Ｐゴシック" pitchFamily="50" charset="-128"/>
                      </a:endParaRPr>
                    </a:p>
                  </a:txBody>
                  <a:tcPr>
                    <a:solidFill>
                      <a:schemeClr val="bg1">
                        <a:lumMod val="75000"/>
                      </a:schemeClr>
                    </a:solidFill>
                  </a:tcPr>
                </a:tc>
                <a:tc>
                  <a:txBody>
                    <a:bodyPr/>
                    <a:lstStyle/>
                    <a:p>
                      <a:pPr algn="ctr"/>
                      <a:r>
                        <a:rPr kumimoji="1" lang="ja-JP" altLang="en-US" sz="1200" dirty="0" smtClean="0"/>
                        <a:t>１</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１</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a:txBody>
                    <a:bodyPr/>
                    <a:lstStyle/>
                    <a:p>
                      <a:pPr algn="ctr"/>
                      <a:r>
                        <a:rPr kumimoji="1" lang="ja-JP" altLang="en-US" sz="1200" dirty="0" smtClean="0"/>
                        <a:t>２</a:t>
                      </a:r>
                      <a:endParaRPr kumimoji="1" lang="ja-JP" altLang="en-US" sz="1200" dirty="0">
                        <a:latin typeface="ＭＳ Ｐゴシック" pitchFamily="50" charset="-128"/>
                        <a:ea typeface="ＭＳ Ｐゴシック" pitchFamily="50" charset="-128"/>
                      </a:endParaRPr>
                    </a:p>
                  </a:txBody>
                  <a:tcPr>
                    <a:solidFill>
                      <a:schemeClr val="accent3">
                        <a:lumMod val="40000"/>
                        <a:lumOff val="60000"/>
                      </a:schemeClr>
                    </a:solidFill>
                  </a:tcPr>
                </a:tc>
                <a:tc vMerge="1">
                  <a:txBody>
                    <a:bodyPr/>
                    <a:lstStyle/>
                    <a:p>
                      <a:pPr algn="ctr"/>
                      <a:endParaRPr kumimoji="1" lang="ja-JP" altLang="en-US" sz="1200" dirty="0">
                        <a:latin typeface="ＭＳ Ｐゴシック" pitchFamily="50" charset="-128"/>
                        <a:ea typeface="ＭＳ Ｐゴシック" pitchFamily="50" charset="-128"/>
                      </a:endParaRPr>
                    </a:p>
                  </a:txBody>
                  <a:tcPr marL="99060" marR="99060">
                    <a:lnBlToTr w="12700" cap="flat" cmpd="sng" algn="ctr">
                      <a:solidFill>
                        <a:schemeClr val="tx1"/>
                      </a:solidFill>
                      <a:prstDash val="solid"/>
                      <a:round/>
                      <a:headEnd type="none" w="med" len="med"/>
                      <a:tailEnd type="none" w="med" len="med"/>
                    </a:lnBlTo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5">
                        <a:lumMod val="20000"/>
                        <a:lumOff val="80000"/>
                      </a:schemeClr>
                    </a:solidFill>
                  </a:tcPr>
                </a:tc>
                <a:tc>
                  <a:txBody>
                    <a:bodyPr/>
                    <a:lstStyle/>
                    <a:p>
                      <a:pPr algn="ctr"/>
                      <a:r>
                        <a:rPr kumimoji="1" lang="ja-JP" altLang="en-US" sz="1200" dirty="0" smtClean="0"/>
                        <a:t>△</a:t>
                      </a:r>
                      <a:endParaRPr kumimoji="1" lang="ja-JP" altLang="en-US" sz="1200" dirty="0">
                        <a:latin typeface="ＭＳ Ｐゴシック" pitchFamily="50" charset="-128"/>
                        <a:ea typeface="ＭＳ Ｐゴシック" pitchFamily="50" charset="-128"/>
                      </a:endParaRPr>
                    </a:p>
                  </a:txBody>
                  <a:tcPr anchor="ctr">
                    <a:solidFill>
                      <a:schemeClr val="accent6">
                        <a:lumMod val="60000"/>
                        <a:lumOff val="40000"/>
                      </a:schemeClr>
                    </a:solidFill>
                  </a:tcPr>
                </a:tc>
              </a:tr>
            </a:tbl>
          </a:graphicData>
        </a:graphic>
      </p:graphicFrame>
      <p:graphicFrame>
        <p:nvGraphicFramePr>
          <p:cNvPr id="7" name="表 6"/>
          <p:cNvGraphicFramePr>
            <a:graphicFrameLocks noGrp="1"/>
          </p:cNvGraphicFramePr>
          <p:nvPr/>
        </p:nvGraphicFramePr>
        <p:xfrm>
          <a:off x="3344863" y="1916113"/>
          <a:ext cx="5051638" cy="4416467"/>
        </p:xfrm>
        <a:graphic>
          <a:graphicData uri="http://schemas.openxmlformats.org/drawingml/2006/table">
            <a:tbl>
              <a:tblPr firstRow="1" bandRow="1">
                <a:tableStyleId>{5C22544A-7EE6-4342-B048-85BDC9FD1C3A}</a:tableStyleId>
              </a:tblPr>
              <a:tblGrid>
                <a:gridCol w="1207633"/>
                <a:gridCol w="1318185"/>
                <a:gridCol w="1262910"/>
                <a:gridCol w="1262910"/>
              </a:tblGrid>
              <a:tr h="288032">
                <a:tc rowSpan="4">
                  <a:txBody>
                    <a:bodyPr/>
                    <a:lstStyle/>
                    <a:p>
                      <a:endParaRPr kumimoji="1" lang="ja-JP" altLang="en-US" dirty="0"/>
                    </a:p>
                  </a:txBody>
                  <a:tcPr marL="84406" marR="8440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84406" marR="84406">
                    <a:lnL w="28575"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endParaRPr kumimoji="1" lang="ja-JP" altLang="en-US" dirty="0"/>
                    </a:p>
                  </a:txBody>
                  <a:tcPr marL="84406" marR="84406">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3">
                  <a:txBody>
                    <a:bodyPr/>
                    <a:lstStyle/>
                    <a:p>
                      <a:endParaRPr kumimoji="1" lang="ja-JP" altLang="en-US" dirty="0"/>
                    </a:p>
                  </a:txBody>
                  <a:tcPr marL="84406" marR="84406">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1545344">
                <a:tc vMerge="1">
                  <a:txBody>
                    <a:bodyPr/>
                    <a:lstStyle/>
                    <a:p>
                      <a:endParaRPr kumimoji="1" lang="ja-JP" altLang="en-US"/>
                    </a:p>
                  </a:txBody>
                  <a:tcPr>
                    <a:lnL w="12700" cap="flat" cmpd="sng" algn="ctr">
                      <a:solidFill>
                        <a:schemeClr val="tx1"/>
                      </a:solidFill>
                      <a:prstDash val="solid"/>
                      <a:round/>
                      <a:headEnd type="none" w="med" len="med"/>
                      <a:tailEnd type="none" w="med" len="med"/>
                    </a:lnL>
                    <a:noFill/>
                  </a:tcPr>
                </a:tc>
                <a:tc rowSpan="3">
                  <a:txBody>
                    <a:bodyPr/>
                    <a:lstStyle/>
                    <a:p>
                      <a:endParaRPr kumimoji="1" lang="ja-JP" altLang="en-US" dirty="0"/>
                    </a:p>
                  </a:txBody>
                  <a:tcPr marL="84406" marR="84406">
                    <a:lnL w="381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R w="12700" cap="flat" cmpd="sng" algn="ctr">
                      <a:noFill/>
                      <a:prstDash val="solid"/>
                      <a:round/>
                      <a:headEnd type="none" w="med" len="med"/>
                      <a:tailEnd type="none" w="med" len="med"/>
                    </a:lnR>
                    <a:noFill/>
                  </a:tcPr>
                </a:tc>
              </a:tr>
              <a:tr h="1689296">
                <a:tc vMerge="1">
                  <a:txBody>
                    <a:bodyPr/>
                    <a:lstStyle/>
                    <a:p>
                      <a:endParaRPr kumimoji="1" lang="ja-JP" altLang="en-US"/>
                    </a:p>
                  </a:txBody>
                  <a:tcPr>
                    <a:lnL w="12700" cap="flat" cmpd="sng" algn="ctr">
                      <a:solidFill>
                        <a:schemeClr val="tx1"/>
                      </a:solidFill>
                      <a:prstDash val="solid"/>
                      <a:round/>
                      <a:headEnd type="none" w="med" len="med"/>
                      <a:tailEnd type="none" w="med" len="med"/>
                    </a:lnL>
                    <a:noFill/>
                  </a:tcPr>
                </a:tc>
                <a:tc vMerge="1">
                  <a:txBody>
                    <a:bodyPr/>
                    <a:lstStyle/>
                    <a:p>
                      <a:endParaRPr kumimoji="1" lang="ja-JP" altLang="en-US"/>
                    </a:p>
                  </a:txBody>
                  <a:tcPr>
                    <a:lnL w="38100" cmpd="sng">
                      <a:noFill/>
                    </a:lnL>
                    <a:lnB w="12700" cap="flat" cmpd="sng" algn="ctr">
                      <a:solidFill>
                        <a:schemeClr val="tx1"/>
                      </a:solidFill>
                      <a:prstDash val="solid"/>
                      <a:round/>
                      <a:headEnd type="none" w="med" len="med"/>
                      <a:tailEnd type="none" w="med" len="med"/>
                    </a:lnB>
                    <a:noFill/>
                  </a:tcPr>
                </a:tc>
                <a:tc rowSpan="2">
                  <a:txBody>
                    <a:bodyPr/>
                    <a:lstStyle/>
                    <a:p>
                      <a:endParaRPr kumimoji="1" lang="ja-JP" altLang="en-US" dirty="0"/>
                    </a:p>
                  </a:txBody>
                  <a:tcPr marL="84406" marR="84406">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r>
              <a:tr h="816067">
                <a:tc vMerge="1">
                  <a:txBody>
                    <a:bodyPr/>
                    <a:lstStyle/>
                    <a:p>
                      <a:endParaRPr kumimoji="1" lang="ja-JP" altLang="en-US"/>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12700" cmpd="sng">
                      <a:noFill/>
                    </a:lnL>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84406" marR="84406">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右矢印 12"/>
          <p:cNvSpPr/>
          <p:nvPr/>
        </p:nvSpPr>
        <p:spPr>
          <a:xfrm flipH="1">
            <a:off x="2578100" y="3716338"/>
            <a:ext cx="730250" cy="2889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a:solidFill>
                <a:prstClr val="white"/>
              </a:solidFill>
            </a:endParaRPr>
          </a:p>
        </p:txBody>
      </p:sp>
      <p:sp>
        <p:nvSpPr>
          <p:cNvPr id="14" name="角丸四角形 13"/>
          <p:cNvSpPr/>
          <p:nvPr/>
        </p:nvSpPr>
        <p:spPr>
          <a:xfrm>
            <a:off x="1979613" y="1916113"/>
            <a:ext cx="665162" cy="446563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a:solidFill>
                <a:prstClr val="white"/>
              </a:solidFill>
            </a:endParaRPr>
          </a:p>
        </p:txBody>
      </p:sp>
      <p:sp>
        <p:nvSpPr>
          <p:cNvPr id="15" name="上カーブ矢印 14"/>
          <p:cNvSpPr/>
          <p:nvPr/>
        </p:nvSpPr>
        <p:spPr>
          <a:xfrm flipV="1">
            <a:off x="1130300" y="501650"/>
            <a:ext cx="7045325" cy="1430338"/>
          </a:xfrm>
          <a:prstGeom prst="curvedUpArrow">
            <a:avLst>
              <a:gd name="adj1" fmla="val 18722"/>
              <a:gd name="adj2" fmla="val 50000"/>
              <a:gd name="adj3" fmla="val 243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a:solidFill>
                <a:prstClr val="black"/>
              </a:solidFill>
            </a:endParaRPr>
          </a:p>
        </p:txBody>
      </p:sp>
      <p:sp>
        <p:nvSpPr>
          <p:cNvPr id="20" name="テキスト ボックス 19"/>
          <p:cNvSpPr txBox="1"/>
          <p:nvPr/>
        </p:nvSpPr>
        <p:spPr>
          <a:xfrm>
            <a:off x="317500" y="6381750"/>
            <a:ext cx="7312025" cy="461963"/>
          </a:xfrm>
          <a:prstGeom prst="rect">
            <a:avLst/>
          </a:prstGeom>
          <a:noFill/>
        </p:spPr>
        <p:txBody>
          <a:bodyPr>
            <a:spAutoFit/>
          </a:bodyPr>
          <a:lstStyle/>
          <a:p>
            <a:pPr fontAlgn="auto">
              <a:spcBef>
                <a:spcPts val="0"/>
              </a:spcBef>
              <a:spcAft>
                <a:spcPts val="0"/>
              </a:spcAft>
              <a:defRPr/>
            </a:pPr>
            <a:r>
              <a:rPr kumimoji="0" lang="en-US" altLang="ja-JP" sz="1200" dirty="0">
                <a:solidFill>
                  <a:prstClr val="black"/>
                </a:solidFill>
                <a:latin typeface="+mn-ea"/>
                <a:ea typeface="+mn-ea"/>
              </a:rPr>
              <a:t>※</a:t>
            </a:r>
            <a:r>
              <a:rPr kumimoji="0" lang="ja-JP" altLang="en-US" sz="1200" dirty="0">
                <a:solidFill>
                  <a:prstClr val="black"/>
                </a:solidFill>
                <a:latin typeface="+mn-ea"/>
                <a:ea typeface="+mn-ea"/>
              </a:rPr>
              <a:t>黒枠部分（○の部分）は病室の面積要件を満たしていれば、療養病床入院基本料を算定できる。</a:t>
            </a:r>
            <a:endParaRPr kumimoji="0" lang="en-US" altLang="ja-JP" sz="1200" dirty="0">
              <a:solidFill>
                <a:prstClr val="black"/>
              </a:solidFill>
              <a:latin typeface="+mn-ea"/>
              <a:ea typeface="+mn-ea"/>
            </a:endParaRPr>
          </a:p>
          <a:p>
            <a:pPr fontAlgn="auto">
              <a:spcBef>
                <a:spcPts val="0"/>
              </a:spcBef>
              <a:spcAft>
                <a:spcPts val="0"/>
              </a:spcAft>
              <a:defRPr/>
            </a:pPr>
            <a:r>
              <a:rPr kumimoji="0" lang="ja-JP" altLang="en-US" sz="1200" dirty="0">
                <a:solidFill>
                  <a:prstClr val="black"/>
                </a:solidFill>
                <a:latin typeface="+mn-ea"/>
                <a:ea typeface="+mn-ea"/>
              </a:rPr>
              <a:t>　　赤枠部分は、△の部分について、一般病床の入院基本料を算定できる。</a:t>
            </a:r>
          </a:p>
        </p:txBody>
      </p:sp>
      <p:sp>
        <p:nvSpPr>
          <p:cNvPr id="10" name="角丸四角形 9"/>
          <p:cNvSpPr/>
          <p:nvPr/>
        </p:nvSpPr>
        <p:spPr>
          <a:xfrm>
            <a:off x="717550" y="1916113"/>
            <a:ext cx="663575" cy="44656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a:solidFill>
                <a:prstClr val="white"/>
              </a:solidFil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p:cNvCxnSpPr/>
          <p:nvPr/>
        </p:nvCxnSpPr>
        <p:spPr>
          <a:xfrm>
            <a:off x="323850" y="5770563"/>
            <a:ext cx="7566025" cy="0"/>
          </a:xfrm>
          <a:prstGeom prst="line">
            <a:avLst/>
          </a:prstGeom>
          <a:ln w="28575">
            <a:prstDash val="lgDash"/>
          </a:ln>
        </p:spPr>
        <p:style>
          <a:lnRef idx="1">
            <a:schemeClr val="dk1"/>
          </a:lnRef>
          <a:fillRef idx="0">
            <a:schemeClr val="dk1"/>
          </a:fillRef>
          <a:effectRef idx="0">
            <a:schemeClr val="dk1"/>
          </a:effectRef>
          <a:fontRef idx="minor">
            <a:schemeClr val="tx1"/>
          </a:fontRef>
        </p:style>
      </p:cxnSp>
      <p:pic>
        <p:nvPicPr>
          <p:cNvPr id="237570" name="Picture 6" descr="http://freesozais.com/free/i_health/health_016.jpg"/>
          <p:cNvPicPr>
            <a:picLocks noChangeAspect="1" noChangeArrowheads="1"/>
          </p:cNvPicPr>
          <p:nvPr/>
        </p:nvPicPr>
        <p:blipFill>
          <a:blip r:embed="rId2" cstate="print"/>
          <a:srcRect l="12025" t="4079" r="17998"/>
          <a:stretch>
            <a:fillRect/>
          </a:stretch>
        </p:blipFill>
        <p:spPr bwMode="auto">
          <a:xfrm>
            <a:off x="7246938" y="5805488"/>
            <a:ext cx="447675" cy="539750"/>
          </a:xfrm>
          <a:prstGeom prst="rect">
            <a:avLst/>
          </a:prstGeom>
          <a:noFill/>
          <a:ln w="9525">
            <a:noFill/>
            <a:miter lim="800000"/>
            <a:headEnd/>
            <a:tailEnd/>
          </a:ln>
        </p:spPr>
      </p:pic>
      <p:pic>
        <p:nvPicPr>
          <p:cNvPr id="237571" name="Picture 6" descr="http://freesozais.com/free/i_health/health_016.jpg"/>
          <p:cNvPicPr>
            <a:picLocks noChangeAspect="1" noChangeArrowheads="1"/>
          </p:cNvPicPr>
          <p:nvPr/>
        </p:nvPicPr>
        <p:blipFill>
          <a:blip r:embed="rId2" cstate="print"/>
          <a:srcRect l="12025" t="4079" r="17998"/>
          <a:stretch>
            <a:fillRect/>
          </a:stretch>
        </p:blipFill>
        <p:spPr bwMode="auto">
          <a:xfrm>
            <a:off x="7242175" y="4724400"/>
            <a:ext cx="449263" cy="541338"/>
          </a:xfrm>
          <a:prstGeom prst="rect">
            <a:avLst/>
          </a:prstGeom>
          <a:noFill/>
          <a:ln w="9525">
            <a:noFill/>
            <a:miter lim="800000"/>
            <a:headEnd/>
            <a:tailEnd/>
          </a:ln>
        </p:spPr>
      </p:pic>
      <p:pic>
        <p:nvPicPr>
          <p:cNvPr id="237572" name="Picture 6" descr="http://freesozais.com/free/i_health/health_016.jpg"/>
          <p:cNvPicPr>
            <a:picLocks noChangeAspect="1" noChangeArrowheads="1"/>
          </p:cNvPicPr>
          <p:nvPr/>
        </p:nvPicPr>
        <p:blipFill>
          <a:blip r:embed="rId2" cstate="print"/>
          <a:srcRect l="12025" t="4079" r="17998"/>
          <a:stretch>
            <a:fillRect/>
          </a:stretch>
        </p:blipFill>
        <p:spPr bwMode="auto">
          <a:xfrm>
            <a:off x="5543550" y="3741738"/>
            <a:ext cx="449263" cy="539750"/>
          </a:xfrm>
          <a:prstGeom prst="rect">
            <a:avLst/>
          </a:prstGeom>
          <a:noFill/>
          <a:ln w="9525">
            <a:noFill/>
            <a:miter lim="800000"/>
            <a:headEnd/>
            <a:tailEnd/>
          </a:ln>
        </p:spPr>
      </p:pic>
      <p:sp>
        <p:nvSpPr>
          <p:cNvPr id="7" name="正方形/長方形 6"/>
          <p:cNvSpPr/>
          <p:nvPr/>
        </p:nvSpPr>
        <p:spPr>
          <a:xfrm>
            <a:off x="2843213" y="639763"/>
            <a:ext cx="5118100" cy="82867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S UI Gothic" pitchFamily="50" charset="-128"/>
              <a:ea typeface="MS UI Gothic" pitchFamily="50" charset="-128"/>
            </a:endParaRPr>
          </a:p>
        </p:txBody>
      </p:sp>
      <p:sp>
        <p:nvSpPr>
          <p:cNvPr id="237574" name="テキスト ボックス 36"/>
          <p:cNvSpPr txBox="1">
            <a:spLocks noChangeArrowheads="1"/>
          </p:cNvSpPr>
          <p:nvPr/>
        </p:nvSpPr>
        <p:spPr bwMode="auto">
          <a:xfrm>
            <a:off x="258763" y="6350"/>
            <a:ext cx="8626475" cy="461963"/>
          </a:xfrm>
          <a:prstGeom prst="rect">
            <a:avLst/>
          </a:prstGeom>
          <a:noFill/>
          <a:ln w="9525">
            <a:noFill/>
            <a:miter lim="800000"/>
            <a:headEnd/>
            <a:tailEnd/>
          </a:ln>
        </p:spPr>
        <p:txBody>
          <a:bodyPr>
            <a:spAutoFit/>
          </a:bodyPr>
          <a:lstStyle/>
          <a:p>
            <a:pPr algn="ctr"/>
            <a:r>
              <a:rPr kumimoji="0" lang="ja-JP" altLang="en-US" sz="2400" b="1" u="sng">
                <a:latin typeface="MS UI Gothic" pitchFamily="50" charset="-128"/>
                <a:ea typeface="MS UI Gothic" pitchFamily="50" charset="-128"/>
              </a:rPr>
              <a:t>２室８床の要件緩和について</a:t>
            </a:r>
            <a:endParaRPr lang="ja-JP" altLang="en-US" sz="2400" b="1" u="sng">
              <a:latin typeface="MS UI Gothic" pitchFamily="50" charset="-128"/>
              <a:ea typeface="MS UI Gothic" pitchFamily="50" charset="-128"/>
            </a:endParaRPr>
          </a:p>
        </p:txBody>
      </p:sp>
      <p:sp>
        <p:nvSpPr>
          <p:cNvPr id="48" name="角丸四角形 47"/>
          <p:cNvSpPr/>
          <p:nvPr/>
        </p:nvSpPr>
        <p:spPr>
          <a:xfrm>
            <a:off x="3257550" y="819150"/>
            <a:ext cx="1944688" cy="54133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ja-JP" altLang="en-US" sz="1600" dirty="0">
                <a:solidFill>
                  <a:schemeClr val="tx1"/>
                </a:solidFill>
                <a:latin typeface="MS UI Gothic" pitchFamily="50" charset="-128"/>
                <a:ea typeface="MS UI Gothic" pitchFamily="50" charset="-128"/>
              </a:rPr>
              <a:t>医療療養（包括）</a:t>
            </a:r>
            <a:endParaRPr lang="en-US" altLang="ja-JP" sz="1600" dirty="0">
              <a:solidFill>
                <a:schemeClr val="tx1"/>
              </a:solidFill>
              <a:latin typeface="MS UI Gothic" pitchFamily="50" charset="-128"/>
              <a:ea typeface="MS UI Gothic" pitchFamily="50" charset="-128"/>
            </a:endParaRPr>
          </a:p>
          <a:p>
            <a:pPr algn="ctr" fontAlgn="auto">
              <a:spcBef>
                <a:spcPts val="0"/>
              </a:spcBef>
              <a:spcAft>
                <a:spcPts val="0"/>
              </a:spcAft>
              <a:defRPr/>
            </a:pPr>
            <a:r>
              <a:rPr kumimoji="0" lang="ja-JP" altLang="en-US" sz="1600" dirty="0">
                <a:solidFill>
                  <a:schemeClr val="tx1"/>
                </a:solidFill>
                <a:latin typeface="MS UI Gothic" pitchFamily="50" charset="-128"/>
                <a:ea typeface="MS UI Gothic" pitchFamily="50" charset="-128"/>
              </a:rPr>
              <a:t>６床</a:t>
            </a:r>
            <a:endParaRPr lang="en-US" altLang="ja-JP" sz="1600" dirty="0">
              <a:solidFill>
                <a:schemeClr val="tx1"/>
              </a:solidFill>
              <a:latin typeface="MS UI Gothic" pitchFamily="50" charset="-128"/>
              <a:ea typeface="MS UI Gothic" pitchFamily="50" charset="-128"/>
            </a:endParaRPr>
          </a:p>
        </p:txBody>
      </p:sp>
      <p:sp>
        <p:nvSpPr>
          <p:cNvPr id="49" name="角丸四角形 48"/>
          <p:cNvSpPr/>
          <p:nvPr/>
        </p:nvSpPr>
        <p:spPr>
          <a:xfrm>
            <a:off x="5375275" y="819150"/>
            <a:ext cx="2327275" cy="541338"/>
          </a:xfrm>
          <a:prstGeom prst="round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16200000" scaled="1"/>
            <a:tileRect/>
          </a:gradFill>
          <a:ln>
            <a:solidFill>
              <a:srgbClr val="FF00FF"/>
            </a:soli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kumimoji="0" lang="ja-JP" altLang="en-US" sz="1600" dirty="0">
                <a:solidFill>
                  <a:schemeClr val="tx1"/>
                </a:solidFill>
                <a:latin typeface="MS UI Gothic" pitchFamily="50" charset="-128"/>
                <a:ea typeface="MS UI Gothic" pitchFamily="50" charset="-128"/>
              </a:rPr>
              <a:t>介護療養（包括）</a:t>
            </a:r>
            <a:endParaRPr kumimoji="0" lang="en-US" altLang="ja-JP" sz="1600" dirty="0">
              <a:solidFill>
                <a:schemeClr val="tx1"/>
              </a:solidFill>
              <a:latin typeface="MS UI Gothic" pitchFamily="50" charset="-128"/>
              <a:ea typeface="MS UI Gothic" pitchFamily="50" charset="-128"/>
            </a:endParaRPr>
          </a:p>
          <a:p>
            <a:pPr algn="ctr" fontAlgn="auto">
              <a:spcBef>
                <a:spcPts val="0"/>
              </a:spcBef>
              <a:spcAft>
                <a:spcPts val="0"/>
              </a:spcAft>
              <a:defRPr/>
            </a:pPr>
            <a:r>
              <a:rPr lang="ja-JP" altLang="en-US" sz="1600" dirty="0">
                <a:solidFill>
                  <a:schemeClr val="tx1"/>
                </a:solidFill>
                <a:latin typeface="MS UI Gothic" pitchFamily="50" charset="-128"/>
                <a:ea typeface="MS UI Gothic" pitchFamily="50" charset="-128"/>
              </a:rPr>
              <a:t>１３床</a:t>
            </a:r>
            <a:endParaRPr kumimoji="0" lang="en-US" altLang="ja-JP" sz="1200" dirty="0">
              <a:solidFill>
                <a:prstClr val="black"/>
              </a:solidFill>
              <a:latin typeface="MS UI Gothic" pitchFamily="50" charset="-128"/>
              <a:ea typeface="MS UI Gothic" pitchFamily="50" charset="-128"/>
            </a:endParaRPr>
          </a:p>
        </p:txBody>
      </p:sp>
      <p:sp>
        <p:nvSpPr>
          <p:cNvPr id="53" name="角丸四角形 52"/>
          <p:cNvSpPr/>
          <p:nvPr/>
        </p:nvSpPr>
        <p:spPr>
          <a:xfrm>
            <a:off x="2178050" y="476250"/>
            <a:ext cx="1328738" cy="288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latin typeface="MS UI Gothic" pitchFamily="50" charset="-128"/>
                <a:ea typeface="MS UI Gothic" pitchFamily="50" charset="-128"/>
              </a:rPr>
              <a:t>有床診療所</a:t>
            </a:r>
          </a:p>
        </p:txBody>
      </p:sp>
      <p:sp>
        <p:nvSpPr>
          <p:cNvPr id="237578" name="テキスト ボックス 20"/>
          <p:cNvSpPr txBox="1">
            <a:spLocks noChangeArrowheads="1"/>
          </p:cNvSpPr>
          <p:nvPr/>
        </p:nvSpPr>
        <p:spPr bwMode="auto">
          <a:xfrm>
            <a:off x="1381125" y="431800"/>
            <a:ext cx="877888" cy="369888"/>
          </a:xfrm>
          <a:prstGeom prst="rect">
            <a:avLst/>
          </a:prstGeom>
          <a:noFill/>
          <a:ln w="9525">
            <a:noFill/>
            <a:miter lim="800000"/>
            <a:headEnd/>
            <a:tailEnd/>
          </a:ln>
        </p:spPr>
        <p:txBody>
          <a:bodyPr wrap="none">
            <a:spAutoFit/>
          </a:bodyPr>
          <a:lstStyle/>
          <a:p>
            <a:r>
              <a:rPr kumimoji="0" lang="ja-JP" altLang="en-US">
                <a:latin typeface="MS UI Gothic" pitchFamily="50" charset="-128"/>
                <a:ea typeface="MS UI Gothic" pitchFamily="50" charset="-128"/>
              </a:rPr>
              <a:t>＜例＞</a:t>
            </a:r>
            <a:endParaRPr lang="ja-JP" altLang="en-US">
              <a:latin typeface="MS UI Gothic" pitchFamily="50" charset="-128"/>
              <a:ea typeface="MS UI Gothic" pitchFamily="50" charset="-128"/>
            </a:endParaRPr>
          </a:p>
        </p:txBody>
      </p:sp>
      <p:pic>
        <p:nvPicPr>
          <p:cNvPr id="237579" name="Picture 6" descr="http://freesozais.com/free/i_health/health_016.jpg"/>
          <p:cNvPicPr>
            <a:picLocks noChangeAspect="1" noChangeArrowheads="1"/>
          </p:cNvPicPr>
          <p:nvPr/>
        </p:nvPicPr>
        <p:blipFill>
          <a:blip r:embed="rId2" cstate="print"/>
          <a:srcRect l="12025" t="4079" r="17998"/>
          <a:stretch>
            <a:fillRect/>
          </a:stretch>
        </p:blipFill>
        <p:spPr bwMode="auto">
          <a:xfrm>
            <a:off x="6335713" y="1824038"/>
            <a:ext cx="449262" cy="539750"/>
          </a:xfrm>
          <a:prstGeom prst="rect">
            <a:avLst/>
          </a:prstGeom>
          <a:noFill/>
          <a:ln w="9525">
            <a:noFill/>
            <a:miter lim="800000"/>
            <a:headEnd/>
            <a:tailEnd/>
          </a:ln>
        </p:spPr>
      </p:pic>
      <p:sp>
        <p:nvSpPr>
          <p:cNvPr id="32" name="角丸四角形 31"/>
          <p:cNvSpPr/>
          <p:nvPr/>
        </p:nvSpPr>
        <p:spPr>
          <a:xfrm>
            <a:off x="5397500" y="3286125"/>
            <a:ext cx="2327275" cy="431800"/>
          </a:xfrm>
          <a:prstGeom prst="round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16200000" scaled="1"/>
            <a:tileRect/>
          </a:gradFill>
          <a:ln>
            <a:solidFill>
              <a:srgbClr val="FF00FF"/>
            </a:soli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kumimoji="0" lang="ja-JP" altLang="en-US" sz="1600" dirty="0">
                <a:solidFill>
                  <a:schemeClr val="tx1"/>
                </a:solidFill>
                <a:latin typeface="MS UI Gothic" pitchFamily="50" charset="-128"/>
                <a:ea typeface="MS UI Gothic" pitchFamily="50" charset="-128"/>
              </a:rPr>
              <a:t>介護療養</a:t>
            </a:r>
            <a:endParaRPr kumimoji="0" lang="en-US" altLang="ja-JP" sz="1600" dirty="0">
              <a:solidFill>
                <a:schemeClr val="tx1"/>
              </a:solidFill>
              <a:latin typeface="MS UI Gothic" pitchFamily="50" charset="-128"/>
              <a:ea typeface="MS UI Gothic" pitchFamily="50" charset="-128"/>
            </a:endParaRPr>
          </a:p>
        </p:txBody>
      </p:sp>
      <p:sp>
        <p:nvSpPr>
          <p:cNvPr id="237581" name="テキスト ボックス 1"/>
          <p:cNvSpPr txBox="1">
            <a:spLocks noChangeArrowheads="1"/>
          </p:cNvSpPr>
          <p:nvPr/>
        </p:nvSpPr>
        <p:spPr bwMode="auto">
          <a:xfrm>
            <a:off x="5907088" y="1484313"/>
            <a:ext cx="1620837" cy="339725"/>
          </a:xfrm>
          <a:prstGeom prst="rect">
            <a:avLst/>
          </a:prstGeom>
          <a:noFill/>
          <a:ln w="9525">
            <a:noFill/>
            <a:miter lim="800000"/>
            <a:headEnd/>
            <a:tailEnd/>
          </a:ln>
        </p:spPr>
        <p:txBody>
          <a:bodyPr wrap="none">
            <a:spAutoFit/>
          </a:bodyPr>
          <a:lstStyle/>
          <a:p>
            <a:r>
              <a:rPr lang="ja-JP" altLang="en-US" sz="1600">
                <a:latin typeface="MS UI Gothic" pitchFamily="50" charset="-128"/>
                <a:ea typeface="MS UI Gothic" pitchFamily="50" charset="-128"/>
              </a:rPr>
              <a:t>要介護者が入院</a:t>
            </a:r>
          </a:p>
        </p:txBody>
      </p:sp>
      <p:sp>
        <p:nvSpPr>
          <p:cNvPr id="36" name="角丸四角形 35"/>
          <p:cNvSpPr/>
          <p:nvPr/>
        </p:nvSpPr>
        <p:spPr>
          <a:xfrm>
            <a:off x="3255963" y="3300413"/>
            <a:ext cx="1944687" cy="4318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ja-JP" altLang="en-US" sz="1600" dirty="0">
                <a:solidFill>
                  <a:schemeClr val="tx1"/>
                </a:solidFill>
                <a:latin typeface="MS UI Gothic" pitchFamily="50" charset="-128"/>
                <a:ea typeface="MS UI Gothic" pitchFamily="50" charset="-128"/>
              </a:rPr>
              <a:t>医療療養に転床</a:t>
            </a:r>
            <a:endParaRPr lang="en-US" altLang="ja-JP" sz="1600" dirty="0">
              <a:solidFill>
                <a:schemeClr val="tx1"/>
              </a:solidFill>
              <a:latin typeface="MS UI Gothic" pitchFamily="50" charset="-128"/>
              <a:ea typeface="MS UI Gothic" pitchFamily="50" charset="-128"/>
            </a:endParaRPr>
          </a:p>
        </p:txBody>
      </p:sp>
      <p:sp>
        <p:nvSpPr>
          <p:cNvPr id="3" name="下矢印 2"/>
          <p:cNvSpPr/>
          <p:nvPr/>
        </p:nvSpPr>
        <p:spPr>
          <a:xfrm rot="5400000">
            <a:off x="5174732" y="3297660"/>
            <a:ext cx="320620" cy="465282"/>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latin typeface="MS UI Gothic" pitchFamily="50" charset="-128"/>
              <a:ea typeface="MS UI Gothic" pitchFamily="50" charset="-128"/>
            </a:endParaRPr>
          </a:p>
        </p:txBody>
      </p:sp>
      <p:sp>
        <p:nvSpPr>
          <p:cNvPr id="46" name="角丸四角形 45"/>
          <p:cNvSpPr/>
          <p:nvPr/>
        </p:nvSpPr>
        <p:spPr>
          <a:xfrm>
            <a:off x="5410200" y="4278313"/>
            <a:ext cx="2325688" cy="431800"/>
          </a:xfrm>
          <a:prstGeom prst="round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16200000" scaled="1"/>
            <a:tileRect/>
          </a:gradFill>
          <a:ln>
            <a:solidFill>
              <a:srgbClr val="FF00FF"/>
            </a:soli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kumimoji="0" lang="ja-JP" altLang="en-US" sz="1600" dirty="0">
                <a:solidFill>
                  <a:schemeClr val="tx1"/>
                </a:solidFill>
                <a:latin typeface="MS UI Gothic" pitchFamily="50" charset="-128"/>
                <a:ea typeface="MS UI Gothic" pitchFamily="50" charset="-128"/>
              </a:rPr>
              <a:t>　　　　　介護療養</a:t>
            </a:r>
            <a:endParaRPr kumimoji="0" lang="en-US" altLang="ja-JP" sz="1600" dirty="0">
              <a:solidFill>
                <a:schemeClr val="tx1"/>
              </a:solidFill>
              <a:latin typeface="MS UI Gothic" pitchFamily="50" charset="-128"/>
              <a:ea typeface="MS UI Gothic" pitchFamily="50" charset="-128"/>
            </a:endParaRPr>
          </a:p>
        </p:txBody>
      </p:sp>
      <p:sp>
        <p:nvSpPr>
          <p:cNvPr id="50" name="角丸四角形 49"/>
          <p:cNvSpPr/>
          <p:nvPr/>
        </p:nvSpPr>
        <p:spPr>
          <a:xfrm>
            <a:off x="3268663" y="4292600"/>
            <a:ext cx="1943100" cy="4318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ja-JP" altLang="en-US" sz="1600" dirty="0">
                <a:solidFill>
                  <a:schemeClr val="tx1"/>
                </a:solidFill>
                <a:latin typeface="MS UI Gothic" pitchFamily="50" charset="-128"/>
                <a:ea typeface="MS UI Gothic" pitchFamily="50" charset="-128"/>
              </a:rPr>
              <a:t>医療療養が満床</a:t>
            </a:r>
            <a:endParaRPr lang="en-US" altLang="ja-JP" sz="1600" dirty="0">
              <a:solidFill>
                <a:schemeClr val="tx1"/>
              </a:solidFill>
              <a:latin typeface="MS UI Gothic" pitchFamily="50" charset="-128"/>
              <a:ea typeface="MS UI Gothic" pitchFamily="50" charset="-128"/>
            </a:endParaRPr>
          </a:p>
        </p:txBody>
      </p:sp>
      <p:sp>
        <p:nvSpPr>
          <p:cNvPr id="54" name="角丸四角形 53"/>
          <p:cNvSpPr/>
          <p:nvPr/>
        </p:nvSpPr>
        <p:spPr>
          <a:xfrm>
            <a:off x="5405438" y="4278313"/>
            <a:ext cx="930275" cy="43180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kumimoji="0" lang="ja-JP" altLang="en-US" sz="1100" dirty="0">
                <a:solidFill>
                  <a:schemeClr val="tx1"/>
                </a:solidFill>
                <a:latin typeface="MS UI Gothic" pitchFamily="50" charset="-128"/>
                <a:ea typeface="MS UI Gothic" pitchFamily="50" charset="-128"/>
              </a:rPr>
              <a:t>医療保険の給付対象に</a:t>
            </a:r>
            <a:endParaRPr kumimoji="0" lang="en-US" altLang="ja-JP" sz="1100" dirty="0">
              <a:solidFill>
                <a:schemeClr val="tx1"/>
              </a:solidFill>
              <a:latin typeface="MS UI Gothic" pitchFamily="50" charset="-128"/>
              <a:ea typeface="MS UI Gothic" pitchFamily="50" charset="-128"/>
            </a:endParaRPr>
          </a:p>
        </p:txBody>
      </p:sp>
      <p:sp>
        <p:nvSpPr>
          <p:cNvPr id="237589" name="テキスト ボックス 5"/>
          <p:cNvSpPr txBox="1">
            <a:spLocks noChangeArrowheads="1"/>
          </p:cNvSpPr>
          <p:nvPr/>
        </p:nvSpPr>
        <p:spPr bwMode="auto">
          <a:xfrm>
            <a:off x="2443163" y="3359150"/>
            <a:ext cx="800100" cy="338138"/>
          </a:xfrm>
          <a:prstGeom prst="rect">
            <a:avLst/>
          </a:prstGeom>
          <a:noFill/>
          <a:ln w="9525">
            <a:noFill/>
            <a:miter lim="800000"/>
            <a:headEnd/>
            <a:tailEnd/>
          </a:ln>
        </p:spPr>
        <p:txBody>
          <a:bodyPr wrap="none">
            <a:spAutoFit/>
          </a:bodyPr>
          <a:lstStyle/>
          <a:p>
            <a:pPr algn="r"/>
            <a:r>
              <a:rPr lang="en-US" altLang="ja-JP" sz="1600">
                <a:latin typeface="MS UI Gothic" pitchFamily="50" charset="-128"/>
                <a:ea typeface="MS UI Gothic" pitchFamily="50" charset="-128"/>
              </a:rPr>
              <a:t>【</a:t>
            </a:r>
            <a:r>
              <a:rPr lang="ja-JP" altLang="en-US" sz="1600">
                <a:latin typeface="MS UI Gothic" pitchFamily="50" charset="-128"/>
                <a:ea typeface="MS UI Gothic" pitchFamily="50" charset="-128"/>
              </a:rPr>
              <a:t>通常</a:t>
            </a:r>
            <a:r>
              <a:rPr lang="en-US" altLang="ja-JP" sz="1600">
                <a:latin typeface="MS UI Gothic" pitchFamily="50" charset="-128"/>
                <a:ea typeface="MS UI Gothic" pitchFamily="50" charset="-128"/>
              </a:rPr>
              <a:t>】</a:t>
            </a:r>
            <a:endParaRPr lang="ja-JP" altLang="en-US" sz="1600">
              <a:latin typeface="MS UI Gothic" pitchFamily="50" charset="-128"/>
              <a:ea typeface="MS UI Gothic" pitchFamily="50" charset="-128"/>
            </a:endParaRPr>
          </a:p>
        </p:txBody>
      </p:sp>
      <p:sp>
        <p:nvSpPr>
          <p:cNvPr id="237590" name="テキスト ボックス 54"/>
          <p:cNvSpPr txBox="1">
            <a:spLocks noChangeArrowheads="1"/>
          </p:cNvSpPr>
          <p:nvPr/>
        </p:nvSpPr>
        <p:spPr bwMode="auto">
          <a:xfrm>
            <a:off x="611188" y="4340225"/>
            <a:ext cx="2632075" cy="338138"/>
          </a:xfrm>
          <a:prstGeom prst="rect">
            <a:avLst/>
          </a:prstGeom>
          <a:noFill/>
          <a:ln w="9525">
            <a:noFill/>
            <a:miter lim="800000"/>
            <a:headEnd/>
            <a:tailEnd/>
          </a:ln>
        </p:spPr>
        <p:txBody>
          <a:bodyPr>
            <a:spAutoFit/>
          </a:bodyPr>
          <a:lstStyle/>
          <a:p>
            <a:pPr algn="r"/>
            <a:r>
              <a:rPr lang="en-US" altLang="ja-JP" sz="1600">
                <a:latin typeface="MS UI Gothic" pitchFamily="50" charset="-128"/>
                <a:ea typeface="MS UI Gothic" pitchFamily="50" charset="-128"/>
              </a:rPr>
              <a:t>【</a:t>
            </a:r>
            <a:r>
              <a:rPr kumimoji="0" lang="ja-JP" altLang="en-US" sz="1600">
                <a:latin typeface="MS UI Gothic" pitchFamily="50" charset="-128"/>
                <a:ea typeface="MS UI Gothic" pitchFamily="50" charset="-128"/>
              </a:rPr>
              <a:t>医療療養が満床の場合</a:t>
            </a:r>
            <a:r>
              <a:rPr lang="en-US" altLang="ja-JP" sz="1600">
                <a:latin typeface="MS UI Gothic" pitchFamily="50" charset="-128"/>
                <a:ea typeface="MS UI Gothic" pitchFamily="50" charset="-128"/>
              </a:rPr>
              <a:t>】</a:t>
            </a:r>
            <a:endParaRPr lang="ja-JP" altLang="en-US" sz="1600">
              <a:latin typeface="MS UI Gothic" pitchFamily="50" charset="-128"/>
              <a:ea typeface="MS UI Gothic" pitchFamily="50" charset="-128"/>
            </a:endParaRPr>
          </a:p>
        </p:txBody>
      </p:sp>
      <p:sp>
        <p:nvSpPr>
          <p:cNvPr id="59" name="角丸四角形 58"/>
          <p:cNvSpPr/>
          <p:nvPr/>
        </p:nvSpPr>
        <p:spPr>
          <a:xfrm>
            <a:off x="5414963" y="5268913"/>
            <a:ext cx="2325687" cy="431800"/>
          </a:xfrm>
          <a:prstGeom prst="round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16200000" scaled="1"/>
            <a:tileRect/>
          </a:gradFill>
          <a:ln>
            <a:solidFill>
              <a:srgbClr val="FF00FF"/>
            </a:soli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kumimoji="0" lang="ja-JP" altLang="en-US" sz="1600" dirty="0">
                <a:solidFill>
                  <a:schemeClr val="tx1"/>
                </a:solidFill>
                <a:latin typeface="MS UI Gothic" pitchFamily="50" charset="-128"/>
                <a:ea typeface="MS UI Gothic" pitchFamily="50" charset="-128"/>
              </a:rPr>
              <a:t>　　　　　　　　　　　　　　</a:t>
            </a:r>
            <a:endParaRPr kumimoji="0" lang="en-US" altLang="ja-JP" sz="1600" dirty="0">
              <a:solidFill>
                <a:schemeClr val="tx1"/>
              </a:solidFill>
              <a:latin typeface="MS UI Gothic" pitchFamily="50" charset="-128"/>
              <a:ea typeface="MS UI Gothic" pitchFamily="50" charset="-128"/>
            </a:endParaRPr>
          </a:p>
        </p:txBody>
      </p:sp>
      <p:sp>
        <p:nvSpPr>
          <p:cNvPr id="60" name="角丸四角形 59"/>
          <p:cNvSpPr/>
          <p:nvPr/>
        </p:nvSpPr>
        <p:spPr>
          <a:xfrm>
            <a:off x="3273425" y="5283200"/>
            <a:ext cx="1943100" cy="4318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ja-JP" altLang="en-US" sz="1600" dirty="0">
                <a:solidFill>
                  <a:schemeClr val="tx1"/>
                </a:solidFill>
                <a:latin typeface="MS UI Gothic" pitchFamily="50" charset="-128"/>
                <a:ea typeface="MS UI Gothic" pitchFamily="50" charset="-128"/>
              </a:rPr>
              <a:t>医療療養が満床</a:t>
            </a:r>
            <a:endParaRPr lang="en-US" altLang="ja-JP" sz="1600" dirty="0">
              <a:solidFill>
                <a:schemeClr val="tx1"/>
              </a:solidFill>
              <a:latin typeface="MS UI Gothic" pitchFamily="50" charset="-128"/>
              <a:ea typeface="MS UI Gothic" pitchFamily="50" charset="-128"/>
            </a:endParaRPr>
          </a:p>
        </p:txBody>
      </p:sp>
      <p:sp>
        <p:nvSpPr>
          <p:cNvPr id="61" name="角丸四角形 60"/>
          <p:cNvSpPr/>
          <p:nvPr/>
        </p:nvSpPr>
        <p:spPr>
          <a:xfrm>
            <a:off x="5408613" y="5268913"/>
            <a:ext cx="1827212" cy="43180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kumimoji="0" lang="ja-JP" altLang="en-US" sz="1400" dirty="0">
                <a:solidFill>
                  <a:schemeClr val="tx1"/>
                </a:solidFill>
                <a:latin typeface="MS UI Gothic" pitchFamily="50" charset="-128"/>
                <a:ea typeface="MS UI Gothic" pitchFamily="50" charset="-128"/>
              </a:rPr>
              <a:t>既に８床を医療保険対象に</a:t>
            </a:r>
            <a:endParaRPr kumimoji="0" lang="en-US" altLang="ja-JP" sz="1400" dirty="0">
              <a:solidFill>
                <a:schemeClr val="tx1"/>
              </a:solidFill>
              <a:latin typeface="MS UI Gothic" pitchFamily="50" charset="-128"/>
              <a:ea typeface="MS UI Gothic" pitchFamily="50" charset="-128"/>
            </a:endParaRPr>
          </a:p>
        </p:txBody>
      </p:sp>
      <p:sp>
        <p:nvSpPr>
          <p:cNvPr id="237594" name="テキスト ボックス 61"/>
          <p:cNvSpPr txBox="1">
            <a:spLocks noChangeArrowheads="1"/>
          </p:cNvSpPr>
          <p:nvPr/>
        </p:nvSpPr>
        <p:spPr bwMode="auto">
          <a:xfrm>
            <a:off x="323850" y="5184775"/>
            <a:ext cx="2913063" cy="522288"/>
          </a:xfrm>
          <a:prstGeom prst="rect">
            <a:avLst/>
          </a:prstGeom>
          <a:noFill/>
          <a:ln w="9525">
            <a:noFill/>
            <a:miter lim="800000"/>
            <a:headEnd/>
            <a:tailEnd/>
          </a:ln>
        </p:spPr>
        <p:txBody>
          <a:bodyPr>
            <a:spAutoFit/>
          </a:bodyPr>
          <a:lstStyle/>
          <a:p>
            <a:pPr algn="r"/>
            <a:r>
              <a:rPr lang="en-US" altLang="ja-JP" sz="1400">
                <a:latin typeface="MS UI Gothic" pitchFamily="50" charset="-128"/>
                <a:ea typeface="MS UI Gothic" pitchFamily="50" charset="-128"/>
              </a:rPr>
              <a:t>【</a:t>
            </a:r>
            <a:r>
              <a:rPr lang="ja-JP" altLang="en-US" sz="1400">
                <a:latin typeface="MS UI Gothic" pitchFamily="50" charset="-128"/>
                <a:ea typeface="MS UI Gothic" pitchFamily="50" charset="-128"/>
              </a:rPr>
              <a:t>既に介護療養</a:t>
            </a:r>
            <a:r>
              <a:rPr kumimoji="0" lang="ja-JP" altLang="en-US" sz="1400">
                <a:latin typeface="MS UI Gothic" pitchFamily="50" charset="-128"/>
                <a:ea typeface="MS UI Gothic" pitchFamily="50" charset="-128"/>
              </a:rPr>
              <a:t>８</a:t>
            </a:r>
            <a:r>
              <a:rPr lang="ja-JP" altLang="en-US" sz="1400">
                <a:latin typeface="MS UI Gothic" pitchFamily="50" charset="-128"/>
                <a:ea typeface="MS UI Gothic" pitchFamily="50" charset="-128"/>
              </a:rPr>
              <a:t>床も医療保険</a:t>
            </a:r>
            <a:endParaRPr lang="en-US" altLang="ja-JP" sz="1400">
              <a:latin typeface="MS UI Gothic" pitchFamily="50" charset="-128"/>
              <a:ea typeface="MS UI Gothic" pitchFamily="50" charset="-128"/>
            </a:endParaRPr>
          </a:p>
          <a:p>
            <a:pPr algn="r"/>
            <a:r>
              <a:rPr lang="ja-JP" altLang="en-US" sz="1400">
                <a:latin typeface="MS UI Gothic" pitchFamily="50" charset="-128"/>
                <a:ea typeface="MS UI Gothic" pitchFamily="50" charset="-128"/>
              </a:rPr>
              <a:t>の給付対象としている</a:t>
            </a:r>
            <a:r>
              <a:rPr kumimoji="0" lang="ja-JP" altLang="en-US" sz="1400">
                <a:latin typeface="MS UI Gothic" pitchFamily="50" charset="-128"/>
                <a:ea typeface="MS UI Gothic" pitchFamily="50" charset="-128"/>
              </a:rPr>
              <a:t>場合</a:t>
            </a:r>
            <a:r>
              <a:rPr lang="en-US" altLang="ja-JP" sz="1400">
                <a:latin typeface="MS UI Gothic" pitchFamily="50" charset="-128"/>
                <a:ea typeface="MS UI Gothic" pitchFamily="50" charset="-128"/>
              </a:rPr>
              <a:t>】</a:t>
            </a:r>
            <a:endParaRPr lang="ja-JP" altLang="en-US" sz="1400">
              <a:latin typeface="MS UI Gothic" pitchFamily="50" charset="-128"/>
              <a:ea typeface="MS UI Gothic" pitchFamily="50" charset="-128"/>
            </a:endParaRPr>
          </a:p>
        </p:txBody>
      </p:sp>
      <p:sp>
        <p:nvSpPr>
          <p:cNvPr id="64" name="角丸四角形 63"/>
          <p:cNvSpPr/>
          <p:nvPr/>
        </p:nvSpPr>
        <p:spPr>
          <a:xfrm>
            <a:off x="5434013" y="2363788"/>
            <a:ext cx="2325687" cy="431800"/>
          </a:xfrm>
          <a:prstGeom prst="round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16200000" scaled="1"/>
            <a:tileRect/>
          </a:gradFill>
          <a:ln>
            <a:solidFill>
              <a:srgbClr val="FF00FF"/>
            </a:soli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kumimoji="0" lang="ja-JP" altLang="en-US" sz="1600" dirty="0">
                <a:solidFill>
                  <a:schemeClr val="tx1"/>
                </a:solidFill>
                <a:latin typeface="MS UI Gothic" pitchFamily="50" charset="-128"/>
                <a:ea typeface="MS UI Gothic" pitchFamily="50" charset="-128"/>
              </a:rPr>
              <a:t>通常は介護療養</a:t>
            </a:r>
            <a:endParaRPr kumimoji="0" lang="en-US" altLang="ja-JP" sz="1600" dirty="0">
              <a:solidFill>
                <a:schemeClr val="tx1"/>
              </a:solidFill>
              <a:latin typeface="MS UI Gothic" pitchFamily="50" charset="-128"/>
              <a:ea typeface="MS UI Gothic" pitchFamily="50" charset="-128"/>
            </a:endParaRPr>
          </a:p>
        </p:txBody>
      </p:sp>
      <p:pic>
        <p:nvPicPr>
          <p:cNvPr id="237596" name="Picture 6" descr="http://freesozais.com/free/i_health/health_016.jpg"/>
          <p:cNvPicPr>
            <a:picLocks noChangeAspect="1" noChangeArrowheads="1"/>
          </p:cNvPicPr>
          <p:nvPr/>
        </p:nvPicPr>
        <p:blipFill>
          <a:blip r:embed="rId2" cstate="print"/>
          <a:srcRect l="12025" t="4079" r="17998"/>
          <a:stretch>
            <a:fillRect/>
          </a:stretch>
        </p:blipFill>
        <p:spPr bwMode="auto">
          <a:xfrm>
            <a:off x="4344988" y="2760663"/>
            <a:ext cx="449262" cy="539750"/>
          </a:xfrm>
          <a:prstGeom prst="rect">
            <a:avLst/>
          </a:prstGeom>
          <a:noFill/>
          <a:ln w="9525">
            <a:noFill/>
            <a:miter lim="800000"/>
            <a:headEnd/>
            <a:tailEnd/>
          </a:ln>
        </p:spPr>
      </p:pic>
      <p:sp>
        <p:nvSpPr>
          <p:cNvPr id="9" name="角丸四角形吹き出し 8"/>
          <p:cNvSpPr/>
          <p:nvPr/>
        </p:nvSpPr>
        <p:spPr>
          <a:xfrm>
            <a:off x="1646238" y="2066925"/>
            <a:ext cx="3057525" cy="431800"/>
          </a:xfrm>
          <a:prstGeom prst="wedgeRoundRectCallout">
            <a:avLst>
              <a:gd name="adj1" fmla="val 39525"/>
              <a:gd name="adj2" fmla="val 135252"/>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kumimoji="0" lang="ja-JP" altLang="en-US" sz="1400" dirty="0">
                <a:latin typeface="MS UI Gothic" pitchFamily="50" charset="-128"/>
                <a:ea typeface="MS UI Gothic" pitchFamily="50" charset="-128"/>
              </a:rPr>
              <a:t>医療提供の必要性が増加した場合</a:t>
            </a:r>
            <a:endParaRPr lang="ja-JP" altLang="en-US" sz="1400" dirty="0">
              <a:latin typeface="MS UI Gothic" pitchFamily="50" charset="-128"/>
              <a:ea typeface="MS UI Gothic" pitchFamily="50" charset="-128"/>
            </a:endParaRPr>
          </a:p>
        </p:txBody>
      </p:sp>
      <p:sp>
        <p:nvSpPr>
          <p:cNvPr id="11" name="角丸四角形吹き出し 10"/>
          <p:cNvSpPr/>
          <p:nvPr/>
        </p:nvSpPr>
        <p:spPr>
          <a:xfrm>
            <a:off x="7813675" y="4221163"/>
            <a:ext cx="1196975" cy="720725"/>
          </a:xfrm>
          <a:prstGeom prst="wedgeRoundRectCallout">
            <a:avLst>
              <a:gd name="adj1" fmla="val -56290"/>
              <a:gd name="adj2" fmla="val 78615"/>
              <a:gd name="adj3" fmla="val 16667"/>
            </a:avLst>
          </a:prstGeom>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kumimoji="0" lang="ja-JP" altLang="en-US" sz="1400" dirty="0">
                <a:latin typeface="MS UI Gothic" pitchFamily="50" charset="-128"/>
                <a:ea typeface="MS UI Gothic" pitchFamily="50" charset="-128"/>
              </a:rPr>
              <a:t>医療保険の給付を受けられない</a:t>
            </a:r>
            <a:endParaRPr lang="ja-JP" altLang="en-US" sz="1400" dirty="0">
              <a:latin typeface="MS UI Gothic" pitchFamily="50" charset="-128"/>
              <a:ea typeface="MS UI Gothic" pitchFamily="50" charset="-128"/>
            </a:endParaRPr>
          </a:p>
        </p:txBody>
      </p:sp>
      <p:sp>
        <p:nvSpPr>
          <p:cNvPr id="237599" name="正方形/長方形 13"/>
          <p:cNvSpPr>
            <a:spLocks noChangeArrowheads="1"/>
          </p:cNvSpPr>
          <p:nvPr/>
        </p:nvSpPr>
        <p:spPr bwMode="auto">
          <a:xfrm>
            <a:off x="7278688" y="5264150"/>
            <a:ext cx="492125" cy="461963"/>
          </a:xfrm>
          <a:prstGeom prst="rect">
            <a:avLst/>
          </a:prstGeom>
          <a:noFill/>
          <a:ln w="9525">
            <a:noFill/>
            <a:miter lim="800000"/>
            <a:headEnd/>
            <a:tailEnd/>
          </a:ln>
        </p:spPr>
        <p:txBody>
          <a:bodyPr wrap="none">
            <a:spAutoFit/>
          </a:bodyPr>
          <a:lstStyle/>
          <a:p>
            <a:pPr algn="ctr"/>
            <a:r>
              <a:rPr kumimoji="0" lang="ja-JP" altLang="en-US" sz="1200">
                <a:latin typeface="MS UI Gothic" pitchFamily="50" charset="-128"/>
                <a:ea typeface="MS UI Gothic" pitchFamily="50" charset="-128"/>
              </a:rPr>
              <a:t>介護</a:t>
            </a:r>
            <a:endParaRPr kumimoji="0" lang="en-US" altLang="ja-JP" sz="1200">
              <a:latin typeface="MS UI Gothic" pitchFamily="50" charset="-128"/>
              <a:ea typeface="MS UI Gothic" pitchFamily="50" charset="-128"/>
            </a:endParaRPr>
          </a:p>
          <a:p>
            <a:pPr algn="ctr"/>
            <a:r>
              <a:rPr kumimoji="0" lang="ja-JP" altLang="en-US" sz="1200">
                <a:latin typeface="MS UI Gothic" pitchFamily="50" charset="-128"/>
                <a:ea typeface="MS UI Gothic" pitchFamily="50" charset="-128"/>
              </a:rPr>
              <a:t>療養</a:t>
            </a:r>
            <a:endParaRPr kumimoji="0" lang="en-US" altLang="ja-JP" sz="1200">
              <a:latin typeface="MS UI Gothic" pitchFamily="50" charset="-128"/>
              <a:ea typeface="MS UI Gothic" pitchFamily="50" charset="-128"/>
            </a:endParaRPr>
          </a:p>
        </p:txBody>
      </p:sp>
      <p:sp>
        <p:nvSpPr>
          <p:cNvPr id="70" name="角丸四角形 69"/>
          <p:cNvSpPr/>
          <p:nvPr/>
        </p:nvSpPr>
        <p:spPr>
          <a:xfrm>
            <a:off x="3282950" y="6354763"/>
            <a:ext cx="1943100" cy="4318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ja-JP" altLang="en-US" sz="1600" dirty="0">
                <a:solidFill>
                  <a:schemeClr val="tx1"/>
                </a:solidFill>
                <a:latin typeface="MS UI Gothic" pitchFamily="50" charset="-128"/>
                <a:ea typeface="MS UI Gothic" pitchFamily="50" charset="-128"/>
              </a:rPr>
              <a:t>医療療養が満床</a:t>
            </a:r>
            <a:endParaRPr lang="en-US" altLang="ja-JP" sz="1600" dirty="0">
              <a:solidFill>
                <a:schemeClr val="tx1"/>
              </a:solidFill>
              <a:latin typeface="MS UI Gothic" pitchFamily="50" charset="-128"/>
              <a:ea typeface="MS UI Gothic" pitchFamily="50" charset="-128"/>
            </a:endParaRPr>
          </a:p>
        </p:txBody>
      </p:sp>
      <p:sp>
        <p:nvSpPr>
          <p:cNvPr id="71" name="角丸四角形 70"/>
          <p:cNvSpPr/>
          <p:nvPr/>
        </p:nvSpPr>
        <p:spPr>
          <a:xfrm>
            <a:off x="5418138" y="6338888"/>
            <a:ext cx="2322512" cy="433387"/>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kumimoji="0" lang="ja-JP" altLang="en-US" sz="1200" b="1" dirty="0">
                <a:solidFill>
                  <a:schemeClr val="tx1"/>
                </a:solidFill>
                <a:latin typeface="MS UI Gothic" pitchFamily="50" charset="-128"/>
                <a:ea typeface="MS UI Gothic" pitchFamily="50" charset="-128"/>
              </a:rPr>
              <a:t>８床を超えて医療保険対象に</a:t>
            </a:r>
            <a:endParaRPr kumimoji="0" lang="en-US" altLang="ja-JP" sz="1200" b="1" dirty="0">
              <a:solidFill>
                <a:schemeClr val="tx1"/>
              </a:solidFill>
              <a:latin typeface="MS UI Gothic" pitchFamily="50" charset="-128"/>
              <a:ea typeface="MS UI Gothic" pitchFamily="50" charset="-128"/>
            </a:endParaRPr>
          </a:p>
        </p:txBody>
      </p:sp>
      <p:sp>
        <p:nvSpPr>
          <p:cNvPr id="237602" name="テキスト ボックス 84"/>
          <p:cNvSpPr txBox="1">
            <a:spLocks noChangeArrowheads="1"/>
          </p:cNvSpPr>
          <p:nvPr/>
        </p:nvSpPr>
        <p:spPr bwMode="auto">
          <a:xfrm>
            <a:off x="2243138" y="6402388"/>
            <a:ext cx="1006475" cy="339725"/>
          </a:xfrm>
          <a:prstGeom prst="rect">
            <a:avLst/>
          </a:prstGeom>
          <a:noFill/>
          <a:ln w="9525">
            <a:noFill/>
            <a:miter lim="800000"/>
            <a:headEnd/>
            <a:tailEnd/>
          </a:ln>
        </p:spPr>
        <p:txBody>
          <a:bodyPr wrap="none">
            <a:spAutoFit/>
          </a:bodyPr>
          <a:lstStyle/>
          <a:p>
            <a:pPr algn="r"/>
            <a:r>
              <a:rPr lang="en-US" altLang="ja-JP" sz="1600">
                <a:solidFill>
                  <a:srgbClr val="FF0000"/>
                </a:solidFill>
                <a:latin typeface="MS UI Gothic" pitchFamily="50" charset="-128"/>
                <a:ea typeface="MS UI Gothic" pitchFamily="50" charset="-128"/>
              </a:rPr>
              <a:t>【</a:t>
            </a:r>
            <a:r>
              <a:rPr lang="ja-JP" altLang="en-US" sz="1600">
                <a:solidFill>
                  <a:srgbClr val="FF0000"/>
                </a:solidFill>
                <a:latin typeface="MS UI Gothic" pitchFamily="50" charset="-128"/>
                <a:ea typeface="MS UI Gothic" pitchFamily="50" charset="-128"/>
              </a:rPr>
              <a:t>改正案</a:t>
            </a:r>
            <a:r>
              <a:rPr lang="en-US" altLang="ja-JP" sz="1600">
                <a:solidFill>
                  <a:srgbClr val="FF0000"/>
                </a:solidFill>
                <a:latin typeface="MS UI Gothic" pitchFamily="50" charset="-128"/>
                <a:ea typeface="MS UI Gothic" pitchFamily="50" charset="-128"/>
              </a:rPr>
              <a:t>】</a:t>
            </a:r>
            <a:endParaRPr lang="ja-JP" altLang="en-US" sz="1600">
              <a:solidFill>
                <a:srgbClr val="FF0000"/>
              </a:solidFill>
              <a:latin typeface="MS UI Gothic" pitchFamily="50" charset="-128"/>
              <a:ea typeface="MS UI Gothic" pitchFamily="50" charset="-128"/>
            </a:endParaRPr>
          </a:p>
        </p:txBody>
      </p:sp>
      <p:sp>
        <p:nvSpPr>
          <p:cNvPr id="87" name="角丸四角形吹き出し 86"/>
          <p:cNvSpPr/>
          <p:nvPr/>
        </p:nvSpPr>
        <p:spPr>
          <a:xfrm>
            <a:off x="7813675" y="5300663"/>
            <a:ext cx="1196975" cy="720725"/>
          </a:xfrm>
          <a:prstGeom prst="wedgeRoundRectCallout">
            <a:avLst>
              <a:gd name="adj1" fmla="val -56290"/>
              <a:gd name="adj2" fmla="val 78615"/>
              <a:gd name="adj3" fmla="val 16667"/>
            </a:avLst>
          </a:prstGeom>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kumimoji="0" lang="ja-JP" altLang="en-US" sz="1400" b="1" dirty="0">
                <a:solidFill>
                  <a:srgbClr val="FF0000"/>
                </a:solidFill>
                <a:latin typeface="MS UI Gothic" pitchFamily="50" charset="-128"/>
                <a:ea typeface="MS UI Gothic" pitchFamily="50" charset="-128"/>
              </a:rPr>
              <a:t>医療保険の給付対象に</a:t>
            </a:r>
            <a:endParaRPr lang="ja-JP" altLang="en-US" sz="1400" b="1" dirty="0">
              <a:solidFill>
                <a:srgbClr val="FF0000"/>
              </a:solidFill>
              <a:latin typeface="MS UI Gothic" pitchFamily="50" charset="-128"/>
              <a:ea typeface="MS UI Gothic" pitchFamily="50" charset="-128"/>
            </a:endParaRPr>
          </a:p>
        </p:txBody>
      </p:sp>
      <p:cxnSp>
        <p:nvCxnSpPr>
          <p:cNvPr id="16" name="直線矢印コネクタ 15"/>
          <p:cNvCxnSpPr/>
          <p:nvPr/>
        </p:nvCxnSpPr>
        <p:spPr>
          <a:xfrm>
            <a:off x="550863" y="2041525"/>
            <a:ext cx="0" cy="3738563"/>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237605" name="テキスト ボックス 27"/>
          <p:cNvSpPr txBox="1">
            <a:spLocks noChangeArrowheads="1"/>
          </p:cNvSpPr>
          <p:nvPr/>
        </p:nvSpPr>
        <p:spPr bwMode="auto">
          <a:xfrm>
            <a:off x="152400" y="3338513"/>
            <a:ext cx="430213" cy="1322387"/>
          </a:xfrm>
          <a:prstGeom prst="rect">
            <a:avLst/>
          </a:prstGeom>
          <a:noFill/>
          <a:ln w="9525">
            <a:noFill/>
            <a:miter lim="800000"/>
            <a:headEnd/>
            <a:tailEnd/>
          </a:ln>
        </p:spPr>
        <p:txBody>
          <a:bodyPr vert="eaVert" wrap="none">
            <a:spAutoFit/>
          </a:bodyPr>
          <a:lstStyle/>
          <a:p>
            <a:r>
              <a:rPr lang="ja-JP" altLang="en-US" sz="1600">
                <a:latin typeface="MS UI Gothic" pitchFamily="50" charset="-128"/>
                <a:ea typeface="MS UI Gothic" pitchFamily="50" charset="-128"/>
              </a:rPr>
              <a:t>現行のルール</a:t>
            </a:r>
          </a:p>
        </p:txBody>
      </p:sp>
      <p:sp>
        <p:nvSpPr>
          <p:cNvPr id="38" name="スライド番号プレースホルダ 37"/>
          <p:cNvSpPr>
            <a:spLocks noGrp="1"/>
          </p:cNvSpPr>
          <p:nvPr>
            <p:ph type="sldNum" sz="quarter" idx="11"/>
          </p:nvPr>
        </p:nvSpPr>
        <p:spPr>
          <a:xfrm>
            <a:off x="6011863" y="6524625"/>
            <a:ext cx="2895600" cy="333375"/>
          </a:xfrm>
        </p:spPr>
        <p:txBody>
          <a:bodyPr/>
          <a:lstStyle/>
          <a:p>
            <a:pPr algn="r">
              <a:defRPr/>
            </a:pPr>
            <a:fld id="{4856FE22-A579-4364-8B0B-FCC36DD1832F}" type="slidenum">
              <a:rPr kumimoji="1" lang="ja-JP" altLang="en-US" sz="1400">
                <a:effectLst>
                  <a:outerShdw blurRad="38100" dist="38100" dir="2700000" algn="tl">
                    <a:srgbClr val="000000">
                      <a:alpha val="43137"/>
                    </a:srgbClr>
                  </a:outerShdw>
                </a:effectLst>
                <a:ea typeface="MS UI Gothic" pitchFamily="50" charset="-128"/>
              </a:rPr>
              <a:pPr algn="r">
                <a:defRPr/>
              </a:pPr>
              <a:t>149</a:t>
            </a:fld>
            <a:endParaRPr kumimoji="1" lang="ja-JP" altLang="en-US" sz="1400" dirty="0">
              <a:effectLst>
                <a:outerShdw blurRad="38100" dist="38100" dir="2700000" algn="tl">
                  <a:srgbClr val="000000">
                    <a:alpha val="43137"/>
                  </a:srgbClr>
                </a:outerShdw>
              </a:effectLst>
              <a:ea typeface="MS UI Gothic" pitchFamily="5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正方形/長方形 3"/>
          <p:cNvSpPr>
            <a:spLocks noChangeArrowheads="1"/>
          </p:cNvSpPr>
          <p:nvPr/>
        </p:nvSpPr>
        <p:spPr bwMode="auto">
          <a:xfrm>
            <a:off x="179388" y="98425"/>
            <a:ext cx="8964612" cy="6554788"/>
          </a:xfrm>
          <a:prstGeom prst="rect">
            <a:avLst/>
          </a:prstGeom>
          <a:noFill/>
          <a:ln w="9525">
            <a:noFill/>
            <a:miter lim="800000"/>
            <a:headEnd/>
            <a:tailEnd/>
          </a:ln>
        </p:spPr>
        <p:txBody>
          <a:bodyPr>
            <a:spAutoFit/>
          </a:bodyPr>
          <a:lstStyle/>
          <a:p>
            <a:r>
              <a:rPr lang="ja-JP" altLang="ja-JP" sz="2000">
                <a:solidFill>
                  <a:srgbClr val="0070C0"/>
                </a:solidFill>
                <a:ea typeface="HG創英角ｺﾞｼｯｸUB" pitchFamily="49" charset="-128"/>
              </a:rPr>
              <a:t>１１月９日</a:t>
            </a:r>
          </a:p>
          <a:p>
            <a:r>
              <a:rPr lang="ja-JP" altLang="en-US" sz="2000">
                <a:solidFill>
                  <a:srgbClr val="000000"/>
                </a:solidFill>
              </a:rPr>
              <a:t>  </a:t>
            </a:r>
            <a:r>
              <a:rPr lang="ja-JP" altLang="ja-JP" sz="2000">
                <a:solidFill>
                  <a:srgbClr val="000000"/>
                </a:solidFill>
              </a:rPr>
              <a:t>【総会】在宅医療</a:t>
            </a:r>
          </a:p>
          <a:p>
            <a:pPr>
              <a:lnSpc>
                <a:spcPct val="90000"/>
              </a:lnSpc>
            </a:pPr>
            <a:r>
              <a:rPr lang="ja-JP" altLang="en-US" sz="2000">
                <a:solidFill>
                  <a:srgbClr val="000000"/>
                </a:solidFill>
              </a:rPr>
              <a:t>　　　　　　 </a:t>
            </a:r>
            <a:r>
              <a:rPr lang="ja-JP" altLang="ja-JP">
                <a:solidFill>
                  <a:srgbClr val="000000"/>
                </a:solidFill>
                <a:latin typeface="ＭＳ Ｐゴシック" charset="-128"/>
              </a:rPr>
              <a:t>①自宅以外の場所における医療サービスの充実</a:t>
            </a:r>
            <a:r>
              <a:rPr lang="ja-JP" altLang="en-US">
                <a:solidFill>
                  <a:srgbClr val="000000"/>
                </a:solidFill>
                <a:latin typeface="ＭＳ Ｐゴシック" charset="-128"/>
              </a:rPr>
              <a:t>、</a:t>
            </a:r>
            <a:r>
              <a:rPr lang="ja-JP" altLang="ja-JP">
                <a:solidFill>
                  <a:srgbClr val="000000"/>
                </a:solidFill>
                <a:latin typeface="ＭＳ Ｐゴシック" charset="-128"/>
              </a:rPr>
              <a:t>②急変時の対応</a:t>
            </a:r>
            <a:r>
              <a:rPr lang="ja-JP" altLang="en-US">
                <a:solidFill>
                  <a:srgbClr val="000000"/>
                </a:solidFill>
                <a:latin typeface="ＭＳ Ｐゴシック" charset="-128"/>
              </a:rPr>
              <a:t>、</a:t>
            </a:r>
            <a:r>
              <a:rPr lang="ja-JP" altLang="ja-JP">
                <a:solidFill>
                  <a:srgbClr val="000000"/>
                </a:solidFill>
                <a:latin typeface="ＭＳ Ｐゴシック" charset="-128"/>
              </a:rPr>
              <a:t>③在宅医</a:t>
            </a:r>
            <a:endParaRPr lang="ja-JP" altLang="en-US">
              <a:solidFill>
                <a:srgbClr val="000000"/>
              </a:solidFill>
              <a:latin typeface="ＭＳ Ｐゴシック" charset="-128"/>
            </a:endParaRPr>
          </a:p>
          <a:p>
            <a:pPr>
              <a:lnSpc>
                <a:spcPct val="90000"/>
              </a:lnSpc>
            </a:pPr>
            <a:r>
              <a:rPr lang="ja-JP" altLang="en-US">
                <a:solidFill>
                  <a:srgbClr val="000000"/>
                </a:solidFill>
                <a:latin typeface="ＭＳ Ｐゴシック" charset="-128"/>
              </a:rPr>
              <a:t>               </a:t>
            </a:r>
            <a:r>
              <a:rPr lang="ja-JP" altLang="ja-JP">
                <a:solidFill>
                  <a:srgbClr val="000000"/>
                </a:solidFill>
                <a:latin typeface="ＭＳ Ｐゴシック" charset="-128"/>
              </a:rPr>
              <a:t>療サービスの充実</a:t>
            </a:r>
            <a:r>
              <a:rPr lang="ja-JP" altLang="en-US">
                <a:solidFill>
                  <a:srgbClr val="000000"/>
                </a:solidFill>
                <a:latin typeface="ＭＳ Ｐゴシック" charset="-128"/>
              </a:rPr>
              <a:t>、</a:t>
            </a:r>
            <a:r>
              <a:rPr lang="ja-JP" altLang="ja-JP">
                <a:solidFill>
                  <a:srgbClr val="000000"/>
                </a:solidFill>
                <a:latin typeface="ＭＳ Ｐゴシック" charset="-128"/>
              </a:rPr>
              <a:t>④その他の課題</a:t>
            </a:r>
            <a:r>
              <a:rPr lang="ja-JP" altLang="en-US">
                <a:solidFill>
                  <a:srgbClr val="000000"/>
                </a:solidFill>
                <a:latin typeface="ＭＳ Ｐゴシック" charset="-128"/>
              </a:rPr>
              <a:t>：</a:t>
            </a:r>
            <a:r>
              <a:rPr lang="en-US" altLang="ja-JP">
                <a:solidFill>
                  <a:srgbClr val="000000"/>
                </a:solidFill>
                <a:latin typeface="ＭＳ Ｐゴシック" charset="-128"/>
              </a:rPr>
              <a:t>(</a:t>
            </a:r>
            <a:r>
              <a:rPr lang="ja-JP" altLang="ja-JP">
                <a:solidFill>
                  <a:srgbClr val="000000"/>
                </a:solidFill>
                <a:latin typeface="ＭＳ Ｐゴシック" charset="-128"/>
              </a:rPr>
              <a:t>ⅰ</a:t>
            </a:r>
            <a:r>
              <a:rPr lang="en-US" altLang="ja-JP">
                <a:solidFill>
                  <a:srgbClr val="000000"/>
                </a:solidFill>
                <a:latin typeface="ＭＳ Ｐゴシック" charset="-128"/>
              </a:rPr>
              <a:t>)</a:t>
            </a:r>
            <a:r>
              <a:rPr lang="ja-JP" altLang="ja-JP">
                <a:solidFill>
                  <a:srgbClr val="000000"/>
                </a:solidFill>
                <a:latin typeface="ＭＳ Ｐゴシック" charset="-128"/>
              </a:rPr>
              <a:t>在宅緩和ケア</a:t>
            </a:r>
            <a:r>
              <a:rPr lang="ja-JP" altLang="en-US">
                <a:solidFill>
                  <a:srgbClr val="000000"/>
                </a:solidFill>
                <a:latin typeface="ＭＳ Ｐゴシック" charset="-128"/>
              </a:rPr>
              <a:t>、</a:t>
            </a:r>
            <a:r>
              <a:rPr lang="en-US" altLang="ja-JP">
                <a:solidFill>
                  <a:srgbClr val="000000"/>
                </a:solidFill>
                <a:latin typeface="ＭＳ Ｐゴシック" charset="-128"/>
              </a:rPr>
              <a:t>(</a:t>
            </a:r>
            <a:r>
              <a:rPr lang="ja-JP" altLang="ja-JP">
                <a:solidFill>
                  <a:srgbClr val="000000"/>
                </a:solidFill>
                <a:latin typeface="ＭＳ Ｐゴシック" charset="-128"/>
              </a:rPr>
              <a:t>ⅱ</a:t>
            </a:r>
            <a:r>
              <a:rPr lang="en-US" altLang="ja-JP">
                <a:solidFill>
                  <a:srgbClr val="000000"/>
                </a:solidFill>
                <a:latin typeface="ＭＳ Ｐゴシック" charset="-128"/>
              </a:rPr>
              <a:t>)</a:t>
            </a:r>
            <a:r>
              <a:rPr lang="ja-JP" altLang="ja-JP">
                <a:solidFill>
                  <a:srgbClr val="000000"/>
                </a:solidFill>
                <a:latin typeface="ＭＳ Ｐゴシック" charset="-128"/>
              </a:rPr>
              <a:t>地域医療を担う施</a:t>
            </a:r>
            <a:endParaRPr lang="ja-JP" altLang="en-US">
              <a:solidFill>
                <a:srgbClr val="000000"/>
              </a:solidFill>
              <a:latin typeface="ＭＳ Ｐゴシック" charset="-128"/>
            </a:endParaRPr>
          </a:p>
          <a:p>
            <a:pPr>
              <a:lnSpc>
                <a:spcPct val="90000"/>
              </a:lnSpc>
            </a:pPr>
            <a:r>
              <a:rPr lang="ja-JP" altLang="en-US">
                <a:solidFill>
                  <a:srgbClr val="000000"/>
                </a:solidFill>
                <a:latin typeface="ＭＳ Ｐゴシック" charset="-128"/>
              </a:rPr>
              <a:t>               </a:t>
            </a:r>
            <a:r>
              <a:rPr lang="ja-JP" altLang="ja-JP">
                <a:solidFill>
                  <a:srgbClr val="000000"/>
                </a:solidFill>
                <a:latin typeface="ＭＳ Ｐゴシック" charset="-128"/>
              </a:rPr>
              <a:t>設の地域性</a:t>
            </a:r>
            <a:r>
              <a:rPr lang="ja-JP" altLang="en-US">
                <a:solidFill>
                  <a:srgbClr val="000000"/>
                </a:solidFill>
                <a:latin typeface="ＭＳ Ｐゴシック" charset="-128"/>
              </a:rPr>
              <a:t>、</a:t>
            </a:r>
            <a:r>
              <a:rPr lang="en-US" altLang="ja-JP">
                <a:solidFill>
                  <a:srgbClr val="000000"/>
                </a:solidFill>
                <a:latin typeface="ＭＳ Ｐゴシック" charset="-128"/>
              </a:rPr>
              <a:t>(</a:t>
            </a:r>
            <a:r>
              <a:rPr lang="ja-JP" altLang="ja-JP">
                <a:solidFill>
                  <a:srgbClr val="000000"/>
                </a:solidFill>
                <a:latin typeface="ＭＳ Ｐゴシック" charset="-128"/>
              </a:rPr>
              <a:t>ⅲ</a:t>
            </a:r>
            <a:r>
              <a:rPr lang="en-US" altLang="ja-JP">
                <a:solidFill>
                  <a:srgbClr val="000000"/>
                </a:solidFill>
                <a:latin typeface="ＭＳ Ｐゴシック" charset="-128"/>
              </a:rPr>
              <a:t>)</a:t>
            </a:r>
            <a:r>
              <a:rPr lang="ja-JP" altLang="ja-JP">
                <a:solidFill>
                  <a:srgbClr val="000000"/>
                </a:solidFill>
                <a:latin typeface="ＭＳ Ｐゴシック" charset="-128"/>
              </a:rPr>
              <a:t>地域の拠点機能</a:t>
            </a:r>
            <a:endParaRPr lang="ja-JP" altLang="en-US" sz="2000">
              <a:solidFill>
                <a:srgbClr val="000000"/>
              </a:solidFill>
              <a:latin typeface="ＭＳ Ｐゴシック" charset="-128"/>
            </a:endParaRP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介護給付費分科会との打合せの報告</a:t>
            </a:r>
          </a:p>
          <a:p>
            <a:r>
              <a:rPr lang="ja-JP" altLang="ja-JP">
                <a:solidFill>
                  <a:srgbClr val="000000"/>
                </a:solidFill>
                <a:latin typeface="ＭＳ Ｐゴシック" charset="-128"/>
              </a:rPr>
              <a:t>　　　　</a:t>
            </a:r>
            <a:r>
              <a:rPr lang="ja-JP" altLang="en-US">
                <a:solidFill>
                  <a:srgbClr val="000000"/>
                </a:solidFill>
                <a:latin typeface="ＭＳ Ｐゴシック" charset="-128"/>
              </a:rPr>
              <a:t>    </a:t>
            </a:r>
            <a:r>
              <a:rPr lang="ja-JP" altLang="ja-JP" sz="2000">
                <a:solidFill>
                  <a:srgbClr val="000000"/>
                </a:solidFill>
                <a:latin typeface="ＭＳ Ｐゴシック" charset="-128"/>
              </a:rPr>
              <a:t>後発医薬品の使用促進のための環境整備について</a:t>
            </a:r>
          </a:p>
          <a:p>
            <a:pPr>
              <a:lnSpc>
                <a:spcPts val="1800"/>
              </a:lnSpc>
            </a:pPr>
            <a:r>
              <a:rPr lang="ja-JP" altLang="ja-JP" sz="2000">
                <a:solidFill>
                  <a:srgbClr val="0070C0"/>
                </a:solidFill>
                <a:ea typeface="HG創英角ｺﾞｼｯｸUB" pitchFamily="49" charset="-128"/>
              </a:rPr>
              <a:t>１１月９日</a:t>
            </a:r>
            <a:endParaRPr lang="ja-JP" altLang="en-US" sz="2000">
              <a:solidFill>
                <a:srgbClr val="0070C0"/>
              </a:solidFill>
              <a:ea typeface="HG創英角ｺﾞｼｯｸUB" pitchFamily="49" charset="-128"/>
            </a:endParaRPr>
          </a:p>
          <a:p>
            <a:r>
              <a:rPr lang="ja-JP" altLang="en-US" sz="2000">
                <a:solidFill>
                  <a:srgbClr val="0070C0"/>
                </a:solidFill>
                <a:ea typeface="HG創英角ｺﾞｼｯｸUB" pitchFamily="49" charset="-128"/>
              </a:rPr>
              <a:t>  </a:t>
            </a:r>
            <a:r>
              <a:rPr lang="ja-JP" altLang="en-US" sz="2000">
                <a:solidFill>
                  <a:srgbClr val="000000"/>
                </a:solidFill>
              </a:rPr>
              <a:t>日本医師会が医療経済実態調査の分析結果を発表</a:t>
            </a:r>
          </a:p>
          <a:p>
            <a:pPr>
              <a:lnSpc>
                <a:spcPct val="85000"/>
              </a:lnSpc>
            </a:pPr>
            <a:r>
              <a:rPr lang="ja-JP" altLang="en-US" sz="1600">
                <a:solidFill>
                  <a:srgbClr val="000000"/>
                </a:solidFill>
                <a:latin typeface="ＭＳ Ｐゴシック" charset="-128"/>
              </a:rPr>
              <a:t>     </a:t>
            </a:r>
            <a:r>
              <a:rPr lang="ja-JP" altLang="en-US" sz="1700">
                <a:solidFill>
                  <a:srgbClr val="000000"/>
                </a:solidFill>
                <a:latin typeface="ＭＳ Ｐゴシック" charset="-128"/>
              </a:rPr>
              <a:t>「病院では前回改定の成果が見られたが、青色申告の個人診療所で厳しい結果であった。  </a:t>
            </a:r>
          </a:p>
          <a:p>
            <a:pPr>
              <a:lnSpc>
                <a:spcPct val="85000"/>
              </a:lnSpc>
            </a:pPr>
            <a:r>
              <a:rPr lang="ja-JP" altLang="en-US" sz="1700">
                <a:solidFill>
                  <a:srgbClr val="000000"/>
                </a:solidFill>
                <a:latin typeface="ＭＳ Ｐゴシック" charset="-128"/>
              </a:rPr>
              <a:t>      医療法人の病院長と勤務医の給与が減少したことは深刻。</a:t>
            </a:r>
          </a:p>
          <a:p>
            <a:pPr>
              <a:lnSpc>
                <a:spcPct val="85000"/>
              </a:lnSpc>
            </a:pPr>
            <a:r>
              <a:rPr lang="ja-JP" altLang="en-US" sz="1700">
                <a:solidFill>
                  <a:srgbClr val="000000"/>
                </a:solidFill>
                <a:latin typeface="ＭＳ Ｐゴシック" charset="-128"/>
              </a:rPr>
              <a:t>　　  調査予算を年間データによる定点調査に集中して対象施設数の拡大を求める。」</a:t>
            </a:r>
            <a:r>
              <a:rPr lang="ja-JP" altLang="ja-JP">
                <a:solidFill>
                  <a:srgbClr val="000000"/>
                </a:solidFill>
                <a:latin typeface="ＭＳ Ｐゴシック" charset="-128"/>
              </a:rPr>
              <a:t> </a:t>
            </a:r>
            <a:endParaRPr lang="ja-JP" altLang="en-US">
              <a:solidFill>
                <a:srgbClr val="000000"/>
              </a:solidFill>
              <a:latin typeface="ＭＳ Ｐゴシック" charset="-128"/>
            </a:endParaRPr>
          </a:p>
          <a:p>
            <a:r>
              <a:rPr lang="ja-JP" altLang="ja-JP" sz="2000">
                <a:solidFill>
                  <a:srgbClr val="0070C0"/>
                </a:solidFill>
                <a:latin typeface="HG創英角ｺﾞｼｯｸUB" pitchFamily="49" charset="-128"/>
                <a:ea typeface="HG創英角ｺﾞｼｯｸUB" pitchFamily="49" charset="-128"/>
              </a:rPr>
              <a:t>１１月１１日</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【総会】訪問看護</a:t>
            </a:r>
          </a:p>
          <a:p>
            <a:pPr>
              <a:lnSpc>
                <a:spcPct val="90000"/>
              </a:lnSpc>
            </a:pPr>
            <a:r>
              <a:rPr lang="ja-JP" altLang="en-US" sz="2000">
                <a:solidFill>
                  <a:srgbClr val="000000"/>
                </a:solidFill>
                <a:latin typeface="ＭＳ Ｐゴシック" charset="-128"/>
              </a:rPr>
              <a:t>　　　　　</a:t>
            </a:r>
            <a:r>
              <a:rPr lang="ja-JP" altLang="en-US">
                <a:solidFill>
                  <a:srgbClr val="000000"/>
                </a:solidFill>
                <a:latin typeface="ＭＳ Ｐゴシック" charset="-128"/>
              </a:rPr>
              <a:t>　 </a:t>
            </a:r>
            <a:r>
              <a:rPr lang="ja-JP" altLang="ja-JP">
                <a:solidFill>
                  <a:srgbClr val="000000"/>
                </a:solidFill>
                <a:latin typeface="ＭＳ Ｐゴシック" charset="-128"/>
              </a:rPr>
              <a:t>効率的な訪問看護</a:t>
            </a:r>
            <a:r>
              <a:rPr lang="ja-JP" altLang="en-US">
                <a:solidFill>
                  <a:srgbClr val="000000"/>
                </a:solidFill>
                <a:latin typeface="ＭＳ Ｐゴシック" charset="-128"/>
              </a:rPr>
              <a:t>、</a:t>
            </a:r>
            <a:r>
              <a:rPr lang="ja-JP" altLang="ja-JP">
                <a:solidFill>
                  <a:srgbClr val="000000"/>
                </a:solidFill>
                <a:latin typeface="ＭＳ Ｐゴシック" charset="-128"/>
              </a:rPr>
              <a:t>医療ニーズが高い等多様な患者に対する訪問看護の充実</a:t>
            </a:r>
            <a:r>
              <a:rPr lang="ja-JP" altLang="en-US">
                <a:solidFill>
                  <a:srgbClr val="000000"/>
                </a:solidFill>
                <a:latin typeface="ＭＳ Ｐゴシック" charset="-128"/>
              </a:rPr>
              <a:t>、</a:t>
            </a:r>
          </a:p>
          <a:p>
            <a:pPr>
              <a:lnSpc>
                <a:spcPct val="90000"/>
              </a:lnSpc>
            </a:pPr>
            <a:r>
              <a:rPr lang="ja-JP" altLang="en-US">
                <a:solidFill>
                  <a:srgbClr val="000000"/>
                </a:solidFill>
                <a:latin typeface="ＭＳ Ｐゴシック" charset="-128"/>
              </a:rPr>
              <a:t>　　　　　　 </a:t>
            </a:r>
            <a:r>
              <a:rPr lang="ja-JP" altLang="ja-JP">
                <a:solidFill>
                  <a:srgbClr val="000000"/>
                </a:solidFill>
                <a:latin typeface="ＭＳ Ｐゴシック" charset="-128"/>
              </a:rPr>
              <a:t>医療から介護への円滑な移行</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在宅歯科医療、在宅医療における薬剤師業務</a:t>
            </a:r>
            <a:endParaRPr lang="ja-JP" altLang="en-US" sz="2000">
              <a:solidFill>
                <a:srgbClr val="000000"/>
              </a:solidFill>
              <a:latin typeface="ＭＳ Ｐゴシック" charset="-128"/>
            </a:endParaRPr>
          </a:p>
          <a:p>
            <a:r>
              <a:rPr lang="ja-JP" altLang="ja-JP" sz="2000">
                <a:solidFill>
                  <a:srgbClr val="0070C0"/>
                </a:solidFill>
                <a:latin typeface="HG創英角ｺﾞｼｯｸUB" pitchFamily="49" charset="-128"/>
                <a:ea typeface="HG創英角ｺﾞｼｯｸUB" pitchFamily="49" charset="-128"/>
              </a:rPr>
              <a:t>１１月１６日</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【薬価部会】後発医薬品の薬価等</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新薬創出・適応外薬解消等促進加算の検証</a:t>
            </a:r>
            <a:endParaRPr lang="ja-JP" altLang="en-US" sz="2000">
              <a:solidFill>
                <a:srgbClr val="000000"/>
              </a:solidFill>
              <a:latin typeface="ＭＳ Ｐゴシック" charset="-128"/>
            </a:endParaRP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保険医療上必要性の高い医薬品の薬価改定方式</a:t>
            </a:r>
            <a:endParaRPr lang="ja-JP" altLang="en-US" sz="2000">
              <a:solidFill>
                <a:srgbClr val="000000"/>
              </a:solidFill>
              <a:latin typeface="ＭＳ Ｐゴシック" charset="-128"/>
            </a:endParaRP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市場拡大再算定</a:t>
            </a:r>
            <a:endParaRPr lang="ja-JP" altLang="en-US" sz="2000">
              <a:solidFill>
                <a:srgbClr val="000000"/>
              </a:solidFill>
              <a:latin typeface="ＭＳ Ｐゴシック" charset="-128"/>
            </a:endParaRP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配合剤の取扱い</a:t>
            </a:r>
            <a:endParaRPr lang="ja-JP" altLang="en-US" sz="2000">
              <a:solidFill>
                <a:srgbClr val="000000"/>
              </a:solidFill>
              <a:latin typeface="ＭＳ Ｐゴシック" charset="-128"/>
            </a:endParaRPr>
          </a:p>
        </p:txBody>
      </p:sp>
      <p:sp>
        <p:nvSpPr>
          <p:cNvPr id="56322"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1DB4EF02-A691-4DDC-893E-A82217B978F5}" type="slidenum">
              <a:rPr kumimoji="1" lang="en-US" altLang="ja-JP" smtClean="0"/>
              <a:pPr fontAlgn="base">
                <a:spcAft>
                  <a:spcPct val="0"/>
                </a:spcAft>
                <a:defRPr/>
              </a:pPr>
              <a:t>15</a:t>
            </a:fld>
            <a:endParaRPr kumimoji="1" lang="en-US" altLang="ja-JP" smtClean="0"/>
          </a:p>
        </p:txBody>
      </p:sp>
    </p:spTree>
    <p:extLst>
      <p:ext uri="{BB962C8B-B14F-4D97-AF65-F5344CB8AC3E}">
        <p14:creationId xmlns:p14="http://schemas.microsoft.com/office/powerpoint/2010/main" xmlns="" val="137895082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700213"/>
            <a:ext cx="8229600" cy="1143000"/>
          </a:xfrm>
        </p:spPr>
        <p:txBody>
          <a:bodyPr anchor="ctr">
            <a:normAutofit fontScale="90000"/>
          </a:bodyPr>
          <a:lstStyle/>
          <a:p>
            <a:pPr eaLnBrk="1" fontAlgn="auto" hangingPunct="1">
              <a:spcBef>
                <a:spcPts val="0"/>
              </a:spcBef>
              <a:spcAft>
                <a:spcPts val="0"/>
              </a:spcAft>
              <a:defRPr/>
            </a:pPr>
            <a:r>
              <a:rPr lang="en-US" altLang="ja-JP"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基本診療料</a:t>
            </a:r>
            <a:r>
              <a:rPr lang="en-US" altLang="ja-JP"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en-US" altLang="ja-JP" b="1" u="sng"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b="1" u="sng"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4400" b="1" u="sng" spc="6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入院基本料等加算</a:t>
            </a:r>
            <a:endParaRPr lang="ja-JP" altLang="en-US" sz="4400" b="1" u="sng" spc="6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スライド番号プレースホルダ 7"/>
          <p:cNvSpPr txBox="1">
            <a:spLocks/>
          </p:cNvSpPr>
          <p:nvPr/>
        </p:nvSpPr>
        <p:spPr>
          <a:xfrm>
            <a:off x="6840538" y="6480175"/>
            <a:ext cx="2133600" cy="339725"/>
          </a:xfrm>
          <a:prstGeom prst="rect">
            <a:avLst/>
          </a:prstGeom>
        </p:spPr>
        <p:txBody>
          <a:bodyPr/>
          <a:lstStyle/>
          <a:p>
            <a:pPr algn="r" fontAlgn="auto">
              <a:spcBef>
                <a:spcPts val="0"/>
              </a:spcBef>
              <a:spcAft>
                <a:spcPts val="0"/>
              </a:spcAft>
              <a:defRPr/>
            </a:pPr>
            <a:fld id="{998BB9E4-4CC5-4EE9-BCAA-4E83F40A08DA}" type="slidenum">
              <a:rPr kumimoji="0" lang="en-US" sz="1400">
                <a:effectLst>
                  <a:outerShdw blurRad="38100" dist="38100" dir="2700000" algn="tl">
                    <a:srgbClr val="000000">
                      <a:alpha val="43137"/>
                    </a:srgbClr>
                  </a:outerShdw>
                </a:effectLst>
                <a:latin typeface="+mn-lt"/>
                <a:ea typeface="+mn-ea"/>
              </a:rPr>
              <a:pPr algn="r" fontAlgn="auto">
                <a:spcBef>
                  <a:spcPts val="0"/>
                </a:spcBef>
                <a:spcAft>
                  <a:spcPts val="0"/>
                </a:spcAft>
                <a:defRPr/>
              </a:pPr>
              <a:t>150</a:t>
            </a:fld>
            <a:endParaRPr kumimoji="0" lang="en-US" sz="1400" dirty="0">
              <a:effectLst>
                <a:outerShdw blurRad="38100" dist="38100" dir="2700000" algn="tl">
                  <a:srgbClr val="000000">
                    <a:alpha val="43137"/>
                  </a:srgbClr>
                </a:outerShdw>
              </a:effectLst>
              <a:latin typeface="+mn-lt"/>
              <a:ea typeface="+mn-ea"/>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88641"/>
            <a:ext cx="8229600" cy="936103"/>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質の高い救命救急入院に係る医療の推進</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41313"/>
          </a:xfrm>
        </p:spPr>
        <p:txBody>
          <a:bodyPr/>
          <a:lstStyle/>
          <a:p>
            <a:pPr algn="r">
              <a:defRPr/>
            </a:pPr>
            <a:fld id="{B3F481A3-4545-48FC-9676-8D574CB9AFA4}" type="slidenum">
              <a:rPr lang="en-US" sz="1400">
                <a:effectLst>
                  <a:outerShdw blurRad="38100" dist="38100" dir="2700000" algn="tl">
                    <a:srgbClr val="000000">
                      <a:alpha val="43137"/>
                    </a:srgbClr>
                  </a:outerShdw>
                </a:effectLst>
              </a:rPr>
              <a:pPr algn="r">
                <a:defRPr/>
              </a:pPr>
              <a:t>151</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1412776"/>
            <a:ext cx="8229600" cy="4176464"/>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0"/>
              </a:spcAft>
              <a:defRPr/>
            </a:pPr>
            <a:r>
              <a:rPr kumimoji="0" lang="ja-JP" altLang="en-US" sz="2800" spc="50" dirty="0">
                <a:ln w="13500">
                  <a:solidFill>
                    <a:schemeClr val="accent1">
                      <a:shade val="2500"/>
                      <a:alpha val="6500"/>
                    </a:schemeClr>
                  </a:solidFill>
                  <a:prstDash val="solid"/>
                </a:ln>
                <a:latin typeface="MS UI Gothic" pitchFamily="50" charset="-128"/>
                <a:ea typeface="MS UI Gothic" pitchFamily="50" charset="-128"/>
              </a:rPr>
              <a:t>◆小児救急医療に対する評価</a:t>
            </a:r>
            <a:endParaRPr lang="en-US" altLang="ja-JP" sz="2800" kern="0" dirty="0">
              <a:solidFill>
                <a:sysClr val="windowText" lastClr="000000"/>
              </a:solidFill>
              <a:latin typeface="MS UI Gothic" pitchFamily="50" charset="-128"/>
              <a:ea typeface="MS UI Gothic" pitchFamily="50" charset="-128"/>
            </a:endParaRPr>
          </a:p>
          <a:p>
            <a:pPr marL="355600" fontAlgn="auto">
              <a:spcBef>
                <a:spcPts val="0"/>
              </a:spcBef>
              <a:spcAft>
                <a:spcPts val="0"/>
              </a:spcAft>
              <a:defRPr/>
            </a:pPr>
            <a:r>
              <a:rPr kumimoji="0" lang="ja-JP" altLang="en-US" sz="2800" dirty="0">
                <a:latin typeface="MS UI Gothic" pitchFamily="50" charset="-128"/>
                <a:ea typeface="MS UI Gothic" pitchFamily="50" charset="-128"/>
              </a:rPr>
              <a:t>（救急医療管理加算における小児加算の創設及び　乳幼児救急医療管理加算の引き上げ）</a:t>
            </a:r>
            <a:endParaRPr kumimoji="0" lang="en-US" altLang="ja-JP" sz="2800" dirty="0">
              <a:latin typeface="MS UI Gothic" pitchFamily="50" charset="-128"/>
              <a:ea typeface="MS UI Gothic" pitchFamily="50" charset="-128"/>
            </a:endParaRPr>
          </a:p>
          <a:p>
            <a:pPr marL="177800" fontAlgn="auto">
              <a:spcBef>
                <a:spcPts val="0"/>
              </a:spcBef>
              <a:spcAft>
                <a:spcPts val="0"/>
              </a:spcAft>
              <a:defRPr/>
            </a:pPr>
            <a:endParaRPr kumimoji="0" lang="ja-JP" altLang="en-US" sz="2800" dirty="0">
              <a:latin typeface="MS UI Gothic" pitchFamily="50" charset="-128"/>
              <a:ea typeface="MS UI Gothic" pitchFamily="50" charset="-128"/>
            </a:endParaRPr>
          </a:p>
          <a:p>
            <a:pPr marL="450850" indent="360363" fontAlgn="auto">
              <a:spcBef>
                <a:spcPts val="0"/>
              </a:spcBef>
              <a:spcAft>
                <a:spcPts val="0"/>
              </a:spcAft>
              <a:defRPr/>
            </a:pPr>
            <a:r>
              <a:rPr kumimoji="0" lang="ja-JP" altLang="en-US" sz="2800" dirty="0">
                <a:latin typeface="MS UI Gothic" pitchFamily="50" charset="-128"/>
                <a:ea typeface="MS UI Gothic" pitchFamily="50" charset="-128"/>
              </a:rPr>
              <a:t>特定集中治療室管理に至らない事案であっても、小児救急医療を一層推進するため、救急医療管理加算に新たに</a:t>
            </a:r>
            <a:r>
              <a:rPr kumimoji="0" lang="ja-JP" altLang="en-US" sz="2800" dirty="0">
                <a:solidFill>
                  <a:srgbClr val="0070C0"/>
                </a:solidFill>
                <a:latin typeface="MS UI Gothic" pitchFamily="50" charset="-128"/>
                <a:ea typeface="MS UI Gothic" pitchFamily="50" charset="-128"/>
              </a:rPr>
              <a:t>小児加算を設ける</a:t>
            </a:r>
            <a:r>
              <a:rPr kumimoji="0" lang="ja-JP" altLang="en-US" sz="2800" dirty="0">
                <a:latin typeface="MS UI Gothic" pitchFamily="50" charset="-128"/>
                <a:ea typeface="MS UI Gothic" pitchFamily="50" charset="-128"/>
              </a:rPr>
              <a:t>とともに、</a:t>
            </a:r>
            <a:r>
              <a:rPr kumimoji="0" lang="ja-JP" altLang="en-US" sz="2800" dirty="0">
                <a:solidFill>
                  <a:srgbClr val="0070C0"/>
                </a:solidFill>
                <a:latin typeface="MS UI Gothic" pitchFamily="50" charset="-128"/>
                <a:ea typeface="MS UI Gothic" pitchFamily="50" charset="-128"/>
              </a:rPr>
              <a:t>乳幼児救急医療管理加算の引き上げ</a:t>
            </a:r>
            <a:r>
              <a:rPr kumimoji="0" lang="ja-JP" altLang="en-US" sz="2800" dirty="0">
                <a:latin typeface="MS UI Gothic" pitchFamily="50" charset="-128"/>
                <a:ea typeface="MS UI Gothic" pitchFamily="50" charset="-128"/>
              </a:rPr>
              <a:t>を行う。</a:t>
            </a:r>
            <a:endParaRPr lang="ja-JP" altLang="en-US" sz="2800" kern="0" dirty="0">
              <a:latin typeface="MS UI Gothic" pitchFamily="50" charset="-128"/>
              <a:ea typeface="MS UI Gothic" pitchFamily="50" charset="-128"/>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idx="1"/>
          </p:nvPr>
        </p:nvGraphicFramePr>
        <p:xfrm>
          <a:off x="467544" y="404664"/>
          <a:ext cx="8229600" cy="6048672"/>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38764">
                <a:tc>
                  <a:txBody>
                    <a:bodyPr/>
                    <a:lstStyle/>
                    <a:p>
                      <a:pPr algn="ctr"/>
                      <a:r>
                        <a:rPr kumimoji="1" lang="ja-JP" altLang="en-US" sz="2200" b="0" dirty="0" smtClean="0">
                          <a:solidFill>
                            <a:srgbClr val="FF0000"/>
                          </a:solidFill>
                          <a:latin typeface="MS UI Gothic" pitchFamily="50" charset="-128"/>
                          <a:ea typeface="MS UI Gothic" pitchFamily="50" charset="-128"/>
                        </a:rPr>
                        <a:t>改　定　後</a:t>
                      </a:r>
                      <a:endParaRPr kumimoji="1" lang="ja-JP" altLang="en-US" sz="2200" b="0"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2200" dirty="0" smtClean="0">
                          <a:latin typeface="MS UI Gothic" pitchFamily="50" charset="-128"/>
                          <a:ea typeface="MS UI Gothic" pitchFamily="50" charset="-128"/>
                        </a:rPr>
                        <a:t>現　　行</a:t>
                      </a:r>
                      <a:endParaRPr kumimoji="1" lang="ja-JP" altLang="en-US" sz="2200" dirty="0">
                        <a:latin typeface="MS UI Gothic" pitchFamily="50" charset="-128"/>
                        <a:ea typeface="MS UI Gothic" pitchFamily="50" charset="-128"/>
                      </a:endParaRPr>
                    </a:p>
                  </a:txBody>
                  <a:tcPr>
                    <a:solidFill>
                      <a:schemeClr val="accent5">
                        <a:lumMod val="20000"/>
                        <a:lumOff val="80000"/>
                      </a:schemeClr>
                    </a:solidFill>
                  </a:tcPr>
                </a:tc>
              </a:tr>
              <a:tr h="5609908">
                <a:tc>
                  <a:txBody>
                    <a:bodyPr/>
                    <a:lstStyle/>
                    <a:p>
                      <a:r>
                        <a:rPr kumimoji="1" lang="en-US" altLang="ja-JP" sz="2200" baseline="0" dirty="0" smtClean="0">
                          <a:solidFill>
                            <a:schemeClr val="tx1"/>
                          </a:solidFill>
                          <a:latin typeface="MS UI Gothic" pitchFamily="50" charset="-128"/>
                          <a:ea typeface="MS UI Gothic" pitchFamily="50" charset="-128"/>
                          <a:cs typeface="+mn-cs"/>
                        </a:rPr>
                        <a:t>A205</a:t>
                      </a:r>
                      <a:r>
                        <a:rPr kumimoji="1" lang="ja-JP" altLang="en-US" sz="2200" baseline="0" dirty="0" smtClean="0">
                          <a:solidFill>
                            <a:schemeClr val="tx1"/>
                          </a:solidFill>
                          <a:latin typeface="MS UI Gothic" pitchFamily="50" charset="-128"/>
                          <a:ea typeface="MS UI Gothic" pitchFamily="50" charset="-128"/>
                          <a:cs typeface="+mn-cs"/>
                        </a:rPr>
                        <a:t>　救急医療管理加算</a:t>
                      </a:r>
                      <a:endParaRPr kumimoji="1" lang="en-US" altLang="ja-JP" sz="2200" baseline="0" dirty="0" smtClean="0">
                        <a:solidFill>
                          <a:schemeClr val="tx1"/>
                        </a:solidFill>
                        <a:latin typeface="MS UI Gothic" pitchFamily="50" charset="-128"/>
                        <a:ea typeface="MS UI Gothic" pitchFamily="50" charset="-128"/>
                        <a:cs typeface="+mn-cs"/>
                      </a:endParaRPr>
                    </a:p>
                    <a:p>
                      <a:r>
                        <a:rPr kumimoji="1" lang="ja-JP" altLang="en-US" sz="2200" baseline="0" dirty="0" smtClean="0">
                          <a:solidFill>
                            <a:schemeClr val="tx1"/>
                          </a:solidFill>
                          <a:latin typeface="MS UI Gothic" pitchFamily="50" charset="-128"/>
                          <a:ea typeface="MS UI Gothic" pitchFamily="50" charset="-128"/>
                          <a:cs typeface="+mn-cs"/>
                        </a:rPr>
                        <a:t>　　　　（１日につき）　　　　８００点</a:t>
                      </a:r>
                      <a:endParaRPr kumimoji="1" lang="en-US" altLang="ja-JP" sz="2200" baseline="0" dirty="0" smtClean="0">
                        <a:solidFill>
                          <a:schemeClr val="tx1"/>
                        </a:solidFill>
                        <a:latin typeface="MS UI Gothic" pitchFamily="50" charset="-128"/>
                        <a:ea typeface="MS UI Gothic" pitchFamily="50" charset="-128"/>
                        <a:cs typeface="+mn-cs"/>
                      </a:endParaRPr>
                    </a:p>
                    <a:p>
                      <a:endParaRPr kumimoji="1" lang="en-US" altLang="ja-JP" sz="2200" baseline="0" dirty="0" smtClean="0">
                        <a:solidFill>
                          <a:schemeClr val="tx1"/>
                        </a:solidFill>
                        <a:latin typeface="MS UI Gothic" pitchFamily="50" charset="-128"/>
                        <a:ea typeface="MS UI Gothic" pitchFamily="50" charset="-128"/>
                        <a:cs typeface="+mn-cs"/>
                      </a:endParaRPr>
                    </a:p>
                    <a:p>
                      <a:r>
                        <a:rPr kumimoji="1" lang="ja-JP" altLang="en-US" sz="2200" baseline="0" dirty="0" smtClean="0">
                          <a:solidFill>
                            <a:schemeClr val="tx1"/>
                          </a:solidFill>
                          <a:latin typeface="MS UI Gothic" pitchFamily="50" charset="-128"/>
                          <a:ea typeface="MS UI Gothic" pitchFamily="50" charset="-128"/>
                          <a:cs typeface="+mn-cs"/>
                        </a:rPr>
                        <a:t>注１　（略）</a:t>
                      </a:r>
                      <a:endParaRPr kumimoji="1" lang="en-US" altLang="ja-JP" sz="2200" baseline="0" dirty="0" smtClean="0">
                        <a:solidFill>
                          <a:schemeClr val="tx1"/>
                        </a:solidFill>
                        <a:latin typeface="MS UI Gothic" pitchFamily="50" charset="-128"/>
                        <a:ea typeface="MS UI Gothic" pitchFamily="50" charset="-128"/>
                        <a:cs typeface="+mn-cs"/>
                      </a:endParaRPr>
                    </a:p>
                    <a:p>
                      <a:pPr marL="450850" indent="-177800"/>
                      <a:r>
                        <a:rPr kumimoji="1" lang="ja-JP" altLang="en-US" sz="2200" baseline="0" dirty="0" smtClean="0">
                          <a:solidFill>
                            <a:schemeClr val="tx1"/>
                          </a:solidFill>
                          <a:latin typeface="MS UI Gothic" pitchFamily="50" charset="-128"/>
                          <a:ea typeface="MS UI Gothic" pitchFamily="50" charset="-128"/>
                          <a:cs typeface="+mn-cs"/>
                        </a:rPr>
                        <a:t>２　救急医療管理加算を算定する患者が</a:t>
                      </a:r>
                      <a:r>
                        <a:rPr kumimoji="1" lang="ja-JP" altLang="en-US" sz="2200" b="0" baseline="0" dirty="0" smtClean="0">
                          <a:solidFill>
                            <a:srgbClr val="FF0000"/>
                          </a:solidFill>
                          <a:latin typeface="MS UI Gothic" pitchFamily="50" charset="-128"/>
                          <a:ea typeface="MS UI Gothic" pitchFamily="50" charset="-128"/>
                          <a:cs typeface="+mn-cs"/>
                        </a:rPr>
                        <a:t>６歳未満</a:t>
                      </a:r>
                      <a:r>
                        <a:rPr kumimoji="1" lang="ja-JP" altLang="en-US" sz="2200" baseline="0" dirty="0" smtClean="0">
                          <a:solidFill>
                            <a:schemeClr val="tx1"/>
                          </a:solidFill>
                          <a:latin typeface="MS UI Gothic" pitchFamily="50" charset="-128"/>
                          <a:ea typeface="MS UI Gothic" pitchFamily="50" charset="-128"/>
                          <a:cs typeface="+mn-cs"/>
                        </a:rPr>
                        <a:t>である場合には、</a:t>
                      </a:r>
                      <a:r>
                        <a:rPr kumimoji="1" lang="ja-JP" altLang="en-US" sz="2200" b="0" baseline="0" dirty="0" smtClean="0">
                          <a:solidFill>
                            <a:srgbClr val="FF0000"/>
                          </a:solidFill>
                          <a:latin typeface="MS UI Gothic" pitchFamily="50" charset="-128"/>
                          <a:ea typeface="MS UI Gothic" pitchFamily="50" charset="-128"/>
                          <a:cs typeface="+mn-cs"/>
                        </a:rPr>
                        <a:t>乳幼児加算として、４００点を更に所定点数に加算</a:t>
                      </a:r>
                      <a:r>
                        <a:rPr kumimoji="1" lang="ja-JP" altLang="en-US" sz="2200" baseline="0" dirty="0" smtClean="0">
                          <a:solidFill>
                            <a:schemeClr val="tx1"/>
                          </a:solidFill>
                          <a:latin typeface="MS UI Gothic" pitchFamily="50" charset="-128"/>
                          <a:ea typeface="MS UI Gothic" pitchFamily="50" charset="-128"/>
                          <a:cs typeface="+mn-cs"/>
                        </a:rPr>
                        <a:t>する。</a:t>
                      </a:r>
                      <a:endParaRPr kumimoji="1" lang="en-US" altLang="ja-JP" sz="2200" baseline="0" dirty="0" smtClean="0">
                        <a:solidFill>
                          <a:schemeClr val="tx1"/>
                        </a:solidFill>
                        <a:latin typeface="MS UI Gothic" pitchFamily="50" charset="-128"/>
                        <a:ea typeface="MS UI Gothic" pitchFamily="50" charset="-128"/>
                        <a:cs typeface="+mn-cs"/>
                      </a:endParaRPr>
                    </a:p>
                    <a:p>
                      <a:pPr marL="450850" indent="-177800"/>
                      <a:r>
                        <a:rPr kumimoji="1" lang="ja-JP" altLang="en-US" sz="2200" baseline="0" dirty="0" smtClean="0">
                          <a:solidFill>
                            <a:schemeClr val="tx1"/>
                          </a:solidFill>
                          <a:latin typeface="MS UI Gothic" pitchFamily="50" charset="-128"/>
                          <a:ea typeface="MS UI Gothic" pitchFamily="50" charset="-128"/>
                          <a:cs typeface="+mn-cs"/>
                        </a:rPr>
                        <a:t>３　救急医療管理加算を算定する患者が</a:t>
                      </a:r>
                      <a:r>
                        <a:rPr kumimoji="1" lang="ja-JP" altLang="en-US" sz="2200" b="0" baseline="0" dirty="0" smtClean="0">
                          <a:solidFill>
                            <a:srgbClr val="FF0000"/>
                          </a:solidFill>
                          <a:latin typeface="MS UI Gothic" pitchFamily="50" charset="-128"/>
                          <a:ea typeface="MS UI Gothic" pitchFamily="50" charset="-128"/>
                          <a:cs typeface="+mn-cs"/>
                        </a:rPr>
                        <a:t>６歳以上１５歳未満</a:t>
                      </a:r>
                      <a:r>
                        <a:rPr kumimoji="1" lang="ja-JP" altLang="en-US" sz="2200" baseline="0" dirty="0" smtClean="0">
                          <a:solidFill>
                            <a:schemeClr val="tx1"/>
                          </a:solidFill>
                          <a:latin typeface="MS UI Gothic" pitchFamily="50" charset="-128"/>
                          <a:ea typeface="MS UI Gothic" pitchFamily="50" charset="-128"/>
                          <a:cs typeface="+mn-cs"/>
                        </a:rPr>
                        <a:t>である場合には、</a:t>
                      </a:r>
                      <a:r>
                        <a:rPr kumimoji="1" lang="ja-JP" altLang="en-US" sz="2200" b="0" baseline="0" dirty="0" smtClean="0">
                          <a:solidFill>
                            <a:srgbClr val="FF0000"/>
                          </a:solidFill>
                          <a:latin typeface="MS UI Gothic" pitchFamily="50" charset="-128"/>
                          <a:ea typeface="MS UI Gothic" pitchFamily="50" charset="-128"/>
                          <a:cs typeface="+mn-cs"/>
                        </a:rPr>
                        <a:t>小児加算として、２００点を更に所定点数に加算</a:t>
                      </a:r>
                      <a:r>
                        <a:rPr kumimoji="1" lang="ja-JP" altLang="en-US" sz="2200" baseline="0" dirty="0" smtClean="0">
                          <a:solidFill>
                            <a:schemeClr val="tx1"/>
                          </a:solidFill>
                          <a:latin typeface="MS UI Gothic" pitchFamily="50" charset="-128"/>
                          <a:ea typeface="MS UI Gothic" pitchFamily="50" charset="-128"/>
                          <a:cs typeface="+mn-cs"/>
                        </a:rPr>
                        <a:t>する。</a:t>
                      </a:r>
                      <a:endParaRPr kumimoji="1" lang="en-US" altLang="ja-JP" sz="22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534988" indent="-534988"/>
                      <a:r>
                        <a:rPr kumimoji="1" lang="en-US" altLang="ja-JP" sz="2200" baseline="0" dirty="0" smtClean="0">
                          <a:solidFill>
                            <a:schemeClr val="tx1"/>
                          </a:solidFill>
                          <a:latin typeface="MS UI Gothic" pitchFamily="50" charset="-128"/>
                          <a:ea typeface="MS UI Gothic" pitchFamily="50" charset="-128"/>
                          <a:cs typeface="+mn-cs"/>
                        </a:rPr>
                        <a:t>A205</a:t>
                      </a:r>
                      <a:r>
                        <a:rPr kumimoji="1" lang="ja-JP" altLang="en-US" sz="2200" baseline="0" dirty="0" smtClean="0">
                          <a:solidFill>
                            <a:schemeClr val="tx1"/>
                          </a:solidFill>
                          <a:latin typeface="MS UI Gothic" pitchFamily="50" charset="-128"/>
                          <a:ea typeface="MS UI Gothic" pitchFamily="50" charset="-128"/>
                          <a:cs typeface="+mn-cs"/>
                        </a:rPr>
                        <a:t>　救急医療管理加算・乳幼児救急医療管理加算</a:t>
                      </a:r>
                      <a:endParaRPr kumimoji="1" lang="en-US" altLang="ja-JP" sz="2200" baseline="0" dirty="0" smtClean="0">
                        <a:solidFill>
                          <a:schemeClr val="tx1"/>
                        </a:solidFill>
                        <a:latin typeface="MS UI Gothic" pitchFamily="50" charset="-128"/>
                        <a:ea typeface="MS UI Gothic" pitchFamily="50" charset="-128"/>
                        <a:cs typeface="+mn-cs"/>
                      </a:endParaRPr>
                    </a:p>
                    <a:p>
                      <a:pPr marL="355600" indent="-355600"/>
                      <a:r>
                        <a:rPr kumimoji="1" lang="ja-JP" altLang="en-US" sz="2200" baseline="0" dirty="0" smtClean="0">
                          <a:solidFill>
                            <a:schemeClr val="tx1"/>
                          </a:solidFill>
                          <a:latin typeface="MS UI Gothic" pitchFamily="50" charset="-128"/>
                          <a:ea typeface="MS UI Gothic" pitchFamily="50" charset="-128"/>
                          <a:cs typeface="+mn-cs"/>
                        </a:rPr>
                        <a:t>　　　　　　　　　　　　　（１日につき）</a:t>
                      </a:r>
                      <a:endParaRPr kumimoji="1" lang="en-US" altLang="ja-JP" sz="2200" baseline="0" dirty="0" smtClean="0">
                        <a:solidFill>
                          <a:schemeClr val="tx1"/>
                        </a:solidFill>
                        <a:latin typeface="MS UI Gothic" pitchFamily="50" charset="-128"/>
                        <a:ea typeface="MS UI Gothic" pitchFamily="50" charset="-128"/>
                        <a:cs typeface="+mn-cs"/>
                      </a:endParaRPr>
                    </a:p>
                    <a:p>
                      <a:pPr marL="355600" indent="-355600">
                        <a:spcBef>
                          <a:spcPts val="0"/>
                        </a:spcBef>
                      </a:pPr>
                      <a:endParaRPr kumimoji="1" lang="en-US" altLang="ja-JP" sz="2200" baseline="0" dirty="0" smtClean="0">
                        <a:solidFill>
                          <a:schemeClr val="tx1"/>
                        </a:solidFill>
                        <a:latin typeface="MS UI Gothic" pitchFamily="50" charset="-128"/>
                        <a:ea typeface="MS UI Gothic" pitchFamily="50" charset="-128"/>
                        <a:cs typeface="+mn-cs"/>
                      </a:endParaRPr>
                    </a:p>
                    <a:p>
                      <a:pPr marL="355600" indent="-355600">
                        <a:spcBef>
                          <a:spcPts val="0"/>
                        </a:spcBef>
                      </a:pPr>
                      <a:r>
                        <a:rPr kumimoji="1" lang="ja-JP" altLang="en-US" sz="2200" baseline="0" dirty="0" smtClean="0">
                          <a:solidFill>
                            <a:schemeClr val="tx1"/>
                          </a:solidFill>
                          <a:latin typeface="MS UI Gothic" pitchFamily="50" charset="-128"/>
                          <a:ea typeface="MS UI Gothic" pitchFamily="50" charset="-128"/>
                          <a:cs typeface="+mn-cs"/>
                        </a:rPr>
                        <a:t>１　救急医療管理加算</a:t>
                      </a:r>
                      <a:endParaRPr kumimoji="1" lang="en-US" altLang="ja-JP" sz="2200" baseline="0" dirty="0" smtClean="0">
                        <a:solidFill>
                          <a:schemeClr val="tx1"/>
                        </a:solidFill>
                        <a:latin typeface="MS UI Gothic" pitchFamily="50" charset="-128"/>
                        <a:ea typeface="MS UI Gothic" pitchFamily="50" charset="-128"/>
                        <a:cs typeface="+mn-cs"/>
                      </a:endParaRPr>
                    </a:p>
                    <a:p>
                      <a:pPr marL="355600" indent="-355600">
                        <a:spcBef>
                          <a:spcPts val="0"/>
                        </a:spcBef>
                      </a:pPr>
                      <a:r>
                        <a:rPr kumimoji="1" lang="ja-JP" altLang="en-US" sz="2200" baseline="0" dirty="0" smtClean="0">
                          <a:solidFill>
                            <a:schemeClr val="tx1"/>
                          </a:solidFill>
                          <a:latin typeface="MS UI Gothic" pitchFamily="50" charset="-128"/>
                          <a:ea typeface="MS UI Gothic" pitchFamily="50" charset="-128"/>
                          <a:cs typeface="+mn-cs"/>
                        </a:rPr>
                        <a:t>　　　　　　　　　　　　　　　８００点</a:t>
                      </a:r>
                      <a:endParaRPr kumimoji="1" lang="en-US" altLang="ja-JP" sz="2200" baseline="0" dirty="0" smtClean="0">
                        <a:solidFill>
                          <a:schemeClr val="tx1"/>
                        </a:solidFill>
                        <a:latin typeface="MS UI Gothic" pitchFamily="50" charset="-128"/>
                        <a:ea typeface="MS UI Gothic" pitchFamily="50" charset="-128"/>
                        <a:cs typeface="+mn-cs"/>
                      </a:endParaRPr>
                    </a:p>
                    <a:p>
                      <a:r>
                        <a:rPr kumimoji="1" lang="zh-CN" altLang="en-US" sz="2200" baseline="0" dirty="0" smtClean="0">
                          <a:solidFill>
                            <a:schemeClr val="tx1"/>
                          </a:solidFill>
                          <a:latin typeface="MS UI Gothic" pitchFamily="50" charset="-128"/>
                          <a:ea typeface="MS UI Gothic" pitchFamily="50" charset="-128"/>
                          <a:cs typeface="+mn-cs"/>
                        </a:rPr>
                        <a:t>２</a:t>
                      </a:r>
                      <a:r>
                        <a:rPr kumimoji="1" lang="ja-JP" altLang="en-US" sz="2200" baseline="0" dirty="0" smtClean="0">
                          <a:solidFill>
                            <a:schemeClr val="tx1"/>
                          </a:solidFill>
                          <a:latin typeface="MS UI Gothic" pitchFamily="50" charset="-128"/>
                          <a:ea typeface="MS UI Gothic" pitchFamily="50" charset="-128"/>
                          <a:cs typeface="+mn-cs"/>
                        </a:rPr>
                        <a:t>　</a:t>
                      </a:r>
                      <a:r>
                        <a:rPr kumimoji="1" lang="zh-CN" altLang="en-US" sz="2200" baseline="0" dirty="0" smtClean="0">
                          <a:solidFill>
                            <a:schemeClr val="tx1"/>
                          </a:solidFill>
                          <a:latin typeface="MS UI Gothic" pitchFamily="50" charset="-128"/>
                          <a:ea typeface="MS UI Gothic" pitchFamily="50" charset="-128"/>
                          <a:cs typeface="+mn-cs"/>
                        </a:rPr>
                        <a:t>乳幼児救急医療管理加算</a:t>
                      </a:r>
                      <a:endParaRPr kumimoji="1" lang="en-US" altLang="zh-CN" sz="2200" baseline="0" dirty="0" smtClean="0">
                        <a:solidFill>
                          <a:schemeClr val="tx1"/>
                        </a:solidFill>
                        <a:latin typeface="MS UI Gothic" pitchFamily="50" charset="-128"/>
                        <a:ea typeface="MS UI Gothic" pitchFamily="50" charset="-128"/>
                        <a:cs typeface="+mn-cs"/>
                      </a:endParaRPr>
                    </a:p>
                    <a:p>
                      <a:r>
                        <a:rPr kumimoji="1" lang="ja-JP" altLang="en-US" sz="2200" baseline="0" dirty="0" smtClean="0">
                          <a:solidFill>
                            <a:schemeClr val="tx1"/>
                          </a:solidFill>
                          <a:latin typeface="MS UI Gothic" pitchFamily="50" charset="-128"/>
                          <a:ea typeface="MS UI Gothic" pitchFamily="50" charset="-128"/>
                          <a:cs typeface="+mn-cs"/>
                        </a:rPr>
                        <a:t>　　　　　　　　　　　　　　　２００</a:t>
                      </a:r>
                      <a:r>
                        <a:rPr kumimoji="1" lang="zh-CN" altLang="en-US" sz="2200" baseline="0" dirty="0" smtClean="0">
                          <a:solidFill>
                            <a:schemeClr val="tx1"/>
                          </a:solidFill>
                          <a:latin typeface="MS UI Gothic" pitchFamily="50" charset="-128"/>
                          <a:ea typeface="MS UI Gothic" pitchFamily="50" charset="-128"/>
                          <a:cs typeface="+mn-cs"/>
                        </a:rPr>
                        <a:t>点</a:t>
                      </a:r>
                    </a:p>
                    <a:p>
                      <a:endParaRPr kumimoji="1" lang="en-US" altLang="ja-JP" sz="2200" baseline="0" dirty="0" smtClean="0">
                        <a:solidFill>
                          <a:schemeClr val="tx1"/>
                        </a:solidFill>
                        <a:latin typeface="MS UI Gothic" pitchFamily="50" charset="-128"/>
                        <a:ea typeface="MS UI Gothic" pitchFamily="50" charset="-128"/>
                        <a:cs typeface="+mn-cs"/>
                      </a:endParaRPr>
                    </a:p>
                    <a:p>
                      <a:r>
                        <a:rPr kumimoji="1" lang="ja-JP" altLang="en-US" sz="2200" baseline="0" dirty="0" smtClean="0">
                          <a:solidFill>
                            <a:schemeClr val="tx1"/>
                          </a:solidFill>
                          <a:latin typeface="MS UI Gothic" pitchFamily="50" charset="-128"/>
                          <a:ea typeface="MS UI Gothic" pitchFamily="50" charset="-128"/>
                          <a:cs typeface="+mn-cs"/>
                        </a:rPr>
                        <a:t>注１　（略）</a:t>
                      </a:r>
                      <a:endParaRPr kumimoji="1" lang="en-US" altLang="ja-JP" sz="2200" baseline="0" dirty="0" smtClean="0">
                        <a:solidFill>
                          <a:schemeClr val="tx1"/>
                        </a:solidFill>
                        <a:latin typeface="MS UI Gothic" pitchFamily="50" charset="-128"/>
                        <a:ea typeface="MS UI Gothic" pitchFamily="50" charset="-128"/>
                        <a:cs typeface="+mn-cs"/>
                      </a:endParaRPr>
                    </a:p>
                    <a:p>
                      <a:pPr marL="454025" indent="-142875"/>
                      <a:r>
                        <a:rPr kumimoji="1" lang="ja-JP" altLang="en-US" sz="2200" baseline="0" dirty="0" smtClean="0">
                          <a:solidFill>
                            <a:schemeClr val="tx1"/>
                          </a:solidFill>
                          <a:latin typeface="MS UI Gothic" pitchFamily="50" charset="-128"/>
                          <a:ea typeface="MS UI Gothic" pitchFamily="50" charset="-128"/>
                          <a:cs typeface="+mn-cs"/>
                        </a:rPr>
                        <a:t>２　</a:t>
                      </a:r>
                      <a:r>
                        <a:rPr kumimoji="1" lang="ja-JP" altLang="en-US" sz="2200" b="1" u="sng" baseline="0" dirty="0" smtClean="0">
                          <a:solidFill>
                            <a:schemeClr val="tx1"/>
                          </a:solidFill>
                          <a:latin typeface="MS UI Gothic" pitchFamily="50" charset="-128"/>
                          <a:ea typeface="MS UI Gothic" pitchFamily="50" charset="-128"/>
                          <a:cs typeface="+mn-cs"/>
                        </a:rPr>
                        <a:t>乳幼児救急医療管理加算</a:t>
                      </a:r>
                      <a:r>
                        <a:rPr kumimoji="1" lang="ja-JP" altLang="en-US" sz="2200" baseline="0" dirty="0" smtClean="0">
                          <a:solidFill>
                            <a:schemeClr val="tx1"/>
                          </a:solidFill>
                          <a:latin typeface="MS UI Gothic" pitchFamily="50" charset="-128"/>
                          <a:ea typeface="MS UI Gothic" pitchFamily="50" charset="-128"/>
                          <a:cs typeface="+mn-cs"/>
                        </a:rPr>
                        <a:t>は、救急医療管理加算を算定する患者が</a:t>
                      </a:r>
                      <a:r>
                        <a:rPr kumimoji="1" lang="ja-JP" altLang="en-US" sz="2200" b="1" u="sng" baseline="0" dirty="0" smtClean="0">
                          <a:solidFill>
                            <a:schemeClr val="tx1"/>
                          </a:solidFill>
                          <a:latin typeface="MS UI Gothic" pitchFamily="50" charset="-128"/>
                          <a:ea typeface="MS UI Gothic" pitchFamily="50" charset="-128"/>
                          <a:cs typeface="+mn-cs"/>
                        </a:rPr>
                        <a:t>６歳未満</a:t>
                      </a:r>
                      <a:r>
                        <a:rPr kumimoji="1" lang="ja-JP" altLang="en-US" sz="2200" baseline="0" dirty="0" smtClean="0">
                          <a:solidFill>
                            <a:schemeClr val="tx1"/>
                          </a:solidFill>
                          <a:latin typeface="MS UI Gothic" pitchFamily="50" charset="-128"/>
                          <a:ea typeface="MS UI Gothic" pitchFamily="50" charset="-128"/>
                          <a:cs typeface="+mn-cs"/>
                        </a:rPr>
                        <a:t>である場合に、入院した日から起算して７日を限度として更に所定点数に加算する。</a:t>
                      </a:r>
                      <a:endParaRPr kumimoji="1" lang="ja-JP" altLang="en-US" sz="2200" dirty="0">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2B1DF723-4C2E-45C9-A591-2FE9C40EC0B1}" type="slidenum">
              <a:rPr lang="en-US" sz="1400">
                <a:effectLst>
                  <a:outerShdw blurRad="38100" dist="38100" dir="2700000" algn="tl">
                    <a:srgbClr val="000000">
                      <a:alpha val="43137"/>
                    </a:srgbClr>
                  </a:outerShdw>
                </a:effectLst>
              </a:rPr>
              <a:pPr algn="r">
                <a:defRPr/>
              </a:pPr>
              <a:t>152</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7452320" y="188640"/>
            <a:ext cx="144016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84</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836712"/>
            <a:ext cx="8208912" cy="1800200"/>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400" dirty="0">
                <a:latin typeface="MS UI Gothic" pitchFamily="50" charset="-128"/>
                <a:ea typeface="MS UI Gothic" pitchFamily="50" charset="-128"/>
              </a:rPr>
              <a:t>◆機能を強化した在支診・在支病等への評価</a:t>
            </a:r>
          </a:p>
          <a:p>
            <a:pPr marL="355600" indent="-355600" fontAlgn="auto">
              <a:spcBef>
                <a:spcPts val="0"/>
              </a:spcBef>
              <a:spcAft>
                <a:spcPts val="0"/>
              </a:spcAft>
              <a:defRPr/>
            </a:pPr>
            <a:r>
              <a:rPr kumimoji="0" lang="ja-JP" altLang="en-US" sz="2400" dirty="0">
                <a:latin typeface="MS UI Gothic" pitchFamily="50" charset="-128"/>
                <a:ea typeface="MS UI Gothic" pitchFamily="50" charset="-128"/>
              </a:rPr>
              <a:t>　</a:t>
            </a:r>
            <a:r>
              <a:rPr kumimoji="0" lang="en-US" altLang="ja-JP" sz="2400" dirty="0">
                <a:latin typeface="MS UI Gothic" pitchFamily="50" charset="-128"/>
                <a:ea typeface="MS UI Gothic" pitchFamily="50" charset="-128"/>
              </a:rPr>
              <a:t> </a:t>
            </a:r>
            <a:r>
              <a:rPr kumimoji="0" lang="ja-JP" altLang="en-US" sz="2400" dirty="0">
                <a:latin typeface="MS UI Gothic" pitchFamily="50" charset="-128"/>
                <a:ea typeface="MS UI Gothic" pitchFamily="50" charset="-128"/>
              </a:rPr>
              <a:t>　　入院が必要となるような急変時の対応を充実させる観点から、</a:t>
            </a:r>
            <a:r>
              <a:rPr kumimoji="0" lang="ja-JP" altLang="en-US" sz="2400" dirty="0">
                <a:solidFill>
                  <a:srgbClr val="0070C0"/>
                </a:solidFill>
                <a:latin typeface="MS UI Gothic" pitchFamily="50" charset="-128"/>
                <a:ea typeface="MS UI Gothic" pitchFamily="50" charset="-128"/>
              </a:rPr>
              <a:t>緊急時に在宅患者を受入れた場合に対する評価の引き上げ</a:t>
            </a:r>
            <a:r>
              <a:rPr kumimoji="0" lang="ja-JP" altLang="en-US" sz="2400" dirty="0">
                <a:latin typeface="MS UI Gothic" pitchFamily="50" charset="-128"/>
                <a:ea typeface="MS UI Gothic" pitchFamily="50" charset="-128"/>
              </a:rPr>
              <a:t>を行う。</a:t>
            </a:r>
            <a:endParaRPr kumimoji="0" lang="en-US" altLang="ja-JP" sz="2400" b="1" dirty="0">
              <a:solidFill>
                <a:srgbClr val="FF0000"/>
              </a:solidFill>
              <a:latin typeface="MS UI Gothic" pitchFamily="50" charset="-128"/>
              <a:ea typeface="MS UI Gothic" pitchFamily="50" charset="-128"/>
            </a:endParaRPr>
          </a:p>
        </p:txBody>
      </p:sp>
      <p:graphicFrame>
        <p:nvGraphicFramePr>
          <p:cNvPr id="6" name="コンテンツ プレースホルダ 6"/>
          <p:cNvGraphicFramePr>
            <a:graphicFrameLocks noGrp="1"/>
          </p:cNvGraphicFramePr>
          <p:nvPr>
            <p:ph idx="1"/>
          </p:nvPr>
        </p:nvGraphicFramePr>
        <p:xfrm>
          <a:off x="467544" y="2783633"/>
          <a:ext cx="8229600" cy="3885727"/>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82223">
                <a:tc>
                  <a:txBody>
                    <a:bodyPr/>
                    <a:lstStyle/>
                    <a:p>
                      <a:pPr algn="ctr"/>
                      <a:r>
                        <a:rPr kumimoji="1" lang="ja-JP" altLang="en-US" sz="2200" b="1" dirty="0" smtClean="0">
                          <a:solidFill>
                            <a:srgbClr val="FF0000"/>
                          </a:solidFill>
                          <a:latin typeface="MS UI Gothic" pitchFamily="50" charset="-128"/>
                          <a:ea typeface="MS UI Gothic" pitchFamily="50" charset="-128"/>
                        </a:rPr>
                        <a:t>改　定　後</a:t>
                      </a:r>
                      <a:endParaRPr kumimoji="1" lang="ja-JP" altLang="en-US" sz="22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200" dirty="0" smtClean="0">
                          <a:latin typeface="MS UI Gothic" pitchFamily="50" charset="-128"/>
                          <a:ea typeface="MS UI Gothic" pitchFamily="50" charset="-128"/>
                        </a:rPr>
                        <a:t>現　　行</a:t>
                      </a:r>
                      <a:endParaRPr kumimoji="1" lang="ja-JP" altLang="en-US" sz="2200" dirty="0">
                        <a:latin typeface="MS UI Gothic" pitchFamily="50" charset="-128"/>
                        <a:ea typeface="MS UI Gothic" pitchFamily="50" charset="-128"/>
                      </a:endParaRPr>
                    </a:p>
                  </a:txBody>
                  <a:tcPr anchor="ctr">
                    <a:solidFill>
                      <a:schemeClr val="accent5">
                        <a:lumMod val="20000"/>
                        <a:lumOff val="80000"/>
                      </a:schemeClr>
                    </a:solidFill>
                  </a:tcPr>
                </a:tc>
              </a:tr>
              <a:tr h="3403504">
                <a:tc>
                  <a:txBody>
                    <a:bodyPr/>
                    <a:lstStyle/>
                    <a:p>
                      <a:pPr marL="628650" indent="-628650"/>
                      <a:r>
                        <a:rPr kumimoji="1" lang="ja-JP" altLang="en-US" sz="2200" baseline="0" dirty="0" smtClean="0">
                          <a:solidFill>
                            <a:schemeClr val="tx1"/>
                          </a:solidFill>
                          <a:latin typeface="MS UI Gothic" pitchFamily="50" charset="-128"/>
                          <a:ea typeface="MS UI Gothic" pitchFamily="50" charset="-128"/>
                          <a:cs typeface="+mn-cs"/>
                        </a:rPr>
                        <a:t>Ａ</a:t>
                      </a:r>
                      <a:r>
                        <a:rPr kumimoji="1" lang="en-US" altLang="ja-JP" sz="2200" baseline="0" dirty="0" smtClean="0">
                          <a:solidFill>
                            <a:schemeClr val="tx1"/>
                          </a:solidFill>
                          <a:latin typeface="MS UI Gothic" pitchFamily="50" charset="-128"/>
                          <a:ea typeface="MS UI Gothic" pitchFamily="50" charset="-128"/>
                          <a:cs typeface="+mn-cs"/>
                        </a:rPr>
                        <a:t>206</a:t>
                      </a:r>
                      <a:r>
                        <a:rPr kumimoji="1" lang="ja-JP" altLang="en-US" sz="2200" baseline="0" dirty="0" smtClean="0">
                          <a:solidFill>
                            <a:schemeClr val="tx1"/>
                          </a:solidFill>
                          <a:latin typeface="MS UI Gothic" pitchFamily="50" charset="-128"/>
                          <a:ea typeface="MS UI Gothic" pitchFamily="50" charset="-128"/>
                          <a:cs typeface="+mn-cs"/>
                        </a:rPr>
                        <a:t>　 </a:t>
                      </a:r>
                      <a:r>
                        <a:rPr kumimoji="1" lang="zh-TW" altLang="en-US" sz="2200" baseline="0" dirty="0" smtClean="0">
                          <a:solidFill>
                            <a:schemeClr val="tx1"/>
                          </a:solidFill>
                          <a:latin typeface="MS UI Gothic" pitchFamily="50" charset="-128"/>
                          <a:ea typeface="MS UI Gothic" pitchFamily="50" charset="-128"/>
                          <a:cs typeface="+mn-cs"/>
                        </a:rPr>
                        <a:t>在宅患者緊急入院診療加算</a:t>
                      </a:r>
                      <a:r>
                        <a:rPr kumimoji="1" lang="ja-JP" altLang="en-US" sz="2200" baseline="0" dirty="0" smtClean="0">
                          <a:solidFill>
                            <a:schemeClr val="tx1"/>
                          </a:solidFill>
                          <a:latin typeface="MS UI Gothic" pitchFamily="50" charset="-128"/>
                          <a:ea typeface="MS UI Gothic" pitchFamily="50" charset="-128"/>
                          <a:cs typeface="+mn-cs"/>
                        </a:rPr>
                        <a:t>（入院初日）</a:t>
                      </a:r>
                      <a:endParaRPr kumimoji="1" lang="en-US" altLang="zh-TW" sz="2200" baseline="0" dirty="0" smtClean="0">
                        <a:solidFill>
                          <a:schemeClr val="tx1"/>
                        </a:solidFill>
                        <a:latin typeface="MS UI Gothic" pitchFamily="50" charset="-128"/>
                        <a:ea typeface="MS UI Gothic" pitchFamily="50" charset="-128"/>
                        <a:cs typeface="+mn-cs"/>
                      </a:endParaRPr>
                    </a:p>
                    <a:p>
                      <a:pPr marL="177800" indent="-177800"/>
                      <a:r>
                        <a:rPr kumimoji="1" lang="ja-JP" altLang="en-US" sz="2200" baseline="0" dirty="0" smtClean="0">
                          <a:solidFill>
                            <a:srgbClr val="FF0000"/>
                          </a:solidFill>
                          <a:latin typeface="MS UI Gothic" pitchFamily="50" charset="-128"/>
                          <a:ea typeface="MS UI Gothic" pitchFamily="50" charset="-128"/>
                          <a:cs typeface="+mn-cs"/>
                        </a:rPr>
                        <a:t>１　機能を強化した在支診・</a:t>
                      </a:r>
                      <a:r>
                        <a:rPr kumimoji="1" lang="en-US" altLang="ja-JP" sz="2200" baseline="0" dirty="0" smtClean="0">
                          <a:solidFill>
                            <a:srgbClr val="FF0000"/>
                          </a:solidFill>
                          <a:latin typeface="MS UI Gothic" pitchFamily="50" charset="-128"/>
                          <a:ea typeface="MS UI Gothic" pitchFamily="50" charset="-128"/>
                          <a:cs typeface="+mn-cs"/>
                        </a:rPr>
                        <a:t/>
                      </a:r>
                      <a:br>
                        <a:rPr kumimoji="1" lang="en-US" altLang="ja-JP" sz="2200" baseline="0" dirty="0" smtClean="0">
                          <a:solidFill>
                            <a:srgbClr val="FF0000"/>
                          </a:solidFill>
                          <a:latin typeface="MS UI Gothic" pitchFamily="50" charset="-128"/>
                          <a:ea typeface="MS UI Gothic" pitchFamily="50" charset="-128"/>
                          <a:cs typeface="+mn-cs"/>
                        </a:rPr>
                      </a:br>
                      <a:r>
                        <a:rPr kumimoji="1" lang="ja-JP" altLang="en-US" sz="2200" baseline="0" dirty="0" smtClean="0">
                          <a:solidFill>
                            <a:srgbClr val="FF0000"/>
                          </a:solidFill>
                          <a:latin typeface="MS UI Gothic" pitchFamily="50" charset="-128"/>
                          <a:ea typeface="MS UI Gothic" pitchFamily="50" charset="-128"/>
                          <a:cs typeface="+mn-cs"/>
                        </a:rPr>
                        <a:t>在支病間での受入の場合　</a:t>
                      </a:r>
                      <a:endParaRPr kumimoji="1" lang="en-US" altLang="ja-JP" sz="2200" baseline="0" dirty="0" smtClean="0">
                        <a:solidFill>
                          <a:srgbClr val="FF0000"/>
                        </a:solidFill>
                        <a:latin typeface="MS UI Gothic" pitchFamily="50" charset="-128"/>
                        <a:ea typeface="MS UI Gothic" pitchFamily="50" charset="-128"/>
                        <a:cs typeface="+mn-cs"/>
                      </a:endParaRPr>
                    </a:p>
                    <a:p>
                      <a:pPr marL="177800" indent="-177800"/>
                      <a:r>
                        <a:rPr kumimoji="1" lang="ja-JP" altLang="en-US" sz="2200" baseline="0" dirty="0" smtClean="0">
                          <a:solidFill>
                            <a:srgbClr val="FF0000"/>
                          </a:solidFill>
                          <a:latin typeface="MS UI Gothic" pitchFamily="50" charset="-128"/>
                          <a:ea typeface="MS UI Gothic" pitchFamily="50" charset="-128"/>
                          <a:cs typeface="+mn-cs"/>
                        </a:rPr>
                        <a:t>　　　　　　　　   　　２</a:t>
                      </a:r>
                      <a:r>
                        <a:rPr kumimoji="1" lang="en-US" altLang="ja-JP" sz="2200" baseline="0" dirty="0" smtClean="0">
                          <a:solidFill>
                            <a:srgbClr val="FF0000"/>
                          </a:solidFill>
                          <a:latin typeface="MS UI Gothic" pitchFamily="50" charset="-128"/>
                          <a:ea typeface="MS UI Gothic" pitchFamily="50" charset="-128"/>
                          <a:cs typeface="+mn-cs"/>
                        </a:rPr>
                        <a:t>,</a:t>
                      </a:r>
                      <a:r>
                        <a:rPr kumimoji="1" lang="ja-JP" altLang="en-US" sz="2200" baseline="0" dirty="0" smtClean="0">
                          <a:solidFill>
                            <a:srgbClr val="FF0000"/>
                          </a:solidFill>
                          <a:latin typeface="MS UI Gothic" pitchFamily="50" charset="-128"/>
                          <a:ea typeface="MS UI Gothic" pitchFamily="50" charset="-128"/>
                          <a:cs typeface="+mn-cs"/>
                        </a:rPr>
                        <a:t>５００点（新）</a:t>
                      </a:r>
                      <a:endParaRPr kumimoji="1" lang="en-US" altLang="ja-JP" sz="2200" baseline="0" dirty="0" smtClean="0">
                        <a:solidFill>
                          <a:srgbClr val="FF0000"/>
                        </a:solidFill>
                        <a:latin typeface="MS UI Gothic" pitchFamily="50" charset="-128"/>
                        <a:ea typeface="MS UI Gothic" pitchFamily="50" charset="-128"/>
                        <a:cs typeface="+mn-cs"/>
                      </a:endParaRPr>
                    </a:p>
                    <a:p>
                      <a:pPr marL="177800" indent="-177800"/>
                      <a:r>
                        <a:rPr kumimoji="1" lang="ja-JP" altLang="en-US" sz="2200" baseline="0" dirty="0" smtClean="0">
                          <a:solidFill>
                            <a:schemeClr val="tx1"/>
                          </a:solidFill>
                          <a:latin typeface="MS UI Gothic" pitchFamily="50" charset="-128"/>
                          <a:ea typeface="MS UI Gothic" pitchFamily="50" charset="-128"/>
                          <a:cs typeface="+mn-cs"/>
                        </a:rPr>
                        <a:t>２　連携医療機関の場合</a:t>
                      </a:r>
                      <a:endParaRPr kumimoji="1" lang="en-US" altLang="ja-JP" sz="2200" baseline="0" dirty="0" smtClean="0">
                        <a:solidFill>
                          <a:schemeClr val="tx1"/>
                        </a:solidFill>
                        <a:latin typeface="MS UI Gothic" pitchFamily="50" charset="-128"/>
                        <a:ea typeface="MS UI Gothic" pitchFamily="50" charset="-128"/>
                        <a:cs typeface="+mn-cs"/>
                      </a:endParaRPr>
                    </a:p>
                    <a:p>
                      <a:pPr marL="177800" indent="-177800"/>
                      <a:r>
                        <a:rPr kumimoji="1" lang="ja-JP" altLang="en-US" sz="2200" baseline="0" dirty="0" smtClean="0">
                          <a:solidFill>
                            <a:schemeClr val="tx1"/>
                          </a:solidFill>
                          <a:latin typeface="MS UI Gothic" pitchFamily="50" charset="-128"/>
                          <a:ea typeface="MS UI Gothic" pitchFamily="50" charset="-128"/>
                          <a:cs typeface="+mn-cs"/>
                        </a:rPr>
                        <a:t>　　　　　　　 　　　　</a:t>
                      </a:r>
                      <a:r>
                        <a:rPr kumimoji="1" lang="ja-JP" altLang="en-US" sz="2200" baseline="0" dirty="0" smtClean="0">
                          <a:solidFill>
                            <a:srgbClr val="FF0000"/>
                          </a:solidFill>
                          <a:latin typeface="MS UI Gothic" pitchFamily="50" charset="-128"/>
                          <a:ea typeface="MS UI Gothic" pitchFamily="50" charset="-128"/>
                          <a:cs typeface="+mn-cs"/>
                        </a:rPr>
                        <a:t>２</a:t>
                      </a:r>
                      <a:r>
                        <a:rPr kumimoji="1" lang="en-US" altLang="ja-JP" sz="2200" baseline="0" dirty="0" smtClean="0">
                          <a:solidFill>
                            <a:srgbClr val="FF0000"/>
                          </a:solidFill>
                          <a:latin typeface="MS UI Gothic" pitchFamily="50" charset="-128"/>
                          <a:ea typeface="MS UI Gothic" pitchFamily="50" charset="-128"/>
                          <a:cs typeface="+mn-cs"/>
                        </a:rPr>
                        <a:t>,</a:t>
                      </a:r>
                      <a:r>
                        <a:rPr kumimoji="1" lang="ja-JP" altLang="en-US" sz="2200" baseline="0" dirty="0" smtClean="0">
                          <a:solidFill>
                            <a:srgbClr val="FF0000"/>
                          </a:solidFill>
                          <a:latin typeface="MS UI Gothic" pitchFamily="50" charset="-128"/>
                          <a:ea typeface="MS UI Gothic" pitchFamily="50" charset="-128"/>
                          <a:cs typeface="+mn-cs"/>
                        </a:rPr>
                        <a:t>０００点（改）</a:t>
                      </a:r>
                      <a:endParaRPr kumimoji="1" lang="en-US" altLang="ja-JP" sz="2200" baseline="0" dirty="0" smtClean="0">
                        <a:solidFill>
                          <a:srgbClr val="FF0000"/>
                        </a:solidFill>
                        <a:latin typeface="MS UI Gothic" pitchFamily="50" charset="-128"/>
                        <a:ea typeface="MS UI Gothic" pitchFamily="50" charset="-128"/>
                        <a:cs typeface="+mn-cs"/>
                      </a:endParaRPr>
                    </a:p>
                    <a:p>
                      <a:pPr marL="177800" indent="-177800"/>
                      <a:r>
                        <a:rPr kumimoji="1" lang="ja-JP" altLang="en-US" sz="2200" baseline="0" dirty="0" smtClean="0">
                          <a:solidFill>
                            <a:schemeClr val="tx1"/>
                          </a:solidFill>
                          <a:latin typeface="MS UI Gothic" pitchFamily="50" charset="-128"/>
                          <a:ea typeface="MS UI Gothic" pitchFamily="50" charset="-128"/>
                          <a:cs typeface="+mn-cs"/>
                        </a:rPr>
                        <a:t>３　１，２以外の場合　　　　　　　 　　</a:t>
                      </a:r>
                      <a:endParaRPr kumimoji="1" lang="en-US" altLang="ja-JP" sz="2200" baseline="0" dirty="0" smtClean="0">
                        <a:solidFill>
                          <a:schemeClr val="tx1"/>
                        </a:solidFill>
                        <a:latin typeface="MS UI Gothic" pitchFamily="50" charset="-128"/>
                        <a:ea typeface="MS UI Gothic" pitchFamily="50" charset="-128"/>
                        <a:cs typeface="+mn-cs"/>
                      </a:endParaRPr>
                    </a:p>
                    <a:p>
                      <a:pPr marL="177800" indent="-177800"/>
                      <a:r>
                        <a:rPr kumimoji="1" lang="ja-JP" altLang="en-US" sz="2200" baseline="0" dirty="0" smtClean="0">
                          <a:solidFill>
                            <a:schemeClr val="tx1"/>
                          </a:solidFill>
                          <a:latin typeface="MS UI Gothic" pitchFamily="50" charset="-128"/>
                          <a:ea typeface="MS UI Gothic" pitchFamily="50" charset="-128"/>
                          <a:cs typeface="+mn-cs"/>
                        </a:rPr>
                        <a:t>　　　　　　　　　　　 </a:t>
                      </a:r>
                      <a:r>
                        <a:rPr kumimoji="1" lang="ja-JP" altLang="en-US" sz="2200" baseline="0" dirty="0" smtClean="0">
                          <a:solidFill>
                            <a:srgbClr val="FF0000"/>
                          </a:solidFill>
                          <a:latin typeface="MS UI Gothic" pitchFamily="50" charset="-128"/>
                          <a:ea typeface="MS UI Gothic" pitchFamily="50" charset="-128"/>
                          <a:cs typeface="+mn-cs"/>
                        </a:rPr>
                        <a:t>１</a:t>
                      </a:r>
                      <a:r>
                        <a:rPr kumimoji="1" lang="en-US" altLang="ja-JP" sz="2200" baseline="0" dirty="0" smtClean="0">
                          <a:solidFill>
                            <a:srgbClr val="FF0000"/>
                          </a:solidFill>
                          <a:latin typeface="MS UI Gothic" pitchFamily="50" charset="-128"/>
                          <a:ea typeface="MS UI Gothic" pitchFamily="50" charset="-128"/>
                          <a:cs typeface="+mn-cs"/>
                        </a:rPr>
                        <a:t>,</a:t>
                      </a:r>
                      <a:r>
                        <a:rPr kumimoji="1" lang="ja-JP" altLang="en-US" sz="2200" baseline="0" dirty="0" smtClean="0">
                          <a:solidFill>
                            <a:srgbClr val="FF0000"/>
                          </a:solidFill>
                          <a:latin typeface="MS UI Gothic" pitchFamily="50" charset="-128"/>
                          <a:ea typeface="MS UI Gothic" pitchFamily="50" charset="-128"/>
                          <a:cs typeface="+mn-cs"/>
                        </a:rPr>
                        <a:t>０００点（改）</a:t>
                      </a:r>
                      <a:endParaRPr kumimoji="1" lang="en-US" altLang="ja-JP" sz="22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628650" indent="-628650"/>
                      <a:r>
                        <a:rPr kumimoji="1" lang="ja-JP" altLang="en-US" sz="2200" baseline="0" dirty="0" smtClean="0">
                          <a:solidFill>
                            <a:schemeClr val="tx1"/>
                          </a:solidFill>
                          <a:latin typeface="MS UI Gothic" pitchFamily="50" charset="-128"/>
                          <a:ea typeface="MS UI Gothic" pitchFamily="50" charset="-128"/>
                          <a:cs typeface="+mn-cs"/>
                        </a:rPr>
                        <a:t>Ａ</a:t>
                      </a:r>
                      <a:r>
                        <a:rPr kumimoji="1" lang="en-US" altLang="ja-JP" sz="2200" baseline="0" dirty="0" smtClean="0">
                          <a:solidFill>
                            <a:schemeClr val="tx1"/>
                          </a:solidFill>
                          <a:latin typeface="MS UI Gothic" pitchFamily="50" charset="-128"/>
                          <a:ea typeface="MS UI Gothic" pitchFamily="50" charset="-128"/>
                          <a:cs typeface="+mn-cs"/>
                        </a:rPr>
                        <a:t>206</a:t>
                      </a:r>
                      <a:r>
                        <a:rPr kumimoji="1" lang="ja-JP" altLang="en-US" sz="2200" baseline="0" dirty="0" smtClean="0">
                          <a:solidFill>
                            <a:schemeClr val="tx1"/>
                          </a:solidFill>
                          <a:latin typeface="MS UI Gothic" pitchFamily="50" charset="-128"/>
                          <a:ea typeface="MS UI Gothic" pitchFamily="50" charset="-128"/>
                          <a:cs typeface="+mn-cs"/>
                        </a:rPr>
                        <a:t>　 </a:t>
                      </a:r>
                      <a:r>
                        <a:rPr kumimoji="1" lang="zh-TW" altLang="en-US" sz="2200" baseline="0" dirty="0" smtClean="0">
                          <a:solidFill>
                            <a:schemeClr val="tx1"/>
                          </a:solidFill>
                          <a:latin typeface="MS UI Gothic" pitchFamily="50" charset="-128"/>
                          <a:ea typeface="MS UI Gothic" pitchFamily="50" charset="-128"/>
                          <a:cs typeface="+mn-cs"/>
                        </a:rPr>
                        <a:t>在宅患者緊急入院診療加算</a:t>
                      </a:r>
                      <a:r>
                        <a:rPr kumimoji="1" lang="ja-JP" altLang="en-US" sz="2200" baseline="0" dirty="0" smtClean="0">
                          <a:solidFill>
                            <a:schemeClr val="tx1"/>
                          </a:solidFill>
                          <a:latin typeface="MS UI Gothic" pitchFamily="50" charset="-128"/>
                          <a:ea typeface="MS UI Gothic" pitchFamily="50" charset="-128"/>
                          <a:cs typeface="+mn-cs"/>
                        </a:rPr>
                        <a:t>（入院初日）</a:t>
                      </a:r>
                      <a:endParaRPr kumimoji="1" lang="en-US" altLang="zh-TW" sz="2200" baseline="0" dirty="0" smtClean="0">
                        <a:solidFill>
                          <a:schemeClr val="tx1"/>
                        </a:solidFill>
                        <a:latin typeface="MS UI Gothic" pitchFamily="50" charset="-128"/>
                        <a:ea typeface="MS UI Gothic" pitchFamily="50" charset="-128"/>
                        <a:cs typeface="+mn-cs"/>
                      </a:endParaRPr>
                    </a:p>
                    <a:p>
                      <a:endParaRPr kumimoji="1" lang="en-US" altLang="ja-JP" sz="2200" baseline="0" dirty="0" smtClean="0">
                        <a:solidFill>
                          <a:schemeClr val="tx1"/>
                        </a:solidFill>
                        <a:latin typeface="MS UI Gothic" pitchFamily="50" charset="-128"/>
                        <a:ea typeface="MS UI Gothic" pitchFamily="50" charset="-128"/>
                        <a:cs typeface="+mn-cs"/>
                      </a:endParaRPr>
                    </a:p>
                    <a:p>
                      <a:endParaRPr kumimoji="1" lang="en-US" altLang="ja-JP" sz="2200" baseline="0" dirty="0" smtClean="0">
                        <a:solidFill>
                          <a:schemeClr val="tx1"/>
                        </a:solidFill>
                        <a:latin typeface="MS UI Gothic" pitchFamily="50" charset="-128"/>
                        <a:ea typeface="MS UI Gothic" pitchFamily="50" charset="-128"/>
                        <a:cs typeface="+mn-cs"/>
                      </a:endParaRPr>
                    </a:p>
                    <a:p>
                      <a:endParaRPr kumimoji="1" lang="en-US" altLang="ja-JP" sz="2200" baseline="0" dirty="0" smtClean="0">
                        <a:solidFill>
                          <a:schemeClr val="tx1"/>
                        </a:solidFill>
                        <a:latin typeface="MS UI Gothic" pitchFamily="50" charset="-128"/>
                        <a:ea typeface="MS UI Gothic" pitchFamily="50" charset="-128"/>
                        <a:cs typeface="+mn-cs"/>
                      </a:endParaRPr>
                    </a:p>
                    <a:p>
                      <a:r>
                        <a:rPr kumimoji="1" lang="ja-JP" altLang="en-US" sz="2200" baseline="0" dirty="0" smtClean="0">
                          <a:solidFill>
                            <a:schemeClr val="tx1"/>
                          </a:solidFill>
                          <a:latin typeface="MS UI Gothic" pitchFamily="50" charset="-128"/>
                          <a:ea typeface="MS UI Gothic" pitchFamily="50" charset="-128"/>
                          <a:cs typeface="+mn-cs"/>
                        </a:rPr>
                        <a:t>１　連携医療機関の場合</a:t>
                      </a:r>
                      <a:endParaRPr kumimoji="1" lang="en-US" altLang="ja-JP" sz="2200" baseline="0" dirty="0" smtClean="0">
                        <a:solidFill>
                          <a:schemeClr val="tx1"/>
                        </a:solidFill>
                        <a:latin typeface="MS UI Gothic" pitchFamily="50" charset="-128"/>
                        <a:ea typeface="MS UI Gothic" pitchFamily="50" charset="-128"/>
                        <a:cs typeface="+mn-cs"/>
                      </a:endParaRPr>
                    </a:p>
                    <a:p>
                      <a:r>
                        <a:rPr kumimoji="1" lang="ja-JP" altLang="en-US" sz="2200" baseline="0" dirty="0" smtClean="0">
                          <a:solidFill>
                            <a:schemeClr val="tx1"/>
                          </a:solidFill>
                          <a:latin typeface="MS UI Gothic" pitchFamily="50" charset="-128"/>
                          <a:ea typeface="MS UI Gothic" pitchFamily="50" charset="-128"/>
                          <a:cs typeface="+mn-cs"/>
                        </a:rPr>
                        <a:t> 　　　　　　　　　　　　　１</a:t>
                      </a:r>
                      <a:r>
                        <a:rPr kumimoji="1" lang="en-US" altLang="ja-JP" sz="2200" baseline="0" dirty="0" smtClean="0">
                          <a:solidFill>
                            <a:schemeClr val="tx1"/>
                          </a:solidFill>
                          <a:latin typeface="MS UI Gothic" pitchFamily="50" charset="-128"/>
                          <a:ea typeface="MS UI Gothic" pitchFamily="50" charset="-128"/>
                          <a:cs typeface="+mn-cs"/>
                        </a:rPr>
                        <a:t>,</a:t>
                      </a:r>
                      <a:r>
                        <a:rPr kumimoji="1" lang="ja-JP" altLang="en-US" sz="2200" baseline="0" dirty="0" smtClean="0">
                          <a:solidFill>
                            <a:schemeClr val="tx1"/>
                          </a:solidFill>
                          <a:latin typeface="MS UI Gothic" pitchFamily="50" charset="-128"/>
                          <a:ea typeface="MS UI Gothic" pitchFamily="50" charset="-128"/>
                          <a:cs typeface="+mn-cs"/>
                        </a:rPr>
                        <a:t>３００点</a:t>
                      </a:r>
                    </a:p>
                    <a:p>
                      <a:r>
                        <a:rPr kumimoji="1" lang="ja-JP" altLang="en-US" sz="2200" baseline="0" dirty="0" smtClean="0">
                          <a:solidFill>
                            <a:schemeClr val="tx1"/>
                          </a:solidFill>
                          <a:latin typeface="MS UI Gothic" pitchFamily="50" charset="-128"/>
                          <a:ea typeface="MS UI Gothic" pitchFamily="50" charset="-128"/>
                          <a:cs typeface="+mn-cs"/>
                        </a:rPr>
                        <a:t>２　１以外の場合 　　　　６５０点</a:t>
                      </a:r>
                      <a:endParaRPr kumimoji="1" lang="en-US" altLang="ja-JP" sz="22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在宅医療の促進について</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C03DE1A5-9DE8-46D1-8134-E12D8E473A01}" type="slidenum">
              <a:rPr lang="en-US" sz="1400">
                <a:effectLst>
                  <a:outerShdw blurRad="38100" dist="38100" dir="2700000" algn="tl">
                    <a:srgbClr val="000000">
                      <a:alpha val="43137"/>
                    </a:srgbClr>
                  </a:outerShdw>
                </a:effectLst>
              </a:rPr>
              <a:pPr algn="r">
                <a:defRPr/>
              </a:pPr>
              <a:t>153</a:t>
            </a:fld>
            <a:endParaRPr lang="en-US" sz="1400" dirty="0">
              <a:effectLst>
                <a:outerShdw blurRad="38100" dist="38100" dir="2700000" algn="tl">
                  <a:srgbClr val="000000">
                    <a:alpha val="43137"/>
                  </a:srgbClr>
                </a:outerShdw>
              </a:effectLst>
            </a:endParaRPr>
          </a:p>
        </p:txBody>
      </p:sp>
      <p:sp>
        <p:nvSpPr>
          <p:cNvPr id="7" name="テキスト ボックス 6"/>
          <p:cNvSpPr txBox="1"/>
          <p:nvPr/>
        </p:nvSpPr>
        <p:spPr>
          <a:xfrm>
            <a:off x="6372200" y="2420888"/>
            <a:ext cx="255679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517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2492896"/>
          <a:ext cx="8229600" cy="403244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66586">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solidFill>
                      <a:schemeClr val="accent5">
                        <a:lumMod val="20000"/>
                        <a:lumOff val="80000"/>
                      </a:schemeClr>
                    </a:solidFill>
                  </a:tcPr>
                </a:tc>
              </a:tr>
              <a:tr h="3665862">
                <a:tc>
                  <a:txBody>
                    <a:bodyPr/>
                    <a:lstStyle/>
                    <a:p>
                      <a:r>
                        <a:rPr kumimoji="1" lang="en-US" altLang="ja-JP" sz="1800" baseline="0" dirty="0" smtClean="0">
                          <a:solidFill>
                            <a:schemeClr val="tx1"/>
                          </a:solidFill>
                          <a:latin typeface="MS UI Gothic" pitchFamily="50" charset="-128"/>
                          <a:ea typeface="MS UI Gothic" pitchFamily="50" charset="-128"/>
                          <a:cs typeface="+mn-cs"/>
                        </a:rPr>
                        <a:t>A206</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在宅患者緊急入院診療加算</a:t>
                      </a:r>
                      <a:endParaRPr kumimoji="1" lang="en-US" altLang="zh-TW" sz="1800" baseline="0" dirty="0" smtClean="0">
                        <a:solidFill>
                          <a:schemeClr val="tx1"/>
                        </a:solidFill>
                        <a:latin typeface="MS UI Gothic" pitchFamily="50" charset="-128"/>
                        <a:ea typeface="MS UI Gothic" pitchFamily="50" charset="-128"/>
                        <a:cs typeface="+mn-cs"/>
                      </a:endParaRPr>
                    </a:p>
                    <a:p>
                      <a:pPr>
                        <a:spcBef>
                          <a:spcPts val="1200"/>
                        </a:spcBef>
                      </a:pPr>
                      <a:r>
                        <a:rPr kumimoji="1" lang="ja-JP" altLang="en-US" sz="1800" baseline="0" dirty="0" smtClean="0">
                          <a:solidFill>
                            <a:schemeClr val="tx1"/>
                          </a:solidFill>
                          <a:latin typeface="MS UI Gothic" pitchFamily="50" charset="-128"/>
                          <a:ea typeface="MS UI Gothic" pitchFamily="50" charset="-128"/>
                          <a:cs typeface="+mn-cs"/>
                        </a:rPr>
                        <a:t>［算定可能病床］</a:t>
                      </a:r>
                    </a:p>
                    <a:p>
                      <a:pPr marL="82550" indent="0"/>
                      <a:r>
                        <a:rPr kumimoji="1" lang="en-US" altLang="ja-JP" sz="1800" baseline="0" dirty="0" smtClean="0">
                          <a:solidFill>
                            <a:schemeClr val="tx1"/>
                          </a:solidFill>
                          <a:latin typeface="MS UI Gothic" pitchFamily="50" charset="-128"/>
                          <a:ea typeface="MS UI Gothic" pitchFamily="50" charset="-128"/>
                          <a:cs typeface="+mn-cs"/>
                        </a:rPr>
                        <a:t>A100</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一般病棟入院基本料</a:t>
                      </a:r>
                      <a:endParaRPr kumimoji="1" lang="en-US" altLang="zh-TW" sz="1800" baseline="0" dirty="0" smtClean="0">
                        <a:solidFill>
                          <a:schemeClr val="tx1"/>
                        </a:solidFill>
                        <a:latin typeface="MS UI Gothic" pitchFamily="50" charset="-128"/>
                        <a:ea typeface="MS UI Gothic" pitchFamily="50" charset="-128"/>
                        <a:cs typeface="+mn-cs"/>
                      </a:endParaRPr>
                    </a:p>
                    <a:p>
                      <a:pPr marL="82550" indent="0"/>
                      <a:r>
                        <a:rPr kumimoji="1" lang="en-US" altLang="ja-JP" sz="1800" baseline="0" dirty="0" smtClean="0">
                          <a:solidFill>
                            <a:schemeClr val="tx1"/>
                          </a:solidFill>
                          <a:latin typeface="MS UI Gothic" pitchFamily="50" charset="-128"/>
                          <a:ea typeface="MS UI Gothic" pitchFamily="50" charset="-128"/>
                          <a:cs typeface="+mn-cs"/>
                        </a:rPr>
                        <a:t>A101</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療養病棟入院基本料</a:t>
                      </a:r>
                      <a:endParaRPr kumimoji="1" lang="en-US" altLang="zh-TW" sz="1800" baseline="0" dirty="0" smtClean="0">
                        <a:solidFill>
                          <a:schemeClr val="tx1"/>
                        </a:solidFill>
                        <a:latin typeface="MS UI Gothic" pitchFamily="50" charset="-128"/>
                        <a:ea typeface="MS UI Gothic" pitchFamily="50" charset="-128"/>
                        <a:cs typeface="+mn-cs"/>
                      </a:endParaRPr>
                    </a:p>
                    <a:p>
                      <a:pPr marL="82550" indent="0"/>
                      <a:r>
                        <a:rPr kumimoji="1" lang="en-US" altLang="ja-JP" sz="1800" baseline="0" dirty="0" smtClean="0">
                          <a:solidFill>
                            <a:schemeClr val="tx1"/>
                          </a:solidFill>
                          <a:latin typeface="MS UI Gothic" pitchFamily="50" charset="-128"/>
                          <a:ea typeface="MS UI Gothic" pitchFamily="50" charset="-128"/>
                          <a:cs typeface="+mn-cs"/>
                        </a:rPr>
                        <a:t>A102</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結核病棟入院基本料</a:t>
                      </a:r>
                      <a:endParaRPr kumimoji="1" lang="en-US" altLang="zh-TW" sz="1800" baseline="0" dirty="0" smtClean="0">
                        <a:solidFill>
                          <a:schemeClr val="tx1"/>
                        </a:solidFill>
                        <a:latin typeface="MS UI Gothic" pitchFamily="50" charset="-128"/>
                        <a:ea typeface="MS UI Gothic" pitchFamily="50" charset="-128"/>
                        <a:cs typeface="+mn-cs"/>
                      </a:endParaRPr>
                    </a:p>
                    <a:p>
                      <a:pPr marL="82550" indent="0"/>
                      <a:r>
                        <a:rPr kumimoji="1" lang="en-US" altLang="ja-JP" sz="1800" baseline="0" dirty="0" smtClean="0">
                          <a:solidFill>
                            <a:schemeClr val="tx1"/>
                          </a:solidFill>
                          <a:latin typeface="MS UI Gothic" pitchFamily="50" charset="-128"/>
                          <a:ea typeface="MS UI Gothic" pitchFamily="50" charset="-128"/>
                          <a:cs typeface="+mn-cs"/>
                        </a:rPr>
                        <a:t>A103</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精神病棟入院基本料</a:t>
                      </a:r>
                      <a:endParaRPr kumimoji="1" lang="en-US" altLang="zh-TW" sz="1800" baseline="0" dirty="0" smtClean="0">
                        <a:solidFill>
                          <a:schemeClr val="tx1"/>
                        </a:solidFill>
                        <a:latin typeface="MS UI Gothic" pitchFamily="50" charset="-128"/>
                        <a:ea typeface="MS UI Gothic" pitchFamily="50" charset="-128"/>
                        <a:cs typeface="+mn-cs"/>
                      </a:endParaRPr>
                    </a:p>
                    <a:p>
                      <a:pPr marL="82550" indent="0"/>
                      <a:r>
                        <a:rPr kumimoji="1" lang="en-US" altLang="ja-JP" sz="1800" baseline="0" dirty="0" smtClean="0">
                          <a:solidFill>
                            <a:schemeClr val="tx1"/>
                          </a:solidFill>
                          <a:latin typeface="MS UI Gothic" pitchFamily="50" charset="-128"/>
                          <a:ea typeface="MS UI Gothic" pitchFamily="50" charset="-128"/>
                          <a:cs typeface="+mn-cs"/>
                        </a:rPr>
                        <a:t>A104</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特定機能病院入院基本料</a:t>
                      </a:r>
                      <a:endParaRPr kumimoji="1" lang="en-US" altLang="zh-TW" sz="1800" baseline="0" dirty="0" smtClean="0">
                        <a:solidFill>
                          <a:schemeClr val="tx1"/>
                        </a:solidFill>
                        <a:latin typeface="MS UI Gothic" pitchFamily="50" charset="-128"/>
                        <a:ea typeface="MS UI Gothic" pitchFamily="50" charset="-128"/>
                        <a:cs typeface="+mn-cs"/>
                      </a:endParaRPr>
                    </a:p>
                    <a:p>
                      <a:pPr marL="82550" indent="0"/>
                      <a:r>
                        <a:rPr kumimoji="1" lang="en-US" altLang="ja-JP" sz="1800" baseline="0" dirty="0" smtClean="0">
                          <a:solidFill>
                            <a:schemeClr val="tx1"/>
                          </a:solidFill>
                          <a:latin typeface="MS UI Gothic" pitchFamily="50" charset="-128"/>
                          <a:ea typeface="MS UI Gothic" pitchFamily="50" charset="-128"/>
                          <a:cs typeface="+mn-cs"/>
                        </a:rPr>
                        <a:t>A105</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専門病院入院基本料</a:t>
                      </a:r>
                      <a:endParaRPr kumimoji="1" lang="en-US" altLang="zh-TW" sz="1800" baseline="0" dirty="0" smtClean="0">
                        <a:solidFill>
                          <a:schemeClr val="tx1"/>
                        </a:solidFill>
                        <a:latin typeface="MS UI Gothic" pitchFamily="50" charset="-128"/>
                        <a:ea typeface="MS UI Gothic" pitchFamily="50" charset="-128"/>
                        <a:cs typeface="+mn-cs"/>
                      </a:endParaRPr>
                    </a:p>
                    <a:p>
                      <a:pPr marL="82550" indent="0"/>
                      <a:r>
                        <a:rPr kumimoji="1" lang="en-US" altLang="ja-JP" sz="1800" baseline="0" dirty="0" smtClean="0">
                          <a:solidFill>
                            <a:schemeClr val="tx1"/>
                          </a:solidFill>
                          <a:latin typeface="MS UI Gothic" pitchFamily="50" charset="-128"/>
                          <a:ea typeface="MS UI Gothic" pitchFamily="50" charset="-128"/>
                          <a:cs typeface="+mn-cs"/>
                        </a:rPr>
                        <a:t>A106</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障害者施設等入院基本料</a:t>
                      </a:r>
                      <a:endParaRPr kumimoji="1" lang="en-US" altLang="zh-TW" sz="1800" baseline="0" dirty="0" smtClean="0">
                        <a:solidFill>
                          <a:schemeClr val="tx1"/>
                        </a:solidFill>
                        <a:latin typeface="MS UI Gothic" pitchFamily="50" charset="-128"/>
                        <a:ea typeface="MS UI Gothic" pitchFamily="50" charset="-128"/>
                        <a:cs typeface="+mn-cs"/>
                      </a:endParaRPr>
                    </a:p>
                    <a:p>
                      <a:pPr marL="82550" indent="0"/>
                      <a:r>
                        <a:rPr kumimoji="1" lang="en-US" altLang="ja-JP" sz="1800" baseline="0" dirty="0" smtClean="0">
                          <a:solidFill>
                            <a:schemeClr val="tx1"/>
                          </a:solidFill>
                          <a:latin typeface="MS UI Gothic" pitchFamily="50" charset="-128"/>
                          <a:ea typeface="MS UI Gothic" pitchFamily="50" charset="-128"/>
                          <a:cs typeface="+mn-cs"/>
                        </a:rPr>
                        <a:t>A108</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有床診療所入院基本料</a:t>
                      </a:r>
                      <a:endParaRPr kumimoji="1" lang="en-US" altLang="zh-TW" sz="1800" baseline="0" dirty="0" smtClean="0">
                        <a:solidFill>
                          <a:schemeClr val="tx1"/>
                        </a:solidFill>
                        <a:latin typeface="MS UI Gothic" pitchFamily="50" charset="-128"/>
                        <a:ea typeface="MS UI Gothic" pitchFamily="50" charset="-128"/>
                        <a:cs typeface="+mn-cs"/>
                      </a:endParaRPr>
                    </a:p>
                    <a:p>
                      <a:pPr marL="82550" indent="0"/>
                      <a:r>
                        <a:rPr kumimoji="1" lang="en-US" altLang="ja-JP" sz="1800" baseline="0" dirty="0" smtClean="0">
                          <a:solidFill>
                            <a:schemeClr val="tx1"/>
                          </a:solidFill>
                          <a:latin typeface="MS UI Gothic" pitchFamily="50" charset="-128"/>
                          <a:ea typeface="MS UI Gothic" pitchFamily="50" charset="-128"/>
                          <a:cs typeface="+mn-cs"/>
                        </a:rPr>
                        <a:t>A109</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有床診療所療養病床入</a:t>
                      </a:r>
                      <a:r>
                        <a:rPr kumimoji="1" lang="ja-JP" altLang="en-US" sz="1800" baseline="0" dirty="0" smtClean="0">
                          <a:solidFill>
                            <a:schemeClr val="tx1"/>
                          </a:solidFill>
                          <a:latin typeface="MS UI Gothic" pitchFamily="50" charset="-128"/>
                          <a:ea typeface="MS UI Gothic" pitchFamily="50" charset="-128"/>
                          <a:cs typeface="+mn-cs"/>
                        </a:rPr>
                        <a:t>院基本料</a:t>
                      </a:r>
                      <a:endParaRPr kumimoji="1" lang="en-US" altLang="ja-JP" sz="1800" baseline="0" dirty="0" smtClean="0">
                        <a:solidFill>
                          <a:schemeClr val="tx1"/>
                        </a:solidFill>
                        <a:latin typeface="MS UI Gothic" pitchFamily="50" charset="-128"/>
                        <a:ea typeface="MS UI Gothic" pitchFamily="50" charset="-128"/>
                        <a:cs typeface="+mn-cs"/>
                      </a:endParaRPr>
                    </a:p>
                    <a:p>
                      <a:pPr marL="82550" indent="0"/>
                      <a:r>
                        <a:rPr kumimoji="1" lang="en-US" altLang="ja-JP" sz="1800" b="1" baseline="0" dirty="0" smtClean="0">
                          <a:solidFill>
                            <a:srgbClr val="FF0000"/>
                          </a:solidFill>
                          <a:latin typeface="MS UI Gothic" pitchFamily="50" charset="-128"/>
                          <a:ea typeface="MS UI Gothic" pitchFamily="50" charset="-128"/>
                          <a:cs typeface="+mn-cs"/>
                        </a:rPr>
                        <a:t>A307</a:t>
                      </a:r>
                      <a:r>
                        <a:rPr kumimoji="1" lang="ja-JP" altLang="en-US" sz="1800" b="1" baseline="0" dirty="0" smtClean="0">
                          <a:solidFill>
                            <a:srgbClr val="FF0000"/>
                          </a:solidFill>
                          <a:latin typeface="MS UI Gothic" pitchFamily="50" charset="-128"/>
                          <a:ea typeface="MS UI Gothic" pitchFamily="50" charset="-128"/>
                          <a:cs typeface="+mn-cs"/>
                        </a:rPr>
                        <a:t>　小児入院医療管理料</a:t>
                      </a:r>
                      <a:endParaRPr kumimoji="1" lang="en-US" altLang="ja-JP" sz="18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en-US" altLang="ja-JP" sz="1800" baseline="0" dirty="0" smtClean="0">
                          <a:solidFill>
                            <a:schemeClr val="tx1"/>
                          </a:solidFill>
                          <a:latin typeface="MS UI Gothic" pitchFamily="50" charset="-128"/>
                          <a:ea typeface="MS UI Gothic" pitchFamily="50" charset="-128"/>
                          <a:cs typeface="+mn-cs"/>
                        </a:rPr>
                        <a:t>A206</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在宅患者緊急入院診療加算</a:t>
                      </a:r>
                      <a:endParaRPr kumimoji="1" lang="en-US" altLang="zh-TW" sz="1800" baseline="0" dirty="0" smtClean="0">
                        <a:solidFill>
                          <a:schemeClr val="tx1"/>
                        </a:solidFill>
                        <a:latin typeface="MS UI Gothic" pitchFamily="50" charset="-128"/>
                        <a:ea typeface="MS UI Gothic" pitchFamily="50" charset="-128"/>
                        <a:cs typeface="+mn-cs"/>
                      </a:endParaRPr>
                    </a:p>
                    <a:p>
                      <a:pPr>
                        <a:spcBef>
                          <a:spcPts val="1200"/>
                        </a:spcBef>
                      </a:pPr>
                      <a:r>
                        <a:rPr kumimoji="1" lang="ja-JP" altLang="en-US" sz="1800" baseline="0" dirty="0" smtClean="0">
                          <a:solidFill>
                            <a:schemeClr val="tx1"/>
                          </a:solidFill>
                          <a:latin typeface="MS UI Gothic" pitchFamily="50" charset="-128"/>
                          <a:ea typeface="MS UI Gothic" pitchFamily="50" charset="-128"/>
                          <a:cs typeface="+mn-cs"/>
                        </a:rPr>
                        <a:t>［算定可能病床］</a:t>
                      </a:r>
                    </a:p>
                    <a:p>
                      <a:pPr marL="82550" indent="0"/>
                      <a:r>
                        <a:rPr kumimoji="1" lang="en-US" altLang="ja-JP" sz="1800" baseline="0" dirty="0" smtClean="0">
                          <a:solidFill>
                            <a:schemeClr val="tx1"/>
                          </a:solidFill>
                          <a:latin typeface="MS UI Gothic" pitchFamily="50" charset="-128"/>
                          <a:ea typeface="MS UI Gothic" pitchFamily="50" charset="-128"/>
                          <a:cs typeface="+mn-cs"/>
                        </a:rPr>
                        <a:t>A100</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一般病棟入院基本料</a:t>
                      </a:r>
                      <a:endParaRPr kumimoji="1" lang="en-US" altLang="zh-TW" sz="1800" baseline="0" dirty="0" smtClean="0">
                        <a:solidFill>
                          <a:schemeClr val="tx1"/>
                        </a:solidFill>
                        <a:latin typeface="MS UI Gothic" pitchFamily="50" charset="-128"/>
                        <a:ea typeface="MS UI Gothic" pitchFamily="50" charset="-128"/>
                        <a:cs typeface="+mn-cs"/>
                      </a:endParaRPr>
                    </a:p>
                    <a:p>
                      <a:pPr marL="82550" indent="0"/>
                      <a:r>
                        <a:rPr kumimoji="1" lang="en-US" altLang="ja-JP" sz="1800" baseline="0" dirty="0" smtClean="0">
                          <a:solidFill>
                            <a:schemeClr val="tx1"/>
                          </a:solidFill>
                          <a:latin typeface="MS UI Gothic" pitchFamily="50" charset="-128"/>
                          <a:ea typeface="MS UI Gothic" pitchFamily="50" charset="-128"/>
                          <a:cs typeface="+mn-cs"/>
                        </a:rPr>
                        <a:t>A101</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療養病棟入院基本料</a:t>
                      </a:r>
                      <a:endParaRPr kumimoji="1" lang="en-US" altLang="zh-TW" sz="1800" baseline="0" dirty="0" smtClean="0">
                        <a:solidFill>
                          <a:schemeClr val="tx1"/>
                        </a:solidFill>
                        <a:latin typeface="MS UI Gothic" pitchFamily="50" charset="-128"/>
                        <a:ea typeface="MS UI Gothic" pitchFamily="50" charset="-128"/>
                        <a:cs typeface="+mn-cs"/>
                      </a:endParaRPr>
                    </a:p>
                    <a:p>
                      <a:pPr marL="82550" indent="0"/>
                      <a:r>
                        <a:rPr kumimoji="1" lang="en-US" altLang="ja-JP" sz="1800" baseline="0" dirty="0" smtClean="0">
                          <a:solidFill>
                            <a:schemeClr val="tx1"/>
                          </a:solidFill>
                          <a:latin typeface="MS UI Gothic" pitchFamily="50" charset="-128"/>
                          <a:ea typeface="MS UI Gothic" pitchFamily="50" charset="-128"/>
                          <a:cs typeface="+mn-cs"/>
                        </a:rPr>
                        <a:t>A102</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結核病棟入院基本料</a:t>
                      </a:r>
                      <a:endParaRPr kumimoji="1" lang="en-US" altLang="zh-TW" sz="1800" baseline="0" dirty="0" smtClean="0">
                        <a:solidFill>
                          <a:schemeClr val="tx1"/>
                        </a:solidFill>
                        <a:latin typeface="MS UI Gothic" pitchFamily="50" charset="-128"/>
                        <a:ea typeface="MS UI Gothic" pitchFamily="50" charset="-128"/>
                        <a:cs typeface="+mn-cs"/>
                      </a:endParaRPr>
                    </a:p>
                    <a:p>
                      <a:pPr marL="82550" indent="0"/>
                      <a:r>
                        <a:rPr kumimoji="1" lang="en-US" altLang="ja-JP" sz="1800" baseline="0" dirty="0" smtClean="0">
                          <a:solidFill>
                            <a:schemeClr val="tx1"/>
                          </a:solidFill>
                          <a:latin typeface="MS UI Gothic" pitchFamily="50" charset="-128"/>
                          <a:ea typeface="MS UI Gothic" pitchFamily="50" charset="-128"/>
                          <a:cs typeface="+mn-cs"/>
                        </a:rPr>
                        <a:t>A103</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精神病棟入院基本料</a:t>
                      </a:r>
                      <a:endParaRPr kumimoji="1" lang="en-US" altLang="zh-TW" sz="1800" baseline="0" dirty="0" smtClean="0">
                        <a:solidFill>
                          <a:schemeClr val="tx1"/>
                        </a:solidFill>
                        <a:latin typeface="MS UI Gothic" pitchFamily="50" charset="-128"/>
                        <a:ea typeface="MS UI Gothic" pitchFamily="50" charset="-128"/>
                        <a:cs typeface="+mn-cs"/>
                      </a:endParaRPr>
                    </a:p>
                    <a:p>
                      <a:pPr marL="82550" indent="0"/>
                      <a:r>
                        <a:rPr kumimoji="1" lang="en-US" altLang="ja-JP" sz="1800" baseline="0" dirty="0" smtClean="0">
                          <a:solidFill>
                            <a:schemeClr val="tx1"/>
                          </a:solidFill>
                          <a:latin typeface="MS UI Gothic" pitchFamily="50" charset="-128"/>
                          <a:ea typeface="MS UI Gothic" pitchFamily="50" charset="-128"/>
                          <a:cs typeface="+mn-cs"/>
                        </a:rPr>
                        <a:t>A104</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特定機能病院入院基本料</a:t>
                      </a:r>
                      <a:endParaRPr kumimoji="1" lang="en-US" altLang="zh-TW" sz="1800" baseline="0" dirty="0" smtClean="0">
                        <a:solidFill>
                          <a:schemeClr val="tx1"/>
                        </a:solidFill>
                        <a:latin typeface="MS UI Gothic" pitchFamily="50" charset="-128"/>
                        <a:ea typeface="MS UI Gothic" pitchFamily="50" charset="-128"/>
                        <a:cs typeface="+mn-cs"/>
                      </a:endParaRPr>
                    </a:p>
                    <a:p>
                      <a:pPr marL="82550" indent="0"/>
                      <a:r>
                        <a:rPr kumimoji="1" lang="en-US" altLang="ja-JP" sz="1800" baseline="0" dirty="0" smtClean="0">
                          <a:solidFill>
                            <a:schemeClr val="tx1"/>
                          </a:solidFill>
                          <a:latin typeface="MS UI Gothic" pitchFamily="50" charset="-128"/>
                          <a:ea typeface="MS UI Gothic" pitchFamily="50" charset="-128"/>
                          <a:cs typeface="+mn-cs"/>
                        </a:rPr>
                        <a:t>A105</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専門病院入院基本料</a:t>
                      </a:r>
                      <a:endParaRPr kumimoji="1" lang="en-US" altLang="zh-TW" sz="1800" baseline="0" dirty="0" smtClean="0">
                        <a:solidFill>
                          <a:schemeClr val="tx1"/>
                        </a:solidFill>
                        <a:latin typeface="MS UI Gothic" pitchFamily="50" charset="-128"/>
                        <a:ea typeface="MS UI Gothic" pitchFamily="50" charset="-128"/>
                        <a:cs typeface="+mn-cs"/>
                      </a:endParaRPr>
                    </a:p>
                    <a:p>
                      <a:pPr marL="82550" indent="0"/>
                      <a:r>
                        <a:rPr kumimoji="1" lang="en-US" altLang="ja-JP" sz="1800" baseline="0" dirty="0" smtClean="0">
                          <a:solidFill>
                            <a:schemeClr val="tx1"/>
                          </a:solidFill>
                          <a:latin typeface="MS UI Gothic" pitchFamily="50" charset="-128"/>
                          <a:ea typeface="MS UI Gothic" pitchFamily="50" charset="-128"/>
                          <a:cs typeface="+mn-cs"/>
                        </a:rPr>
                        <a:t>A106</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障害者施設等入院基本料</a:t>
                      </a:r>
                      <a:endParaRPr kumimoji="1" lang="en-US" altLang="zh-TW" sz="1800" baseline="0" dirty="0" smtClean="0">
                        <a:solidFill>
                          <a:schemeClr val="tx1"/>
                        </a:solidFill>
                        <a:latin typeface="MS UI Gothic" pitchFamily="50" charset="-128"/>
                        <a:ea typeface="MS UI Gothic" pitchFamily="50" charset="-128"/>
                        <a:cs typeface="+mn-cs"/>
                      </a:endParaRPr>
                    </a:p>
                    <a:p>
                      <a:pPr marL="82550" indent="0"/>
                      <a:r>
                        <a:rPr kumimoji="1" lang="en-US" altLang="ja-JP" sz="1800" baseline="0" dirty="0" smtClean="0">
                          <a:solidFill>
                            <a:schemeClr val="tx1"/>
                          </a:solidFill>
                          <a:latin typeface="MS UI Gothic" pitchFamily="50" charset="-128"/>
                          <a:ea typeface="MS UI Gothic" pitchFamily="50" charset="-128"/>
                          <a:cs typeface="+mn-cs"/>
                        </a:rPr>
                        <a:t>A108</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有床診療所入院基本料</a:t>
                      </a:r>
                      <a:endParaRPr kumimoji="1" lang="en-US" altLang="zh-TW" sz="1800" baseline="0" dirty="0" smtClean="0">
                        <a:solidFill>
                          <a:schemeClr val="tx1"/>
                        </a:solidFill>
                        <a:latin typeface="MS UI Gothic" pitchFamily="50" charset="-128"/>
                        <a:ea typeface="MS UI Gothic" pitchFamily="50" charset="-128"/>
                        <a:cs typeface="+mn-cs"/>
                      </a:endParaRPr>
                    </a:p>
                    <a:p>
                      <a:pPr marL="82550" indent="0"/>
                      <a:r>
                        <a:rPr kumimoji="1" lang="en-US" altLang="ja-JP" sz="1800" baseline="0" dirty="0" smtClean="0">
                          <a:solidFill>
                            <a:schemeClr val="tx1"/>
                          </a:solidFill>
                          <a:latin typeface="MS UI Gothic" pitchFamily="50" charset="-128"/>
                          <a:ea typeface="MS UI Gothic" pitchFamily="50" charset="-128"/>
                          <a:cs typeface="+mn-cs"/>
                        </a:rPr>
                        <a:t>A109</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有床診療所療養病床入</a:t>
                      </a:r>
                      <a:r>
                        <a:rPr kumimoji="1" lang="ja-JP" altLang="en-US" sz="1800" baseline="0" dirty="0" smtClean="0">
                          <a:solidFill>
                            <a:schemeClr val="tx1"/>
                          </a:solidFill>
                          <a:latin typeface="MS UI Gothic" pitchFamily="50" charset="-128"/>
                          <a:ea typeface="MS UI Gothic" pitchFamily="50" charset="-128"/>
                          <a:cs typeface="+mn-cs"/>
                        </a:rPr>
                        <a:t>院基本料</a:t>
                      </a:r>
                      <a:endParaRPr kumimoji="1" lang="ja-JP" altLang="en-US" sz="1800" dirty="0">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3" name="タイトル 2"/>
          <p:cNvSpPr>
            <a:spLocks noGrp="1"/>
          </p:cNvSpPr>
          <p:nvPr>
            <p:ph type="title"/>
          </p:nvPr>
        </p:nvSpPr>
        <p:spPr>
          <a:xfrm>
            <a:off x="457200" y="188641"/>
            <a:ext cx="8229600" cy="864095"/>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ＮＩＣＵ入院患者等の後方病床の充実</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84CF4EF8-7EB0-4D8B-A263-9760B49456DA}" type="slidenum">
              <a:rPr lang="en-US" sz="1400">
                <a:effectLst>
                  <a:outerShdw blurRad="38100" dist="38100" dir="2700000" algn="tl">
                    <a:srgbClr val="000000">
                      <a:alpha val="43137"/>
                    </a:srgbClr>
                  </a:outerShdw>
                </a:effectLst>
              </a:rPr>
              <a:pPr algn="r">
                <a:defRPr/>
              </a:pPr>
              <a:t>154</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1124744"/>
            <a:ext cx="8208912" cy="1224136"/>
          </a:xfrm>
          <a:prstGeom prst="rect">
            <a:avLst/>
          </a:prstGeom>
          <a:solidFill>
            <a:srgbClr val="FFFFCC"/>
          </a:solidFill>
          <a:effectLst>
            <a:innerShdw blurRad="63500" dist="50800" dir="13500000">
              <a:prstClr val="black">
                <a:alpha val="50000"/>
              </a:prstClr>
            </a:innerShdw>
          </a:effectLst>
        </p:spPr>
        <p:txBody>
          <a:bodyPr/>
          <a:lstStyle/>
          <a:p>
            <a:pPr marL="177800" indent="-177800" fontAlgn="auto">
              <a:spcBef>
                <a:spcPts val="0"/>
              </a:spcBef>
              <a:spcAft>
                <a:spcPts val="0"/>
              </a:spcAft>
              <a:defRPr/>
            </a:pPr>
            <a:r>
              <a:rPr kumimoji="0" lang="ja-JP" altLang="en-US" sz="2400" dirty="0">
                <a:latin typeface="MS UI Gothic" pitchFamily="50" charset="-128"/>
                <a:ea typeface="MS UI Gothic" pitchFamily="50" charset="-128"/>
              </a:rPr>
              <a:t>　　 在宅医療への移行を円滑なものとするため、</a:t>
            </a:r>
            <a:r>
              <a:rPr kumimoji="0" lang="ja-JP" altLang="en-US" sz="2400" dirty="0">
                <a:solidFill>
                  <a:srgbClr val="FF0000"/>
                </a:solidFill>
                <a:latin typeface="MS UI Gothic" pitchFamily="50" charset="-128"/>
                <a:ea typeface="MS UI Gothic" pitchFamily="50" charset="-128"/>
              </a:rPr>
              <a:t>在宅患者緊急入院診療加算</a:t>
            </a:r>
            <a:r>
              <a:rPr kumimoji="0" lang="ja-JP" altLang="en-US" sz="2400" dirty="0">
                <a:latin typeface="MS UI Gothic" pitchFamily="50" charset="-128"/>
                <a:ea typeface="MS UI Gothic" pitchFamily="50" charset="-128"/>
              </a:rPr>
              <a:t>を</a:t>
            </a:r>
            <a:r>
              <a:rPr kumimoji="0" lang="ja-JP" altLang="en-US" sz="2400" dirty="0">
                <a:solidFill>
                  <a:srgbClr val="0070C0"/>
                </a:solidFill>
                <a:latin typeface="MS UI Gothic" pitchFamily="50" charset="-128"/>
                <a:ea typeface="MS UI Gothic" pitchFamily="50" charset="-128"/>
              </a:rPr>
              <a:t>小児入院医療管理料算定病床</a:t>
            </a:r>
            <a:r>
              <a:rPr kumimoji="0" lang="ja-JP" altLang="en-US" sz="2400" dirty="0">
                <a:latin typeface="MS UI Gothic" pitchFamily="50" charset="-128"/>
                <a:ea typeface="MS UI Gothic" pitchFamily="50" charset="-128"/>
              </a:rPr>
              <a:t>でも算定可能とする。</a:t>
            </a:r>
            <a:endParaRPr lang="ja-JP" altLang="en-US" sz="2200" kern="0" dirty="0">
              <a:latin typeface="MS UI Gothic" pitchFamily="50" charset="-128"/>
              <a:ea typeface="MS UI Gothic" pitchFamily="50" charset="-128"/>
            </a:endParaRPr>
          </a:p>
        </p:txBody>
      </p:sp>
      <p:sp>
        <p:nvSpPr>
          <p:cNvPr id="7" name="テキスト ボックス 6"/>
          <p:cNvSpPr txBox="1"/>
          <p:nvPr/>
        </p:nvSpPr>
        <p:spPr>
          <a:xfrm>
            <a:off x="8028384" y="2132856"/>
            <a:ext cx="90060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40</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コンテンツ プレースホルダ 6"/>
          <p:cNvGraphicFramePr>
            <a:graphicFrameLocks noGrp="1"/>
          </p:cNvGraphicFramePr>
          <p:nvPr>
            <p:ph idx="1"/>
          </p:nvPr>
        </p:nvGraphicFramePr>
        <p:xfrm>
          <a:off x="467544" y="3140968"/>
          <a:ext cx="8229600" cy="3484936"/>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37208">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solidFill>
                      <a:schemeClr val="accent5">
                        <a:lumMod val="20000"/>
                        <a:lumOff val="80000"/>
                      </a:schemeClr>
                    </a:solidFill>
                  </a:tcPr>
                </a:tc>
              </a:tr>
              <a:tr h="3119176">
                <a:tc>
                  <a:txBody>
                    <a:bodyPr/>
                    <a:lstStyle/>
                    <a:p>
                      <a:r>
                        <a:rPr kumimoji="1" lang="en-US" altLang="ja-JP" sz="1800" baseline="0" dirty="0" smtClean="0">
                          <a:solidFill>
                            <a:schemeClr val="tx1"/>
                          </a:solidFill>
                          <a:latin typeface="MS UI Gothic" pitchFamily="50" charset="-128"/>
                          <a:ea typeface="MS UI Gothic" pitchFamily="50" charset="-128"/>
                          <a:cs typeface="+mn-cs"/>
                        </a:rPr>
                        <a:t>A207-2</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医師事務作業補助体制加算</a:t>
                      </a:r>
                      <a:endParaRPr kumimoji="1" lang="en-US" altLang="zh-TW"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　　　　　　　　　　　　　　　　　　（入院初日）</a:t>
                      </a:r>
                    </a:p>
                    <a:p>
                      <a:r>
                        <a:rPr kumimoji="1" lang="ja-JP" altLang="en-US" sz="1800" baseline="0" dirty="0" smtClean="0">
                          <a:solidFill>
                            <a:schemeClr val="tx1"/>
                          </a:solidFill>
                          <a:latin typeface="MS UI Gothic" pitchFamily="50" charset="-128"/>
                          <a:ea typeface="MS UI Gothic" pitchFamily="50" charset="-128"/>
                          <a:cs typeface="+mn-cs"/>
                        </a:rPr>
                        <a:t>１　  １５対１補助体制加算　  ８１０点</a:t>
                      </a:r>
                    </a:p>
                    <a:p>
                      <a:r>
                        <a:rPr kumimoji="1" lang="ja-JP" altLang="en-US" sz="1800" baseline="0" dirty="0" smtClean="0">
                          <a:solidFill>
                            <a:schemeClr val="tx1"/>
                          </a:solidFill>
                          <a:latin typeface="MS UI Gothic" pitchFamily="50" charset="-128"/>
                          <a:ea typeface="MS UI Gothic" pitchFamily="50" charset="-128"/>
                          <a:cs typeface="+mn-cs"/>
                        </a:rPr>
                        <a:t>２　  ２０対１補助体制加算　  ６１０点</a:t>
                      </a:r>
                    </a:p>
                    <a:p>
                      <a:r>
                        <a:rPr kumimoji="1" lang="ja-JP" altLang="en-US" sz="1800" baseline="0" dirty="0" smtClean="0">
                          <a:solidFill>
                            <a:schemeClr val="tx1"/>
                          </a:solidFill>
                          <a:latin typeface="MS UI Gothic" pitchFamily="50" charset="-128"/>
                          <a:ea typeface="MS UI Gothic" pitchFamily="50" charset="-128"/>
                          <a:cs typeface="+mn-cs"/>
                        </a:rPr>
                        <a:t>３　  ２５対１補助体制加算　  ４９０点</a:t>
                      </a:r>
                    </a:p>
                    <a:p>
                      <a:r>
                        <a:rPr kumimoji="1" lang="zh-TW" altLang="en-US" sz="1800" b="1" baseline="0" dirty="0" smtClean="0">
                          <a:solidFill>
                            <a:srgbClr val="FF0000"/>
                          </a:solidFill>
                          <a:latin typeface="MS UI Gothic" pitchFamily="50" charset="-128"/>
                          <a:ea typeface="MS UI Gothic" pitchFamily="50" charset="-128"/>
                          <a:cs typeface="+mn-cs"/>
                        </a:rPr>
                        <a:t>４</a:t>
                      </a:r>
                      <a:r>
                        <a:rPr kumimoji="1" lang="ja-JP" altLang="en-US" sz="1800" b="1" baseline="0" dirty="0" smtClean="0">
                          <a:solidFill>
                            <a:srgbClr val="FF0000"/>
                          </a:solidFill>
                          <a:latin typeface="MS UI Gothic" pitchFamily="50" charset="-128"/>
                          <a:ea typeface="MS UI Gothic" pitchFamily="50" charset="-128"/>
                          <a:cs typeface="+mn-cs"/>
                        </a:rPr>
                        <a:t>　  ３０</a:t>
                      </a:r>
                      <a:r>
                        <a:rPr kumimoji="1" lang="zh-TW" altLang="en-US" sz="1800" b="1" baseline="0" dirty="0" smtClean="0">
                          <a:solidFill>
                            <a:srgbClr val="FF0000"/>
                          </a:solidFill>
                          <a:latin typeface="MS UI Gothic" pitchFamily="50" charset="-128"/>
                          <a:ea typeface="MS UI Gothic" pitchFamily="50" charset="-128"/>
                          <a:cs typeface="+mn-cs"/>
                        </a:rPr>
                        <a:t>対１補助体制加算</a:t>
                      </a:r>
                      <a:r>
                        <a:rPr kumimoji="1" lang="ja-JP" altLang="en-US" sz="1800" b="1" baseline="0" dirty="0" smtClean="0">
                          <a:solidFill>
                            <a:srgbClr val="FF0000"/>
                          </a:solidFill>
                          <a:latin typeface="MS UI Gothic" pitchFamily="50" charset="-128"/>
                          <a:ea typeface="MS UI Gothic" pitchFamily="50" charset="-128"/>
                          <a:cs typeface="+mn-cs"/>
                        </a:rPr>
                        <a:t>　 ４１０点（新）</a:t>
                      </a:r>
                      <a:endParaRPr kumimoji="1" lang="en-US" altLang="ja-JP" sz="1800" b="1" baseline="0" dirty="0" smtClean="0">
                        <a:solidFill>
                          <a:srgbClr val="FF0000"/>
                        </a:solidFill>
                        <a:latin typeface="MS UI Gothic" pitchFamily="50" charset="-128"/>
                        <a:ea typeface="MS UI Gothic" pitchFamily="50" charset="-128"/>
                        <a:cs typeface="+mn-cs"/>
                      </a:endParaRPr>
                    </a:p>
                    <a:p>
                      <a:r>
                        <a:rPr kumimoji="1" lang="zh-TW" altLang="en-US" sz="1800" b="1" baseline="0" dirty="0" smtClean="0">
                          <a:solidFill>
                            <a:srgbClr val="FF0000"/>
                          </a:solidFill>
                          <a:latin typeface="MS UI Gothic" pitchFamily="50" charset="-128"/>
                          <a:ea typeface="MS UI Gothic" pitchFamily="50" charset="-128"/>
                          <a:cs typeface="+mn-cs"/>
                        </a:rPr>
                        <a:t>５</a:t>
                      </a:r>
                      <a:r>
                        <a:rPr kumimoji="1" lang="ja-JP" altLang="en-US" sz="1800" b="1" baseline="0" dirty="0" smtClean="0">
                          <a:solidFill>
                            <a:srgbClr val="FF0000"/>
                          </a:solidFill>
                          <a:latin typeface="MS UI Gothic" pitchFamily="50" charset="-128"/>
                          <a:ea typeface="MS UI Gothic" pitchFamily="50" charset="-128"/>
                          <a:cs typeface="+mn-cs"/>
                        </a:rPr>
                        <a:t>　  ４０</a:t>
                      </a:r>
                      <a:r>
                        <a:rPr kumimoji="1" lang="zh-TW" altLang="en-US" sz="1800" b="1" baseline="0" dirty="0" smtClean="0">
                          <a:solidFill>
                            <a:srgbClr val="FF0000"/>
                          </a:solidFill>
                          <a:latin typeface="MS UI Gothic" pitchFamily="50" charset="-128"/>
                          <a:ea typeface="MS UI Gothic" pitchFamily="50" charset="-128"/>
                          <a:cs typeface="+mn-cs"/>
                        </a:rPr>
                        <a:t>対１補助体制加算</a:t>
                      </a:r>
                      <a:r>
                        <a:rPr kumimoji="1" lang="ja-JP" altLang="en-US" sz="1800" b="1" baseline="0" dirty="0" smtClean="0">
                          <a:solidFill>
                            <a:srgbClr val="FF0000"/>
                          </a:solidFill>
                          <a:latin typeface="MS UI Gothic" pitchFamily="50" charset="-128"/>
                          <a:ea typeface="MS UI Gothic" pitchFamily="50" charset="-128"/>
                          <a:cs typeface="+mn-cs"/>
                        </a:rPr>
                        <a:t>　 ３３０点（新）</a:t>
                      </a:r>
                      <a:endParaRPr kumimoji="1" lang="en-US" altLang="ja-JP" sz="1800" b="1" baseline="0" dirty="0" smtClean="0">
                        <a:solidFill>
                          <a:srgbClr val="FF0000"/>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６　  ５０対１補助体制加算　  ２５５点</a:t>
                      </a:r>
                    </a:p>
                    <a:p>
                      <a:r>
                        <a:rPr kumimoji="1" lang="ja-JP" altLang="en-US" sz="1800" baseline="0" dirty="0" smtClean="0">
                          <a:solidFill>
                            <a:schemeClr val="tx1"/>
                          </a:solidFill>
                          <a:latin typeface="MS UI Gothic" pitchFamily="50" charset="-128"/>
                          <a:ea typeface="MS UI Gothic" pitchFamily="50" charset="-128"/>
                          <a:cs typeface="+mn-cs"/>
                        </a:rPr>
                        <a:t>７　  ７５対１補助体制加算　  １８０点</a:t>
                      </a:r>
                    </a:p>
                    <a:p>
                      <a:r>
                        <a:rPr kumimoji="1" lang="ja-JP" altLang="en-US" sz="1800" baseline="0" dirty="0" smtClean="0">
                          <a:solidFill>
                            <a:schemeClr val="tx1"/>
                          </a:solidFill>
                          <a:latin typeface="MS UI Gothic" pitchFamily="50" charset="-128"/>
                          <a:ea typeface="MS UI Gothic" pitchFamily="50" charset="-128"/>
                          <a:cs typeface="+mn-cs"/>
                        </a:rPr>
                        <a:t>８　１００対１補助体制加算　  １３８点</a:t>
                      </a:r>
                      <a:endParaRPr kumimoji="1" lang="en-US" altLang="ja-JP" sz="18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en-US" altLang="ja-JP" sz="1800" baseline="0" dirty="0" smtClean="0">
                          <a:solidFill>
                            <a:schemeClr val="tx1"/>
                          </a:solidFill>
                          <a:latin typeface="MS UI Gothic" pitchFamily="50" charset="-128"/>
                          <a:ea typeface="MS UI Gothic" pitchFamily="50" charset="-128"/>
                          <a:cs typeface="+mn-cs"/>
                        </a:rPr>
                        <a:t>A207-2</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医師事務作業補助体制加算</a:t>
                      </a:r>
                      <a:endParaRPr kumimoji="1" lang="en-US" altLang="zh-TW"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　　　　　　　　　　　　　　　　　　（入院初日）</a:t>
                      </a:r>
                    </a:p>
                    <a:p>
                      <a:r>
                        <a:rPr kumimoji="1" lang="ja-JP" altLang="en-US" sz="1800" baseline="0" dirty="0" smtClean="0">
                          <a:solidFill>
                            <a:schemeClr val="tx1"/>
                          </a:solidFill>
                          <a:latin typeface="MS UI Gothic" pitchFamily="50" charset="-128"/>
                          <a:ea typeface="MS UI Gothic" pitchFamily="50" charset="-128"/>
                          <a:cs typeface="+mn-cs"/>
                        </a:rPr>
                        <a:t>１　  １５対１補助体制加算　  ８１０点</a:t>
                      </a:r>
                    </a:p>
                    <a:p>
                      <a:r>
                        <a:rPr kumimoji="1" lang="ja-JP" altLang="en-US" sz="1800" baseline="0" dirty="0" smtClean="0">
                          <a:solidFill>
                            <a:schemeClr val="tx1"/>
                          </a:solidFill>
                          <a:latin typeface="MS UI Gothic" pitchFamily="50" charset="-128"/>
                          <a:ea typeface="MS UI Gothic" pitchFamily="50" charset="-128"/>
                          <a:cs typeface="+mn-cs"/>
                        </a:rPr>
                        <a:t>２　  ２０対１補助体制加算　  ６１０点</a:t>
                      </a:r>
                    </a:p>
                    <a:p>
                      <a:r>
                        <a:rPr kumimoji="1" lang="ja-JP" altLang="en-US" sz="1800" baseline="0" dirty="0" smtClean="0">
                          <a:solidFill>
                            <a:schemeClr val="tx1"/>
                          </a:solidFill>
                          <a:latin typeface="MS UI Gothic" pitchFamily="50" charset="-128"/>
                          <a:ea typeface="MS UI Gothic" pitchFamily="50" charset="-128"/>
                          <a:cs typeface="+mn-cs"/>
                        </a:rPr>
                        <a:t>３　  ２５対１補助体制加算 　 ４９０点</a:t>
                      </a:r>
                      <a:endParaRPr kumimoji="1" lang="en-US" altLang="ja-JP" sz="1800" baseline="0" dirty="0" smtClean="0">
                        <a:solidFill>
                          <a:schemeClr val="tx1"/>
                        </a:solidFill>
                        <a:latin typeface="MS UI Gothic" pitchFamily="50" charset="-128"/>
                        <a:ea typeface="MS UI Gothic" pitchFamily="50" charset="-128"/>
                        <a:cs typeface="+mn-cs"/>
                      </a:endParaRPr>
                    </a:p>
                    <a:p>
                      <a:endParaRPr kumimoji="1" lang="ja-JP" altLang="en-US" sz="1800" baseline="0" dirty="0" smtClean="0">
                        <a:solidFill>
                          <a:schemeClr val="tx1"/>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４　  ５０対１補助体制加算　  ２５５点</a:t>
                      </a:r>
                    </a:p>
                    <a:p>
                      <a:r>
                        <a:rPr kumimoji="1" lang="ja-JP" altLang="en-US" sz="1800" baseline="0" dirty="0" smtClean="0">
                          <a:solidFill>
                            <a:schemeClr val="tx1"/>
                          </a:solidFill>
                          <a:latin typeface="MS UI Gothic" pitchFamily="50" charset="-128"/>
                          <a:ea typeface="MS UI Gothic" pitchFamily="50" charset="-128"/>
                          <a:cs typeface="+mn-cs"/>
                        </a:rPr>
                        <a:t>５　  ７５対１補助体制加算　  １８０点</a:t>
                      </a:r>
                    </a:p>
                    <a:p>
                      <a:r>
                        <a:rPr kumimoji="1" lang="ja-JP" altLang="en-US" sz="1800" baseline="0" dirty="0" smtClean="0">
                          <a:solidFill>
                            <a:schemeClr val="tx1"/>
                          </a:solidFill>
                          <a:latin typeface="MS UI Gothic" pitchFamily="50" charset="-128"/>
                          <a:ea typeface="MS UI Gothic" pitchFamily="50" charset="-128"/>
                          <a:cs typeface="+mn-cs"/>
                        </a:rPr>
                        <a:t>６　１００対１補助体制加算　  １３８点</a:t>
                      </a:r>
                      <a:endParaRPr kumimoji="1" lang="ja-JP" altLang="en-US" sz="1800" b="1" u="none"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3" name="タイトル 2"/>
          <p:cNvSpPr>
            <a:spLocks noGrp="1"/>
          </p:cNvSpPr>
          <p:nvPr>
            <p:ph type="title"/>
          </p:nvPr>
        </p:nvSpPr>
        <p:spPr>
          <a:xfrm>
            <a:off x="457200" y="116632"/>
            <a:ext cx="8229600" cy="1152128"/>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fontScale="90000"/>
          </a:bodyP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医師事務作業補助体制加算</a:t>
            </a:r>
            <a:r>
              <a:rPr lang="en-US" altLang="ja-JP"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配置に応じた適切な評価の新設</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コンテンツ プレースホルダ 5"/>
          <p:cNvSpPr txBox="1">
            <a:spLocks/>
          </p:cNvSpPr>
          <p:nvPr/>
        </p:nvSpPr>
        <p:spPr>
          <a:xfrm>
            <a:off x="467544" y="1340768"/>
            <a:ext cx="8208912" cy="1656184"/>
          </a:xfrm>
          <a:prstGeom prst="rect">
            <a:avLst/>
          </a:prstGeom>
          <a:solidFill>
            <a:srgbClr val="FFFFCC"/>
          </a:solidFill>
          <a:effectLst>
            <a:innerShdw blurRad="63500" dist="50800" dir="13500000">
              <a:prstClr val="black">
                <a:alpha val="50000"/>
              </a:prstClr>
            </a:innerShdw>
          </a:effectLst>
        </p:spPr>
        <p:txBody>
          <a:bodyPr anchor="ctr"/>
          <a:lstStyle/>
          <a:p>
            <a:pPr marL="273050" fontAlgn="auto">
              <a:spcBef>
                <a:spcPts val="0"/>
              </a:spcBef>
              <a:spcAft>
                <a:spcPts val="0"/>
              </a:spcAft>
              <a:defRPr/>
            </a:pPr>
            <a:r>
              <a:rPr kumimoji="0" lang="ja-JP" altLang="en-US" sz="2800" dirty="0">
                <a:latin typeface="MS UI Gothic" pitchFamily="50" charset="-128"/>
                <a:ea typeface="MS UI Gothic" pitchFamily="50" charset="-128"/>
              </a:rPr>
              <a:t>   </a:t>
            </a:r>
            <a:r>
              <a:rPr kumimoji="0" lang="ja-JP" altLang="en-US" sz="2800" dirty="0">
                <a:solidFill>
                  <a:srgbClr val="0070C0"/>
                </a:solidFill>
                <a:latin typeface="MS UI Gothic" pitchFamily="50" charset="-128"/>
                <a:ea typeface="MS UI Gothic" pitchFamily="50" charset="-128"/>
              </a:rPr>
              <a:t>３０対１、４０対１の評価を新設</a:t>
            </a:r>
            <a:r>
              <a:rPr kumimoji="0" lang="ja-JP" altLang="en-US" sz="2800" dirty="0">
                <a:latin typeface="MS UI Gothic" pitchFamily="50" charset="-128"/>
                <a:ea typeface="MS UI Gothic" pitchFamily="50" charset="-128"/>
              </a:rPr>
              <a:t>する。また、５０対１については、年間の緊急入院患者数が１００名以上の実績を有する病院も算定可能とする。</a:t>
            </a:r>
            <a:endParaRPr kumimoji="0" lang="en-US" altLang="ja-JP" sz="2800" b="1" dirty="0">
              <a:solidFill>
                <a:srgbClr val="FF0000"/>
              </a:solidFill>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B8AC5C32-203A-41D6-BEEC-E994E5C8BFC8}" type="slidenum">
              <a:rPr lang="en-US" sz="1400">
                <a:effectLst>
                  <a:outerShdw blurRad="38100" dist="38100" dir="2700000" algn="tl">
                    <a:srgbClr val="000000">
                      <a:alpha val="43137"/>
                    </a:srgbClr>
                  </a:outerShdw>
                </a:effectLst>
              </a:rPr>
              <a:pPr algn="r">
                <a:defRPr/>
              </a:pPr>
              <a:t>155</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5868144" y="2708920"/>
            <a:ext cx="313285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22</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86</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517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562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188640"/>
          <a:ext cx="8229600" cy="656618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71777">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6194411">
                <a:tc>
                  <a:txBody>
                    <a:bodyPr/>
                    <a:lstStyle/>
                    <a:p>
                      <a:r>
                        <a:rPr kumimoji="1" lang="en-US" altLang="ja-JP" sz="1800" baseline="0" dirty="0" smtClean="0">
                          <a:solidFill>
                            <a:schemeClr val="tx1"/>
                          </a:solidFill>
                          <a:latin typeface="MS UI Gothic" pitchFamily="50" charset="-128"/>
                          <a:ea typeface="MS UI Gothic" pitchFamily="50" charset="-128"/>
                          <a:cs typeface="+mn-cs"/>
                        </a:rPr>
                        <a:t>【</a:t>
                      </a:r>
                      <a:r>
                        <a:rPr kumimoji="1" lang="ja-JP" altLang="en-US" sz="1800" baseline="0" dirty="0" smtClean="0">
                          <a:solidFill>
                            <a:schemeClr val="tx1"/>
                          </a:solidFill>
                          <a:latin typeface="MS UI Gothic" pitchFamily="50" charset="-128"/>
                          <a:ea typeface="MS UI Gothic" pitchFamily="50" charset="-128"/>
                          <a:cs typeface="+mn-cs"/>
                        </a:rPr>
                        <a:t>施設基準</a:t>
                      </a:r>
                      <a:r>
                        <a:rPr kumimoji="1" lang="en-US" altLang="ja-JP" sz="1800" baseline="0" dirty="0" smtClean="0">
                          <a:solidFill>
                            <a:schemeClr val="tx1"/>
                          </a:solidFill>
                          <a:latin typeface="MS UI Gothic" pitchFamily="50" charset="-128"/>
                          <a:ea typeface="MS UI Gothic" pitchFamily="50" charset="-128"/>
                          <a:cs typeface="+mn-cs"/>
                        </a:rPr>
                        <a:t>】</a:t>
                      </a:r>
                      <a:endParaRPr kumimoji="1" lang="en-US" altLang="zh-TW" sz="1800" baseline="0" dirty="0" smtClean="0">
                        <a:solidFill>
                          <a:schemeClr val="tx1"/>
                        </a:solidFill>
                        <a:latin typeface="MS UI Gothic" pitchFamily="50" charset="-128"/>
                        <a:ea typeface="MS UI Gothic" pitchFamily="50" charset="-128"/>
                        <a:cs typeface="+mn-cs"/>
                      </a:endParaRPr>
                    </a:p>
                    <a:p>
                      <a:r>
                        <a:rPr kumimoji="1" lang="zh-TW" altLang="en-US" sz="1800" baseline="0" dirty="0" smtClean="0">
                          <a:solidFill>
                            <a:schemeClr val="tx1"/>
                          </a:solidFill>
                          <a:latin typeface="MS UI Gothic" pitchFamily="50" charset="-128"/>
                          <a:ea typeface="MS UI Gothic" pitchFamily="50" charset="-128"/>
                          <a:cs typeface="+mn-cs"/>
                        </a:rPr>
                        <a:t>１</a:t>
                      </a:r>
                      <a:r>
                        <a:rPr kumimoji="1" lang="ja-JP" altLang="en-US" sz="1800" baseline="0" dirty="0" smtClean="0">
                          <a:solidFill>
                            <a:schemeClr val="tx1"/>
                          </a:solidFill>
                          <a:latin typeface="MS UI Gothic" pitchFamily="50" charset="-128"/>
                          <a:ea typeface="MS UI Gothic" pitchFamily="50" charset="-128"/>
                          <a:cs typeface="+mn-cs"/>
                        </a:rPr>
                        <a:t>　１５</a:t>
                      </a:r>
                      <a:r>
                        <a:rPr kumimoji="1" lang="zh-TW" altLang="en-US" sz="1800" baseline="0" dirty="0" smtClean="0">
                          <a:solidFill>
                            <a:schemeClr val="tx1"/>
                          </a:solidFill>
                          <a:latin typeface="MS UI Gothic" pitchFamily="50" charset="-128"/>
                          <a:ea typeface="MS UI Gothic" pitchFamily="50" charset="-128"/>
                          <a:cs typeface="+mn-cs"/>
                        </a:rPr>
                        <a:t>対１補助体制加算</a:t>
                      </a:r>
                    </a:p>
                    <a:p>
                      <a:r>
                        <a:rPr kumimoji="1" lang="zh-TW" altLang="en-US" sz="1800" baseline="0" dirty="0" smtClean="0">
                          <a:solidFill>
                            <a:schemeClr val="tx1"/>
                          </a:solidFill>
                          <a:latin typeface="MS UI Gothic" pitchFamily="50" charset="-128"/>
                          <a:ea typeface="MS UI Gothic" pitchFamily="50" charset="-128"/>
                          <a:cs typeface="+mn-cs"/>
                        </a:rPr>
                        <a:t>２</a:t>
                      </a:r>
                      <a:r>
                        <a:rPr kumimoji="1" lang="ja-JP" altLang="en-US" sz="1800" baseline="0" dirty="0" smtClean="0">
                          <a:solidFill>
                            <a:schemeClr val="tx1"/>
                          </a:solidFill>
                          <a:latin typeface="MS UI Gothic" pitchFamily="50" charset="-128"/>
                          <a:ea typeface="MS UI Gothic" pitchFamily="50" charset="-128"/>
                          <a:cs typeface="+mn-cs"/>
                        </a:rPr>
                        <a:t>　２０</a:t>
                      </a:r>
                      <a:r>
                        <a:rPr kumimoji="1" lang="zh-TW" altLang="en-US" sz="1800" baseline="0" dirty="0" smtClean="0">
                          <a:solidFill>
                            <a:schemeClr val="tx1"/>
                          </a:solidFill>
                          <a:latin typeface="MS UI Gothic" pitchFamily="50" charset="-128"/>
                          <a:ea typeface="MS UI Gothic" pitchFamily="50" charset="-128"/>
                          <a:cs typeface="+mn-cs"/>
                        </a:rPr>
                        <a:t>対１補助体制加算</a:t>
                      </a:r>
                    </a:p>
                    <a:p>
                      <a:pPr marL="177800" indent="95250"/>
                      <a:r>
                        <a:rPr kumimoji="1" lang="ja-JP" altLang="en-US" sz="1800" baseline="0" dirty="0" smtClean="0">
                          <a:solidFill>
                            <a:schemeClr val="tx1"/>
                          </a:solidFill>
                          <a:latin typeface="MS UI Gothic" pitchFamily="50" charset="-128"/>
                          <a:ea typeface="MS UI Gothic" pitchFamily="50" charset="-128"/>
                          <a:cs typeface="+mn-cs"/>
                        </a:rPr>
                        <a:t>　第三次救急医療機関、小児救急医療拠点病院、総合周産期母子医療センター、年間の緊急入院患者数が８００名以上の実績を有する病院</a:t>
                      </a:r>
                    </a:p>
                    <a:p>
                      <a:r>
                        <a:rPr kumimoji="1" lang="zh-TW" altLang="en-US" sz="1800" baseline="0" dirty="0" smtClean="0">
                          <a:solidFill>
                            <a:schemeClr val="tx1"/>
                          </a:solidFill>
                          <a:latin typeface="MS UI Gothic" pitchFamily="50" charset="-128"/>
                          <a:ea typeface="MS UI Gothic" pitchFamily="50" charset="-128"/>
                          <a:cs typeface="+mn-cs"/>
                        </a:rPr>
                        <a:t>３</a:t>
                      </a:r>
                      <a:r>
                        <a:rPr kumimoji="1" lang="ja-JP" altLang="en-US" sz="1800" baseline="0" dirty="0" smtClean="0">
                          <a:solidFill>
                            <a:schemeClr val="tx1"/>
                          </a:solidFill>
                          <a:latin typeface="MS UI Gothic" pitchFamily="50" charset="-128"/>
                          <a:ea typeface="MS UI Gothic" pitchFamily="50" charset="-128"/>
                          <a:cs typeface="+mn-cs"/>
                        </a:rPr>
                        <a:t>　２５</a:t>
                      </a:r>
                      <a:r>
                        <a:rPr kumimoji="1" lang="zh-TW" altLang="en-US" sz="1800" baseline="0" dirty="0" smtClean="0">
                          <a:solidFill>
                            <a:schemeClr val="tx1"/>
                          </a:solidFill>
                          <a:latin typeface="MS UI Gothic" pitchFamily="50" charset="-128"/>
                          <a:ea typeface="MS UI Gothic" pitchFamily="50" charset="-128"/>
                          <a:cs typeface="+mn-cs"/>
                        </a:rPr>
                        <a:t>対１補助体制加算</a:t>
                      </a:r>
                    </a:p>
                    <a:p>
                      <a:r>
                        <a:rPr kumimoji="1" lang="zh-TW" altLang="en-US" sz="1800" b="1" baseline="0" dirty="0" smtClean="0">
                          <a:solidFill>
                            <a:srgbClr val="FF0000"/>
                          </a:solidFill>
                          <a:latin typeface="MS UI Gothic" pitchFamily="50" charset="-128"/>
                          <a:ea typeface="MS UI Gothic" pitchFamily="50" charset="-128"/>
                          <a:cs typeface="+mn-cs"/>
                        </a:rPr>
                        <a:t>４</a:t>
                      </a:r>
                      <a:r>
                        <a:rPr kumimoji="1" lang="ja-JP" altLang="en-US" sz="1800" b="1" baseline="0" dirty="0" smtClean="0">
                          <a:solidFill>
                            <a:srgbClr val="FF0000"/>
                          </a:solidFill>
                          <a:latin typeface="MS UI Gothic" pitchFamily="50" charset="-128"/>
                          <a:ea typeface="MS UI Gothic" pitchFamily="50" charset="-128"/>
                          <a:cs typeface="+mn-cs"/>
                        </a:rPr>
                        <a:t>　３０</a:t>
                      </a:r>
                      <a:r>
                        <a:rPr kumimoji="1" lang="zh-TW" altLang="en-US" sz="1800" b="1" baseline="0" dirty="0" smtClean="0">
                          <a:solidFill>
                            <a:srgbClr val="FF0000"/>
                          </a:solidFill>
                          <a:latin typeface="MS UI Gothic" pitchFamily="50" charset="-128"/>
                          <a:ea typeface="MS UI Gothic" pitchFamily="50" charset="-128"/>
                          <a:cs typeface="+mn-cs"/>
                        </a:rPr>
                        <a:t>対１補助体制加算</a:t>
                      </a:r>
                    </a:p>
                    <a:p>
                      <a:r>
                        <a:rPr kumimoji="1" lang="zh-TW" altLang="en-US" sz="1800" b="1" baseline="0" dirty="0" smtClean="0">
                          <a:solidFill>
                            <a:srgbClr val="FF0000"/>
                          </a:solidFill>
                          <a:latin typeface="MS UI Gothic" pitchFamily="50" charset="-128"/>
                          <a:ea typeface="MS UI Gothic" pitchFamily="50" charset="-128"/>
                          <a:cs typeface="+mn-cs"/>
                        </a:rPr>
                        <a:t>５</a:t>
                      </a:r>
                      <a:r>
                        <a:rPr kumimoji="1" lang="ja-JP" altLang="en-US" sz="1800" b="1" baseline="0" dirty="0" smtClean="0">
                          <a:solidFill>
                            <a:srgbClr val="FF0000"/>
                          </a:solidFill>
                          <a:latin typeface="MS UI Gothic" pitchFamily="50" charset="-128"/>
                          <a:ea typeface="MS UI Gothic" pitchFamily="50" charset="-128"/>
                          <a:cs typeface="+mn-cs"/>
                        </a:rPr>
                        <a:t>　４０</a:t>
                      </a:r>
                      <a:r>
                        <a:rPr kumimoji="1" lang="zh-TW" altLang="en-US" sz="1800" b="1" baseline="0" dirty="0" smtClean="0">
                          <a:solidFill>
                            <a:srgbClr val="FF0000"/>
                          </a:solidFill>
                          <a:latin typeface="MS UI Gothic" pitchFamily="50" charset="-128"/>
                          <a:ea typeface="MS UI Gothic" pitchFamily="50" charset="-128"/>
                          <a:cs typeface="+mn-cs"/>
                        </a:rPr>
                        <a:t>対１補助体制加算</a:t>
                      </a:r>
                    </a:p>
                    <a:p>
                      <a:pPr marL="177800" indent="95250"/>
                      <a:r>
                        <a:rPr kumimoji="1" lang="ja-JP" altLang="en-US" sz="1800" baseline="0" dirty="0" smtClean="0">
                          <a:solidFill>
                            <a:schemeClr val="tx1"/>
                          </a:solidFill>
                          <a:latin typeface="MS UI Gothic" pitchFamily="50" charset="-128"/>
                          <a:ea typeface="MS UI Gothic" pitchFamily="50" charset="-128"/>
                          <a:cs typeface="+mn-cs"/>
                        </a:rPr>
                        <a:t>　１の施設基準を満たしていること又は災害拠点病院、へき地医療拠点病院、地域医療支援病院、年間の緊急入院患者数が２００名以上の実績を有する病院、全身麻酔による手術件数が年間８００件以上の病院</a:t>
                      </a:r>
                    </a:p>
                    <a:p>
                      <a:r>
                        <a:rPr kumimoji="1" lang="zh-TW" altLang="en-US" sz="1800" b="1" baseline="0" dirty="0" smtClean="0">
                          <a:solidFill>
                            <a:srgbClr val="FF0000"/>
                          </a:solidFill>
                          <a:latin typeface="MS UI Gothic" pitchFamily="50" charset="-128"/>
                          <a:ea typeface="MS UI Gothic" pitchFamily="50" charset="-128"/>
                          <a:cs typeface="+mn-cs"/>
                        </a:rPr>
                        <a:t>６</a:t>
                      </a:r>
                      <a:r>
                        <a:rPr kumimoji="1" lang="ja-JP" altLang="en-US" sz="1800" b="1" baseline="0" dirty="0" smtClean="0">
                          <a:solidFill>
                            <a:srgbClr val="FF0000"/>
                          </a:solidFill>
                          <a:latin typeface="MS UI Gothic" pitchFamily="50" charset="-128"/>
                          <a:ea typeface="MS UI Gothic" pitchFamily="50" charset="-128"/>
                          <a:cs typeface="+mn-cs"/>
                        </a:rPr>
                        <a:t>　５０</a:t>
                      </a:r>
                      <a:r>
                        <a:rPr kumimoji="1" lang="zh-TW" altLang="en-US" sz="1800" b="1" baseline="0" dirty="0" smtClean="0">
                          <a:solidFill>
                            <a:srgbClr val="FF0000"/>
                          </a:solidFill>
                          <a:latin typeface="MS UI Gothic" pitchFamily="50" charset="-128"/>
                          <a:ea typeface="MS UI Gothic" pitchFamily="50" charset="-128"/>
                          <a:cs typeface="+mn-cs"/>
                        </a:rPr>
                        <a:t>対１補助体制加算</a:t>
                      </a:r>
                    </a:p>
                    <a:p>
                      <a:r>
                        <a:rPr kumimoji="1" lang="zh-TW" altLang="en-US" sz="1800" baseline="0" dirty="0" smtClean="0">
                          <a:solidFill>
                            <a:schemeClr val="tx1"/>
                          </a:solidFill>
                          <a:latin typeface="MS UI Gothic" pitchFamily="50" charset="-128"/>
                          <a:ea typeface="MS UI Gothic" pitchFamily="50" charset="-128"/>
                          <a:cs typeface="+mn-cs"/>
                        </a:rPr>
                        <a:t>７</a:t>
                      </a:r>
                      <a:r>
                        <a:rPr kumimoji="1" lang="ja-JP" altLang="en-US" sz="1800" baseline="0" dirty="0" smtClean="0">
                          <a:solidFill>
                            <a:schemeClr val="tx1"/>
                          </a:solidFill>
                          <a:latin typeface="MS UI Gothic" pitchFamily="50" charset="-128"/>
                          <a:ea typeface="MS UI Gothic" pitchFamily="50" charset="-128"/>
                          <a:cs typeface="+mn-cs"/>
                        </a:rPr>
                        <a:t>　７５</a:t>
                      </a:r>
                      <a:r>
                        <a:rPr kumimoji="1" lang="zh-TW" altLang="en-US" sz="1800" baseline="0" dirty="0" smtClean="0">
                          <a:solidFill>
                            <a:schemeClr val="tx1"/>
                          </a:solidFill>
                          <a:latin typeface="MS UI Gothic" pitchFamily="50" charset="-128"/>
                          <a:ea typeface="MS UI Gothic" pitchFamily="50" charset="-128"/>
                          <a:cs typeface="+mn-cs"/>
                        </a:rPr>
                        <a:t>対１補助体制加算</a:t>
                      </a:r>
                    </a:p>
                    <a:p>
                      <a:r>
                        <a:rPr kumimoji="1" lang="zh-TW" altLang="en-US" sz="1800" baseline="0" dirty="0" smtClean="0">
                          <a:solidFill>
                            <a:schemeClr val="tx1"/>
                          </a:solidFill>
                          <a:latin typeface="MS UI Gothic" pitchFamily="50" charset="-128"/>
                          <a:ea typeface="MS UI Gothic" pitchFamily="50" charset="-128"/>
                          <a:cs typeface="+mn-cs"/>
                        </a:rPr>
                        <a:t>８</a:t>
                      </a:r>
                      <a:r>
                        <a:rPr kumimoji="1" lang="ja-JP" altLang="en-US" sz="1800" baseline="0" dirty="0" smtClean="0">
                          <a:solidFill>
                            <a:schemeClr val="tx1"/>
                          </a:solidFill>
                          <a:latin typeface="MS UI Gothic" pitchFamily="50" charset="-128"/>
                          <a:ea typeface="MS UI Gothic" pitchFamily="50" charset="-128"/>
                          <a:cs typeface="+mn-cs"/>
                        </a:rPr>
                        <a:t>　１００</a:t>
                      </a:r>
                      <a:r>
                        <a:rPr kumimoji="1" lang="zh-TW" altLang="en-US" sz="1800" baseline="0" dirty="0" smtClean="0">
                          <a:solidFill>
                            <a:schemeClr val="tx1"/>
                          </a:solidFill>
                          <a:latin typeface="MS UI Gothic" pitchFamily="50" charset="-128"/>
                          <a:ea typeface="MS UI Gothic" pitchFamily="50" charset="-128"/>
                          <a:cs typeface="+mn-cs"/>
                        </a:rPr>
                        <a:t>対１補助体制加算</a:t>
                      </a:r>
                    </a:p>
                    <a:p>
                      <a:pPr marL="177800" indent="95250"/>
                      <a:r>
                        <a:rPr kumimoji="1" lang="ja-JP" altLang="en-US" sz="1800" baseline="0" dirty="0" smtClean="0">
                          <a:solidFill>
                            <a:schemeClr val="tx1"/>
                          </a:solidFill>
                          <a:latin typeface="MS UI Gothic" pitchFamily="50" charset="-128"/>
                          <a:ea typeface="MS UI Gothic" pitchFamily="50" charset="-128"/>
                          <a:cs typeface="+mn-cs"/>
                        </a:rPr>
                        <a:t>　１又は２の施設基準を満たしていること若しくは年間の緊急入院患者数が１００名以上の実績を有する病院</a:t>
                      </a:r>
                      <a:endParaRPr kumimoji="1" lang="en-US" altLang="ja-JP" sz="18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en-US" altLang="ja-JP" sz="1800" baseline="0" dirty="0" smtClean="0">
                          <a:solidFill>
                            <a:schemeClr val="tx1"/>
                          </a:solidFill>
                          <a:latin typeface="MS UI Gothic" pitchFamily="50" charset="-128"/>
                          <a:ea typeface="MS UI Gothic" pitchFamily="50" charset="-128"/>
                          <a:cs typeface="+mn-cs"/>
                        </a:rPr>
                        <a:t>【</a:t>
                      </a:r>
                      <a:r>
                        <a:rPr kumimoji="1" lang="ja-JP" altLang="en-US" sz="1800" baseline="0" dirty="0" smtClean="0">
                          <a:solidFill>
                            <a:schemeClr val="tx1"/>
                          </a:solidFill>
                          <a:latin typeface="MS UI Gothic" pitchFamily="50" charset="-128"/>
                          <a:ea typeface="MS UI Gothic" pitchFamily="50" charset="-128"/>
                          <a:cs typeface="+mn-cs"/>
                        </a:rPr>
                        <a:t>施設基準</a:t>
                      </a:r>
                      <a:r>
                        <a:rPr kumimoji="1" lang="en-US" altLang="ja-JP" sz="1800" baseline="0" dirty="0" smtClean="0">
                          <a:solidFill>
                            <a:schemeClr val="tx1"/>
                          </a:solidFill>
                          <a:latin typeface="MS UI Gothic" pitchFamily="50" charset="-128"/>
                          <a:ea typeface="MS UI Gothic" pitchFamily="50" charset="-128"/>
                          <a:cs typeface="+mn-cs"/>
                        </a:rPr>
                        <a:t>】</a:t>
                      </a:r>
                    </a:p>
                    <a:p>
                      <a:r>
                        <a:rPr kumimoji="1" lang="zh-TW" altLang="en-US" sz="1800" baseline="0" dirty="0" smtClean="0">
                          <a:solidFill>
                            <a:schemeClr val="tx1"/>
                          </a:solidFill>
                          <a:latin typeface="MS UI Gothic" pitchFamily="50" charset="-128"/>
                          <a:ea typeface="MS UI Gothic" pitchFamily="50" charset="-128"/>
                          <a:cs typeface="+mn-cs"/>
                        </a:rPr>
                        <a:t>１</a:t>
                      </a:r>
                      <a:r>
                        <a:rPr kumimoji="1" lang="ja-JP" altLang="en-US" sz="1800" baseline="0" dirty="0" smtClean="0">
                          <a:solidFill>
                            <a:schemeClr val="tx1"/>
                          </a:solidFill>
                          <a:latin typeface="MS UI Gothic" pitchFamily="50" charset="-128"/>
                          <a:ea typeface="MS UI Gothic" pitchFamily="50" charset="-128"/>
                          <a:cs typeface="+mn-cs"/>
                        </a:rPr>
                        <a:t>　１５</a:t>
                      </a:r>
                      <a:r>
                        <a:rPr kumimoji="1" lang="zh-TW" altLang="en-US" sz="1800" baseline="0" dirty="0" smtClean="0">
                          <a:solidFill>
                            <a:schemeClr val="tx1"/>
                          </a:solidFill>
                          <a:latin typeface="MS UI Gothic" pitchFamily="50" charset="-128"/>
                          <a:ea typeface="MS UI Gothic" pitchFamily="50" charset="-128"/>
                          <a:cs typeface="+mn-cs"/>
                        </a:rPr>
                        <a:t>対１補助体制加算</a:t>
                      </a:r>
                    </a:p>
                    <a:p>
                      <a:r>
                        <a:rPr kumimoji="1" lang="zh-TW" altLang="en-US" sz="1800" baseline="0" dirty="0" smtClean="0">
                          <a:solidFill>
                            <a:schemeClr val="tx1"/>
                          </a:solidFill>
                          <a:latin typeface="MS UI Gothic" pitchFamily="50" charset="-128"/>
                          <a:ea typeface="MS UI Gothic" pitchFamily="50" charset="-128"/>
                          <a:cs typeface="+mn-cs"/>
                        </a:rPr>
                        <a:t>２</a:t>
                      </a:r>
                      <a:r>
                        <a:rPr kumimoji="1" lang="ja-JP" altLang="en-US" sz="1800" baseline="0" dirty="0" smtClean="0">
                          <a:solidFill>
                            <a:schemeClr val="tx1"/>
                          </a:solidFill>
                          <a:latin typeface="MS UI Gothic" pitchFamily="50" charset="-128"/>
                          <a:ea typeface="MS UI Gothic" pitchFamily="50" charset="-128"/>
                          <a:cs typeface="+mn-cs"/>
                        </a:rPr>
                        <a:t>　２０</a:t>
                      </a:r>
                      <a:r>
                        <a:rPr kumimoji="1" lang="zh-TW" altLang="en-US" sz="1800" baseline="0" dirty="0" smtClean="0">
                          <a:solidFill>
                            <a:schemeClr val="tx1"/>
                          </a:solidFill>
                          <a:latin typeface="MS UI Gothic" pitchFamily="50" charset="-128"/>
                          <a:ea typeface="MS UI Gothic" pitchFamily="50" charset="-128"/>
                          <a:cs typeface="+mn-cs"/>
                        </a:rPr>
                        <a:t>対１補助体制加算</a:t>
                      </a:r>
                    </a:p>
                    <a:p>
                      <a:pPr marL="177800" indent="95250"/>
                      <a:r>
                        <a:rPr kumimoji="1" lang="ja-JP" altLang="en-US" sz="1800" baseline="0" dirty="0" smtClean="0">
                          <a:solidFill>
                            <a:schemeClr val="tx1"/>
                          </a:solidFill>
                          <a:latin typeface="MS UI Gothic" pitchFamily="50" charset="-128"/>
                          <a:ea typeface="MS UI Gothic" pitchFamily="50" charset="-128"/>
                          <a:cs typeface="+mn-cs"/>
                        </a:rPr>
                        <a:t>　第三次救急医療機関、小児救急医療拠点病院、総合周産期母子医療センター、年間の緊急入院患者数が８００名以上の実績を有する病院</a:t>
                      </a:r>
                    </a:p>
                    <a:p>
                      <a:r>
                        <a:rPr kumimoji="1" lang="zh-TW" altLang="en-US" sz="1800" baseline="0" dirty="0" smtClean="0">
                          <a:solidFill>
                            <a:schemeClr val="tx1"/>
                          </a:solidFill>
                          <a:latin typeface="MS UI Gothic" pitchFamily="50" charset="-128"/>
                          <a:ea typeface="MS UI Gothic" pitchFamily="50" charset="-128"/>
                          <a:cs typeface="+mn-cs"/>
                        </a:rPr>
                        <a:t>３</a:t>
                      </a:r>
                      <a:r>
                        <a:rPr kumimoji="1" lang="ja-JP" altLang="en-US" sz="1800" baseline="0" dirty="0" smtClean="0">
                          <a:solidFill>
                            <a:schemeClr val="tx1"/>
                          </a:solidFill>
                          <a:latin typeface="MS UI Gothic" pitchFamily="50" charset="-128"/>
                          <a:ea typeface="MS UI Gothic" pitchFamily="50" charset="-128"/>
                          <a:cs typeface="+mn-cs"/>
                        </a:rPr>
                        <a:t>　２５</a:t>
                      </a:r>
                      <a:r>
                        <a:rPr kumimoji="1" lang="zh-TW" altLang="en-US" sz="1800" baseline="0" dirty="0" smtClean="0">
                          <a:solidFill>
                            <a:schemeClr val="tx1"/>
                          </a:solidFill>
                          <a:latin typeface="MS UI Gothic" pitchFamily="50" charset="-128"/>
                          <a:ea typeface="MS UI Gothic" pitchFamily="50" charset="-128"/>
                          <a:cs typeface="+mn-cs"/>
                        </a:rPr>
                        <a:t>対１補助体制加算</a:t>
                      </a:r>
                    </a:p>
                    <a:p>
                      <a:r>
                        <a:rPr kumimoji="1" lang="zh-TW" altLang="en-US" sz="1800" b="1" u="sng" baseline="0" dirty="0" smtClean="0">
                          <a:solidFill>
                            <a:schemeClr val="tx1"/>
                          </a:solidFill>
                          <a:latin typeface="MS UI Gothic" pitchFamily="50" charset="-128"/>
                          <a:ea typeface="MS UI Gothic" pitchFamily="50" charset="-128"/>
                          <a:cs typeface="+mn-cs"/>
                        </a:rPr>
                        <a:t>４</a:t>
                      </a:r>
                      <a:r>
                        <a:rPr kumimoji="1" lang="ja-JP" altLang="en-US" sz="1800" b="1" u="sng" baseline="0" dirty="0" smtClean="0">
                          <a:solidFill>
                            <a:schemeClr val="tx1"/>
                          </a:solidFill>
                          <a:latin typeface="MS UI Gothic" pitchFamily="50" charset="-128"/>
                          <a:ea typeface="MS UI Gothic" pitchFamily="50" charset="-128"/>
                          <a:cs typeface="+mn-cs"/>
                        </a:rPr>
                        <a:t>　５０</a:t>
                      </a:r>
                      <a:r>
                        <a:rPr kumimoji="1" lang="zh-TW" altLang="en-US" sz="1800" b="1" u="sng" baseline="0" dirty="0" smtClean="0">
                          <a:solidFill>
                            <a:schemeClr val="tx1"/>
                          </a:solidFill>
                          <a:latin typeface="MS UI Gothic" pitchFamily="50" charset="-128"/>
                          <a:ea typeface="MS UI Gothic" pitchFamily="50" charset="-128"/>
                          <a:cs typeface="+mn-cs"/>
                        </a:rPr>
                        <a:t>対１補助体制加算</a:t>
                      </a:r>
                    </a:p>
                    <a:p>
                      <a:endParaRPr kumimoji="1" lang="en-US" altLang="ja-JP" sz="1800" baseline="0" dirty="0" smtClean="0">
                        <a:solidFill>
                          <a:schemeClr val="tx1"/>
                        </a:solidFill>
                        <a:latin typeface="MS UI Gothic" pitchFamily="50" charset="-128"/>
                        <a:ea typeface="MS UI Gothic" pitchFamily="50" charset="-128"/>
                        <a:cs typeface="+mn-cs"/>
                      </a:endParaRPr>
                    </a:p>
                    <a:p>
                      <a:pPr marL="177800" indent="95250"/>
                      <a:r>
                        <a:rPr kumimoji="1" lang="ja-JP" altLang="en-US" sz="1800" baseline="0" dirty="0" smtClean="0">
                          <a:solidFill>
                            <a:schemeClr val="tx1"/>
                          </a:solidFill>
                          <a:latin typeface="MS UI Gothic" pitchFamily="50" charset="-128"/>
                          <a:ea typeface="MS UI Gothic" pitchFamily="50" charset="-128"/>
                          <a:cs typeface="+mn-cs"/>
                        </a:rPr>
                        <a:t>　１の施設基準を満たしていること又は災害拠点病院、へき地医療拠点病院、地域医療支援病院、年間の緊急入院患者数が２００名以上の実績を有する病院、全身麻酔による手術件数が年間８００件以上の病院</a:t>
                      </a:r>
                    </a:p>
                    <a:p>
                      <a:endParaRPr kumimoji="1" lang="en-US" altLang="zh-TW" sz="1800" baseline="0" dirty="0" smtClean="0">
                        <a:solidFill>
                          <a:schemeClr val="tx1"/>
                        </a:solidFill>
                        <a:latin typeface="MS UI Gothic" pitchFamily="50" charset="-128"/>
                        <a:ea typeface="MS UI Gothic" pitchFamily="50" charset="-128"/>
                        <a:cs typeface="+mn-cs"/>
                      </a:endParaRPr>
                    </a:p>
                    <a:p>
                      <a:r>
                        <a:rPr kumimoji="1" lang="zh-TW" altLang="en-US" sz="1800" baseline="0" dirty="0" smtClean="0">
                          <a:solidFill>
                            <a:schemeClr val="tx1"/>
                          </a:solidFill>
                          <a:latin typeface="MS UI Gothic" pitchFamily="50" charset="-128"/>
                          <a:ea typeface="MS UI Gothic" pitchFamily="50" charset="-128"/>
                          <a:cs typeface="+mn-cs"/>
                        </a:rPr>
                        <a:t>５</a:t>
                      </a:r>
                      <a:r>
                        <a:rPr kumimoji="1" lang="ja-JP" altLang="en-US" sz="1800" baseline="0" dirty="0" smtClean="0">
                          <a:solidFill>
                            <a:schemeClr val="tx1"/>
                          </a:solidFill>
                          <a:latin typeface="MS UI Gothic" pitchFamily="50" charset="-128"/>
                          <a:ea typeface="MS UI Gothic" pitchFamily="50" charset="-128"/>
                          <a:cs typeface="+mn-cs"/>
                        </a:rPr>
                        <a:t>　７５</a:t>
                      </a:r>
                      <a:r>
                        <a:rPr kumimoji="1" lang="zh-TW" altLang="en-US" sz="1800" baseline="0" dirty="0" smtClean="0">
                          <a:solidFill>
                            <a:schemeClr val="tx1"/>
                          </a:solidFill>
                          <a:latin typeface="MS UI Gothic" pitchFamily="50" charset="-128"/>
                          <a:ea typeface="MS UI Gothic" pitchFamily="50" charset="-128"/>
                          <a:cs typeface="+mn-cs"/>
                        </a:rPr>
                        <a:t>対１補助体制加算</a:t>
                      </a:r>
                    </a:p>
                    <a:p>
                      <a:r>
                        <a:rPr kumimoji="1" lang="zh-TW" altLang="en-US" sz="1800" baseline="0" dirty="0" smtClean="0">
                          <a:solidFill>
                            <a:schemeClr val="tx1"/>
                          </a:solidFill>
                          <a:latin typeface="MS UI Gothic" pitchFamily="50" charset="-128"/>
                          <a:ea typeface="MS UI Gothic" pitchFamily="50" charset="-128"/>
                          <a:cs typeface="+mn-cs"/>
                        </a:rPr>
                        <a:t>６</a:t>
                      </a:r>
                      <a:r>
                        <a:rPr kumimoji="1" lang="ja-JP" altLang="en-US" sz="1800" baseline="0" dirty="0" smtClean="0">
                          <a:solidFill>
                            <a:schemeClr val="tx1"/>
                          </a:solidFill>
                          <a:latin typeface="MS UI Gothic" pitchFamily="50" charset="-128"/>
                          <a:ea typeface="MS UI Gothic" pitchFamily="50" charset="-128"/>
                          <a:cs typeface="+mn-cs"/>
                        </a:rPr>
                        <a:t>　１００</a:t>
                      </a:r>
                      <a:r>
                        <a:rPr kumimoji="1" lang="zh-TW" altLang="en-US" sz="1800" baseline="0" dirty="0" smtClean="0">
                          <a:solidFill>
                            <a:schemeClr val="tx1"/>
                          </a:solidFill>
                          <a:latin typeface="MS UI Gothic" pitchFamily="50" charset="-128"/>
                          <a:ea typeface="MS UI Gothic" pitchFamily="50" charset="-128"/>
                          <a:cs typeface="+mn-cs"/>
                        </a:rPr>
                        <a:t>対１補助体制加算</a:t>
                      </a:r>
                    </a:p>
                    <a:p>
                      <a:pPr marL="177800" indent="95250"/>
                      <a:r>
                        <a:rPr kumimoji="1" lang="ja-JP" altLang="en-US" sz="1800" baseline="0" dirty="0" smtClean="0">
                          <a:solidFill>
                            <a:schemeClr val="tx1"/>
                          </a:solidFill>
                          <a:latin typeface="MS UI Gothic" pitchFamily="50" charset="-128"/>
                          <a:ea typeface="MS UI Gothic" pitchFamily="50" charset="-128"/>
                          <a:cs typeface="+mn-cs"/>
                        </a:rPr>
                        <a:t>　１又は２の施設基準を満たしていること若しくは年間の緊急入院患者数が１００名以上の実績を有する病院</a:t>
                      </a:r>
                      <a:endParaRPr kumimoji="1" lang="en-US" altLang="ja-JP" sz="18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D44143D8-27AC-41BF-B89F-F8FC738AF2E9}" type="slidenum">
              <a:rPr lang="en-US" sz="1400">
                <a:effectLst>
                  <a:outerShdw blurRad="38100" dist="38100" dir="2700000" algn="tl">
                    <a:srgbClr val="000000">
                      <a:alpha val="43137"/>
                    </a:srgbClr>
                  </a:outerShdw>
                </a:effectLst>
              </a:rPr>
              <a:pPr algn="r">
                <a:defRPr/>
              </a:pPr>
              <a:t>156</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16632"/>
            <a:ext cx="8229600" cy="1008112"/>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26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医師事務作業補助体制加算の</a:t>
            </a:r>
            <a:r>
              <a:rPr lang="en-US" altLang="ja-JP" sz="26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6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6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算定可能病床の見直し</a:t>
            </a:r>
            <a:endParaRPr lang="ja-JP" altLang="en-US" sz="26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A8FDB1F8-622F-4A06-89DB-381A9B40FD8F}" type="slidenum">
              <a:rPr lang="en-US" sz="1400">
                <a:effectLst>
                  <a:outerShdw blurRad="38100" dist="38100" dir="2700000" algn="tl">
                    <a:srgbClr val="000000">
                      <a:alpha val="43137"/>
                    </a:srgbClr>
                  </a:outerShdw>
                </a:effectLst>
              </a:rPr>
              <a:pPr algn="r">
                <a:defRPr/>
              </a:pPr>
              <a:t>157</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1268760"/>
            <a:ext cx="8208912" cy="5328592"/>
          </a:xfrm>
          <a:prstGeom prst="rect">
            <a:avLst/>
          </a:prstGeom>
          <a:solidFill>
            <a:srgbClr val="FFFFCC"/>
          </a:solidFill>
          <a:effectLst>
            <a:innerShdw blurRad="63500" dist="50800" dir="13500000">
              <a:prstClr val="black">
                <a:alpha val="50000"/>
              </a:prstClr>
            </a:innerShdw>
          </a:effectLst>
        </p:spPr>
        <p:txBody>
          <a:bodyPr/>
          <a:lstStyle/>
          <a:p>
            <a:pPr fontAlgn="auto">
              <a:spcBef>
                <a:spcPts val="0"/>
              </a:spcBef>
              <a:spcAft>
                <a:spcPts val="0"/>
              </a:spcAft>
              <a:defRPr/>
            </a:pPr>
            <a:r>
              <a:rPr kumimoji="0" lang="ja-JP" altLang="en-US" sz="2200" dirty="0">
                <a:latin typeface="MS UI Gothic" pitchFamily="50" charset="-128"/>
                <a:ea typeface="MS UI Gothic" pitchFamily="50" charset="-128"/>
              </a:rPr>
              <a:t>◆精神科救急医療に携わる医師の負担軽減の推進</a:t>
            </a:r>
          </a:p>
          <a:p>
            <a:pPr marL="273050" indent="82550" fontAlgn="auto">
              <a:spcBef>
                <a:spcPts val="0"/>
              </a:spcBef>
              <a:spcAft>
                <a:spcPts val="0"/>
              </a:spcAft>
              <a:defRPr/>
            </a:pPr>
            <a:r>
              <a:rPr kumimoji="0" lang="ja-JP" altLang="en-US" sz="2200" dirty="0">
                <a:latin typeface="MS UI Gothic" pitchFamily="50" charset="-128"/>
                <a:ea typeface="MS UI Gothic" pitchFamily="50" charset="-128"/>
              </a:rPr>
              <a:t>　精神科救急医療に特化した病床においても算定可能とするため、医師事務作業補助体制加算算定可能病床に</a:t>
            </a:r>
            <a:r>
              <a:rPr kumimoji="0" lang="ja-JP" altLang="en-US" sz="2200" dirty="0">
                <a:solidFill>
                  <a:srgbClr val="0070C0"/>
                </a:solidFill>
                <a:latin typeface="MS UI Gothic" pitchFamily="50" charset="-128"/>
                <a:ea typeface="MS UI Gothic" pitchFamily="50" charset="-128"/>
              </a:rPr>
              <a:t>精神科救急入院料、精神科急性期治療病棟入院料１、精神科救急・合併症入院料を追加</a:t>
            </a:r>
            <a:r>
              <a:rPr kumimoji="0" lang="ja-JP" altLang="en-US" sz="2200" dirty="0">
                <a:latin typeface="MS UI Gothic" pitchFamily="50" charset="-128"/>
                <a:ea typeface="MS UI Gothic" pitchFamily="50" charset="-128"/>
              </a:rPr>
              <a:t>する。</a:t>
            </a:r>
            <a:endParaRPr kumimoji="0" lang="en-US" altLang="ja-JP" sz="2200" dirty="0">
              <a:latin typeface="MS UI Gothic" pitchFamily="50" charset="-128"/>
              <a:ea typeface="MS UI Gothic" pitchFamily="50" charset="-128"/>
            </a:endParaRPr>
          </a:p>
          <a:p>
            <a:pPr fontAlgn="auto">
              <a:spcBef>
                <a:spcPts val="0"/>
              </a:spcBef>
              <a:spcAft>
                <a:spcPts val="0"/>
              </a:spcAft>
              <a:defRPr/>
            </a:pPr>
            <a:endParaRPr lang="en-US" altLang="ja-JP" dirty="0">
              <a:latin typeface="MS UI Gothic" pitchFamily="50" charset="-128"/>
              <a:ea typeface="MS UI Gothic" pitchFamily="50" charset="-128"/>
            </a:endParaRPr>
          </a:p>
          <a:p>
            <a:pPr fontAlgn="auto">
              <a:spcBef>
                <a:spcPts val="0"/>
              </a:spcBef>
              <a:spcAft>
                <a:spcPts val="600"/>
              </a:spcAft>
              <a:defRPr/>
            </a:pPr>
            <a:r>
              <a:rPr lang="en-US" altLang="ja-JP" sz="1600" b="1" dirty="0">
                <a:latin typeface="MS UI Gothic" pitchFamily="50" charset="-128"/>
                <a:ea typeface="MS UI Gothic" pitchFamily="50" charset="-128"/>
              </a:rPr>
              <a:t>A207-2</a:t>
            </a:r>
            <a:r>
              <a:rPr lang="ja-JP" altLang="en-US" sz="1600" b="1" dirty="0">
                <a:latin typeface="MS UI Gothic" pitchFamily="50" charset="-128"/>
                <a:ea typeface="MS UI Gothic" pitchFamily="50" charset="-128"/>
              </a:rPr>
              <a:t>　</a:t>
            </a:r>
            <a:r>
              <a:rPr lang="zh-TW" altLang="en-US" sz="1600" b="1" dirty="0">
                <a:latin typeface="MS UI Gothic" pitchFamily="50" charset="-128"/>
                <a:ea typeface="MS UI Gothic" pitchFamily="50" charset="-128"/>
              </a:rPr>
              <a:t>医師事務作業補助体制加算</a:t>
            </a:r>
            <a:endParaRPr lang="en-US" altLang="zh-TW" sz="1600" b="1" dirty="0">
              <a:latin typeface="MS UI Gothic" pitchFamily="50" charset="-128"/>
              <a:ea typeface="MS UI Gothic" pitchFamily="50" charset="-128"/>
            </a:endParaRPr>
          </a:p>
          <a:p>
            <a:pPr fontAlgn="auto">
              <a:spcBef>
                <a:spcPts val="0"/>
              </a:spcBef>
              <a:spcAft>
                <a:spcPts val="0"/>
              </a:spcAft>
              <a:defRPr/>
            </a:pPr>
            <a:r>
              <a:rPr lang="ja-JP" altLang="en-US" sz="1600" b="1" dirty="0">
                <a:latin typeface="MS UI Gothic" pitchFamily="50" charset="-128"/>
                <a:ea typeface="MS UI Gothic" pitchFamily="50" charset="-128"/>
              </a:rPr>
              <a:t>［算定可能病床］</a:t>
            </a:r>
          </a:p>
          <a:p>
            <a:pPr fontAlgn="auto">
              <a:spcBef>
                <a:spcPts val="0"/>
              </a:spcBef>
              <a:spcAft>
                <a:spcPts val="0"/>
              </a:spcAft>
              <a:defRPr/>
            </a:pPr>
            <a:r>
              <a:rPr lang="en-US" altLang="ja-JP" sz="1600" dirty="0">
                <a:latin typeface="MS UI Gothic" pitchFamily="50" charset="-128"/>
                <a:ea typeface="MS UI Gothic" pitchFamily="50" charset="-128"/>
              </a:rPr>
              <a:t>A100</a:t>
            </a:r>
            <a:r>
              <a:rPr lang="ja-JP" altLang="en-US" sz="1600" dirty="0">
                <a:latin typeface="MS UI Gothic" pitchFamily="50" charset="-128"/>
                <a:ea typeface="MS UI Gothic" pitchFamily="50" charset="-128"/>
              </a:rPr>
              <a:t>　</a:t>
            </a:r>
            <a:r>
              <a:rPr lang="zh-TW" altLang="en-US" sz="1600" dirty="0">
                <a:latin typeface="MS UI Gothic" pitchFamily="50" charset="-128"/>
                <a:ea typeface="MS UI Gothic" pitchFamily="50" charset="-128"/>
              </a:rPr>
              <a:t>一般病棟入院基本料</a:t>
            </a:r>
            <a:r>
              <a:rPr lang="ja-JP" altLang="en-US" sz="1600" dirty="0">
                <a:latin typeface="MS UI Gothic" pitchFamily="50" charset="-128"/>
                <a:ea typeface="MS UI Gothic" pitchFamily="50" charset="-128"/>
              </a:rPr>
              <a:t>　　　　　　　　　　　　  </a:t>
            </a:r>
            <a:r>
              <a:rPr lang="en-US" altLang="ja-JP" sz="1600" dirty="0">
                <a:latin typeface="MS UI Gothic" pitchFamily="50" charset="-128"/>
                <a:ea typeface="MS UI Gothic" pitchFamily="50" charset="-128"/>
              </a:rPr>
              <a:t>A306</a:t>
            </a:r>
            <a:r>
              <a:rPr lang="ja-JP" altLang="en-US" sz="1600" dirty="0">
                <a:latin typeface="MS UI Gothic" pitchFamily="50" charset="-128"/>
                <a:ea typeface="MS UI Gothic" pitchFamily="50" charset="-128"/>
              </a:rPr>
              <a:t>　特殊疾患入院医療管理料</a:t>
            </a:r>
            <a:endParaRPr lang="en-US" altLang="zh-TW" sz="1600" dirty="0">
              <a:latin typeface="MS UI Gothic" pitchFamily="50" charset="-128"/>
              <a:ea typeface="MS UI Gothic" pitchFamily="50" charset="-128"/>
            </a:endParaRPr>
          </a:p>
          <a:p>
            <a:pPr fontAlgn="auto">
              <a:spcBef>
                <a:spcPts val="0"/>
              </a:spcBef>
              <a:spcAft>
                <a:spcPts val="0"/>
              </a:spcAft>
              <a:defRPr/>
            </a:pPr>
            <a:r>
              <a:rPr lang="en-US" altLang="ja-JP" sz="1600" dirty="0">
                <a:latin typeface="MS UI Gothic" pitchFamily="50" charset="-128"/>
                <a:ea typeface="MS UI Gothic" pitchFamily="50" charset="-128"/>
              </a:rPr>
              <a:t>A105</a:t>
            </a:r>
            <a:r>
              <a:rPr lang="ja-JP" altLang="en-US" sz="1600" dirty="0">
                <a:latin typeface="MS UI Gothic" pitchFamily="50" charset="-128"/>
                <a:ea typeface="MS UI Gothic" pitchFamily="50" charset="-128"/>
              </a:rPr>
              <a:t>　</a:t>
            </a:r>
            <a:r>
              <a:rPr lang="zh-TW" altLang="en-US" sz="1600" dirty="0">
                <a:latin typeface="MS UI Gothic" pitchFamily="50" charset="-128"/>
                <a:ea typeface="MS UI Gothic" pitchFamily="50" charset="-128"/>
              </a:rPr>
              <a:t>専門病院入院基本料</a:t>
            </a:r>
            <a:r>
              <a:rPr lang="ja-JP" altLang="en-US" sz="1600" dirty="0">
                <a:latin typeface="MS UI Gothic" pitchFamily="50" charset="-128"/>
                <a:ea typeface="MS UI Gothic" pitchFamily="50" charset="-128"/>
              </a:rPr>
              <a:t>　　　　　　　　           </a:t>
            </a:r>
            <a:r>
              <a:rPr lang="en-US" altLang="ja-JP" sz="1600" dirty="0">
                <a:latin typeface="MS UI Gothic" pitchFamily="50" charset="-128"/>
                <a:ea typeface="MS UI Gothic" pitchFamily="50" charset="-128"/>
              </a:rPr>
              <a:t>A307</a:t>
            </a:r>
            <a:r>
              <a:rPr lang="ja-JP" altLang="en-US" sz="1600" dirty="0">
                <a:latin typeface="MS UI Gothic" pitchFamily="50" charset="-128"/>
                <a:ea typeface="MS UI Gothic" pitchFamily="50" charset="-128"/>
              </a:rPr>
              <a:t>　小児入院医療管理料</a:t>
            </a:r>
            <a:endParaRPr lang="en-US" altLang="zh-TW" sz="1600" dirty="0">
              <a:latin typeface="MS UI Gothic" pitchFamily="50" charset="-128"/>
              <a:ea typeface="MS UI Gothic" pitchFamily="50" charset="-128"/>
            </a:endParaRPr>
          </a:p>
          <a:p>
            <a:pPr fontAlgn="auto">
              <a:spcBef>
                <a:spcPts val="0"/>
              </a:spcBef>
              <a:spcAft>
                <a:spcPts val="0"/>
              </a:spcAft>
              <a:defRPr/>
            </a:pPr>
            <a:r>
              <a:rPr lang="en-US" altLang="ja-JP" sz="1600" dirty="0">
                <a:latin typeface="MS UI Gothic" pitchFamily="50" charset="-128"/>
                <a:ea typeface="MS UI Gothic" pitchFamily="50" charset="-128"/>
              </a:rPr>
              <a:t>A106</a:t>
            </a:r>
            <a:r>
              <a:rPr lang="ja-JP" altLang="en-US" sz="1600" dirty="0">
                <a:latin typeface="MS UI Gothic" pitchFamily="50" charset="-128"/>
                <a:ea typeface="MS UI Gothic" pitchFamily="50" charset="-128"/>
              </a:rPr>
              <a:t>　</a:t>
            </a:r>
            <a:r>
              <a:rPr lang="zh-TW" altLang="en-US" sz="1600" dirty="0">
                <a:latin typeface="MS UI Gothic" pitchFamily="50" charset="-128"/>
                <a:ea typeface="MS UI Gothic" pitchFamily="50" charset="-128"/>
              </a:rPr>
              <a:t>障害者施設等入院基本料</a:t>
            </a:r>
            <a:r>
              <a:rPr lang="ja-JP" altLang="en-US" sz="1600" dirty="0">
                <a:latin typeface="MS UI Gothic" pitchFamily="50" charset="-128"/>
                <a:ea typeface="MS UI Gothic" pitchFamily="50" charset="-128"/>
              </a:rPr>
              <a:t>　　　　　 　        </a:t>
            </a:r>
            <a:r>
              <a:rPr lang="en-US" altLang="ja-JP" sz="1600" dirty="0">
                <a:latin typeface="MS UI Gothic" pitchFamily="50" charset="-128"/>
                <a:ea typeface="MS UI Gothic" pitchFamily="50" charset="-128"/>
              </a:rPr>
              <a:t>A308</a:t>
            </a:r>
            <a:r>
              <a:rPr lang="ja-JP" altLang="en-US" sz="1600" dirty="0">
                <a:latin typeface="MS UI Gothic" pitchFamily="50" charset="-128"/>
                <a:ea typeface="MS UI Gothic" pitchFamily="50" charset="-128"/>
              </a:rPr>
              <a:t>　回復期リハビリテーション病棟入院料</a:t>
            </a:r>
            <a:endParaRPr lang="en-US" altLang="zh-TW" sz="1600" dirty="0">
              <a:latin typeface="MS UI Gothic" pitchFamily="50" charset="-128"/>
              <a:ea typeface="MS UI Gothic" pitchFamily="50" charset="-128"/>
            </a:endParaRPr>
          </a:p>
          <a:p>
            <a:pPr fontAlgn="auto">
              <a:spcBef>
                <a:spcPts val="0"/>
              </a:spcBef>
              <a:spcAft>
                <a:spcPts val="0"/>
              </a:spcAft>
              <a:defRPr/>
            </a:pPr>
            <a:r>
              <a:rPr lang="en-US" altLang="ja-JP" sz="1600" dirty="0">
                <a:latin typeface="MS UI Gothic" pitchFamily="50" charset="-128"/>
                <a:ea typeface="MS UI Gothic" pitchFamily="50" charset="-128"/>
              </a:rPr>
              <a:t>A300</a:t>
            </a:r>
            <a:r>
              <a:rPr lang="ja-JP" altLang="en-US" sz="1600" dirty="0">
                <a:latin typeface="MS UI Gothic" pitchFamily="50" charset="-128"/>
                <a:ea typeface="MS UI Gothic" pitchFamily="50" charset="-128"/>
              </a:rPr>
              <a:t>　</a:t>
            </a:r>
            <a:r>
              <a:rPr lang="zh-TW" altLang="en-US" sz="1600" dirty="0">
                <a:latin typeface="MS UI Gothic" pitchFamily="50" charset="-128"/>
                <a:ea typeface="MS UI Gothic" pitchFamily="50" charset="-128"/>
              </a:rPr>
              <a:t>救命救急入院料</a:t>
            </a:r>
            <a:r>
              <a:rPr lang="ja-JP" altLang="en-US" sz="1600" dirty="0">
                <a:latin typeface="MS UI Gothic" pitchFamily="50" charset="-128"/>
                <a:ea typeface="MS UI Gothic" pitchFamily="50" charset="-128"/>
              </a:rPr>
              <a:t>　　　　　　　　　　　　　             　　（一般病床のみ）</a:t>
            </a:r>
            <a:endParaRPr lang="en-US" altLang="zh-TW" sz="1600" dirty="0">
              <a:latin typeface="MS UI Gothic" pitchFamily="50" charset="-128"/>
              <a:ea typeface="MS UI Gothic" pitchFamily="50" charset="-128"/>
            </a:endParaRPr>
          </a:p>
          <a:p>
            <a:pPr fontAlgn="auto">
              <a:spcBef>
                <a:spcPts val="0"/>
              </a:spcBef>
              <a:spcAft>
                <a:spcPts val="0"/>
              </a:spcAft>
              <a:defRPr/>
            </a:pPr>
            <a:r>
              <a:rPr lang="en-US" altLang="ja-JP" sz="1600" dirty="0">
                <a:latin typeface="MS UI Gothic" pitchFamily="50" charset="-128"/>
                <a:ea typeface="MS UI Gothic" pitchFamily="50" charset="-128"/>
              </a:rPr>
              <a:t>A301</a:t>
            </a:r>
            <a:r>
              <a:rPr lang="ja-JP" altLang="en-US" sz="1600" dirty="0">
                <a:latin typeface="MS UI Gothic" pitchFamily="50" charset="-128"/>
                <a:ea typeface="MS UI Gothic" pitchFamily="50" charset="-128"/>
              </a:rPr>
              <a:t>　</a:t>
            </a:r>
            <a:r>
              <a:rPr lang="zh-TW" altLang="en-US" sz="1600" dirty="0">
                <a:latin typeface="MS UI Gothic" pitchFamily="50" charset="-128"/>
                <a:ea typeface="MS UI Gothic" pitchFamily="50" charset="-128"/>
              </a:rPr>
              <a:t>特定集中治療室管</a:t>
            </a:r>
            <a:r>
              <a:rPr lang="ja-JP" altLang="en-US" sz="1600" dirty="0">
                <a:latin typeface="MS UI Gothic" pitchFamily="50" charset="-128"/>
                <a:ea typeface="MS UI Gothic" pitchFamily="50" charset="-128"/>
              </a:rPr>
              <a:t>理料　　　　　　　　　　　 </a:t>
            </a:r>
            <a:r>
              <a:rPr lang="en-US" altLang="ja-JP" sz="1600" dirty="0">
                <a:latin typeface="MS UI Gothic" pitchFamily="50" charset="-128"/>
                <a:ea typeface="MS UI Gothic" pitchFamily="50" charset="-128"/>
              </a:rPr>
              <a:t>A308-2</a:t>
            </a:r>
            <a:r>
              <a:rPr lang="ja-JP" altLang="en-US" sz="1600" dirty="0">
                <a:latin typeface="MS UI Gothic" pitchFamily="50" charset="-128"/>
                <a:ea typeface="MS UI Gothic" pitchFamily="50" charset="-128"/>
              </a:rPr>
              <a:t>　亜急性期入院医療管理料</a:t>
            </a:r>
            <a:endParaRPr lang="en-US" altLang="ja-JP" sz="1600" dirty="0">
              <a:latin typeface="MS UI Gothic" pitchFamily="50" charset="-128"/>
              <a:ea typeface="MS UI Gothic" pitchFamily="50" charset="-128"/>
            </a:endParaRPr>
          </a:p>
          <a:p>
            <a:pPr fontAlgn="auto">
              <a:spcBef>
                <a:spcPts val="0"/>
              </a:spcBef>
              <a:spcAft>
                <a:spcPts val="0"/>
              </a:spcAft>
              <a:defRPr/>
            </a:pPr>
            <a:r>
              <a:rPr lang="en-US" altLang="ja-JP" sz="1600" dirty="0">
                <a:latin typeface="MS UI Gothic" pitchFamily="50" charset="-128"/>
                <a:ea typeface="MS UI Gothic" pitchFamily="50" charset="-128"/>
              </a:rPr>
              <a:t>A301-2</a:t>
            </a:r>
            <a:r>
              <a:rPr lang="ja-JP" altLang="en-US" sz="1600" dirty="0">
                <a:latin typeface="MS UI Gothic" pitchFamily="50" charset="-128"/>
                <a:ea typeface="MS UI Gothic" pitchFamily="50" charset="-128"/>
              </a:rPr>
              <a:t>　ハイケアユニット入院医療管理料　　　　　 </a:t>
            </a:r>
            <a:r>
              <a:rPr lang="en-US" altLang="ja-JP" sz="1600" dirty="0">
                <a:latin typeface="MS UI Gothic" pitchFamily="50" charset="-128"/>
                <a:ea typeface="MS UI Gothic" pitchFamily="50" charset="-128"/>
              </a:rPr>
              <a:t>A310</a:t>
            </a:r>
            <a:r>
              <a:rPr lang="ja-JP" altLang="en-US" sz="1600" dirty="0">
                <a:latin typeface="MS UI Gothic" pitchFamily="50" charset="-128"/>
                <a:ea typeface="MS UI Gothic" pitchFamily="50" charset="-128"/>
              </a:rPr>
              <a:t>　緩和ケア</a:t>
            </a:r>
            <a:r>
              <a:rPr lang="zh-TW" altLang="en-US" sz="1600" dirty="0">
                <a:latin typeface="MS UI Gothic" pitchFamily="50" charset="-128"/>
                <a:ea typeface="MS UI Gothic" pitchFamily="50" charset="-128"/>
              </a:rPr>
              <a:t>病棟入院料</a:t>
            </a:r>
            <a:endParaRPr lang="en-US" altLang="ja-JP" sz="1600" dirty="0">
              <a:latin typeface="MS UI Gothic" pitchFamily="50" charset="-128"/>
              <a:ea typeface="MS UI Gothic" pitchFamily="50" charset="-128"/>
            </a:endParaRPr>
          </a:p>
          <a:p>
            <a:pPr fontAlgn="auto">
              <a:spcBef>
                <a:spcPts val="0"/>
              </a:spcBef>
              <a:spcAft>
                <a:spcPts val="0"/>
              </a:spcAft>
              <a:defRPr/>
            </a:pPr>
            <a:r>
              <a:rPr lang="en-US" altLang="ja-JP" sz="1600" dirty="0">
                <a:latin typeface="MS UI Gothic" pitchFamily="50" charset="-128"/>
                <a:ea typeface="MS UI Gothic" pitchFamily="50" charset="-128"/>
              </a:rPr>
              <a:t>A301-3</a:t>
            </a:r>
            <a:r>
              <a:rPr lang="ja-JP" altLang="en-US" sz="1600" dirty="0">
                <a:latin typeface="MS UI Gothic" pitchFamily="50" charset="-128"/>
                <a:ea typeface="MS UI Gothic" pitchFamily="50" charset="-128"/>
              </a:rPr>
              <a:t>　脳卒中ケアユニット入院医療</a:t>
            </a:r>
            <a:r>
              <a:rPr lang="zh-TW" altLang="en-US" sz="1600" dirty="0">
                <a:latin typeface="MS UI Gothic" pitchFamily="50" charset="-128"/>
                <a:ea typeface="MS UI Gothic" pitchFamily="50" charset="-128"/>
              </a:rPr>
              <a:t>管理料</a:t>
            </a:r>
            <a:r>
              <a:rPr lang="ja-JP" altLang="en-US" sz="1600" dirty="0">
                <a:latin typeface="MS UI Gothic" pitchFamily="50" charset="-128"/>
                <a:ea typeface="MS UI Gothic" pitchFamily="50" charset="-128"/>
              </a:rPr>
              <a:t>       </a:t>
            </a:r>
            <a:r>
              <a:rPr lang="en-US" altLang="ja-JP" sz="1600" b="1" dirty="0">
                <a:solidFill>
                  <a:srgbClr val="FF0000"/>
                </a:solidFill>
                <a:latin typeface="MS UI Gothic" pitchFamily="50" charset="-128"/>
                <a:ea typeface="MS UI Gothic" pitchFamily="50" charset="-128"/>
              </a:rPr>
              <a:t>A311</a:t>
            </a:r>
            <a:r>
              <a:rPr lang="ja-JP" altLang="en-US" sz="1600" b="1" dirty="0">
                <a:solidFill>
                  <a:srgbClr val="FF0000"/>
                </a:solidFill>
                <a:latin typeface="MS UI Gothic" pitchFamily="50" charset="-128"/>
                <a:ea typeface="MS UI Gothic" pitchFamily="50" charset="-128"/>
              </a:rPr>
              <a:t>　</a:t>
            </a:r>
            <a:r>
              <a:rPr lang="zh-TW" altLang="en-US" sz="1600" b="1" dirty="0">
                <a:solidFill>
                  <a:srgbClr val="FF0000"/>
                </a:solidFill>
                <a:latin typeface="MS UI Gothic" pitchFamily="50" charset="-128"/>
                <a:ea typeface="MS UI Gothic" pitchFamily="50" charset="-128"/>
              </a:rPr>
              <a:t>精神科救急入院料</a:t>
            </a:r>
            <a:endParaRPr lang="en-US" altLang="zh-TW" sz="1600" dirty="0">
              <a:latin typeface="MS UI Gothic" pitchFamily="50" charset="-128"/>
              <a:ea typeface="MS UI Gothic" pitchFamily="50" charset="-128"/>
            </a:endParaRPr>
          </a:p>
          <a:p>
            <a:pPr fontAlgn="auto">
              <a:spcBef>
                <a:spcPts val="0"/>
              </a:spcBef>
              <a:spcAft>
                <a:spcPts val="0"/>
              </a:spcAft>
              <a:defRPr/>
            </a:pPr>
            <a:r>
              <a:rPr lang="en-US" altLang="ja-JP" sz="1600" dirty="0">
                <a:latin typeface="MS UI Gothic" pitchFamily="50" charset="-128"/>
                <a:ea typeface="MS UI Gothic" pitchFamily="50" charset="-128"/>
              </a:rPr>
              <a:t>A302</a:t>
            </a:r>
            <a:r>
              <a:rPr lang="ja-JP" altLang="en-US" sz="1600" dirty="0">
                <a:latin typeface="MS UI Gothic" pitchFamily="50" charset="-128"/>
                <a:ea typeface="MS UI Gothic" pitchFamily="50" charset="-128"/>
              </a:rPr>
              <a:t>　</a:t>
            </a:r>
            <a:r>
              <a:rPr lang="zh-TW" altLang="en-US" sz="1600" dirty="0">
                <a:latin typeface="MS UI Gothic" pitchFamily="50" charset="-128"/>
                <a:ea typeface="MS UI Gothic" pitchFamily="50" charset="-128"/>
              </a:rPr>
              <a:t>新生児特定集中治療室管理料</a:t>
            </a:r>
            <a:r>
              <a:rPr lang="ja-JP" altLang="en-US" sz="1600" dirty="0">
                <a:latin typeface="MS UI Gothic" pitchFamily="50" charset="-128"/>
                <a:ea typeface="MS UI Gothic" pitchFamily="50" charset="-128"/>
              </a:rPr>
              <a:t>               </a:t>
            </a:r>
            <a:r>
              <a:rPr lang="en-US" altLang="ja-JP" sz="1600" b="1" dirty="0">
                <a:solidFill>
                  <a:srgbClr val="FF0000"/>
                </a:solidFill>
                <a:latin typeface="MS UI Gothic" pitchFamily="50" charset="-128"/>
                <a:ea typeface="MS UI Gothic" pitchFamily="50" charset="-128"/>
              </a:rPr>
              <a:t>A311-2</a:t>
            </a:r>
            <a:r>
              <a:rPr lang="ja-JP" altLang="en-US" sz="1600" b="1" dirty="0">
                <a:solidFill>
                  <a:srgbClr val="FF0000"/>
                </a:solidFill>
                <a:latin typeface="MS UI Gothic" pitchFamily="50" charset="-128"/>
                <a:ea typeface="MS UI Gothic" pitchFamily="50" charset="-128"/>
              </a:rPr>
              <a:t>　</a:t>
            </a:r>
            <a:r>
              <a:rPr lang="zh-TW" altLang="en-US" sz="1600" b="1" dirty="0">
                <a:solidFill>
                  <a:srgbClr val="FF0000"/>
                </a:solidFill>
                <a:latin typeface="MS UI Gothic" pitchFamily="50" charset="-128"/>
                <a:ea typeface="MS UI Gothic" pitchFamily="50" charset="-128"/>
              </a:rPr>
              <a:t>精神科急性期治療病棟入院料</a:t>
            </a:r>
            <a:endParaRPr lang="en-US" altLang="zh-TW" sz="1600" dirty="0">
              <a:latin typeface="MS UI Gothic" pitchFamily="50" charset="-128"/>
              <a:ea typeface="MS UI Gothic" pitchFamily="50" charset="-128"/>
            </a:endParaRPr>
          </a:p>
          <a:p>
            <a:pPr fontAlgn="auto">
              <a:spcBef>
                <a:spcPts val="0"/>
              </a:spcBef>
              <a:spcAft>
                <a:spcPts val="0"/>
              </a:spcAft>
              <a:defRPr/>
            </a:pPr>
            <a:r>
              <a:rPr lang="en-US" altLang="ja-JP" sz="1600" dirty="0">
                <a:latin typeface="MS UI Gothic" pitchFamily="50" charset="-128"/>
                <a:ea typeface="MS UI Gothic" pitchFamily="50" charset="-128"/>
              </a:rPr>
              <a:t>A303</a:t>
            </a:r>
            <a:r>
              <a:rPr lang="ja-JP" altLang="en-US" sz="1600" dirty="0">
                <a:latin typeface="MS UI Gothic" pitchFamily="50" charset="-128"/>
                <a:ea typeface="MS UI Gothic" pitchFamily="50" charset="-128"/>
              </a:rPr>
              <a:t>　</a:t>
            </a:r>
            <a:r>
              <a:rPr lang="zh-TW" altLang="en-US" sz="1600" dirty="0">
                <a:latin typeface="MS UI Gothic" pitchFamily="50" charset="-128"/>
                <a:ea typeface="MS UI Gothic" pitchFamily="50" charset="-128"/>
              </a:rPr>
              <a:t>総合周産期特定集中治療室管理料</a:t>
            </a:r>
            <a:r>
              <a:rPr lang="ja-JP" altLang="en-US" sz="1600" dirty="0">
                <a:latin typeface="MS UI Gothic" pitchFamily="50" charset="-128"/>
                <a:ea typeface="MS UI Gothic" pitchFamily="50" charset="-128"/>
              </a:rPr>
              <a:t>　　　　　　　</a:t>
            </a:r>
            <a:r>
              <a:rPr lang="zh-TW" altLang="en-US" sz="1600" b="1" dirty="0">
                <a:solidFill>
                  <a:srgbClr val="FF0000"/>
                </a:solidFill>
                <a:latin typeface="MS UI Gothic" pitchFamily="50" charset="-128"/>
                <a:ea typeface="MS UI Gothic" pitchFamily="50" charset="-128"/>
              </a:rPr>
              <a:t>（精神科</a:t>
            </a:r>
            <a:r>
              <a:rPr lang="ja-JP" altLang="en-US" sz="1600" b="1" dirty="0">
                <a:solidFill>
                  <a:srgbClr val="FF0000"/>
                </a:solidFill>
                <a:latin typeface="MS UI Gothic" pitchFamily="50" charset="-128"/>
                <a:ea typeface="MS UI Gothic" pitchFamily="50" charset="-128"/>
              </a:rPr>
              <a:t>急性期治療病棟入院料１のみ）</a:t>
            </a:r>
            <a:endParaRPr lang="en-US" altLang="zh-TW" sz="1600" dirty="0">
              <a:latin typeface="MS UI Gothic" pitchFamily="50" charset="-128"/>
              <a:ea typeface="MS UI Gothic" pitchFamily="50" charset="-128"/>
            </a:endParaRPr>
          </a:p>
          <a:p>
            <a:pPr fontAlgn="auto">
              <a:spcBef>
                <a:spcPts val="0"/>
              </a:spcBef>
              <a:spcAft>
                <a:spcPts val="0"/>
              </a:spcAft>
              <a:defRPr/>
            </a:pPr>
            <a:r>
              <a:rPr lang="en-US" altLang="ja-JP" sz="1600" dirty="0">
                <a:latin typeface="MS UI Gothic" pitchFamily="50" charset="-128"/>
                <a:ea typeface="MS UI Gothic" pitchFamily="50" charset="-128"/>
              </a:rPr>
              <a:t>A303-2</a:t>
            </a:r>
            <a:r>
              <a:rPr lang="ja-JP" altLang="en-US" sz="1600" dirty="0">
                <a:latin typeface="MS UI Gothic" pitchFamily="50" charset="-128"/>
                <a:ea typeface="MS UI Gothic" pitchFamily="50" charset="-128"/>
              </a:rPr>
              <a:t>　</a:t>
            </a:r>
            <a:r>
              <a:rPr lang="zh-TW" altLang="en-US" sz="1600" dirty="0">
                <a:latin typeface="MS UI Gothic" pitchFamily="50" charset="-128"/>
                <a:ea typeface="MS UI Gothic" pitchFamily="50" charset="-128"/>
              </a:rPr>
              <a:t>新生児治療回復室入院医療管理料</a:t>
            </a:r>
            <a:r>
              <a:rPr lang="ja-JP" altLang="en-US" sz="1600" dirty="0">
                <a:latin typeface="MS UI Gothic" pitchFamily="50" charset="-128"/>
                <a:ea typeface="MS UI Gothic" pitchFamily="50" charset="-128"/>
              </a:rPr>
              <a:t>     </a:t>
            </a:r>
            <a:r>
              <a:rPr lang="en-US" altLang="ja-JP" sz="1600" b="1" dirty="0">
                <a:solidFill>
                  <a:srgbClr val="FF0000"/>
                </a:solidFill>
                <a:latin typeface="MS UI Gothic" pitchFamily="50" charset="-128"/>
                <a:ea typeface="MS UI Gothic" pitchFamily="50" charset="-128"/>
              </a:rPr>
              <a:t>A311-3</a:t>
            </a:r>
            <a:r>
              <a:rPr lang="ja-JP" altLang="en-US" sz="1600" b="1" dirty="0">
                <a:solidFill>
                  <a:srgbClr val="FF0000"/>
                </a:solidFill>
                <a:latin typeface="MS UI Gothic" pitchFamily="50" charset="-128"/>
                <a:ea typeface="MS UI Gothic" pitchFamily="50" charset="-128"/>
              </a:rPr>
              <a:t>　精神科救急・合併症入院料</a:t>
            </a:r>
            <a:endParaRPr lang="en-US" altLang="ja-JP" sz="1600" dirty="0">
              <a:latin typeface="MS UI Gothic" pitchFamily="50" charset="-128"/>
              <a:ea typeface="MS UI Gothic" pitchFamily="50" charset="-128"/>
            </a:endParaRPr>
          </a:p>
          <a:p>
            <a:pPr fontAlgn="auto">
              <a:spcBef>
                <a:spcPts val="0"/>
              </a:spcBef>
              <a:spcAft>
                <a:spcPts val="0"/>
              </a:spcAft>
              <a:defRPr/>
            </a:pPr>
            <a:r>
              <a:rPr lang="en-US" altLang="ja-JP" sz="1600" dirty="0">
                <a:latin typeface="MS UI Gothic" pitchFamily="50" charset="-128"/>
                <a:ea typeface="MS UI Gothic" pitchFamily="50" charset="-128"/>
              </a:rPr>
              <a:t>A305</a:t>
            </a:r>
            <a:r>
              <a:rPr lang="ja-JP" altLang="en-US" sz="1600" dirty="0">
                <a:latin typeface="MS UI Gothic" pitchFamily="50" charset="-128"/>
                <a:ea typeface="MS UI Gothic" pitchFamily="50" charset="-128"/>
              </a:rPr>
              <a:t>　</a:t>
            </a:r>
            <a:r>
              <a:rPr lang="zh-TW" altLang="en-US" sz="1600" dirty="0">
                <a:latin typeface="MS UI Gothic" pitchFamily="50" charset="-128"/>
                <a:ea typeface="MS UI Gothic" pitchFamily="50" charset="-128"/>
              </a:rPr>
              <a:t>一類感染症患者入院医療管理料</a:t>
            </a:r>
            <a:r>
              <a:rPr lang="ja-JP" altLang="en-US" sz="1600" dirty="0">
                <a:latin typeface="MS UI Gothic" pitchFamily="50" charset="-128"/>
                <a:ea typeface="MS UI Gothic" pitchFamily="50" charset="-128"/>
              </a:rPr>
              <a:t>　　　　　　</a:t>
            </a:r>
            <a:endParaRPr kumimoji="0" lang="en-US" altLang="ja-JP" sz="1600" b="1" dirty="0">
              <a:solidFill>
                <a:srgbClr val="FF0000"/>
              </a:solidFill>
              <a:latin typeface="MS UI Gothic" pitchFamily="50" charset="-128"/>
              <a:ea typeface="MS UI Gothic" pitchFamily="50" charset="-128"/>
            </a:endParaRPr>
          </a:p>
        </p:txBody>
      </p:sp>
      <p:sp>
        <p:nvSpPr>
          <p:cNvPr id="6" name="テキスト ボックス 5"/>
          <p:cNvSpPr txBox="1"/>
          <p:nvPr/>
        </p:nvSpPr>
        <p:spPr>
          <a:xfrm>
            <a:off x="7668344" y="3140968"/>
            <a:ext cx="118864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562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16632"/>
            <a:ext cx="8229600" cy="1152128"/>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看護職員の看護業務を補助する職員の</a:t>
            </a:r>
            <a:b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配置に対する評価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CFD98A4E-EE5E-4A23-B1C6-E911630FF48D}" type="slidenum">
              <a:rPr lang="en-US" sz="1400">
                <a:effectLst>
                  <a:outerShdw blurRad="38100" dist="38100" dir="2700000" algn="tl">
                    <a:srgbClr val="000000">
                      <a:alpha val="43137"/>
                    </a:srgbClr>
                  </a:outerShdw>
                </a:effectLst>
              </a:rPr>
              <a:pPr algn="r">
                <a:defRPr/>
              </a:pPr>
              <a:t>158</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1340768"/>
            <a:ext cx="8208912" cy="5256584"/>
          </a:xfrm>
          <a:prstGeom prst="rect">
            <a:avLst/>
          </a:prstGeom>
          <a:solidFill>
            <a:srgbClr val="FFFFCC"/>
          </a:solidFill>
          <a:effectLst>
            <a:innerShdw blurRad="63500" dist="50800" dir="13500000">
              <a:prstClr val="black">
                <a:alpha val="50000"/>
              </a:prstClr>
            </a:innerShdw>
          </a:effectLst>
        </p:spPr>
        <p:txBody>
          <a:bodyPr anchor="ctr"/>
          <a:lstStyle/>
          <a:p>
            <a:pPr marL="355600" indent="-355600" fontAlgn="auto">
              <a:spcBef>
                <a:spcPts val="0"/>
              </a:spcBef>
              <a:spcAft>
                <a:spcPts val="1200"/>
              </a:spcAft>
              <a:defRPr/>
            </a:pPr>
            <a:r>
              <a:rPr kumimoji="0" lang="ja-JP" altLang="en-US" sz="2600" dirty="0">
                <a:latin typeface="MS UI Gothic" pitchFamily="50" charset="-128"/>
                <a:ea typeface="MS UI Gothic" pitchFamily="50" charset="-128"/>
              </a:rPr>
              <a:t>◆急性期医療を担う医療機関における看護補助者の</a:t>
            </a:r>
            <a:r>
              <a:rPr kumimoji="0" lang="en-US" altLang="ja-JP" sz="2600" dirty="0">
                <a:latin typeface="MS UI Gothic" pitchFamily="50" charset="-128"/>
                <a:ea typeface="MS UI Gothic" pitchFamily="50" charset="-128"/>
              </a:rPr>
              <a:t/>
            </a:r>
            <a:br>
              <a:rPr kumimoji="0" lang="en-US" altLang="ja-JP" sz="2600" dirty="0">
                <a:latin typeface="MS UI Gothic" pitchFamily="50" charset="-128"/>
                <a:ea typeface="MS UI Gothic" pitchFamily="50" charset="-128"/>
              </a:rPr>
            </a:br>
            <a:r>
              <a:rPr kumimoji="0" lang="ja-JP" altLang="en-US" sz="2600" dirty="0">
                <a:latin typeface="MS UI Gothic" pitchFamily="50" charset="-128"/>
                <a:ea typeface="MS UI Gothic" pitchFamily="50" charset="-128"/>
              </a:rPr>
              <a:t>配置の評価</a:t>
            </a:r>
          </a:p>
          <a:p>
            <a:pPr marL="273050" indent="95250" fontAlgn="auto">
              <a:spcBef>
                <a:spcPts val="0"/>
              </a:spcBef>
              <a:spcAft>
                <a:spcPts val="1200"/>
              </a:spcAft>
              <a:defRPr/>
            </a:pPr>
            <a:r>
              <a:rPr kumimoji="0" lang="ja-JP" altLang="en-US" sz="2200" dirty="0">
                <a:latin typeface="MS UI Gothic" pitchFamily="50" charset="-128"/>
                <a:ea typeface="MS UI Gothic" pitchFamily="50" charset="-128"/>
              </a:rPr>
              <a:t>　現行の急性期看護補助体制加算１（５０対１）の配置基準を上回る</a:t>
            </a:r>
            <a:r>
              <a:rPr kumimoji="0" lang="ja-JP" altLang="en-US" sz="2200" dirty="0">
                <a:solidFill>
                  <a:srgbClr val="0070C0"/>
                </a:solidFill>
                <a:latin typeface="MS UI Gothic" pitchFamily="50" charset="-128"/>
                <a:ea typeface="MS UI Gothic" pitchFamily="50" charset="-128"/>
              </a:rPr>
              <a:t>２５対１の看護補助者</a:t>
            </a:r>
            <a:r>
              <a:rPr kumimoji="0" lang="ja-JP" altLang="en-US" sz="2200" dirty="0">
                <a:latin typeface="MS UI Gothic" pitchFamily="50" charset="-128"/>
                <a:ea typeface="MS UI Gothic" pitchFamily="50" charset="-128"/>
              </a:rPr>
              <a:t>を雇用・配置している場合及び</a:t>
            </a:r>
            <a:r>
              <a:rPr kumimoji="0" lang="ja-JP" altLang="en-US" sz="2200" dirty="0">
                <a:solidFill>
                  <a:srgbClr val="0070C0"/>
                </a:solidFill>
                <a:latin typeface="MS UI Gothic" pitchFamily="50" charset="-128"/>
                <a:ea typeface="MS UI Gothic" pitchFamily="50" charset="-128"/>
              </a:rPr>
              <a:t>夜勤帯</a:t>
            </a:r>
            <a:r>
              <a:rPr kumimoji="0" lang="ja-JP" altLang="en-US" sz="2200" dirty="0">
                <a:latin typeface="MS UI Gothic" pitchFamily="50" charset="-128"/>
                <a:ea typeface="MS UI Gothic" pitchFamily="50" charset="-128"/>
              </a:rPr>
              <a:t>に看護職員や看護補助者を手厚く配置している場合の評価を新設する。</a:t>
            </a:r>
            <a:endParaRPr kumimoji="0" lang="en-US" altLang="ja-JP" sz="2200" dirty="0">
              <a:latin typeface="MS UI Gothic" pitchFamily="50" charset="-128"/>
              <a:ea typeface="MS UI Gothic" pitchFamily="50" charset="-128"/>
            </a:endParaRPr>
          </a:p>
          <a:p>
            <a:pPr fontAlgn="auto">
              <a:spcBef>
                <a:spcPts val="0"/>
              </a:spcBef>
              <a:spcAft>
                <a:spcPts val="0"/>
              </a:spcAft>
              <a:defRPr/>
            </a:pPr>
            <a:r>
              <a:rPr kumimoji="0" lang="ja-JP" altLang="en-US" sz="2200" dirty="0">
                <a:latin typeface="MS UI Gothic" pitchFamily="50" charset="-128"/>
                <a:ea typeface="MS UI Gothic" pitchFamily="50" charset="-128"/>
              </a:rPr>
              <a:t>　　</a:t>
            </a:r>
            <a:r>
              <a:rPr kumimoji="0" lang="en-US" altLang="ja-JP" sz="2200" dirty="0">
                <a:latin typeface="MS UI Gothic" pitchFamily="50" charset="-128"/>
                <a:ea typeface="MS UI Gothic" pitchFamily="50" charset="-128"/>
              </a:rPr>
              <a:t>A207-3</a:t>
            </a:r>
            <a:r>
              <a:rPr kumimoji="0" lang="ja-JP" altLang="en-US" sz="2200" dirty="0">
                <a:latin typeface="MS UI Gothic" pitchFamily="50" charset="-128"/>
                <a:ea typeface="MS UI Gothic" pitchFamily="50" charset="-128"/>
              </a:rPr>
              <a:t>　急性期看護補助体制加算（１日につき、１４日を限度）</a:t>
            </a:r>
            <a:r>
              <a:rPr kumimoji="0" lang="ja-JP" altLang="en-US" sz="2200" dirty="0">
                <a:solidFill>
                  <a:srgbClr val="FF0000"/>
                </a:solidFill>
                <a:latin typeface="MS UI Gothic" pitchFamily="50" charset="-128"/>
                <a:ea typeface="MS UI Gothic" pitchFamily="50" charset="-128"/>
              </a:rPr>
              <a:t>　</a:t>
            </a:r>
            <a:endParaRPr kumimoji="0" lang="en-US" altLang="ja-JP" sz="2200" dirty="0">
              <a:solidFill>
                <a:srgbClr val="FF0000"/>
              </a:solidFill>
              <a:latin typeface="MS UI Gothic" pitchFamily="50" charset="-128"/>
              <a:ea typeface="MS UI Gothic" pitchFamily="50" charset="-128"/>
            </a:endParaRPr>
          </a:p>
          <a:p>
            <a:pPr marL="903288" fontAlgn="auto">
              <a:spcBef>
                <a:spcPts val="0"/>
              </a:spcBef>
              <a:spcAft>
                <a:spcPts val="0"/>
              </a:spcAft>
              <a:defRPr/>
            </a:pPr>
            <a:r>
              <a:rPr kumimoji="0" lang="en-US" altLang="ja-JP" sz="2200" dirty="0">
                <a:solidFill>
                  <a:srgbClr val="FF0000"/>
                </a:solidFill>
                <a:latin typeface="MS UI Gothic" pitchFamily="50" charset="-128"/>
                <a:ea typeface="MS UI Gothic" pitchFamily="50" charset="-128"/>
              </a:rPr>
              <a:t>(</a:t>
            </a:r>
            <a:r>
              <a:rPr kumimoji="0" lang="ja-JP" altLang="en-US" sz="2200" dirty="0">
                <a:solidFill>
                  <a:srgbClr val="FF0000"/>
                </a:solidFill>
                <a:latin typeface="MS UI Gothic" pitchFamily="50" charset="-128"/>
                <a:ea typeface="MS UI Gothic" pitchFamily="50" charset="-128"/>
              </a:rPr>
              <a:t>新</a:t>
            </a:r>
            <a:r>
              <a:rPr kumimoji="0" lang="en-US" altLang="ja-JP" sz="2200" dirty="0">
                <a:solidFill>
                  <a:srgbClr val="FF0000"/>
                </a:solidFill>
                <a:latin typeface="MS UI Gothic" pitchFamily="50" charset="-128"/>
                <a:ea typeface="MS UI Gothic" pitchFamily="50" charset="-128"/>
              </a:rPr>
              <a:t>) </a:t>
            </a:r>
            <a:r>
              <a:rPr kumimoji="0" lang="ja-JP" altLang="en-US" sz="2200" dirty="0">
                <a:solidFill>
                  <a:srgbClr val="FF0000"/>
                </a:solidFill>
                <a:latin typeface="MS UI Gothic" pitchFamily="50" charset="-128"/>
                <a:ea typeface="MS UI Gothic" pitchFamily="50" charset="-128"/>
              </a:rPr>
              <a:t>２５対１急性期看護補助体制加算　　</a:t>
            </a:r>
            <a:endParaRPr kumimoji="0" lang="en-US" altLang="ja-JP" sz="2200" dirty="0">
              <a:solidFill>
                <a:srgbClr val="FF0000"/>
              </a:solidFill>
              <a:latin typeface="MS UI Gothic" pitchFamily="50" charset="-128"/>
              <a:ea typeface="MS UI Gothic" pitchFamily="50" charset="-128"/>
            </a:endParaRPr>
          </a:p>
          <a:p>
            <a:pPr marL="1436688" fontAlgn="auto">
              <a:spcBef>
                <a:spcPts val="0"/>
              </a:spcBef>
              <a:spcAft>
                <a:spcPts val="0"/>
              </a:spcAft>
              <a:defRPr/>
            </a:pPr>
            <a:r>
              <a:rPr kumimoji="0" lang="ja-JP" altLang="en-US" sz="2200" dirty="0">
                <a:solidFill>
                  <a:srgbClr val="FF0000"/>
                </a:solidFill>
                <a:latin typeface="MS UI Gothic" pitchFamily="50" charset="-128"/>
                <a:ea typeface="MS UI Gothic" pitchFamily="50" charset="-128"/>
              </a:rPr>
              <a:t>１　看護補助者５割以上</a:t>
            </a:r>
            <a:r>
              <a:rPr kumimoji="0" lang="en-US" altLang="ja-JP" sz="2200" baseline="30000" dirty="0">
                <a:solidFill>
                  <a:srgbClr val="FF0000"/>
                </a:solidFill>
                <a:latin typeface="MS UI Gothic" pitchFamily="50" charset="-128"/>
                <a:ea typeface="MS UI Gothic" pitchFamily="50" charset="-128"/>
              </a:rPr>
              <a:t>※</a:t>
            </a:r>
            <a:r>
              <a:rPr kumimoji="0" lang="ja-JP" altLang="en-US" sz="2200" dirty="0">
                <a:solidFill>
                  <a:srgbClr val="FF0000"/>
                </a:solidFill>
                <a:latin typeface="MS UI Gothic" pitchFamily="50" charset="-128"/>
                <a:ea typeface="MS UI Gothic" pitchFamily="50" charset="-128"/>
              </a:rPr>
              <a:t>　　　　　１６０点</a:t>
            </a:r>
            <a:endParaRPr kumimoji="0" lang="en-US" altLang="ja-JP" sz="2200" dirty="0">
              <a:solidFill>
                <a:srgbClr val="FF0000"/>
              </a:solidFill>
              <a:latin typeface="MS UI Gothic" pitchFamily="50" charset="-128"/>
              <a:ea typeface="MS UI Gothic" pitchFamily="50" charset="-128"/>
            </a:endParaRPr>
          </a:p>
          <a:p>
            <a:pPr marL="1436688" fontAlgn="auto">
              <a:spcBef>
                <a:spcPts val="0"/>
              </a:spcBef>
              <a:spcAft>
                <a:spcPts val="600"/>
              </a:spcAft>
              <a:defRPr/>
            </a:pPr>
            <a:r>
              <a:rPr kumimoji="0" lang="ja-JP" altLang="en-US" sz="2200" dirty="0">
                <a:solidFill>
                  <a:srgbClr val="FF0000"/>
                </a:solidFill>
                <a:latin typeface="MS UI Gothic" pitchFamily="50" charset="-128"/>
                <a:ea typeface="MS UI Gothic" pitchFamily="50" charset="-128"/>
              </a:rPr>
              <a:t>２　看護補助者５割未満</a:t>
            </a:r>
            <a:r>
              <a:rPr kumimoji="0" lang="en-US" altLang="ja-JP" sz="2200" baseline="30000" dirty="0">
                <a:solidFill>
                  <a:srgbClr val="FF0000"/>
                </a:solidFill>
                <a:latin typeface="MS UI Gothic" pitchFamily="50" charset="-128"/>
                <a:ea typeface="MS UI Gothic" pitchFamily="50" charset="-128"/>
              </a:rPr>
              <a:t>※</a:t>
            </a:r>
            <a:r>
              <a:rPr kumimoji="0" lang="ja-JP" altLang="en-US" sz="2200" dirty="0">
                <a:solidFill>
                  <a:srgbClr val="FF0000"/>
                </a:solidFill>
                <a:latin typeface="MS UI Gothic" pitchFamily="50" charset="-128"/>
                <a:ea typeface="MS UI Gothic" pitchFamily="50" charset="-128"/>
              </a:rPr>
              <a:t>　　　　　１４０点 </a:t>
            </a:r>
          </a:p>
          <a:p>
            <a:pPr marL="1341438" indent="-357188" fontAlgn="auto">
              <a:spcBef>
                <a:spcPts val="0"/>
              </a:spcBef>
              <a:spcAft>
                <a:spcPts val="0"/>
              </a:spcAft>
              <a:defRPr/>
            </a:pPr>
            <a:r>
              <a:rPr kumimoji="0" lang="en-US" altLang="ja-JP" sz="2200" dirty="0">
                <a:latin typeface="MS UI Gothic" pitchFamily="50" charset="-128"/>
                <a:ea typeface="MS UI Gothic" pitchFamily="50" charset="-128"/>
              </a:rPr>
              <a:t>※ </a:t>
            </a:r>
            <a:r>
              <a:rPr kumimoji="0" lang="ja-JP" altLang="en-US" sz="2200" dirty="0">
                <a:latin typeface="MS UI Gothic" pitchFamily="50" charset="-128"/>
                <a:ea typeface="MS UI Gothic" pitchFamily="50" charset="-128"/>
              </a:rPr>
              <a:t>急性期看護補助体制加算（２５対</a:t>
            </a:r>
            <a:r>
              <a:rPr kumimoji="0" lang="en-US" altLang="ja-JP" sz="2200" dirty="0">
                <a:latin typeface="MS UI Gothic" pitchFamily="50" charset="-128"/>
                <a:ea typeface="MS UI Gothic" pitchFamily="50" charset="-128"/>
              </a:rPr>
              <a:t>1</a:t>
            </a:r>
            <a:r>
              <a:rPr kumimoji="0" lang="ja-JP" altLang="en-US" sz="2200" dirty="0">
                <a:latin typeface="MS UI Gothic" pitchFamily="50" charset="-128"/>
                <a:ea typeface="MS UI Gothic" pitchFamily="50" charset="-128"/>
              </a:rPr>
              <a:t>）の届出に必要な看護補助者全体</a:t>
            </a:r>
            <a:r>
              <a:rPr kumimoji="0" lang="en-US" altLang="ja-JP" sz="2200" dirty="0">
                <a:latin typeface="MS UI Gothic" pitchFamily="50" charset="-128"/>
                <a:ea typeface="MS UI Gothic" pitchFamily="50" charset="-128"/>
              </a:rPr>
              <a:t>(</a:t>
            </a:r>
            <a:r>
              <a:rPr kumimoji="0" lang="ja-JP" altLang="en-US" sz="2200" dirty="0">
                <a:latin typeface="MS UI Gothic" pitchFamily="50" charset="-128"/>
                <a:ea typeface="MS UI Gothic" pitchFamily="50" charset="-128"/>
              </a:rPr>
              <a:t>常勤換算</a:t>
            </a:r>
            <a:r>
              <a:rPr kumimoji="0" lang="en-US" altLang="ja-JP" sz="2200" dirty="0">
                <a:latin typeface="MS UI Gothic" pitchFamily="50" charset="-128"/>
                <a:ea typeface="MS UI Gothic" pitchFamily="50" charset="-128"/>
              </a:rPr>
              <a:t>)</a:t>
            </a:r>
            <a:r>
              <a:rPr kumimoji="0" lang="ja-JP" altLang="en-US" sz="2200" dirty="0">
                <a:latin typeface="MS UI Gothic" pitchFamily="50" charset="-128"/>
                <a:ea typeface="MS UI Gothic" pitchFamily="50" charset="-128"/>
              </a:rPr>
              <a:t>に占める看護補助者の割合</a:t>
            </a:r>
            <a:endParaRPr kumimoji="0" lang="en-US" altLang="ja-JP" sz="2200" b="1" dirty="0">
              <a:solidFill>
                <a:srgbClr val="FF0000"/>
              </a:solidFill>
              <a:latin typeface="MS UI Gothic" pitchFamily="50" charset="-128"/>
              <a:ea typeface="MS UI Gothic" pitchFamily="50" charset="-128"/>
            </a:endParaRPr>
          </a:p>
        </p:txBody>
      </p:sp>
      <p:sp>
        <p:nvSpPr>
          <p:cNvPr id="9" name="テキスト ボックス 8"/>
          <p:cNvSpPr txBox="1"/>
          <p:nvPr/>
        </p:nvSpPr>
        <p:spPr>
          <a:xfrm>
            <a:off x="5652120" y="1268760"/>
            <a:ext cx="3276872"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517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564</a:t>
            </a:r>
          </a:p>
          <a:p>
            <a:pPr>
              <a:defRPr/>
            </a:pP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825</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826</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828</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829</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834</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835</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840</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476672"/>
          <a:ext cx="8229600" cy="3558325"/>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35827">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3192565">
                <a:tc>
                  <a:txBody>
                    <a:bodyPr/>
                    <a:lstStyle/>
                    <a:p>
                      <a:r>
                        <a:rPr kumimoji="1" lang="en-US" altLang="ja-JP" sz="1800" baseline="0" dirty="0" smtClean="0">
                          <a:solidFill>
                            <a:schemeClr val="tx1"/>
                          </a:solidFill>
                          <a:latin typeface="MS UI Gothic" pitchFamily="50" charset="-128"/>
                          <a:ea typeface="MS UI Gothic" pitchFamily="50" charset="-128"/>
                          <a:cs typeface="+mn-cs"/>
                        </a:rPr>
                        <a:t>A207-3</a:t>
                      </a:r>
                      <a:r>
                        <a:rPr kumimoji="1" lang="ja-JP" altLang="en-US" sz="1800" baseline="0" dirty="0" smtClean="0">
                          <a:solidFill>
                            <a:schemeClr val="tx1"/>
                          </a:solidFill>
                          <a:latin typeface="MS UI Gothic" pitchFamily="50" charset="-128"/>
                          <a:ea typeface="MS UI Gothic" pitchFamily="50" charset="-128"/>
                          <a:cs typeface="+mn-cs"/>
                        </a:rPr>
                        <a:t>　急性期看護補助体制加算</a:t>
                      </a:r>
                      <a:endParaRPr kumimoji="1" lang="en-US" altLang="ja-JP" sz="1800" baseline="0" dirty="0" smtClean="0">
                        <a:solidFill>
                          <a:schemeClr val="tx1"/>
                        </a:solidFill>
                        <a:latin typeface="MS UI Gothic" pitchFamily="50" charset="-128"/>
                        <a:ea typeface="MS UI Gothic" pitchFamily="50" charset="-128"/>
                        <a:cs typeface="+mn-cs"/>
                      </a:endParaRPr>
                    </a:p>
                    <a:p>
                      <a:pPr>
                        <a:spcAft>
                          <a:spcPts val="600"/>
                        </a:spcAft>
                      </a:pPr>
                      <a:r>
                        <a:rPr kumimoji="1" lang="ja-JP" altLang="en-US" sz="1800" baseline="0" dirty="0" smtClean="0">
                          <a:solidFill>
                            <a:schemeClr val="tx1"/>
                          </a:solidFill>
                          <a:latin typeface="MS UI Gothic" pitchFamily="50" charset="-128"/>
                          <a:ea typeface="MS UI Gothic" pitchFamily="50" charset="-128"/>
                          <a:cs typeface="+mn-cs"/>
                        </a:rPr>
                        <a:t>　　　　　（１日につき）</a:t>
                      </a:r>
                    </a:p>
                    <a:p>
                      <a:r>
                        <a:rPr kumimoji="1" lang="zh-TW" altLang="en-US" sz="1800" b="1" baseline="0" dirty="0" smtClean="0">
                          <a:solidFill>
                            <a:srgbClr val="FF0000"/>
                          </a:solidFill>
                          <a:latin typeface="MS UI Gothic" pitchFamily="50" charset="-128"/>
                          <a:ea typeface="MS UI Gothic" pitchFamily="50" charset="-128"/>
                          <a:cs typeface="+mn-cs"/>
                        </a:rPr>
                        <a:t>１</a:t>
                      </a:r>
                      <a:r>
                        <a:rPr kumimoji="1" lang="ja-JP" altLang="en-US" sz="1800" b="1" baseline="0" dirty="0" smtClean="0">
                          <a:solidFill>
                            <a:srgbClr val="FF0000"/>
                          </a:solidFill>
                          <a:latin typeface="MS UI Gothic" pitchFamily="50" charset="-128"/>
                          <a:ea typeface="MS UI Gothic" pitchFamily="50" charset="-128"/>
                          <a:cs typeface="+mn-cs"/>
                        </a:rPr>
                        <a:t>　２５対１</a:t>
                      </a:r>
                      <a:r>
                        <a:rPr kumimoji="1" lang="zh-TW" altLang="en-US" sz="1800" b="1" baseline="0" dirty="0" smtClean="0">
                          <a:solidFill>
                            <a:srgbClr val="FF0000"/>
                          </a:solidFill>
                          <a:latin typeface="MS UI Gothic" pitchFamily="50" charset="-128"/>
                          <a:ea typeface="MS UI Gothic" pitchFamily="50" charset="-128"/>
                          <a:cs typeface="+mn-cs"/>
                        </a:rPr>
                        <a:t>急性期看護補助体制加算</a:t>
                      </a:r>
                      <a:r>
                        <a:rPr kumimoji="1" lang="ja-JP" altLang="en-US" sz="1800" b="1" baseline="0" dirty="0" smtClean="0">
                          <a:solidFill>
                            <a:srgbClr val="FF0000"/>
                          </a:solidFill>
                          <a:latin typeface="MS UI Gothic" pitchFamily="50" charset="-128"/>
                          <a:ea typeface="MS UI Gothic" pitchFamily="50" charset="-128"/>
                          <a:cs typeface="+mn-cs"/>
                        </a:rPr>
                        <a:t>　</a:t>
                      </a:r>
                    </a:p>
                    <a:p>
                      <a:pPr>
                        <a:spcAft>
                          <a:spcPts val="600"/>
                        </a:spcAft>
                      </a:pPr>
                      <a:r>
                        <a:rPr kumimoji="1" lang="ja-JP" altLang="en-US" sz="1800" b="1" baseline="0" dirty="0" smtClean="0">
                          <a:solidFill>
                            <a:srgbClr val="FF0000"/>
                          </a:solidFill>
                          <a:latin typeface="MS UI Gothic" pitchFamily="50" charset="-128"/>
                          <a:ea typeface="MS UI Gothic" pitchFamily="50" charset="-128"/>
                          <a:cs typeface="+mn-cs"/>
                        </a:rPr>
                        <a:t>　（看護補助者５割以上）　　１６０点（新）</a:t>
                      </a:r>
                      <a:endParaRPr kumimoji="1" lang="en-US" altLang="ja-JP" sz="1800" b="1" baseline="0" dirty="0" smtClean="0">
                        <a:solidFill>
                          <a:srgbClr val="FF0000"/>
                        </a:solidFill>
                        <a:latin typeface="MS UI Gothic" pitchFamily="50" charset="-128"/>
                        <a:ea typeface="MS UI Gothic" pitchFamily="50" charset="-128"/>
                        <a:cs typeface="+mn-cs"/>
                      </a:endParaRPr>
                    </a:p>
                    <a:p>
                      <a:pPr marL="0" indent="0" defTabSz="238125"/>
                      <a:r>
                        <a:rPr kumimoji="1" lang="ja-JP" altLang="en-US" sz="1800" b="1" baseline="0" dirty="0" smtClean="0">
                          <a:solidFill>
                            <a:srgbClr val="FF0000"/>
                          </a:solidFill>
                          <a:latin typeface="MS UI Gothic" pitchFamily="50" charset="-128"/>
                          <a:ea typeface="MS UI Gothic" pitchFamily="50" charset="-128"/>
                          <a:cs typeface="+mn-cs"/>
                        </a:rPr>
                        <a:t>２　２５対１急性期看護補助体制加算</a:t>
                      </a:r>
                      <a:endParaRPr kumimoji="1" lang="en-US" altLang="ja-JP" sz="1800" b="1" baseline="0" dirty="0" smtClean="0">
                        <a:solidFill>
                          <a:srgbClr val="FF0000"/>
                        </a:solidFill>
                        <a:latin typeface="MS UI Gothic" pitchFamily="50" charset="-128"/>
                        <a:ea typeface="MS UI Gothic" pitchFamily="50" charset="-128"/>
                        <a:cs typeface="+mn-cs"/>
                      </a:endParaRPr>
                    </a:p>
                    <a:p>
                      <a:pPr>
                        <a:spcAft>
                          <a:spcPts val="600"/>
                        </a:spcAft>
                      </a:pPr>
                      <a:r>
                        <a:rPr kumimoji="1" lang="ja-JP" altLang="en-US" sz="1800" b="1" baseline="0" dirty="0" smtClean="0">
                          <a:solidFill>
                            <a:srgbClr val="FF0000"/>
                          </a:solidFill>
                          <a:latin typeface="MS UI Gothic" pitchFamily="50" charset="-128"/>
                          <a:ea typeface="MS UI Gothic" pitchFamily="50" charset="-128"/>
                          <a:cs typeface="+mn-cs"/>
                        </a:rPr>
                        <a:t>　（看護補助者５割未満）　　１４０点（新）</a:t>
                      </a:r>
                      <a:endParaRPr kumimoji="1" lang="en-US" altLang="ja-JP" sz="1800" b="1" baseline="0" dirty="0" smtClean="0">
                        <a:solidFill>
                          <a:srgbClr val="FF0000"/>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３　５０対１</a:t>
                      </a:r>
                      <a:r>
                        <a:rPr kumimoji="1" lang="zh-TW" altLang="en-US" sz="1800" baseline="0" dirty="0" smtClean="0">
                          <a:solidFill>
                            <a:schemeClr val="tx1"/>
                          </a:solidFill>
                          <a:latin typeface="MS UI Gothic" pitchFamily="50" charset="-128"/>
                          <a:ea typeface="MS UI Gothic" pitchFamily="50" charset="-128"/>
                          <a:cs typeface="+mn-cs"/>
                        </a:rPr>
                        <a:t>急性期看護補助体制加算</a:t>
                      </a:r>
                    </a:p>
                    <a:p>
                      <a:pPr marL="2695575" indent="0">
                        <a:spcAft>
                          <a:spcPts val="600"/>
                        </a:spcAft>
                      </a:pPr>
                      <a:r>
                        <a:rPr kumimoji="1" lang="ja-JP" altLang="en-US" sz="1800" baseline="0" dirty="0" smtClean="0">
                          <a:solidFill>
                            <a:schemeClr val="tx1"/>
                          </a:solidFill>
                          <a:latin typeface="MS UI Gothic" pitchFamily="50" charset="-128"/>
                          <a:ea typeface="MS UI Gothic" pitchFamily="50" charset="-128"/>
                          <a:cs typeface="+mn-cs"/>
                        </a:rPr>
                        <a:t>１２０</a:t>
                      </a:r>
                      <a:r>
                        <a:rPr kumimoji="1" lang="zh-CN" altLang="en-US" sz="1800" baseline="0" dirty="0" smtClean="0">
                          <a:solidFill>
                            <a:schemeClr val="tx1"/>
                          </a:solidFill>
                          <a:latin typeface="MS UI Gothic" pitchFamily="50" charset="-128"/>
                          <a:ea typeface="MS UI Gothic" pitchFamily="50" charset="-128"/>
                          <a:cs typeface="+mn-cs"/>
                        </a:rPr>
                        <a:t>点</a:t>
                      </a:r>
                    </a:p>
                    <a:p>
                      <a:r>
                        <a:rPr kumimoji="1" lang="ja-JP" altLang="en-US" sz="1800" baseline="0" dirty="0" smtClean="0">
                          <a:solidFill>
                            <a:schemeClr val="tx1"/>
                          </a:solidFill>
                          <a:latin typeface="MS UI Gothic" pitchFamily="50" charset="-128"/>
                          <a:ea typeface="MS UI Gothic" pitchFamily="50" charset="-128"/>
                          <a:cs typeface="+mn-cs"/>
                        </a:rPr>
                        <a:t>４　７５対１</a:t>
                      </a:r>
                      <a:r>
                        <a:rPr kumimoji="1" lang="zh-TW" altLang="en-US" sz="1800" baseline="0" dirty="0" smtClean="0">
                          <a:solidFill>
                            <a:schemeClr val="tx1"/>
                          </a:solidFill>
                          <a:latin typeface="MS UI Gothic" pitchFamily="50" charset="-128"/>
                          <a:ea typeface="MS UI Gothic" pitchFamily="50" charset="-128"/>
                          <a:cs typeface="+mn-cs"/>
                        </a:rPr>
                        <a:t>急性期看護補助体制加算</a:t>
                      </a:r>
                    </a:p>
                    <a:p>
                      <a:pPr marL="2873375" indent="0"/>
                      <a:r>
                        <a:rPr kumimoji="1" lang="ja-JP" altLang="en-US" sz="1800" baseline="0" dirty="0" smtClean="0">
                          <a:solidFill>
                            <a:schemeClr val="tx1"/>
                          </a:solidFill>
                          <a:latin typeface="MS UI Gothic" pitchFamily="50" charset="-128"/>
                          <a:ea typeface="MS UI Gothic" pitchFamily="50" charset="-128"/>
                          <a:cs typeface="+mn-cs"/>
                        </a:rPr>
                        <a:t>８０</a:t>
                      </a:r>
                      <a:r>
                        <a:rPr kumimoji="1" lang="zh-CN" altLang="en-US" sz="1800" baseline="0" dirty="0" smtClean="0">
                          <a:solidFill>
                            <a:schemeClr val="tx1"/>
                          </a:solidFill>
                          <a:latin typeface="MS UI Gothic" pitchFamily="50" charset="-128"/>
                          <a:ea typeface="MS UI Gothic" pitchFamily="50" charset="-128"/>
                          <a:cs typeface="+mn-cs"/>
                        </a:rPr>
                        <a:t>点</a:t>
                      </a:r>
                      <a:endParaRPr kumimoji="1" lang="en-US" altLang="ja-JP" sz="18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en-US" altLang="ja-JP" sz="1800" baseline="0" dirty="0" smtClean="0">
                          <a:solidFill>
                            <a:schemeClr val="tx1"/>
                          </a:solidFill>
                          <a:latin typeface="MS UI Gothic" pitchFamily="50" charset="-128"/>
                          <a:ea typeface="MS UI Gothic" pitchFamily="50" charset="-128"/>
                          <a:cs typeface="+mn-cs"/>
                        </a:rPr>
                        <a:t>A207-3</a:t>
                      </a:r>
                      <a:r>
                        <a:rPr kumimoji="1" lang="ja-JP" altLang="en-US" sz="1800" baseline="0" dirty="0" smtClean="0">
                          <a:solidFill>
                            <a:schemeClr val="tx1"/>
                          </a:solidFill>
                          <a:latin typeface="MS UI Gothic" pitchFamily="50" charset="-128"/>
                          <a:ea typeface="MS UI Gothic" pitchFamily="50" charset="-128"/>
                          <a:cs typeface="+mn-cs"/>
                        </a:rPr>
                        <a:t>　急性期看護補助体制加算</a:t>
                      </a:r>
                      <a:endParaRPr kumimoji="1" lang="en-US" altLang="ja-JP" sz="1800" baseline="0" dirty="0" smtClean="0">
                        <a:solidFill>
                          <a:schemeClr val="tx1"/>
                        </a:solidFill>
                        <a:latin typeface="MS UI Gothic" pitchFamily="50" charset="-128"/>
                        <a:ea typeface="MS UI Gothic" pitchFamily="50" charset="-128"/>
                        <a:cs typeface="+mn-cs"/>
                      </a:endParaRPr>
                    </a:p>
                    <a:p>
                      <a:pPr>
                        <a:spcAft>
                          <a:spcPts val="600"/>
                        </a:spcAft>
                      </a:pPr>
                      <a:r>
                        <a:rPr kumimoji="1" lang="ja-JP" altLang="en-US" sz="1800" baseline="0" dirty="0" smtClean="0">
                          <a:solidFill>
                            <a:schemeClr val="tx1"/>
                          </a:solidFill>
                          <a:latin typeface="MS UI Gothic" pitchFamily="50" charset="-128"/>
                          <a:ea typeface="MS UI Gothic" pitchFamily="50" charset="-128"/>
                          <a:cs typeface="+mn-cs"/>
                        </a:rPr>
                        <a:t>　　　　　（１日につき）</a:t>
                      </a:r>
                      <a:endParaRPr kumimoji="1" lang="en-US" altLang="ja-JP" sz="1800" baseline="0" dirty="0" smtClean="0">
                        <a:solidFill>
                          <a:schemeClr val="tx1"/>
                        </a:solidFill>
                        <a:latin typeface="MS UI Gothic" pitchFamily="50" charset="-128"/>
                        <a:ea typeface="MS UI Gothic" pitchFamily="50" charset="-128"/>
                        <a:cs typeface="+mn-cs"/>
                      </a:endParaRPr>
                    </a:p>
                    <a:p>
                      <a:pPr>
                        <a:spcAft>
                          <a:spcPts val="600"/>
                        </a:spcAft>
                      </a:pPr>
                      <a:endParaRPr kumimoji="1" lang="en-US" altLang="zh-TW" sz="1800" baseline="0" dirty="0" smtClean="0">
                        <a:solidFill>
                          <a:schemeClr val="tx1"/>
                        </a:solidFill>
                        <a:latin typeface="MS UI Gothic" pitchFamily="50" charset="-128"/>
                        <a:ea typeface="MS UI Gothic" pitchFamily="50" charset="-128"/>
                        <a:cs typeface="+mn-cs"/>
                      </a:endParaRPr>
                    </a:p>
                    <a:p>
                      <a:pPr>
                        <a:spcAft>
                          <a:spcPts val="0"/>
                        </a:spcAft>
                      </a:pPr>
                      <a:endParaRPr kumimoji="1" lang="en-US" altLang="zh-TW" sz="1800" baseline="0" dirty="0" smtClean="0">
                        <a:solidFill>
                          <a:schemeClr val="tx1"/>
                        </a:solidFill>
                        <a:latin typeface="MS UI Gothic" pitchFamily="50" charset="-128"/>
                        <a:ea typeface="MS UI Gothic" pitchFamily="50" charset="-128"/>
                        <a:cs typeface="+mn-cs"/>
                      </a:endParaRPr>
                    </a:p>
                    <a:p>
                      <a:endParaRPr kumimoji="1" lang="en-US" altLang="zh-TW" sz="1800" baseline="0" dirty="0" smtClean="0">
                        <a:solidFill>
                          <a:schemeClr val="tx1"/>
                        </a:solidFill>
                        <a:latin typeface="MS UI Gothic" pitchFamily="50" charset="-128"/>
                        <a:ea typeface="MS UI Gothic" pitchFamily="50" charset="-128"/>
                        <a:cs typeface="+mn-cs"/>
                      </a:endParaRPr>
                    </a:p>
                    <a:p>
                      <a:endParaRPr kumimoji="1" lang="en-US" altLang="zh-TW" sz="1800" baseline="0" dirty="0" smtClean="0">
                        <a:solidFill>
                          <a:schemeClr val="tx1"/>
                        </a:solidFill>
                        <a:latin typeface="MS UI Gothic" pitchFamily="50" charset="-128"/>
                        <a:ea typeface="MS UI Gothic" pitchFamily="50" charset="-128"/>
                        <a:cs typeface="+mn-cs"/>
                      </a:endParaRPr>
                    </a:p>
                    <a:p>
                      <a:r>
                        <a:rPr kumimoji="1" lang="zh-TW" altLang="en-US" sz="1800" baseline="0" dirty="0" smtClean="0">
                          <a:solidFill>
                            <a:schemeClr val="tx1"/>
                          </a:solidFill>
                          <a:latin typeface="MS UI Gothic" pitchFamily="50" charset="-128"/>
                          <a:ea typeface="MS UI Gothic" pitchFamily="50" charset="-128"/>
                          <a:cs typeface="+mn-cs"/>
                        </a:rPr>
                        <a:t>１ 急性期看護補助体制加算１</a:t>
                      </a:r>
                    </a:p>
                    <a:p>
                      <a:pPr>
                        <a:spcAft>
                          <a:spcPts val="600"/>
                        </a:spcAft>
                      </a:pPr>
                      <a:r>
                        <a:rPr kumimoji="1" lang="ja-JP" altLang="en-US" sz="1800" baseline="0" dirty="0" smtClean="0">
                          <a:solidFill>
                            <a:schemeClr val="tx1"/>
                          </a:solidFill>
                          <a:latin typeface="MS UI Gothic" pitchFamily="50" charset="-128"/>
                          <a:ea typeface="MS UI Gothic" pitchFamily="50" charset="-128"/>
                          <a:cs typeface="+mn-cs"/>
                        </a:rPr>
                        <a:t>　</a:t>
                      </a:r>
                      <a:r>
                        <a:rPr kumimoji="1" lang="zh-CN" altLang="en-US" sz="1800" baseline="0" dirty="0" smtClean="0">
                          <a:solidFill>
                            <a:schemeClr val="tx1"/>
                          </a:solidFill>
                          <a:latin typeface="MS UI Gothic" pitchFamily="50" charset="-128"/>
                          <a:ea typeface="MS UI Gothic" pitchFamily="50" charset="-128"/>
                          <a:cs typeface="+mn-cs"/>
                        </a:rPr>
                        <a:t>（</a:t>
                      </a:r>
                      <a:r>
                        <a:rPr kumimoji="1" lang="ja-JP" altLang="en-US" sz="1800" baseline="0" dirty="0" smtClean="0">
                          <a:solidFill>
                            <a:schemeClr val="tx1"/>
                          </a:solidFill>
                          <a:latin typeface="MS UI Gothic" pitchFamily="50" charset="-128"/>
                          <a:ea typeface="MS UI Gothic" pitchFamily="50" charset="-128"/>
                          <a:cs typeface="+mn-cs"/>
                        </a:rPr>
                        <a:t>５０</a:t>
                      </a:r>
                      <a:r>
                        <a:rPr kumimoji="1" lang="zh-CN" altLang="en-US" sz="1800" baseline="0" dirty="0" smtClean="0">
                          <a:solidFill>
                            <a:schemeClr val="tx1"/>
                          </a:solidFill>
                          <a:latin typeface="MS UI Gothic" pitchFamily="50" charset="-128"/>
                          <a:ea typeface="MS UI Gothic" pitchFamily="50" charset="-128"/>
                          <a:cs typeface="+mn-cs"/>
                        </a:rPr>
                        <a:t>対１）</a:t>
                      </a:r>
                      <a:r>
                        <a:rPr kumimoji="1" lang="ja-JP" altLang="en-US" sz="1800" baseline="0" dirty="0" smtClean="0">
                          <a:solidFill>
                            <a:schemeClr val="tx1"/>
                          </a:solidFill>
                          <a:latin typeface="MS UI Gothic" pitchFamily="50" charset="-128"/>
                          <a:ea typeface="MS UI Gothic" pitchFamily="50" charset="-128"/>
                          <a:cs typeface="+mn-cs"/>
                        </a:rPr>
                        <a:t>　　　　　　　　　　１２０</a:t>
                      </a:r>
                      <a:r>
                        <a:rPr kumimoji="1" lang="zh-CN" altLang="en-US" sz="1800" baseline="0" dirty="0" smtClean="0">
                          <a:solidFill>
                            <a:schemeClr val="tx1"/>
                          </a:solidFill>
                          <a:latin typeface="MS UI Gothic" pitchFamily="50" charset="-128"/>
                          <a:ea typeface="MS UI Gothic" pitchFamily="50" charset="-128"/>
                          <a:cs typeface="+mn-cs"/>
                        </a:rPr>
                        <a:t>点</a:t>
                      </a:r>
                    </a:p>
                    <a:p>
                      <a:r>
                        <a:rPr kumimoji="1" lang="zh-TW" altLang="en-US" sz="1800" baseline="0" dirty="0" smtClean="0">
                          <a:solidFill>
                            <a:schemeClr val="tx1"/>
                          </a:solidFill>
                          <a:latin typeface="MS UI Gothic" pitchFamily="50" charset="-128"/>
                          <a:ea typeface="MS UI Gothic" pitchFamily="50" charset="-128"/>
                          <a:cs typeface="+mn-cs"/>
                        </a:rPr>
                        <a:t>２ 急性期看護補助体制加算２</a:t>
                      </a:r>
                    </a:p>
                    <a:p>
                      <a:r>
                        <a:rPr kumimoji="1" lang="ja-JP" altLang="en-US" sz="1800" baseline="0" dirty="0" smtClean="0">
                          <a:solidFill>
                            <a:schemeClr val="tx1"/>
                          </a:solidFill>
                          <a:latin typeface="MS UI Gothic" pitchFamily="50" charset="-128"/>
                          <a:ea typeface="MS UI Gothic" pitchFamily="50" charset="-128"/>
                          <a:cs typeface="+mn-cs"/>
                        </a:rPr>
                        <a:t>　</a:t>
                      </a:r>
                      <a:r>
                        <a:rPr kumimoji="1" lang="zh-CN" altLang="en-US" sz="1800" baseline="0" dirty="0" smtClean="0">
                          <a:solidFill>
                            <a:schemeClr val="tx1"/>
                          </a:solidFill>
                          <a:latin typeface="MS UI Gothic" pitchFamily="50" charset="-128"/>
                          <a:ea typeface="MS UI Gothic" pitchFamily="50" charset="-128"/>
                          <a:cs typeface="+mn-cs"/>
                        </a:rPr>
                        <a:t>（</a:t>
                      </a:r>
                      <a:r>
                        <a:rPr kumimoji="1" lang="ja-JP" altLang="en-US" sz="1800" baseline="0" dirty="0" smtClean="0">
                          <a:solidFill>
                            <a:schemeClr val="tx1"/>
                          </a:solidFill>
                          <a:latin typeface="MS UI Gothic" pitchFamily="50" charset="-128"/>
                          <a:ea typeface="MS UI Gothic" pitchFamily="50" charset="-128"/>
                          <a:cs typeface="+mn-cs"/>
                        </a:rPr>
                        <a:t>７５</a:t>
                      </a:r>
                      <a:r>
                        <a:rPr kumimoji="1" lang="zh-CN" altLang="en-US" sz="1800" baseline="0" dirty="0" smtClean="0">
                          <a:solidFill>
                            <a:schemeClr val="tx1"/>
                          </a:solidFill>
                          <a:latin typeface="MS UI Gothic" pitchFamily="50" charset="-128"/>
                          <a:ea typeface="MS UI Gothic" pitchFamily="50" charset="-128"/>
                          <a:cs typeface="+mn-cs"/>
                        </a:rPr>
                        <a:t>対１）</a:t>
                      </a:r>
                      <a:r>
                        <a:rPr kumimoji="1" lang="ja-JP" altLang="en-US" sz="1800" baseline="0" dirty="0" smtClean="0">
                          <a:solidFill>
                            <a:schemeClr val="tx1"/>
                          </a:solidFill>
                          <a:latin typeface="MS UI Gothic" pitchFamily="50" charset="-128"/>
                          <a:ea typeface="MS UI Gothic" pitchFamily="50" charset="-128"/>
                          <a:cs typeface="+mn-cs"/>
                        </a:rPr>
                        <a:t>　　　　　　　　　　　８０</a:t>
                      </a:r>
                      <a:r>
                        <a:rPr kumimoji="1" lang="zh-CN" altLang="en-US" sz="1800" baseline="0" dirty="0" smtClean="0">
                          <a:solidFill>
                            <a:schemeClr val="tx1"/>
                          </a:solidFill>
                          <a:latin typeface="MS UI Gothic" pitchFamily="50" charset="-128"/>
                          <a:ea typeface="MS UI Gothic" pitchFamily="50" charset="-128"/>
                          <a:cs typeface="+mn-cs"/>
                        </a:rPr>
                        <a:t>点</a:t>
                      </a:r>
                      <a:endParaRPr kumimoji="1" lang="en-US" altLang="ja-JP" sz="18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FEABAD74-21AC-4C0F-81CB-CC6C0C801A45}" type="slidenum">
              <a:rPr lang="en-US" sz="1400">
                <a:effectLst>
                  <a:outerShdw blurRad="38100" dist="38100" dir="2700000" algn="tl">
                    <a:srgbClr val="000000">
                      <a:alpha val="43137"/>
                    </a:srgbClr>
                  </a:outerShdw>
                </a:effectLst>
              </a:rPr>
              <a:pPr algn="r">
                <a:defRPr/>
              </a:pPr>
              <a:t>159</a:t>
            </a:fld>
            <a:endParaRPr lang="en-US" sz="1400" dirty="0">
              <a:effectLst>
                <a:outerShdw blurRad="38100" dist="38100" dir="2700000" algn="tl">
                  <a:srgbClr val="000000">
                    <a:alpha val="43137"/>
                  </a:srgbClr>
                </a:outerShdw>
              </a:effectLst>
            </a:endParaRPr>
          </a:p>
        </p:txBody>
      </p:sp>
      <p:sp>
        <p:nvSpPr>
          <p:cNvPr id="4" name="コンテンツ プレースホルダ 5"/>
          <p:cNvSpPr txBox="1">
            <a:spLocks/>
          </p:cNvSpPr>
          <p:nvPr/>
        </p:nvSpPr>
        <p:spPr>
          <a:xfrm>
            <a:off x="467544" y="4077072"/>
            <a:ext cx="8208912" cy="2664296"/>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600"/>
              </a:spcAft>
              <a:defRPr/>
            </a:pPr>
            <a:r>
              <a:rPr kumimoji="0" lang="en-US" altLang="ja-JP" sz="1600" b="1" dirty="0">
                <a:solidFill>
                  <a:srgbClr val="0070C0"/>
                </a:solidFill>
                <a:latin typeface="MS UI Gothic" pitchFamily="50" charset="-128"/>
                <a:ea typeface="MS UI Gothic" pitchFamily="50" charset="-128"/>
              </a:rPr>
              <a:t>[</a:t>
            </a:r>
            <a:r>
              <a:rPr kumimoji="0" lang="ja-JP" altLang="en-US" sz="1600" b="1" dirty="0">
                <a:solidFill>
                  <a:srgbClr val="0070C0"/>
                </a:solidFill>
                <a:latin typeface="MS UI Gothic" pitchFamily="50" charset="-128"/>
                <a:ea typeface="MS UI Gothic" pitchFamily="50" charset="-128"/>
              </a:rPr>
              <a:t>算定要件</a:t>
            </a:r>
            <a:r>
              <a:rPr kumimoji="0" lang="en-US" altLang="ja-JP" sz="1600" b="1" dirty="0">
                <a:solidFill>
                  <a:srgbClr val="0070C0"/>
                </a:solidFill>
                <a:latin typeface="MS UI Gothic" pitchFamily="50" charset="-128"/>
                <a:ea typeface="MS UI Gothic" pitchFamily="50" charset="-128"/>
              </a:rPr>
              <a:t>]</a:t>
            </a:r>
            <a:endParaRPr kumimoji="0" lang="en-US" altLang="zh-TW" sz="1600" b="1" dirty="0">
              <a:solidFill>
                <a:srgbClr val="0070C0"/>
              </a:solidFill>
              <a:latin typeface="MS UI Gothic" pitchFamily="50" charset="-128"/>
              <a:ea typeface="MS UI Gothic" pitchFamily="50" charset="-128"/>
            </a:endParaRPr>
          </a:p>
          <a:p>
            <a:pPr fontAlgn="auto">
              <a:spcBef>
                <a:spcPts val="0"/>
              </a:spcBef>
              <a:spcAft>
                <a:spcPts val="600"/>
              </a:spcAft>
              <a:defRPr/>
            </a:pPr>
            <a:r>
              <a:rPr kumimoji="0" lang="ja-JP" altLang="en-US" sz="1600" b="1" dirty="0">
                <a:solidFill>
                  <a:srgbClr val="0070C0"/>
                </a:solidFill>
                <a:latin typeface="MS UI Gothic" pitchFamily="50" charset="-128"/>
                <a:ea typeface="MS UI Gothic" pitchFamily="50" charset="-128"/>
              </a:rPr>
              <a:t>２５対１</a:t>
            </a:r>
            <a:r>
              <a:rPr kumimoji="0" lang="zh-TW" altLang="en-US" sz="1600" b="1" dirty="0">
                <a:solidFill>
                  <a:srgbClr val="0070C0"/>
                </a:solidFill>
                <a:latin typeface="MS UI Gothic" pitchFamily="50" charset="-128"/>
                <a:ea typeface="MS UI Gothic" pitchFamily="50" charset="-128"/>
              </a:rPr>
              <a:t>急性期看護補助体制加算</a:t>
            </a:r>
            <a:r>
              <a:rPr kumimoji="0" lang="ja-JP" altLang="en-US" sz="1600" b="1" dirty="0">
                <a:solidFill>
                  <a:srgbClr val="0070C0"/>
                </a:solidFill>
                <a:latin typeface="MS UI Gothic" pitchFamily="50" charset="-128"/>
                <a:ea typeface="MS UI Gothic" pitchFamily="50" charset="-128"/>
              </a:rPr>
              <a:t>　</a:t>
            </a:r>
            <a:endParaRPr kumimoji="0" lang="en-US" altLang="ja-JP" sz="1600" b="1" dirty="0">
              <a:solidFill>
                <a:srgbClr val="0070C0"/>
              </a:solidFill>
              <a:latin typeface="MS UI Gothic" pitchFamily="50" charset="-128"/>
              <a:ea typeface="MS UI Gothic" pitchFamily="50" charset="-128"/>
            </a:endParaRPr>
          </a:p>
          <a:p>
            <a:pPr fontAlgn="auto">
              <a:spcBef>
                <a:spcPts val="0"/>
              </a:spcBef>
              <a:spcAft>
                <a:spcPts val="600"/>
              </a:spcAft>
              <a:defRPr/>
            </a:pPr>
            <a:r>
              <a:rPr kumimoji="0" lang="ja-JP" altLang="en-US" sz="1600" dirty="0">
                <a:latin typeface="MS UI Gothic" pitchFamily="50" charset="-128"/>
                <a:ea typeface="MS UI Gothic" pitchFamily="50" charset="-128"/>
              </a:rPr>
              <a:t>①  </a:t>
            </a:r>
            <a:r>
              <a:rPr kumimoji="0" lang="ja-JP" altLang="en-US" sz="1600" b="1" dirty="0">
                <a:solidFill>
                  <a:srgbClr val="0070C0"/>
                </a:solidFill>
                <a:latin typeface="MS UI Gothic" pitchFamily="50" charset="-128"/>
                <a:ea typeface="MS UI Gothic" pitchFamily="50" charset="-128"/>
              </a:rPr>
              <a:t>急性期医療を担う病院</a:t>
            </a:r>
            <a:r>
              <a:rPr kumimoji="0" lang="ja-JP" altLang="en-US" sz="1600" dirty="0">
                <a:latin typeface="MS UI Gothic" pitchFamily="50" charset="-128"/>
                <a:ea typeface="MS UI Gothic" pitchFamily="50" charset="-128"/>
              </a:rPr>
              <a:t>であること。</a:t>
            </a:r>
          </a:p>
          <a:p>
            <a:pPr marL="177800" indent="-177800" fontAlgn="auto">
              <a:spcBef>
                <a:spcPts val="0"/>
              </a:spcBef>
              <a:spcAft>
                <a:spcPts val="0"/>
              </a:spcAft>
              <a:defRPr/>
            </a:pPr>
            <a:r>
              <a:rPr kumimoji="0" lang="ja-JP" altLang="en-US" sz="1600" dirty="0">
                <a:latin typeface="MS UI Gothic" pitchFamily="50" charset="-128"/>
                <a:ea typeface="MS UI Gothic" pitchFamily="50" charset="-128"/>
              </a:rPr>
              <a:t>②  </a:t>
            </a:r>
            <a:r>
              <a:rPr kumimoji="0" lang="ja-JP" altLang="en-US" sz="1600" b="1" dirty="0">
                <a:solidFill>
                  <a:srgbClr val="0070C0"/>
                </a:solidFill>
                <a:latin typeface="MS UI Gothic" pitchFamily="50" charset="-128"/>
                <a:ea typeface="MS UI Gothic" pitchFamily="50" charset="-128"/>
              </a:rPr>
              <a:t>看護必要度</a:t>
            </a:r>
            <a:r>
              <a:rPr kumimoji="0" lang="ja-JP" altLang="en-US" sz="1600" dirty="0">
                <a:latin typeface="MS UI Gothic" pitchFamily="50" charset="-128"/>
                <a:ea typeface="MS UI Gothic" pitchFamily="50" charset="-128"/>
              </a:rPr>
              <a:t>の基準を満たす患者を、</a:t>
            </a:r>
            <a:r>
              <a:rPr kumimoji="0" lang="ja-JP" altLang="en-US" sz="1600" b="1" dirty="0">
                <a:solidFill>
                  <a:srgbClr val="0070C0"/>
                </a:solidFill>
                <a:latin typeface="MS UI Gothic" pitchFamily="50" charset="-128"/>
                <a:ea typeface="MS UI Gothic" pitchFamily="50" charset="-128"/>
              </a:rPr>
              <a:t>７対１入院基本料</a:t>
            </a:r>
            <a:r>
              <a:rPr kumimoji="0" lang="ja-JP" altLang="en-US" sz="1600" dirty="0">
                <a:latin typeface="MS UI Gothic" pitchFamily="50" charset="-128"/>
                <a:ea typeface="MS UI Gothic" pitchFamily="50" charset="-128"/>
              </a:rPr>
              <a:t>を算定する病棟にあっては</a:t>
            </a:r>
            <a:r>
              <a:rPr kumimoji="0" lang="ja-JP" altLang="en-US" sz="1600" b="1" dirty="0">
                <a:solidFill>
                  <a:srgbClr val="0070C0"/>
                </a:solidFill>
                <a:latin typeface="MS UI Gothic" pitchFamily="50" charset="-128"/>
                <a:ea typeface="MS UI Gothic" pitchFamily="50" charset="-128"/>
              </a:rPr>
              <a:t>１割５分以上</a:t>
            </a:r>
            <a:r>
              <a:rPr kumimoji="0" lang="ja-JP" altLang="en-US" sz="1600" dirty="0">
                <a:latin typeface="MS UI Gothic" pitchFamily="50" charset="-128"/>
                <a:ea typeface="MS UI Gothic" pitchFamily="50" charset="-128"/>
              </a:rPr>
              <a:t>、</a:t>
            </a:r>
            <a:r>
              <a:rPr kumimoji="0" lang="ja-JP" altLang="en-US" sz="1600" b="1" dirty="0">
                <a:solidFill>
                  <a:srgbClr val="0070C0"/>
                </a:solidFill>
                <a:latin typeface="MS UI Gothic" pitchFamily="50" charset="-128"/>
                <a:ea typeface="MS UI Gothic" pitchFamily="50" charset="-128"/>
              </a:rPr>
              <a:t>１０対１入院基本料</a:t>
            </a:r>
            <a:r>
              <a:rPr kumimoji="0" lang="ja-JP" altLang="en-US" sz="1600" dirty="0">
                <a:latin typeface="MS UI Gothic" pitchFamily="50" charset="-128"/>
                <a:ea typeface="MS UI Gothic" pitchFamily="50" charset="-128"/>
              </a:rPr>
              <a:t>を算定する病棟にあっては</a:t>
            </a:r>
            <a:r>
              <a:rPr kumimoji="0" lang="ja-JP" altLang="en-US" sz="1600" b="1" dirty="0">
                <a:solidFill>
                  <a:srgbClr val="0070C0"/>
                </a:solidFill>
                <a:latin typeface="MS UI Gothic" pitchFamily="50" charset="-128"/>
                <a:ea typeface="MS UI Gothic" pitchFamily="50" charset="-128"/>
              </a:rPr>
              <a:t>１割以上</a:t>
            </a:r>
            <a:r>
              <a:rPr kumimoji="0" lang="ja-JP" altLang="en-US" sz="1600" dirty="0">
                <a:latin typeface="MS UI Gothic" pitchFamily="50" charset="-128"/>
                <a:ea typeface="MS UI Gothic" pitchFamily="50" charset="-128"/>
              </a:rPr>
              <a:t>入院させる病棟であること。ただし、平成</a:t>
            </a:r>
            <a:r>
              <a:rPr kumimoji="0" lang="en-US" altLang="ja-JP" sz="1600" dirty="0">
                <a:latin typeface="MS UI Gothic" pitchFamily="50" charset="-128"/>
                <a:ea typeface="MS UI Gothic" pitchFamily="50" charset="-128"/>
              </a:rPr>
              <a:t/>
            </a:r>
            <a:br>
              <a:rPr kumimoji="0" lang="en-US" altLang="ja-JP" sz="1600" dirty="0">
                <a:latin typeface="MS UI Gothic" pitchFamily="50" charset="-128"/>
                <a:ea typeface="MS UI Gothic" pitchFamily="50" charset="-128"/>
              </a:rPr>
            </a:br>
            <a:r>
              <a:rPr kumimoji="0" lang="ja-JP" altLang="en-US" sz="1600" dirty="0">
                <a:latin typeface="MS UI Gothic" pitchFamily="50" charset="-128"/>
                <a:ea typeface="MS UI Gothic" pitchFamily="50" charset="-128"/>
              </a:rPr>
              <a:t>２４年３月３１日まで７対１入院基本料を算定し、平成２４年４月１日以降に新７対１入院基本料の要件を満たさないが、経過措置として新７対１入院基本料の点数を算定する病棟については算定できない。</a:t>
            </a:r>
          </a:p>
          <a:p>
            <a:pPr marL="177800" indent="-177800" fontAlgn="auto">
              <a:spcBef>
                <a:spcPts val="0"/>
              </a:spcBef>
              <a:spcAft>
                <a:spcPts val="0"/>
              </a:spcAft>
              <a:defRPr/>
            </a:pPr>
            <a:r>
              <a:rPr kumimoji="0" lang="ja-JP" altLang="en-US" sz="1600" dirty="0">
                <a:latin typeface="MS UI Gothic" pitchFamily="50" charset="-128"/>
                <a:ea typeface="MS UI Gothic" pitchFamily="50" charset="-128"/>
              </a:rPr>
              <a:t>③  </a:t>
            </a:r>
            <a:r>
              <a:rPr kumimoji="0" lang="ja-JP" altLang="en-US" sz="1600" b="1" dirty="0">
                <a:solidFill>
                  <a:srgbClr val="0070C0"/>
                </a:solidFill>
                <a:latin typeface="MS UI Gothic" pitchFamily="50" charset="-128"/>
                <a:ea typeface="MS UI Gothic" pitchFamily="50" charset="-128"/>
              </a:rPr>
              <a:t>病院勤務医</a:t>
            </a:r>
            <a:r>
              <a:rPr kumimoji="0" lang="ja-JP" altLang="en-US" sz="1600" b="1" dirty="0">
                <a:solidFill>
                  <a:srgbClr val="FF0000"/>
                </a:solidFill>
                <a:latin typeface="MS UI Gothic" pitchFamily="50" charset="-128"/>
                <a:ea typeface="MS UI Gothic" pitchFamily="50" charset="-128"/>
              </a:rPr>
              <a:t>及び看護職員</a:t>
            </a:r>
            <a:r>
              <a:rPr kumimoji="0" lang="ja-JP" altLang="en-US" sz="1600" b="1" dirty="0">
                <a:solidFill>
                  <a:srgbClr val="0070C0"/>
                </a:solidFill>
                <a:latin typeface="MS UI Gothic" pitchFamily="50" charset="-128"/>
                <a:ea typeface="MS UI Gothic" pitchFamily="50" charset="-128"/>
              </a:rPr>
              <a:t>の負担の軽減及び処遇の改善に資する体制</a:t>
            </a:r>
            <a:r>
              <a:rPr kumimoji="0" lang="ja-JP" altLang="en-US" sz="1600" dirty="0">
                <a:latin typeface="MS UI Gothic" pitchFamily="50" charset="-128"/>
                <a:ea typeface="MS UI Gothic" pitchFamily="50" charset="-128"/>
              </a:rPr>
              <a:t>が整備されていること。</a:t>
            </a:r>
            <a:endParaRPr kumimoji="0" lang="en-US" altLang="ja-JP" sz="1600" b="1" dirty="0">
              <a:solidFill>
                <a:srgbClr val="FF0000"/>
              </a:solidFill>
              <a:latin typeface="MS UI Gothic" pitchFamily="50" charset="-128"/>
              <a:ea typeface="MS UI Gothic" pitchFamily="50" charset="-128"/>
            </a:endParaRPr>
          </a:p>
        </p:txBody>
      </p:sp>
      <p:sp>
        <p:nvSpPr>
          <p:cNvPr id="5" name="テキスト ボックス 4"/>
          <p:cNvSpPr txBox="1"/>
          <p:nvPr/>
        </p:nvSpPr>
        <p:spPr>
          <a:xfrm>
            <a:off x="5868144" y="0"/>
            <a:ext cx="3275856"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517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564</a:t>
            </a:r>
          </a:p>
          <a:p>
            <a:pPr>
              <a:defRPr/>
            </a:pP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825</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826</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828</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829</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834</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835</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840</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正方形/長方形 3"/>
          <p:cNvSpPr>
            <a:spLocks noChangeArrowheads="1"/>
          </p:cNvSpPr>
          <p:nvPr/>
        </p:nvSpPr>
        <p:spPr bwMode="auto">
          <a:xfrm>
            <a:off x="179388" y="98425"/>
            <a:ext cx="8964612" cy="6645275"/>
          </a:xfrm>
          <a:prstGeom prst="rect">
            <a:avLst/>
          </a:prstGeom>
          <a:noFill/>
          <a:ln w="9525">
            <a:noFill/>
            <a:miter lim="800000"/>
            <a:headEnd/>
            <a:tailEnd/>
          </a:ln>
        </p:spPr>
        <p:txBody>
          <a:bodyPr>
            <a:spAutoFit/>
          </a:bodyPr>
          <a:lstStyle/>
          <a:p>
            <a:pPr>
              <a:spcBef>
                <a:spcPct val="20000"/>
              </a:spcBef>
            </a:pPr>
            <a:r>
              <a:rPr lang="ja-JP" altLang="ja-JP" sz="2000">
                <a:solidFill>
                  <a:srgbClr val="0070C0"/>
                </a:solidFill>
                <a:ea typeface="HG創英角ｺﾞｼｯｸUB" pitchFamily="49" charset="-128"/>
              </a:rPr>
              <a:t>１１月１８日</a:t>
            </a:r>
          </a:p>
          <a:p>
            <a:r>
              <a:rPr lang="ja-JP" altLang="en-US" sz="2000">
                <a:solidFill>
                  <a:srgbClr val="000000"/>
                </a:solidFill>
              </a:rPr>
              <a:t>  </a:t>
            </a:r>
            <a:r>
              <a:rPr lang="ja-JP" altLang="ja-JP" sz="2000">
                <a:solidFill>
                  <a:srgbClr val="000000"/>
                </a:solidFill>
              </a:rPr>
              <a:t>【総会】ＤＰＣ分科会からの中間報告（２）</a:t>
            </a:r>
          </a:p>
          <a:p>
            <a:r>
              <a:rPr lang="ja-JP" altLang="en-US" sz="2000">
                <a:solidFill>
                  <a:srgbClr val="000000"/>
                </a:solidFill>
              </a:rPr>
              <a:t>　　　　   </a:t>
            </a:r>
            <a:r>
              <a:rPr lang="ja-JP" altLang="ja-JP" sz="2000">
                <a:solidFill>
                  <a:srgbClr val="000000"/>
                </a:solidFill>
              </a:rPr>
              <a:t>医療経済実態調査に対する各側の見解</a:t>
            </a:r>
            <a:endParaRPr lang="ja-JP" altLang="en-US" sz="2000">
              <a:solidFill>
                <a:srgbClr val="000000"/>
              </a:solidFill>
            </a:endParaRPr>
          </a:p>
          <a:p>
            <a:pPr>
              <a:lnSpc>
                <a:spcPct val="90000"/>
              </a:lnSpc>
            </a:pPr>
            <a:r>
              <a:rPr lang="ja-JP" altLang="en-US">
                <a:solidFill>
                  <a:srgbClr val="000000"/>
                </a:solidFill>
              </a:rPr>
              <a:t>    ［診療側］ </a:t>
            </a:r>
            <a:endParaRPr lang="en-US" altLang="ja-JP">
              <a:solidFill>
                <a:srgbClr val="000000"/>
              </a:solidFill>
            </a:endParaRPr>
          </a:p>
          <a:p>
            <a:pPr>
              <a:lnSpc>
                <a:spcPct val="90000"/>
              </a:lnSpc>
            </a:pPr>
            <a:r>
              <a:rPr lang="ja-JP" altLang="en-US">
                <a:solidFill>
                  <a:srgbClr val="000000"/>
                </a:solidFill>
              </a:rPr>
              <a:t>　　　「今回の医療経済実態調査からは、１０年振りのプラス改定となった前回改定を受けて</a:t>
            </a:r>
          </a:p>
          <a:p>
            <a:pPr>
              <a:lnSpc>
                <a:spcPct val="90000"/>
              </a:lnSpc>
            </a:pPr>
            <a:r>
              <a:rPr lang="ja-JP" altLang="en-US">
                <a:solidFill>
                  <a:srgbClr val="000000"/>
                </a:solidFill>
              </a:rPr>
              <a:t>        医業収益（保険薬局は収益）にある程度の伸びが見られたものの、これまでの相次ぐ</a:t>
            </a:r>
          </a:p>
          <a:p>
            <a:pPr>
              <a:lnSpc>
                <a:spcPct val="90000"/>
              </a:lnSpc>
            </a:pPr>
            <a:r>
              <a:rPr lang="ja-JP" altLang="en-US">
                <a:solidFill>
                  <a:srgbClr val="000000"/>
                </a:solidFill>
              </a:rPr>
              <a:t>        診療報酬のマイナス改定によって経営状態が大きく悪化したところから少しばかりの改</a:t>
            </a:r>
          </a:p>
          <a:p>
            <a:pPr>
              <a:lnSpc>
                <a:spcPct val="90000"/>
              </a:lnSpc>
            </a:pPr>
            <a:r>
              <a:rPr lang="ja-JP" altLang="en-US">
                <a:solidFill>
                  <a:srgbClr val="000000"/>
                </a:solidFill>
              </a:rPr>
              <a:t>        善を見せたに過ぎない。</a:t>
            </a:r>
          </a:p>
          <a:p>
            <a:pPr>
              <a:lnSpc>
                <a:spcPct val="90000"/>
              </a:lnSpc>
            </a:pPr>
            <a:r>
              <a:rPr lang="ja-JP" altLang="en-US">
                <a:solidFill>
                  <a:srgbClr val="000000"/>
                </a:solidFill>
              </a:rPr>
              <a:t>          しかも、国民のための質の高い医療の提供にとって不可欠な設備投資等を行い、</a:t>
            </a:r>
          </a:p>
          <a:p>
            <a:pPr>
              <a:lnSpc>
                <a:spcPct val="90000"/>
              </a:lnSpc>
            </a:pPr>
            <a:r>
              <a:rPr lang="ja-JP" altLang="en-US">
                <a:solidFill>
                  <a:srgbClr val="000000"/>
                </a:solidFill>
              </a:rPr>
              <a:t>        さらに勤務医の処遇改善等を進めるためには、一定の黒字幅を持続的に確保すること</a:t>
            </a:r>
          </a:p>
          <a:p>
            <a:pPr>
              <a:lnSpc>
                <a:spcPct val="90000"/>
              </a:lnSpc>
            </a:pPr>
            <a:r>
              <a:rPr lang="ja-JP" altLang="en-US">
                <a:solidFill>
                  <a:srgbClr val="000000"/>
                </a:solidFill>
              </a:rPr>
              <a:t>        が必要であること等も考えると、経営は依然として不安定であることが示された」</a:t>
            </a:r>
          </a:p>
          <a:p>
            <a:pPr>
              <a:lnSpc>
                <a:spcPts val="1800"/>
              </a:lnSpc>
            </a:pPr>
            <a:r>
              <a:rPr lang="ja-JP" altLang="ja-JP" sz="2000">
                <a:solidFill>
                  <a:srgbClr val="0070C0"/>
                </a:solidFill>
                <a:latin typeface="HG創英角ｺﾞｼｯｸUB" pitchFamily="49" charset="-128"/>
                <a:ea typeface="HG創英角ｺﾞｼｯｸUB" pitchFamily="49" charset="-128"/>
              </a:rPr>
              <a:t>１１月２５日</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【材料部会】外国価格参照制度</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イノベーションの評価</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【総会】医療提供体制（１）</a:t>
            </a:r>
          </a:p>
          <a:p>
            <a:pPr>
              <a:lnSpc>
                <a:spcPts val="1800"/>
              </a:lnSpc>
            </a:pPr>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入院医療</a:t>
            </a:r>
          </a:p>
          <a:p>
            <a:pPr>
              <a:lnSpc>
                <a:spcPts val="1800"/>
              </a:lnSpc>
            </a:pPr>
            <a:r>
              <a:rPr lang="ja-JP" altLang="en-US">
                <a:solidFill>
                  <a:srgbClr val="000000"/>
                </a:solidFill>
                <a:latin typeface="ＭＳ Ｐゴシック" charset="-128"/>
              </a:rPr>
              <a:t>　　　　　　　 </a:t>
            </a:r>
            <a:r>
              <a:rPr lang="ja-JP" altLang="ja-JP">
                <a:solidFill>
                  <a:srgbClr val="000000"/>
                </a:solidFill>
                <a:latin typeface="ＭＳ Ｐゴシック" charset="-128"/>
              </a:rPr>
              <a:t>Ⅰ．高度急性期・一般急性期</a:t>
            </a:r>
            <a:r>
              <a:rPr lang="ja-JP" altLang="en-US">
                <a:solidFill>
                  <a:srgbClr val="000000"/>
                </a:solidFill>
                <a:latin typeface="ＭＳ Ｐゴシック" charset="-128"/>
              </a:rPr>
              <a:t>（</a:t>
            </a:r>
            <a:r>
              <a:rPr lang="ja-JP" altLang="ja-JP">
                <a:solidFill>
                  <a:srgbClr val="000000"/>
                </a:solidFill>
                <a:latin typeface="ＭＳ Ｐゴシック" charset="-128"/>
              </a:rPr>
              <a:t>①入院基本料</a:t>
            </a:r>
            <a:r>
              <a:rPr lang="ja-JP" altLang="en-US">
                <a:solidFill>
                  <a:srgbClr val="000000"/>
                </a:solidFill>
                <a:latin typeface="ＭＳ Ｐゴシック" charset="-128"/>
              </a:rPr>
              <a:t>、</a:t>
            </a:r>
            <a:r>
              <a:rPr lang="ja-JP" altLang="ja-JP">
                <a:solidFill>
                  <a:srgbClr val="000000"/>
                </a:solidFill>
                <a:latin typeface="ＭＳ Ｐゴシック" charset="-128"/>
              </a:rPr>
              <a:t>②入院日及び退院日の曜日</a:t>
            </a:r>
            <a:r>
              <a:rPr lang="ja-JP" altLang="en-US">
                <a:solidFill>
                  <a:srgbClr val="000000"/>
                </a:solidFill>
                <a:latin typeface="ＭＳ Ｐゴシック" charset="-128"/>
              </a:rPr>
              <a:t>、</a:t>
            </a:r>
          </a:p>
          <a:p>
            <a:pPr>
              <a:lnSpc>
                <a:spcPts val="1800"/>
              </a:lnSpc>
            </a:pPr>
            <a:r>
              <a:rPr lang="ja-JP" altLang="en-US">
                <a:solidFill>
                  <a:srgbClr val="000000"/>
                </a:solidFill>
                <a:latin typeface="ＭＳ Ｐゴシック" charset="-128"/>
              </a:rPr>
              <a:t>                    </a:t>
            </a:r>
            <a:r>
              <a:rPr lang="ja-JP" altLang="ja-JP">
                <a:solidFill>
                  <a:srgbClr val="000000"/>
                </a:solidFill>
                <a:latin typeface="ＭＳ Ｐゴシック" charset="-128"/>
              </a:rPr>
              <a:t>③入院日、退院日の評価</a:t>
            </a:r>
            <a:r>
              <a:rPr lang="ja-JP" altLang="en-US">
                <a:solidFill>
                  <a:srgbClr val="000000"/>
                </a:solidFill>
                <a:latin typeface="ＭＳ Ｐゴシック" charset="-128"/>
              </a:rPr>
              <a:t>、</a:t>
            </a:r>
            <a:r>
              <a:rPr lang="ja-JP" altLang="ja-JP">
                <a:solidFill>
                  <a:srgbClr val="000000"/>
                </a:solidFill>
                <a:latin typeface="ＭＳ Ｐゴシック" charset="-128"/>
              </a:rPr>
              <a:t>④その他（高度急性期・急性期医療に係る特定入</a:t>
            </a:r>
            <a:endParaRPr lang="ja-JP" altLang="en-US">
              <a:solidFill>
                <a:srgbClr val="000000"/>
              </a:solidFill>
              <a:latin typeface="ＭＳ Ｐゴシック" charset="-128"/>
            </a:endParaRPr>
          </a:p>
          <a:p>
            <a:pPr>
              <a:lnSpc>
                <a:spcPts val="1800"/>
              </a:lnSpc>
            </a:pPr>
            <a:r>
              <a:rPr lang="ja-JP" altLang="en-US">
                <a:solidFill>
                  <a:srgbClr val="000000"/>
                </a:solidFill>
                <a:latin typeface="ＭＳ Ｐゴシック" charset="-128"/>
              </a:rPr>
              <a:t>                    </a:t>
            </a:r>
            <a:r>
              <a:rPr lang="ja-JP" altLang="ja-JP">
                <a:solidFill>
                  <a:srgbClr val="000000"/>
                </a:solidFill>
                <a:latin typeface="ＭＳ Ｐゴシック" charset="-128"/>
              </a:rPr>
              <a:t>院料）</a:t>
            </a:r>
            <a:r>
              <a:rPr lang="ja-JP" altLang="en-US">
                <a:solidFill>
                  <a:srgbClr val="000000"/>
                </a:solidFill>
                <a:latin typeface="ＭＳ Ｐゴシック" charset="-128"/>
              </a:rPr>
              <a:t>：</a:t>
            </a:r>
            <a:r>
              <a:rPr lang="en-US" altLang="ja-JP">
                <a:solidFill>
                  <a:srgbClr val="000000"/>
                </a:solidFill>
                <a:latin typeface="ＭＳ Ｐゴシック" charset="-128"/>
              </a:rPr>
              <a:t>(</a:t>
            </a:r>
            <a:r>
              <a:rPr lang="ja-JP" altLang="ja-JP">
                <a:solidFill>
                  <a:srgbClr val="000000"/>
                </a:solidFill>
                <a:latin typeface="ＭＳ Ｐゴシック" charset="-128"/>
              </a:rPr>
              <a:t>ⅰ</a:t>
            </a:r>
            <a:r>
              <a:rPr lang="en-US" altLang="ja-JP">
                <a:solidFill>
                  <a:srgbClr val="000000"/>
                </a:solidFill>
                <a:latin typeface="ＭＳ Ｐゴシック" charset="-128"/>
              </a:rPr>
              <a:t>)</a:t>
            </a:r>
            <a:r>
              <a:rPr lang="ja-JP" altLang="ja-JP">
                <a:solidFill>
                  <a:srgbClr val="000000"/>
                </a:solidFill>
                <a:latin typeface="ＭＳ Ｐゴシック" charset="-128"/>
              </a:rPr>
              <a:t>救命救急入院料</a:t>
            </a:r>
            <a:r>
              <a:rPr lang="ja-JP" altLang="en-US">
                <a:solidFill>
                  <a:srgbClr val="000000"/>
                </a:solidFill>
                <a:latin typeface="ＭＳ Ｐゴシック" charset="-128"/>
              </a:rPr>
              <a:t>、</a:t>
            </a:r>
            <a:r>
              <a:rPr lang="en-US" altLang="ja-JP">
                <a:solidFill>
                  <a:srgbClr val="000000"/>
                </a:solidFill>
                <a:latin typeface="ＭＳ Ｐゴシック" charset="-128"/>
              </a:rPr>
              <a:t>(</a:t>
            </a:r>
            <a:r>
              <a:rPr lang="ja-JP" altLang="ja-JP">
                <a:solidFill>
                  <a:srgbClr val="000000"/>
                </a:solidFill>
                <a:latin typeface="ＭＳ Ｐゴシック" charset="-128"/>
              </a:rPr>
              <a:t>ⅱ</a:t>
            </a:r>
            <a:r>
              <a:rPr lang="en-US" altLang="ja-JP">
                <a:solidFill>
                  <a:srgbClr val="000000"/>
                </a:solidFill>
                <a:latin typeface="ＭＳ Ｐゴシック" charset="-128"/>
              </a:rPr>
              <a:t>)</a:t>
            </a:r>
            <a:r>
              <a:rPr lang="ja-JP" altLang="ja-JP">
                <a:solidFill>
                  <a:srgbClr val="000000"/>
                </a:solidFill>
                <a:latin typeface="ＭＳ Ｐゴシック" charset="-128"/>
              </a:rPr>
              <a:t>小児の集中治療</a:t>
            </a:r>
            <a:r>
              <a:rPr lang="ja-JP" altLang="en-US">
                <a:solidFill>
                  <a:srgbClr val="000000"/>
                </a:solidFill>
                <a:latin typeface="ＭＳ Ｐゴシック" charset="-128"/>
              </a:rPr>
              <a:t>）</a:t>
            </a:r>
            <a:endParaRPr lang="ja-JP" altLang="ja-JP">
              <a:solidFill>
                <a:srgbClr val="000000"/>
              </a:solidFill>
              <a:latin typeface="ＭＳ Ｐゴシック" charset="-128"/>
            </a:endParaRPr>
          </a:p>
          <a:p>
            <a:pPr>
              <a:lnSpc>
                <a:spcPts val="1800"/>
              </a:lnSpc>
            </a:pPr>
            <a:r>
              <a:rPr lang="ja-JP" altLang="en-US">
                <a:solidFill>
                  <a:srgbClr val="000000"/>
                </a:solidFill>
                <a:latin typeface="ＭＳ Ｐゴシック" charset="-128"/>
              </a:rPr>
              <a:t>　　　　　　　 </a:t>
            </a:r>
            <a:r>
              <a:rPr lang="ja-JP" altLang="ja-JP">
                <a:solidFill>
                  <a:srgbClr val="000000"/>
                </a:solidFill>
                <a:latin typeface="ＭＳ Ｐゴシック" charset="-128"/>
              </a:rPr>
              <a:t>Ⅱ．亜急性期等医療</a:t>
            </a:r>
          </a:p>
          <a:p>
            <a:pPr>
              <a:lnSpc>
                <a:spcPts val="1800"/>
              </a:lnSpc>
            </a:pPr>
            <a:r>
              <a:rPr lang="ja-JP" altLang="en-US">
                <a:solidFill>
                  <a:srgbClr val="000000"/>
                </a:solidFill>
                <a:latin typeface="ＭＳ Ｐゴシック" charset="-128"/>
              </a:rPr>
              <a:t>　　　　　　　　　</a:t>
            </a:r>
            <a:r>
              <a:rPr lang="ja-JP" altLang="ja-JP">
                <a:solidFill>
                  <a:srgbClr val="000000"/>
                </a:solidFill>
                <a:latin typeface="ＭＳ Ｐゴシック" charset="-128"/>
              </a:rPr>
              <a:t>亜急性期入院医療管理料と回復期リハビリテーション病棟入院料</a:t>
            </a:r>
          </a:p>
          <a:p>
            <a:pPr>
              <a:lnSpc>
                <a:spcPts val="1800"/>
              </a:lnSpc>
            </a:pPr>
            <a:r>
              <a:rPr lang="ja-JP" altLang="en-US">
                <a:solidFill>
                  <a:srgbClr val="000000"/>
                </a:solidFill>
                <a:latin typeface="ＭＳ Ｐゴシック" charset="-128"/>
              </a:rPr>
              <a:t>　　　　　　　 </a:t>
            </a:r>
            <a:r>
              <a:rPr lang="ja-JP" altLang="ja-JP">
                <a:solidFill>
                  <a:srgbClr val="000000"/>
                </a:solidFill>
                <a:latin typeface="ＭＳ Ｐゴシック" charset="-128"/>
              </a:rPr>
              <a:t>Ⅲ．長期療養</a:t>
            </a:r>
            <a:r>
              <a:rPr lang="ja-JP" altLang="en-US">
                <a:solidFill>
                  <a:srgbClr val="000000"/>
                </a:solidFill>
                <a:latin typeface="ＭＳ Ｐゴシック" charset="-128"/>
              </a:rPr>
              <a:t>（</a:t>
            </a:r>
            <a:r>
              <a:rPr lang="ja-JP" altLang="ja-JP">
                <a:solidFill>
                  <a:srgbClr val="000000"/>
                </a:solidFill>
                <a:latin typeface="ＭＳ Ｐゴシック" charset="-128"/>
              </a:rPr>
              <a:t>①一般病棟の長期入院</a:t>
            </a:r>
            <a:r>
              <a:rPr lang="ja-JP" altLang="en-US">
                <a:solidFill>
                  <a:srgbClr val="000000"/>
                </a:solidFill>
                <a:latin typeface="ＭＳ Ｐゴシック" charset="-128"/>
              </a:rPr>
              <a:t>、</a:t>
            </a:r>
            <a:r>
              <a:rPr lang="ja-JP" altLang="ja-JP">
                <a:solidFill>
                  <a:srgbClr val="000000"/>
                </a:solidFill>
                <a:latin typeface="ＭＳ Ｐゴシック" charset="-128"/>
              </a:rPr>
              <a:t>②小児精神医療における小児入院医</a:t>
            </a:r>
            <a:endParaRPr lang="ja-JP" altLang="en-US">
              <a:solidFill>
                <a:srgbClr val="000000"/>
              </a:solidFill>
              <a:latin typeface="ＭＳ Ｐゴシック" charset="-128"/>
            </a:endParaRPr>
          </a:p>
          <a:p>
            <a:pPr>
              <a:lnSpc>
                <a:spcPts val="1800"/>
              </a:lnSpc>
            </a:pPr>
            <a:r>
              <a:rPr lang="ja-JP" altLang="en-US">
                <a:solidFill>
                  <a:srgbClr val="000000"/>
                </a:solidFill>
                <a:latin typeface="ＭＳ Ｐゴシック" charset="-128"/>
              </a:rPr>
              <a:t>                    </a:t>
            </a:r>
            <a:r>
              <a:rPr lang="ja-JP" altLang="ja-JP">
                <a:solidFill>
                  <a:srgbClr val="000000"/>
                </a:solidFill>
                <a:latin typeface="ＭＳ Ｐゴシック" charset="-128"/>
              </a:rPr>
              <a:t>療管理５の算定</a:t>
            </a:r>
            <a:r>
              <a:rPr lang="ja-JP" altLang="en-US">
                <a:solidFill>
                  <a:srgbClr val="000000"/>
                </a:solidFill>
                <a:latin typeface="ＭＳ Ｐゴシック" charset="-128"/>
              </a:rPr>
              <a:t>）</a:t>
            </a:r>
            <a:endParaRPr lang="ja-JP" altLang="ja-JP">
              <a:solidFill>
                <a:srgbClr val="000000"/>
              </a:solidFill>
              <a:latin typeface="ＭＳ Ｐゴシック" charset="-128"/>
            </a:endParaRPr>
          </a:p>
          <a:p>
            <a:pPr>
              <a:lnSpc>
                <a:spcPts val="1800"/>
              </a:lnSpc>
            </a:pPr>
            <a:r>
              <a:rPr lang="ja-JP" altLang="en-US">
                <a:solidFill>
                  <a:srgbClr val="000000"/>
                </a:solidFill>
                <a:latin typeface="ＭＳ Ｐゴシック" charset="-128"/>
              </a:rPr>
              <a:t>　　　　　　　 </a:t>
            </a:r>
            <a:r>
              <a:rPr lang="ja-JP" altLang="ja-JP">
                <a:solidFill>
                  <a:srgbClr val="000000"/>
                </a:solidFill>
                <a:latin typeface="ＭＳ Ｐゴシック" charset="-128"/>
              </a:rPr>
              <a:t>Ⅳ．有床診療所における入院医療</a:t>
            </a:r>
          </a:p>
          <a:p>
            <a:pPr>
              <a:lnSpc>
                <a:spcPts val="1800"/>
              </a:lnSpc>
            </a:pPr>
            <a:r>
              <a:rPr lang="ja-JP" altLang="en-US">
                <a:solidFill>
                  <a:srgbClr val="000000"/>
                </a:solidFill>
                <a:latin typeface="ＭＳ Ｐゴシック" charset="-128"/>
              </a:rPr>
              <a:t>　　　　　　　 </a:t>
            </a:r>
            <a:r>
              <a:rPr lang="ja-JP" altLang="ja-JP">
                <a:solidFill>
                  <a:srgbClr val="000000"/>
                </a:solidFill>
                <a:latin typeface="ＭＳ Ｐゴシック" charset="-128"/>
              </a:rPr>
              <a:t>Ⅴ．地域特性</a:t>
            </a:r>
          </a:p>
          <a:p>
            <a:pPr>
              <a:lnSpc>
                <a:spcPts val="1800"/>
              </a:lnSpc>
            </a:pPr>
            <a:r>
              <a:rPr lang="ja-JP" altLang="en-US">
                <a:solidFill>
                  <a:srgbClr val="000000"/>
                </a:solidFill>
                <a:latin typeface="ＭＳ Ｐゴシック" charset="-128"/>
              </a:rPr>
              <a:t>　　　　   </a:t>
            </a:r>
            <a:r>
              <a:rPr lang="ja-JP" altLang="ja-JP" sz="2000">
                <a:solidFill>
                  <a:srgbClr val="000000"/>
                </a:solidFill>
                <a:latin typeface="ＭＳ Ｐゴシック" charset="-128"/>
              </a:rPr>
              <a:t>次期診療報酬改定に対する中医協としての意見具申</a:t>
            </a:r>
            <a:endParaRPr lang="ja-JP" altLang="en-US" sz="2000">
              <a:solidFill>
                <a:srgbClr val="000000"/>
              </a:solidFill>
              <a:latin typeface="ＭＳ Ｐゴシック" charset="-128"/>
            </a:endParaRPr>
          </a:p>
        </p:txBody>
      </p:sp>
      <p:sp>
        <p:nvSpPr>
          <p:cNvPr id="57346"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A035A58B-805E-4028-8249-9CA0F914A7BF}" type="slidenum">
              <a:rPr kumimoji="1" lang="en-US" altLang="ja-JP" smtClean="0"/>
              <a:pPr fontAlgn="base">
                <a:spcAft>
                  <a:spcPct val="0"/>
                </a:spcAft>
                <a:defRPr/>
              </a:pPr>
              <a:t>16</a:t>
            </a:fld>
            <a:endParaRPr kumimoji="1" lang="en-US" altLang="ja-JP" smtClean="0"/>
          </a:p>
        </p:txBody>
      </p:sp>
    </p:spTree>
    <p:extLst>
      <p:ext uri="{BB962C8B-B14F-4D97-AF65-F5344CB8AC3E}">
        <p14:creationId xmlns:p14="http://schemas.microsoft.com/office/powerpoint/2010/main" xmlns="" val="194957202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5"/>
          <p:cNvSpPr txBox="1">
            <a:spLocks/>
          </p:cNvSpPr>
          <p:nvPr/>
        </p:nvSpPr>
        <p:spPr>
          <a:xfrm>
            <a:off x="467544" y="260648"/>
            <a:ext cx="8208912" cy="3312368"/>
          </a:xfrm>
          <a:prstGeom prst="rect">
            <a:avLst/>
          </a:prstGeom>
          <a:solidFill>
            <a:srgbClr val="FFFFCC"/>
          </a:solidFill>
          <a:effectLst>
            <a:innerShdw blurRad="63500" dist="50800" dir="13500000">
              <a:prstClr val="black">
                <a:alpha val="50000"/>
              </a:prstClr>
            </a:innerShdw>
          </a:effectLst>
        </p:spPr>
        <p:txBody>
          <a:bodyPr anchor="ctr"/>
          <a:lstStyle/>
          <a:p>
            <a:pPr marL="82550"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（新） イ　夜間５０対１急性期看護補助体制加算（１日につき）</a:t>
            </a:r>
          </a:p>
          <a:p>
            <a:pPr marL="1163638"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（入院患者数</a:t>
            </a:r>
            <a:r>
              <a:rPr kumimoji="0" lang="en-US" altLang="ja-JP" sz="2400" baseline="30000" dirty="0">
                <a:solidFill>
                  <a:srgbClr val="FF0000"/>
                </a:solidFill>
                <a:latin typeface="MS UI Gothic" pitchFamily="50" charset="-128"/>
                <a:ea typeface="MS UI Gothic" pitchFamily="50" charset="-128"/>
              </a:rPr>
              <a:t>※</a:t>
            </a:r>
            <a:r>
              <a:rPr kumimoji="0" lang="ja-JP" altLang="en-US" sz="2400" dirty="0">
                <a:solidFill>
                  <a:srgbClr val="FF0000"/>
                </a:solidFill>
                <a:latin typeface="MS UI Gothic" pitchFamily="50" charset="-128"/>
                <a:ea typeface="MS UI Gothic" pitchFamily="50" charset="-128"/>
              </a:rPr>
              <a:t>に対して常時５０対１以上）　　１０点</a:t>
            </a:r>
          </a:p>
          <a:p>
            <a:pPr marL="82550"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（新） ロ　夜間１００対１急性期看護補助体制加算（１日につき）</a:t>
            </a:r>
            <a:endParaRPr kumimoji="0" lang="en-US" altLang="ja-JP" sz="2400" dirty="0">
              <a:solidFill>
                <a:srgbClr val="FF0000"/>
              </a:solidFill>
              <a:latin typeface="MS UI Gothic" pitchFamily="50" charset="-128"/>
              <a:ea typeface="MS UI Gothic" pitchFamily="50" charset="-128"/>
            </a:endParaRPr>
          </a:p>
          <a:p>
            <a:pPr marL="1163638"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（入院患者数</a:t>
            </a:r>
            <a:r>
              <a:rPr kumimoji="0" lang="en-US" altLang="ja-JP" sz="2400" baseline="30000" dirty="0">
                <a:solidFill>
                  <a:srgbClr val="FF0000"/>
                </a:solidFill>
                <a:latin typeface="MS UI Gothic" pitchFamily="50" charset="-128"/>
                <a:ea typeface="MS UI Gothic" pitchFamily="50" charset="-128"/>
              </a:rPr>
              <a:t>※</a:t>
            </a:r>
            <a:r>
              <a:rPr kumimoji="0" lang="ja-JP" altLang="en-US" sz="2400" dirty="0">
                <a:solidFill>
                  <a:srgbClr val="FF0000"/>
                </a:solidFill>
                <a:latin typeface="MS UI Gothic" pitchFamily="50" charset="-128"/>
                <a:ea typeface="MS UI Gothic" pitchFamily="50" charset="-128"/>
              </a:rPr>
              <a:t>に対して常時１００対１以上）　　５点</a:t>
            </a:r>
          </a:p>
          <a:p>
            <a:pPr marL="82550" fontAlgn="auto">
              <a:spcBef>
                <a:spcPts val="0"/>
              </a:spcBef>
              <a:spcAft>
                <a:spcPts val="0"/>
              </a:spcAft>
              <a:defRPr/>
            </a:pPr>
            <a:r>
              <a:rPr kumimoji="0" lang="ja-JP" altLang="en-US" sz="2400" dirty="0">
                <a:latin typeface="MS UI Gothic" pitchFamily="50" charset="-128"/>
                <a:ea typeface="MS UI Gothic" pitchFamily="50" charset="-128"/>
              </a:rPr>
              <a:t>　　　　</a:t>
            </a:r>
            <a:r>
              <a:rPr kumimoji="0" lang="en-US" altLang="ja-JP" sz="2400" dirty="0">
                <a:latin typeface="MS UI Gothic" pitchFamily="50" charset="-128"/>
                <a:ea typeface="MS UI Gothic" pitchFamily="50" charset="-128"/>
              </a:rPr>
              <a:t>※ </a:t>
            </a:r>
            <a:r>
              <a:rPr kumimoji="0" lang="ja-JP" altLang="en-US" sz="2400" dirty="0">
                <a:latin typeface="MS UI Gothic" pitchFamily="50" charset="-128"/>
                <a:ea typeface="MS UI Gothic" pitchFamily="50" charset="-128"/>
              </a:rPr>
              <a:t>同一入院基本料を算定している病棟の入院患者数</a:t>
            </a:r>
          </a:p>
          <a:p>
            <a:pPr marL="273050" fontAlgn="auto">
              <a:spcBef>
                <a:spcPts val="1200"/>
              </a:spcBef>
              <a:spcAft>
                <a:spcPts val="0"/>
              </a:spcAft>
              <a:defRPr/>
            </a:pPr>
            <a:r>
              <a:rPr kumimoji="0" lang="en-US" altLang="ja-JP" sz="2200" dirty="0">
                <a:latin typeface="MS UI Gothic" pitchFamily="50" charset="-128"/>
                <a:ea typeface="MS UI Gothic" pitchFamily="50" charset="-128"/>
              </a:rPr>
              <a:t>[</a:t>
            </a:r>
            <a:r>
              <a:rPr kumimoji="0" lang="ja-JP" altLang="en-US" sz="2200" dirty="0">
                <a:latin typeface="MS UI Gothic" pitchFamily="50" charset="-128"/>
                <a:ea typeface="MS UI Gothic" pitchFamily="50" charset="-128"/>
              </a:rPr>
              <a:t>算定要件</a:t>
            </a:r>
            <a:r>
              <a:rPr kumimoji="0" lang="en-US" altLang="ja-JP" sz="2200" dirty="0">
                <a:latin typeface="MS UI Gothic" pitchFamily="50" charset="-128"/>
                <a:ea typeface="MS UI Gothic" pitchFamily="50" charset="-128"/>
              </a:rPr>
              <a:t>]</a:t>
            </a:r>
          </a:p>
          <a:p>
            <a:pPr marL="355600" indent="179388" fontAlgn="auto">
              <a:spcBef>
                <a:spcPts val="0"/>
              </a:spcBef>
              <a:spcAft>
                <a:spcPts val="0"/>
              </a:spcAft>
              <a:defRPr/>
            </a:pPr>
            <a:r>
              <a:rPr kumimoji="0" lang="ja-JP" altLang="en-US" sz="2200" dirty="0">
                <a:latin typeface="MS UI Gothic" pitchFamily="50" charset="-128"/>
                <a:ea typeface="MS UI Gothic" pitchFamily="50" charset="-128"/>
              </a:rPr>
              <a:t>新たな</a:t>
            </a:r>
            <a:r>
              <a:rPr kumimoji="0" lang="ja-JP" altLang="en-US" sz="2200" dirty="0">
                <a:solidFill>
                  <a:srgbClr val="0070C0"/>
                </a:solidFill>
                <a:latin typeface="MS UI Gothic" pitchFamily="50" charset="-128"/>
                <a:ea typeface="MS UI Gothic" pitchFamily="50" charset="-128"/>
              </a:rPr>
              <a:t>急性期看護補助体制加算（２５対１、５０対１、７５対１）を算定</a:t>
            </a:r>
            <a:r>
              <a:rPr kumimoji="0" lang="ja-JP" altLang="en-US" sz="2200" dirty="0">
                <a:latin typeface="MS UI Gothic" pitchFamily="50" charset="-128"/>
                <a:ea typeface="MS UI Gothic" pitchFamily="50" charset="-128"/>
              </a:rPr>
              <a:t>している病棟であること。</a:t>
            </a:r>
            <a:endParaRPr kumimoji="0" lang="en-US" altLang="ja-JP" sz="2200" dirty="0">
              <a:latin typeface="MS UI Gothic" pitchFamily="50" charset="-128"/>
              <a:ea typeface="MS UI Gothic" pitchFamily="50" charset="-128"/>
            </a:endParaRPr>
          </a:p>
        </p:txBody>
      </p:sp>
      <p:sp>
        <p:nvSpPr>
          <p:cNvPr id="5" name="コンテンツ プレースホルダ 5"/>
          <p:cNvSpPr txBox="1">
            <a:spLocks/>
          </p:cNvSpPr>
          <p:nvPr/>
        </p:nvSpPr>
        <p:spPr>
          <a:xfrm>
            <a:off x="467544" y="3789040"/>
            <a:ext cx="8208912" cy="2871936"/>
          </a:xfrm>
          <a:prstGeom prst="rect">
            <a:avLst/>
          </a:prstGeom>
          <a:solidFill>
            <a:srgbClr val="FFFFCC"/>
          </a:solidFill>
          <a:effectLst>
            <a:innerShdw blurRad="63500" dist="50800" dir="13500000">
              <a:prstClr val="black">
                <a:alpha val="50000"/>
              </a:prstClr>
            </a:innerShdw>
          </a:effectLst>
        </p:spPr>
        <p:txBody>
          <a:bodyPr anchor="ctr"/>
          <a:lstStyle/>
          <a:p>
            <a:pPr marL="534988"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 （新）</a:t>
            </a:r>
            <a:r>
              <a:rPr kumimoji="0" lang="en-US" altLang="ja-JP" sz="2400" dirty="0">
                <a:solidFill>
                  <a:srgbClr val="FF0000"/>
                </a:solidFill>
                <a:latin typeface="MS UI Gothic" pitchFamily="50" charset="-128"/>
                <a:ea typeface="MS UI Gothic" pitchFamily="50" charset="-128"/>
              </a:rPr>
              <a:t> </a:t>
            </a:r>
            <a:r>
              <a:rPr kumimoji="0" lang="ja-JP" altLang="en-US" sz="2400" dirty="0">
                <a:solidFill>
                  <a:srgbClr val="FF0000"/>
                </a:solidFill>
                <a:latin typeface="MS UI Gothic" pitchFamily="50" charset="-128"/>
                <a:ea typeface="MS UI Gothic" pitchFamily="50" charset="-128"/>
              </a:rPr>
              <a:t>看護職員夜間配置加算　　　５０点（１日につき）</a:t>
            </a:r>
            <a:endParaRPr kumimoji="0" lang="en-US" altLang="ja-JP" sz="2400" dirty="0">
              <a:solidFill>
                <a:srgbClr val="FF0000"/>
              </a:solidFill>
              <a:latin typeface="MS UI Gothic" pitchFamily="50" charset="-128"/>
              <a:ea typeface="MS UI Gothic" pitchFamily="50" charset="-128"/>
            </a:endParaRPr>
          </a:p>
          <a:p>
            <a:pPr marL="273050" fontAlgn="auto">
              <a:spcBef>
                <a:spcPts val="1200"/>
              </a:spcBef>
              <a:spcAft>
                <a:spcPts val="0"/>
              </a:spcAft>
              <a:defRPr/>
            </a:pPr>
            <a:r>
              <a:rPr kumimoji="0" lang="en-US" altLang="ja-JP" sz="2200" dirty="0">
                <a:latin typeface="MS UI Gothic" pitchFamily="50" charset="-128"/>
                <a:ea typeface="MS UI Gothic" pitchFamily="50" charset="-128"/>
              </a:rPr>
              <a:t>[</a:t>
            </a:r>
            <a:r>
              <a:rPr kumimoji="0" lang="ja-JP" altLang="en-US" sz="2200" dirty="0">
                <a:latin typeface="MS UI Gothic" pitchFamily="50" charset="-128"/>
                <a:ea typeface="MS UI Gothic" pitchFamily="50" charset="-128"/>
              </a:rPr>
              <a:t>施設基準</a:t>
            </a:r>
            <a:r>
              <a:rPr kumimoji="0" lang="en-US" altLang="ja-JP" sz="2200" dirty="0">
                <a:latin typeface="MS UI Gothic" pitchFamily="50" charset="-128"/>
                <a:ea typeface="MS UI Gothic" pitchFamily="50" charset="-128"/>
              </a:rPr>
              <a:t>]</a:t>
            </a:r>
          </a:p>
          <a:p>
            <a:pPr marL="712788" indent="-273050" fontAlgn="auto">
              <a:spcBef>
                <a:spcPts val="0"/>
              </a:spcBef>
              <a:spcAft>
                <a:spcPts val="0"/>
              </a:spcAft>
              <a:defRPr/>
            </a:pPr>
            <a:r>
              <a:rPr kumimoji="0" lang="ja-JP" altLang="en-US" sz="2200" dirty="0">
                <a:latin typeface="MS UI Gothic" pitchFamily="50" charset="-128"/>
                <a:ea typeface="MS UI Gothic" pitchFamily="50" charset="-128"/>
              </a:rPr>
              <a:t>① 　</a:t>
            </a:r>
            <a:r>
              <a:rPr kumimoji="0" lang="ja-JP" altLang="en-US" sz="2200" dirty="0">
                <a:solidFill>
                  <a:srgbClr val="0070C0"/>
                </a:solidFill>
                <a:latin typeface="MS UI Gothic" pitchFamily="50" charset="-128"/>
                <a:ea typeface="MS UI Gothic" pitchFamily="50" charset="-128"/>
              </a:rPr>
              <a:t>２５対１急性期看護補助体制加算を算定</a:t>
            </a:r>
            <a:r>
              <a:rPr kumimoji="0" lang="ja-JP" altLang="en-US" sz="2200" dirty="0">
                <a:latin typeface="MS UI Gothic" pitchFamily="50" charset="-128"/>
                <a:ea typeface="MS UI Gothic" pitchFamily="50" charset="-128"/>
              </a:rPr>
              <a:t>している病棟であること。</a:t>
            </a:r>
          </a:p>
          <a:p>
            <a:pPr marL="712788" indent="-273050" fontAlgn="auto">
              <a:spcBef>
                <a:spcPts val="0"/>
              </a:spcBef>
              <a:spcAft>
                <a:spcPts val="0"/>
              </a:spcAft>
              <a:defRPr/>
            </a:pPr>
            <a:r>
              <a:rPr kumimoji="0" lang="ja-JP" altLang="en-US" sz="2200" dirty="0">
                <a:latin typeface="MS UI Gothic" pitchFamily="50" charset="-128"/>
                <a:ea typeface="MS UI Gothic" pitchFamily="50" charset="-128"/>
              </a:rPr>
              <a:t>② 　当該病棟における看護職員の数は、夜勤の時間帯も含め、常時当該病棟の</a:t>
            </a:r>
            <a:r>
              <a:rPr kumimoji="0" lang="ja-JP" altLang="en-US" sz="2200" dirty="0">
                <a:solidFill>
                  <a:srgbClr val="0070C0"/>
                </a:solidFill>
                <a:latin typeface="MS UI Gothic" pitchFamily="50" charset="-128"/>
                <a:ea typeface="MS UI Gothic" pitchFamily="50" charset="-128"/>
              </a:rPr>
              <a:t>入院患者の数が１２又はその端数を増すごとに１以上</a:t>
            </a:r>
            <a:r>
              <a:rPr kumimoji="0" lang="ja-JP" altLang="en-US" sz="2200" dirty="0">
                <a:latin typeface="MS UI Gothic" pitchFamily="50" charset="-128"/>
                <a:ea typeface="MS UI Gothic" pitchFamily="50" charset="-128"/>
              </a:rPr>
              <a:t>であること。</a:t>
            </a:r>
            <a:endParaRPr kumimoji="0" lang="en-US" altLang="ja-JP" sz="2200" b="1" dirty="0">
              <a:solidFill>
                <a:srgbClr val="FF0000"/>
              </a:solidFill>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69C3FBB1-F2A0-4492-9E8A-E9671B18F802}" type="slidenum">
              <a:rPr lang="en-US" sz="1400">
                <a:effectLst>
                  <a:outerShdw blurRad="38100" dist="38100" dir="2700000" algn="tl">
                    <a:srgbClr val="000000">
                      <a:alpha val="43137"/>
                    </a:srgbClr>
                  </a:outerShdw>
                </a:effectLst>
              </a:rPr>
              <a:pPr algn="r">
                <a:defRPr/>
              </a:pPr>
              <a:t>160</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2636912"/>
          <a:ext cx="8229600" cy="4104456"/>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36933">
                <a:tc>
                  <a:txBody>
                    <a:bodyPr/>
                    <a:lstStyle/>
                    <a:p>
                      <a:pPr algn="ctr"/>
                      <a:r>
                        <a:rPr kumimoji="1" lang="ja-JP" altLang="en-US" sz="1600" b="1" dirty="0" smtClean="0">
                          <a:solidFill>
                            <a:srgbClr val="FF0000"/>
                          </a:solidFill>
                          <a:latin typeface="MS UI Gothic" pitchFamily="50" charset="-128"/>
                          <a:ea typeface="MS UI Gothic" pitchFamily="50" charset="-128"/>
                        </a:rPr>
                        <a:t>改　定　後</a:t>
                      </a:r>
                      <a:endParaRPr kumimoji="1" lang="ja-JP" altLang="en-US" sz="16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1600" dirty="0" smtClean="0">
                          <a:latin typeface="MS UI Gothic" pitchFamily="50" charset="-128"/>
                          <a:ea typeface="MS UI Gothic" pitchFamily="50" charset="-128"/>
                        </a:rPr>
                        <a:t>現　　行</a:t>
                      </a:r>
                      <a:endParaRPr kumimoji="1" lang="ja-JP" altLang="en-US" sz="1600" dirty="0">
                        <a:latin typeface="MS UI Gothic" pitchFamily="50" charset="-128"/>
                        <a:ea typeface="MS UI Gothic" pitchFamily="50" charset="-128"/>
                      </a:endParaRPr>
                    </a:p>
                  </a:txBody>
                  <a:tcPr>
                    <a:solidFill>
                      <a:schemeClr val="accent5">
                        <a:lumMod val="20000"/>
                        <a:lumOff val="80000"/>
                      </a:schemeClr>
                    </a:solidFill>
                  </a:tcPr>
                </a:tc>
              </a:tr>
              <a:tr h="3767523">
                <a:tc>
                  <a:txBody>
                    <a:bodyPr/>
                    <a:lstStyle/>
                    <a:p>
                      <a:pPr marL="450850" indent="-450850"/>
                      <a:r>
                        <a:rPr kumimoji="1" lang="en-US" altLang="ja-JP" sz="1600" baseline="0" dirty="0" smtClean="0">
                          <a:solidFill>
                            <a:schemeClr val="tx1"/>
                          </a:solidFill>
                          <a:latin typeface="MS UI Gothic" pitchFamily="50" charset="-128"/>
                          <a:ea typeface="MS UI Gothic" pitchFamily="50" charset="-128"/>
                          <a:cs typeface="+mn-cs"/>
                        </a:rPr>
                        <a:t>A212</a:t>
                      </a:r>
                      <a:r>
                        <a:rPr kumimoji="1" lang="ja-JP" altLang="en-US" sz="1600" baseline="0" dirty="0" smtClean="0">
                          <a:solidFill>
                            <a:schemeClr val="tx1"/>
                          </a:solidFill>
                          <a:latin typeface="MS UI Gothic" pitchFamily="50" charset="-128"/>
                          <a:ea typeface="MS UI Gothic" pitchFamily="50" charset="-128"/>
                          <a:cs typeface="+mn-cs"/>
                        </a:rPr>
                        <a:t>　超重症児</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者</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・準超重症児</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者</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入院</a:t>
                      </a:r>
                      <a:r>
                        <a:rPr kumimoji="1" lang="en-US" altLang="ja-JP" sz="1600" baseline="0" dirty="0" smtClean="0">
                          <a:solidFill>
                            <a:schemeClr val="tx1"/>
                          </a:solidFill>
                          <a:latin typeface="MS UI Gothic" pitchFamily="50" charset="-128"/>
                          <a:ea typeface="MS UI Gothic" pitchFamily="50" charset="-128"/>
                          <a:cs typeface="+mn-cs"/>
                        </a:rPr>
                        <a:t/>
                      </a:r>
                      <a:br>
                        <a:rPr kumimoji="1" lang="en-US" altLang="ja-JP" sz="1600" baseline="0" dirty="0" smtClean="0">
                          <a:solidFill>
                            <a:schemeClr val="tx1"/>
                          </a:solidFill>
                          <a:latin typeface="MS UI Gothic" pitchFamily="50" charset="-128"/>
                          <a:ea typeface="MS UI Gothic" pitchFamily="50" charset="-128"/>
                          <a:cs typeface="+mn-cs"/>
                        </a:rPr>
                      </a:br>
                      <a:r>
                        <a:rPr kumimoji="1" lang="ja-JP" altLang="en-US" sz="1600" baseline="0" dirty="0" smtClean="0">
                          <a:solidFill>
                            <a:schemeClr val="tx1"/>
                          </a:solidFill>
                          <a:latin typeface="MS UI Gothic" pitchFamily="50" charset="-128"/>
                          <a:ea typeface="MS UI Gothic" pitchFamily="50" charset="-128"/>
                          <a:cs typeface="+mn-cs"/>
                        </a:rPr>
                        <a:t>診療加算</a:t>
                      </a:r>
                      <a:endParaRPr kumimoji="1" lang="en-US" altLang="ja-JP" sz="1600" baseline="0" dirty="0" smtClean="0">
                        <a:solidFill>
                          <a:schemeClr val="tx1"/>
                        </a:solidFill>
                        <a:latin typeface="MS UI Gothic" pitchFamily="50" charset="-128"/>
                        <a:ea typeface="MS UI Gothic" pitchFamily="50" charset="-128"/>
                        <a:cs typeface="+mn-cs"/>
                      </a:endParaRPr>
                    </a:p>
                    <a:p>
                      <a:r>
                        <a:rPr kumimoji="1" lang="ja-JP" altLang="en-US" sz="1600" baseline="0" dirty="0" smtClean="0">
                          <a:solidFill>
                            <a:schemeClr val="tx1"/>
                          </a:solidFill>
                          <a:latin typeface="MS UI Gothic" pitchFamily="50" charset="-128"/>
                          <a:ea typeface="MS UI Gothic" pitchFamily="50" charset="-128"/>
                          <a:cs typeface="+mn-cs"/>
                        </a:rPr>
                        <a:t>［算定可能病床］</a:t>
                      </a:r>
                    </a:p>
                    <a:p>
                      <a:pPr marL="177800" indent="0"/>
                      <a:r>
                        <a:rPr kumimoji="1" lang="en-US" altLang="ja-JP" sz="1600" baseline="0" dirty="0" smtClean="0">
                          <a:solidFill>
                            <a:schemeClr val="tx1"/>
                          </a:solidFill>
                          <a:latin typeface="MS UI Gothic" pitchFamily="50" charset="-128"/>
                          <a:ea typeface="MS UI Gothic" pitchFamily="50" charset="-128"/>
                          <a:cs typeface="+mn-cs"/>
                        </a:rPr>
                        <a:t>A100</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一般病棟入院基本料</a:t>
                      </a:r>
                      <a:endParaRPr kumimoji="1" lang="en-US" altLang="zh-TW" sz="1600" baseline="0" dirty="0" smtClean="0">
                        <a:solidFill>
                          <a:schemeClr val="tx1"/>
                        </a:solidFill>
                        <a:latin typeface="MS UI Gothic" pitchFamily="50" charset="-128"/>
                        <a:ea typeface="MS UI Gothic" pitchFamily="50" charset="-128"/>
                        <a:cs typeface="+mn-cs"/>
                      </a:endParaRPr>
                    </a:p>
                    <a:p>
                      <a:pPr marL="177800" indent="0"/>
                      <a:r>
                        <a:rPr kumimoji="1" lang="en-US" altLang="ja-JP" sz="1600" b="1" baseline="0" dirty="0" smtClean="0">
                          <a:solidFill>
                            <a:srgbClr val="FF0000"/>
                          </a:solidFill>
                          <a:latin typeface="MS UI Gothic" pitchFamily="50" charset="-128"/>
                          <a:ea typeface="MS UI Gothic" pitchFamily="50" charset="-128"/>
                          <a:cs typeface="+mn-cs"/>
                        </a:rPr>
                        <a:t>A101</a:t>
                      </a:r>
                      <a:r>
                        <a:rPr kumimoji="1" lang="ja-JP" altLang="en-US" sz="1600" b="1" baseline="0" dirty="0" smtClean="0">
                          <a:solidFill>
                            <a:srgbClr val="FF0000"/>
                          </a:solidFill>
                          <a:latin typeface="MS UI Gothic" pitchFamily="50" charset="-128"/>
                          <a:ea typeface="MS UI Gothic" pitchFamily="50" charset="-128"/>
                          <a:cs typeface="+mn-cs"/>
                        </a:rPr>
                        <a:t>　</a:t>
                      </a:r>
                      <a:r>
                        <a:rPr kumimoji="1" lang="zh-TW" altLang="en-US" sz="1600" b="1" baseline="0" dirty="0" smtClean="0">
                          <a:solidFill>
                            <a:srgbClr val="FF0000"/>
                          </a:solidFill>
                          <a:latin typeface="MS UI Gothic" pitchFamily="50" charset="-128"/>
                          <a:ea typeface="MS UI Gothic" pitchFamily="50" charset="-128"/>
                          <a:cs typeface="+mn-cs"/>
                        </a:rPr>
                        <a:t>療養病棟入院基本料</a:t>
                      </a:r>
                      <a:endParaRPr kumimoji="1" lang="en-US" altLang="zh-TW" sz="1600" b="1" baseline="0" dirty="0" smtClean="0">
                        <a:solidFill>
                          <a:schemeClr val="tx1"/>
                        </a:solidFill>
                        <a:latin typeface="MS UI Gothic" pitchFamily="50" charset="-128"/>
                        <a:ea typeface="MS UI Gothic" pitchFamily="50" charset="-128"/>
                        <a:cs typeface="+mn-cs"/>
                      </a:endParaRPr>
                    </a:p>
                    <a:p>
                      <a:pPr marL="177800" indent="0"/>
                      <a:r>
                        <a:rPr kumimoji="1" lang="en-US" altLang="ja-JP" sz="1600" baseline="0" dirty="0" smtClean="0">
                          <a:solidFill>
                            <a:schemeClr val="tx1"/>
                          </a:solidFill>
                          <a:latin typeface="MS UI Gothic" pitchFamily="50" charset="-128"/>
                          <a:ea typeface="MS UI Gothic" pitchFamily="50" charset="-128"/>
                          <a:cs typeface="+mn-cs"/>
                        </a:rPr>
                        <a:t>A102</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結核病棟入院基本料</a:t>
                      </a:r>
                      <a:endParaRPr kumimoji="1" lang="en-US" altLang="zh-TW" sz="1600" baseline="0" dirty="0" smtClean="0">
                        <a:solidFill>
                          <a:schemeClr val="tx1"/>
                        </a:solidFill>
                        <a:latin typeface="MS UI Gothic" pitchFamily="50" charset="-128"/>
                        <a:ea typeface="MS UI Gothic" pitchFamily="50" charset="-128"/>
                        <a:cs typeface="+mn-cs"/>
                      </a:endParaRPr>
                    </a:p>
                    <a:p>
                      <a:pPr marL="177800" indent="0"/>
                      <a:r>
                        <a:rPr kumimoji="1" lang="en-US" altLang="ja-JP" sz="1600" baseline="0" dirty="0" smtClean="0">
                          <a:solidFill>
                            <a:schemeClr val="tx1"/>
                          </a:solidFill>
                          <a:latin typeface="MS UI Gothic" pitchFamily="50" charset="-128"/>
                          <a:ea typeface="MS UI Gothic" pitchFamily="50" charset="-128"/>
                          <a:cs typeface="+mn-cs"/>
                        </a:rPr>
                        <a:t>A103</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精神病棟入院基本料</a:t>
                      </a:r>
                      <a:endParaRPr kumimoji="1" lang="en-US" altLang="zh-TW" sz="1600" baseline="0" dirty="0" smtClean="0">
                        <a:solidFill>
                          <a:schemeClr val="tx1"/>
                        </a:solidFill>
                        <a:latin typeface="MS UI Gothic" pitchFamily="50" charset="-128"/>
                        <a:ea typeface="MS UI Gothic" pitchFamily="50" charset="-128"/>
                        <a:cs typeface="+mn-cs"/>
                      </a:endParaRPr>
                    </a:p>
                    <a:p>
                      <a:pPr marL="177800" indent="0"/>
                      <a:r>
                        <a:rPr kumimoji="1" lang="en-US" altLang="ja-JP" sz="1600" baseline="0" dirty="0" smtClean="0">
                          <a:solidFill>
                            <a:schemeClr val="tx1"/>
                          </a:solidFill>
                          <a:latin typeface="MS UI Gothic" pitchFamily="50" charset="-128"/>
                          <a:ea typeface="MS UI Gothic" pitchFamily="50" charset="-128"/>
                          <a:cs typeface="+mn-cs"/>
                        </a:rPr>
                        <a:t>A104</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特定機能病院入院基本料</a:t>
                      </a:r>
                      <a:endParaRPr kumimoji="1" lang="en-US" altLang="zh-TW" sz="1600" baseline="0" dirty="0" smtClean="0">
                        <a:solidFill>
                          <a:schemeClr val="tx1"/>
                        </a:solidFill>
                        <a:latin typeface="MS UI Gothic" pitchFamily="50" charset="-128"/>
                        <a:ea typeface="MS UI Gothic" pitchFamily="50" charset="-128"/>
                        <a:cs typeface="+mn-cs"/>
                      </a:endParaRPr>
                    </a:p>
                    <a:p>
                      <a:pPr marL="177800" indent="0"/>
                      <a:r>
                        <a:rPr kumimoji="1" lang="en-US" altLang="ja-JP" sz="1600" baseline="0" dirty="0" smtClean="0">
                          <a:solidFill>
                            <a:schemeClr val="tx1"/>
                          </a:solidFill>
                          <a:latin typeface="MS UI Gothic" pitchFamily="50" charset="-128"/>
                          <a:ea typeface="MS UI Gothic" pitchFamily="50" charset="-128"/>
                          <a:cs typeface="+mn-cs"/>
                        </a:rPr>
                        <a:t>A105</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専門病院入院基本料</a:t>
                      </a:r>
                      <a:endParaRPr kumimoji="1" lang="en-US" altLang="zh-TW" sz="1600" baseline="0" dirty="0" smtClean="0">
                        <a:solidFill>
                          <a:schemeClr val="tx1"/>
                        </a:solidFill>
                        <a:latin typeface="MS UI Gothic" pitchFamily="50" charset="-128"/>
                        <a:ea typeface="MS UI Gothic" pitchFamily="50" charset="-128"/>
                        <a:cs typeface="+mn-cs"/>
                      </a:endParaRPr>
                    </a:p>
                    <a:p>
                      <a:pPr marL="177800" indent="0"/>
                      <a:r>
                        <a:rPr kumimoji="1" lang="en-US" altLang="ja-JP" sz="1600" baseline="0" dirty="0" smtClean="0">
                          <a:solidFill>
                            <a:schemeClr val="tx1"/>
                          </a:solidFill>
                          <a:latin typeface="MS UI Gothic" pitchFamily="50" charset="-128"/>
                          <a:ea typeface="MS UI Gothic" pitchFamily="50" charset="-128"/>
                          <a:cs typeface="+mn-cs"/>
                        </a:rPr>
                        <a:t>A106</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障害者施設等入院基本料</a:t>
                      </a:r>
                      <a:endParaRPr kumimoji="1" lang="en-US" altLang="zh-TW" sz="1600" baseline="0" dirty="0" smtClean="0">
                        <a:solidFill>
                          <a:schemeClr val="tx1"/>
                        </a:solidFill>
                        <a:latin typeface="MS UI Gothic" pitchFamily="50" charset="-128"/>
                        <a:ea typeface="MS UI Gothic" pitchFamily="50" charset="-128"/>
                        <a:cs typeface="+mn-cs"/>
                      </a:endParaRPr>
                    </a:p>
                    <a:p>
                      <a:pPr marL="177800" indent="0"/>
                      <a:r>
                        <a:rPr kumimoji="1" lang="en-US" altLang="ja-JP" sz="1600" baseline="0" dirty="0" smtClean="0">
                          <a:solidFill>
                            <a:schemeClr val="tx1"/>
                          </a:solidFill>
                          <a:latin typeface="MS UI Gothic" pitchFamily="50" charset="-128"/>
                          <a:ea typeface="MS UI Gothic" pitchFamily="50" charset="-128"/>
                          <a:cs typeface="+mn-cs"/>
                        </a:rPr>
                        <a:t>A108</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有床診療所入院基本料</a:t>
                      </a:r>
                      <a:endParaRPr kumimoji="1" lang="en-US" altLang="zh-TW" sz="1600" baseline="0" dirty="0" smtClean="0">
                        <a:solidFill>
                          <a:schemeClr val="tx1"/>
                        </a:solidFill>
                        <a:latin typeface="MS UI Gothic" pitchFamily="50" charset="-128"/>
                        <a:ea typeface="MS UI Gothic" pitchFamily="50" charset="-128"/>
                        <a:cs typeface="+mn-cs"/>
                      </a:endParaRPr>
                    </a:p>
                    <a:p>
                      <a:pPr marL="177800" indent="0"/>
                      <a:r>
                        <a:rPr kumimoji="1" lang="en-US" altLang="ja-JP" sz="1600" b="1" baseline="0" dirty="0" smtClean="0">
                          <a:solidFill>
                            <a:srgbClr val="FF0000"/>
                          </a:solidFill>
                          <a:latin typeface="MS UI Gothic" pitchFamily="50" charset="-128"/>
                          <a:ea typeface="MS UI Gothic" pitchFamily="50" charset="-128"/>
                          <a:cs typeface="+mn-cs"/>
                        </a:rPr>
                        <a:t>A109</a:t>
                      </a:r>
                      <a:r>
                        <a:rPr kumimoji="1" lang="ja-JP" altLang="en-US" sz="1600" b="1" baseline="0" dirty="0" smtClean="0">
                          <a:solidFill>
                            <a:srgbClr val="FF0000"/>
                          </a:solidFill>
                          <a:latin typeface="MS UI Gothic" pitchFamily="50" charset="-128"/>
                          <a:ea typeface="MS UI Gothic" pitchFamily="50" charset="-128"/>
                          <a:cs typeface="+mn-cs"/>
                        </a:rPr>
                        <a:t>　</a:t>
                      </a:r>
                      <a:r>
                        <a:rPr kumimoji="1" lang="zh-TW" altLang="en-US" sz="1600" b="1" baseline="0" dirty="0" smtClean="0">
                          <a:solidFill>
                            <a:srgbClr val="FF0000"/>
                          </a:solidFill>
                          <a:latin typeface="MS UI Gothic" pitchFamily="50" charset="-128"/>
                          <a:ea typeface="MS UI Gothic" pitchFamily="50" charset="-128"/>
                          <a:cs typeface="+mn-cs"/>
                        </a:rPr>
                        <a:t>有床診療所療養病床入</a:t>
                      </a:r>
                      <a:r>
                        <a:rPr kumimoji="1" lang="ja-JP" altLang="en-US" sz="1600" b="1" baseline="0" dirty="0" smtClean="0">
                          <a:solidFill>
                            <a:srgbClr val="FF0000"/>
                          </a:solidFill>
                          <a:latin typeface="MS UI Gothic" pitchFamily="50" charset="-128"/>
                          <a:ea typeface="MS UI Gothic" pitchFamily="50" charset="-128"/>
                          <a:cs typeface="+mn-cs"/>
                        </a:rPr>
                        <a:t>院基本料</a:t>
                      </a:r>
                      <a:endParaRPr kumimoji="1" lang="en-US" altLang="ja-JP" sz="1600" b="1" baseline="0" dirty="0" smtClean="0">
                        <a:solidFill>
                          <a:schemeClr val="tx1"/>
                        </a:solidFill>
                        <a:latin typeface="MS UI Gothic" pitchFamily="50" charset="-128"/>
                        <a:ea typeface="MS UI Gothic" pitchFamily="50" charset="-128"/>
                        <a:cs typeface="+mn-cs"/>
                      </a:endParaRPr>
                    </a:p>
                    <a:p>
                      <a:pPr marL="177800" indent="0"/>
                      <a:r>
                        <a:rPr kumimoji="1" lang="en-US" altLang="ja-JP" sz="1600" baseline="0" dirty="0" smtClean="0">
                          <a:solidFill>
                            <a:schemeClr val="tx1"/>
                          </a:solidFill>
                          <a:latin typeface="MS UI Gothic" pitchFamily="50" charset="-128"/>
                          <a:ea typeface="MS UI Gothic" pitchFamily="50" charset="-128"/>
                          <a:cs typeface="+mn-cs"/>
                        </a:rPr>
                        <a:t>A306</a:t>
                      </a:r>
                      <a:r>
                        <a:rPr kumimoji="1" lang="ja-JP" altLang="en-US" sz="1600" baseline="0" dirty="0" smtClean="0">
                          <a:solidFill>
                            <a:schemeClr val="tx1"/>
                          </a:solidFill>
                          <a:latin typeface="MS UI Gothic" pitchFamily="50" charset="-128"/>
                          <a:ea typeface="MS UI Gothic" pitchFamily="50" charset="-128"/>
                          <a:cs typeface="+mn-cs"/>
                        </a:rPr>
                        <a:t>　特殊疾患入院医療管理料</a:t>
                      </a:r>
                      <a:endParaRPr kumimoji="1" lang="en-US" altLang="ja-JP" sz="1600" baseline="0" dirty="0" smtClean="0">
                        <a:solidFill>
                          <a:schemeClr val="tx1"/>
                        </a:solidFill>
                        <a:latin typeface="MS UI Gothic" pitchFamily="50" charset="-128"/>
                        <a:ea typeface="MS UI Gothic" pitchFamily="50" charset="-128"/>
                        <a:cs typeface="+mn-cs"/>
                      </a:endParaRPr>
                    </a:p>
                    <a:p>
                      <a:pPr marL="177800" indent="0"/>
                      <a:r>
                        <a:rPr kumimoji="1" lang="en-US" altLang="ja-JP" sz="1600" baseline="0" dirty="0" smtClean="0">
                          <a:solidFill>
                            <a:schemeClr val="tx1"/>
                          </a:solidFill>
                          <a:latin typeface="MS UI Gothic" pitchFamily="50" charset="-128"/>
                          <a:ea typeface="MS UI Gothic" pitchFamily="50" charset="-128"/>
                          <a:cs typeface="+mn-cs"/>
                        </a:rPr>
                        <a:t>A307</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小児入院医療管理料</a:t>
                      </a:r>
                      <a:endParaRPr kumimoji="1" lang="en-US" altLang="zh-TW" sz="1600" baseline="0" dirty="0" smtClean="0">
                        <a:solidFill>
                          <a:schemeClr val="tx1"/>
                        </a:solidFill>
                        <a:latin typeface="MS UI Gothic" pitchFamily="50" charset="-128"/>
                        <a:ea typeface="MS UI Gothic" pitchFamily="50" charset="-128"/>
                        <a:cs typeface="+mn-cs"/>
                      </a:endParaRPr>
                    </a:p>
                    <a:p>
                      <a:pPr marL="177800" indent="0"/>
                      <a:r>
                        <a:rPr kumimoji="1" lang="en-US" altLang="ja-JP" sz="1600" baseline="0" dirty="0" smtClean="0">
                          <a:solidFill>
                            <a:schemeClr val="tx1"/>
                          </a:solidFill>
                          <a:latin typeface="MS UI Gothic" pitchFamily="50" charset="-128"/>
                          <a:ea typeface="MS UI Gothic" pitchFamily="50" charset="-128"/>
                          <a:cs typeface="+mn-cs"/>
                        </a:rPr>
                        <a:t>A309</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特殊疾患病棟</a:t>
                      </a:r>
                      <a:r>
                        <a:rPr kumimoji="1" lang="ja-JP" altLang="en-US" sz="1600" baseline="0" dirty="0" smtClean="0">
                          <a:solidFill>
                            <a:schemeClr val="tx1"/>
                          </a:solidFill>
                          <a:latin typeface="MS UI Gothic" pitchFamily="50" charset="-128"/>
                          <a:ea typeface="MS UI Gothic" pitchFamily="50" charset="-128"/>
                          <a:cs typeface="+mn-cs"/>
                        </a:rPr>
                        <a:t>入院料</a:t>
                      </a:r>
                      <a:endParaRPr kumimoji="1" lang="en-US" altLang="ja-JP" sz="1600"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450850" indent="-450850"/>
                      <a:r>
                        <a:rPr kumimoji="1" lang="en-US" altLang="ja-JP" sz="1600" baseline="0" dirty="0" smtClean="0">
                          <a:solidFill>
                            <a:schemeClr val="tx1"/>
                          </a:solidFill>
                          <a:latin typeface="MS UI Gothic" pitchFamily="50" charset="-128"/>
                          <a:ea typeface="MS UI Gothic" pitchFamily="50" charset="-128"/>
                          <a:cs typeface="+mn-cs"/>
                        </a:rPr>
                        <a:t>A212</a:t>
                      </a:r>
                      <a:r>
                        <a:rPr kumimoji="1" lang="ja-JP" altLang="en-US" sz="1600" baseline="0" dirty="0" smtClean="0">
                          <a:solidFill>
                            <a:schemeClr val="tx1"/>
                          </a:solidFill>
                          <a:latin typeface="MS UI Gothic" pitchFamily="50" charset="-128"/>
                          <a:ea typeface="MS UI Gothic" pitchFamily="50" charset="-128"/>
                          <a:cs typeface="+mn-cs"/>
                        </a:rPr>
                        <a:t>　超重症児</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者</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・準超重症児</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者</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入院</a:t>
                      </a:r>
                      <a:r>
                        <a:rPr kumimoji="1" lang="en-US" altLang="ja-JP" sz="1600" baseline="0" dirty="0" smtClean="0">
                          <a:solidFill>
                            <a:schemeClr val="tx1"/>
                          </a:solidFill>
                          <a:latin typeface="MS UI Gothic" pitchFamily="50" charset="-128"/>
                          <a:ea typeface="MS UI Gothic" pitchFamily="50" charset="-128"/>
                          <a:cs typeface="+mn-cs"/>
                        </a:rPr>
                        <a:t/>
                      </a:r>
                      <a:br>
                        <a:rPr kumimoji="1" lang="en-US" altLang="ja-JP" sz="1600" baseline="0" dirty="0" smtClean="0">
                          <a:solidFill>
                            <a:schemeClr val="tx1"/>
                          </a:solidFill>
                          <a:latin typeface="MS UI Gothic" pitchFamily="50" charset="-128"/>
                          <a:ea typeface="MS UI Gothic" pitchFamily="50" charset="-128"/>
                          <a:cs typeface="+mn-cs"/>
                        </a:rPr>
                      </a:br>
                      <a:r>
                        <a:rPr kumimoji="1" lang="ja-JP" altLang="en-US" sz="1600" baseline="0" dirty="0" smtClean="0">
                          <a:solidFill>
                            <a:schemeClr val="tx1"/>
                          </a:solidFill>
                          <a:latin typeface="MS UI Gothic" pitchFamily="50" charset="-128"/>
                          <a:ea typeface="MS UI Gothic" pitchFamily="50" charset="-128"/>
                          <a:cs typeface="+mn-cs"/>
                        </a:rPr>
                        <a:t>診療加算</a:t>
                      </a:r>
                      <a:endParaRPr kumimoji="1" lang="en-US" altLang="ja-JP" sz="1600" baseline="0" dirty="0" smtClean="0">
                        <a:solidFill>
                          <a:schemeClr val="tx1"/>
                        </a:solidFill>
                        <a:latin typeface="MS UI Gothic" pitchFamily="50" charset="-128"/>
                        <a:ea typeface="MS UI Gothic" pitchFamily="50" charset="-128"/>
                        <a:cs typeface="+mn-cs"/>
                      </a:endParaRPr>
                    </a:p>
                    <a:p>
                      <a:r>
                        <a:rPr kumimoji="1" lang="ja-JP" altLang="en-US" sz="1600" baseline="0" dirty="0" smtClean="0">
                          <a:solidFill>
                            <a:schemeClr val="tx1"/>
                          </a:solidFill>
                          <a:latin typeface="MS UI Gothic" pitchFamily="50" charset="-128"/>
                          <a:ea typeface="MS UI Gothic" pitchFamily="50" charset="-128"/>
                          <a:cs typeface="+mn-cs"/>
                        </a:rPr>
                        <a:t>［算定可能病床］</a:t>
                      </a:r>
                    </a:p>
                    <a:p>
                      <a:pPr marL="177800" indent="0"/>
                      <a:r>
                        <a:rPr kumimoji="1" lang="en-US" altLang="ja-JP" sz="1600" baseline="0" dirty="0" smtClean="0">
                          <a:solidFill>
                            <a:schemeClr val="tx1"/>
                          </a:solidFill>
                          <a:latin typeface="MS UI Gothic" pitchFamily="50" charset="-128"/>
                          <a:ea typeface="MS UI Gothic" pitchFamily="50" charset="-128"/>
                          <a:cs typeface="+mn-cs"/>
                        </a:rPr>
                        <a:t>A100</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一般病棟入院基本料</a:t>
                      </a:r>
                      <a:endParaRPr kumimoji="1" lang="en-US" altLang="zh-TW" sz="1600" baseline="0" dirty="0" smtClean="0">
                        <a:solidFill>
                          <a:schemeClr val="tx1"/>
                        </a:solidFill>
                        <a:latin typeface="MS UI Gothic" pitchFamily="50" charset="-128"/>
                        <a:ea typeface="MS UI Gothic" pitchFamily="50" charset="-128"/>
                        <a:cs typeface="+mn-cs"/>
                      </a:endParaRPr>
                    </a:p>
                    <a:p>
                      <a:pPr marL="177800" indent="0"/>
                      <a:endParaRPr kumimoji="1" lang="en-US" altLang="zh-TW" sz="1600" baseline="0" dirty="0" smtClean="0">
                        <a:solidFill>
                          <a:schemeClr val="tx1"/>
                        </a:solidFill>
                        <a:latin typeface="MS UI Gothic" pitchFamily="50" charset="-128"/>
                        <a:ea typeface="MS UI Gothic" pitchFamily="50" charset="-128"/>
                        <a:cs typeface="+mn-cs"/>
                      </a:endParaRPr>
                    </a:p>
                    <a:p>
                      <a:pPr marL="177800" indent="0"/>
                      <a:r>
                        <a:rPr kumimoji="1" lang="en-US" altLang="ja-JP" sz="1600" baseline="0" dirty="0" smtClean="0">
                          <a:solidFill>
                            <a:schemeClr val="tx1"/>
                          </a:solidFill>
                          <a:latin typeface="MS UI Gothic" pitchFamily="50" charset="-128"/>
                          <a:ea typeface="MS UI Gothic" pitchFamily="50" charset="-128"/>
                          <a:cs typeface="+mn-cs"/>
                        </a:rPr>
                        <a:t>A102</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結核病棟入院基本料</a:t>
                      </a:r>
                      <a:endParaRPr kumimoji="1" lang="en-US" altLang="zh-TW" sz="1600" baseline="0" dirty="0" smtClean="0">
                        <a:solidFill>
                          <a:schemeClr val="tx1"/>
                        </a:solidFill>
                        <a:latin typeface="MS UI Gothic" pitchFamily="50" charset="-128"/>
                        <a:ea typeface="MS UI Gothic" pitchFamily="50" charset="-128"/>
                        <a:cs typeface="+mn-cs"/>
                      </a:endParaRPr>
                    </a:p>
                    <a:p>
                      <a:pPr marL="177800" indent="0"/>
                      <a:r>
                        <a:rPr kumimoji="1" lang="en-US" altLang="ja-JP" sz="1600" baseline="0" dirty="0" smtClean="0">
                          <a:solidFill>
                            <a:schemeClr val="tx1"/>
                          </a:solidFill>
                          <a:latin typeface="MS UI Gothic" pitchFamily="50" charset="-128"/>
                          <a:ea typeface="MS UI Gothic" pitchFamily="50" charset="-128"/>
                          <a:cs typeface="+mn-cs"/>
                        </a:rPr>
                        <a:t>A103</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精神病棟入院基本料</a:t>
                      </a:r>
                      <a:endParaRPr kumimoji="1" lang="en-US" altLang="zh-TW" sz="1600" baseline="0" dirty="0" smtClean="0">
                        <a:solidFill>
                          <a:schemeClr val="tx1"/>
                        </a:solidFill>
                        <a:latin typeface="MS UI Gothic" pitchFamily="50" charset="-128"/>
                        <a:ea typeface="MS UI Gothic" pitchFamily="50" charset="-128"/>
                        <a:cs typeface="+mn-cs"/>
                      </a:endParaRPr>
                    </a:p>
                    <a:p>
                      <a:pPr marL="177800" indent="0"/>
                      <a:r>
                        <a:rPr kumimoji="1" lang="en-US" altLang="ja-JP" sz="1600" baseline="0" dirty="0" smtClean="0">
                          <a:solidFill>
                            <a:schemeClr val="tx1"/>
                          </a:solidFill>
                          <a:latin typeface="MS UI Gothic" pitchFamily="50" charset="-128"/>
                          <a:ea typeface="MS UI Gothic" pitchFamily="50" charset="-128"/>
                          <a:cs typeface="+mn-cs"/>
                        </a:rPr>
                        <a:t>A104</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特定機能病院入院基本料</a:t>
                      </a:r>
                      <a:endParaRPr kumimoji="1" lang="en-US" altLang="zh-TW" sz="1600" baseline="0" dirty="0" smtClean="0">
                        <a:solidFill>
                          <a:schemeClr val="tx1"/>
                        </a:solidFill>
                        <a:latin typeface="MS UI Gothic" pitchFamily="50" charset="-128"/>
                        <a:ea typeface="MS UI Gothic" pitchFamily="50" charset="-128"/>
                        <a:cs typeface="+mn-cs"/>
                      </a:endParaRPr>
                    </a:p>
                    <a:p>
                      <a:pPr marL="177800" indent="0"/>
                      <a:r>
                        <a:rPr kumimoji="1" lang="en-US" altLang="ja-JP" sz="1600" baseline="0" dirty="0" smtClean="0">
                          <a:solidFill>
                            <a:schemeClr val="tx1"/>
                          </a:solidFill>
                          <a:latin typeface="MS UI Gothic" pitchFamily="50" charset="-128"/>
                          <a:ea typeface="MS UI Gothic" pitchFamily="50" charset="-128"/>
                          <a:cs typeface="+mn-cs"/>
                        </a:rPr>
                        <a:t>A105</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専門病院入院基本料</a:t>
                      </a:r>
                      <a:endParaRPr kumimoji="1" lang="en-US" altLang="zh-TW" sz="1600" baseline="0" dirty="0" smtClean="0">
                        <a:solidFill>
                          <a:schemeClr val="tx1"/>
                        </a:solidFill>
                        <a:latin typeface="MS UI Gothic" pitchFamily="50" charset="-128"/>
                        <a:ea typeface="MS UI Gothic" pitchFamily="50" charset="-128"/>
                        <a:cs typeface="+mn-cs"/>
                      </a:endParaRPr>
                    </a:p>
                    <a:p>
                      <a:pPr marL="177800" indent="0"/>
                      <a:r>
                        <a:rPr kumimoji="1" lang="en-US" altLang="ja-JP" sz="1600" baseline="0" dirty="0" smtClean="0">
                          <a:solidFill>
                            <a:schemeClr val="tx1"/>
                          </a:solidFill>
                          <a:latin typeface="MS UI Gothic" pitchFamily="50" charset="-128"/>
                          <a:ea typeface="MS UI Gothic" pitchFamily="50" charset="-128"/>
                          <a:cs typeface="+mn-cs"/>
                        </a:rPr>
                        <a:t>A106</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障害者施設等入院基本料</a:t>
                      </a:r>
                      <a:endParaRPr kumimoji="1" lang="en-US" altLang="zh-TW" sz="1600" baseline="0" dirty="0" smtClean="0">
                        <a:solidFill>
                          <a:schemeClr val="tx1"/>
                        </a:solidFill>
                        <a:latin typeface="MS UI Gothic" pitchFamily="50" charset="-128"/>
                        <a:ea typeface="MS UI Gothic" pitchFamily="50" charset="-128"/>
                        <a:cs typeface="+mn-cs"/>
                      </a:endParaRPr>
                    </a:p>
                    <a:p>
                      <a:pPr marL="177800" indent="0"/>
                      <a:r>
                        <a:rPr kumimoji="1" lang="en-US" altLang="ja-JP" sz="1600" baseline="0" dirty="0" smtClean="0">
                          <a:solidFill>
                            <a:schemeClr val="tx1"/>
                          </a:solidFill>
                          <a:latin typeface="MS UI Gothic" pitchFamily="50" charset="-128"/>
                          <a:ea typeface="MS UI Gothic" pitchFamily="50" charset="-128"/>
                          <a:cs typeface="+mn-cs"/>
                        </a:rPr>
                        <a:t>A108</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有床診療所入院基本料</a:t>
                      </a:r>
                      <a:endParaRPr kumimoji="1" lang="en-US" altLang="zh-TW" sz="1600" baseline="0" dirty="0" smtClean="0">
                        <a:solidFill>
                          <a:schemeClr val="tx1"/>
                        </a:solidFill>
                        <a:latin typeface="MS UI Gothic" pitchFamily="50" charset="-128"/>
                        <a:ea typeface="MS UI Gothic" pitchFamily="50" charset="-128"/>
                        <a:cs typeface="+mn-cs"/>
                      </a:endParaRPr>
                    </a:p>
                    <a:p>
                      <a:pPr marL="177800" indent="0"/>
                      <a:endParaRPr kumimoji="1" lang="en-US" altLang="zh-TW" sz="1600" baseline="0" dirty="0" smtClean="0">
                        <a:solidFill>
                          <a:schemeClr val="tx1"/>
                        </a:solidFill>
                        <a:latin typeface="MS UI Gothic" pitchFamily="50" charset="-128"/>
                        <a:ea typeface="MS UI Gothic" pitchFamily="50" charset="-128"/>
                        <a:cs typeface="+mn-cs"/>
                      </a:endParaRPr>
                    </a:p>
                    <a:p>
                      <a:pPr marL="177800" indent="0"/>
                      <a:r>
                        <a:rPr kumimoji="1" lang="en-US" altLang="ja-JP" sz="1600" baseline="0" dirty="0" smtClean="0">
                          <a:solidFill>
                            <a:schemeClr val="tx1"/>
                          </a:solidFill>
                          <a:latin typeface="MS UI Gothic" pitchFamily="50" charset="-128"/>
                          <a:ea typeface="MS UI Gothic" pitchFamily="50" charset="-128"/>
                          <a:cs typeface="+mn-cs"/>
                        </a:rPr>
                        <a:t>A306</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特殊疾患入</a:t>
                      </a:r>
                      <a:r>
                        <a:rPr kumimoji="1" lang="ja-JP" altLang="en-US" sz="1600" baseline="0" dirty="0" smtClean="0">
                          <a:solidFill>
                            <a:schemeClr val="tx1"/>
                          </a:solidFill>
                          <a:latin typeface="MS UI Gothic" pitchFamily="50" charset="-128"/>
                          <a:ea typeface="MS UI Gothic" pitchFamily="50" charset="-128"/>
                          <a:cs typeface="+mn-cs"/>
                        </a:rPr>
                        <a:t>院医療管理料</a:t>
                      </a:r>
                      <a:endParaRPr kumimoji="1" lang="en-US" altLang="ja-JP" sz="1600" baseline="0" dirty="0" smtClean="0">
                        <a:solidFill>
                          <a:schemeClr val="tx1"/>
                        </a:solidFill>
                        <a:latin typeface="MS UI Gothic" pitchFamily="50" charset="-128"/>
                        <a:ea typeface="MS UI Gothic" pitchFamily="50" charset="-128"/>
                        <a:cs typeface="+mn-cs"/>
                      </a:endParaRPr>
                    </a:p>
                    <a:p>
                      <a:pPr marL="177800" indent="0"/>
                      <a:r>
                        <a:rPr kumimoji="1" lang="en-US" altLang="ja-JP" sz="1600" baseline="0" dirty="0" smtClean="0">
                          <a:solidFill>
                            <a:schemeClr val="tx1"/>
                          </a:solidFill>
                          <a:latin typeface="MS UI Gothic" pitchFamily="50" charset="-128"/>
                          <a:ea typeface="MS UI Gothic" pitchFamily="50" charset="-128"/>
                          <a:cs typeface="+mn-cs"/>
                        </a:rPr>
                        <a:t>A307</a:t>
                      </a:r>
                      <a:r>
                        <a:rPr kumimoji="1" lang="ja-JP" altLang="en-US" sz="1600" baseline="0" dirty="0" smtClean="0">
                          <a:solidFill>
                            <a:schemeClr val="tx1"/>
                          </a:solidFill>
                          <a:latin typeface="MS UI Gothic" pitchFamily="50" charset="-128"/>
                          <a:ea typeface="MS UI Gothic" pitchFamily="50" charset="-128"/>
                          <a:cs typeface="+mn-cs"/>
                        </a:rPr>
                        <a:t>　小児入院医療管理料</a:t>
                      </a:r>
                      <a:endParaRPr kumimoji="1" lang="en-US" altLang="ja-JP" sz="1600" baseline="0" dirty="0" smtClean="0">
                        <a:solidFill>
                          <a:schemeClr val="tx1"/>
                        </a:solidFill>
                        <a:latin typeface="MS UI Gothic" pitchFamily="50" charset="-128"/>
                        <a:ea typeface="MS UI Gothic" pitchFamily="50" charset="-128"/>
                        <a:cs typeface="+mn-cs"/>
                      </a:endParaRPr>
                    </a:p>
                    <a:p>
                      <a:pPr marL="177800" indent="0"/>
                      <a:r>
                        <a:rPr kumimoji="1" lang="en-US" altLang="ja-JP" sz="1600" baseline="0" dirty="0" smtClean="0">
                          <a:solidFill>
                            <a:schemeClr val="tx1"/>
                          </a:solidFill>
                          <a:latin typeface="MS UI Gothic" pitchFamily="50" charset="-128"/>
                          <a:ea typeface="MS UI Gothic" pitchFamily="50" charset="-128"/>
                          <a:cs typeface="+mn-cs"/>
                        </a:rPr>
                        <a:t>A309</a:t>
                      </a:r>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特殊疾患病棟入院料</a:t>
                      </a:r>
                      <a:endParaRPr kumimoji="1" lang="ja-JP" altLang="en-US" sz="1600" dirty="0">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3" name="タイトル 2"/>
          <p:cNvSpPr>
            <a:spLocks noGrp="1"/>
          </p:cNvSpPr>
          <p:nvPr>
            <p:ph type="title"/>
          </p:nvPr>
        </p:nvSpPr>
        <p:spPr>
          <a:xfrm>
            <a:off x="457200" y="116633"/>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ＮＩＣＵ入院患者等の後方病床の充実</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51A9AC01-2EC7-4B48-96CD-7A70D335DC78}" type="slidenum">
              <a:rPr lang="en-US" sz="1400">
                <a:effectLst>
                  <a:outerShdw blurRad="38100" dist="38100" dir="2700000" algn="tl">
                    <a:srgbClr val="000000">
                      <a:alpha val="43137"/>
                    </a:srgbClr>
                  </a:outerShdw>
                </a:effectLst>
              </a:rPr>
              <a:pPr algn="r">
                <a:defRPr/>
              </a:pPr>
              <a:t>161</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908720"/>
            <a:ext cx="8208912" cy="1728192"/>
          </a:xfrm>
          <a:prstGeom prst="rect">
            <a:avLst/>
          </a:prstGeom>
          <a:solidFill>
            <a:srgbClr val="FFFFCC"/>
          </a:solidFill>
          <a:effectLst>
            <a:innerShdw blurRad="63500" dist="50800" dir="13500000">
              <a:prstClr val="black">
                <a:alpha val="50000"/>
              </a:prstClr>
            </a:innerShdw>
          </a:effectLst>
        </p:spPr>
        <p:txBody>
          <a:bodyPr/>
          <a:lstStyle/>
          <a:p>
            <a:pPr marL="177800" indent="-177800" fontAlgn="auto">
              <a:spcBef>
                <a:spcPts val="0"/>
              </a:spcBef>
              <a:spcAft>
                <a:spcPts val="0"/>
              </a:spcAft>
              <a:defRPr/>
            </a:pPr>
            <a:r>
              <a:rPr kumimoji="0" lang="ja-JP" altLang="en-US" sz="2200" dirty="0">
                <a:latin typeface="MS UI Gothic" pitchFamily="50" charset="-128"/>
                <a:ea typeface="MS UI Gothic" pitchFamily="50" charset="-128"/>
              </a:rPr>
              <a:t>　　 超重症児（者）、準超重症児（者）の受入が救急医療機関の一般病床で進む傾向がみられることから、特に、後方病床における取組も推進されるよう、</a:t>
            </a:r>
            <a:r>
              <a:rPr kumimoji="0" lang="ja-JP" altLang="en-US" sz="2200" dirty="0">
                <a:solidFill>
                  <a:srgbClr val="FF0000"/>
                </a:solidFill>
                <a:latin typeface="MS UI Gothic" pitchFamily="50" charset="-128"/>
                <a:ea typeface="MS UI Gothic" pitchFamily="50" charset="-128"/>
              </a:rPr>
              <a:t>超重症児（者）・準超重症児（者）入院診療加算</a:t>
            </a:r>
            <a:r>
              <a:rPr kumimoji="0" lang="ja-JP" altLang="en-US" sz="2200" dirty="0">
                <a:latin typeface="MS UI Gothic" pitchFamily="50" charset="-128"/>
                <a:ea typeface="MS UI Gothic" pitchFamily="50" charset="-128"/>
              </a:rPr>
              <a:t>を</a:t>
            </a:r>
            <a:r>
              <a:rPr kumimoji="0" lang="ja-JP" altLang="en-US" sz="2200" dirty="0">
                <a:solidFill>
                  <a:srgbClr val="0070C0"/>
                </a:solidFill>
                <a:latin typeface="MS UI Gothic" pitchFamily="50" charset="-128"/>
                <a:ea typeface="MS UI Gothic" pitchFamily="50" charset="-128"/>
              </a:rPr>
              <a:t>療養病棟入院基本料、有床診療所療養病床入院基本料</a:t>
            </a:r>
            <a:r>
              <a:rPr kumimoji="0" lang="ja-JP" altLang="en-US" sz="2200" dirty="0">
                <a:latin typeface="MS UI Gothic" pitchFamily="50" charset="-128"/>
                <a:ea typeface="MS UI Gothic" pitchFamily="50" charset="-128"/>
              </a:rPr>
              <a:t>を算定している医療機関においても算定可能とする。</a:t>
            </a:r>
            <a:endParaRPr lang="ja-JP" altLang="en-US" sz="2200" kern="0" dirty="0">
              <a:latin typeface="MS UI Gothic" pitchFamily="50" charset="-128"/>
              <a:ea typeface="MS UI Gothic" pitchFamily="50" charset="-128"/>
            </a:endParaRPr>
          </a:p>
        </p:txBody>
      </p:sp>
      <p:sp>
        <p:nvSpPr>
          <p:cNvPr id="7" name="テキスト ボックス 6"/>
          <p:cNvSpPr txBox="1"/>
          <p:nvPr/>
        </p:nvSpPr>
        <p:spPr>
          <a:xfrm>
            <a:off x="7596336" y="2348880"/>
            <a:ext cx="133265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20</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2132856"/>
          <a:ext cx="8229600" cy="4536504"/>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01187">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solidFill>
                      <a:schemeClr val="accent5">
                        <a:lumMod val="20000"/>
                        <a:lumOff val="80000"/>
                      </a:schemeClr>
                    </a:solidFill>
                  </a:tcPr>
                </a:tc>
              </a:tr>
              <a:tr h="4135317">
                <a:tc>
                  <a:txBody>
                    <a:bodyPr/>
                    <a:lstStyle/>
                    <a:p>
                      <a:pPr marL="450850" indent="-450850"/>
                      <a:r>
                        <a:rPr kumimoji="1" lang="en-US" altLang="ja-JP" sz="2000" baseline="0" dirty="0" smtClean="0">
                          <a:solidFill>
                            <a:schemeClr val="tx1"/>
                          </a:solidFill>
                          <a:latin typeface="MS UI Gothic" pitchFamily="50" charset="-128"/>
                          <a:ea typeface="MS UI Gothic" pitchFamily="50" charset="-128"/>
                          <a:cs typeface="+mn-cs"/>
                        </a:rPr>
                        <a:t>A212</a:t>
                      </a:r>
                      <a:r>
                        <a:rPr kumimoji="1" lang="ja-JP" altLang="en-US" sz="2000" baseline="0" dirty="0" smtClean="0">
                          <a:solidFill>
                            <a:schemeClr val="tx1"/>
                          </a:solidFill>
                          <a:latin typeface="MS UI Gothic" pitchFamily="50" charset="-128"/>
                          <a:ea typeface="MS UI Gothic" pitchFamily="50" charset="-128"/>
                          <a:cs typeface="+mn-cs"/>
                        </a:rPr>
                        <a:t>　超重症児</a:t>
                      </a:r>
                      <a:r>
                        <a:rPr kumimoji="1" lang="en-US" altLang="ja-JP" sz="2000" baseline="0" dirty="0" smtClean="0">
                          <a:solidFill>
                            <a:schemeClr val="tx1"/>
                          </a:solidFill>
                          <a:latin typeface="MS UI Gothic" pitchFamily="50" charset="-128"/>
                          <a:ea typeface="MS UI Gothic" pitchFamily="50" charset="-128"/>
                          <a:cs typeface="+mn-cs"/>
                        </a:rPr>
                        <a:t>(</a:t>
                      </a:r>
                      <a:r>
                        <a:rPr kumimoji="1" lang="ja-JP" altLang="en-US" sz="2000" baseline="0" dirty="0" smtClean="0">
                          <a:solidFill>
                            <a:schemeClr val="tx1"/>
                          </a:solidFill>
                          <a:latin typeface="MS UI Gothic" pitchFamily="50" charset="-128"/>
                          <a:ea typeface="MS UI Gothic" pitchFamily="50" charset="-128"/>
                          <a:cs typeface="+mn-cs"/>
                        </a:rPr>
                        <a:t>者</a:t>
                      </a:r>
                      <a:r>
                        <a:rPr kumimoji="1" lang="en-US" altLang="ja-JP" sz="2000" baseline="0" dirty="0" smtClean="0">
                          <a:solidFill>
                            <a:schemeClr val="tx1"/>
                          </a:solidFill>
                          <a:latin typeface="MS UI Gothic" pitchFamily="50" charset="-128"/>
                          <a:ea typeface="MS UI Gothic" pitchFamily="50" charset="-128"/>
                          <a:cs typeface="+mn-cs"/>
                        </a:rPr>
                        <a:t>)</a:t>
                      </a:r>
                      <a:r>
                        <a:rPr kumimoji="1" lang="ja-JP" altLang="en-US" sz="2000" baseline="0" dirty="0" smtClean="0">
                          <a:solidFill>
                            <a:schemeClr val="tx1"/>
                          </a:solidFill>
                          <a:latin typeface="MS UI Gothic" pitchFamily="50" charset="-128"/>
                          <a:ea typeface="MS UI Gothic" pitchFamily="50" charset="-128"/>
                          <a:cs typeface="+mn-cs"/>
                        </a:rPr>
                        <a:t>・準超重症児（者）入院診療加算</a:t>
                      </a:r>
                      <a:endParaRPr kumimoji="1" lang="en-US" altLang="ja-JP" sz="2000" baseline="0" dirty="0" smtClean="0">
                        <a:solidFill>
                          <a:schemeClr val="tx1"/>
                        </a:solidFill>
                        <a:latin typeface="MS UI Gothic" pitchFamily="50" charset="-128"/>
                        <a:ea typeface="MS UI Gothic" pitchFamily="50" charset="-128"/>
                        <a:cs typeface="+mn-cs"/>
                      </a:endParaRPr>
                    </a:p>
                    <a:p>
                      <a:r>
                        <a:rPr kumimoji="1" lang="ja-JP" altLang="en-US" sz="2000" baseline="0" dirty="0" smtClean="0">
                          <a:solidFill>
                            <a:schemeClr val="tx1"/>
                          </a:solidFill>
                          <a:latin typeface="MS UI Gothic" pitchFamily="50" charset="-128"/>
                          <a:ea typeface="MS UI Gothic" pitchFamily="50" charset="-128"/>
                          <a:cs typeface="+mn-cs"/>
                        </a:rPr>
                        <a:t>注３</a:t>
                      </a:r>
                      <a:endParaRPr kumimoji="1" lang="en-US" altLang="ja-JP" sz="2000" baseline="0" dirty="0" smtClean="0">
                        <a:solidFill>
                          <a:schemeClr val="tx1"/>
                        </a:solidFill>
                        <a:latin typeface="MS UI Gothic" pitchFamily="50" charset="-128"/>
                        <a:ea typeface="MS UI Gothic" pitchFamily="50" charset="-128"/>
                        <a:cs typeface="+mn-cs"/>
                      </a:endParaRPr>
                    </a:p>
                    <a:p>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2000" b="1" baseline="0" dirty="0" smtClean="0">
                          <a:solidFill>
                            <a:srgbClr val="FF0000"/>
                          </a:solidFill>
                          <a:latin typeface="MS UI Gothic" pitchFamily="50" charset="-128"/>
                          <a:ea typeface="MS UI Gothic" pitchFamily="50" charset="-128"/>
                          <a:cs typeface="+mn-cs"/>
                        </a:rPr>
                        <a:t>救急・在宅重症児（者）受入加算</a:t>
                      </a:r>
                    </a:p>
                    <a:p>
                      <a:r>
                        <a:rPr kumimoji="1" lang="ja-JP" altLang="en-US" sz="2000" baseline="0" dirty="0" smtClean="0">
                          <a:solidFill>
                            <a:schemeClr val="tx1"/>
                          </a:solidFill>
                          <a:latin typeface="MS UI Gothic" pitchFamily="50" charset="-128"/>
                          <a:ea typeface="MS UI Gothic" pitchFamily="50" charset="-128"/>
                          <a:cs typeface="+mn-cs"/>
                        </a:rPr>
                        <a:t>　　　　　　　（１日につき）　　　２００ 点</a:t>
                      </a:r>
                    </a:p>
                    <a:p>
                      <a:r>
                        <a:rPr kumimoji="1" lang="ja-JP" altLang="en-US" sz="1800" baseline="0" dirty="0" smtClean="0">
                          <a:solidFill>
                            <a:schemeClr val="tx1"/>
                          </a:solidFill>
                          <a:latin typeface="MS UI Gothic" pitchFamily="50" charset="-128"/>
                          <a:ea typeface="MS UI Gothic" pitchFamily="50" charset="-128"/>
                          <a:cs typeface="+mn-cs"/>
                        </a:rPr>
                        <a:t>［算定要件］</a:t>
                      </a:r>
                    </a:p>
                    <a:p>
                      <a:r>
                        <a:rPr kumimoji="1" lang="ja-JP" altLang="en-US" sz="1800" baseline="0" dirty="0" smtClean="0">
                          <a:solidFill>
                            <a:schemeClr val="tx1"/>
                          </a:solidFill>
                          <a:latin typeface="MS UI Gothic" pitchFamily="50" charset="-128"/>
                          <a:ea typeface="MS UI Gothic" pitchFamily="50" charset="-128"/>
                          <a:cs typeface="+mn-cs"/>
                        </a:rPr>
                        <a:t> 　自宅から入院した患者</a:t>
                      </a:r>
                      <a:r>
                        <a:rPr kumimoji="1" lang="ja-JP" altLang="en-US" sz="1800" b="1" baseline="0" dirty="0" smtClean="0">
                          <a:solidFill>
                            <a:srgbClr val="FF0000"/>
                          </a:solidFill>
                          <a:latin typeface="MS UI Gothic" pitchFamily="50" charset="-128"/>
                          <a:ea typeface="MS UI Gothic" pitchFamily="50" charset="-128"/>
                          <a:cs typeface="+mn-cs"/>
                        </a:rPr>
                        <a:t>又は他の保険医療機関から転院してきた者であって、当該他の保険医療機関において特定集中治療室管理料の注２に規定する小児加算、小児特定集中治療室管理料、</a:t>
                      </a:r>
                      <a:r>
                        <a:rPr kumimoji="1" lang="zh-TW" altLang="en-US" sz="1800" b="1" baseline="0" dirty="0" smtClean="0">
                          <a:solidFill>
                            <a:srgbClr val="FF0000"/>
                          </a:solidFill>
                          <a:latin typeface="MS UI Gothic" pitchFamily="50" charset="-128"/>
                          <a:ea typeface="MS UI Gothic" pitchFamily="50" charset="-128"/>
                          <a:cs typeface="+mn-cs"/>
                        </a:rPr>
                        <a:t>新生児特定集中治療室管理料</a:t>
                      </a:r>
                      <a:r>
                        <a:rPr kumimoji="1" lang="ja-JP" altLang="en-US" sz="1800" b="1" baseline="0" dirty="0" smtClean="0">
                          <a:solidFill>
                            <a:srgbClr val="FF0000"/>
                          </a:solidFill>
                          <a:latin typeface="MS UI Gothic" pitchFamily="50" charset="-128"/>
                          <a:ea typeface="MS UI Gothic" pitchFamily="50" charset="-128"/>
                          <a:cs typeface="+mn-cs"/>
                        </a:rPr>
                        <a:t>又は</a:t>
                      </a:r>
                      <a:r>
                        <a:rPr kumimoji="1" lang="zh-TW" altLang="en-US" sz="1800" b="1" baseline="0" dirty="0" smtClean="0">
                          <a:solidFill>
                            <a:srgbClr val="FF0000"/>
                          </a:solidFill>
                          <a:latin typeface="MS UI Gothic" pitchFamily="50" charset="-128"/>
                          <a:ea typeface="MS UI Gothic" pitchFamily="50" charset="-128"/>
                          <a:cs typeface="+mn-cs"/>
                        </a:rPr>
                        <a:t>新生児集中治療室管理料</a:t>
                      </a:r>
                      <a:r>
                        <a:rPr kumimoji="1" lang="ja-JP" altLang="en-US" sz="1800" b="1" baseline="0" dirty="0" smtClean="0">
                          <a:solidFill>
                            <a:srgbClr val="FF0000"/>
                          </a:solidFill>
                          <a:latin typeface="MS UI Gothic" pitchFamily="50" charset="-128"/>
                          <a:ea typeface="MS UI Gothic" pitchFamily="50" charset="-128"/>
                          <a:cs typeface="+mn-cs"/>
                        </a:rPr>
                        <a:t>を算定したものである</a:t>
                      </a:r>
                      <a:r>
                        <a:rPr kumimoji="1" lang="ja-JP" altLang="en-US" sz="1800" baseline="0" dirty="0" smtClean="0">
                          <a:solidFill>
                            <a:schemeClr val="tx1"/>
                          </a:solidFill>
                          <a:latin typeface="MS UI Gothic" pitchFamily="50" charset="-128"/>
                          <a:ea typeface="MS UI Gothic" pitchFamily="50" charset="-128"/>
                          <a:cs typeface="+mn-cs"/>
                        </a:rPr>
                        <a:t>場合に、入院日から５日に限り算定する。</a:t>
                      </a:r>
                      <a:endParaRPr kumimoji="1" lang="en-US" altLang="ja-JP" sz="1800"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450850" indent="-450850"/>
                      <a:r>
                        <a:rPr kumimoji="1" lang="en-US" altLang="ja-JP" sz="2000" baseline="0" dirty="0" smtClean="0">
                          <a:solidFill>
                            <a:schemeClr val="tx1"/>
                          </a:solidFill>
                          <a:latin typeface="MS UI Gothic" pitchFamily="50" charset="-128"/>
                          <a:ea typeface="MS UI Gothic" pitchFamily="50" charset="-128"/>
                          <a:cs typeface="+mn-cs"/>
                        </a:rPr>
                        <a:t>A212</a:t>
                      </a:r>
                      <a:r>
                        <a:rPr kumimoji="1" lang="ja-JP" altLang="en-US" sz="2000" baseline="0" dirty="0" smtClean="0">
                          <a:solidFill>
                            <a:schemeClr val="tx1"/>
                          </a:solidFill>
                          <a:latin typeface="MS UI Gothic" pitchFamily="50" charset="-128"/>
                          <a:ea typeface="MS UI Gothic" pitchFamily="50" charset="-128"/>
                          <a:cs typeface="+mn-cs"/>
                        </a:rPr>
                        <a:t>　超重症児</a:t>
                      </a:r>
                      <a:r>
                        <a:rPr kumimoji="1" lang="en-US" altLang="ja-JP" sz="2000" baseline="0" dirty="0" smtClean="0">
                          <a:solidFill>
                            <a:schemeClr val="tx1"/>
                          </a:solidFill>
                          <a:latin typeface="MS UI Gothic" pitchFamily="50" charset="-128"/>
                          <a:ea typeface="MS UI Gothic" pitchFamily="50" charset="-128"/>
                          <a:cs typeface="+mn-cs"/>
                        </a:rPr>
                        <a:t>(</a:t>
                      </a:r>
                      <a:r>
                        <a:rPr kumimoji="1" lang="ja-JP" altLang="en-US" sz="2000" baseline="0" dirty="0" smtClean="0">
                          <a:solidFill>
                            <a:schemeClr val="tx1"/>
                          </a:solidFill>
                          <a:latin typeface="MS UI Gothic" pitchFamily="50" charset="-128"/>
                          <a:ea typeface="MS UI Gothic" pitchFamily="50" charset="-128"/>
                          <a:cs typeface="+mn-cs"/>
                        </a:rPr>
                        <a:t>者</a:t>
                      </a:r>
                      <a:r>
                        <a:rPr kumimoji="1" lang="en-US" altLang="ja-JP" sz="2000" baseline="0" dirty="0" smtClean="0">
                          <a:solidFill>
                            <a:schemeClr val="tx1"/>
                          </a:solidFill>
                          <a:latin typeface="MS UI Gothic" pitchFamily="50" charset="-128"/>
                          <a:ea typeface="MS UI Gothic" pitchFamily="50" charset="-128"/>
                          <a:cs typeface="+mn-cs"/>
                        </a:rPr>
                        <a:t>)</a:t>
                      </a:r>
                      <a:r>
                        <a:rPr kumimoji="1" lang="ja-JP" altLang="en-US" sz="2000" baseline="0" dirty="0" smtClean="0">
                          <a:solidFill>
                            <a:schemeClr val="tx1"/>
                          </a:solidFill>
                          <a:latin typeface="MS UI Gothic" pitchFamily="50" charset="-128"/>
                          <a:ea typeface="MS UI Gothic" pitchFamily="50" charset="-128"/>
                          <a:cs typeface="+mn-cs"/>
                        </a:rPr>
                        <a:t>・準超重症児（者）入院診療加算</a:t>
                      </a:r>
                      <a:endParaRPr kumimoji="1" lang="en-US" altLang="ja-JP" sz="2000" baseline="0" dirty="0" smtClean="0">
                        <a:solidFill>
                          <a:schemeClr val="tx1"/>
                        </a:solidFill>
                        <a:latin typeface="MS UI Gothic" pitchFamily="50" charset="-128"/>
                        <a:ea typeface="MS UI Gothic" pitchFamily="50" charset="-128"/>
                        <a:cs typeface="+mn-cs"/>
                      </a:endParaRPr>
                    </a:p>
                    <a:p>
                      <a:r>
                        <a:rPr kumimoji="1" lang="ja-JP" altLang="en-US" sz="2000" baseline="0" dirty="0" smtClean="0">
                          <a:solidFill>
                            <a:schemeClr val="tx1"/>
                          </a:solidFill>
                          <a:latin typeface="MS UI Gothic" pitchFamily="50" charset="-128"/>
                          <a:ea typeface="MS UI Gothic" pitchFamily="50" charset="-128"/>
                          <a:cs typeface="+mn-cs"/>
                        </a:rPr>
                        <a:t>注３</a:t>
                      </a:r>
                      <a:endParaRPr kumimoji="1" lang="en-US" altLang="ja-JP" sz="2000" baseline="0" dirty="0" smtClean="0">
                        <a:solidFill>
                          <a:schemeClr val="tx1"/>
                        </a:solidFill>
                        <a:latin typeface="MS UI Gothic" pitchFamily="50" charset="-128"/>
                        <a:ea typeface="MS UI Gothic" pitchFamily="50" charset="-128"/>
                        <a:cs typeface="+mn-cs"/>
                      </a:endParaRPr>
                    </a:p>
                    <a:p>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2000" b="1" u="sng" baseline="0" dirty="0" smtClean="0">
                          <a:solidFill>
                            <a:schemeClr val="tx1"/>
                          </a:solidFill>
                          <a:latin typeface="MS UI Gothic" pitchFamily="50" charset="-128"/>
                          <a:ea typeface="MS UI Gothic" pitchFamily="50" charset="-128"/>
                          <a:cs typeface="+mn-cs"/>
                        </a:rPr>
                        <a:t>在宅重症児（者）受入加算</a:t>
                      </a:r>
                    </a:p>
                    <a:p>
                      <a:r>
                        <a:rPr kumimoji="1" lang="ja-JP" altLang="en-US" sz="2000" baseline="0" dirty="0" smtClean="0">
                          <a:solidFill>
                            <a:schemeClr val="tx1"/>
                          </a:solidFill>
                          <a:latin typeface="MS UI Gothic" pitchFamily="50" charset="-128"/>
                          <a:ea typeface="MS UI Gothic" pitchFamily="50" charset="-128"/>
                          <a:cs typeface="+mn-cs"/>
                        </a:rPr>
                        <a:t>　　　　　　　（１日につき）　　　２００ 点</a:t>
                      </a:r>
                    </a:p>
                    <a:p>
                      <a:r>
                        <a:rPr kumimoji="1" lang="ja-JP" altLang="en-US" sz="1800" baseline="0" dirty="0" smtClean="0">
                          <a:solidFill>
                            <a:schemeClr val="tx1"/>
                          </a:solidFill>
                          <a:latin typeface="MS UI Gothic" pitchFamily="50" charset="-128"/>
                          <a:ea typeface="MS UI Gothic" pitchFamily="50" charset="-128"/>
                          <a:cs typeface="+mn-cs"/>
                        </a:rPr>
                        <a:t>［算定要件］</a:t>
                      </a:r>
                    </a:p>
                    <a:p>
                      <a:r>
                        <a:rPr kumimoji="1" lang="ja-JP" altLang="en-US" sz="1800" baseline="0" dirty="0" smtClean="0">
                          <a:solidFill>
                            <a:schemeClr val="tx1"/>
                          </a:solidFill>
                          <a:latin typeface="MS UI Gothic" pitchFamily="50" charset="-128"/>
                          <a:ea typeface="MS UI Gothic" pitchFamily="50" charset="-128"/>
                          <a:cs typeface="+mn-cs"/>
                        </a:rPr>
                        <a:t>　 自宅から入院した患者である場合に、入院日から５日に限り算定する。</a:t>
                      </a:r>
                      <a:endParaRPr kumimoji="1" lang="ja-JP" altLang="en-US" sz="1800" dirty="0">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3" name="タイトル 2"/>
          <p:cNvSpPr>
            <a:spLocks noGrp="1"/>
          </p:cNvSpPr>
          <p:nvPr>
            <p:ph type="title"/>
          </p:nvPr>
        </p:nvSpPr>
        <p:spPr>
          <a:xfrm>
            <a:off x="457200" y="116633"/>
            <a:ext cx="8229600" cy="720079"/>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ＮＩＣＵ入院患者等の後方病床の充実</a:t>
            </a:r>
            <a:endParaRPr lang="ja-JP" altLang="en-US" sz="28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6F56AD3F-F2EF-427B-8668-6310D26B1E30}" type="slidenum">
              <a:rPr lang="en-US" sz="1400">
                <a:effectLst>
                  <a:outerShdw blurRad="38100" dist="38100" dir="2700000" algn="tl">
                    <a:srgbClr val="000000">
                      <a:alpha val="43137"/>
                    </a:srgbClr>
                  </a:outerShdw>
                </a:effectLst>
              </a:rPr>
              <a:pPr algn="r">
                <a:defRPr/>
              </a:pPr>
              <a:t>162</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836712"/>
            <a:ext cx="8208912" cy="1224136"/>
          </a:xfrm>
          <a:prstGeom prst="rect">
            <a:avLst/>
          </a:prstGeom>
          <a:solidFill>
            <a:srgbClr val="FFFFCC"/>
          </a:solidFill>
          <a:effectLst>
            <a:innerShdw blurRad="63500" dist="50800" dir="13500000">
              <a:prstClr val="black">
                <a:alpha val="50000"/>
              </a:prstClr>
            </a:innerShdw>
          </a:effectLst>
        </p:spPr>
        <p:txBody>
          <a:bodyPr anchor="ctr"/>
          <a:lstStyle/>
          <a:p>
            <a:pPr marL="263525" indent="-263525" fontAlgn="auto">
              <a:spcBef>
                <a:spcPts val="0"/>
              </a:spcBef>
              <a:spcAft>
                <a:spcPts val="0"/>
              </a:spcAft>
              <a:defRPr/>
            </a:pPr>
            <a:r>
              <a:rPr kumimoji="0" lang="ja-JP" altLang="en-US" sz="2400" dirty="0">
                <a:latin typeface="MS UI Gothic" pitchFamily="50" charset="-128"/>
                <a:ea typeface="MS UI Gothic" pitchFamily="50" charset="-128"/>
              </a:rPr>
              <a:t>◆現在、在宅からの入院の場合のみで評価されている「在宅重症児（者）受入加算を、</a:t>
            </a:r>
            <a:r>
              <a:rPr kumimoji="0" lang="ja-JP" altLang="en-US" sz="2400" dirty="0">
                <a:solidFill>
                  <a:srgbClr val="0070C0"/>
                </a:solidFill>
                <a:latin typeface="MS UI Gothic" pitchFamily="50" charset="-128"/>
                <a:ea typeface="MS UI Gothic" pitchFamily="50" charset="-128"/>
              </a:rPr>
              <a:t>救急医療機関からの転院の場合にも算定可能</a:t>
            </a:r>
            <a:r>
              <a:rPr kumimoji="0" lang="ja-JP" altLang="en-US" sz="2400" dirty="0">
                <a:latin typeface="MS UI Gothic" pitchFamily="50" charset="-128"/>
                <a:ea typeface="MS UI Gothic" pitchFamily="50" charset="-128"/>
              </a:rPr>
              <a:t>とする。</a:t>
            </a:r>
            <a:endParaRPr lang="ja-JP" altLang="en-US" sz="2200" kern="0" dirty="0">
              <a:latin typeface="MS UI Gothic" pitchFamily="50" charset="-128"/>
              <a:ea typeface="MS UI Gothic" pitchFamily="50" charset="-128"/>
            </a:endParaRPr>
          </a:p>
        </p:txBody>
      </p:sp>
      <p:sp>
        <p:nvSpPr>
          <p:cNvPr id="7" name="テキスト ボックス 6"/>
          <p:cNvSpPr txBox="1"/>
          <p:nvPr/>
        </p:nvSpPr>
        <p:spPr>
          <a:xfrm>
            <a:off x="7524328" y="1772816"/>
            <a:ext cx="147667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88</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124744"/>
            <a:ext cx="8208912" cy="5616624"/>
          </a:xfrm>
          <a:prstGeom prst="rect">
            <a:avLst/>
          </a:prstGeom>
          <a:solidFill>
            <a:srgbClr val="FFFFCC"/>
          </a:solidFill>
          <a:effectLst>
            <a:innerShdw blurRad="63500" dist="50800" dir="13500000">
              <a:prstClr val="black">
                <a:alpha val="50000"/>
              </a:prstClr>
            </a:innerShdw>
          </a:effectLst>
        </p:spPr>
        <p:txBody>
          <a:bodyPr/>
          <a:lstStyle/>
          <a:p>
            <a:pPr marL="273050" indent="-273050" fontAlgn="auto">
              <a:spcBef>
                <a:spcPts val="0"/>
              </a:spcBef>
              <a:spcAft>
                <a:spcPts val="0"/>
              </a:spcAft>
              <a:defRPr/>
            </a:pPr>
            <a:r>
              <a:rPr kumimoji="0" lang="ja-JP" altLang="en-US" sz="2000" b="1" dirty="0">
                <a:latin typeface="MS UI Gothic" pitchFamily="50" charset="-128"/>
                <a:ea typeface="MS UI Gothic" pitchFamily="50" charset="-128"/>
              </a:rPr>
              <a:t>◆１３対１入院基本料を算定している医療機関における手厚い看護補助者の配置の評価</a:t>
            </a:r>
            <a:endParaRPr kumimoji="0" lang="en-US" altLang="ja-JP" sz="2000" b="1" dirty="0">
              <a:latin typeface="MS UI Gothic" pitchFamily="50" charset="-128"/>
              <a:ea typeface="MS UI Gothic" pitchFamily="50" charset="-128"/>
            </a:endParaRPr>
          </a:p>
          <a:p>
            <a:pPr marL="273050" indent="82550" fontAlgn="auto">
              <a:spcBef>
                <a:spcPts val="0"/>
              </a:spcBef>
              <a:spcAft>
                <a:spcPts val="0"/>
              </a:spcAft>
              <a:defRPr/>
            </a:pPr>
            <a:r>
              <a:rPr kumimoji="0" lang="ja-JP" altLang="en-US" sz="2000" dirty="0">
                <a:latin typeface="MS UI Gothic" pitchFamily="50" charset="-128"/>
                <a:ea typeface="MS UI Gothic" pitchFamily="50" charset="-128"/>
              </a:rPr>
              <a:t>　医師と看護職員との役割分担を推進するため、</a:t>
            </a:r>
            <a:r>
              <a:rPr kumimoji="0" lang="ja-JP" altLang="en-US" sz="2000" b="1" dirty="0">
                <a:solidFill>
                  <a:srgbClr val="0070C0"/>
                </a:solidFill>
                <a:latin typeface="MS UI Gothic" pitchFamily="50" charset="-128"/>
                <a:ea typeface="MS UI Gothic" pitchFamily="50" charset="-128"/>
              </a:rPr>
              <a:t>１３対１入院基本料を算定している病棟</a:t>
            </a:r>
            <a:r>
              <a:rPr kumimoji="0" lang="ja-JP" altLang="en-US" sz="2000" dirty="0">
                <a:latin typeface="MS UI Gothic" pitchFamily="50" charset="-128"/>
                <a:ea typeface="MS UI Gothic" pitchFamily="50" charset="-128"/>
              </a:rPr>
              <a:t>においても、看護必要度の基準を満たす患者が一定割合以上入院している場合、より手厚い</a:t>
            </a:r>
            <a:r>
              <a:rPr kumimoji="0" lang="ja-JP" altLang="en-US" sz="2000" b="1" dirty="0">
                <a:solidFill>
                  <a:srgbClr val="0070C0"/>
                </a:solidFill>
                <a:latin typeface="MS UI Gothic" pitchFamily="50" charset="-128"/>
                <a:ea typeface="MS UI Gothic" pitchFamily="50" charset="-128"/>
              </a:rPr>
              <a:t>看護補助加算１（３０対</a:t>
            </a:r>
            <a:r>
              <a:rPr kumimoji="0" lang="en-US" altLang="ja-JP" sz="2000" b="1" dirty="0">
                <a:solidFill>
                  <a:srgbClr val="0070C0"/>
                </a:solidFill>
                <a:latin typeface="MS UI Gothic" pitchFamily="50" charset="-128"/>
                <a:ea typeface="MS UI Gothic" pitchFamily="50" charset="-128"/>
              </a:rPr>
              <a:t>1</a:t>
            </a:r>
            <a:r>
              <a:rPr kumimoji="0" lang="ja-JP" altLang="en-US" sz="2000" b="1" dirty="0">
                <a:solidFill>
                  <a:srgbClr val="0070C0"/>
                </a:solidFill>
                <a:latin typeface="MS UI Gothic" pitchFamily="50" charset="-128"/>
                <a:ea typeface="MS UI Gothic" pitchFamily="50" charset="-128"/>
              </a:rPr>
              <a:t>）を算定</a:t>
            </a:r>
            <a:r>
              <a:rPr kumimoji="0" lang="ja-JP" altLang="en-US" sz="2000" dirty="0">
                <a:latin typeface="MS UI Gothic" pitchFamily="50" charset="-128"/>
                <a:ea typeface="MS UI Gothic" pitchFamily="50" charset="-128"/>
              </a:rPr>
              <a:t>できるよう見直しを行う。</a:t>
            </a:r>
            <a:endParaRPr kumimoji="0" lang="en-US" altLang="ja-JP" sz="2000" dirty="0">
              <a:latin typeface="MS UI Gothic" pitchFamily="50" charset="-128"/>
              <a:ea typeface="MS UI Gothic" pitchFamily="50" charset="-128"/>
            </a:endParaRPr>
          </a:p>
          <a:p>
            <a:pPr marL="273050" indent="82550" fontAlgn="auto">
              <a:spcBef>
                <a:spcPts val="0"/>
              </a:spcBef>
              <a:spcAft>
                <a:spcPts val="0"/>
              </a:spcAft>
              <a:defRPr/>
            </a:pPr>
            <a:endParaRPr kumimoji="0" lang="en-US" altLang="ja-JP" sz="2000" b="1" dirty="0">
              <a:solidFill>
                <a:srgbClr val="FF0000"/>
              </a:solidFill>
              <a:latin typeface="MS UI Gothic" pitchFamily="50" charset="-128"/>
              <a:ea typeface="MS UI Gothic" pitchFamily="50" charset="-128"/>
            </a:endParaRPr>
          </a:p>
          <a:p>
            <a:pPr marL="273050" indent="82550" fontAlgn="auto">
              <a:spcBef>
                <a:spcPts val="0"/>
              </a:spcBef>
              <a:spcAft>
                <a:spcPts val="0"/>
              </a:spcAft>
              <a:defRPr/>
            </a:pPr>
            <a:endParaRPr kumimoji="0" lang="en-US" altLang="ja-JP" sz="2000" b="1" dirty="0">
              <a:solidFill>
                <a:srgbClr val="FF0000"/>
              </a:solidFill>
              <a:latin typeface="MS UI Gothic" pitchFamily="50" charset="-128"/>
              <a:ea typeface="MS UI Gothic" pitchFamily="50" charset="-128"/>
            </a:endParaRPr>
          </a:p>
          <a:p>
            <a:pPr marL="273050" indent="82550" fontAlgn="auto">
              <a:spcBef>
                <a:spcPts val="0"/>
              </a:spcBef>
              <a:spcAft>
                <a:spcPts val="0"/>
              </a:spcAft>
              <a:defRPr/>
            </a:pPr>
            <a:endParaRPr kumimoji="0" lang="en-US" altLang="ja-JP" sz="2000" b="1" dirty="0">
              <a:solidFill>
                <a:srgbClr val="FF0000"/>
              </a:solidFill>
              <a:latin typeface="MS UI Gothic" pitchFamily="50" charset="-128"/>
              <a:ea typeface="MS UI Gothic" pitchFamily="50" charset="-128"/>
            </a:endParaRPr>
          </a:p>
          <a:p>
            <a:pPr marL="273050" indent="82550" fontAlgn="auto">
              <a:spcBef>
                <a:spcPts val="0"/>
              </a:spcBef>
              <a:spcAft>
                <a:spcPts val="0"/>
              </a:spcAft>
              <a:defRPr/>
            </a:pPr>
            <a:endParaRPr kumimoji="0" lang="en-US" altLang="ja-JP" sz="2000" b="1" dirty="0">
              <a:solidFill>
                <a:srgbClr val="FF0000"/>
              </a:solidFill>
              <a:latin typeface="MS UI Gothic" pitchFamily="50" charset="-128"/>
              <a:ea typeface="MS UI Gothic" pitchFamily="50" charset="-128"/>
            </a:endParaRPr>
          </a:p>
          <a:p>
            <a:pPr marL="273050" indent="82550" fontAlgn="auto">
              <a:spcBef>
                <a:spcPts val="0"/>
              </a:spcBef>
              <a:spcAft>
                <a:spcPts val="0"/>
              </a:spcAft>
              <a:defRPr/>
            </a:pPr>
            <a:endParaRPr kumimoji="0" lang="en-US" altLang="ja-JP" sz="2000" b="1" dirty="0">
              <a:solidFill>
                <a:srgbClr val="FF0000"/>
              </a:solidFill>
              <a:latin typeface="MS UI Gothic" pitchFamily="50" charset="-128"/>
              <a:ea typeface="MS UI Gothic" pitchFamily="50" charset="-128"/>
            </a:endParaRPr>
          </a:p>
          <a:p>
            <a:pPr marL="273050" indent="82550" fontAlgn="auto">
              <a:spcBef>
                <a:spcPts val="0"/>
              </a:spcBef>
              <a:spcAft>
                <a:spcPts val="0"/>
              </a:spcAft>
              <a:defRPr/>
            </a:pPr>
            <a:endParaRPr kumimoji="0" lang="en-US" altLang="ja-JP" sz="2000" b="1" dirty="0">
              <a:solidFill>
                <a:srgbClr val="FF0000"/>
              </a:solidFill>
              <a:latin typeface="MS UI Gothic" pitchFamily="50" charset="-128"/>
              <a:ea typeface="MS UI Gothic" pitchFamily="50" charset="-128"/>
            </a:endParaRPr>
          </a:p>
          <a:p>
            <a:pPr marL="273050" indent="82550" fontAlgn="auto">
              <a:spcBef>
                <a:spcPts val="0"/>
              </a:spcBef>
              <a:spcAft>
                <a:spcPts val="0"/>
              </a:spcAft>
              <a:defRPr/>
            </a:pPr>
            <a:endParaRPr kumimoji="0" lang="en-US" altLang="ja-JP" sz="2000" b="1" dirty="0">
              <a:solidFill>
                <a:srgbClr val="FF0000"/>
              </a:solidFill>
              <a:latin typeface="MS UI Gothic" pitchFamily="50" charset="-128"/>
              <a:ea typeface="MS UI Gothic" pitchFamily="50" charset="-128"/>
            </a:endParaRPr>
          </a:p>
          <a:p>
            <a:pPr marL="273050" indent="82550" fontAlgn="auto">
              <a:spcBef>
                <a:spcPts val="0"/>
              </a:spcBef>
              <a:spcAft>
                <a:spcPts val="0"/>
              </a:spcAft>
              <a:defRPr/>
            </a:pPr>
            <a:endParaRPr kumimoji="0" lang="en-US" altLang="ja-JP" sz="2000" b="1" dirty="0">
              <a:solidFill>
                <a:srgbClr val="FF0000"/>
              </a:solidFill>
              <a:latin typeface="MS UI Gothic" pitchFamily="50" charset="-128"/>
              <a:ea typeface="MS UI Gothic" pitchFamily="50" charset="-128"/>
            </a:endParaRPr>
          </a:p>
          <a:p>
            <a:pPr marL="273050" indent="82550" fontAlgn="auto">
              <a:spcBef>
                <a:spcPts val="0"/>
              </a:spcBef>
              <a:spcAft>
                <a:spcPts val="0"/>
              </a:spcAft>
              <a:defRPr/>
            </a:pPr>
            <a:endParaRPr kumimoji="0" lang="en-US" altLang="ja-JP" sz="2000" b="1" dirty="0">
              <a:solidFill>
                <a:srgbClr val="FF0000"/>
              </a:solidFill>
              <a:latin typeface="MS UI Gothic" pitchFamily="50" charset="-128"/>
              <a:ea typeface="MS UI Gothic" pitchFamily="50" charset="-128"/>
            </a:endParaRPr>
          </a:p>
          <a:p>
            <a:pPr fontAlgn="auto">
              <a:spcBef>
                <a:spcPts val="600"/>
              </a:spcBef>
              <a:spcAft>
                <a:spcPts val="0"/>
              </a:spcAft>
              <a:defRPr/>
            </a:pPr>
            <a:r>
              <a:rPr kumimoji="0" lang="en-US" altLang="ja-JP" b="1" dirty="0">
                <a:solidFill>
                  <a:srgbClr val="0070C0"/>
                </a:solidFill>
                <a:latin typeface="MS UI Gothic" pitchFamily="50" charset="-128"/>
                <a:ea typeface="MS UI Gothic" pitchFamily="50" charset="-128"/>
              </a:rPr>
              <a:t>[</a:t>
            </a:r>
            <a:r>
              <a:rPr kumimoji="0" lang="ja-JP" altLang="en-US" b="1" dirty="0">
                <a:solidFill>
                  <a:srgbClr val="0070C0"/>
                </a:solidFill>
                <a:latin typeface="MS UI Gothic" pitchFamily="50" charset="-128"/>
                <a:ea typeface="MS UI Gothic" pitchFamily="50" charset="-128"/>
              </a:rPr>
              <a:t>算定要件</a:t>
            </a:r>
            <a:r>
              <a:rPr kumimoji="0" lang="en-US" altLang="ja-JP" b="1" dirty="0">
                <a:solidFill>
                  <a:srgbClr val="0070C0"/>
                </a:solidFill>
                <a:latin typeface="MS UI Gothic" pitchFamily="50" charset="-128"/>
                <a:ea typeface="MS UI Gothic" pitchFamily="50" charset="-128"/>
              </a:rPr>
              <a:t>]</a:t>
            </a:r>
          </a:p>
          <a:p>
            <a:pPr marL="82550" indent="95250" fontAlgn="auto">
              <a:spcBef>
                <a:spcPts val="0"/>
              </a:spcBef>
              <a:spcAft>
                <a:spcPts val="0"/>
              </a:spcAft>
              <a:defRPr/>
            </a:pPr>
            <a:r>
              <a:rPr kumimoji="0" lang="ja-JP" altLang="en-US" b="1" dirty="0">
                <a:solidFill>
                  <a:srgbClr val="0070C0"/>
                </a:solidFill>
                <a:latin typeface="MS UI Gothic" pitchFamily="50" charset="-128"/>
                <a:ea typeface="MS UI Gothic" pitchFamily="50" charset="-128"/>
              </a:rPr>
              <a:t>　１３対１入院基本料</a:t>
            </a:r>
            <a:r>
              <a:rPr kumimoji="0" lang="ja-JP" altLang="en-US" dirty="0">
                <a:latin typeface="MS UI Gothic" pitchFamily="50" charset="-128"/>
                <a:ea typeface="MS UI Gothic" pitchFamily="50" charset="-128"/>
              </a:rPr>
              <a:t>を算定している病棟において看護補助加算１を算定する場合には、看護必要度の基準を満たす患者を、</a:t>
            </a:r>
            <a:r>
              <a:rPr kumimoji="0" lang="ja-JP" altLang="en-US" b="1" dirty="0">
                <a:solidFill>
                  <a:srgbClr val="0070C0"/>
                </a:solidFill>
                <a:latin typeface="MS UI Gothic" pitchFamily="50" charset="-128"/>
                <a:ea typeface="MS UI Gothic" pitchFamily="50" charset="-128"/>
              </a:rPr>
              <a:t>１割以上入院</a:t>
            </a:r>
            <a:r>
              <a:rPr kumimoji="0" lang="ja-JP" altLang="en-US" dirty="0">
                <a:latin typeface="MS UI Gothic" pitchFamily="50" charset="-128"/>
                <a:ea typeface="MS UI Gothic" pitchFamily="50" charset="-128"/>
              </a:rPr>
              <a:t>させていること。</a:t>
            </a:r>
            <a:endParaRPr kumimoji="0" lang="en-US" altLang="ja-JP" b="1" dirty="0">
              <a:solidFill>
                <a:srgbClr val="FF0000"/>
              </a:solidFill>
              <a:latin typeface="MS UI Gothic" pitchFamily="50" charset="-128"/>
              <a:ea typeface="MS UI Gothic" pitchFamily="50" charset="-128"/>
            </a:endParaRPr>
          </a:p>
        </p:txBody>
      </p:sp>
      <p:graphicFrame>
        <p:nvGraphicFramePr>
          <p:cNvPr id="13" name="コンテンツ プレースホルダ 6"/>
          <p:cNvGraphicFramePr>
            <a:graphicFrameLocks noGrp="1"/>
          </p:cNvGraphicFramePr>
          <p:nvPr>
            <p:ph idx="1"/>
          </p:nvPr>
        </p:nvGraphicFramePr>
        <p:xfrm>
          <a:off x="467544" y="3068960"/>
          <a:ext cx="8229600" cy="267806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82468">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solidFill>
                      <a:schemeClr val="accent5">
                        <a:lumMod val="20000"/>
                        <a:lumOff val="80000"/>
                      </a:schemeClr>
                    </a:solidFill>
                  </a:tcPr>
                </a:tc>
              </a:tr>
              <a:tr h="2281828">
                <a:tc>
                  <a:txBody>
                    <a:bodyPr/>
                    <a:lstStyle/>
                    <a:p>
                      <a:r>
                        <a:rPr kumimoji="1" lang="en-US" altLang="ja-JP" sz="2000" baseline="0" dirty="0" smtClean="0">
                          <a:solidFill>
                            <a:schemeClr val="tx1"/>
                          </a:solidFill>
                          <a:latin typeface="MS UI Gothic" pitchFamily="50" charset="-128"/>
                          <a:ea typeface="MS UI Gothic" pitchFamily="50" charset="-128"/>
                          <a:cs typeface="+mn-cs"/>
                        </a:rPr>
                        <a:t>A214</a:t>
                      </a:r>
                      <a:r>
                        <a:rPr kumimoji="1" lang="ja-JP" altLang="en-US" sz="2000" baseline="0" dirty="0" smtClean="0">
                          <a:solidFill>
                            <a:schemeClr val="tx1"/>
                          </a:solidFill>
                          <a:latin typeface="MS UI Gothic" pitchFamily="50" charset="-128"/>
                          <a:ea typeface="MS UI Gothic" pitchFamily="50" charset="-128"/>
                          <a:cs typeface="+mn-cs"/>
                        </a:rPr>
                        <a:t>　看護補助加算１（１日につき）</a:t>
                      </a:r>
                    </a:p>
                    <a:p>
                      <a:r>
                        <a:rPr kumimoji="1" lang="ja-JP" altLang="en-US" sz="2000" baseline="0" dirty="0" smtClean="0">
                          <a:solidFill>
                            <a:schemeClr val="tx1"/>
                          </a:solidFill>
                          <a:latin typeface="MS UI Gothic" pitchFamily="50" charset="-128"/>
                          <a:ea typeface="MS UI Gothic" pitchFamily="50" charset="-128"/>
                          <a:cs typeface="+mn-cs"/>
                        </a:rPr>
                        <a:t>　　　　　　　　　　　　　　　　　　１０９点</a:t>
                      </a:r>
                    </a:p>
                    <a:p>
                      <a:r>
                        <a:rPr kumimoji="1" lang="zh-TW" altLang="en-US" sz="2000" baseline="0" dirty="0" smtClean="0">
                          <a:solidFill>
                            <a:schemeClr val="tx1"/>
                          </a:solidFill>
                          <a:latin typeface="MS UI Gothic" pitchFamily="50" charset="-128"/>
                          <a:ea typeface="MS UI Gothic" pitchFamily="50" charset="-128"/>
                          <a:cs typeface="+mn-cs"/>
                        </a:rPr>
                        <a:t>［施設基準］</a:t>
                      </a:r>
                    </a:p>
                    <a:p>
                      <a:pPr marL="177800" indent="95250"/>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2000" b="1" baseline="0" dirty="0" smtClean="0">
                          <a:solidFill>
                            <a:srgbClr val="FF0000"/>
                          </a:solidFill>
                          <a:latin typeface="MS UI Gothic" pitchFamily="50" charset="-128"/>
                          <a:ea typeface="MS UI Gothic" pitchFamily="50" charset="-128"/>
                          <a:cs typeface="+mn-cs"/>
                        </a:rPr>
                        <a:t>１３対１入院基本料、</a:t>
                      </a:r>
                      <a:r>
                        <a:rPr kumimoji="1" lang="ja-JP" altLang="en-US" sz="2000" baseline="0" dirty="0" smtClean="0">
                          <a:solidFill>
                            <a:schemeClr val="tx1"/>
                          </a:solidFill>
                          <a:latin typeface="MS UI Gothic" pitchFamily="50" charset="-128"/>
                          <a:ea typeface="MS UI Gothic" pitchFamily="50" charset="-128"/>
                          <a:cs typeface="+mn-cs"/>
                        </a:rPr>
                        <a:t>１５対１入院基本料、１８対１入院基本料又は２０対１入院基本料を算定する病棟であること。</a:t>
                      </a:r>
                      <a:endParaRPr kumimoji="1" lang="en-US" altLang="ja-JP" sz="20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en-US" altLang="ja-JP" sz="2000" baseline="0" dirty="0" smtClean="0">
                          <a:solidFill>
                            <a:schemeClr val="tx1"/>
                          </a:solidFill>
                          <a:latin typeface="MS UI Gothic" pitchFamily="50" charset="-128"/>
                          <a:ea typeface="MS UI Gothic" pitchFamily="50" charset="-128"/>
                          <a:cs typeface="+mn-cs"/>
                        </a:rPr>
                        <a:t>A214</a:t>
                      </a:r>
                      <a:r>
                        <a:rPr kumimoji="1" lang="ja-JP" altLang="en-US" sz="2000" baseline="0" dirty="0" smtClean="0">
                          <a:solidFill>
                            <a:schemeClr val="tx1"/>
                          </a:solidFill>
                          <a:latin typeface="MS UI Gothic" pitchFamily="50" charset="-128"/>
                          <a:ea typeface="MS UI Gothic" pitchFamily="50" charset="-128"/>
                          <a:cs typeface="+mn-cs"/>
                        </a:rPr>
                        <a:t>　看護補助加算１（１日につき）</a:t>
                      </a:r>
                    </a:p>
                    <a:p>
                      <a:r>
                        <a:rPr kumimoji="1" lang="ja-JP" altLang="en-US" sz="2000" baseline="0" dirty="0" smtClean="0">
                          <a:solidFill>
                            <a:schemeClr val="tx1"/>
                          </a:solidFill>
                          <a:latin typeface="MS UI Gothic" pitchFamily="50" charset="-128"/>
                          <a:ea typeface="MS UI Gothic" pitchFamily="50" charset="-128"/>
                          <a:cs typeface="+mn-cs"/>
                        </a:rPr>
                        <a:t>　　　　　　　　　　　　　　　　　　１０９点</a:t>
                      </a:r>
                    </a:p>
                    <a:p>
                      <a:r>
                        <a:rPr kumimoji="1" lang="zh-TW" altLang="en-US" sz="2000" baseline="0" dirty="0" smtClean="0">
                          <a:solidFill>
                            <a:schemeClr val="tx1"/>
                          </a:solidFill>
                          <a:latin typeface="MS UI Gothic" pitchFamily="50" charset="-128"/>
                          <a:ea typeface="MS UI Gothic" pitchFamily="50" charset="-128"/>
                          <a:cs typeface="+mn-cs"/>
                        </a:rPr>
                        <a:t>［施設基準］</a:t>
                      </a:r>
                    </a:p>
                    <a:p>
                      <a:pPr marL="177800" indent="95250"/>
                      <a:r>
                        <a:rPr kumimoji="1" lang="ja-JP" altLang="en-US" sz="2000" baseline="0" dirty="0" smtClean="0">
                          <a:solidFill>
                            <a:schemeClr val="tx1"/>
                          </a:solidFill>
                          <a:latin typeface="MS UI Gothic" pitchFamily="50" charset="-128"/>
                          <a:ea typeface="MS UI Gothic" pitchFamily="50" charset="-128"/>
                          <a:cs typeface="+mn-cs"/>
                        </a:rPr>
                        <a:t>　１５対１入院基本料、１８対１入院基本料又は２０対１入院基本料を算定する病棟であること。</a:t>
                      </a:r>
                      <a:endParaRPr kumimoji="1" lang="ja-JP" altLang="en-US" sz="2000" b="1" u="none"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3" name="タイトル 2"/>
          <p:cNvSpPr>
            <a:spLocks noGrp="1"/>
          </p:cNvSpPr>
          <p:nvPr>
            <p:ph type="title"/>
          </p:nvPr>
        </p:nvSpPr>
        <p:spPr>
          <a:xfrm>
            <a:off x="457200" y="116632"/>
            <a:ext cx="8229600" cy="93610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看護職員の看護業務を補助する職員の</a:t>
            </a:r>
            <a:b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配置に対する評価</a:t>
            </a:r>
            <a:endParaRPr lang="ja-JP" altLang="en-US" sz="24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461C1C6B-4943-479B-9A07-14C548B81AFD}" type="slidenum">
              <a:rPr lang="en-US" sz="1400">
                <a:effectLst>
                  <a:outerShdw blurRad="38100" dist="38100" dir="2700000" algn="tl">
                    <a:srgbClr val="000000">
                      <a:alpha val="43137"/>
                    </a:srgbClr>
                  </a:outerShdw>
                </a:effectLst>
              </a:rPr>
              <a:pPr algn="r">
                <a:defRPr/>
              </a:pPr>
              <a:t>163</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4427984" y="2780928"/>
            <a:ext cx="450100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24</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518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565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826</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828</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829</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835</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 6"/>
          <p:cNvGraphicFramePr>
            <a:graphicFrameLocks noGrp="1"/>
          </p:cNvGraphicFramePr>
          <p:nvPr>
            <p:ph idx="1"/>
          </p:nvPr>
        </p:nvGraphicFramePr>
        <p:xfrm>
          <a:off x="449418" y="2348880"/>
          <a:ext cx="8229600" cy="4157657"/>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08617">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nchor="ctr">
                    <a:solidFill>
                      <a:schemeClr val="accent5">
                        <a:lumMod val="20000"/>
                        <a:lumOff val="80000"/>
                      </a:schemeClr>
                    </a:solidFill>
                  </a:tcPr>
                </a:tc>
              </a:tr>
              <a:tr h="3551823">
                <a:tc>
                  <a:txBody>
                    <a:bodyPr/>
                    <a:lstStyle/>
                    <a:p>
                      <a:pPr marL="450850" indent="-450850"/>
                      <a:r>
                        <a:rPr lang="en-US" altLang="ja-JP" sz="2000" b="0" dirty="0" smtClean="0">
                          <a:solidFill>
                            <a:schemeClr val="tx1"/>
                          </a:solidFill>
                          <a:latin typeface="MS UI Gothic" pitchFamily="50" charset="-128"/>
                          <a:ea typeface="MS UI Gothic" pitchFamily="50" charset="-128"/>
                        </a:rPr>
                        <a:t>A220-2</a:t>
                      </a:r>
                      <a:r>
                        <a:rPr lang="ja-JP" altLang="en-US" sz="2000" b="0" dirty="0" smtClean="0">
                          <a:solidFill>
                            <a:schemeClr val="tx1"/>
                          </a:solidFill>
                          <a:latin typeface="MS UI Gothic" pitchFamily="50" charset="-128"/>
                          <a:ea typeface="MS UI Gothic" pitchFamily="50" charset="-128"/>
                        </a:rPr>
                        <a:t>　二類感染症患者療養環境特別加算（１日につき）</a:t>
                      </a:r>
                    </a:p>
                    <a:p>
                      <a:pPr marL="450850" indent="0"/>
                      <a:r>
                        <a:rPr lang="ja-JP" altLang="en-US" sz="2000" b="0" dirty="0" smtClean="0">
                          <a:solidFill>
                            <a:schemeClr val="tx1"/>
                          </a:solidFill>
                          <a:latin typeface="MS UI Gothic" pitchFamily="50" charset="-128"/>
                          <a:ea typeface="MS UI Gothic" pitchFamily="50" charset="-128"/>
                        </a:rPr>
                        <a:t>　　２　陰圧室加算　　　２００点</a:t>
                      </a:r>
                    </a:p>
                    <a:p>
                      <a:endParaRPr lang="en-US" altLang="ja-JP" sz="2000" b="0" dirty="0" smtClean="0">
                        <a:solidFill>
                          <a:schemeClr val="tx1"/>
                        </a:solidFill>
                        <a:latin typeface="MS UI Gothic" pitchFamily="50" charset="-128"/>
                        <a:ea typeface="MS UI Gothic" pitchFamily="50" charset="-128"/>
                      </a:endParaRPr>
                    </a:p>
                    <a:p>
                      <a:r>
                        <a:rPr lang="ja-JP" altLang="en-US" sz="2000" b="0" dirty="0" smtClean="0">
                          <a:solidFill>
                            <a:schemeClr val="tx1"/>
                          </a:solidFill>
                          <a:latin typeface="MS UI Gothic" pitchFamily="50" charset="-128"/>
                          <a:ea typeface="MS UI Gothic" pitchFamily="50" charset="-128"/>
                        </a:rPr>
                        <a:t>［算定要件］</a:t>
                      </a:r>
                    </a:p>
                    <a:p>
                      <a:pPr marL="177800" indent="177800"/>
                      <a:r>
                        <a:rPr lang="ja-JP" altLang="en-US" sz="2000" b="0" dirty="0" smtClean="0">
                          <a:solidFill>
                            <a:schemeClr val="tx1"/>
                          </a:solidFill>
                          <a:latin typeface="MS UI Gothic" pitchFamily="50" charset="-128"/>
                          <a:ea typeface="MS UI Gothic" pitchFamily="50" charset="-128"/>
                        </a:rPr>
                        <a:t>二類感染症患者又は鳥インフルエンザ患者等を陰圧室に入院させた場合に算定する。</a:t>
                      </a:r>
                      <a:r>
                        <a:rPr lang="ja-JP" altLang="en-US" sz="2000" b="0" dirty="0" smtClean="0">
                          <a:solidFill>
                            <a:srgbClr val="FF0000"/>
                          </a:solidFill>
                          <a:latin typeface="MS UI Gothic" pitchFamily="50" charset="-128"/>
                          <a:ea typeface="MS UI Gothic" pitchFamily="50" charset="-128"/>
                        </a:rPr>
                        <a:t>ただし、陰圧室加算を算定する場合は、結核患者を収容している日にあっては、煙管または差圧計等で病室及び特定区域の陰圧の状況を確認すること。</a:t>
                      </a:r>
                    </a:p>
                  </a:txBody>
                  <a:tcPr>
                    <a:solidFill>
                      <a:schemeClr val="accent5">
                        <a:lumMod val="20000"/>
                        <a:lumOff val="80000"/>
                      </a:schemeClr>
                    </a:solidFill>
                  </a:tcPr>
                </a:tc>
                <a:tc>
                  <a:txBody>
                    <a:bodyPr/>
                    <a:lstStyle/>
                    <a:p>
                      <a:pPr marL="450850" indent="-450850"/>
                      <a:r>
                        <a:rPr lang="en-US" altLang="ja-JP" sz="2000" b="0" dirty="0" smtClean="0">
                          <a:solidFill>
                            <a:schemeClr val="tx1"/>
                          </a:solidFill>
                          <a:latin typeface="MS UI Gothic" pitchFamily="50" charset="-128"/>
                          <a:ea typeface="MS UI Gothic" pitchFamily="50" charset="-128"/>
                        </a:rPr>
                        <a:t>A220-2</a:t>
                      </a:r>
                      <a:r>
                        <a:rPr lang="ja-JP" altLang="en-US" sz="2000" b="0" dirty="0" smtClean="0">
                          <a:solidFill>
                            <a:schemeClr val="tx1"/>
                          </a:solidFill>
                          <a:latin typeface="MS UI Gothic" pitchFamily="50" charset="-128"/>
                          <a:ea typeface="MS UI Gothic" pitchFamily="50" charset="-128"/>
                        </a:rPr>
                        <a:t>　二類感染症患者療養環境特別加算（１日につき）</a:t>
                      </a:r>
                    </a:p>
                    <a:p>
                      <a:pPr marL="450850" indent="0"/>
                      <a:r>
                        <a:rPr lang="ja-JP" altLang="en-US" sz="2000" b="0" dirty="0" smtClean="0">
                          <a:solidFill>
                            <a:schemeClr val="tx1"/>
                          </a:solidFill>
                          <a:latin typeface="MS UI Gothic" pitchFamily="50" charset="-128"/>
                          <a:ea typeface="MS UI Gothic" pitchFamily="50" charset="-128"/>
                        </a:rPr>
                        <a:t>　　２　陰圧室加算　　　２００点</a:t>
                      </a:r>
                    </a:p>
                    <a:p>
                      <a:pPr marL="0" indent="0"/>
                      <a:endParaRPr kumimoji="1" lang="en-US" altLang="ja-JP" sz="2000" b="0" baseline="0" dirty="0" smtClean="0">
                        <a:solidFill>
                          <a:schemeClr val="tx1"/>
                        </a:solidFill>
                        <a:latin typeface="MS UI Gothic" pitchFamily="50" charset="-128"/>
                        <a:ea typeface="MS UI Gothic" pitchFamily="50" charset="-128"/>
                        <a:cs typeface="+mn-cs"/>
                      </a:endParaRPr>
                    </a:p>
                    <a:p>
                      <a:pPr marL="0" indent="0"/>
                      <a:r>
                        <a:rPr kumimoji="1" lang="ja-JP" altLang="en-US" sz="2000" b="0" baseline="0" dirty="0" smtClean="0">
                          <a:solidFill>
                            <a:schemeClr val="tx1"/>
                          </a:solidFill>
                          <a:latin typeface="MS UI Gothic" pitchFamily="50" charset="-128"/>
                          <a:ea typeface="MS UI Gothic" pitchFamily="50" charset="-128"/>
                          <a:cs typeface="+mn-cs"/>
                        </a:rPr>
                        <a:t>［算定要件］</a:t>
                      </a:r>
                    </a:p>
                    <a:p>
                      <a:pPr marL="177800" indent="177800"/>
                      <a:r>
                        <a:rPr kumimoji="1" lang="ja-JP" altLang="en-US" sz="2000" b="0" baseline="0" dirty="0" smtClean="0">
                          <a:solidFill>
                            <a:schemeClr val="tx1"/>
                          </a:solidFill>
                          <a:latin typeface="MS UI Gothic" pitchFamily="50" charset="-128"/>
                          <a:ea typeface="MS UI Gothic" pitchFamily="50" charset="-128"/>
                          <a:cs typeface="+mn-cs"/>
                        </a:rPr>
                        <a:t>二類感染症患者又は鳥インフルエンザ患者等を陰圧室に入院させた場合に算定する。</a:t>
                      </a: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陰圧室、無菌治療室の適正な評価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FC61FAA6-54CD-42C2-8811-6C8F55C4FBE0}" type="slidenum">
              <a:rPr lang="en-US" sz="1400">
                <a:effectLst>
                  <a:outerShdw blurRad="38100" dist="38100" dir="2700000" algn="tl">
                    <a:srgbClr val="000000">
                      <a:alpha val="43137"/>
                    </a:srgbClr>
                  </a:outerShdw>
                </a:effectLst>
              </a:rPr>
              <a:pPr algn="r">
                <a:defRPr/>
              </a:pPr>
              <a:t>164</a:t>
            </a:fld>
            <a:endParaRPr lang="en-US" sz="1400" dirty="0">
              <a:effectLst>
                <a:outerShdw blurRad="38100" dist="38100" dir="2700000" algn="tl">
                  <a:srgbClr val="000000">
                    <a:alpha val="43137"/>
                  </a:srgbClr>
                </a:outerShdw>
              </a:effectLst>
            </a:endParaRPr>
          </a:p>
        </p:txBody>
      </p:sp>
      <p:sp>
        <p:nvSpPr>
          <p:cNvPr id="7" name="コンテンツ プレースホルダ 5"/>
          <p:cNvSpPr txBox="1">
            <a:spLocks/>
          </p:cNvSpPr>
          <p:nvPr/>
        </p:nvSpPr>
        <p:spPr>
          <a:xfrm>
            <a:off x="459762" y="908720"/>
            <a:ext cx="8208912" cy="1296144"/>
          </a:xfrm>
          <a:prstGeom prst="rect">
            <a:avLst/>
          </a:prstGeom>
          <a:solidFill>
            <a:srgbClr val="FFFFCC"/>
          </a:solidFill>
          <a:effectLst>
            <a:innerShdw blurRad="63500" dist="50800" dir="13500000">
              <a:prstClr val="black">
                <a:alpha val="50000"/>
              </a:prstClr>
            </a:innerShdw>
          </a:effectLst>
        </p:spPr>
        <p:txBody>
          <a:bodyPr anchor="ctr"/>
          <a:lstStyle/>
          <a:p>
            <a:pPr marL="355600" indent="-355600" fontAlgn="auto">
              <a:spcBef>
                <a:spcPts val="0"/>
              </a:spcBef>
              <a:spcAft>
                <a:spcPts val="0"/>
              </a:spcAft>
              <a:defRPr/>
            </a:pPr>
            <a:r>
              <a:rPr kumimoji="0" lang="ja-JP" altLang="en-US" sz="2800" dirty="0">
                <a:latin typeface="MS UI Gothic" pitchFamily="50" charset="-128"/>
                <a:ea typeface="MS UI Gothic" pitchFamily="50" charset="-128"/>
              </a:rPr>
              <a:t>◆二類感染症患者療養環境特別加算における</a:t>
            </a:r>
            <a:r>
              <a:rPr kumimoji="0" lang="ja-JP" altLang="en-US" sz="2800" dirty="0">
                <a:solidFill>
                  <a:srgbClr val="0070C0"/>
                </a:solidFill>
                <a:latin typeface="MS UI Gothic" pitchFamily="50" charset="-128"/>
                <a:ea typeface="MS UI Gothic" pitchFamily="50" charset="-128"/>
              </a:rPr>
              <a:t>陰圧室加算</a:t>
            </a:r>
            <a:r>
              <a:rPr kumimoji="0" lang="ja-JP" altLang="en-US" sz="2800" dirty="0">
                <a:latin typeface="MS UI Gothic" pitchFamily="50" charset="-128"/>
                <a:ea typeface="MS UI Gothic" pitchFamily="50" charset="-128"/>
              </a:rPr>
              <a:t>について、</a:t>
            </a:r>
            <a:r>
              <a:rPr kumimoji="0" lang="ja-JP" altLang="en-US" sz="2800" dirty="0">
                <a:solidFill>
                  <a:srgbClr val="0070C0"/>
                </a:solidFill>
                <a:latin typeface="MS UI Gothic" pitchFamily="50" charset="-128"/>
                <a:ea typeface="MS UI Gothic" pitchFamily="50" charset="-128"/>
              </a:rPr>
              <a:t>要件を明確化</a:t>
            </a:r>
            <a:r>
              <a:rPr kumimoji="0" lang="ja-JP" altLang="en-US" sz="2800" dirty="0">
                <a:latin typeface="MS UI Gothic" pitchFamily="50" charset="-128"/>
                <a:ea typeface="MS UI Gothic" pitchFamily="50" charset="-128"/>
              </a:rPr>
              <a:t>する。</a:t>
            </a:r>
          </a:p>
        </p:txBody>
      </p:sp>
      <p:sp>
        <p:nvSpPr>
          <p:cNvPr id="6" name="テキスト ボックス 5"/>
          <p:cNvSpPr txBox="1"/>
          <p:nvPr/>
        </p:nvSpPr>
        <p:spPr>
          <a:xfrm>
            <a:off x="7452320" y="1916832"/>
            <a:ext cx="147667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0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入院基本料等加算の簡素化</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506E1EDF-3E44-404B-95E7-CDD3DA02C484}" type="slidenum">
              <a:rPr lang="en-US" sz="1400">
                <a:effectLst>
                  <a:outerShdw blurRad="38100" dist="38100" dir="2700000" algn="tl">
                    <a:srgbClr val="000000">
                      <a:alpha val="43137"/>
                    </a:srgbClr>
                  </a:outerShdw>
                </a:effectLst>
              </a:rPr>
              <a:pPr algn="r">
                <a:defRPr/>
              </a:pPr>
              <a:t>165</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1124744"/>
            <a:ext cx="8208912" cy="4248472"/>
          </a:xfrm>
          <a:prstGeom prst="rect">
            <a:avLst/>
          </a:prstGeom>
          <a:solidFill>
            <a:srgbClr val="FFFFCC"/>
          </a:solidFill>
          <a:effectLst>
            <a:innerShdw blurRad="63500" dist="50800" dir="13500000">
              <a:prstClr val="black">
                <a:alpha val="50000"/>
              </a:prstClr>
            </a:innerShdw>
          </a:effectLst>
        </p:spPr>
        <p:txBody>
          <a:bodyPr anchor="ctr"/>
          <a:lstStyle/>
          <a:p>
            <a:pPr marL="354013" indent="-354013" fontAlgn="auto">
              <a:spcBef>
                <a:spcPts val="0"/>
              </a:spcBef>
              <a:spcAft>
                <a:spcPts val="0"/>
              </a:spcAft>
              <a:defRPr/>
            </a:pPr>
            <a:r>
              <a:rPr kumimoji="0" lang="ja-JP" altLang="en-US" sz="2800" dirty="0">
                <a:latin typeface="MS UI Gothic" pitchFamily="50" charset="-128"/>
                <a:ea typeface="MS UI Gothic" pitchFamily="50" charset="-128"/>
              </a:rPr>
              <a:t>◆療養病棟療養環境加算・診療所療養病床療養環境加算の見直し</a:t>
            </a:r>
            <a:endParaRPr kumimoji="0" lang="en-US" altLang="ja-JP" sz="2800" dirty="0">
              <a:latin typeface="MS UI Gothic" pitchFamily="50" charset="-128"/>
              <a:ea typeface="MS UI Gothic" pitchFamily="50" charset="-128"/>
            </a:endParaRPr>
          </a:p>
          <a:p>
            <a:pPr fontAlgn="auto">
              <a:spcBef>
                <a:spcPts val="0"/>
              </a:spcBef>
              <a:spcAft>
                <a:spcPts val="0"/>
              </a:spcAft>
              <a:defRPr/>
            </a:pPr>
            <a:endParaRPr kumimoji="0" lang="ja-JP" altLang="en-US" sz="2800" dirty="0">
              <a:latin typeface="MS UI Gothic" pitchFamily="50" charset="-128"/>
              <a:ea typeface="MS UI Gothic" pitchFamily="50" charset="-128"/>
            </a:endParaRPr>
          </a:p>
          <a:p>
            <a:pPr marL="177800" indent="357188" fontAlgn="auto">
              <a:spcBef>
                <a:spcPts val="0"/>
              </a:spcBef>
              <a:spcAft>
                <a:spcPts val="0"/>
              </a:spcAft>
              <a:defRPr/>
            </a:pPr>
            <a:r>
              <a:rPr kumimoji="0" lang="ja-JP" altLang="en-US" sz="2800" dirty="0">
                <a:solidFill>
                  <a:srgbClr val="FF0000"/>
                </a:solidFill>
                <a:latin typeface="MS UI Gothic" pitchFamily="50" charset="-128"/>
                <a:ea typeface="MS UI Gothic" pitchFamily="50" charset="-128"/>
              </a:rPr>
              <a:t>療養病棟療養環境加算、診療所療養病床療養環境加算</a:t>
            </a:r>
            <a:r>
              <a:rPr kumimoji="0" lang="ja-JP" altLang="en-US" sz="2800" dirty="0">
                <a:latin typeface="MS UI Gothic" pitchFamily="50" charset="-128"/>
                <a:ea typeface="MS UI Gothic" pitchFamily="50" charset="-128"/>
              </a:rPr>
              <a:t>については、一部に医療法の原則を下回る基準が設定されていることから、評価体系を見直し、</a:t>
            </a:r>
            <a:r>
              <a:rPr kumimoji="0" lang="ja-JP" altLang="en-US" sz="2800" dirty="0">
                <a:solidFill>
                  <a:srgbClr val="0070C0"/>
                </a:solidFill>
                <a:latin typeface="MS UI Gothic" pitchFamily="50" charset="-128"/>
                <a:ea typeface="MS UI Gothic" pitchFamily="50" charset="-128"/>
              </a:rPr>
              <a:t>原則を下回る病棟については、療養環境の改善計画を策定</a:t>
            </a:r>
            <a:r>
              <a:rPr kumimoji="0" lang="ja-JP" altLang="en-US" sz="2800" dirty="0">
                <a:latin typeface="MS UI Gothic" pitchFamily="50" charset="-128"/>
                <a:ea typeface="MS UI Gothic" pitchFamily="50" charset="-128"/>
              </a:rPr>
              <a:t>させることとする。</a:t>
            </a:r>
            <a:endParaRPr kumimoji="0" lang="ja-JP" altLang="en-US" sz="2800" dirty="0">
              <a:solidFill>
                <a:srgbClr val="0070C0"/>
              </a:solidFill>
              <a:latin typeface="MS UI Gothic" pitchFamily="50" charset="-128"/>
              <a:ea typeface="MS UI Gothic" pitchFamily="50" charset="-128"/>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idx="1"/>
          </p:nvPr>
        </p:nvGraphicFramePr>
        <p:xfrm>
          <a:off x="467544" y="476672"/>
          <a:ext cx="8229600" cy="547637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46750">
                <a:tc>
                  <a:txBody>
                    <a:bodyPr/>
                    <a:lstStyle/>
                    <a:p>
                      <a:pPr algn="ctr"/>
                      <a:r>
                        <a:rPr kumimoji="1" lang="ja-JP" altLang="en-US" sz="1700" b="1" dirty="0" smtClean="0">
                          <a:solidFill>
                            <a:srgbClr val="FF0000"/>
                          </a:solidFill>
                          <a:latin typeface="MS UI Gothic" pitchFamily="50" charset="-128"/>
                          <a:ea typeface="MS UI Gothic" pitchFamily="50" charset="-128"/>
                        </a:rPr>
                        <a:t>改　定　後</a:t>
                      </a:r>
                      <a:endParaRPr kumimoji="1" lang="ja-JP" altLang="en-US" sz="17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700" dirty="0" smtClean="0">
                          <a:latin typeface="MS UI Gothic" pitchFamily="50" charset="-128"/>
                          <a:ea typeface="MS UI Gothic" pitchFamily="50" charset="-128"/>
                        </a:rPr>
                        <a:t>現　　行</a:t>
                      </a:r>
                      <a:endParaRPr kumimoji="1" lang="ja-JP" altLang="en-US" sz="1700" dirty="0">
                        <a:latin typeface="MS UI Gothic" pitchFamily="50" charset="-128"/>
                        <a:ea typeface="MS UI Gothic" pitchFamily="50" charset="-128"/>
                      </a:endParaRPr>
                    </a:p>
                  </a:txBody>
                  <a:tcPr anchor="ctr">
                    <a:solidFill>
                      <a:schemeClr val="accent5">
                        <a:lumMod val="20000"/>
                        <a:lumOff val="80000"/>
                      </a:schemeClr>
                    </a:solidFill>
                  </a:tcPr>
                </a:tc>
              </a:tr>
              <a:tr h="5125858">
                <a:tc>
                  <a:txBody>
                    <a:bodyPr/>
                    <a:lstStyle/>
                    <a:p>
                      <a:r>
                        <a:rPr kumimoji="1" lang="ja-JP" altLang="en-US" sz="1800" baseline="0" dirty="0" smtClean="0">
                          <a:solidFill>
                            <a:schemeClr val="tx1"/>
                          </a:solidFill>
                          <a:latin typeface="MS UI Gothic" pitchFamily="50" charset="-128"/>
                          <a:ea typeface="MS UI Gothic" pitchFamily="50" charset="-128"/>
                          <a:cs typeface="+mn-cs"/>
                        </a:rPr>
                        <a:t>Ａ</a:t>
                      </a:r>
                      <a:r>
                        <a:rPr kumimoji="1" lang="en-US" altLang="ja-JP" sz="1800" baseline="0" dirty="0" smtClean="0">
                          <a:solidFill>
                            <a:schemeClr val="tx1"/>
                          </a:solidFill>
                          <a:latin typeface="MS UI Gothic" pitchFamily="50" charset="-128"/>
                          <a:ea typeface="MS UI Gothic" pitchFamily="50" charset="-128"/>
                          <a:cs typeface="+mn-cs"/>
                        </a:rPr>
                        <a:t>222</a:t>
                      </a:r>
                      <a:r>
                        <a:rPr kumimoji="1" lang="ja-JP" altLang="en-US" sz="1800" baseline="0" dirty="0" smtClean="0">
                          <a:solidFill>
                            <a:schemeClr val="tx1"/>
                          </a:solidFill>
                          <a:latin typeface="MS UI Gothic" pitchFamily="50" charset="-128"/>
                          <a:ea typeface="MS UI Gothic" pitchFamily="50" charset="-128"/>
                          <a:cs typeface="+mn-cs"/>
                        </a:rPr>
                        <a:t>　療養病棟療養環境加算</a:t>
                      </a:r>
                      <a:endParaRPr kumimoji="1" lang="en-US" altLang="ja-JP" sz="1800" baseline="0" dirty="0" smtClean="0">
                        <a:solidFill>
                          <a:schemeClr val="tx1"/>
                        </a:solidFill>
                        <a:latin typeface="MS UI Gothic" pitchFamily="50" charset="-128"/>
                        <a:ea typeface="MS UI Gothic" pitchFamily="50" charset="-128"/>
                        <a:cs typeface="+mn-cs"/>
                      </a:endParaRPr>
                    </a:p>
                    <a:p>
                      <a:pPr algn="r"/>
                      <a:r>
                        <a:rPr kumimoji="1" lang="ja-JP" altLang="en-US" sz="1800" baseline="0" dirty="0" smtClean="0">
                          <a:solidFill>
                            <a:schemeClr val="tx1"/>
                          </a:solidFill>
                          <a:latin typeface="MS UI Gothic" pitchFamily="50" charset="-128"/>
                          <a:ea typeface="MS UI Gothic" pitchFamily="50" charset="-128"/>
                          <a:cs typeface="+mn-cs"/>
                        </a:rPr>
                        <a:t>（１日につき）</a:t>
                      </a:r>
                    </a:p>
                    <a:p>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１</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療養病棟療養環境加算１</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 </a:t>
                      </a:r>
                      <a:r>
                        <a:rPr kumimoji="1" lang="ja-JP" altLang="en-US" sz="1800" baseline="0" dirty="0" smtClean="0">
                          <a:solidFill>
                            <a:schemeClr val="tx1"/>
                          </a:solidFill>
                          <a:latin typeface="MS UI Gothic" pitchFamily="50" charset="-128"/>
                          <a:ea typeface="MS UI Gothic" pitchFamily="50" charset="-128"/>
                          <a:cs typeface="+mn-cs"/>
                        </a:rPr>
                        <a:t>１３２点</a:t>
                      </a:r>
                      <a:endParaRPr kumimoji="1" lang="zh-TW" altLang="en-US"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２</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療養病棟療養環境加算２</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 </a:t>
                      </a:r>
                      <a:r>
                        <a:rPr kumimoji="1" lang="ja-JP" altLang="en-US" sz="1800" baseline="0" dirty="0" smtClean="0">
                          <a:solidFill>
                            <a:schemeClr val="tx1"/>
                          </a:solidFill>
                          <a:latin typeface="MS UI Gothic" pitchFamily="50" charset="-128"/>
                          <a:ea typeface="MS UI Gothic" pitchFamily="50" charset="-128"/>
                          <a:cs typeface="+mn-cs"/>
                        </a:rPr>
                        <a:t>１１５点</a:t>
                      </a:r>
                      <a:endParaRPr kumimoji="1" lang="en-US" altLang="zh-TW" sz="1800" baseline="0" dirty="0" smtClean="0">
                        <a:solidFill>
                          <a:schemeClr val="tx1"/>
                        </a:solidFill>
                        <a:latin typeface="MS UI Gothic" pitchFamily="50" charset="-128"/>
                        <a:ea typeface="MS UI Gothic" pitchFamily="50" charset="-128"/>
                        <a:cs typeface="+mn-cs"/>
                      </a:endParaRPr>
                    </a:p>
                    <a:p>
                      <a:pPr>
                        <a:spcBef>
                          <a:spcPts val="600"/>
                        </a:spcBef>
                      </a:pPr>
                      <a:r>
                        <a:rPr kumimoji="1" lang="ja-JP" altLang="en-US" sz="1800" b="1" baseline="0" dirty="0" smtClean="0">
                          <a:solidFill>
                            <a:srgbClr val="FF0000"/>
                          </a:solidFill>
                          <a:latin typeface="MS UI Gothic" pitchFamily="50" charset="-128"/>
                          <a:ea typeface="MS UI Gothic" pitchFamily="50" charset="-128"/>
                          <a:cs typeface="+mn-cs"/>
                        </a:rPr>
                        <a:t>Ａ</a:t>
                      </a:r>
                      <a:r>
                        <a:rPr kumimoji="1" lang="en-US" altLang="ja-JP" sz="1800" b="1" baseline="0" dirty="0" smtClean="0">
                          <a:solidFill>
                            <a:srgbClr val="FF0000"/>
                          </a:solidFill>
                          <a:latin typeface="MS UI Gothic" pitchFamily="50" charset="-128"/>
                          <a:ea typeface="MS UI Gothic" pitchFamily="50" charset="-128"/>
                          <a:cs typeface="+mn-cs"/>
                        </a:rPr>
                        <a:t>222-2</a:t>
                      </a:r>
                      <a:r>
                        <a:rPr kumimoji="1" lang="ja-JP" altLang="en-US" sz="1800" b="1" baseline="0" dirty="0" smtClean="0">
                          <a:solidFill>
                            <a:srgbClr val="FF0000"/>
                          </a:solidFill>
                          <a:latin typeface="MS UI Gothic" pitchFamily="50" charset="-128"/>
                          <a:ea typeface="MS UI Gothic" pitchFamily="50" charset="-128"/>
                          <a:cs typeface="+mn-cs"/>
                        </a:rPr>
                        <a:t>　</a:t>
                      </a:r>
                      <a:r>
                        <a:rPr kumimoji="1" lang="zh-TW" altLang="en-US" sz="1800" b="1" baseline="0" dirty="0" smtClean="0">
                          <a:solidFill>
                            <a:srgbClr val="FF0000"/>
                          </a:solidFill>
                          <a:latin typeface="MS UI Gothic" pitchFamily="50" charset="-128"/>
                          <a:ea typeface="MS UI Gothic" pitchFamily="50" charset="-128"/>
                          <a:cs typeface="+mn-cs"/>
                        </a:rPr>
                        <a:t>療養病棟療養環境改善加算</a:t>
                      </a:r>
                      <a:endParaRPr kumimoji="1" lang="en-US" altLang="zh-TW" sz="1800" b="1" baseline="0" dirty="0" smtClean="0">
                        <a:solidFill>
                          <a:srgbClr val="FF0000"/>
                        </a:solidFill>
                        <a:latin typeface="MS UI Gothic" pitchFamily="50" charset="-128"/>
                        <a:ea typeface="MS UI Gothic" pitchFamily="50" charset="-128"/>
                        <a:cs typeface="+mn-cs"/>
                      </a:endParaRPr>
                    </a:p>
                    <a:p>
                      <a:pPr algn="r"/>
                      <a:r>
                        <a:rPr kumimoji="1" lang="ja-JP" altLang="en-US" sz="1800" b="1" baseline="0" dirty="0" smtClean="0">
                          <a:solidFill>
                            <a:srgbClr val="FF0000"/>
                          </a:solidFill>
                          <a:latin typeface="MS UI Gothic" pitchFamily="50" charset="-128"/>
                          <a:ea typeface="MS UI Gothic" pitchFamily="50" charset="-128"/>
                          <a:cs typeface="+mn-cs"/>
                        </a:rPr>
                        <a:t>（１日につき）</a:t>
                      </a:r>
                      <a:endParaRPr kumimoji="1" lang="en-US" altLang="zh-TW" sz="1800" b="1" baseline="0" dirty="0" smtClean="0">
                        <a:solidFill>
                          <a:srgbClr val="FF0000"/>
                        </a:solidFill>
                        <a:latin typeface="MS UI Gothic" pitchFamily="50" charset="-128"/>
                        <a:ea typeface="MS UI Gothic" pitchFamily="50" charset="-128"/>
                        <a:cs typeface="+mn-cs"/>
                      </a:endParaRPr>
                    </a:p>
                    <a:p>
                      <a:r>
                        <a:rPr kumimoji="1" lang="ja-JP" altLang="en-US" sz="1800" b="1" baseline="0" dirty="0" smtClean="0">
                          <a:solidFill>
                            <a:srgbClr val="FF0000"/>
                          </a:solidFill>
                          <a:latin typeface="MS UI Gothic" pitchFamily="50" charset="-128"/>
                          <a:ea typeface="MS UI Gothic" pitchFamily="50" charset="-128"/>
                          <a:cs typeface="+mn-cs"/>
                        </a:rPr>
                        <a:t>　</a:t>
                      </a:r>
                      <a:r>
                        <a:rPr kumimoji="1" lang="zh-TW" altLang="en-US" sz="1800" b="1" baseline="0" dirty="0" smtClean="0">
                          <a:solidFill>
                            <a:srgbClr val="FF0000"/>
                          </a:solidFill>
                          <a:latin typeface="MS UI Gothic" pitchFamily="50" charset="-128"/>
                          <a:ea typeface="MS UI Gothic" pitchFamily="50" charset="-128"/>
                          <a:cs typeface="+mn-cs"/>
                        </a:rPr>
                        <a:t>１</a:t>
                      </a:r>
                      <a:r>
                        <a:rPr kumimoji="1" lang="ja-JP" altLang="en-US" sz="1800" b="1" baseline="0" dirty="0" smtClean="0">
                          <a:solidFill>
                            <a:srgbClr val="FF0000"/>
                          </a:solidFill>
                          <a:latin typeface="MS UI Gothic" pitchFamily="50" charset="-128"/>
                          <a:ea typeface="MS UI Gothic" pitchFamily="50" charset="-128"/>
                          <a:cs typeface="+mn-cs"/>
                        </a:rPr>
                        <a:t>　</a:t>
                      </a:r>
                      <a:r>
                        <a:rPr kumimoji="1" lang="zh-TW" altLang="en-US" sz="1800" b="1" baseline="0" dirty="0" smtClean="0">
                          <a:solidFill>
                            <a:srgbClr val="FF0000"/>
                          </a:solidFill>
                          <a:latin typeface="MS UI Gothic" pitchFamily="50" charset="-128"/>
                          <a:ea typeface="MS UI Gothic" pitchFamily="50" charset="-128"/>
                          <a:cs typeface="+mn-cs"/>
                        </a:rPr>
                        <a:t>療養病棟療養環境改善加算１</a:t>
                      </a:r>
                    </a:p>
                    <a:p>
                      <a:r>
                        <a:rPr kumimoji="1" lang="ja-JP" altLang="en-US" sz="1800" b="1" baseline="0" dirty="0" smtClean="0">
                          <a:solidFill>
                            <a:srgbClr val="FF0000"/>
                          </a:solidFill>
                          <a:latin typeface="MS UI Gothic" pitchFamily="50" charset="-128"/>
                          <a:ea typeface="MS UI Gothic" pitchFamily="50" charset="-128"/>
                          <a:cs typeface="+mn-cs"/>
                        </a:rPr>
                        <a:t>　　　　　　　　　　　　　　　　　　８０点（新）</a:t>
                      </a:r>
                      <a:endParaRPr kumimoji="1" lang="en-US" altLang="ja-JP" sz="1800" b="1" baseline="0" dirty="0" smtClean="0">
                        <a:solidFill>
                          <a:srgbClr val="FF0000"/>
                        </a:solidFill>
                        <a:latin typeface="MS UI Gothic" pitchFamily="50" charset="-128"/>
                        <a:ea typeface="MS UI Gothic" pitchFamily="50" charset="-128"/>
                        <a:cs typeface="+mn-cs"/>
                      </a:endParaRPr>
                    </a:p>
                    <a:p>
                      <a:r>
                        <a:rPr kumimoji="1" lang="ja-JP" altLang="en-US" sz="1800" b="1" baseline="0" dirty="0" smtClean="0">
                          <a:solidFill>
                            <a:srgbClr val="FF0000"/>
                          </a:solidFill>
                          <a:latin typeface="MS UI Gothic" pitchFamily="50" charset="-128"/>
                          <a:ea typeface="MS UI Gothic" pitchFamily="50" charset="-128"/>
                          <a:cs typeface="+mn-cs"/>
                        </a:rPr>
                        <a:t>　</a:t>
                      </a:r>
                      <a:r>
                        <a:rPr kumimoji="1" lang="zh-TW" altLang="en-US" sz="1800" b="1" baseline="0" dirty="0" smtClean="0">
                          <a:solidFill>
                            <a:srgbClr val="FF0000"/>
                          </a:solidFill>
                          <a:latin typeface="MS UI Gothic" pitchFamily="50" charset="-128"/>
                          <a:ea typeface="MS UI Gothic" pitchFamily="50" charset="-128"/>
                          <a:cs typeface="+mn-cs"/>
                        </a:rPr>
                        <a:t>２</a:t>
                      </a:r>
                      <a:r>
                        <a:rPr kumimoji="1" lang="ja-JP" altLang="en-US" sz="1800" b="1" baseline="0" dirty="0" smtClean="0">
                          <a:solidFill>
                            <a:srgbClr val="FF0000"/>
                          </a:solidFill>
                          <a:latin typeface="MS UI Gothic" pitchFamily="50" charset="-128"/>
                          <a:ea typeface="MS UI Gothic" pitchFamily="50" charset="-128"/>
                          <a:cs typeface="+mn-cs"/>
                        </a:rPr>
                        <a:t>　</a:t>
                      </a:r>
                      <a:r>
                        <a:rPr kumimoji="1" lang="zh-TW" altLang="en-US" sz="1800" b="1" baseline="0" dirty="0" smtClean="0">
                          <a:solidFill>
                            <a:srgbClr val="FF0000"/>
                          </a:solidFill>
                          <a:latin typeface="MS UI Gothic" pitchFamily="50" charset="-128"/>
                          <a:ea typeface="MS UI Gothic" pitchFamily="50" charset="-128"/>
                          <a:cs typeface="+mn-cs"/>
                        </a:rPr>
                        <a:t>療養病棟療養環境改善加算２</a:t>
                      </a:r>
                    </a:p>
                    <a:p>
                      <a:r>
                        <a:rPr kumimoji="1" lang="ja-JP" altLang="en-US" sz="1800" b="1" baseline="0" dirty="0" smtClean="0">
                          <a:solidFill>
                            <a:srgbClr val="FF0000"/>
                          </a:solidFill>
                          <a:latin typeface="MS UI Gothic" pitchFamily="50" charset="-128"/>
                          <a:ea typeface="MS UI Gothic" pitchFamily="50" charset="-128"/>
                          <a:cs typeface="+mn-cs"/>
                        </a:rPr>
                        <a:t>　　　　　　　　　　　　　　　　　　２０点（新）</a:t>
                      </a:r>
                      <a:endParaRPr kumimoji="1" lang="en-US" altLang="ja-JP" sz="1800" b="1" baseline="0" dirty="0" smtClean="0">
                        <a:solidFill>
                          <a:srgbClr val="FF0000"/>
                        </a:solidFill>
                        <a:latin typeface="MS UI Gothic" pitchFamily="50" charset="-128"/>
                        <a:ea typeface="MS UI Gothic" pitchFamily="50" charset="-128"/>
                        <a:cs typeface="+mn-cs"/>
                      </a:endParaRPr>
                    </a:p>
                    <a:p>
                      <a:r>
                        <a:rPr kumimoji="1" lang="zh-TW" altLang="en-US" sz="1600" b="0" baseline="0" dirty="0" smtClean="0">
                          <a:solidFill>
                            <a:srgbClr val="FF0000"/>
                          </a:solidFill>
                          <a:latin typeface="MS UI Gothic" pitchFamily="50" charset="-128"/>
                          <a:ea typeface="MS UI Gothic" pitchFamily="50" charset="-128"/>
                          <a:cs typeface="+mn-cs"/>
                        </a:rPr>
                        <a:t>［施設基準］</a:t>
                      </a:r>
                    </a:p>
                    <a:p>
                      <a:pPr marL="82550" indent="190500"/>
                      <a:r>
                        <a:rPr kumimoji="1" lang="ja-JP" altLang="en-US" sz="1600" b="0" baseline="0" dirty="0" smtClean="0">
                          <a:solidFill>
                            <a:srgbClr val="FF0000"/>
                          </a:solidFill>
                          <a:latin typeface="MS UI Gothic" pitchFamily="50" charset="-128"/>
                          <a:ea typeface="MS UI Gothic" pitchFamily="50" charset="-128"/>
                          <a:cs typeface="+mn-cs"/>
                        </a:rPr>
                        <a:t>医療法上の原則は満たさないものの、同法の経過措置として、施設基準の緩和が認められている医療機関のみを対象とする。</a:t>
                      </a:r>
                    </a:p>
                    <a:p>
                      <a:pPr marL="82550" indent="190500"/>
                      <a:r>
                        <a:rPr kumimoji="1" lang="ja-JP" altLang="en-US" sz="1600" b="0" baseline="0" dirty="0" smtClean="0">
                          <a:solidFill>
                            <a:srgbClr val="FF0000"/>
                          </a:solidFill>
                          <a:latin typeface="MS UI Gothic" pitchFamily="50" charset="-128"/>
                          <a:ea typeface="MS UI Gothic" pitchFamily="50" charset="-128"/>
                          <a:cs typeface="+mn-cs"/>
                        </a:rPr>
                        <a:t>当該加算を算定できる期間については、増築または全面的な改築を行うまでの間とし、当該病棟の療養環境の改善に資する計画を策定して報告するとともに、毎年その改善状況についても報告することとする。</a:t>
                      </a:r>
                      <a:endParaRPr lang="ja-JP" altLang="en-US" sz="1600" b="0" dirty="0" smtClean="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r>
                        <a:rPr kumimoji="1" lang="ja-JP" altLang="en-US" sz="1800" baseline="0" dirty="0" smtClean="0">
                          <a:solidFill>
                            <a:schemeClr val="tx1"/>
                          </a:solidFill>
                          <a:latin typeface="MS UI Gothic" pitchFamily="50" charset="-128"/>
                          <a:ea typeface="MS UI Gothic" pitchFamily="50" charset="-128"/>
                          <a:cs typeface="+mn-cs"/>
                        </a:rPr>
                        <a:t>Ａ</a:t>
                      </a:r>
                      <a:r>
                        <a:rPr kumimoji="1" lang="en-US" altLang="ja-JP" sz="1800" baseline="0" dirty="0" smtClean="0">
                          <a:solidFill>
                            <a:schemeClr val="tx1"/>
                          </a:solidFill>
                          <a:latin typeface="MS UI Gothic" pitchFamily="50" charset="-128"/>
                          <a:ea typeface="MS UI Gothic" pitchFamily="50" charset="-128"/>
                          <a:cs typeface="+mn-cs"/>
                        </a:rPr>
                        <a:t>222</a:t>
                      </a:r>
                      <a:r>
                        <a:rPr kumimoji="1" lang="ja-JP" altLang="en-US" sz="1800" baseline="0" dirty="0" smtClean="0">
                          <a:solidFill>
                            <a:schemeClr val="tx1"/>
                          </a:solidFill>
                          <a:latin typeface="MS UI Gothic" pitchFamily="50" charset="-128"/>
                          <a:ea typeface="MS UI Gothic" pitchFamily="50" charset="-128"/>
                          <a:cs typeface="+mn-cs"/>
                        </a:rPr>
                        <a:t>　療養病棟療養環境加算</a:t>
                      </a:r>
                      <a:endParaRPr kumimoji="1" lang="en-US" altLang="ja-JP" sz="1800" baseline="0" dirty="0" smtClean="0">
                        <a:solidFill>
                          <a:schemeClr val="tx1"/>
                        </a:solidFill>
                        <a:latin typeface="MS UI Gothic" pitchFamily="50" charset="-128"/>
                        <a:ea typeface="MS UI Gothic" pitchFamily="50" charset="-128"/>
                        <a:cs typeface="+mn-cs"/>
                      </a:endParaRPr>
                    </a:p>
                    <a:p>
                      <a:pPr algn="r"/>
                      <a:r>
                        <a:rPr kumimoji="1" lang="ja-JP" altLang="en-US" sz="1800" baseline="0" dirty="0" smtClean="0">
                          <a:solidFill>
                            <a:schemeClr val="tx1"/>
                          </a:solidFill>
                          <a:latin typeface="MS UI Gothic" pitchFamily="50" charset="-128"/>
                          <a:ea typeface="MS UI Gothic" pitchFamily="50" charset="-128"/>
                          <a:cs typeface="+mn-cs"/>
                        </a:rPr>
                        <a:t>（１日につき）</a:t>
                      </a:r>
                    </a:p>
                    <a:p>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１</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療養病棟療養環境加算１</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 </a:t>
                      </a:r>
                      <a:r>
                        <a:rPr kumimoji="1" lang="ja-JP" altLang="en-US" sz="1800" baseline="0" dirty="0" smtClean="0">
                          <a:solidFill>
                            <a:schemeClr val="tx1"/>
                          </a:solidFill>
                          <a:latin typeface="MS UI Gothic" pitchFamily="50" charset="-128"/>
                          <a:ea typeface="MS UI Gothic" pitchFamily="50" charset="-128"/>
                          <a:cs typeface="+mn-cs"/>
                        </a:rPr>
                        <a:t>１３２</a:t>
                      </a:r>
                      <a:r>
                        <a:rPr kumimoji="1" lang="zh-TW" altLang="en-US" sz="1800" baseline="0" dirty="0" smtClean="0">
                          <a:solidFill>
                            <a:schemeClr val="tx1"/>
                          </a:solidFill>
                          <a:latin typeface="MS UI Gothic" pitchFamily="50" charset="-128"/>
                          <a:ea typeface="MS UI Gothic" pitchFamily="50" charset="-128"/>
                          <a:cs typeface="+mn-cs"/>
                        </a:rPr>
                        <a:t>点</a:t>
                      </a:r>
                    </a:p>
                    <a:p>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２</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療養病棟療養環境加算２</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 </a:t>
                      </a:r>
                      <a:r>
                        <a:rPr kumimoji="1" lang="ja-JP" altLang="en-US" sz="1800" baseline="0" dirty="0" smtClean="0">
                          <a:solidFill>
                            <a:schemeClr val="tx1"/>
                          </a:solidFill>
                          <a:latin typeface="MS UI Gothic" pitchFamily="50" charset="-128"/>
                          <a:ea typeface="MS UI Gothic" pitchFamily="50" charset="-128"/>
                          <a:cs typeface="+mn-cs"/>
                        </a:rPr>
                        <a:t>１１５点</a:t>
                      </a:r>
                      <a:endParaRPr kumimoji="1" lang="zh-TW" altLang="en-US" sz="1800" baseline="0" dirty="0" smtClean="0">
                        <a:solidFill>
                          <a:schemeClr val="tx1"/>
                        </a:solidFill>
                        <a:latin typeface="MS UI Gothic" pitchFamily="50" charset="-128"/>
                        <a:ea typeface="MS UI Gothic" pitchFamily="50" charset="-128"/>
                        <a:cs typeface="+mn-cs"/>
                      </a:endParaRPr>
                    </a:p>
                    <a:p>
                      <a:pPr>
                        <a:spcBef>
                          <a:spcPts val="600"/>
                        </a:spcBef>
                      </a:pPr>
                      <a:endParaRPr kumimoji="1" lang="en-US" altLang="ja-JP" sz="1800" b="1" u="sng" baseline="0" dirty="0" smtClean="0">
                        <a:solidFill>
                          <a:schemeClr val="tx1"/>
                        </a:solidFill>
                        <a:latin typeface="MS UI Gothic" pitchFamily="50" charset="-128"/>
                        <a:ea typeface="MS UI Gothic" pitchFamily="50" charset="-128"/>
                        <a:cs typeface="+mn-cs"/>
                      </a:endParaRPr>
                    </a:p>
                    <a:p>
                      <a:endParaRPr kumimoji="1" lang="en-US" altLang="ja-JP" sz="1800" b="1" u="sng" baseline="0" dirty="0" smtClean="0">
                        <a:solidFill>
                          <a:schemeClr val="tx1"/>
                        </a:solidFill>
                        <a:latin typeface="MS UI Gothic" pitchFamily="50" charset="-128"/>
                        <a:ea typeface="MS UI Gothic" pitchFamily="50" charset="-128"/>
                        <a:cs typeface="+mn-cs"/>
                      </a:endParaRPr>
                    </a:p>
                    <a:p>
                      <a:r>
                        <a:rPr kumimoji="1" lang="ja-JP" altLang="en-US" sz="1800" b="1" u="sng" baseline="0" dirty="0" smtClean="0">
                          <a:solidFill>
                            <a:schemeClr val="tx1"/>
                          </a:solidFill>
                          <a:latin typeface="MS UI Gothic" pitchFamily="50" charset="-128"/>
                          <a:ea typeface="MS UI Gothic" pitchFamily="50" charset="-128"/>
                          <a:cs typeface="+mn-cs"/>
                        </a:rPr>
                        <a:t>　</a:t>
                      </a:r>
                      <a:r>
                        <a:rPr kumimoji="1" lang="zh-TW" altLang="en-US" sz="1800" b="1" u="sng" baseline="0" dirty="0" smtClean="0">
                          <a:solidFill>
                            <a:schemeClr val="tx1"/>
                          </a:solidFill>
                          <a:latin typeface="MS UI Gothic" pitchFamily="50" charset="-128"/>
                          <a:ea typeface="MS UI Gothic" pitchFamily="50" charset="-128"/>
                          <a:cs typeface="+mn-cs"/>
                        </a:rPr>
                        <a:t>３</a:t>
                      </a:r>
                      <a:r>
                        <a:rPr kumimoji="1" lang="ja-JP" altLang="en-US" sz="1800" b="1" u="sng" baseline="0" dirty="0" smtClean="0">
                          <a:solidFill>
                            <a:schemeClr val="tx1"/>
                          </a:solidFill>
                          <a:latin typeface="MS UI Gothic" pitchFamily="50" charset="-128"/>
                          <a:ea typeface="MS UI Gothic" pitchFamily="50" charset="-128"/>
                          <a:cs typeface="+mn-cs"/>
                        </a:rPr>
                        <a:t>　</a:t>
                      </a:r>
                      <a:r>
                        <a:rPr kumimoji="1" lang="zh-TW" altLang="en-US" sz="1800" b="1" u="sng" baseline="0" dirty="0" smtClean="0">
                          <a:solidFill>
                            <a:schemeClr val="tx1"/>
                          </a:solidFill>
                          <a:latin typeface="MS UI Gothic" pitchFamily="50" charset="-128"/>
                          <a:ea typeface="MS UI Gothic" pitchFamily="50" charset="-128"/>
                          <a:cs typeface="+mn-cs"/>
                        </a:rPr>
                        <a:t>療養病棟療養環境加算３ </a:t>
                      </a:r>
                      <a:r>
                        <a:rPr kumimoji="1" lang="ja-JP" altLang="en-US" sz="1800" b="1" u="sng" baseline="0" dirty="0" smtClean="0">
                          <a:solidFill>
                            <a:schemeClr val="tx1"/>
                          </a:solidFill>
                          <a:latin typeface="MS UI Gothic" pitchFamily="50" charset="-128"/>
                          <a:ea typeface="MS UI Gothic" pitchFamily="50" charset="-128"/>
                          <a:cs typeface="+mn-cs"/>
                        </a:rPr>
                        <a:t>　 ９０点</a:t>
                      </a:r>
                      <a:endParaRPr kumimoji="1" lang="zh-TW" altLang="en-US" sz="1800" b="1" u="sng" baseline="0" dirty="0" smtClean="0">
                        <a:solidFill>
                          <a:schemeClr val="tx1"/>
                        </a:solidFill>
                        <a:latin typeface="MS UI Gothic" pitchFamily="50" charset="-128"/>
                        <a:ea typeface="MS UI Gothic" pitchFamily="50" charset="-128"/>
                        <a:cs typeface="+mn-cs"/>
                      </a:endParaRPr>
                    </a:p>
                    <a:p>
                      <a:endParaRPr kumimoji="1" lang="en-US" altLang="ja-JP" sz="1800" b="1" u="sng" baseline="0" dirty="0" smtClean="0">
                        <a:solidFill>
                          <a:schemeClr val="tx1"/>
                        </a:solidFill>
                        <a:latin typeface="MS UI Gothic" pitchFamily="50" charset="-128"/>
                        <a:ea typeface="MS UI Gothic" pitchFamily="50" charset="-128"/>
                        <a:cs typeface="+mn-cs"/>
                      </a:endParaRPr>
                    </a:p>
                    <a:p>
                      <a:r>
                        <a:rPr kumimoji="1" lang="ja-JP" altLang="en-US" sz="1800" b="1" u="sng" baseline="0" dirty="0" smtClean="0">
                          <a:solidFill>
                            <a:schemeClr val="tx1"/>
                          </a:solidFill>
                          <a:latin typeface="MS UI Gothic" pitchFamily="50" charset="-128"/>
                          <a:ea typeface="MS UI Gothic" pitchFamily="50" charset="-128"/>
                          <a:cs typeface="+mn-cs"/>
                        </a:rPr>
                        <a:t>　</a:t>
                      </a:r>
                      <a:r>
                        <a:rPr kumimoji="1" lang="zh-TW" altLang="en-US" sz="1800" b="1" u="sng" baseline="0" dirty="0" smtClean="0">
                          <a:solidFill>
                            <a:schemeClr val="tx1"/>
                          </a:solidFill>
                          <a:latin typeface="MS UI Gothic" pitchFamily="50" charset="-128"/>
                          <a:ea typeface="MS UI Gothic" pitchFamily="50" charset="-128"/>
                          <a:cs typeface="+mn-cs"/>
                        </a:rPr>
                        <a:t>４</a:t>
                      </a:r>
                      <a:r>
                        <a:rPr kumimoji="1" lang="ja-JP" altLang="en-US" sz="1800" b="1" u="sng" baseline="0" dirty="0" smtClean="0">
                          <a:solidFill>
                            <a:schemeClr val="tx1"/>
                          </a:solidFill>
                          <a:latin typeface="MS UI Gothic" pitchFamily="50" charset="-128"/>
                          <a:ea typeface="MS UI Gothic" pitchFamily="50" charset="-128"/>
                          <a:cs typeface="+mn-cs"/>
                        </a:rPr>
                        <a:t>　</a:t>
                      </a:r>
                      <a:r>
                        <a:rPr kumimoji="1" lang="zh-TW" altLang="en-US" sz="1800" b="1" u="sng" baseline="0" dirty="0" smtClean="0">
                          <a:solidFill>
                            <a:schemeClr val="tx1"/>
                          </a:solidFill>
                          <a:latin typeface="MS UI Gothic" pitchFamily="50" charset="-128"/>
                          <a:ea typeface="MS UI Gothic" pitchFamily="50" charset="-128"/>
                          <a:cs typeface="+mn-cs"/>
                        </a:rPr>
                        <a:t>療養病棟療養環境加算４ </a:t>
                      </a:r>
                      <a:r>
                        <a:rPr kumimoji="1" lang="ja-JP" altLang="en-US" sz="1800" b="1" u="sng" baseline="0" dirty="0" smtClean="0">
                          <a:solidFill>
                            <a:schemeClr val="tx1"/>
                          </a:solidFill>
                          <a:latin typeface="MS UI Gothic" pitchFamily="50" charset="-128"/>
                          <a:ea typeface="MS UI Gothic" pitchFamily="50" charset="-128"/>
                          <a:cs typeface="+mn-cs"/>
                        </a:rPr>
                        <a:t>　 ３０点</a:t>
                      </a:r>
                    </a:p>
                  </a:txBody>
                  <a:tcPr>
                    <a:solidFill>
                      <a:schemeClr val="accent5">
                        <a:lumMod val="20000"/>
                        <a:lumOff val="80000"/>
                      </a:schemeClr>
                    </a:solidFill>
                  </a:tcPr>
                </a:tc>
              </a:tr>
            </a:tbl>
          </a:graphicData>
        </a:graphic>
      </p:graphicFrame>
      <p:sp>
        <p:nvSpPr>
          <p:cNvPr id="4" name="コンテンツ プレースホルダ 5"/>
          <p:cNvSpPr txBox="1">
            <a:spLocks/>
          </p:cNvSpPr>
          <p:nvPr/>
        </p:nvSpPr>
        <p:spPr>
          <a:xfrm>
            <a:off x="467544" y="116632"/>
            <a:ext cx="8208912" cy="360040"/>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fontAlgn="auto">
              <a:spcBef>
                <a:spcPts val="0"/>
              </a:spcBef>
              <a:spcAft>
                <a:spcPts val="0"/>
              </a:spcAft>
              <a:defRPr/>
            </a:pPr>
            <a:r>
              <a:rPr kumimoji="0" lang="ja-JP" altLang="en-US" sz="2000" b="1" dirty="0">
                <a:solidFill>
                  <a:srgbClr val="0070C0"/>
                </a:solidFill>
                <a:latin typeface="MS UI Gothic" pitchFamily="50" charset="-128"/>
                <a:ea typeface="MS UI Gothic" pitchFamily="50" charset="-128"/>
              </a:rPr>
              <a:t>（１）　療養病棟療養環境加算の見直し</a:t>
            </a:r>
          </a:p>
        </p:txBody>
      </p:sp>
      <p:sp>
        <p:nvSpPr>
          <p:cNvPr id="5" name="コンテンツ プレースホルダ 5"/>
          <p:cNvSpPr txBox="1">
            <a:spLocks/>
          </p:cNvSpPr>
          <p:nvPr/>
        </p:nvSpPr>
        <p:spPr>
          <a:xfrm>
            <a:off x="467544" y="5949280"/>
            <a:ext cx="8208912" cy="836712"/>
          </a:xfrm>
          <a:prstGeom prst="rect">
            <a:avLst/>
          </a:prstGeom>
          <a:solidFill>
            <a:srgbClr val="FFFFCC"/>
          </a:solidFill>
          <a:effectLst>
            <a:innerShdw blurRad="63500" dist="50800" dir="13500000">
              <a:prstClr val="black">
                <a:alpha val="50000"/>
              </a:prstClr>
            </a:innerShdw>
          </a:effectLst>
        </p:spPr>
        <p:txBody>
          <a:bodyPr anchor="ctr"/>
          <a:lstStyle/>
          <a:p>
            <a:pPr marL="450850" indent="-450850" fontAlgn="auto">
              <a:spcBef>
                <a:spcPts val="0"/>
              </a:spcBef>
              <a:spcAft>
                <a:spcPts val="0"/>
              </a:spcAft>
              <a:defRPr/>
            </a:pPr>
            <a:r>
              <a:rPr kumimoji="0" lang="en-US" altLang="ja-JP" sz="1600" dirty="0">
                <a:solidFill>
                  <a:srgbClr val="0070C0"/>
                </a:solidFill>
                <a:latin typeface="MS UI Gothic" pitchFamily="50" charset="-128"/>
                <a:ea typeface="MS UI Gothic" pitchFamily="50" charset="-128"/>
              </a:rPr>
              <a:t>【</a:t>
            </a:r>
            <a:r>
              <a:rPr kumimoji="0" lang="ja-JP" altLang="en-US" sz="1600" dirty="0">
                <a:solidFill>
                  <a:srgbClr val="0070C0"/>
                </a:solidFill>
                <a:latin typeface="MS UI Gothic" pitchFamily="50" charset="-128"/>
                <a:ea typeface="MS UI Gothic" pitchFamily="50" charset="-128"/>
              </a:rPr>
              <a:t>経過措置</a:t>
            </a:r>
            <a:r>
              <a:rPr kumimoji="0" lang="en-US" altLang="ja-JP" sz="1600" dirty="0">
                <a:solidFill>
                  <a:srgbClr val="0070C0"/>
                </a:solidFill>
                <a:latin typeface="MS UI Gothic" pitchFamily="50" charset="-128"/>
                <a:ea typeface="MS UI Gothic" pitchFamily="50" charset="-128"/>
              </a:rPr>
              <a:t>】</a:t>
            </a:r>
          </a:p>
          <a:p>
            <a:pPr marL="82550" indent="190500" fontAlgn="auto">
              <a:spcBef>
                <a:spcPts val="0"/>
              </a:spcBef>
              <a:spcAft>
                <a:spcPts val="0"/>
              </a:spcAft>
              <a:defRPr/>
            </a:pPr>
            <a:r>
              <a:rPr kumimoji="0" lang="ja-JP" altLang="en-US" sz="1600" dirty="0">
                <a:solidFill>
                  <a:srgbClr val="0070C0"/>
                </a:solidFill>
                <a:latin typeface="MS UI Gothic" pitchFamily="50" charset="-128"/>
                <a:ea typeface="MS UI Gothic" pitchFamily="50" charset="-128"/>
              </a:rPr>
              <a:t>平成２４年３月３１日に療養病棟療養環境加算３、４の届出を行っている病棟にあっては、</a:t>
            </a:r>
            <a:r>
              <a:rPr kumimoji="0" lang="en-US" altLang="ja-JP" sz="1600" dirty="0">
                <a:solidFill>
                  <a:srgbClr val="0070C0"/>
                </a:solidFill>
                <a:latin typeface="MS UI Gothic" pitchFamily="50" charset="-128"/>
                <a:ea typeface="MS UI Gothic" pitchFamily="50" charset="-128"/>
              </a:rPr>
              <a:t/>
            </a:r>
            <a:br>
              <a:rPr kumimoji="0" lang="en-US" altLang="ja-JP" sz="1600" dirty="0">
                <a:solidFill>
                  <a:srgbClr val="0070C0"/>
                </a:solidFill>
                <a:latin typeface="MS UI Gothic" pitchFamily="50" charset="-128"/>
                <a:ea typeface="MS UI Gothic" pitchFamily="50" charset="-128"/>
              </a:rPr>
            </a:br>
            <a:r>
              <a:rPr kumimoji="0" lang="ja-JP" altLang="en-US" sz="1600" dirty="0">
                <a:solidFill>
                  <a:srgbClr val="0070C0"/>
                </a:solidFill>
                <a:latin typeface="MS UI Gothic" pitchFamily="50" charset="-128"/>
                <a:ea typeface="MS UI Gothic" pitchFamily="50" charset="-128"/>
              </a:rPr>
              <a:t>平成２４年９月３０日までの間、従前の加算を算定できる。</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833B6861-53F6-4068-A414-65A30AB8FA1A}" type="slidenum">
              <a:rPr lang="en-US" sz="1400">
                <a:effectLst>
                  <a:outerShdw blurRad="38100" dist="38100" dir="2700000" algn="tl">
                    <a:srgbClr val="000000">
                      <a:alpha val="43137"/>
                    </a:srgbClr>
                  </a:outerShdw>
                </a:effectLst>
              </a:rPr>
              <a:pPr algn="r">
                <a:defRPr/>
              </a:pPr>
              <a:t>166</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4787008" y="188640"/>
            <a:ext cx="435699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519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566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843</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844</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idx="1"/>
          </p:nvPr>
        </p:nvGraphicFramePr>
        <p:xfrm>
          <a:off x="467544" y="831481"/>
          <a:ext cx="8229600" cy="4758133"/>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45289">
                <a:tc>
                  <a:txBody>
                    <a:bodyPr/>
                    <a:lstStyle/>
                    <a:p>
                      <a:pPr algn="ctr"/>
                      <a:r>
                        <a:rPr kumimoji="1" lang="ja-JP" altLang="en-US" sz="1700" b="1" dirty="0" smtClean="0">
                          <a:solidFill>
                            <a:srgbClr val="FF0000"/>
                          </a:solidFill>
                          <a:latin typeface="MS UI Gothic" pitchFamily="50" charset="-128"/>
                          <a:ea typeface="MS UI Gothic" pitchFamily="50" charset="-128"/>
                        </a:rPr>
                        <a:t>改　定　後</a:t>
                      </a:r>
                      <a:endParaRPr kumimoji="1" lang="ja-JP" altLang="en-US" sz="17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700" dirty="0" smtClean="0">
                          <a:latin typeface="MS UI Gothic" pitchFamily="50" charset="-128"/>
                          <a:ea typeface="MS UI Gothic" pitchFamily="50" charset="-128"/>
                        </a:rPr>
                        <a:t>現　　行</a:t>
                      </a:r>
                      <a:endParaRPr kumimoji="1" lang="ja-JP" altLang="en-US" sz="1700" dirty="0">
                        <a:latin typeface="MS UI Gothic" pitchFamily="50" charset="-128"/>
                        <a:ea typeface="MS UI Gothic" pitchFamily="50" charset="-128"/>
                      </a:endParaRPr>
                    </a:p>
                  </a:txBody>
                  <a:tcPr anchor="ctr">
                    <a:solidFill>
                      <a:schemeClr val="accent5">
                        <a:lumMod val="20000"/>
                        <a:lumOff val="80000"/>
                      </a:schemeClr>
                    </a:solidFill>
                  </a:tcPr>
                </a:tc>
              </a:tr>
              <a:tr h="4407613">
                <a:tc>
                  <a:txBody>
                    <a:bodyPr/>
                    <a:lstStyle/>
                    <a:p>
                      <a:r>
                        <a:rPr kumimoji="1" lang="ja-JP" altLang="en-US" sz="1800" baseline="0" dirty="0" smtClean="0">
                          <a:solidFill>
                            <a:schemeClr val="tx1"/>
                          </a:solidFill>
                          <a:latin typeface="MS UI Gothic" pitchFamily="50" charset="-128"/>
                          <a:ea typeface="MS UI Gothic" pitchFamily="50" charset="-128"/>
                          <a:cs typeface="+mn-cs"/>
                        </a:rPr>
                        <a:t>Ａ</a:t>
                      </a:r>
                      <a:r>
                        <a:rPr kumimoji="1" lang="en-US" altLang="ja-JP" sz="1800" baseline="0" dirty="0" smtClean="0">
                          <a:solidFill>
                            <a:schemeClr val="tx1"/>
                          </a:solidFill>
                          <a:latin typeface="MS UI Gothic" pitchFamily="50" charset="-128"/>
                          <a:ea typeface="MS UI Gothic" pitchFamily="50" charset="-128"/>
                          <a:cs typeface="+mn-cs"/>
                        </a:rPr>
                        <a:t>223</a:t>
                      </a:r>
                      <a:r>
                        <a:rPr kumimoji="1" lang="ja-JP" altLang="en-US" sz="1800" baseline="0" dirty="0" smtClean="0">
                          <a:solidFill>
                            <a:schemeClr val="tx1"/>
                          </a:solidFill>
                          <a:latin typeface="MS UI Gothic" pitchFamily="50" charset="-128"/>
                          <a:ea typeface="MS UI Gothic" pitchFamily="50" charset="-128"/>
                          <a:cs typeface="+mn-cs"/>
                        </a:rPr>
                        <a:t>　診療所療養病床療養環境加算</a:t>
                      </a:r>
                      <a:endParaRPr kumimoji="1" lang="en-US" altLang="ja-JP"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　　　　　　　　　　　（１日につき）　　１００点</a:t>
                      </a:r>
                      <a:endParaRPr kumimoji="1" lang="en-US" altLang="ja-JP" sz="1800" baseline="0" dirty="0" smtClean="0">
                        <a:solidFill>
                          <a:schemeClr val="tx1"/>
                        </a:solidFill>
                        <a:latin typeface="MS UI Gothic" pitchFamily="50" charset="-128"/>
                        <a:ea typeface="MS UI Gothic" pitchFamily="50" charset="-128"/>
                        <a:cs typeface="+mn-cs"/>
                      </a:endParaRPr>
                    </a:p>
                    <a:p>
                      <a:endParaRPr kumimoji="1" lang="en-US" altLang="zh-TW" sz="1800" baseline="0" dirty="0" smtClean="0">
                        <a:solidFill>
                          <a:schemeClr val="tx1"/>
                        </a:solidFill>
                        <a:latin typeface="MS UI Gothic" pitchFamily="50" charset="-128"/>
                        <a:ea typeface="MS UI Gothic" pitchFamily="50" charset="-128"/>
                        <a:cs typeface="+mn-cs"/>
                      </a:endParaRPr>
                    </a:p>
                    <a:p>
                      <a:endParaRPr kumimoji="1" lang="zh-TW" altLang="en-US" sz="1800" baseline="0" dirty="0" smtClean="0">
                        <a:solidFill>
                          <a:schemeClr val="tx1"/>
                        </a:solidFill>
                        <a:latin typeface="MS UI Gothic" pitchFamily="50" charset="-128"/>
                        <a:ea typeface="MS UI Gothic" pitchFamily="50" charset="-128"/>
                        <a:cs typeface="+mn-cs"/>
                      </a:endParaRPr>
                    </a:p>
                    <a:p>
                      <a:pPr marL="450850" indent="-450850">
                        <a:spcBef>
                          <a:spcPts val="0"/>
                        </a:spcBef>
                      </a:pPr>
                      <a:r>
                        <a:rPr kumimoji="1" lang="ja-JP" altLang="en-US" sz="1800" b="1" baseline="0" dirty="0" smtClean="0">
                          <a:solidFill>
                            <a:srgbClr val="FF0000"/>
                          </a:solidFill>
                          <a:latin typeface="MS UI Gothic" pitchFamily="50" charset="-128"/>
                          <a:ea typeface="MS UI Gothic" pitchFamily="50" charset="-128"/>
                          <a:cs typeface="+mn-cs"/>
                        </a:rPr>
                        <a:t>Ａ</a:t>
                      </a:r>
                      <a:r>
                        <a:rPr kumimoji="1" lang="en-US" altLang="ja-JP" sz="1800" b="1" baseline="0" dirty="0" smtClean="0">
                          <a:solidFill>
                            <a:srgbClr val="FF0000"/>
                          </a:solidFill>
                          <a:latin typeface="MS UI Gothic" pitchFamily="50" charset="-128"/>
                          <a:ea typeface="MS UI Gothic" pitchFamily="50" charset="-128"/>
                          <a:cs typeface="+mn-cs"/>
                        </a:rPr>
                        <a:t>223-2</a:t>
                      </a:r>
                    </a:p>
                    <a:p>
                      <a:pPr marL="450850" indent="-450850">
                        <a:spcBef>
                          <a:spcPts val="0"/>
                        </a:spcBef>
                      </a:pPr>
                      <a:r>
                        <a:rPr kumimoji="1" lang="ja-JP" altLang="en-US" sz="1800" b="1" baseline="0" dirty="0" smtClean="0">
                          <a:solidFill>
                            <a:srgbClr val="FF0000"/>
                          </a:solidFill>
                          <a:latin typeface="MS UI Gothic" pitchFamily="50" charset="-128"/>
                          <a:ea typeface="MS UI Gothic" pitchFamily="50" charset="-128"/>
                          <a:cs typeface="+mn-cs"/>
                        </a:rPr>
                        <a:t>　診療所</a:t>
                      </a:r>
                      <a:r>
                        <a:rPr kumimoji="1" lang="zh-TW" altLang="en-US" sz="1800" b="1" baseline="0" dirty="0" smtClean="0">
                          <a:solidFill>
                            <a:srgbClr val="FF0000"/>
                          </a:solidFill>
                          <a:latin typeface="MS UI Gothic" pitchFamily="50" charset="-128"/>
                          <a:ea typeface="MS UI Gothic" pitchFamily="50" charset="-128"/>
                          <a:cs typeface="+mn-cs"/>
                        </a:rPr>
                        <a:t>療養</a:t>
                      </a:r>
                      <a:r>
                        <a:rPr kumimoji="1" lang="ja-JP" altLang="en-US" sz="1800" b="1" baseline="0" dirty="0" smtClean="0">
                          <a:solidFill>
                            <a:srgbClr val="FF0000"/>
                          </a:solidFill>
                          <a:latin typeface="MS UI Gothic" pitchFamily="50" charset="-128"/>
                          <a:ea typeface="MS UI Gothic" pitchFamily="50" charset="-128"/>
                          <a:cs typeface="+mn-cs"/>
                        </a:rPr>
                        <a:t>病床</a:t>
                      </a:r>
                      <a:r>
                        <a:rPr kumimoji="1" lang="zh-TW" altLang="en-US" sz="1800" b="1" baseline="0" dirty="0" smtClean="0">
                          <a:solidFill>
                            <a:srgbClr val="FF0000"/>
                          </a:solidFill>
                          <a:latin typeface="MS UI Gothic" pitchFamily="50" charset="-128"/>
                          <a:ea typeface="MS UI Gothic" pitchFamily="50" charset="-128"/>
                          <a:cs typeface="+mn-cs"/>
                        </a:rPr>
                        <a:t>療養環境改善加算</a:t>
                      </a:r>
                      <a:endParaRPr kumimoji="1" lang="en-US" altLang="zh-TW" sz="1800" b="1" baseline="0" dirty="0" smtClean="0">
                        <a:solidFill>
                          <a:srgbClr val="FF0000"/>
                        </a:solidFill>
                        <a:latin typeface="MS UI Gothic" pitchFamily="50" charset="-128"/>
                        <a:ea typeface="MS UI Gothic" pitchFamily="50" charset="-128"/>
                        <a:cs typeface="+mn-cs"/>
                      </a:endParaRPr>
                    </a:p>
                    <a:p>
                      <a:pPr marL="450850" indent="-450850">
                        <a:spcBef>
                          <a:spcPts val="0"/>
                        </a:spcBef>
                      </a:pPr>
                      <a:r>
                        <a:rPr kumimoji="1" lang="ja-JP" altLang="en-US" sz="1800" b="1" baseline="0" dirty="0" smtClean="0">
                          <a:solidFill>
                            <a:srgbClr val="FF0000"/>
                          </a:solidFill>
                          <a:latin typeface="MS UI Gothic" pitchFamily="50" charset="-128"/>
                          <a:ea typeface="MS UI Gothic" pitchFamily="50" charset="-128"/>
                          <a:cs typeface="+mn-cs"/>
                        </a:rPr>
                        <a:t>　　　　　　　　（１日につき）　　　３５点（新）</a:t>
                      </a:r>
                      <a:endParaRPr kumimoji="1" lang="en-US" altLang="ja-JP" sz="1800" b="1" baseline="0" dirty="0" smtClean="0">
                        <a:solidFill>
                          <a:srgbClr val="FF0000"/>
                        </a:solidFill>
                        <a:latin typeface="MS UI Gothic" pitchFamily="50" charset="-128"/>
                        <a:ea typeface="MS UI Gothic" pitchFamily="50" charset="-128"/>
                        <a:cs typeface="+mn-cs"/>
                      </a:endParaRPr>
                    </a:p>
                    <a:p>
                      <a:r>
                        <a:rPr kumimoji="1" lang="zh-TW" altLang="en-US" sz="1600" b="0" baseline="0" dirty="0" smtClean="0">
                          <a:solidFill>
                            <a:srgbClr val="FF0000"/>
                          </a:solidFill>
                          <a:latin typeface="MS UI Gothic" pitchFamily="50" charset="-128"/>
                          <a:ea typeface="MS UI Gothic" pitchFamily="50" charset="-128"/>
                          <a:cs typeface="+mn-cs"/>
                        </a:rPr>
                        <a:t>［施設基準］</a:t>
                      </a:r>
                    </a:p>
                    <a:p>
                      <a:pPr marL="82550" indent="190500"/>
                      <a:r>
                        <a:rPr kumimoji="1" lang="ja-JP" altLang="en-US" sz="1600" baseline="0" dirty="0" smtClean="0">
                          <a:solidFill>
                            <a:srgbClr val="FF0000"/>
                          </a:solidFill>
                          <a:latin typeface="MS UI Gothic" pitchFamily="50" charset="-128"/>
                          <a:ea typeface="MS UI Gothic" pitchFamily="50" charset="-128"/>
                          <a:cs typeface="+mn-cs"/>
                        </a:rPr>
                        <a:t>医療法上の原則は満たさないものの、同法の経過措置として、施設基準の緩和が認められている医療機関のみを対象とする。</a:t>
                      </a:r>
                    </a:p>
                    <a:p>
                      <a:pPr marL="82550" indent="190500"/>
                      <a:r>
                        <a:rPr kumimoji="1" lang="ja-JP" altLang="en-US" sz="1600" baseline="0" dirty="0" smtClean="0">
                          <a:solidFill>
                            <a:srgbClr val="FF0000"/>
                          </a:solidFill>
                          <a:latin typeface="MS UI Gothic" pitchFamily="50" charset="-128"/>
                          <a:ea typeface="MS UI Gothic" pitchFamily="50" charset="-128"/>
                          <a:cs typeface="+mn-cs"/>
                        </a:rPr>
                        <a:t>当該加算を算定できる期間については、増築または全面的な改築を行うまでの間とし、当該病床の療養環境の改善に資する計画を策定して報告するとともに、毎年その改善状況についても報告することとする。</a:t>
                      </a:r>
                      <a:endParaRPr lang="ja-JP" altLang="en-US" sz="1400" b="0" dirty="0" smtClean="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r>
                        <a:rPr kumimoji="1" lang="ja-JP" altLang="en-US" sz="1800" baseline="0" dirty="0" smtClean="0">
                          <a:solidFill>
                            <a:schemeClr val="tx1"/>
                          </a:solidFill>
                          <a:latin typeface="MS UI Gothic" pitchFamily="50" charset="-128"/>
                          <a:ea typeface="MS UI Gothic" pitchFamily="50" charset="-128"/>
                          <a:cs typeface="+mn-cs"/>
                        </a:rPr>
                        <a:t>Ａ</a:t>
                      </a:r>
                      <a:r>
                        <a:rPr kumimoji="1" lang="en-US" altLang="ja-JP" sz="1800" baseline="0" dirty="0" smtClean="0">
                          <a:solidFill>
                            <a:schemeClr val="tx1"/>
                          </a:solidFill>
                          <a:latin typeface="MS UI Gothic" pitchFamily="50" charset="-128"/>
                          <a:ea typeface="MS UI Gothic" pitchFamily="50" charset="-128"/>
                          <a:cs typeface="+mn-cs"/>
                        </a:rPr>
                        <a:t>223</a:t>
                      </a:r>
                      <a:r>
                        <a:rPr kumimoji="1" lang="ja-JP" altLang="en-US" sz="1800" baseline="0" dirty="0" smtClean="0">
                          <a:solidFill>
                            <a:schemeClr val="tx1"/>
                          </a:solidFill>
                          <a:latin typeface="MS UI Gothic" pitchFamily="50" charset="-128"/>
                          <a:ea typeface="MS UI Gothic" pitchFamily="50" charset="-128"/>
                          <a:cs typeface="+mn-cs"/>
                        </a:rPr>
                        <a:t>　診療所療養病床療養環境加算</a:t>
                      </a:r>
                      <a:endParaRPr kumimoji="1" lang="en-US" altLang="ja-JP" sz="1800" baseline="0" dirty="0" smtClean="0">
                        <a:solidFill>
                          <a:schemeClr val="tx1"/>
                        </a:solidFill>
                        <a:latin typeface="MS UI Gothic" pitchFamily="50" charset="-128"/>
                        <a:ea typeface="MS UI Gothic" pitchFamily="50" charset="-128"/>
                        <a:cs typeface="+mn-cs"/>
                      </a:endParaRPr>
                    </a:p>
                    <a:p>
                      <a:pPr algn="r"/>
                      <a:r>
                        <a:rPr kumimoji="1" lang="ja-JP" altLang="en-US" sz="1800" baseline="0" dirty="0" smtClean="0">
                          <a:solidFill>
                            <a:schemeClr val="tx1"/>
                          </a:solidFill>
                          <a:latin typeface="MS UI Gothic" pitchFamily="50" charset="-128"/>
                          <a:ea typeface="MS UI Gothic" pitchFamily="50" charset="-128"/>
                          <a:cs typeface="+mn-cs"/>
                        </a:rPr>
                        <a:t>（１日につき）</a:t>
                      </a:r>
                    </a:p>
                    <a:p>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１</a:t>
                      </a:r>
                      <a:r>
                        <a:rPr kumimoji="1" lang="ja-JP" altLang="en-US" sz="1800" baseline="0" dirty="0" smtClean="0">
                          <a:solidFill>
                            <a:schemeClr val="tx1"/>
                          </a:solidFill>
                          <a:latin typeface="MS UI Gothic" pitchFamily="50" charset="-128"/>
                          <a:ea typeface="MS UI Gothic" pitchFamily="50" charset="-128"/>
                          <a:cs typeface="+mn-cs"/>
                        </a:rPr>
                        <a:t>　診療所</a:t>
                      </a:r>
                      <a:r>
                        <a:rPr kumimoji="1" lang="zh-TW" altLang="en-US" sz="1800" baseline="0" dirty="0" smtClean="0">
                          <a:solidFill>
                            <a:schemeClr val="tx1"/>
                          </a:solidFill>
                          <a:latin typeface="MS UI Gothic" pitchFamily="50" charset="-128"/>
                          <a:ea typeface="MS UI Gothic" pitchFamily="50" charset="-128"/>
                          <a:cs typeface="+mn-cs"/>
                        </a:rPr>
                        <a:t>療養</a:t>
                      </a:r>
                      <a:r>
                        <a:rPr kumimoji="1" lang="ja-JP" altLang="en-US" sz="1800" baseline="0" dirty="0" smtClean="0">
                          <a:solidFill>
                            <a:schemeClr val="tx1"/>
                          </a:solidFill>
                          <a:latin typeface="MS UI Gothic" pitchFamily="50" charset="-128"/>
                          <a:ea typeface="MS UI Gothic" pitchFamily="50" charset="-128"/>
                          <a:cs typeface="+mn-cs"/>
                        </a:rPr>
                        <a:t>病床</a:t>
                      </a:r>
                      <a:r>
                        <a:rPr kumimoji="1" lang="zh-TW" altLang="en-US" sz="1800" baseline="0" dirty="0" smtClean="0">
                          <a:solidFill>
                            <a:schemeClr val="tx1"/>
                          </a:solidFill>
                          <a:latin typeface="MS UI Gothic" pitchFamily="50" charset="-128"/>
                          <a:ea typeface="MS UI Gothic" pitchFamily="50" charset="-128"/>
                          <a:cs typeface="+mn-cs"/>
                        </a:rPr>
                        <a:t>療養環境加算１</a:t>
                      </a:r>
                      <a:endParaRPr kumimoji="1" lang="en-US" altLang="zh-TW"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　　　　　　　　　　　　　　　　　　　　１００点</a:t>
                      </a:r>
                      <a:endParaRPr kumimoji="1" lang="zh-TW" altLang="en-US" sz="1800" baseline="0" dirty="0" smtClean="0">
                        <a:solidFill>
                          <a:schemeClr val="tx1"/>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r>
                        <a:rPr kumimoji="1" lang="ja-JP" altLang="en-US" sz="1800" b="1" u="sng" baseline="0" dirty="0" smtClean="0">
                          <a:solidFill>
                            <a:schemeClr val="tx1"/>
                          </a:solidFill>
                          <a:latin typeface="MS UI Gothic" pitchFamily="50" charset="-128"/>
                          <a:ea typeface="MS UI Gothic" pitchFamily="50" charset="-128"/>
                          <a:cs typeface="+mn-cs"/>
                        </a:rPr>
                        <a:t>　</a:t>
                      </a:r>
                      <a:r>
                        <a:rPr kumimoji="1" lang="zh-TW" altLang="en-US" sz="1800" b="1" u="sng" baseline="0" dirty="0" smtClean="0">
                          <a:solidFill>
                            <a:schemeClr val="tx1"/>
                          </a:solidFill>
                          <a:latin typeface="MS UI Gothic" pitchFamily="50" charset="-128"/>
                          <a:ea typeface="MS UI Gothic" pitchFamily="50" charset="-128"/>
                          <a:cs typeface="+mn-cs"/>
                        </a:rPr>
                        <a:t>２</a:t>
                      </a:r>
                      <a:r>
                        <a:rPr kumimoji="1" lang="ja-JP" altLang="en-US" sz="1800" b="1" u="sng" baseline="0" dirty="0" smtClean="0">
                          <a:solidFill>
                            <a:schemeClr val="tx1"/>
                          </a:solidFill>
                          <a:latin typeface="MS UI Gothic" pitchFamily="50" charset="-128"/>
                          <a:ea typeface="MS UI Gothic" pitchFamily="50" charset="-128"/>
                          <a:cs typeface="+mn-cs"/>
                        </a:rPr>
                        <a:t>　診療所療養病床療養環境加算２</a:t>
                      </a:r>
                      <a:endParaRPr kumimoji="1" lang="en-US" altLang="ja-JP" sz="1800" b="1" u="sng" baseline="0" dirty="0" smtClean="0">
                        <a:solidFill>
                          <a:schemeClr val="tx1"/>
                        </a:solidFill>
                        <a:latin typeface="MS UI Gothic" pitchFamily="50" charset="-128"/>
                        <a:ea typeface="MS UI Gothic" pitchFamily="50" charset="-128"/>
                        <a:cs typeface="+mn-cs"/>
                      </a:endParaRPr>
                    </a:p>
                    <a:p>
                      <a:r>
                        <a:rPr kumimoji="1" lang="ja-JP" altLang="en-US" sz="1800" b="1" u="none" baseline="0" dirty="0" smtClean="0">
                          <a:solidFill>
                            <a:schemeClr val="tx1"/>
                          </a:solidFill>
                          <a:latin typeface="MS UI Gothic" pitchFamily="50" charset="-128"/>
                          <a:ea typeface="MS UI Gothic" pitchFamily="50" charset="-128"/>
                          <a:cs typeface="+mn-cs"/>
                        </a:rPr>
                        <a:t>　　　　　　　　　　　　　　　　　　　　　</a:t>
                      </a:r>
                      <a:r>
                        <a:rPr kumimoji="1" lang="ja-JP" altLang="en-US" sz="1800" b="1" u="sng" baseline="0" dirty="0" smtClean="0">
                          <a:solidFill>
                            <a:schemeClr val="tx1"/>
                          </a:solidFill>
                          <a:latin typeface="MS UI Gothic" pitchFamily="50" charset="-128"/>
                          <a:ea typeface="MS UI Gothic" pitchFamily="50" charset="-128"/>
                          <a:cs typeface="+mn-cs"/>
                        </a:rPr>
                        <a:t>４０点</a:t>
                      </a: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967B31DA-8E7B-4DA3-8F50-CB7EDFC625AF}" type="slidenum">
              <a:rPr lang="en-US" sz="1400">
                <a:effectLst>
                  <a:outerShdw blurRad="38100" dist="38100" dir="2700000" algn="tl">
                    <a:srgbClr val="000000">
                      <a:alpha val="43137"/>
                    </a:srgbClr>
                  </a:outerShdw>
                </a:effectLst>
              </a:rPr>
              <a:pPr algn="r">
                <a:defRPr/>
              </a:pPr>
              <a:t>167</a:t>
            </a:fld>
            <a:endParaRPr lang="en-US" sz="1400" dirty="0">
              <a:effectLst>
                <a:outerShdw blurRad="38100" dist="38100" dir="2700000" algn="tl">
                  <a:srgbClr val="000000">
                    <a:alpha val="43137"/>
                  </a:srgbClr>
                </a:outerShdw>
              </a:effectLst>
            </a:endParaRPr>
          </a:p>
        </p:txBody>
      </p:sp>
      <p:sp>
        <p:nvSpPr>
          <p:cNvPr id="4" name="コンテンツ プレースホルダ 5"/>
          <p:cNvSpPr txBox="1">
            <a:spLocks/>
          </p:cNvSpPr>
          <p:nvPr/>
        </p:nvSpPr>
        <p:spPr>
          <a:xfrm>
            <a:off x="467544" y="476672"/>
            <a:ext cx="8208912" cy="360040"/>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fontAlgn="auto">
              <a:spcBef>
                <a:spcPts val="0"/>
              </a:spcBef>
              <a:spcAft>
                <a:spcPts val="0"/>
              </a:spcAft>
              <a:defRPr/>
            </a:pPr>
            <a:r>
              <a:rPr kumimoji="0" lang="en-US" altLang="ja-JP" sz="2000" b="1" dirty="0">
                <a:solidFill>
                  <a:srgbClr val="0070C0"/>
                </a:solidFill>
                <a:latin typeface="MS UI Gothic" pitchFamily="50" charset="-128"/>
                <a:ea typeface="MS UI Gothic" pitchFamily="50" charset="-128"/>
              </a:rPr>
              <a:t>(2)</a:t>
            </a:r>
            <a:r>
              <a:rPr kumimoji="0" lang="ja-JP" altLang="en-US" sz="2000" b="1" dirty="0">
                <a:solidFill>
                  <a:srgbClr val="0070C0"/>
                </a:solidFill>
                <a:latin typeface="MS UI Gothic" pitchFamily="50" charset="-128"/>
                <a:ea typeface="MS UI Gothic" pitchFamily="50" charset="-128"/>
              </a:rPr>
              <a:t>　診療所療養病床療養環境加算の見直し</a:t>
            </a:r>
          </a:p>
        </p:txBody>
      </p:sp>
      <p:sp>
        <p:nvSpPr>
          <p:cNvPr id="5" name="コンテンツ プレースホルダ 5"/>
          <p:cNvSpPr txBox="1">
            <a:spLocks/>
          </p:cNvSpPr>
          <p:nvPr/>
        </p:nvSpPr>
        <p:spPr>
          <a:xfrm>
            <a:off x="467544" y="5661248"/>
            <a:ext cx="8208912" cy="836712"/>
          </a:xfrm>
          <a:prstGeom prst="rect">
            <a:avLst/>
          </a:prstGeom>
          <a:solidFill>
            <a:srgbClr val="FFFFCC"/>
          </a:solidFill>
          <a:effectLst>
            <a:innerShdw blurRad="63500" dist="50800" dir="13500000">
              <a:prstClr val="black">
                <a:alpha val="50000"/>
              </a:prstClr>
            </a:innerShdw>
          </a:effectLst>
        </p:spPr>
        <p:txBody>
          <a:bodyPr anchor="ctr"/>
          <a:lstStyle/>
          <a:p>
            <a:pPr marL="450850" indent="-450850" fontAlgn="auto">
              <a:spcBef>
                <a:spcPts val="0"/>
              </a:spcBef>
              <a:spcAft>
                <a:spcPts val="0"/>
              </a:spcAft>
              <a:defRPr/>
            </a:pPr>
            <a:r>
              <a:rPr kumimoji="0" lang="en-US" altLang="ja-JP" sz="1600" dirty="0">
                <a:solidFill>
                  <a:srgbClr val="0070C0"/>
                </a:solidFill>
                <a:latin typeface="MS UI Gothic" pitchFamily="50" charset="-128"/>
                <a:ea typeface="MS UI Gothic" pitchFamily="50" charset="-128"/>
              </a:rPr>
              <a:t>【</a:t>
            </a:r>
            <a:r>
              <a:rPr kumimoji="0" lang="ja-JP" altLang="en-US" sz="1600" dirty="0">
                <a:solidFill>
                  <a:srgbClr val="0070C0"/>
                </a:solidFill>
                <a:latin typeface="MS UI Gothic" pitchFamily="50" charset="-128"/>
                <a:ea typeface="MS UI Gothic" pitchFamily="50" charset="-128"/>
              </a:rPr>
              <a:t>経過措置</a:t>
            </a:r>
            <a:r>
              <a:rPr kumimoji="0" lang="en-US" altLang="ja-JP" sz="1600" dirty="0">
                <a:solidFill>
                  <a:srgbClr val="0070C0"/>
                </a:solidFill>
                <a:latin typeface="MS UI Gothic" pitchFamily="50" charset="-128"/>
                <a:ea typeface="MS UI Gothic" pitchFamily="50" charset="-128"/>
              </a:rPr>
              <a:t>】</a:t>
            </a:r>
          </a:p>
          <a:p>
            <a:pPr marL="82550" indent="190500" fontAlgn="auto">
              <a:spcBef>
                <a:spcPts val="0"/>
              </a:spcBef>
              <a:spcAft>
                <a:spcPts val="0"/>
              </a:spcAft>
              <a:defRPr/>
            </a:pPr>
            <a:r>
              <a:rPr kumimoji="0" lang="ja-JP" altLang="en-US" sz="1600" dirty="0">
                <a:solidFill>
                  <a:srgbClr val="0070C0"/>
                </a:solidFill>
                <a:latin typeface="MS UI Gothic" pitchFamily="50" charset="-128"/>
                <a:ea typeface="MS UI Gothic" pitchFamily="50" charset="-128"/>
              </a:rPr>
              <a:t>平成２４年３月３１日に診療所療養病床療養環境加算２の届出を行っている病床にあっては、</a:t>
            </a:r>
            <a:r>
              <a:rPr kumimoji="0" lang="en-US" altLang="ja-JP" sz="1600" dirty="0">
                <a:solidFill>
                  <a:srgbClr val="0070C0"/>
                </a:solidFill>
                <a:latin typeface="MS UI Gothic" pitchFamily="50" charset="-128"/>
                <a:ea typeface="MS UI Gothic" pitchFamily="50" charset="-128"/>
              </a:rPr>
              <a:t/>
            </a:r>
            <a:br>
              <a:rPr kumimoji="0" lang="en-US" altLang="ja-JP" sz="1600" dirty="0">
                <a:solidFill>
                  <a:srgbClr val="0070C0"/>
                </a:solidFill>
                <a:latin typeface="MS UI Gothic" pitchFamily="50" charset="-128"/>
                <a:ea typeface="MS UI Gothic" pitchFamily="50" charset="-128"/>
              </a:rPr>
            </a:br>
            <a:r>
              <a:rPr kumimoji="0" lang="ja-JP" altLang="en-US" sz="1600" dirty="0">
                <a:solidFill>
                  <a:srgbClr val="0070C0"/>
                </a:solidFill>
                <a:latin typeface="MS UI Gothic" pitchFamily="50" charset="-128"/>
                <a:ea typeface="MS UI Gothic" pitchFamily="50" charset="-128"/>
              </a:rPr>
              <a:t>平成２４年９月３０日までの間、従前の加算を算定できる。</a:t>
            </a:r>
          </a:p>
        </p:txBody>
      </p:sp>
      <p:sp>
        <p:nvSpPr>
          <p:cNvPr id="6" name="テキスト ボックス 5"/>
          <p:cNvSpPr txBox="1"/>
          <p:nvPr/>
        </p:nvSpPr>
        <p:spPr>
          <a:xfrm>
            <a:off x="5219056" y="188640"/>
            <a:ext cx="392494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519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567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845</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57606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a:bodyPr>
          <a:lstStyle/>
          <a:p>
            <a:pPr algn="ctr" eaLnBrk="1" fontAlgn="auto" hangingPunct="1">
              <a:spcBef>
                <a:spcPts val="0"/>
              </a:spcBef>
              <a:spcAft>
                <a:spcPts val="0"/>
              </a:spcAft>
              <a:defRPr/>
            </a:pPr>
            <a:r>
              <a:rPr lang="ja-JP" altLang="en-US" sz="28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陰圧室、無菌治療室の適正な評価</a:t>
            </a:r>
            <a:endParaRPr lang="ja-JP" altLang="en-US" sz="28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 name="コンテンツ プレースホルダ 5"/>
          <p:cNvSpPr txBox="1">
            <a:spLocks/>
          </p:cNvSpPr>
          <p:nvPr/>
        </p:nvSpPr>
        <p:spPr>
          <a:xfrm>
            <a:off x="459762" y="692696"/>
            <a:ext cx="8208912" cy="864096"/>
          </a:xfrm>
          <a:prstGeom prst="rect">
            <a:avLst/>
          </a:prstGeom>
          <a:solidFill>
            <a:srgbClr val="FFFFCC"/>
          </a:solidFill>
          <a:effectLst>
            <a:innerShdw blurRad="63500" dist="50800" dir="13500000">
              <a:prstClr val="black">
                <a:alpha val="50000"/>
              </a:prstClr>
            </a:innerShdw>
          </a:effectLst>
        </p:spPr>
        <p:txBody>
          <a:bodyPr anchor="t"/>
          <a:lstStyle/>
          <a:p>
            <a:pPr marL="273050" indent="-273050" fontAlgn="auto">
              <a:spcBef>
                <a:spcPts val="0"/>
              </a:spcBef>
              <a:spcAft>
                <a:spcPts val="0"/>
              </a:spcAft>
              <a:defRPr/>
            </a:pPr>
            <a:r>
              <a:rPr kumimoji="0" lang="ja-JP" altLang="en-US" sz="2000" dirty="0">
                <a:latin typeface="MS UI Gothic" pitchFamily="50" charset="-128"/>
                <a:ea typeface="MS UI Gothic" pitchFamily="50" charset="-128"/>
              </a:rPr>
              <a:t>◆無菌治療室管理加算について、</a:t>
            </a:r>
            <a:r>
              <a:rPr kumimoji="0" lang="ja-JP" altLang="en-US" sz="2000" b="1" dirty="0">
                <a:solidFill>
                  <a:srgbClr val="0070C0"/>
                </a:solidFill>
                <a:latin typeface="MS UI Gothic" pitchFamily="50" charset="-128"/>
                <a:ea typeface="MS UI Gothic" pitchFamily="50" charset="-128"/>
              </a:rPr>
              <a:t>医療の実態にあわせた施設基準</a:t>
            </a:r>
            <a:r>
              <a:rPr kumimoji="0" lang="ja-JP" altLang="en-US" sz="2000" dirty="0">
                <a:latin typeface="MS UI Gothic" pitchFamily="50" charset="-128"/>
                <a:ea typeface="MS UI Gothic" pitchFamily="50" charset="-128"/>
              </a:rPr>
              <a:t>を設定する。なお、経過措置として平成２５年３月３１日までは従前の例による。</a:t>
            </a:r>
          </a:p>
        </p:txBody>
      </p:sp>
      <p:sp>
        <p:nvSpPr>
          <p:cNvPr id="6" name="コンテンツ プレースホルダ 5"/>
          <p:cNvSpPr txBox="1">
            <a:spLocks/>
          </p:cNvSpPr>
          <p:nvPr/>
        </p:nvSpPr>
        <p:spPr>
          <a:xfrm>
            <a:off x="467544" y="5877272"/>
            <a:ext cx="8208912" cy="980728"/>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dirty="0">
                <a:latin typeface="MS UI Gothic" pitchFamily="50" charset="-128"/>
                <a:ea typeface="MS UI Gothic" pitchFamily="50" charset="-128"/>
              </a:rPr>
              <a:t>［経過措置］</a:t>
            </a:r>
            <a:endParaRPr kumimoji="0" lang="en-US" altLang="ja-JP" dirty="0">
              <a:latin typeface="MS UI Gothic" pitchFamily="50" charset="-128"/>
              <a:ea typeface="MS UI Gothic" pitchFamily="50" charset="-128"/>
            </a:endParaRPr>
          </a:p>
          <a:p>
            <a:pPr marL="177800" indent="177800" fontAlgn="auto">
              <a:spcBef>
                <a:spcPts val="0"/>
              </a:spcBef>
              <a:spcAft>
                <a:spcPts val="0"/>
              </a:spcAft>
              <a:tabLst>
                <a:tab pos="82550" algn="l"/>
              </a:tabLst>
              <a:defRPr/>
            </a:pPr>
            <a:r>
              <a:rPr kumimoji="0" lang="ja-JP" altLang="en-US" dirty="0">
                <a:latin typeface="MS UI Gothic" pitchFamily="50" charset="-128"/>
                <a:ea typeface="MS UI Gothic" pitchFamily="50" charset="-128"/>
              </a:rPr>
              <a:t>現在、この加算を算定している医療機関は、</a:t>
            </a:r>
            <a:r>
              <a:rPr kumimoji="0" lang="ja-JP" altLang="en-US" b="1" dirty="0">
                <a:solidFill>
                  <a:srgbClr val="0070C0"/>
                </a:solidFill>
                <a:latin typeface="MS UI Gothic" pitchFamily="50" charset="-128"/>
                <a:ea typeface="MS UI Gothic" pitchFamily="50" charset="-128"/>
              </a:rPr>
              <a:t>平成２５年３月３１日まで</a:t>
            </a:r>
            <a:r>
              <a:rPr kumimoji="0" lang="ja-JP" altLang="en-US" dirty="0">
                <a:latin typeface="MS UI Gothic" pitchFamily="50" charset="-128"/>
                <a:ea typeface="MS UI Gothic" pitchFamily="50" charset="-128"/>
              </a:rPr>
              <a:t>は無菌治療室管理加算１を算定できる。</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4E1E779C-762F-42B6-BBEF-7AA58C466DB2}" type="slidenum">
              <a:rPr lang="en-US" sz="1400">
                <a:effectLst>
                  <a:outerShdw blurRad="38100" dist="38100" dir="2700000" algn="tl">
                    <a:srgbClr val="000000">
                      <a:alpha val="43137"/>
                    </a:srgbClr>
                  </a:outerShdw>
                </a:effectLst>
              </a:rPr>
              <a:pPr algn="r">
                <a:defRPr/>
              </a:pPr>
              <a:t>168</a:t>
            </a:fld>
            <a:endParaRPr lang="en-US" sz="1400" dirty="0">
              <a:effectLst>
                <a:outerShdw blurRad="38100" dist="38100" dir="2700000" algn="tl">
                  <a:srgbClr val="000000">
                    <a:alpha val="43137"/>
                  </a:srgbClr>
                </a:outerShdw>
              </a:effectLst>
            </a:endParaRPr>
          </a:p>
        </p:txBody>
      </p:sp>
      <p:graphicFrame>
        <p:nvGraphicFramePr>
          <p:cNvPr id="10" name="コンテンツ プレースホルダ 6"/>
          <p:cNvGraphicFramePr>
            <a:graphicFrameLocks noGrp="1"/>
          </p:cNvGraphicFramePr>
          <p:nvPr>
            <p:ph idx="1"/>
          </p:nvPr>
        </p:nvGraphicFramePr>
        <p:xfrm>
          <a:off x="449418" y="1700808"/>
          <a:ext cx="8229600" cy="414108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41213">
                <a:tc>
                  <a:txBody>
                    <a:bodyPr/>
                    <a:lstStyle/>
                    <a:p>
                      <a:pPr algn="ctr"/>
                      <a:r>
                        <a:rPr kumimoji="1" lang="ja-JP" altLang="en-US" sz="1600" b="1" dirty="0" smtClean="0">
                          <a:solidFill>
                            <a:srgbClr val="FF0000"/>
                          </a:solidFill>
                          <a:latin typeface="MS UI Gothic" pitchFamily="50" charset="-128"/>
                          <a:ea typeface="MS UI Gothic" pitchFamily="50" charset="-128"/>
                        </a:rPr>
                        <a:t>改　定　後</a:t>
                      </a:r>
                      <a:endParaRPr kumimoji="1" lang="ja-JP" altLang="en-US" sz="16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600" dirty="0" smtClean="0">
                          <a:latin typeface="MS UI Gothic" pitchFamily="50" charset="-128"/>
                          <a:ea typeface="MS UI Gothic" pitchFamily="50" charset="-128"/>
                        </a:rPr>
                        <a:t>現　　行</a:t>
                      </a:r>
                      <a:endParaRPr kumimoji="1" lang="ja-JP" altLang="en-US" sz="1600" dirty="0">
                        <a:latin typeface="MS UI Gothic" pitchFamily="50" charset="-128"/>
                        <a:ea typeface="MS UI Gothic" pitchFamily="50" charset="-128"/>
                      </a:endParaRPr>
                    </a:p>
                  </a:txBody>
                  <a:tcPr anchor="ctr">
                    <a:solidFill>
                      <a:schemeClr val="accent5">
                        <a:lumMod val="20000"/>
                        <a:lumOff val="80000"/>
                      </a:schemeClr>
                    </a:solidFill>
                  </a:tcPr>
                </a:tc>
              </a:tr>
              <a:tr h="3799875">
                <a:tc>
                  <a:txBody>
                    <a:bodyPr/>
                    <a:lstStyle/>
                    <a:p>
                      <a:r>
                        <a:rPr lang="en-US" altLang="ja-JP" sz="1600" b="0" dirty="0" smtClean="0">
                          <a:solidFill>
                            <a:schemeClr val="tx1"/>
                          </a:solidFill>
                          <a:latin typeface="MS UI Gothic" pitchFamily="50" charset="-128"/>
                          <a:ea typeface="MS UI Gothic" pitchFamily="50" charset="-128"/>
                        </a:rPr>
                        <a:t>A224</a:t>
                      </a:r>
                      <a:r>
                        <a:rPr lang="ja-JP" altLang="en-US" sz="1600" b="0" dirty="0" smtClean="0">
                          <a:solidFill>
                            <a:schemeClr val="tx1"/>
                          </a:solidFill>
                          <a:latin typeface="MS UI Gothic" pitchFamily="50" charset="-128"/>
                          <a:ea typeface="MS UI Gothic" pitchFamily="50" charset="-128"/>
                        </a:rPr>
                        <a:t>　無菌治療室管理加算（１日につき）</a:t>
                      </a:r>
                    </a:p>
                    <a:p>
                      <a:pPr marL="273050" indent="0"/>
                      <a:r>
                        <a:rPr lang="ja-JP" altLang="en-US" sz="1600" b="0" dirty="0" smtClean="0">
                          <a:solidFill>
                            <a:schemeClr val="tx1"/>
                          </a:solidFill>
                          <a:latin typeface="MS UI Gothic" pitchFamily="50" charset="-128"/>
                          <a:ea typeface="MS UI Gothic" pitchFamily="50" charset="-128"/>
                        </a:rPr>
                        <a:t>１ 無菌治療室管理加算１　　３</a:t>
                      </a:r>
                      <a:r>
                        <a:rPr lang="en-US" altLang="ja-JP" sz="1600" b="0" dirty="0" smtClean="0">
                          <a:solidFill>
                            <a:schemeClr val="tx1"/>
                          </a:solidFill>
                          <a:latin typeface="MS UI Gothic" pitchFamily="50" charset="-128"/>
                          <a:ea typeface="MS UI Gothic" pitchFamily="50" charset="-128"/>
                        </a:rPr>
                        <a:t>,</a:t>
                      </a:r>
                      <a:r>
                        <a:rPr lang="ja-JP" altLang="en-US" sz="1600" b="0" dirty="0" smtClean="0">
                          <a:solidFill>
                            <a:schemeClr val="tx1"/>
                          </a:solidFill>
                          <a:latin typeface="MS UI Gothic" pitchFamily="50" charset="-128"/>
                          <a:ea typeface="MS UI Gothic" pitchFamily="50" charset="-128"/>
                        </a:rPr>
                        <a:t>０００点</a:t>
                      </a:r>
                    </a:p>
                    <a:p>
                      <a:pPr marL="273050" indent="0"/>
                      <a:r>
                        <a:rPr lang="ja-JP" altLang="en-US" sz="1600" b="0" dirty="0" smtClean="0">
                          <a:solidFill>
                            <a:schemeClr val="tx1"/>
                          </a:solidFill>
                          <a:latin typeface="MS UI Gothic" pitchFamily="50" charset="-128"/>
                          <a:ea typeface="MS UI Gothic" pitchFamily="50" charset="-128"/>
                        </a:rPr>
                        <a:t>２ 無菌治療室管理加算２　　</a:t>
                      </a:r>
                      <a:r>
                        <a:rPr lang="ja-JP" altLang="en-US" sz="1600" b="1" dirty="0" smtClean="0">
                          <a:solidFill>
                            <a:srgbClr val="FF0000"/>
                          </a:solidFill>
                          <a:latin typeface="MS UI Gothic" pitchFamily="50" charset="-128"/>
                          <a:ea typeface="MS UI Gothic" pitchFamily="50" charset="-128"/>
                        </a:rPr>
                        <a:t>２</a:t>
                      </a:r>
                      <a:r>
                        <a:rPr lang="en-US" altLang="ja-JP" sz="1600" b="1" dirty="0" smtClean="0">
                          <a:solidFill>
                            <a:srgbClr val="FF0000"/>
                          </a:solidFill>
                          <a:latin typeface="MS UI Gothic" pitchFamily="50" charset="-128"/>
                          <a:ea typeface="MS UI Gothic" pitchFamily="50" charset="-128"/>
                        </a:rPr>
                        <a:t>,</a:t>
                      </a:r>
                      <a:r>
                        <a:rPr lang="ja-JP" altLang="en-US" sz="1600" b="1" dirty="0" smtClean="0">
                          <a:solidFill>
                            <a:srgbClr val="FF0000"/>
                          </a:solidFill>
                          <a:latin typeface="MS UI Gothic" pitchFamily="50" charset="-128"/>
                          <a:ea typeface="MS UI Gothic" pitchFamily="50" charset="-128"/>
                        </a:rPr>
                        <a:t>０００点（改）</a:t>
                      </a:r>
                      <a:endParaRPr lang="en-US" altLang="ja-JP" sz="1600" b="1" dirty="0" smtClean="0">
                        <a:solidFill>
                          <a:srgbClr val="FF0000"/>
                        </a:solidFill>
                        <a:latin typeface="MS UI Gothic" pitchFamily="50" charset="-128"/>
                        <a:ea typeface="MS UI Gothic" pitchFamily="50" charset="-128"/>
                      </a:endParaRPr>
                    </a:p>
                    <a:p>
                      <a:pPr>
                        <a:spcBef>
                          <a:spcPts val="600"/>
                        </a:spcBef>
                      </a:pPr>
                      <a:r>
                        <a:rPr lang="ja-JP" altLang="en-US" sz="1600" b="0" dirty="0" smtClean="0">
                          <a:solidFill>
                            <a:schemeClr val="tx1"/>
                          </a:solidFill>
                          <a:latin typeface="MS UI Gothic" pitchFamily="50" charset="-128"/>
                          <a:ea typeface="MS UI Gothic" pitchFamily="50" charset="-128"/>
                        </a:rPr>
                        <a:t>［施設基準］</a:t>
                      </a:r>
                    </a:p>
                    <a:p>
                      <a:r>
                        <a:rPr lang="ja-JP" altLang="en-US" sz="1600" b="0" dirty="0" smtClean="0">
                          <a:solidFill>
                            <a:schemeClr val="tx1"/>
                          </a:solidFill>
                          <a:latin typeface="MS UI Gothic" pitchFamily="50" charset="-128"/>
                          <a:ea typeface="MS UI Gothic" pitchFamily="50" charset="-128"/>
                        </a:rPr>
                        <a:t>１ 無菌治療室管理加算１</a:t>
                      </a:r>
                    </a:p>
                    <a:p>
                      <a:pPr marL="273050" indent="-190500"/>
                      <a:r>
                        <a:rPr lang="ja-JP" altLang="en-US" sz="1600" b="0" dirty="0" smtClean="0">
                          <a:solidFill>
                            <a:schemeClr val="tx1"/>
                          </a:solidFill>
                          <a:latin typeface="MS UI Gothic" pitchFamily="50" charset="-128"/>
                          <a:ea typeface="MS UI Gothic" pitchFamily="50" charset="-128"/>
                        </a:rPr>
                        <a:t>①　</a:t>
                      </a:r>
                      <a:r>
                        <a:rPr lang="ja-JP" altLang="en-US" sz="1600" b="0" dirty="0" smtClean="0">
                          <a:solidFill>
                            <a:srgbClr val="FF0000"/>
                          </a:solidFill>
                          <a:latin typeface="MS UI Gothic" pitchFamily="50" charset="-128"/>
                          <a:ea typeface="MS UI Gothic" pitchFamily="50" charset="-128"/>
                        </a:rPr>
                        <a:t>個室であること。</a:t>
                      </a:r>
                    </a:p>
                    <a:p>
                      <a:pPr marL="273050" indent="-190500"/>
                      <a:r>
                        <a:rPr lang="ja-JP" altLang="en-US" sz="1600" b="0" dirty="0" smtClean="0">
                          <a:solidFill>
                            <a:schemeClr val="tx1"/>
                          </a:solidFill>
                          <a:latin typeface="MS UI Gothic" pitchFamily="50" charset="-128"/>
                          <a:ea typeface="MS UI Gothic" pitchFamily="50" charset="-128"/>
                        </a:rPr>
                        <a:t>②　滅菌水の供給が常時可能であること。</a:t>
                      </a:r>
                    </a:p>
                    <a:p>
                      <a:pPr marL="273050" indent="-190500"/>
                      <a:r>
                        <a:rPr lang="ja-JP" altLang="en-US" sz="1600" b="0" dirty="0" smtClean="0">
                          <a:solidFill>
                            <a:schemeClr val="tx1"/>
                          </a:solidFill>
                          <a:latin typeface="MS UI Gothic" pitchFamily="50" charset="-128"/>
                          <a:ea typeface="MS UI Gothic" pitchFamily="50" charset="-128"/>
                        </a:rPr>
                        <a:t>③　室内の空気清浄度が、無菌治療室管理の際に、常時</a:t>
                      </a:r>
                      <a:r>
                        <a:rPr lang="ja-JP" altLang="en-US" sz="1600" b="1" dirty="0" smtClean="0">
                          <a:solidFill>
                            <a:srgbClr val="FF0000"/>
                          </a:solidFill>
                          <a:latin typeface="MS UI Gothic" pitchFamily="50" charset="-128"/>
                          <a:ea typeface="MS UI Gothic" pitchFamily="50" charset="-128"/>
                        </a:rPr>
                        <a:t>ＩＳＯクラス６以上</a:t>
                      </a:r>
                      <a:r>
                        <a:rPr lang="ja-JP" altLang="en-US" sz="1600" b="0" dirty="0" smtClean="0">
                          <a:solidFill>
                            <a:schemeClr val="tx1"/>
                          </a:solidFill>
                          <a:latin typeface="MS UI Gothic" pitchFamily="50" charset="-128"/>
                          <a:ea typeface="MS UI Gothic" pitchFamily="50" charset="-128"/>
                        </a:rPr>
                        <a:t>であること。</a:t>
                      </a:r>
                    </a:p>
                    <a:p>
                      <a:pPr marL="273050" indent="-190500"/>
                      <a:r>
                        <a:rPr lang="ja-JP" altLang="en-US" sz="1600" b="0" dirty="0" smtClean="0">
                          <a:solidFill>
                            <a:schemeClr val="tx1"/>
                          </a:solidFill>
                          <a:latin typeface="MS UI Gothic" pitchFamily="50" charset="-128"/>
                          <a:ea typeface="MS UI Gothic" pitchFamily="50" charset="-128"/>
                        </a:rPr>
                        <a:t>④　</a:t>
                      </a:r>
                      <a:r>
                        <a:rPr lang="ja-JP" altLang="en-US" sz="1600" b="0" dirty="0" smtClean="0">
                          <a:solidFill>
                            <a:srgbClr val="FF0000"/>
                          </a:solidFill>
                          <a:latin typeface="MS UI Gothic" pitchFamily="50" charset="-128"/>
                          <a:ea typeface="MS UI Gothic" pitchFamily="50" charset="-128"/>
                        </a:rPr>
                        <a:t>室内の空気の流れが一方向であること。</a:t>
                      </a:r>
                    </a:p>
                    <a:p>
                      <a:pPr>
                        <a:spcBef>
                          <a:spcPts val="1200"/>
                        </a:spcBef>
                      </a:pPr>
                      <a:r>
                        <a:rPr lang="ja-JP" altLang="en-US" sz="1600" b="0" dirty="0" smtClean="0">
                          <a:solidFill>
                            <a:schemeClr val="tx1"/>
                          </a:solidFill>
                          <a:latin typeface="MS UI Gothic" pitchFamily="50" charset="-128"/>
                          <a:ea typeface="MS UI Gothic" pitchFamily="50" charset="-128"/>
                        </a:rPr>
                        <a:t>２ 無菌治療室管理加算２</a:t>
                      </a:r>
                    </a:p>
                    <a:p>
                      <a:pPr marL="273050" indent="-177800"/>
                      <a:r>
                        <a:rPr lang="ja-JP" altLang="en-US" sz="1600" b="0" dirty="0" smtClean="0">
                          <a:solidFill>
                            <a:schemeClr val="tx1"/>
                          </a:solidFill>
                          <a:latin typeface="MS UI Gothic" pitchFamily="50" charset="-128"/>
                          <a:ea typeface="MS UI Gothic" pitchFamily="50" charset="-128"/>
                        </a:rPr>
                        <a:t>①　滅菌水の供給が常時可能であること。</a:t>
                      </a:r>
                    </a:p>
                    <a:p>
                      <a:pPr marL="273050" indent="-177800"/>
                      <a:r>
                        <a:rPr lang="ja-JP" altLang="en-US" sz="1600" b="0" dirty="0" smtClean="0">
                          <a:solidFill>
                            <a:schemeClr val="tx1"/>
                          </a:solidFill>
                          <a:latin typeface="MS UI Gothic" pitchFamily="50" charset="-128"/>
                          <a:ea typeface="MS UI Gothic" pitchFamily="50" charset="-128"/>
                        </a:rPr>
                        <a:t>②　室内の空気清浄度が、無菌治療室管理の際に、常時</a:t>
                      </a:r>
                      <a:r>
                        <a:rPr lang="ja-JP" altLang="en-US" sz="1600" b="1" dirty="0" smtClean="0">
                          <a:solidFill>
                            <a:srgbClr val="FF0000"/>
                          </a:solidFill>
                          <a:latin typeface="MS UI Gothic" pitchFamily="50" charset="-128"/>
                          <a:ea typeface="MS UI Gothic" pitchFamily="50" charset="-128"/>
                        </a:rPr>
                        <a:t>ＩＳＯクラス７以上</a:t>
                      </a:r>
                      <a:r>
                        <a:rPr lang="ja-JP" altLang="en-US" sz="1600" b="0" dirty="0" smtClean="0">
                          <a:solidFill>
                            <a:schemeClr val="tx1"/>
                          </a:solidFill>
                          <a:latin typeface="MS UI Gothic" pitchFamily="50" charset="-128"/>
                          <a:ea typeface="MS UI Gothic" pitchFamily="50" charset="-128"/>
                        </a:rPr>
                        <a:t>であること。</a:t>
                      </a:r>
                      <a:endParaRPr lang="ja-JP" altLang="en-US" sz="1600" b="0" dirty="0" smtClean="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marL="0" indent="0"/>
                      <a:r>
                        <a:rPr kumimoji="1" lang="en-US" altLang="ja-JP" sz="1600" b="0" baseline="0" dirty="0" smtClean="0">
                          <a:solidFill>
                            <a:schemeClr val="tx1"/>
                          </a:solidFill>
                          <a:latin typeface="MS UI Gothic" pitchFamily="50" charset="-128"/>
                          <a:ea typeface="MS UI Gothic" pitchFamily="50" charset="-128"/>
                          <a:cs typeface="+mn-cs"/>
                        </a:rPr>
                        <a:t>A224</a:t>
                      </a:r>
                      <a:r>
                        <a:rPr kumimoji="1" lang="ja-JP" altLang="en-US" sz="1600" b="0" baseline="0" dirty="0" smtClean="0">
                          <a:solidFill>
                            <a:schemeClr val="tx1"/>
                          </a:solidFill>
                          <a:latin typeface="MS UI Gothic" pitchFamily="50" charset="-128"/>
                          <a:ea typeface="MS UI Gothic" pitchFamily="50" charset="-128"/>
                          <a:cs typeface="+mn-cs"/>
                        </a:rPr>
                        <a:t>　無菌治療室管理加算（１日につき）</a:t>
                      </a:r>
                      <a:endParaRPr kumimoji="1" lang="en-US" altLang="ja-JP" sz="1600" b="0" baseline="0" dirty="0" smtClean="0">
                        <a:solidFill>
                          <a:schemeClr val="tx1"/>
                        </a:solidFill>
                        <a:latin typeface="MS UI Gothic" pitchFamily="50" charset="-128"/>
                        <a:ea typeface="MS UI Gothic" pitchFamily="50" charset="-128"/>
                        <a:cs typeface="+mn-cs"/>
                      </a:endParaRPr>
                    </a:p>
                    <a:p>
                      <a:pPr marL="534988" indent="0"/>
                      <a:r>
                        <a:rPr kumimoji="1" lang="ja-JP" altLang="en-US" sz="1600" b="0" baseline="0" dirty="0" smtClean="0">
                          <a:solidFill>
                            <a:schemeClr val="tx1"/>
                          </a:solidFill>
                          <a:latin typeface="MS UI Gothic" pitchFamily="50" charset="-128"/>
                          <a:ea typeface="MS UI Gothic" pitchFamily="50" charset="-128"/>
                          <a:cs typeface="+mn-cs"/>
                        </a:rPr>
                        <a:t>　　　　　　　　　　　　　　　　　３</a:t>
                      </a:r>
                      <a:r>
                        <a:rPr kumimoji="1" lang="en-US" altLang="ja-JP" sz="1600" b="0" baseline="0" dirty="0" smtClean="0">
                          <a:solidFill>
                            <a:schemeClr val="tx1"/>
                          </a:solidFill>
                          <a:latin typeface="MS UI Gothic" pitchFamily="50" charset="-128"/>
                          <a:ea typeface="MS UI Gothic" pitchFamily="50" charset="-128"/>
                          <a:cs typeface="+mn-cs"/>
                        </a:rPr>
                        <a:t>,</a:t>
                      </a:r>
                      <a:r>
                        <a:rPr kumimoji="1" lang="ja-JP" altLang="en-US" sz="1600" b="0" baseline="0" dirty="0" smtClean="0">
                          <a:solidFill>
                            <a:schemeClr val="tx1"/>
                          </a:solidFill>
                          <a:latin typeface="MS UI Gothic" pitchFamily="50" charset="-128"/>
                          <a:ea typeface="MS UI Gothic" pitchFamily="50" charset="-128"/>
                          <a:cs typeface="+mn-cs"/>
                        </a:rPr>
                        <a:t>０００点</a:t>
                      </a:r>
                    </a:p>
                    <a:p>
                      <a:pPr marL="0" indent="0"/>
                      <a:endParaRPr kumimoji="1" lang="en-US" altLang="ja-JP" sz="1600" b="0" baseline="0" dirty="0" smtClean="0">
                        <a:solidFill>
                          <a:schemeClr val="tx1"/>
                        </a:solidFill>
                        <a:latin typeface="MS UI Gothic" pitchFamily="50" charset="-128"/>
                        <a:ea typeface="MS UI Gothic" pitchFamily="50" charset="-128"/>
                        <a:cs typeface="+mn-cs"/>
                      </a:endParaRPr>
                    </a:p>
                    <a:p>
                      <a:pPr marL="0" indent="0">
                        <a:spcBef>
                          <a:spcPts val="600"/>
                        </a:spcBef>
                      </a:pPr>
                      <a:r>
                        <a:rPr kumimoji="1" lang="ja-JP" altLang="en-US" sz="1600" b="0" baseline="0" dirty="0" smtClean="0">
                          <a:solidFill>
                            <a:schemeClr val="tx1"/>
                          </a:solidFill>
                          <a:latin typeface="MS UI Gothic" pitchFamily="50" charset="-128"/>
                          <a:ea typeface="MS UI Gothic" pitchFamily="50" charset="-128"/>
                          <a:cs typeface="+mn-cs"/>
                        </a:rPr>
                        <a:t>［施設基準］</a:t>
                      </a:r>
                    </a:p>
                    <a:p>
                      <a:pPr marL="273050" indent="-177800"/>
                      <a:endParaRPr kumimoji="1" lang="en-US" altLang="ja-JP" sz="1600" b="0" baseline="0" dirty="0" smtClean="0">
                        <a:solidFill>
                          <a:schemeClr val="tx1"/>
                        </a:solidFill>
                        <a:latin typeface="MS UI Gothic" pitchFamily="50" charset="-128"/>
                        <a:ea typeface="MS UI Gothic" pitchFamily="50" charset="-128"/>
                        <a:cs typeface="+mn-cs"/>
                      </a:endParaRPr>
                    </a:p>
                    <a:p>
                      <a:pPr marL="273050" indent="-177800"/>
                      <a:endParaRPr kumimoji="1" lang="en-US" altLang="ja-JP" sz="1600" b="0" baseline="0" dirty="0" smtClean="0">
                        <a:solidFill>
                          <a:schemeClr val="tx1"/>
                        </a:solidFill>
                        <a:latin typeface="MS UI Gothic" pitchFamily="50" charset="-128"/>
                        <a:ea typeface="MS UI Gothic" pitchFamily="50" charset="-128"/>
                        <a:cs typeface="+mn-cs"/>
                      </a:endParaRPr>
                    </a:p>
                    <a:p>
                      <a:pPr marL="273050" indent="-177800"/>
                      <a:r>
                        <a:rPr kumimoji="1" lang="ja-JP" altLang="en-US" sz="1600" b="0" baseline="0" dirty="0" smtClean="0">
                          <a:solidFill>
                            <a:schemeClr val="tx1"/>
                          </a:solidFill>
                          <a:latin typeface="MS UI Gothic" pitchFamily="50" charset="-128"/>
                          <a:ea typeface="MS UI Gothic" pitchFamily="50" charset="-128"/>
                          <a:cs typeface="+mn-cs"/>
                        </a:rPr>
                        <a:t>①　滅菌水の供給が常時可能であること。</a:t>
                      </a:r>
                      <a:endParaRPr kumimoji="1" lang="en-US" altLang="ja-JP" sz="1600" b="0" baseline="0" dirty="0" smtClean="0">
                        <a:solidFill>
                          <a:schemeClr val="tx1"/>
                        </a:solidFill>
                        <a:latin typeface="MS UI Gothic" pitchFamily="50" charset="-128"/>
                        <a:ea typeface="MS UI Gothic" pitchFamily="50" charset="-128"/>
                        <a:cs typeface="+mn-cs"/>
                      </a:endParaRPr>
                    </a:p>
                    <a:p>
                      <a:pPr marL="273050" indent="-177800"/>
                      <a:r>
                        <a:rPr kumimoji="1" lang="ja-JP" altLang="en-US" sz="1600" b="0" baseline="0" dirty="0" smtClean="0">
                          <a:solidFill>
                            <a:schemeClr val="tx1"/>
                          </a:solidFill>
                          <a:latin typeface="MS UI Gothic" pitchFamily="50" charset="-128"/>
                          <a:ea typeface="MS UI Gothic" pitchFamily="50" charset="-128"/>
                          <a:cs typeface="+mn-cs"/>
                        </a:rPr>
                        <a:t>②　室内の空気清浄度が</a:t>
                      </a:r>
                      <a:r>
                        <a:rPr kumimoji="1" lang="ja-JP" altLang="en-US" sz="1600" b="1" u="sng" baseline="0" dirty="0" smtClean="0">
                          <a:solidFill>
                            <a:schemeClr val="tx1"/>
                          </a:solidFill>
                          <a:latin typeface="MS UI Gothic" pitchFamily="50" charset="-128"/>
                          <a:ea typeface="MS UI Gothic" pitchFamily="50" charset="-128"/>
                          <a:cs typeface="+mn-cs"/>
                        </a:rPr>
                        <a:t>クラス１万以下</a:t>
                      </a:r>
                      <a:r>
                        <a:rPr kumimoji="1" lang="ja-JP" altLang="en-US" sz="1600" b="0" baseline="0" dirty="0" smtClean="0">
                          <a:solidFill>
                            <a:schemeClr val="tx1"/>
                          </a:solidFill>
                          <a:latin typeface="MS UI Gothic" pitchFamily="50" charset="-128"/>
                          <a:ea typeface="MS UI Gothic" pitchFamily="50" charset="-128"/>
                          <a:cs typeface="+mn-cs"/>
                        </a:rPr>
                        <a:t>であること。</a:t>
                      </a:r>
                    </a:p>
                  </a:txBody>
                  <a:tcPr>
                    <a:solidFill>
                      <a:schemeClr val="accent5">
                        <a:lumMod val="20000"/>
                        <a:lumOff val="80000"/>
                      </a:schemeClr>
                    </a:solidFill>
                  </a:tcPr>
                </a:tc>
              </a:tr>
            </a:tbl>
          </a:graphicData>
        </a:graphic>
      </p:graphicFrame>
      <p:sp>
        <p:nvSpPr>
          <p:cNvPr id="11" name="テキスト ボックス 10"/>
          <p:cNvSpPr txBox="1"/>
          <p:nvPr/>
        </p:nvSpPr>
        <p:spPr>
          <a:xfrm>
            <a:off x="5219056" y="1412776"/>
            <a:ext cx="392494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90</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519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567</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846</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484784"/>
            <a:ext cx="8136904" cy="4680520"/>
          </a:xfrm>
          <a:prstGeom prst="rect">
            <a:avLst/>
          </a:prstGeom>
          <a:solidFill>
            <a:srgbClr val="FFFFCC"/>
          </a:solidFill>
          <a:effectLst>
            <a:innerShdw blurRad="63500" dist="50800" dir="13500000">
              <a:prstClr val="black">
                <a:alpha val="50000"/>
              </a:prstClr>
            </a:innerShdw>
          </a:effectLst>
        </p:spPr>
        <p:txBody>
          <a:bodyPr anchor="ctr"/>
          <a:lstStyle/>
          <a:p>
            <a:pPr marL="263525" indent="-263525" fontAlgn="auto">
              <a:spcBef>
                <a:spcPts val="0"/>
              </a:spcBef>
              <a:spcAft>
                <a:spcPts val="600"/>
              </a:spcAft>
              <a:defRPr/>
            </a:pPr>
            <a:r>
              <a:rPr kumimoji="0" lang="ja-JP" altLang="en-US" sz="2400" dirty="0">
                <a:latin typeface="MS UI Gothic" pitchFamily="50" charset="-128"/>
                <a:ea typeface="MS UI Gothic" pitchFamily="50" charset="-128"/>
              </a:rPr>
              <a:t>◆チームで診療を行う緩和ケア診療加算における</a:t>
            </a:r>
            <a:r>
              <a:rPr kumimoji="0" lang="ja-JP" altLang="en-US" sz="2400" dirty="0">
                <a:solidFill>
                  <a:srgbClr val="0070C0"/>
                </a:solidFill>
                <a:latin typeface="MS UI Gothic" pitchFamily="50" charset="-128"/>
                <a:ea typeface="MS UI Gothic" pitchFamily="50" charset="-128"/>
              </a:rPr>
              <a:t>専従要件を緩和した評価</a:t>
            </a:r>
            <a:r>
              <a:rPr kumimoji="0" lang="ja-JP" altLang="en-US" sz="2400" dirty="0">
                <a:latin typeface="MS UI Gothic" pitchFamily="50" charset="-128"/>
                <a:ea typeface="MS UI Gothic" pitchFamily="50" charset="-128"/>
              </a:rPr>
              <a:t>を新設する。</a:t>
            </a:r>
            <a:endParaRPr kumimoji="0" lang="en-US" altLang="ja-JP" sz="2400" dirty="0">
              <a:solidFill>
                <a:srgbClr val="FF0000"/>
              </a:solidFill>
              <a:latin typeface="MS UI Gothic" pitchFamily="50" charset="-128"/>
              <a:ea typeface="MS UI Gothic" pitchFamily="50" charset="-128"/>
            </a:endParaRPr>
          </a:p>
          <a:p>
            <a:pPr marL="534988" fontAlgn="auto">
              <a:spcBef>
                <a:spcPts val="0"/>
              </a:spcBef>
              <a:spcAft>
                <a:spcPts val="0"/>
              </a:spcAft>
              <a:defRPr/>
            </a:pPr>
            <a:r>
              <a:rPr kumimoji="0" lang="en-US" altLang="ja-JP" sz="2000" dirty="0">
                <a:latin typeface="MS UI Gothic" pitchFamily="50" charset="-128"/>
                <a:ea typeface="MS UI Gothic" pitchFamily="50" charset="-128"/>
              </a:rPr>
              <a:t>A226-2</a:t>
            </a:r>
            <a:r>
              <a:rPr kumimoji="0" lang="ja-JP" altLang="en-US" sz="2000" dirty="0">
                <a:latin typeface="MS UI Gothic" pitchFamily="50" charset="-128"/>
                <a:ea typeface="MS UI Gothic" pitchFamily="50" charset="-128"/>
              </a:rPr>
              <a:t>　緩和ケア診療加算　注２</a:t>
            </a:r>
            <a:endParaRPr kumimoji="0" lang="en-US" altLang="ja-JP" sz="2000" dirty="0">
              <a:latin typeface="MS UI Gothic" pitchFamily="50" charset="-128"/>
              <a:ea typeface="MS UI Gothic" pitchFamily="50" charset="-128"/>
            </a:endParaRPr>
          </a:p>
          <a:p>
            <a:pPr marL="177800"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（新）緩和ケア診療加算（指定地域）　 　２００点（１日につき）</a:t>
            </a:r>
            <a:endParaRPr kumimoji="0" lang="en-US" altLang="ja-JP" sz="2400" dirty="0">
              <a:solidFill>
                <a:srgbClr val="FF0000"/>
              </a:solidFill>
              <a:latin typeface="MS UI Gothic" pitchFamily="50" charset="-128"/>
              <a:ea typeface="MS UI Gothic" pitchFamily="50" charset="-128"/>
            </a:endParaRPr>
          </a:p>
          <a:p>
            <a:pPr marL="355600" fontAlgn="auto">
              <a:spcBef>
                <a:spcPts val="0"/>
              </a:spcBef>
              <a:spcAft>
                <a:spcPts val="0"/>
              </a:spcAft>
              <a:defRPr/>
            </a:pPr>
            <a:endParaRPr kumimoji="0" lang="en-US" altLang="ja-JP" dirty="0">
              <a:latin typeface="MS UI Gothic" pitchFamily="50" charset="-128"/>
              <a:ea typeface="MS UI Gothic" pitchFamily="50" charset="-128"/>
            </a:endParaRPr>
          </a:p>
          <a:p>
            <a:pPr marL="355600" fontAlgn="auto">
              <a:spcBef>
                <a:spcPts val="0"/>
              </a:spcBef>
              <a:spcAft>
                <a:spcPts val="0"/>
              </a:spcAft>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施設基準</a:t>
            </a:r>
            <a:r>
              <a:rPr kumimoji="0" lang="en-US" altLang="ja-JP" dirty="0">
                <a:latin typeface="MS UI Gothic" pitchFamily="50" charset="-128"/>
                <a:ea typeface="MS UI Gothic" pitchFamily="50" charset="-128"/>
              </a:rPr>
              <a:t>]</a:t>
            </a:r>
          </a:p>
          <a:p>
            <a:pPr marL="628650" indent="-179388" fontAlgn="auto">
              <a:spcBef>
                <a:spcPts val="0"/>
              </a:spcBef>
              <a:spcAft>
                <a:spcPts val="0"/>
              </a:spcAft>
              <a:defRPr/>
            </a:pPr>
            <a:r>
              <a:rPr kumimoji="0" lang="ja-JP" altLang="en-US" dirty="0">
                <a:latin typeface="MS UI Gothic" pitchFamily="50" charset="-128"/>
                <a:ea typeface="MS UI Gothic" pitchFamily="50" charset="-128"/>
              </a:rPr>
              <a:t>①　別に厚生労働大臣が定める二次医療圏に属する保険医療機関（特定機能病院、２００床以上の病院、ＤＰＣ対象病院及び一般病棟７対１、１０対１入院基本料を算定している病院を除く）であること。</a:t>
            </a:r>
          </a:p>
          <a:p>
            <a:pPr marL="628650" indent="-179388" fontAlgn="auto">
              <a:spcBef>
                <a:spcPts val="0"/>
              </a:spcBef>
              <a:spcAft>
                <a:spcPts val="0"/>
              </a:spcAft>
              <a:defRPr/>
            </a:pPr>
            <a:r>
              <a:rPr kumimoji="0" lang="ja-JP" altLang="en-US" dirty="0">
                <a:latin typeface="MS UI Gothic" pitchFamily="50" charset="-128"/>
                <a:ea typeface="MS UI Gothic" pitchFamily="50" charset="-128"/>
              </a:rPr>
              <a:t>②　当該保険医療機関に</a:t>
            </a:r>
            <a:r>
              <a:rPr kumimoji="0" lang="ja-JP" altLang="en-US" b="1" dirty="0">
                <a:solidFill>
                  <a:srgbClr val="0070C0"/>
                </a:solidFill>
                <a:latin typeface="MS UI Gothic" pitchFamily="50" charset="-128"/>
                <a:ea typeface="MS UI Gothic" pitchFamily="50" charset="-128"/>
              </a:rPr>
              <a:t>以下から構成される緩和ケアチームが設置</a:t>
            </a:r>
            <a:r>
              <a:rPr kumimoji="0" lang="ja-JP" altLang="en-US" dirty="0">
                <a:latin typeface="MS UI Gothic" pitchFamily="50" charset="-128"/>
                <a:ea typeface="MS UI Gothic" pitchFamily="50" charset="-128"/>
              </a:rPr>
              <a:t>されている。</a:t>
            </a:r>
          </a:p>
          <a:p>
            <a:pPr marL="712788" fontAlgn="auto">
              <a:spcBef>
                <a:spcPts val="0"/>
              </a:spcBef>
              <a:spcAft>
                <a:spcPts val="0"/>
              </a:spcAft>
              <a:defRPr/>
            </a:pPr>
            <a:r>
              <a:rPr kumimoji="0" lang="ja-JP" altLang="en-US" dirty="0">
                <a:latin typeface="MS UI Gothic" pitchFamily="50" charset="-128"/>
                <a:ea typeface="MS UI Gothic" pitchFamily="50" charset="-128"/>
              </a:rPr>
              <a:t>ア 身体症状の緩和を担当する所定の研修を終了した専任の常勤医師</a:t>
            </a:r>
          </a:p>
          <a:p>
            <a:pPr marL="712788" fontAlgn="auto">
              <a:spcBef>
                <a:spcPts val="0"/>
              </a:spcBef>
              <a:spcAft>
                <a:spcPts val="0"/>
              </a:spcAft>
              <a:defRPr/>
            </a:pPr>
            <a:r>
              <a:rPr kumimoji="0" lang="ja-JP" altLang="en-US" dirty="0">
                <a:latin typeface="MS UI Gothic" pitchFamily="50" charset="-128"/>
                <a:ea typeface="MS UI Gothic" pitchFamily="50" charset="-128"/>
              </a:rPr>
              <a:t>イ 精神症状の緩和を担当する所定の研修を終了した専任の常勤医師</a:t>
            </a:r>
          </a:p>
          <a:p>
            <a:pPr marL="712788" fontAlgn="auto">
              <a:spcBef>
                <a:spcPts val="0"/>
              </a:spcBef>
              <a:spcAft>
                <a:spcPts val="0"/>
              </a:spcAft>
              <a:defRPr/>
            </a:pPr>
            <a:r>
              <a:rPr kumimoji="0" lang="ja-JP" altLang="en-US" dirty="0">
                <a:latin typeface="MS UI Gothic" pitchFamily="50" charset="-128"/>
                <a:ea typeface="MS UI Gothic" pitchFamily="50" charset="-128"/>
              </a:rPr>
              <a:t>ウ 緩和ケアの経験を有する所定の研修を終了した専任の常勤看護師</a:t>
            </a:r>
          </a:p>
          <a:p>
            <a:pPr marL="712788" fontAlgn="auto">
              <a:spcBef>
                <a:spcPts val="0"/>
              </a:spcBef>
              <a:spcAft>
                <a:spcPts val="0"/>
              </a:spcAft>
              <a:defRPr/>
            </a:pPr>
            <a:r>
              <a:rPr kumimoji="0" lang="ja-JP" altLang="en-US" dirty="0">
                <a:latin typeface="MS UI Gothic" pitchFamily="50" charset="-128"/>
                <a:ea typeface="MS UI Gothic" pitchFamily="50" charset="-128"/>
              </a:rPr>
              <a:t>エ 緩和ケアの経験を有する専任の薬剤師</a:t>
            </a:r>
          </a:p>
          <a:p>
            <a:pPr marL="628650" indent="-177800" fontAlgn="auto">
              <a:spcBef>
                <a:spcPts val="0"/>
              </a:spcBef>
              <a:spcAft>
                <a:spcPts val="0"/>
              </a:spcAft>
              <a:defRPr/>
            </a:pPr>
            <a:r>
              <a:rPr kumimoji="0" lang="ja-JP" altLang="en-US" dirty="0">
                <a:latin typeface="MS UI Gothic" pitchFamily="50" charset="-128"/>
                <a:ea typeface="MS UI Gothic" pitchFamily="50" charset="-128"/>
              </a:rPr>
              <a:t>③　１日当たりの算定患者数は、</a:t>
            </a:r>
            <a:r>
              <a:rPr kumimoji="0" lang="ja-JP" altLang="en-US" b="1" dirty="0">
                <a:solidFill>
                  <a:srgbClr val="0070C0"/>
                </a:solidFill>
                <a:latin typeface="MS UI Gothic" pitchFamily="50" charset="-128"/>
                <a:ea typeface="MS UI Gothic" pitchFamily="50" charset="-128"/>
              </a:rPr>
              <a:t>１チームにつき概ね１５人以内</a:t>
            </a:r>
            <a:r>
              <a:rPr kumimoji="0" lang="ja-JP" altLang="en-US" dirty="0">
                <a:latin typeface="MS UI Gothic" pitchFamily="50" charset="-128"/>
                <a:ea typeface="MS UI Gothic" pitchFamily="50" charset="-128"/>
              </a:rPr>
              <a:t>とする</a:t>
            </a:r>
            <a:r>
              <a:rPr kumimoji="0" lang="ja-JP" altLang="en-US" sz="2000" dirty="0">
                <a:latin typeface="MS UI Gothic" pitchFamily="50" charset="-128"/>
                <a:ea typeface="MS UI Gothic" pitchFamily="50" charset="-128"/>
              </a:rPr>
              <a:t>。</a:t>
            </a:r>
            <a:endParaRPr kumimoji="0" lang="ja-JP" altLang="en-US" sz="2000" dirty="0">
              <a:solidFill>
                <a:srgbClr val="FF0000"/>
              </a:solidFill>
              <a:latin typeface="MS UI Gothic" pitchFamily="50" charset="-128"/>
              <a:ea typeface="MS UI Gothic" pitchFamily="50" charset="-128"/>
            </a:endParaRPr>
          </a:p>
        </p:txBody>
      </p:sp>
      <p:sp>
        <p:nvSpPr>
          <p:cNvPr id="9" name="タイトル 2"/>
          <p:cNvSpPr>
            <a:spLocks noGrp="1"/>
          </p:cNvSpPr>
          <p:nvPr>
            <p:ph type="title"/>
          </p:nvPr>
        </p:nvSpPr>
        <p:spPr>
          <a:xfrm>
            <a:off x="457200" y="116632"/>
            <a:ext cx="8229600" cy="93610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医療を提供しているが、</a:t>
            </a:r>
            <a: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医療</a:t>
            </a:r>
            <a:r>
              <a:rPr lang="ja-JP" altLang="en-US" sz="24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資源の少ない地域に配慮した評価</a:t>
            </a:r>
            <a:endParaRPr lang="ja-JP" altLang="en-US" sz="24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21E5D807-0977-4B05-A4A1-BDB90B6E012D}" type="slidenum">
              <a:rPr lang="en-US" sz="1400">
                <a:effectLst>
                  <a:outerShdw blurRad="38100" dist="38100" dir="2700000" algn="tl">
                    <a:srgbClr val="000000">
                      <a:alpha val="43137"/>
                    </a:srgbClr>
                  </a:outerShdw>
                </a:effectLst>
              </a:rPr>
              <a:pPr algn="r">
                <a:defRPr/>
              </a:pPr>
              <a:t>169</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4572000" y="1196752"/>
            <a:ext cx="435699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519</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535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568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847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正方形/長方形 3"/>
          <p:cNvSpPr>
            <a:spLocks noChangeArrowheads="1"/>
          </p:cNvSpPr>
          <p:nvPr/>
        </p:nvSpPr>
        <p:spPr bwMode="auto">
          <a:xfrm>
            <a:off x="250825" y="188913"/>
            <a:ext cx="8893175" cy="5608637"/>
          </a:xfrm>
          <a:prstGeom prst="rect">
            <a:avLst/>
          </a:prstGeom>
          <a:noFill/>
          <a:ln w="9525">
            <a:noFill/>
            <a:miter lim="800000"/>
            <a:headEnd/>
            <a:tailEnd/>
          </a:ln>
        </p:spPr>
        <p:txBody>
          <a:bodyPr>
            <a:spAutoFit/>
          </a:bodyPr>
          <a:lstStyle/>
          <a:p>
            <a:r>
              <a:rPr lang="ja-JP" altLang="ja-JP" sz="2000">
                <a:solidFill>
                  <a:srgbClr val="0070C0"/>
                </a:solidFill>
                <a:ea typeface="HG創英角ｺﾞｼｯｸUB" pitchFamily="49" charset="-128"/>
              </a:rPr>
              <a:t>１１月３０日</a:t>
            </a:r>
          </a:p>
          <a:p>
            <a:r>
              <a:rPr lang="ja-JP" altLang="en-US" sz="2000">
                <a:solidFill>
                  <a:srgbClr val="000000"/>
                </a:solidFill>
              </a:rPr>
              <a:t>  </a:t>
            </a:r>
            <a:r>
              <a:rPr lang="ja-JP" altLang="ja-JP" sz="2000">
                <a:solidFill>
                  <a:srgbClr val="000000"/>
                </a:solidFill>
              </a:rPr>
              <a:t>【総会】医療提供体制（２）</a:t>
            </a:r>
          </a:p>
          <a:p>
            <a:r>
              <a:rPr lang="ja-JP" altLang="ja-JP" sz="2000">
                <a:solidFill>
                  <a:srgbClr val="000000"/>
                </a:solidFill>
              </a:rPr>
              <a:t>　　　　　</a:t>
            </a:r>
            <a:r>
              <a:rPr lang="ja-JP" altLang="en-US" sz="2000">
                <a:solidFill>
                  <a:srgbClr val="000000"/>
                </a:solidFill>
              </a:rPr>
              <a:t>　 </a:t>
            </a:r>
            <a:r>
              <a:rPr lang="ja-JP" altLang="ja-JP" sz="2000">
                <a:solidFill>
                  <a:srgbClr val="000000"/>
                </a:solidFill>
              </a:rPr>
              <a:t>外来医療</a:t>
            </a:r>
            <a:endParaRPr lang="ja-JP" altLang="en-US">
              <a:solidFill>
                <a:srgbClr val="000000"/>
              </a:solidFill>
              <a:latin typeface="ＭＳ Ｐゴシック" charset="-128"/>
            </a:endParaRPr>
          </a:p>
          <a:p>
            <a:pPr>
              <a:lnSpc>
                <a:spcPct val="85000"/>
              </a:lnSpc>
            </a:pPr>
            <a:r>
              <a:rPr lang="ja-JP" altLang="en-US">
                <a:solidFill>
                  <a:srgbClr val="000000"/>
                </a:solidFill>
                <a:latin typeface="ＭＳ Ｐゴシック" charset="-128"/>
              </a:rPr>
              <a:t>　　　　　　　  </a:t>
            </a:r>
            <a:r>
              <a:rPr lang="ja-JP" altLang="ja-JP">
                <a:solidFill>
                  <a:srgbClr val="000000"/>
                </a:solidFill>
                <a:latin typeface="ＭＳ Ｐゴシック" charset="-128"/>
              </a:rPr>
              <a:t>１．特定機能病院等での専門特化外来</a:t>
            </a:r>
            <a:endParaRPr lang="ja-JP" altLang="en-US">
              <a:solidFill>
                <a:srgbClr val="000000"/>
              </a:solidFill>
              <a:latin typeface="ＭＳ Ｐゴシック" charset="-128"/>
            </a:endParaRPr>
          </a:p>
          <a:p>
            <a:pPr>
              <a:lnSpc>
                <a:spcPct val="85000"/>
              </a:lnSpc>
            </a:pPr>
            <a:r>
              <a:rPr lang="ja-JP" altLang="en-US">
                <a:solidFill>
                  <a:srgbClr val="000000"/>
                </a:solidFill>
                <a:latin typeface="ＭＳ Ｐゴシック" charset="-128"/>
              </a:rPr>
              <a:t>　　　　　　　  </a:t>
            </a:r>
            <a:r>
              <a:rPr lang="ja-JP" altLang="ja-JP">
                <a:solidFill>
                  <a:srgbClr val="000000"/>
                </a:solidFill>
                <a:latin typeface="ＭＳ Ｐゴシック" charset="-128"/>
              </a:rPr>
              <a:t>２．複数科受診</a:t>
            </a:r>
            <a:endParaRPr lang="ja-JP" altLang="en-US">
              <a:solidFill>
                <a:srgbClr val="000000"/>
              </a:solidFill>
              <a:latin typeface="ＭＳ Ｐゴシック" charset="-128"/>
            </a:endParaRPr>
          </a:p>
          <a:p>
            <a:pPr>
              <a:lnSpc>
                <a:spcPct val="85000"/>
              </a:lnSpc>
            </a:pPr>
            <a:r>
              <a:rPr lang="ja-JP" altLang="en-US">
                <a:solidFill>
                  <a:srgbClr val="000000"/>
                </a:solidFill>
                <a:latin typeface="ＭＳ Ｐゴシック" charset="-128"/>
              </a:rPr>
              <a:t>　　　　　　　  </a:t>
            </a:r>
            <a:r>
              <a:rPr lang="ja-JP" altLang="ja-JP">
                <a:solidFill>
                  <a:srgbClr val="000000"/>
                </a:solidFill>
                <a:latin typeface="ＭＳ Ｐゴシック" charset="-128"/>
              </a:rPr>
              <a:t>３．他医療機関受診</a:t>
            </a:r>
          </a:p>
          <a:p>
            <a:r>
              <a:rPr lang="ja-JP" altLang="ja-JP" sz="2000">
                <a:solidFill>
                  <a:srgbClr val="000000"/>
                </a:solidFill>
              </a:rPr>
              <a:t>　　　　</a:t>
            </a:r>
            <a:r>
              <a:rPr lang="ja-JP" altLang="en-US" sz="2000">
                <a:solidFill>
                  <a:srgbClr val="000000"/>
                </a:solidFill>
              </a:rPr>
              <a:t>   </a:t>
            </a:r>
            <a:r>
              <a:rPr lang="ja-JP" altLang="ja-JP" sz="2000">
                <a:solidFill>
                  <a:srgbClr val="000000"/>
                </a:solidFill>
              </a:rPr>
              <a:t>後発医薬品の使用促進のための環境整備（その２）</a:t>
            </a:r>
            <a:endParaRPr lang="ja-JP" altLang="en-US" sz="2000">
              <a:solidFill>
                <a:srgbClr val="000000"/>
              </a:solidFill>
            </a:endParaRPr>
          </a:p>
          <a:p>
            <a:r>
              <a:rPr lang="ja-JP" altLang="ja-JP" sz="2000">
                <a:solidFill>
                  <a:srgbClr val="0070C0"/>
                </a:solidFill>
                <a:ea typeface="HG創英角ｺﾞｼｯｸUB" pitchFamily="49" charset="-128"/>
              </a:rPr>
              <a:t>１</a:t>
            </a:r>
            <a:r>
              <a:rPr lang="ja-JP" altLang="en-US" sz="2000">
                <a:solidFill>
                  <a:srgbClr val="0070C0"/>
                </a:solidFill>
                <a:ea typeface="HG創英角ｺﾞｼｯｸUB" pitchFamily="49" charset="-128"/>
              </a:rPr>
              <a:t>２</a:t>
            </a:r>
            <a:r>
              <a:rPr lang="ja-JP" altLang="ja-JP" sz="2000">
                <a:solidFill>
                  <a:srgbClr val="0070C0"/>
                </a:solidFill>
                <a:ea typeface="HG創英角ｺﾞｼｯｸUB" pitchFamily="49" charset="-128"/>
              </a:rPr>
              <a:t>月１日</a:t>
            </a:r>
            <a:endParaRPr lang="ja-JP" altLang="en-US" sz="2000">
              <a:solidFill>
                <a:srgbClr val="0070C0"/>
              </a:solidFill>
              <a:ea typeface="HG創英角ｺﾞｼｯｸUB" pitchFamily="49" charset="-128"/>
            </a:endParaRPr>
          </a:p>
          <a:p>
            <a:r>
              <a:rPr lang="ja-JP" altLang="en-US" sz="2000">
                <a:solidFill>
                  <a:srgbClr val="0070C0"/>
                </a:solidFill>
              </a:rPr>
              <a:t>　 </a:t>
            </a:r>
            <a:r>
              <a:rPr lang="ja-JP" altLang="en-US" sz="2000">
                <a:solidFill>
                  <a:srgbClr val="000000"/>
                </a:solidFill>
              </a:rPr>
              <a:t>社会保障審議会　医療保険部会・医療部会が</a:t>
            </a:r>
          </a:p>
          <a:p>
            <a:r>
              <a:rPr lang="en-US" altLang="ja-JP" sz="2000">
                <a:solidFill>
                  <a:srgbClr val="000000"/>
                </a:solidFill>
              </a:rPr>
              <a:t>                    『</a:t>
            </a:r>
            <a:r>
              <a:rPr lang="ja-JP" altLang="en-US" sz="2000">
                <a:solidFill>
                  <a:srgbClr val="000000"/>
                </a:solidFill>
              </a:rPr>
              <a:t>平成２４年度診療報酬改定の基本方針</a:t>
            </a:r>
            <a:r>
              <a:rPr lang="en-US" altLang="ja-JP" sz="2000">
                <a:solidFill>
                  <a:srgbClr val="000000"/>
                </a:solidFill>
              </a:rPr>
              <a:t>』</a:t>
            </a:r>
            <a:r>
              <a:rPr lang="ja-JP" altLang="en-US" sz="2000">
                <a:solidFill>
                  <a:srgbClr val="000000"/>
                </a:solidFill>
              </a:rPr>
              <a:t>をまとめる</a:t>
            </a:r>
            <a:endParaRPr lang="ja-JP" altLang="ja-JP" sz="2000">
              <a:solidFill>
                <a:srgbClr val="000000"/>
              </a:solidFill>
            </a:endParaRPr>
          </a:p>
          <a:p>
            <a:r>
              <a:rPr lang="ja-JP" altLang="ja-JP" sz="2000">
                <a:solidFill>
                  <a:srgbClr val="0070C0"/>
                </a:solidFill>
                <a:latin typeface="HG創英角ｺﾞｼｯｸUB" pitchFamily="49" charset="-128"/>
                <a:ea typeface="HG創英角ｺﾞｼｯｸUB" pitchFamily="49" charset="-128"/>
              </a:rPr>
              <a:t>１２月２日</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【総会】医療提供体制（３）</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医療連携</a:t>
            </a:r>
            <a:endParaRPr lang="ja-JP" altLang="en-US">
              <a:solidFill>
                <a:srgbClr val="000000"/>
              </a:solidFill>
              <a:latin typeface="ＭＳ Ｐゴシック" charset="-128"/>
            </a:endParaRPr>
          </a:p>
          <a:p>
            <a:r>
              <a:rPr lang="ja-JP" altLang="en-US">
                <a:solidFill>
                  <a:srgbClr val="000000"/>
                </a:solidFill>
                <a:latin typeface="ＭＳ Ｐゴシック" charset="-128"/>
              </a:rPr>
              <a:t>　　　　　　　　</a:t>
            </a:r>
            <a:r>
              <a:rPr lang="ja-JP" altLang="ja-JP">
                <a:solidFill>
                  <a:srgbClr val="000000"/>
                </a:solidFill>
                <a:latin typeface="ＭＳ Ｐゴシック" charset="-128"/>
              </a:rPr>
              <a:t>①退院調整</a:t>
            </a:r>
            <a:r>
              <a:rPr lang="ja-JP" altLang="en-US">
                <a:solidFill>
                  <a:srgbClr val="000000"/>
                </a:solidFill>
                <a:latin typeface="ＭＳ Ｐゴシック" charset="-128"/>
              </a:rPr>
              <a:t>、</a:t>
            </a:r>
            <a:r>
              <a:rPr lang="ja-JP" altLang="ja-JP">
                <a:solidFill>
                  <a:srgbClr val="000000"/>
                </a:solidFill>
                <a:latin typeface="ＭＳ Ｐゴシック" charset="-128"/>
              </a:rPr>
              <a:t>②救急医療</a:t>
            </a:r>
            <a:r>
              <a:rPr lang="ja-JP" altLang="en-US">
                <a:solidFill>
                  <a:srgbClr val="000000"/>
                </a:solidFill>
                <a:latin typeface="ＭＳ Ｐゴシック" charset="-128"/>
              </a:rPr>
              <a:t>、</a:t>
            </a:r>
            <a:r>
              <a:rPr lang="ja-JP" altLang="ja-JP">
                <a:solidFill>
                  <a:srgbClr val="000000"/>
                </a:solidFill>
                <a:latin typeface="ＭＳ Ｐゴシック" charset="-128"/>
              </a:rPr>
              <a:t>③周産期・小児医療</a:t>
            </a:r>
            <a:r>
              <a:rPr lang="ja-JP" altLang="en-US">
                <a:solidFill>
                  <a:srgbClr val="000000"/>
                </a:solidFill>
                <a:latin typeface="ＭＳ Ｐゴシック" charset="-128"/>
              </a:rPr>
              <a:t>、</a:t>
            </a:r>
            <a:r>
              <a:rPr lang="ja-JP" altLang="ja-JP">
                <a:solidFill>
                  <a:srgbClr val="000000"/>
                </a:solidFill>
                <a:latin typeface="ＭＳ Ｐゴシック" charset="-128"/>
              </a:rPr>
              <a:t>④精神科医療</a:t>
            </a:r>
            <a:endParaRPr lang="ja-JP" altLang="en-US">
              <a:solidFill>
                <a:srgbClr val="000000"/>
              </a:solidFill>
              <a:latin typeface="ＭＳ Ｐゴシック" charset="-128"/>
            </a:endParaRPr>
          </a:p>
          <a:p>
            <a:r>
              <a:rPr lang="ja-JP" altLang="en-US">
                <a:solidFill>
                  <a:srgbClr val="000000"/>
                </a:solidFill>
                <a:latin typeface="ＭＳ Ｐゴシック" charset="-128"/>
              </a:rPr>
              <a:t>　　　　　　　　</a:t>
            </a:r>
            <a:r>
              <a:rPr lang="ja-JP" altLang="ja-JP">
                <a:solidFill>
                  <a:srgbClr val="000000"/>
                </a:solidFill>
                <a:latin typeface="ＭＳ Ｐゴシック" charset="-128"/>
              </a:rPr>
              <a:t>⑤がん診療</a:t>
            </a:r>
            <a:r>
              <a:rPr lang="ja-JP" altLang="en-US">
                <a:solidFill>
                  <a:srgbClr val="000000"/>
                </a:solidFill>
                <a:latin typeface="ＭＳ Ｐゴシック" charset="-128"/>
              </a:rPr>
              <a:t>、</a:t>
            </a:r>
            <a:r>
              <a:rPr lang="ja-JP" altLang="ja-JP">
                <a:solidFill>
                  <a:srgbClr val="000000"/>
                </a:solidFill>
                <a:latin typeface="ＭＳ Ｐゴシック" charset="-128"/>
              </a:rPr>
              <a:t>⑥認知症診療</a:t>
            </a:r>
            <a:r>
              <a:rPr lang="ja-JP" altLang="en-US">
                <a:solidFill>
                  <a:srgbClr val="000000"/>
                </a:solidFill>
                <a:latin typeface="ＭＳ Ｐゴシック" charset="-128"/>
              </a:rPr>
              <a:t>、</a:t>
            </a:r>
            <a:r>
              <a:rPr lang="ja-JP" altLang="ja-JP">
                <a:solidFill>
                  <a:srgbClr val="000000"/>
                </a:solidFill>
                <a:latin typeface="ＭＳ Ｐゴシック" charset="-128"/>
              </a:rPr>
              <a:t>⑦慢性期医療</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薬価調査・特定保険医療材料価格調査結果</a:t>
            </a:r>
            <a:endParaRPr lang="ja-JP" altLang="en-US" sz="2000">
              <a:solidFill>
                <a:srgbClr val="000000"/>
              </a:solidFill>
              <a:latin typeface="ＭＳ Ｐゴシック" charset="-128"/>
            </a:endParaRP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【薬価部会】後発医薬品の薬価等について</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新薬創出・適応外薬解消等促進加算の検証</a:t>
            </a:r>
            <a:r>
              <a:rPr lang="ja-JP" altLang="en-US" sz="2000">
                <a:solidFill>
                  <a:srgbClr val="000000"/>
                </a:solidFill>
                <a:latin typeface="ＭＳ Ｐゴシック" charset="-128"/>
              </a:rPr>
              <a:t> </a:t>
            </a:r>
            <a:endParaRPr lang="ja-JP" altLang="ja-JP" sz="2000">
              <a:solidFill>
                <a:srgbClr val="000000"/>
              </a:solidFill>
              <a:latin typeface="ＭＳ Ｐゴシック" charset="-128"/>
            </a:endParaRP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平成２４年度薬価制度改革に向けた全体的な論点整理</a:t>
            </a:r>
            <a:endParaRPr lang="ja-JP" altLang="en-US" sz="2000">
              <a:solidFill>
                <a:srgbClr val="000000"/>
              </a:solidFill>
              <a:latin typeface="ＭＳ Ｐゴシック" charset="-128"/>
            </a:endParaRPr>
          </a:p>
        </p:txBody>
      </p:sp>
      <p:sp>
        <p:nvSpPr>
          <p:cNvPr id="58370"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AADD7756-7F2E-45E9-986D-4FEF97BBCFA4}" type="slidenum">
              <a:rPr kumimoji="1" lang="en-US" altLang="ja-JP" smtClean="0"/>
              <a:pPr fontAlgn="base">
                <a:spcAft>
                  <a:spcPct val="0"/>
                </a:spcAft>
                <a:defRPr/>
              </a:pPr>
              <a:t>17</a:t>
            </a:fld>
            <a:endParaRPr kumimoji="1" lang="en-US" altLang="ja-JP" smtClean="0"/>
          </a:p>
        </p:txBody>
      </p:sp>
    </p:spTree>
    <p:extLst>
      <p:ext uri="{BB962C8B-B14F-4D97-AF65-F5344CB8AC3E}">
        <p14:creationId xmlns:p14="http://schemas.microsoft.com/office/powerpoint/2010/main" xmlns="" val="34106751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124744"/>
            <a:ext cx="8136904" cy="5472608"/>
          </a:xfrm>
          <a:prstGeom prst="rect">
            <a:avLst/>
          </a:prstGeom>
          <a:solidFill>
            <a:srgbClr val="FFFFCC"/>
          </a:solidFill>
          <a:effectLst>
            <a:innerShdw blurRad="63500" dist="50800" dir="13500000">
              <a:prstClr val="black">
                <a:alpha val="50000"/>
              </a:prstClr>
            </a:innerShdw>
          </a:effectLst>
        </p:spPr>
        <p:txBody>
          <a:bodyPr anchor="ctr"/>
          <a:lstStyle/>
          <a:p>
            <a:pPr marL="263525" indent="-263525" fontAlgn="auto">
              <a:spcBef>
                <a:spcPts val="0"/>
              </a:spcBef>
              <a:spcAft>
                <a:spcPts val="600"/>
              </a:spcAft>
              <a:defRPr/>
            </a:pPr>
            <a:r>
              <a:rPr kumimoji="0" lang="ja-JP" altLang="en-US" sz="2400" dirty="0">
                <a:latin typeface="MS UI Gothic" pitchFamily="50" charset="-128"/>
                <a:ea typeface="MS UI Gothic" pitchFamily="50" charset="-128"/>
              </a:rPr>
              <a:t>◆有床診療所において</a:t>
            </a:r>
            <a:r>
              <a:rPr kumimoji="0" lang="ja-JP" altLang="en-US" sz="2400" dirty="0">
                <a:solidFill>
                  <a:srgbClr val="0070C0"/>
                </a:solidFill>
                <a:latin typeface="MS UI Gothic" pitchFamily="50" charset="-128"/>
                <a:ea typeface="MS UI Gothic" pitchFamily="50" charset="-128"/>
              </a:rPr>
              <a:t>質の高い緩和ケア医療が提供された場合</a:t>
            </a:r>
            <a:r>
              <a:rPr kumimoji="0" lang="ja-JP" altLang="en-US" sz="2400" dirty="0">
                <a:latin typeface="MS UI Gothic" pitchFamily="50" charset="-128"/>
                <a:ea typeface="MS UI Gothic" pitchFamily="50" charset="-128"/>
              </a:rPr>
              <a:t>の評価を新設する。</a:t>
            </a:r>
            <a:endParaRPr kumimoji="0" lang="en-US" altLang="ja-JP" sz="2400" dirty="0">
              <a:latin typeface="MS UI Gothic" pitchFamily="50" charset="-128"/>
              <a:ea typeface="MS UI Gothic" pitchFamily="50" charset="-128"/>
            </a:endParaRPr>
          </a:p>
          <a:p>
            <a:pPr marL="534988" fontAlgn="auto">
              <a:spcBef>
                <a:spcPts val="0"/>
              </a:spcBef>
              <a:spcAft>
                <a:spcPts val="0"/>
              </a:spcAft>
              <a:defRPr/>
            </a:pPr>
            <a:r>
              <a:rPr kumimoji="0" lang="en-US" altLang="ja-JP" sz="2400" dirty="0">
                <a:solidFill>
                  <a:srgbClr val="FF0000"/>
                </a:solidFill>
                <a:latin typeface="MS UI Gothic" pitchFamily="50" charset="-128"/>
                <a:ea typeface="MS UI Gothic" pitchFamily="50" charset="-128"/>
              </a:rPr>
              <a:t>(</a:t>
            </a:r>
            <a:r>
              <a:rPr kumimoji="0" lang="ja-JP" altLang="en-US" sz="2400" dirty="0">
                <a:solidFill>
                  <a:srgbClr val="FF0000"/>
                </a:solidFill>
                <a:latin typeface="MS UI Gothic" pitchFamily="50" charset="-128"/>
                <a:ea typeface="MS UI Gothic" pitchFamily="50" charset="-128"/>
              </a:rPr>
              <a:t>新）</a:t>
            </a:r>
            <a:r>
              <a:rPr kumimoji="0" lang="en-US" altLang="ja-JP" sz="2400" dirty="0">
                <a:solidFill>
                  <a:srgbClr val="FF0000"/>
                </a:solidFill>
                <a:latin typeface="MS UI Gothic" pitchFamily="50" charset="-128"/>
                <a:ea typeface="MS UI Gothic" pitchFamily="50" charset="-128"/>
              </a:rPr>
              <a:t>A226-3</a:t>
            </a:r>
            <a:r>
              <a:rPr kumimoji="0" lang="ja-JP" altLang="en-US" sz="2400" dirty="0">
                <a:solidFill>
                  <a:srgbClr val="FF0000"/>
                </a:solidFill>
                <a:latin typeface="MS UI Gothic" pitchFamily="50" charset="-128"/>
                <a:ea typeface="MS UI Gothic" pitchFamily="50" charset="-128"/>
              </a:rPr>
              <a:t>　有床診療所緩和ケア診療加算</a:t>
            </a:r>
            <a:endParaRPr kumimoji="0" lang="en-US" altLang="ja-JP" sz="2400" dirty="0">
              <a:solidFill>
                <a:srgbClr val="FF0000"/>
              </a:solidFill>
              <a:latin typeface="MS UI Gothic" pitchFamily="50" charset="-128"/>
              <a:ea typeface="MS UI Gothic" pitchFamily="50" charset="-128"/>
            </a:endParaRPr>
          </a:p>
          <a:p>
            <a:pPr marL="5106988"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１５０点（１日につき）</a:t>
            </a:r>
          </a:p>
          <a:p>
            <a:pPr fontAlgn="auto">
              <a:spcBef>
                <a:spcPts val="0"/>
              </a:spcBef>
              <a:spcAft>
                <a:spcPts val="0"/>
              </a:spcAft>
              <a:defRPr/>
            </a:pPr>
            <a:endParaRPr kumimoji="0" lang="ja-JP" altLang="en-US" sz="2400" dirty="0">
              <a:latin typeface="MS UI Gothic" pitchFamily="50" charset="-128"/>
              <a:ea typeface="MS UI Gothic" pitchFamily="50" charset="-128"/>
            </a:endParaRPr>
          </a:p>
          <a:p>
            <a:pPr marL="273050" fontAlgn="auto">
              <a:spcBef>
                <a:spcPts val="0"/>
              </a:spcBef>
              <a:spcAft>
                <a:spcPts val="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算定要件</a:t>
            </a:r>
            <a:r>
              <a:rPr kumimoji="0" lang="en-US" altLang="ja-JP" sz="2000" dirty="0">
                <a:latin typeface="MS UI Gothic" pitchFamily="50" charset="-128"/>
                <a:ea typeface="MS UI Gothic" pitchFamily="50" charset="-128"/>
              </a:rPr>
              <a:t>]</a:t>
            </a:r>
          </a:p>
          <a:p>
            <a:pPr marL="355600" indent="273050" fontAlgn="auto">
              <a:spcBef>
                <a:spcPts val="0"/>
              </a:spcBef>
              <a:spcAft>
                <a:spcPts val="0"/>
              </a:spcAft>
              <a:defRPr/>
            </a:pPr>
            <a:r>
              <a:rPr kumimoji="0" lang="ja-JP" altLang="en-US" sz="2000" dirty="0">
                <a:latin typeface="MS UI Gothic" pitchFamily="50" charset="-128"/>
                <a:ea typeface="MS UI Gothic" pitchFamily="50" charset="-128"/>
              </a:rPr>
              <a:t>有床診療所に入院する悪性腫瘍又は後天性免疫不全症候群の患者のうち、</a:t>
            </a:r>
            <a:r>
              <a:rPr kumimoji="0" lang="ja-JP" altLang="en-US" sz="2000" b="1" dirty="0">
                <a:solidFill>
                  <a:srgbClr val="0070C0"/>
                </a:solidFill>
                <a:latin typeface="MS UI Gothic" pitchFamily="50" charset="-128"/>
                <a:ea typeface="MS UI Gothic" pitchFamily="50" charset="-128"/>
              </a:rPr>
              <a:t>疼痛、倦怠感、呼吸困難等の身体的症状又は不安、抑うつなどの精神症状を持つ者</a:t>
            </a:r>
            <a:r>
              <a:rPr kumimoji="0" lang="ja-JP" altLang="en-US" sz="2000" dirty="0">
                <a:latin typeface="MS UI Gothic" pitchFamily="50" charset="-128"/>
                <a:ea typeface="MS UI Gothic" pitchFamily="50" charset="-128"/>
              </a:rPr>
              <a:t>に対して、医師、看護師が共同して緩和ケアに係る診療が行われた場合。</a:t>
            </a:r>
          </a:p>
          <a:p>
            <a:pPr marL="273050" fontAlgn="auto">
              <a:spcBef>
                <a:spcPts val="0"/>
              </a:spcBef>
              <a:spcAft>
                <a:spcPts val="0"/>
              </a:spcAft>
              <a:defRPr/>
            </a:pPr>
            <a:endParaRPr kumimoji="0" lang="ja-JP" altLang="en-US" sz="2000" dirty="0">
              <a:latin typeface="MS UI Gothic" pitchFamily="50" charset="-128"/>
              <a:ea typeface="MS UI Gothic" pitchFamily="50" charset="-128"/>
            </a:endParaRPr>
          </a:p>
          <a:p>
            <a:pPr marL="273050" fontAlgn="auto">
              <a:spcBef>
                <a:spcPts val="0"/>
              </a:spcBef>
              <a:spcAft>
                <a:spcPts val="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施設基準</a:t>
            </a:r>
            <a:r>
              <a:rPr kumimoji="0" lang="en-US" altLang="ja-JP" sz="2000" dirty="0">
                <a:latin typeface="MS UI Gothic" pitchFamily="50" charset="-128"/>
                <a:ea typeface="MS UI Gothic" pitchFamily="50" charset="-128"/>
              </a:rPr>
              <a:t>]</a:t>
            </a:r>
          </a:p>
          <a:p>
            <a:pPr marL="628650" indent="-177800" fontAlgn="auto">
              <a:spcBef>
                <a:spcPts val="0"/>
              </a:spcBef>
              <a:spcAft>
                <a:spcPts val="0"/>
              </a:spcAft>
              <a:defRPr/>
            </a:pPr>
            <a:r>
              <a:rPr kumimoji="0" lang="en-US" altLang="ja-JP" sz="2000" dirty="0">
                <a:latin typeface="MS UI Gothic" pitchFamily="50" charset="-128"/>
                <a:ea typeface="MS UI Gothic" pitchFamily="50" charset="-128"/>
              </a:rPr>
              <a:t>①</a:t>
            </a:r>
            <a:r>
              <a:rPr kumimoji="0" lang="ja-JP" altLang="en-US" sz="2000" dirty="0">
                <a:latin typeface="MS UI Gothic" pitchFamily="50" charset="-128"/>
                <a:ea typeface="MS UI Gothic" pitchFamily="50" charset="-128"/>
              </a:rPr>
              <a:t>　</a:t>
            </a:r>
            <a:r>
              <a:rPr kumimoji="0" lang="ja-JP" altLang="en-US" sz="2000" b="1" dirty="0">
                <a:solidFill>
                  <a:srgbClr val="0070C0"/>
                </a:solidFill>
                <a:latin typeface="MS UI Gothic" pitchFamily="50" charset="-128"/>
                <a:ea typeface="MS UI Gothic" pitchFamily="50" charset="-128"/>
              </a:rPr>
              <a:t>夜間に看護職員を１名以上</a:t>
            </a:r>
            <a:r>
              <a:rPr kumimoji="0" lang="ja-JP" altLang="en-US" sz="2000" dirty="0">
                <a:latin typeface="MS UI Gothic" pitchFamily="50" charset="-128"/>
                <a:ea typeface="MS UI Gothic" pitchFamily="50" charset="-128"/>
              </a:rPr>
              <a:t>配置していること。</a:t>
            </a:r>
          </a:p>
          <a:p>
            <a:pPr marL="628650" indent="-177800" fontAlgn="auto">
              <a:spcBef>
                <a:spcPts val="0"/>
              </a:spcBef>
              <a:spcAft>
                <a:spcPts val="0"/>
              </a:spcAft>
              <a:defRPr/>
            </a:pPr>
            <a:r>
              <a:rPr kumimoji="0" lang="ja-JP" altLang="en-US" sz="2000" dirty="0">
                <a:latin typeface="MS UI Gothic" pitchFamily="50" charset="-128"/>
                <a:ea typeface="MS UI Gothic" pitchFamily="50" charset="-128"/>
              </a:rPr>
              <a:t>②　</a:t>
            </a:r>
            <a:r>
              <a:rPr kumimoji="0" lang="ja-JP" altLang="en-US" sz="2000" b="1" dirty="0">
                <a:solidFill>
                  <a:srgbClr val="0070C0"/>
                </a:solidFill>
                <a:latin typeface="MS UI Gothic" pitchFamily="50" charset="-128"/>
                <a:ea typeface="MS UI Gothic" pitchFamily="50" charset="-128"/>
              </a:rPr>
              <a:t>身体症状、精神症状の緩和を担当する常勤医師、緩和ケアの経験を有する常勤看護師</a:t>
            </a:r>
            <a:r>
              <a:rPr kumimoji="0" lang="ja-JP" altLang="en-US" sz="2000" dirty="0">
                <a:solidFill>
                  <a:srgbClr val="002060"/>
                </a:solidFill>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医師もしくは看護師の一方は緩和ケアに関する研修修了者）が配置されていること。</a:t>
            </a:r>
          </a:p>
        </p:txBody>
      </p:sp>
      <p:sp>
        <p:nvSpPr>
          <p:cNvPr id="7"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32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診療所の機能に着目した評価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52D24CD2-D26E-4C78-BD47-D5E2CEE5F5C9}" type="slidenum">
              <a:rPr lang="en-US" sz="1400">
                <a:effectLst>
                  <a:outerShdw blurRad="38100" dist="38100" dir="2700000" algn="tl">
                    <a:srgbClr val="000000">
                      <a:alpha val="43137"/>
                    </a:srgbClr>
                  </a:outerShdw>
                </a:effectLst>
              </a:rPr>
              <a:pPr algn="r">
                <a:defRPr/>
              </a:pPr>
              <a:t>170</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4716016" y="836712"/>
            <a:ext cx="421297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519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569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841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847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idx="1"/>
          </p:nvPr>
        </p:nvGraphicFramePr>
        <p:xfrm>
          <a:off x="480710" y="3429000"/>
          <a:ext cx="8229600" cy="1758672"/>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298892">
                <a:tc>
                  <a:txBody>
                    <a:bodyPr/>
                    <a:lstStyle/>
                    <a:p>
                      <a:pPr algn="ctr"/>
                      <a:r>
                        <a:rPr kumimoji="1" lang="ja-JP" altLang="en-US" sz="2200" b="1" dirty="0" smtClean="0">
                          <a:solidFill>
                            <a:srgbClr val="FF0000"/>
                          </a:solidFill>
                          <a:latin typeface="MS UI Gothic" pitchFamily="50" charset="-128"/>
                          <a:ea typeface="MS UI Gothic" pitchFamily="50" charset="-128"/>
                        </a:rPr>
                        <a:t>改　定　後</a:t>
                      </a:r>
                      <a:endParaRPr kumimoji="1" lang="ja-JP" altLang="en-US" sz="22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200" dirty="0" smtClean="0">
                          <a:latin typeface="MS UI Gothic" pitchFamily="50" charset="-128"/>
                          <a:ea typeface="MS UI Gothic" pitchFamily="50" charset="-128"/>
                        </a:rPr>
                        <a:t>現　　行</a:t>
                      </a:r>
                      <a:endParaRPr kumimoji="1" lang="ja-JP" altLang="en-US" sz="2200" dirty="0">
                        <a:latin typeface="MS UI Gothic" pitchFamily="50" charset="-128"/>
                        <a:ea typeface="MS UI Gothic" pitchFamily="50" charset="-128"/>
                      </a:endParaRPr>
                    </a:p>
                  </a:txBody>
                  <a:tcPr anchor="ctr">
                    <a:solidFill>
                      <a:schemeClr val="accent5">
                        <a:lumMod val="20000"/>
                        <a:lumOff val="80000"/>
                      </a:schemeClr>
                    </a:solidFill>
                  </a:tcPr>
                </a:tc>
              </a:tr>
              <a:tr h="1331952">
                <a:tc>
                  <a:txBody>
                    <a:bodyPr/>
                    <a:lstStyle/>
                    <a:p>
                      <a:pPr marL="0" indent="0"/>
                      <a:r>
                        <a:rPr kumimoji="1" lang="en-US" altLang="ja-JP" sz="2200" b="0" baseline="0" dirty="0" smtClean="0">
                          <a:solidFill>
                            <a:schemeClr val="tx1"/>
                          </a:solidFill>
                          <a:latin typeface="MS UI Gothic" pitchFamily="50" charset="-128"/>
                          <a:ea typeface="MS UI Gothic" pitchFamily="50" charset="-128"/>
                          <a:cs typeface="+mn-cs"/>
                        </a:rPr>
                        <a:t>A230-3</a:t>
                      </a:r>
                    </a:p>
                    <a:p>
                      <a:pPr marL="273050" indent="0"/>
                      <a:r>
                        <a:rPr kumimoji="1" lang="ja-JP" altLang="en-US" sz="2200" b="0" baseline="0" dirty="0" smtClean="0">
                          <a:solidFill>
                            <a:schemeClr val="tx1"/>
                          </a:solidFill>
                          <a:latin typeface="MS UI Gothic" pitchFamily="50" charset="-128"/>
                          <a:ea typeface="MS UI Gothic" pitchFamily="50" charset="-128"/>
                          <a:cs typeface="+mn-cs"/>
                        </a:rPr>
                        <a:t>精神科身体合併症管理加算</a:t>
                      </a:r>
                      <a:endParaRPr kumimoji="1" lang="en-US" altLang="ja-JP" sz="2200" b="0" baseline="0" dirty="0" smtClean="0">
                        <a:solidFill>
                          <a:schemeClr val="tx1"/>
                        </a:solidFill>
                        <a:latin typeface="MS UI Gothic" pitchFamily="50" charset="-128"/>
                        <a:ea typeface="MS UI Gothic" pitchFamily="50" charset="-128"/>
                        <a:cs typeface="+mn-cs"/>
                      </a:endParaRPr>
                    </a:p>
                    <a:p>
                      <a:pPr marL="355600" indent="0"/>
                      <a:r>
                        <a:rPr kumimoji="1" lang="ja-JP" altLang="en-US" sz="2200" b="0" baseline="0" dirty="0" smtClean="0">
                          <a:solidFill>
                            <a:schemeClr val="tx1"/>
                          </a:solidFill>
                          <a:latin typeface="MS UI Gothic" pitchFamily="50" charset="-128"/>
                          <a:ea typeface="MS UI Gothic" pitchFamily="50" charset="-128"/>
                          <a:cs typeface="+mn-cs"/>
                        </a:rPr>
                        <a:t>（１日につき）　　　　</a:t>
                      </a:r>
                      <a:r>
                        <a:rPr kumimoji="1" lang="ja-JP" altLang="en-US" sz="2200" b="0" baseline="0" dirty="0" smtClean="0">
                          <a:solidFill>
                            <a:srgbClr val="FF0000"/>
                          </a:solidFill>
                          <a:latin typeface="MS UI Gothic" pitchFamily="50" charset="-128"/>
                          <a:ea typeface="MS UI Gothic" pitchFamily="50" charset="-128"/>
                          <a:cs typeface="+mn-cs"/>
                        </a:rPr>
                        <a:t>４５０点（改）</a:t>
                      </a:r>
                    </a:p>
                  </a:txBody>
                  <a:tcPr>
                    <a:solidFill>
                      <a:schemeClr val="accent5">
                        <a:lumMod val="20000"/>
                        <a:lumOff val="80000"/>
                      </a:schemeClr>
                    </a:solidFill>
                  </a:tcPr>
                </a:tc>
                <a:tc>
                  <a:txBody>
                    <a:bodyPr/>
                    <a:lstStyle/>
                    <a:p>
                      <a:r>
                        <a:rPr kumimoji="1" lang="en-US" altLang="ja-JP" sz="2200" baseline="0" dirty="0" smtClean="0">
                          <a:solidFill>
                            <a:schemeClr val="tx1"/>
                          </a:solidFill>
                          <a:latin typeface="MS UI Gothic" pitchFamily="50" charset="-128"/>
                          <a:ea typeface="MS UI Gothic" pitchFamily="50" charset="-128"/>
                          <a:cs typeface="+mn-cs"/>
                        </a:rPr>
                        <a:t>A230-3</a:t>
                      </a:r>
                    </a:p>
                    <a:p>
                      <a:pPr marL="273050" indent="0"/>
                      <a:r>
                        <a:rPr kumimoji="1" lang="ja-JP" altLang="en-US" sz="2200" baseline="0" dirty="0" smtClean="0">
                          <a:solidFill>
                            <a:schemeClr val="tx1"/>
                          </a:solidFill>
                          <a:latin typeface="MS UI Gothic" pitchFamily="50" charset="-128"/>
                          <a:ea typeface="MS UI Gothic" pitchFamily="50" charset="-128"/>
                          <a:cs typeface="+mn-cs"/>
                        </a:rPr>
                        <a:t>精神科身体合併症管理加算</a:t>
                      </a:r>
                      <a:endParaRPr kumimoji="1" lang="en-US" altLang="ja-JP" sz="2200" baseline="0" dirty="0" smtClean="0">
                        <a:solidFill>
                          <a:schemeClr val="tx1"/>
                        </a:solidFill>
                        <a:latin typeface="MS UI Gothic" pitchFamily="50" charset="-128"/>
                        <a:ea typeface="MS UI Gothic" pitchFamily="50" charset="-128"/>
                        <a:cs typeface="+mn-cs"/>
                      </a:endParaRPr>
                    </a:p>
                    <a:p>
                      <a:pPr marL="355600" indent="0"/>
                      <a:r>
                        <a:rPr kumimoji="1" lang="ja-JP" altLang="en-US" sz="2200" baseline="0" dirty="0" smtClean="0">
                          <a:solidFill>
                            <a:schemeClr val="tx1"/>
                          </a:solidFill>
                          <a:latin typeface="MS UI Gothic" pitchFamily="50" charset="-128"/>
                          <a:ea typeface="MS UI Gothic" pitchFamily="50" charset="-128"/>
                          <a:cs typeface="+mn-cs"/>
                        </a:rPr>
                        <a:t>（１日につき）　　　　　　３５０点</a:t>
                      </a:r>
                      <a:endParaRPr kumimoji="1" lang="zh-CN" altLang="en-US" sz="22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精神科急性期入院医療の評価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6C732CFE-C73E-4917-B704-3D830E290E61}" type="slidenum">
              <a:rPr lang="en-US" sz="1400">
                <a:effectLst>
                  <a:outerShdw blurRad="38100" dist="38100" dir="2700000" algn="tl">
                    <a:srgbClr val="000000">
                      <a:alpha val="43137"/>
                    </a:srgbClr>
                  </a:outerShdw>
                </a:effectLst>
              </a:rPr>
              <a:pPr algn="r">
                <a:defRPr/>
              </a:pPr>
              <a:t>171</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80710" y="1484784"/>
            <a:ext cx="8208912" cy="1800200"/>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600"/>
              </a:spcAft>
              <a:defRPr/>
            </a:pPr>
            <a:r>
              <a:rPr kumimoji="0" lang="ja-JP" altLang="en-US" sz="2800" dirty="0">
                <a:latin typeface="MS UI Gothic" pitchFamily="50" charset="-128"/>
                <a:ea typeface="MS UI Gothic" pitchFamily="50" charset="-128"/>
              </a:rPr>
              <a:t>◆身体合併症の対応に関する評価</a:t>
            </a:r>
          </a:p>
          <a:p>
            <a:pPr marL="182563" indent="265113" fontAlgn="auto">
              <a:spcBef>
                <a:spcPts val="0"/>
              </a:spcBef>
              <a:spcAft>
                <a:spcPts val="0"/>
              </a:spcAft>
              <a:defRPr/>
            </a:pPr>
            <a:r>
              <a:rPr kumimoji="0" lang="ja-JP" altLang="en-US" sz="2400" dirty="0">
                <a:latin typeface="MS UI Gothic" pitchFamily="50" charset="-128"/>
                <a:ea typeface="MS UI Gothic" pitchFamily="50" charset="-128"/>
              </a:rPr>
              <a:t>精神科救急医療機関における身体合併症患者の受入をさらに促進するため、精神科身体合併症管理加算の</a:t>
            </a:r>
            <a:r>
              <a:rPr kumimoji="0" lang="ja-JP" altLang="en-US" sz="2400" dirty="0">
                <a:solidFill>
                  <a:srgbClr val="0070C0"/>
                </a:solidFill>
                <a:latin typeface="MS UI Gothic" pitchFamily="50" charset="-128"/>
                <a:ea typeface="MS UI Gothic" pitchFamily="50" charset="-128"/>
              </a:rPr>
              <a:t>評価を引き上げる</a:t>
            </a:r>
            <a:r>
              <a:rPr kumimoji="0" lang="ja-JP" altLang="en-US" sz="2400" dirty="0">
                <a:latin typeface="MS UI Gothic" pitchFamily="50" charset="-128"/>
                <a:ea typeface="MS UI Gothic" pitchFamily="50" charset="-128"/>
              </a:rPr>
              <a:t>。</a:t>
            </a:r>
          </a:p>
        </p:txBody>
      </p:sp>
      <p:sp>
        <p:nvSpPr>
          <p:cNvPr id="10" name="テキスト ボックス 9"/>
          <p:cNvSpPr txBox="1"/>
          <p:nvPr/>
        </p:nvSpPr>
        <p:spPr>
          <a:xfrm>
            <a:off x="5004048" y="1124744"/>
            <a:ext cx="392494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570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849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16632"/>
            <a:ext cx="8229600" cy="93610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fontScale="90000"/>
          </a:bodyPr>
          <a:lstStyle/>
          <a:p>
            <a:pPr algn="ctr" eaLnBrk="1" fontAlgn="auto" hangingPunct="1">
              <a:spcBef>
                <a:spcPts val="0"/>
              </a:spcBef>
              <a:spcAft>
                <a:spcPts val="0"/>
              </a:spcAft>
              <a:defRPr/>
            </a:pPr>
            <a: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多職種が連携した、より質の高い医療</a:t>
            </a:r>
            <a:b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（チーム医療）の推進</a:t>
            </a:r>
            <a:endParaRPr lang="ja-JP" altLang="en-US" sz="25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コンテンツ プレースホルダ 5"/>
          <p:cNvSpPr txBox="1">
            <a:spLocks/>
          </p:cNvSpPr>
          <p:nvPr/>
        </p:nvSpPr>
        <p:spPr>
          <a:xfrm>
            <a:off x="467544" y="1124744"/>
            <a:ext cx="8208912" cy="5544616"/>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200" dirty="0">
                <a:latin typeface="MS UI Gothic" pitchFamily="50" charset="-128"/>
                <a:ea typeface="MS UI Gothic" pitchFamily="50" charset="-128"/>
              </a:rPr>
              <a:t>◆精神科リエゾンチーム加算の新設</a:t>
            </a:r>
          </a:p>
          <a:p>
            <a:pPr marL="273050" fontAlgn="auto">
              <a:spcBef>
                <a:spcPts val="0"/>
              </a:spcBef>
              <a:spcAft>
                <a:spcPts val="0"/>
              </a:spcAft>
              <a:defRPr/>
            </a:pPr>
            <a:r>
              <a:rPr kumimoji="0" lang="ja-JP" altLang="en-US" sz="2200" dirty="0">
                <a:latin typeface="MS UI Gothic" pitchFamily="50" charset="-128"/>
                <a:ea typeface="MS UI Gothic" pitchFamily="50" charset="-128"/>
              </a:rPr>
              <a:t>   一般病棟における精神医療のニーズの高まりを踏まえ、一般病棟に入院する患者に対して</a:t>
            </a:r>
            <a:r>
              <a:rPr kumimoji="0" lang="ja-JP" altLang="en-US" sz="2200" dirty="0">
                <a:solidFill>
                  <a:srgbClr val="0070C0"/>
                </a:solidFill>
                <a:latin typeface="MS UI Gothic" pitchFamily="50" charset="-128"/>
                <a:ea typeface="MS UI Gothic" pitchFamily="50" charset="-128"/>
              </a:rPr>
              <a:t>精神科医、専門性の高い看護師、精神保健福祉士、作業療法士等が多職種で連携</a:t>
            </a:r>
            <a:r>
              <a:rPr kumimoji="0" lang="ja-JP" altLang="en-US" sz="2200" dirty="0">
                <a:latin typeface="MS UI Gothic" pitchFamily="50" charset="-128"/>
                <a:ea typeface="MS UI Gothic" pitchFamily="50" charset="-128"/>
              </a:rPr>
              <a:t>し、より質の高い精神科医療を提供した場合の評価を新設する。</a:t>
            </a:r>
          </a:p>
          <a:p>
            <a:pPr fontAlgn="auto">
              <a:spcBef>
                <a:spcPts val="600"/>
              </a:spcBef>
              <a:spcAft>
                <a:spcPts val="600"/>
              </a:spcAft>
              <a:defRPr/>
            </a:pPr>
            <a:r>
              <a:rPr kumimoji="0" lang="ja-JP" altLang="en-US" sz="2200" b="1" dirty="0">
                <a:solidFill>
                  <a:srgbClr val="FF0000"/>
                </a:solidFill>
                <a:latin typeface="MS UI Gothic" pitchFamily="50" charset="-128"/>
                <a:ea typeface="MS UI Gothic" pitchFamily="50" charset="-128"/>
              </a:rPr>
              <a:t>　　　</a:t>
            </a:r>
            <a:r>
              <a:rPr kumimoji="0" lang="ja-JP" altLang="en-US" sz="2200" dirty="0">
                <a:solidFill>
                  <a:srgbClr val="FF0000"/>
                </a:solidFill>
                <a:latin typeface="MS UI Gothic" pitchFamily="50" charset="-128"/>
                <a:ea typeface="MS UI Gothic" pitchFamily="50" charset="-128"/>
              </a:rPr>
              <a:t>（新）</a:t>
            </a:r>
            <a:r>
              <a:rPr kumimoji="0" lang="en-US" altLang="ja-JP" sz="2200" dirty="0">
                <a:solidFill>
                  <a:srgbClr val="FF0000"/>
                </a:solidFill>
                <a:latin typeface="MS UI Gothic" pitchFamily="50" charset="-128"/>
                <a:ea typeface="MS UI Gothic" pitchFamily="50" charset="-128"/>
              </a:rPr>
              <a:t>A230-4</a:t>
            </a:r>
            <a:r>
              <a:rPr kumimoji="0" lang="ja-JP" altLang="en-US" sz="2200" dirty="0">
                <a:solidFill>
                  <a:srgbClr val="FF0000"/>
                </a:solidFill>
                <a:latin typeface="MS UI Gothic" pitchFamily="50" charset="-128"/>
                <a:ea typeface="MS UI Gothic" pitchFamily="50" charset="-128"/>
              </a:rPr>
              <a:t>　 精神科リエゾンチーム加算 　２００点（週１回）</a:t>
            </a:r>
          </a:p>
          <a:p>
            <a:pPr marL="355600" fontAlgn="auto">
              <a:spcBef>
                <a:spcPts val="0"/>
              </a:spcBef>
              <a:spcAft>
                <a:spcPts val="0"/>
              </a:spcAft>
              <a:defRPr/>
            </a:pPr>
            <a:r>
              <a:rPr kumimoji="0" lang="en-US" altLang="ja-JP" sz="1600" dirty="0">
                <a:latin typeface="MS UI Gothic" pitchFamily="50" charset="-128"/>
                <a:ea typeface="MS UI Gothic" pitchFamily="50" charset="-128"/>
              </a:rPr>
              <a:t>[</a:t>
            </a:r>
            <a:r>
              <a:rPr kumimoji="0" lang="ja-JP" altLang="en-US" sz="1600" dirty="0">
                <a:latin typeface="MS UI Gothic" pitchFamily="50" charset="-128"/>
                <a:ea typeface="MS UI Gothic" pitchFamily="50" charset="-128"/>
              </a:rPr>
              <a:t>算定要件</a:t>
            </a:r>
            <a:r>
              <a:rPr kumimoji="0" lang="en-US" altLang="ja-JP" sz="1600" dirty="0">
                <a:latin typeface="MS UI Gothic" pitchFamily="50" charset="-128"/>
                <a:ea typeface="MS UI Gothic" pitchFamily="50" charset="-128"/>
              </a:rPr>
              <a:t>]</a:t>
            </a:r>
          </a:p>
          <a:p>
            <a:pPr marL="628650" indent="-177800" fontAlgn="auto">
              <a:spcBef>
                <a:spcPts val="0"/>
              </a:spcBef>
              <a:spcAft>
                <a:spcPts val="0"/>
              </a:spcAft>
              <a:defRPr/>
            </a:pPr>
            <a:r>
              <a:rPr kumimoji="0" lang="ja-JP" altLang="en-US" sz="1600" dirty="0">
                <a:latin typeface="MS UI Gothic" pitchFamily="50" charset="-128"/>
                <a:ea typeface="MS UI Gothic" pitchFamily="50" charset="-128"/>
              </a:rPr>
              <a:t>①　一般病棟に入院する患者のうち、せん妄や抑うつを有する患者、精神疾患を有する患者、自殺企図で入院した者が対象。</a:t>
            </a:r>
          </a:p>
          <a:p>
            <a:pPr marL="628650" indent="-177800" fontAlgn="auto">
              <a:spcBef>
                <a:spcPts val="0"/>
              </a:spcBef>
              <a:spcAft>
                <a:spcPts val="0"/>
              </a:spcAft>
              <a:defRPr/>
            </a:pPr>
            <a:r>
              <a:rPr kumimoji="0" lang="ja-JP" altLang="en-US" sz="1600" dirty="0">
                <a:latin typeface="MS UI Gothic" pitchFamily="50" charset="-128"/>
                <a:ea typeface="MS UI Gothic" pitchFamily="50" charset="-128"/>
              </a:rPr>
              <a:t>②　精神症状の評価、診療実施計画書の作成、定期的なカンファレンス実施（週１回程度）、精神療法・薬物治療等の治療評価書の作成、退院後も精神医療（外来等）が継続できるような調整等を行う。</a:t>
            </a:r>
          </a:p>
          <a:p>
            <a:pPr marL="628650" indent="-177800" fontAlgn="auto">
              <a:spcBef>
                <a:spcPts val="0"/>
              </a:spcBef>
              <a:spcAft>
                <a:spcPts val="0"/>
              </a:spcAft>
              <a:defRPr/>
            </a:pPr>
            <a:r>
              <a:rPr kumimoji="0" lang="ja-JP" altLang="en-US" sz="1600" dirty="0">
                <a:latin typeface="MS UI Gothic" pitchFamily="50" charset="-128"/>
                <a:ea typeface="MS UI Gothic" pitchFamily="50" charset="-128"/>
              </a:rPr>
              <a:t>③　算定患者数は、</a:t>
            </a:r>
            <a:r>
              <a:rPr kumimoji="0" lang="ja-JP" altLang="en-US" sz="1600" dirty="0">
                <a:solidFill>
                  <a:srgbClr val="0070C0"/>
                </a:solidFill>
                <a:latin typeface="MS UI Gothic" pitchFamily="50" charset="-128"/>
                <a:ea typeface="MS UI Gothic" pitchFamily="50" charset="-128"/>
              </a:rPr>
              <a:t>１チームにつき１週間で概ね３０人以内</a:t>
            </a:r>
            <a:r>
              <a:rPr kumimoji="0" lang="ja-JP" altLang="en-US" sz="1600" dirty="0">
                <a:latin typeface="MS UI Gothic" pitchFamily="50" charset="-128"/>
                <a:ea typeface="MS UI Gothic" pitchFamily="50" charset="-128"/>
              </a:rPr>
              <a:t>とする。</a:t>
            </a:r>
          </a:p>
          <a:p>
            <a:pPr marL="355600" fontAlgn="auto">
              <a:spcBef>
                <a:spcPts val="600"/>
              </a:spcBef>
              <a:spcAft>
                <a:spcPts val="0"/>
              </a:spcAft>
              <a:defRPr/>
            </a:pPr>
            <a:r>
              <a:rPr kumimoji="0" lang="en-US" altLang="ja-JP" sz="1600" dirty="0">
                <a:latin typeface="MS UI Gothic" pitchFamily="50" charset="-128"/>
                <a:ea typeface="MS UI Gothic" pitchFamily="50" charset="-128"/>
              </a:rPr>
              <a:t>[</a:t>
            </a:r>
            <a:r>
              <a:rPr kumimoji="0" lang="ja-JP" altLang="en-US" sz="1600" dirty="0">
                <a:latin typeface="MS UI Gothic" pitchFamily="50" charset="-128"/>
                <a:ea typeface="MS UI Gothic" pitchFamily="50" charset="-128"/>
              </a:rPr>
              <a:t>施設基準</a:t>
            </a:r>
            <a:r>
              <a:rPr kumimoji="0" lang="en-US" altLang="ja-JP" sz="1600" dirty="0">
                <a:latin typeface="MS UI Gothic" pitchFamily="50" charset="-128"/>
                <a:ea typeface="MS UI Gothic" pitchFamily="50" charset="-128"/>
              </a:rPr>
              <a:t>]</a:t>
            </a:r>
          </a:p>
          <a:p>
            <a:pPr marL="450850" fontAlgn="auto">
              <a:spcBef>
                <a:spcPts val="0"/>
              </a:spcBef>
              <a:spcAft>
                <a:spcPts val="0"/>
              </a:spcAft>
              <a:defRPr/>
            </a:pPr>
            <a:r>
              <a:rPr kumimoji="0" lang="ja-JP" altLang="en-US" sz="1600" dirty="0">
                <a:latin typeface="MS UI Gothic" pitchFamily="50" charset="-128"/>
                <a:ea typeface="MS UI Gothic" pitchFamily="50" charset="-128"/>
              </a:rPr>
              <a:t>　当該保険医療機関内に、</a:t>
            </a:r>
            <a:r>
              <a:rPr kumimoji="0" lang="ja-JP" altLang="en-US" sz="1600" dirty="0">
                <a:solidFill>
                  <a:srgbClr val="0070C0"/>
                </a:solidFill>
                <a:latin typeface="MS UI Gothic" pitchFamily="50" charset="-128"/>
                <a:ea typeface="MS UI Gothic" pitchFamily="50" charset="-128"/>
              </a:rPr>
              <a:t>①～③により構成される精神科リエゾンチーム</a:t>
            </a:r>
            <a:r>
              <a:rPr kumimoji="0" lang="ja-JP" altLang="en-US" sz="1600" dirty="0">
                <a:latin typeface="MS UI Gothic" pitchFamily="50" charset="-128"/>
                <a:ea typeface="MS UI Gothic" pitchFamily="50" charset="-128"/>
              </a:rPr>
              <a:t>が設置されていること。</a:t>
            </a:r>
          </a:p>
          <a:p>
            <a:pPr marL="628650" indent="-177800" fontAlgn="auto">
              <a:spcBef>
                <a:spcPts val="0"/>
              </a:spcBef>
              <a:spcAft>
                <a:spcPts val="0"/>
              </a:spcAft>
              <a:defRPr/>
            </a:pPr>
            <a:r>
              <a:rPr kumimoji="0" lang="ja-JP" altLang="en-US" sz="1600" dirty="0">
                <a:latin typeface="MS UI Gothic" pitchFamily="50" charset="-128"/>
                <a:ea typeface="MS UI Gothic" pitchFamily="50" charset="-128"/>
              </a:rPr>
              <a:t>①　精神科リエゾンについて十分な経験のある</a:t>
            </a:r>
            <a:r>
              <a:rPr kumimoji="0" lang="ja-JP" altLang="en-US" sz="1600" dirty="0">
                <a:solidFill>
                  <a:srgbClr val="0070C0"/>
                </a:solidFill>
                <a:latin typeface="MS UI Gothic" pitchFamily="50" charset="-128"/>
                <a:ea typeface="MS UI Gothic" pitchFamily="50" charset="-128"/>
              </a:rPr>
              <a:t>専任の精神科医</a:t>
            </a:r>
            <a:endParaRPr kumimoji="0" lang="en-US" altLang="ja-JP" sz="1600" dirty="0">
              <a:solidFill>
                <a:srgbClr val="0070C0"/>
              </a:solidFill>
              <a:latin typeface="MS UI Gothic" pitchFamily="50" charset="-128"/>
              <a:ea typeface="MS UI Gothic" pitchFamily="50" charset="-128"/>
            </a:endParaRPr>
          </a:p>
          <a:p>
            <a:pPr marL="628650" indent="-177800" fontAlgn="auto">
              <a:spcBef>
                <a:spcPts val="0"/>
              </a:spcBef>
              <a:spcAft>
                <a:spcPts val="0"/>
              </a:spcAft>
              <a:defRPr/>
            </a:pPr>
            <a:r>
              <a:rPr kumimoji="0" lang="ja-JP" altLang="en-US" sz="1600" dirty="0">
                <a:latin typeface="MS UI Gothic" pitchFamily="50" charset="-128"/>
                <a:ea typeface="MS UI Gothic" pitchFamily="50" charset="-128"/>
              </a:rPr>
              <a:t>②　精神科リエゾンに係る所定の研修を修了した</a:t>
            </a:r>
            <a:r>
              <a:rPr kumimoji="0" lang="ja-JP" altLang="en-US" sz="1600" dirty="0">
                <a:solidFill>
                  <a:srgbClr val="0070C0"/>
                </a:solidFill>
                <a:latin typeface="MS UI Gothic" pitchFamily="50" charset="-128"/>
                <a:ea typeface="MS UI Gothic" pitchFamily="50" charset="-128"/>
              </a:rPr>
              <a:t>専任の常勤看護師</a:t>
            </a:r>
          </a:p>
          <a:p>
            <a:pPr marL="628650" indent="-177800" fontAlgn="auto">
              <a:spcBef>
                <a:spcPts val="0"/>
              </a:spcBef>
              <a:spcAft>
                <a:spcPts val="0"/>
              </a:spcAft>
              <a:defRPr/>
            </a:pPr>
            <a:r>
              <a:rPr kumimoji="0" lang="ja-JP" altLang="en-US" sz="1600" dirty="0">
                <a:latin typeface="MS UI Gothic" pitchFamily="50" charset="-128"/>
                <a:ea typeface="MS UI Gothic" pitchFamily="50" charset="-128"/>
              </a:rPr>
              <a:t>③　精神科リエゾンについて十分な経験のある</a:t>
            </a:r>
            <a:r>
              <a:rPr kumimoji="0" lang="ja-JP" altLang="en-US" sz="1600" dirty="0">
                <a:solidFill>
                  <a:srgbClr val="0070C0"/>
                </a:solidFill>
                <a:latin typeface="MS UI Gothic" pitchFamily="50" charset="-128"/>
                <a:ea typeface="MS UI Gothic" pitchFamily="50" charset="-128"/>
              </a:rPr>
              <a:t>専従の常勤精神保健福祉士、常勤作業療法士、常勤薬剤師又は常勤臨床心理技術者のいずれか１人</a:t>
            </a:r>
            <a:endParaRPr kumimoji="0" lang="en-US" altLang="ja-JP" sz="1600" b="1" dirty="0">
              <a:solidFill>
                <a:srgbClr val="0070C0"/>
              </a:solidFill>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C5129A60-A3D9-48AA-931E-281219EB270A}" type="slidenum">
              <a:rPr lang="en-US" sz="1400">
                <a:effectLst>
                  <a:outerShdw blurRad="38100" dist="38100" dir="2700000" algn="tl">
                    <a:srgbClr val="000000">
                      <a:alpha val="43137"/>
                    </a:srgbClr>
                  </a:outerShdw>
                </a:effectLst>
              </a:rPr>
              <a:pPr algn="r">
                <a:defRPr/>
              </a:pPr>
              <a:t>172</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4644008" y="1052736"/>
            <a:ext cx="42849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570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841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850</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6"/>
          <p:cNvGraphicFramePr>
            <a:graphicFrameLocks noGrp="1"/>
          </p:cNvGraphicFramePr>
          <p:nvPr>
            <p:ph idx="1"/>
          </p:nvPr>
        </p:nvGraphicFramePr>
        <p:xfrm>
          <a:off x="446856" y="2708920"/>
          <a:ext cx="8229600" cy="331236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06234">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nchor="ctr">
                    <a:solidFill>
                      <a:schemeClr val="accent5">
                        <a:lumMod val="20000"/>
                        <a:lumOff val="80000"/>
                      </a:schemeClr>
                    </a:solidFill>
                  </a:tcPr>
                </a:tc>
              </a:tr>
              <a:tr h="2906134">
                <a:tc>
                  <a:txBody>
                    <a:bodyPr/>
                    <a:lstStyle/>
                    <a:p>
                      <a:pPr marL="0" indent="0"/>
                      <a:r>
                        <a:rPr kumimoji="1" lang="en-US" altLang="ja-JP" sz="2000" b="0" baseline="0" dirty="0" smtClean="0">
                          <a:solidFill>
                            <a:schemeClr val="tx1"/>
                          </a:solidFill>
                          <a:latin typeface="MS UI Gothic" pitchFamily="50" charset="-128"/>
                          <a:ea typeface="MS UI Gothic" pitchFamily="50" charset="-128"/>
                          <a:cs typeface="+mn-cs"/>
                        </a:rPr>
                        <a:t>A232</a:t>
                      </a:r>
                      <a:r>
                        <a:rPr kumimoji="1" lang="ja-JP" altLang="en-US" sz="2000" b="0" baseline="0" dirty="0" smtClean="0">
                          <a:solidFill>
                            <a:schemeClr val="tx1"/>
                          </a:solidFill>
                          <a:latin typeface="MS UI Gothic" pitchFamily="50" charset="-128"/>
                          <a:ea typeface="MS UI Gothic" pitchFamily="50" charset="-128"/>
                          <a:cs typeface="+mn-cs"/>
                        </a:rPr>
                        <a:t>　がん診療連携拠点病院加算</a:t>
                      </a:r>
                      <a:endParaRPr kumimoji="1" lang="en-US" altLang="ja-JP" sz="2000" b="0" baseline="0" dirty="0" smtClean="0">
                        <a:solidFill>
                          <a:schemeClr val="tx1"/>
                        </a:solidFill>
                        <a:latin typeface="MS UI Gothic" pitchFamily="50" charset="-128"/>
                        <a:ea typeface="MS UI Gothic" pitchFamily="50" charset="-128"/>
                        <a:cs typeface="+mn-cs"/>
                      </a:endParaRPr>
                    </a:p>
                    <a:p>
                      <a:pPr marL="808038" indent="0" defTabSz="628650"/>
                      <a:r>
                        <a:rPr kumimoji="1" lang="ja-JP" altLang="en-US" sz="2000" b="0" baseline="0" dirty="0" smtClean="0">
                          <a:solidFill>
                            <a:schemeClr val="tx1"/>
                          </a:solidFill>
                          <a:latin typeface="MS UI Gothic" pitchFamily="50" charset="-128"/>
                          <a:ea typeface="MS UI Gothic" pitchFamily="50" charset="-128"/>
                          <a:cs typeface="+mn-cs"/>
                        </a:rPr>
                        <a:t>（入院初日）　　　　　　５００点</a:t>
                      </a:r>
                    </a:p>
                    <a:p>
                      <a:pPr marL="0" indent="0"/>
                      <a:endParaRPr kumimoji="1" lang="en-US" altLang="ja-JP" sz="2000" b="0" baseline="0" dirty="0" smtClean="0">
                        <a:solidFill>
                          <a:schemeClr val="tx1"/>
                        </a:solidFill>
                        <a:latin typeface="MS UI Gothic" pitchFamily="50" charset="-128"/>
                        <a:ea typeface="MS UI Gothic" pitchFamily="50" charset="-128"/>
                        <a:cs typeface="+mn-cs"/>
                      </a:endParaRPr>
                    </a:p>
                    <a:p>
                      <a:pPr marL="0" indent="0"/>
                      <a:r>
                        <a:rPr kumimoji="1" lang="ja-JP" altLang="en-US" sz="2000" b="0" baseline="0" dirty="0" smtClean="0">
                          <a:solidFill>
                            <a:schemeClr val="tx1"/>
                          </a:solidFill>
                          <a:latin typeface="MS UI Gothic" pitchFamily="50" charset="-128"/>
                          <a:ea typeface="MS UI Gothic" pitchFamily="50" charset="-128"/>
                          <a:cs typeface="+mn-cs"/>
                        </a:rPr>
                        <a:t>［算定要件］</a:t>
                      </a:r>
                    </a:p>
                    <a:p>
                      <a:pPr marL="177800" indent="177800"/>
                      <a:r>
                        <a:rPr kumimoji="1" lang="ja-JP" altLang="en-US" sz="2000" b="0" baseline="0" dirty="0" smtClean="0">
                          <a:solidFill>
                            <a:schemeClr val="tx1"/>
                          </a:solidFill>
                          <a:latin typeface="MS UI Gothic" pitchFamily="50" charset="-128"/>
                          <a:ea typeface="MS UI Gothic" pitchFamily="50" charset="-128"/>
                          <a:cs typeface="+mn-cs"/>
                        </a:rPr>
                        <a:t>別の医療機関の医師に悪性腫瘍と診断された患者、</a:t>
                      </a:r>
                      <a:r>
                        <a:rPr kumimoji="1" lang="ja-JP" altLang="en-US" sz="2000" b="1" baseline="0" dirty="0" smtClean="0">
                          <a:solidFill>
                            <a:srgbClr val="FF0000"/>
                          </a:solidFill>
                          <a:latin typeface="MS UI Gothic" pitchFamily="50" charset="-128"/>
                          <a:ea typeface="MS UI Gothic" pitchFamily="50" charset="-128"/>
                          <a:cs typeface="+mn-cs"/>
                        </a:rPr>
                        <a:t>または悪性腫瘍疑いで紹介され、がん診療連携拠点病院の医師に悪性腫瘍と診断された患者</a:t>
                      </a:r>
                      <a:r>
                        <a:rPr kumimoji="1" lang="ja-JP" altLang="en-US" sz="2000" b="0" baseline="0" dirty="0" smtClean="0">
                          <a:solidFill>
                            <a:schemeClr val="tx1"/>
                          </a:solidFill>
                          <a:latin typeface="MS UI Gothic" pitchFamily="50" charset="-128"/>
                          <a:ea typeface="MS UI Gothic" pitchFamily="50" charset="-128"/>
                          <a:cs typeface="+mn-cs"/>
                        </a:rPr>
                        <a:t>。</a:t>
                      </a:r>
                    </a:p>
                  </a:txBody>
                  <a:tcPr>
                    <a:solidFill>
                      <a:schemeClr val="accent5">
                        <a:lumMod val="20000"/>
                        <a:lumOff val="80000"/>
                      </a:schemeClr>
                    </a:solidFill>
                  </a:tcPr>
                </a:tc>
                <a:tc>
                  <a:txBody>
                    <a:bodyPr/>
                    <a:lstStyle/>
                    <a:p>
                      <a:r>
                        <a:rPr kumimoji="1" lang="en-US" altLang="ja-JP" sz="2000" baseline="0" dirty="0" smtClean="0">
                          <a:solidFill>
                            <a:schemeClr val="tx1"/>
                          </a:solidFill>
                          <a:latin typeface="MS UI Gothic" pitchFamily="50" charset="-128"/>
                          <a:ea typeface="MS UI Gothic" pitchFamily="50" charset="-128"/>
                          <a:cs typeface="+mn-cs"/>
                        </a:rPr>
                        <a:t>A232</a:t>
                      </a:r>
                      <a:r>
                        <a:rPr kumimoji="1" lang="ja-JP" altLang="en-US" sz="2000" baseline="0" dirty="0" smtClean="0">
                          <a:solidFill>
                            <a:schemeClr val="tx1"/>
                          </a:solidFill>
                          <a:latin typeface="MS UI Gothic" pitchFamily="50" charset="-128"/>
                          <a:ea typeface="MS UI Gothic" pitchFamily="50" charset="-128"/>
                          <a:cs typeface="+mn-cs"/>
                        </a:rPr>
                        <a:t>　がん診療連携拠点病院加算</a:t>
                      </a:r>
                      <a:endParaRPr kumimoji="1" lang="en-US" altLang="ja-JP" sz="2000" baseline="0" dirty="0" smtClean="0">
                        <a:solidFill>
                          <a:schemeClr val="tx1"/>
                        </a:solidFill>
                        <a:latin typeface="MS UI Gothic" pitchFamily="50" charset="-128"/>
                        <a:ea typeface="MS UI Gothic" pitchFamily="50" charset="-128"/>
                        <a:cs typeface="+mn-cs"/>
                      </a:endParaRPr>
                    </a:p>
                    <a:p>
                      <a:pPr marL="808038" indent="0"/>
                      <a:r>
                        <a:rPr kumimoji="1" lang="ja-JP" altLang="en-US" sz="2000" baseline="0" dirty="0" smtClean="0">
                          <a:solidFill>
                            <a:schemeClr val="tx1"/>
                          </a:solidFill>
                          <a:latin typeface="MS UI Gothic" pitchFamily="50" charset="-128"/>
                          <a:ea typeface="MS UI Gothic" pitchFamily="50" charset="-128"/>
                          <a:cs typeface="+mn-cs"/>
                        </a:rPr>
                        <a:t>（入院初日）　　　　　　５００点</a:t>
                      </a:r>
                    </a:p>
                    <a:p>
                      <a:endParaRPr kumimoji="1" lang="en-US" altLang="ja-JP" sz="2000" baseline="0" dirty="0" smtClean="0">
                        <a:solidFill>
                          <a:schemeClr val="tx1"/>
                        </a:solidFill>
                        <a:latin typeface="MS UI Gothic" pitchFamily="50" charset="-128"/>
                        <a:ea typeface="MS UI Gothic" pitchFamily="50" charset="-128"/>
                        <a:cs typeface="+mn-cs"/>
                      </a:endParaRPr>
                    </a:p>
                    <a:p>
                      <a:pPr marL="0" indent="0"/>
                      <a:r>
                        <a:rPr kumimoji="1" lang="ja-JP" altLang="en-US" sz="2000" baseline="0" dirty="0" smtClean="0">
                          <a:solidFill>
                            <a:schemeClr val="tx1"/>
                          </a:solidFill>
                          <a:latin typeface="MS UI Gothic" pitchFamily="50" charset="-128"/>
                          <a:ea typeface="MS UI Gothic" pitchFamily="50" charset="-128"/>
                          <a:cs typeface="+mn-cs"/>
                        </a:rPr>
                        <a:t>［算定要件］</a:t>
                      </a:r>
                    </a:p>
                    <a:p>
                      <a:pPr marL="177800" indent="177800"/>
                      <a:r>
                        <a:rPr kumimoji="1" lang="ja-JP" altLang="en-US" sz="2000" baseline="0" dirty="0" smtClean="0">
                          <a:solidFill>
                            <a:schemeClr val="tx1"/>
                          </a:solidFill>
                          <a:latin typeface="MS UI Gothic" pitchFamily="50" charset="-128"/>
                          <a:ea typeface="MS UI Gothic" pitchFamily="50" charset="-128"/>
                          <a:cs typeface="+mn-cs"/>
                        </a:rPr>
                        <a:t>別の医療機関の医師に悪性腫瘍と診断された患者</a:t>
                      </a:r>
                      <a:endParaRPr kumimoji="1" lang="zh-CN" altLang="en-US" sz="20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92088"/>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がん診療連携の充実</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6" name="コンテンツ プレースホルダ 5"/>
          <p:cNvSpPr txBox="1">
            <a:spLocks/>
          </p:cNvSpPr>
          <p:nvPr/>
        </p:nvSpPr>
        <p:spPr>
          <a:xfrm>
            <a:off x="467544" y="980728"/>
            <a:ext cx="8208912" cy="1512168"/>
          </a:xfrm>
          <a:prstGeom prst="rect">
            <a:avLst/>
          </a:prstGeom>
          <a:solidFill>
            <a:srgbClr val="FFFFCC"/>
          </a:solidFill>
          <a:effectLst>
            <a:innerShdw blurRad="63500" dist="50800" dir="13500000">
              <a:prstClr val="black">
                <a:alpha val="50000"/>
              </a:prstClr>
            </a:innerShdw>
          </a:effectLst>
        </p:spPr>
        <p:txBody>
          <a:bodyPr anchor="ctr"/>
          <a:lstStyle/>
          <a:p>
            <a:pPr marL="355600" indent="-355600" fontAlgn="auto">
              <a:spcBef>
                <a:spcPts val="0"/>
              </a:spcBef>
              <a:spcAft>
                <a:spcPts val="0"/>
              </a:spcAft>
              <a:defRPr/>
            </a:pPr>
            <a:r>
              <a:rPr kumimoji="0" lang="ja-JP" altLang="en-US" sz="2800" dirty="0">
                <a:latin typeface="MS UI Gothic" pitchFamily="50" charset="-128"/>
                <a:ea typeface="MS UI Gothic" pitchFamily="50" charset="-128"/>
              </a:rPr>
              <a:t>◆がん診療連携拠点病院加算について、紹介元の医療機関から</a:t>
            </a:r>
            <a:r>
              <a:rPr kumimoji="0" lang="ja-JP" altLang="en-US" sz="2800" dirty="0">
                <a:solidFill>
                  <a:srgbClr val="0070C0"/>
                </a:solidFill>
                <a:latin typeface="MS UI Gothic" pitchFamily="50" charset="-128"/>
                <a:ea typeface="MS UI Gothic" pitchFamily="50" charset="-128"/>
              </a:rPr>
              <a:t>悪性腫瘍の疑いで紹介された患者についても算定</a:t>
            </a:r>
            <a:r>
              <a:rPr kumimoji="0" lang="ja-JP" altLang="en-US" sz="2800" dirty="0">
                <a:latin typeface="MS UI Gothic" pitchFamily="50" charset="-128"/>
                <a:ea typeface="MS UI Gothic" pitchFamily="50" charset="-128"/>
              </a:rPr>
              <a:t>できるよう要件を変更する。</a:t>
            </a:r>
            <a:endParaRPr kumimoji="0" lang="en-US" altLang="ja-JP" sz="2800" dirty="0">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EB509157-1864-4F53-BD3C-4BACAB3EAF5A}" type="slidenum">
              <a:rPr lang="en-US" sz="1400">
                <a:effectLst>
                  <a:outerShdw blurRad="38100" dist="38100" dir="2700000" algn="tl">
                    <a:srgbClr val="000000">
                      <a:alpha val="43137"/>
                    </a:srgbClr>
                  </a:outerShdw>
                </a:effectLst>
              </a:rPr>
              <a:pPr algn="r">
                <a:defRPr/>
              </a:pPr>
              <a:t>173</a:t>
            </a:fld>
            <a:endParaRPr lang="en-US" sz="1400" dirty="0">
              <a:effectLst>
                <a:outerShdw blurRad="38100" dist="38100" dir="2700000" algn="tl">
                  <a:srgbClr val="000000">
                    <a:alpha val="43137"/>
                  </a:srgbClr>
                </a:outerShdw>
              </a:effectLst>
            </a:endParaRPr>
          </a:p>
        </p:txBody>
      </p:sp>
      <p:sp>
        <p:nvSpPr>
          <p:cNvPr id="7" name="テキスト ボックス 6"/>
          <p:cNvSpPr txBox="1"/>
          <p:nvPr/>
        </p:nvSpPr>
        <p:spPr>
          <a:xfrm>
            <a:off x="5076056" y="2420888"/>
            <a:ext cx="392494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572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852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3284984"/>
          <a:ext cx="8229600" cy="337556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02368">
                <a:tc>
                  <a:txBody>
                    <a:bodyPr/>
                    <a:lstStyle/>
                    <a:p>
                      <a:pPr algn="ctr"/>
                      <a:r>
                        <a:rPr kumimoji="1" lang="ja-JP" altLang="en-US" sz="1600" b="1" dirty="0" smtClean="0">
                          <a:solidFill>
                            <a:srgbClr val="FF0000"/>
                          </a:solidFill>
                          <a:latin typeface="MS UI Gothic" pitchFamily="50" charset="-128"/>
                          <a:ea typeface="MS UI Gothic" pitchFamily="50" charset="-128"/>
                        </a:rPr>
                        <a:t>改　定　後</a:t>
                      </a:r>
                      <a:endParaRPr kumimoji="1" lang="ja-JP" altLang="en-US" sz="16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600" dirty="0" smtClean="0">
                          <a:latin typeface="MS UI Gothic" pitchFamily="50" charset="-128"/>
                          <a:ea typeface="MS UI Gothic" pitchFamily="50" charset="-128"/>
                        </a:rPr>
                        <a:t>現　　行</a:t>
                      </a:r>
                      <a:endParaRPr kumimoji="1" lang="ja-JP" altLang="en-US" sz="1600" dirty="0">
                        <a:latin typeface="MS UI Gothic" pitchFamily="50" charset="-128"/>
                        <a:ea typeface="MS UI Gothic" pitchFamily="50" charset="-128"/>
                      </a:endParaRPr>
                    </a:p>
                  </a:txBody>
                  <a:tcPr anchor="ctr">
                    <a:solidFill>
                      <a:schemeClr val="accent5">
                        <a:lumMod val="20000"/>
                        <a:lumOff val="80000"/>
                      </a:schemeClr>
                    </a:solidFill>
                  </a:tcPr>
                </a:tc>
              </a:tr>
              <a:tr h="3040288">
                <a:tc>
                  <a:txBody>
                    <a:bodyPr/>
                    <a:lstStyle/>
                    <a:p>
                      <a:r>
                        <a:rPr kumimoji="1" lang="en-US" altLang="ja-JP" sz="1600" baseline="0" dirty="0" smtClean="0">
                          <a:solidFill>
                            <a:schemeClr val="tx1"/>
                          </a:solidFill>
                          <a:latin typeface="MS UI Gothic" pitchFamily="50" charset="-128"/>
                          <a:ea typeface="MS UI Gothic" pitchFamily="50" charset="-128"/>
                          <a:cs typeface="+mn-cs"/>
                        </a:rPr>
                        <a:t>A233-2</a:t>
                      </a:r>
                      <a:r>
                        <a:rPr kumimoji="1" lang="ja-JP" altLang="en-US" sz="1600" baseline="0" dirty="0" smtClean="0">
                          <a:solidFill>
                            <a:schemeClr val="tx1"/>
                          </a:solidFill>
                          <a:latin typeface="MS UI Gothic" pitchFamily="50" charset="-128"/>
                          <a:ea typeface="MS UI Gothic" pitchFamily="50" charset="-128"/>
                          <a:cs typeface="+mn-cs"/>
                        </a:rPr>
                        <a:t>　栄養サポートチーム加算（週１回）</a:t>
                      </a:r>
                    </a:p>
                    <a:p>
                      <a:r>
                        <a:rPr kumimoji="1" lang="ja-JP" altLang="en-US" sz="1600" baseline="0" dirty="0" smtClean="0">
                          <a:solidFill>
                            <a:schemeClr val="tx1"/>
                          </a:solidFill>
                          <a:latin typeface="MS UI Gothic" pitchFamily="50" charset="-128"/>
                          <a:ea typeface="MS UI Gothic" pitchFamily="50" charset="-128"/>
                          <a:cs typeface="+mn-cs"/>
                        </a:rPr>
                        <a:t>　　　　　　　　　　　　　　　　　　　　　　　２００点</a:t>
                      </a:r>
                    </a:p>
                    <a:p>
                      <a:r>
                        <a:rPr kumimoji="1" lang="zh-TW" altLang="en-US" sz="1600" baseline="0" dirty="0" smtClean="0">
                          <a:solidFill>
                            <a:schemeClr val="tx1"/>
                          </a:solidFill>
                          <a:latin typeface="MS UI Gothic" pitchFamily="50" charset="-128"/>
                          <a:ea typeface="MS UI Gothic" pitchFamily="50" charset="-128"/>
                          <a:cs typeface="+mn-cs"/>
                        </a:rPr>
                        <a:t>［算定可能病棟］</a:t>
                      </a:r>
                    </a:p>
                    <a:p>
                      <a:pPr marL="0" indent="82550"/>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一般病棟入院基本料（７対１、</a:t>
                      </a:r>
                      <a:r>
                        <a:rPr kumimoji="1" lang="ja-JP" altLang="en-US" sz="1600" baseline="0" dirty="0" smtClean="0">
                          <a:solidFill>
                            <a:schemeClr val="tx1"/>
                          </a:solidFill>
                          <a:latin typeface="MS UI Gothic" pitchFamily="50" charset="-128"/>
                          <a:ea typeface="MS UI Gothic" pitchFamily="50" charset="-128"/>
                          <a:cs typeface="+mn-cs"/>
                        </a:rPr>
                        <a:t>１０</a:t>
                      </a:r>
                      <a:r>
                        <a:rPr kumimoji="1" lang="zh-TW" altLang="en-US" sz="1600" baseline="0" dirty="0" smtClean="0">
                          <a:solidFill>
                            <a:schemeClr val="tx1"/>
                          </a:solidFill>
                          <a:latin typeface="MS UI Gothic" pitchFamily="50" charset="-128"/>
                          <a:ea typeface="MS UI Gothic" pitchFamily="50" charset="-128"/>
                          <a:cs typeface="+mn-cs"/>
                        </a:rPr>
                        <a:t>対１、</a:t>
                      </a:r>
                      <a:r>
                        <a:rPr kumimoji="1" lang="ja-JP" altLang="en-US" sz="1600" b="1" baseline="0" dirty="0" smtClean="0">
                          <a:solidFill>
                            <a:srgbClr val="FF0000"/>
                          </a:solidFill>
                          <a:latin typeface="MS UI Gothic" pitchFamily="50" charset="-128"/>
                          <a:ea typeface="MS UI Gothic" pitchFamily="50" charset="-128"/>
                          <a:cs typeface="+mn-cs"/>
                        </a:rPr>
                        <a:t>１３</a:t>
                      </a:r>
                      <a:r>
                        <a:rPr kumimoji="1" lang="zh-TW" altLang="en-US" sz="1600" b="1" baseline="0" dirty="0" smtClean="0">
                          <a:solidFill>
                            <a:srgbClr val="FF0000"/>
                          </a:solidFill>
                          <a:latin typeface="MS UI Gothic" pitchFamily="50" charset="-128"/>
                          <a:ea typeface="MS UI Gothic" pitchFamily="50" charset="-128"/>
                          <a:cs typeface="+mn-cs"/>
                        </a:rPr>
                        <a:t>対１、</a:t>
                      </a:r>
                      <a:r>
                        <a:rPr kumimoji="1" lang="ja-JP" altLang="en-US" sz="1600" b="1" baseline="0" dirty="0" smtClean="0">
                          <a:solidFill>
                            <a:srgbClr val="FF0000"/>
                          </a:solidFill>
                          <a:latin typeface="MS UI Gothic" pitchFamily="50" charset="-128"/>
                          <a:ea typeface="MS UI Gothic" pitchFamily="50" charset="-128"/>
                          <a:cs typeface="+mn-cs"/>
                        </a:rPr>
                        <a:t>１５</a:t>
                      </a:r>
                      <a:r>
                        <a:rPr kumimoji="1" lang="zh-TW" altLang="en-US" sz="1600" b="1" baseline="0" dirty="0" smtClean="0">
                          <a:solidFill>
                            <a:srgbClr val="FF0000"/>
                          </a:solidFill>
                          <a:latin typeface="MS UI Gothic" pitchFamily="50" charset="-128"/>
                          <a:ea typeface="MS UI Gothic" pitchFamily="50" charset="-128"/>
                          <a:cs typeface="+mn-cs"/>
                        </a:rPr>
                        <a:t>対１</a:t>
                      </a:r>
                      <a:r>
                        <a:rPr kumimoji="1" lang="zh-TW" altLang="en-US" sz="1600" baseline="0" dirty="0" smtClean="0">
                          <a:solidFill>
                            <a:schemeClr val="tx1"/>
                          </a:solidFill>
                          <a:latin typeface="MS UI Gothic" pitchFamily="50" charset="-128"/>
                          <a:ea typeface="MS UI Gothic" pitchFamily="50" charset="-128"/>
                          <a:cs typeface="+mn-cs"/>
                        </a:rPr>
                        <a:t>）、特定機能病院入院基本料（一般病棟）、専門</a:t>
                      </a:r>
                      <a:r>
                        <a:rPr kumimoji="1" lang="ja-JP" altLang="en-US" sz="1600" baseline="0" dirty="0" smtClean="0">
                          <a:solidFill>
                            <a:schemeClr val="tx1"/>
                          </a:solidFill>
                          <a:latin typeface="MS UI Gothic" pitchFamily="50" charset="-128"/>
                          <a:ea typeface="MS UI Gothic" pitchFamily="50" charset="-128"/>
                          <a:cs typeface="+mn-cs"/>
                        </a:rPr>
                        <a:t>病院入院基本料（７対１、１０対１、</a:t>
                      </a:r>
                      <a:r>
                        <a:rPr kumimoji="1" lang="ja-JP" altLang="en-US" sz="1600" baseline="0" dirty="0" smtClean="0">
                          <a:solidFill>
                            <a:srgbClr val="FF0000"/>
                          </a:solidFill>
                          <a:latin typeface="MS UI Gothic" pitchFamily="50" charset="-128"/>
                          <a:ea typeface="MS UI Gothic" pitchFamily="50" charset="-128"/>
                          <a:cs typeface="+mn-cs"/>
                        </a:rPr>
                        <a:t>１３</a:t>
                      </a:r>
                      <a:r>
                        <a:rPr kumimoji="1" lang="zh-TW" altLang="en-US" sz="1600" baseline="0" dirty="0" smtClean="0">
                          <a:solidFill>
                            <a:srgbClr val="FF0000"/>
                          </a:solidFill>
                          <a:latin typeface="MS UI Gothic" pitchFamily="50" charset="-128"/>
                          <a:ea typeface="MS UI Gothic" pitchFamily="50" charset="-128"/>
                          <a:cs typeface="+mn-cs"/>
                        </a:rPr>
                        <a:t>対１</a:t>
                      </a:r>
                      <a:r>
                        <a:rPr kumimoji="1" lang="zh-TW" altLang="en-US" sz="1600" baseline="0" dirty="0" smtClean="0">
                          <a:solidFill>
                            <a:schemeClr val="tx1"/>
                          </a:solidFill>
                          <a:latin typeface="MS UI Gothic" pitchFamily="50" charset="-128"/>
                          <a:ea typeface="MS UI Gothic" pitchFamily="50" charset="-128"/>
                          <a:cs typeface="+mn-cs"/>
                        </a:rPr>
                        <a:t>）、</a:t>
                      </a:r>
                      <a:r>
                        <a:rPr kumimoji="1" lang="zh-TW" altLang="en-US" sz="1600" baseline="0" dirty="0" smtClean="0">
                          <a:solidFill>
                            <a:srgbClr val="FF0000"/>
                          </a:solidFill>
                          <a:latin typeface="MS UI Gothic" pitchFamily="50" charset="-128"/>
                          <a:ea typeface="MS UI Gothic" pitchFamily="50" charset="-128"/>
                          <a:cs typeface="+mn-cs"/>
                        </a:rPr>
                        <a:t>療養病棟入院基本料</a:t>
                      </a:r>
                    </a:p>
                    <a:p>
                      <a:pPr marL="0" indent="82550">
                        <a:spcBef>
                          <a:spcPts val="1200"/>
                        </a:spcBef>
                      </a:pPr>
                      <a:r>
                        <a:rPr kumimoji="1" lang="ja-JP" altLang="en-US" sz="1600" baseline="0" dirty="0" smtClean="0">
                          <a:solidFill>
                            <a:srgbClr val="FF0000"/>
                          </a:solidFill>
                          <a:latin typeface="MS UI Gothic" pitchFamily="50" charset="-128"/>
                          <a:ea typeface="MS UI Gothic" pitchFamily="50" charset="-128"/>
                          <a:cs typeface="+mn-cs"/>
                        </a:rPr>
                        <a:t>　ただし、療養病棟については、入院日から起算して６月以内に限り算定可能とし、入院１月までは週１回、入院２月以降６月までは月１回に限り算定可能とする。</a:t>
                      </a:r>
                      <a:endParaRPr kumimoji="1" lang="en-US" altLang="ja-JP" sz="16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en-US" altLang="ja-JP" sz="1600" baseline="0" dirty="0" smtClean="0">
                          <a:solidFill>
                            <a:schemeClr val="tx1"/>
                          </a:solidFill>
                          <a:latin typeface="MS UI Gothic" pitchFamily="50" charset="-128"/>
                          <a:ea typeface="MS UI Gothic" pitchFamily="50" charset="-128"/>
                          <a:cs typeface="+mn-cs"/>
                        </a:rPr>
                        <a:t>A233-2</a:t>
                      </a:r>
                      <a:r>
                        <a:rPr kumimoji="1" lang="ja-JP" altLang="en-US" sz="1600" baseline="0" dirty="0" smtClean="0">
                          <a:solidFill>
                            <a:schemeClr val="tx1"/>
                          </a:solidFill>
                          <a:latin typeface="MS UI Gothic" pitchFamily="50" charset="-128"/>
                          <a:ea typeface="MS UI Gothic" pitchFamily="50" charset="-128"/>
                          <a:cs typeface="+mn-cs"/>
                        </a:rPr>
                        <a:t>　栄養サポートチーム加算（週１回）</a:t>
                      </a:r>
                    </a:p>
                    <a:p>
                      <a:r>
                        <a:rPr kumimoji="1" lang="ja-JP" altLang="en-US" sz="1600" baseline="0" dirty="0" smtClean="0">
                          <a:solidFill>
                            <a:schemeClr val="tx1"/>
                          </a:solidFill>
                          <a:latin typeface="MS UI Gothic" pitchFamily="50" charset="-128"/>
                          <a:ea typeface="MS UI Gothic" pitchFamily="50" charset="-128"/>
                          <a:cs typeface="+mn-cs"/>
                        </a:rPr>
                        <a:t>　　　　　　　　　　　　　　　　　　　　　　　２００点</a:t>
                      </a:r>
                    </a:p>
                    <a:p>
                      <a:r>
                        <a:rPr kumimoji="1" lang="zh-TW" altLang="en-US" sz="1600" baseline="0" dirty="0" smtClean="0">
                          <a:solidFill>
                            <a:schemeClr val="tx1"/>
                          </a:solidFill>
                          <a:latin typeface="MS UI Gothic" pitchFamily="50" charset="-128"/>
                          <a:ea typeface="MS UI Gothic" pitchFamily="50" charset="-128"/>
                          <a:cs typeface="+mn-cs"/>
                        </a:rPr>
                        <a:t>［算定可能病棟］</a:t>
                      </a:r>
                    </a:p>
                    <a:p>
                      <a:pPr marL="0" indent="82550"/>
                      <a:r>
                        <a:rPr kumimoji="1" lang="ja-JP" altLang="en-US" sz="1600" baseline="0" dirty="0" smtClean="0">
                          <a:solidFill>
                            <a:schemeClr val="tx1"/>
                          </a:solidFill>
                          <a:latin typeface="MS UI Gothic" pitchFamily="50" charset="-128"/>
                          <a:ea typeface="MS UI Gothic" pitchFamily="50" charset="-128"/>
                          <a:cs typeface="+mn-cs"/>
                        </a:rPr>
                        <a:t>　</a:t>
                      </a:r>
                      <a:r>
                        <a:rPr kumimoji="1" lang="zh-TW" altLang="en-US" sz="1600" baseline="0" dirty="0" smtClean="0">
                          <a:solidFill>
                            <a:schemeClr val="tx1"/>
                          </a:solidFill>
                          <a:latin typeface="MS UI Gothic" pitchFamily="50" charset="-128"/>
                          <a:ea typeface="MS UI Gothic" pitchFamily="50" charset="-128"/>
                          <a:cs typeface="+mn-cs"/>
                        </a:rPr>
                        <a:t>一般病棟入院基本料（７対１、</a:t>
                      </a:r>
                      <a:r>
                        <a:rPr kumimoji="1" lang="ja-JP" altLang="en-US" sz="1600" baseline="0" dirty="0" smtClean="0">
                          <a:solidFill>
                            <a:schemeClr val="tx1"/>
                          </a:solidFill>
                          <a:latin typeface="MS UI Gothic" pitchFamily="50" charset="-128"/>
                          <a:ea typeface="MS UI Gothic" pitchFamily="50" charset="-128"/>
                          <a:cs typeface="+mn-cs"/>
                        </a:rPr>
                        <a:t>１０</a:t>
                      </a:r>
                      <a:r>
                        <a:rPr kumimoji="1" lang="zh-TW" altLang="en-US" sz="1600" baseline="0" dirty="0" smtClean="0">
                          <a:solidFill>
                            <a:schemeClr val="tx1"/>
                          </a:solidFill>
                          <a:latin typeface="MS UI Gothic" pitchFamily="50" charset="-128"/>
                          <a:ea typeface="MS UI Gothic" pitchFamily="50" charset="-128"/>
                          <a:cs typeface="+mn-cs"/>
                        </a:rPr>
                        <a:t>対１）、特定機能病院入院基本料（一般病棟）、専門病院入院基本料（７</a:t>
                      </a:r>
                      <a:r>
                        <a:rPr kumimoji="1" lang="ja-JP" altLang="en-US" sz="1600" baseline="0" dirty="0" smtClean="0">
                          <a:solidFill>
                            <a:schemeClr val="tx1"/>
                          </a:solidFill>
                          <a:latin typeface="MS UI Gothic" pitchFamily="50" charset="-128"/>
                          <a:ea typeface="MS UI Gothic" pitchFamily="50" charset="-128"/>
                          <a:cs typeface="+mn-cs"/>
                        </a:rPr>
                        <a:t>対１、１０対１）</a:t>
                      </a:r>
                      <a:endParaRPr kumimoji="1" lang="zh-CN" altLang="en-US" sz="16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3" name="タイトル 2"/>
          <p:cNvSpPr>
            <a:spLocks noGrp="1"/>
          </p:cNvSpPr>
          <p:nvPr>
            <p:ph type="title"/>
          </p:nvPr>
        </p:nvSpPr>
        <p:spPr>
          <a:xfrm>
            <a:off x="457200" y="116632"/>
            <a:ext cx="8229600" cy="93610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fontScale="90000"/>
          </a:bodyPr>
          <a:lstStyle/>
          <a:p>
            <a:pPr algn="ctr" eaLnBrk="1" fontAlgn="auto" hangingPunct="1">
              <a:spcBef>
                <a:spcPts val="0"/>
              </a:spcBef>
              <a:spcAft>
                <a:spcPts val="0"/>
              </a:spcAft>
              <a:defRPr/>
            </a:pPr>
            <a: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多職種が連携した、より質の高い医療</a:t>
            </a:r>
            <a:b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（チーム医療）の推進</a:t>
            </a:r>
            <a:endParaRPr lang="ja-JP" altLang="en-US" sz="26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3DD75FAC-7651-458A-A3B5-EBC9C6FC2E6A}" type="slidenum">
              <a:rPr lang="en-US" sz="1400">
                <a:effectLst>
                  <a:outerShdw blurRad="38100" dist="38100" dir="2700000" algn="tl">
                    <a:srgbClr val="000000">
                      <a:alpha val="43137"/>
                    </a:srgbClr>
                  </a:outerShdw>
                </a:effectLst>
              </a:rPr>
              <a:pPr algn="r">
                <a:defRPr/>
              </a:pPr>
              <a:t>174</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1124744"/>
            <a:ext cx="8208912" cy="2016224"/>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000" dirty="0">
                <a:latin typeface="MS UI Gothic" pitchFamily="50" charset="-128"/>
                <a:ea typeface="MS UI Gothic" pitchFamily="50" charset="-128"/>
              </a:rPr>
              <a:t>◆栄養サポートチームの推進</a:t>
            </a:r>
          </a:p>
          <a:p>
            <a:pPr marL="177800" indent="82550" fontAlgn="auto">
              <a:spcBef>
                <a:spcPts val="0"/>
              </a:spcBef>
              <a:spcAft>
                <a:spcPts val="0"/>
              </a:spcAft>
              <a:defRPr/>
            </a:pPr>
            <a:r>
              <a:rPr kumimoji="0" lang="ja-JP" altLang="en-US" sz="2000" dirty="0">
                <a:latin typeface="MS UI Gothic" pitchFamily="50" charset="-128"/>
                <a:ea typeface="MS UI Gothic" pitchFamily="50" charset="-128"/>
              </a:rPr>
              <a:t>　栄養サポートチーム加算について、</a:t>
            </a:r>
            <a:r>
              <a:rPr kumimoji="0" lang="ja-JP" altLang="en-US" sz="2000" dirty="0">
                <a:solidFill>
                  <a:srgbClr val="0070C0"/>
                </a:solidFill>
                <a:latin typeface="MS UI Gothic" pitchFamily="50" charset="-128"/>
                <a:ea typeface="MS UI Gothic" pitchFamily="50" charset="-128"/>
              </a:rPr>
              <a:t>一般病棟入院基本料（１３対１、１５対１）、専門病院入院基本料（１３対１）及び療養病棟入院基本料算定病棟でも算定可能</a:t>
            </a:r>
            <a:r>
              <a:rPr kumimoji="0" lang="ja-JP" altLang="en-US" sz="2000" dirty="0">
                <a:latin typeface="MS UI Gothic" pitchFamily="50" charset="-128"/>
                <a:ea typeface="MS UI Gothic" pitchFamily="50" charset="-128"/>
              </a:rPr>
              <a:t>とする。ただし、療養病棟入院基本料算定病棟においては入院の日から起算して６月以内のみ、算定可能とし、入院２月以降は月１回に限り算定可能とする。</a:t>
            </a:r>
            <a:endParaRPr kumimoji="0" lang="en-US" altLang="ja-JP" sz="2000" b="1" dirty="0">
              <a:solidFill>
                <a:srgbClr val="FF0000"/>
              </a:solidFill>
              <a:latin typeface="MS UI Gothic" pitchFamily="50" charset="-128"/>
              <a:ea typeface="MS UI Gothic" pitchFamily="50" charset="-128"/>
            </a:endParaRPr>
          </a:p>
        </p:txBody>
      </p:sp>
      <p:sp>
        <p:nvSpPr>
          <p:cNvPr id="7" name="テキスト ボックス 6"/>
          <p:cNvSpPr txBox="1"/>
          <p:nvPr/>
        </p:nvSpPr>
        <p:spPr>
          <a:xfrm>
            <a:off x="4644008" y="1124744"/>
            <a:ext cx="42849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572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834</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852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412776"/>
            <a:ext cx="8136904" cy="4824536"/>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fontAlgn="auto">
              <a:spcBef>
                <a:spcPts val="0"/>
              </a:spcBef>
              <a:spcAft>
                <a:spcPts val="600"/>
              </a:spcAft>
              <a:defRPr/>
            </a:pPr>
            <a:r>
              <a:rPr kumimoji="0" lang="ja-JP" altLang="en-US" sz="2400" dirty="0">
                <a:latin typeface="MS UI Gothic" pitchFamily="50" charset="-128"/>
                <a:ea typeface="MS UI Gothic" pitchFamily="50" charset="-128"/>
              </a:rPr>
              <a:t>◆チームで診療を行う栄養サポートチーム加算における</a:t>
            </a:r>
            <a:r>
              <a:rPr kumimoji="0" lang="ja-JP" altLang="en-US" sz="2400" dirty="0">
                <a:solidFill>
                  <a:srgbClr val="0070C0"/>
                </a:solidFill>
                <a:latin typeface="MS UI Gothic" pitchFamily="50" charset="-128"/>
                <a:ea typeface="MS UI Gothic" pitchFamily="50" charset="-128"/>
              </a:rPr>
              <a:t>専従要件を緩和</a:t>
            </a:r>
            <a:r>
              <a:rPr kumimoji="0" lang="ja-JP" altLang="en-US" sz="2400" dirty="0">
                <a:latin typeface="MS UI Gothic" pitchFamily="50" charset="-128"/>
                <a:ea typeface="MS UI Gothic" pitchFamily="50" charset="-128"/>
              </a:rPr>
              <a:t>した評価を新設する。</a:t>
            </a:r>
            <a:endParaRPr kumimoji="0" lang="en-US" altLang="ja-JP" sz="2400" dirty="0">
              <a:latin typeface="MS UI Gothic" pitchFamily="50" charset="-128"/>
              <a:ea typeface="MS UI Gothic" pitchFamily="50" charset="-128"/>
            </a:endParaRPr>
          </a:p>
          <a:p>
            <a:pPr marL="534988" fontAlgn="auto">
              <a:spcBef>
                <a:spcPts val="0"/>
              </a:spcBef>
              <a:spcAft>
                <a:spcPts val="0"/>
              </a:spcAft>
              <a:defRPr/>
            </a:pPr>
            <a:r>
              <a:rPr kumimoji="0" lang="en-US" altLang="ja-JP" sz="2000" dirty="0">
                <a:latin typeface="MS UI Gothic" pitchFamily="50" charset="-128"/>
                <a:ea typeface="MS UI Gothic" pitchFamily="50" charset="-128"/>
              </a:rPr>
              <a:t>A233-2</a:t>
            </a:r>
            <a:r>
              <a:rPr kumimoji="0" lang="ja-JP" altLang="en-US" sz="2000" dirty="0">
                <a:latin typeface="MS UI Gothic" pitchFamily="50" charset="-128"/>
                <a:ea typeface="MS UI Gothic" pitchFamily="50" charset="-128"/>
              </a:rPr>
              <a:t>　栄養サポートチーム加算　注２</a:t>
            </a:r>
            <a:endParaRPr kumimoji="0" lang="en-US" altLang="ja-JP" sz="2000" dirty="0">
              <a:latin typeface="MS UI Gothic" pitchFamily="50" charset="-128"/>
              <a:ea typeface="MS UI Gothic" pitchFamily="50" charset="-128"/>
            </a:endParaRPr>
          </a:p>
          <a:p>
            <a:pPr marL="177800"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（新）栄養サポートチーム加算（指定地域） 　　１００点（週１回）</a:t>
            </a:r>
          </a:p>
          <a:p>
            <a:pPr marL="628650" indent="-273050" fontAlgn="auto">
              <a:spcBef>
                <a:spcPts val="0"/>
              </a:spcBef>
              <a:spcAft>
                <a:spcPts val="0"/>
              </a:spcAft>
              <a:defRPr/>
            </a:pPr>
            <a:endParaRPr kumimoji="0" lang="en-US" altLang="ja-JP" dirty="0">
              <a:latin typeface="MS UI Gothic" pitchFamily="50" charset="-128"/>
              <a:ea typeface="MS UI Gothic" pitchFamily="50" charset="-128"/>
            </a:endParaRPr>
          </a:p>
          <a:p>
            <a:pPr marL="628650" indent="-273050" fontAlgn="auto">
              <a:spcBef>
                <a:spcPts val="0"/>
              </a:spcBef>
              <a:spcAft>
                <a:spcPts val="0"/>
              </a:spcAft>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施設基準</a:t>
            </a:r>
            <a:r>
              <a:rPr kumimoji="0" lang="en-US" altLang="ja-JP" dirty="0">
                <a:latin typeface="MS UI Gothic" pitchFamily="50" charset="-128"/>
                <a:ea typeface="MS UI Gothic" pitchFamily="50" charset="-128"/>
              </a:rPr>
              <a:t>]</a:t>
            </a:r>
          </a:p>
          <a:p>
            <a:pPr marL="628650" indent="-177800" fontAlgn="auto">
              <a:spcBef>
                <a:spcPts val="0"/>
              </a:spcBef>
              <a:spcAft>
                <a:spcPts val="0"/>
              </a:spcAft>
              <a:defRPr/>
            </a:pPr>
            <a:r>
              <a:rPr kumimoji="0" lang="en-US" altLang="ja-JP" dirty="0">
                <a:latin typeface="MS UI Gothic" pitchFamily="50" charset="-128"/>
                <a:ea typeface="MS UI Gothic" pitchFamily="50" charset="-128"/>
              </a:rPr>
              <a:t>①</a:t>
            </a:r>
            <a:r>
              <a:rPr kumimoji="0" lang="ja-JP" altLang="en-US" dirty="0">
                <a:latin typeface="MS UI Gothic" pitchFamily="50" charset="-128"/>
                <a:ea typeface="MS UI Gothic" pitchFamily="50" charset="-128"/>
              </a:rPr>
              <a:t>　別に厚生労働大臣が定める二次医療圏に属する保険医療機関（特定機能病院、２００床以上の病院、ＤＰＣ対象病院及び一般病棟７対１、１０対１入院基本料を算定している病院を除く）であること。</a:t>
            </a:r>
          </a:p>
          <a:p>
            <a:pPr marL="628650" indent="-177800" fontAlgn="auto">
              <a:spcBef>
                <a:spcPts val="0"/>
              </a:spcBef>
              <a:spcAft>
                <a:spcPts val="0"/>
              </a:spcAft>
              <a:defRPr/>
            </a:pPr>
            <a:r>
              <a:rPr kumimoji="0" lang="ja-JP" altLang="en-US" dirty="0">
                <a:latin typeface="MS UI Gothic" pitchFamily="50" charset="-128"/>
                <a:ea typeface="MS UI Gothic" pitchFamily="50" charset="-128"/>
              </a:rPr>
              <a:t>②　当該保険医療機関に</a:t>
            </a:r>
            <a:r>
              <a:rPr kumimoji="0" lang="ja-JP" altLang="en-US" dirty="0">
                <a:solidFill>
                  <a:srgbClr val="0070C0"/>
                </a:solidFill>
                <a:latin typeface="MS UI Gothic" pitchFamily="50" charset="-128"/>
                <a:ea typeface="MS UI Gothic" pitchFamily="50" charset="-128"/>
              </a:rPr>
              <a:t>以下から構成される栄養サポートチームが設置</a:t>
            </a:r>
            <a:r>
              <a:rPr kumimoji="0" lang="ja-JP" altLang="en-US" dirty="0">
                <a:latin typeface="MS UI Gothic" pitchFamily="50" charset="-128"/>
                <a:ea typeface="MS UI Gothic" pitchFamily="50" charset="-128"/>
              </a:rPr>
              <a:t>されている。</a:t>
            </a:r>
          </a:p>
          <a:p>
            <a:pPr marL="712788" fontAlgn="auto">
              <a:spcBef>
                <a:spcPts val="0"/>
              </a:spcBef>
              <a:spcAft>
                <a:spcPts val="0"/>
              </a:spcAft>
              <a:defRPr/>
            </a:pPr>
            <a:r>
              <a:rPr kumimoji="0" lang="ja-JP" altLang="en-US" dirty="0">
                <a:latin typeface="MS UI Gothic" pitchFamily="50" charset="-128"/>
                <a:ea typeface="MS UI Gothic" pitchFamily="50" charset="-128"/>
              </a:rPr>
              <a:t>ア　栄養管理に係る所定の研修を終了した専任の常勤医師</a:t>
            </a:r>
          </a:p>
          <a:p>
            <a:pPr marL="712788" fontAlgn="auto">
              <a:spcBef>
                <a:spcPts val="0"/>
              </a:spcBef>
              <a:spcAft>
                <a:spcPts val="0"/>
              </a:spcAft>
              <a:defRPr/>
            </a:pPr>
            <a:r>
              <a:rPr kumimoji="0" lang="ja-JP" altLang="en-US" dirty="0">
                <a:latin typeface="MS UI Gothic" pitchFamily="50" charset="-128"/>
                <a:ea typeface="MS UI Gothic" pitchFamily="50" charset="-128"/>
              </a:rPr>
              <a:t>イ　栄養管理に係る所定の研修を終了した専任の常勤看護師</a:t>
            </a:r>
          </a:p>
          <a:p>
            <a:pPr marL="712788" fontAlgn="auto">
              <a:spcBef>
                <a:spcPts val="0"/>
              </a:spcBef>
              <a:spcAft>
                <a:spcPts val="0"/>
              </a:spcAft>
              <a:defRPr/>
            </a:pPr>
            <a:r>
              <a:rPr kumimoji="0" lang="ja-JP" altLang="en-US" dirty="0">
                <a:latin typeface="MS UI Gothic" pitchFamily="50" charset="-128"/>
                <a:ea typeface="MS UI Gothic" pitchFamily="50" charset="-128"/>
              </a:rPr>
              <a:t>ウ　栄養管理に係る所定の研修を終了した専任の常勤薬剤師</a:t>
            </a:r>
          </a:p>
          <a:p>
            <a:pPr marL="712788" fontAlgn="auto">
              <a:spcBef>
                <a:spcPts val="0"/>
              </a:spcBef>
              <a:spcAft>
                <a:spcPts val="0"/>
              </a:spcAft>
              <a:defRPr/>
            </a:pPr>
            <a:r>
              <a:rPr kumimoji="0" lang="ja-JP" altLang="en-US" dirty="0">
                <a:latin typeface="MS UI Gothic" pitchFamily="50" charset="-128"/>
                <a:ea typeface="MS UI Gothic" pitchFamily="50" charset="-128"/>
              </a:rPr>
              <a:t>エ　栄養管理に係る所定の研修を終了した専任の管理栄養士</a:t>
            </a:r>
          </a:p>
          <a:p>
            <a:pPr marL="628650" indent="-177800" fontAlgn="auto">
              <a:spcBef>
                <a:spcPts val="0"/>
              </a:spcBef>
              <a:spcAft>
                <a:spcPts val="0"/>
              </a:spcAft>
              <a:defRPr/>
            </a:pPr>
            <a:r>
              <a:rPr kumimoji="0" lang="ja-JP" altLang="en-US" dirty="0">
                <a:latin typeface="MS UI Gothic" pitchFamily="50" charset="-128"/>
                <a:ea typeface="MS UI Gothic" pitchFamily="50" charset="-128"/>
              </a:rPr>
              <a:t>③　１日当たりの算定患者数は、</a:t>
            </a:r>
            <a:r>
              <a:rPr kumimoji="0" lang="ja-JP" altLang="en-US" dirty="0">
                <a:solidFill>
                  <a:srgbClr val="0070C0"/>
                </a:solidFill>
                <a:latin typeface="MS UI Gothic" pitchFamily="50" charset="-128"/>
                <a:ea typeface="MS UI Gothic" pitchFamily="50" charset="-128"/>
              </a:rPr>
              <a:t>１チームにつき概ね１５人以内</a:t>
            </a:r>
            <a:r>
              <a:rPr kumimoji="0" lang="ja-JP" altLang="en-US" dirty="0">
                <a:latin typeface="MS UI Gothic" pitchFamily="50" charset="-128"/>
                <a:ea typeface="MS UI Gothic" pitchFamily="50" charset="-128"/>
              </a:rPr>
              <a:t>とする</a:t>
            </a:r>
            <a:r>
              <a:rPr kumimoji="0" lang="ja-JP" altLang="en-US" sz="2000" dirty="0">
                <a:latin typeface="MS UI Gothic" pitchFamily="50" charset="-128"/>
                <a:ea typeface="MS UI Gothic" pitchFamily="50" charset="-128"/>
              </a:rPr>
              <a:t>。</a:t>
            </a:r>
          </a:p>
        </p:txBody>
      </p:sp>
      <p:sp>
        <p:nvSpPr>
          <p:cNvPr id="9" name="タイトル 2"/>
          <p:cNvSpPr>
            <a:spLocks noGrp="1"/>
          </p:cNvSpPr>
          <p:nvPr>
            <p:ph type="title"/>
          </p:nvPr>
        </p:nvSpPr>
        <p:spPr>
          <a:xfrm>
            <a:off x="457200" y="116632"/>
            <a:ext cx="8229600" cy="93610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医療を提供しているが、</a:t>
            </a:r>
            <a: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医療</a:t>
            </a:r>
            <a:r>
              <a:rPr lang="ja-JP" altLang="en-US" sz="24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資源の少ない地域に配慮した評価</a:t>
            </a:r>
            <a:endParaRPr lang="ja-JP" altLang="en-US" sz="24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FE227727-3947-428F-AC22-D979DC2FB266}" type="slidenum">
              <a:rPr lang="en-US" sz="1400">
                <a:effectLst>
                  <a:outerShdw blurRad="38100" dist="38100" dir="2700000" algn="tl">
                    <a:srgbClr val="000000">
                      <a:alpha val="43137"/>
                    </a:srgbClr>
                  </a:outerShdw>
                </a:effectLst>
              </a:rPr>
              <a:pPr algn="r">
                <a:defRPr/>
              </a:pPr>
              <a:t>175</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4644008" y="1124744"/>
            <a:ext cx="42849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572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834</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852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864096"/>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感染防止</a:t>
            </a: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対策への評価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125D7738-02C3-4014-9294-216B1C3EB4D9}" type="slidenum">
              <a:rPr lang="en-US" sz="1400">
                <a:effectLst>
                  <a:outerShdw blurRad="38100" dist="38100" dir="2700000" algn="tl">
                    <a:srgbClr val="000000">
                      <a:alpha val="43137"/>
                    </a:srgbClr>
                  </a:outerShdw>
                </a:effectLst>
              </a:rPr>
              <a:pPr algn="r">
                <a:defRPr/>
              </a:pPr>
              <a:t>176</a:t>
            </a:fld>
            <a:endParaRPr lang="en-US" sz="1400" dirty="0">
              <a:effectLst>
                <a:outerShdw blurRad="38100" dist="38100" dir="2700000" algn="tl">
                  <a:srgbClr val="000000">
                    <a:alpha val="43137"/>
                  </a:srgbClr>
                </a:outerShdw>
              </a:effectLst>
            </a:endParaRPr>
          </a:p>
        </p:txBody>
      </p:sp>
      <p:sp>
        <p:nvSpPr>
          <p:cNvPr id="11" name="コンテンツ プレースホルダ 5"/>
          <p:cNvSpPr txBox="1">
            <a:spLocks/>
          </p:cNvSpPr>
          <p:nvPr/>
        </p:nvSpPr>
        <p:spPr>
          <a:xfrm>
            <a:off x="459762" y="1052736"/>
            <a:ext cx="8208912" cy="4392488"/>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600"/>
              </a:spcAft>
              <a:defRPr/>
            </a:pPr>
            <a:r>
              <a:rPr kumimoji="0" lang="ja-JP" altLang="en-US" sz="2800" dirty="0">
                <a:latin typeface="MS UI Gothic" pitchFamily="50" charset="-128"/>
                <a:ea typeface="MS UI Gothic" pitchFamily="50" charset="-128"/>
              </a:rPr>
              <a:t>◆医療安全対策加算、感染防止対策加算の見直し</a:t>
            </a:r>
            <a:endParaRPr kumimoji="0" lang="en-US" altLang="ja-JP" sz="2800" dirty="0">
              <a:latin typeface="MS UI Gothic" pitchFamily="50" charset="-128"/>
              <a:ea typeface="MS UI Gothic" pitchFamily="50" charset="-128"/>
            </a:endParaRPr>
          </a:p>
          <a:p>
            <a:pPr marL="450850" indent="-273050" fontAlgn="auto">
              <a:spcBef>
                <a:spcPts val="0"/>
              </a:spcBef>
              <a:spcAft>
                <a:spcPts val="0"/>
              </a:spcAft>
              <a:defRPr/>
            </a:pPr>
            <a:r>
              <a:rPr kumimoji="0" lang="en-US" altLang="ja-JP" sz="2400" dirty="0">
                <a:latin typeface="MS UI Gothic" pitchFamily="50" charset="-128"/>
                <a:ea typeface="MS UI Gothic" pitchFamily="50" charset="-128"/>
              </a:rPr>
              <a:t>(1)</a:t>
            </a:r>
            <a:r>
              <a:rPr kumimoji="0" lang="ja-JP" altLang="en-US" sz="2400" dirty="0">
                <a:latin typeface="MS UI Gothic" pitchFamily="50" charset="-128"/>
                <a:ea typeface="MS UI Gothic" pitchFamily="50" charset="-128"/>
              </a:rPr>
              <a:t>　感染防止対策加算について、</a:t>
            </a:r>
            <a:r>
              <a:rPr kumimoji="0" lang="ja-JP" altLang="en-US" sz="2400" dirty="0">
                <a:solidFill>
                  <a:srgbClr val="0070C0"/>
                </a:solidFill>
                <a:latin typeface="MS UI Gothic" pitchFamily="50" charset="-128"/>
                <a:ea typeface="MS UI Gothic" pitchFamily="50" charset="-128"/>
              </a:rPr>
              <a:t>医療安全対策加算とは別の評価体系</a:t>
            </a:r>
            <a:r>
              <a:rPr kumimoji="0" lang="ja-JP" altLang="en-US" sz="2400" dirty="0">
                <a:latin typeface="MS UI Gothic" pitchFamily="50" charset="-128"/>
                <a:ea typeface="MS UI Gothic" pitchFamily="50" charset="-128"/>
              </a:rPr>
              <a:t>に改める。また、</a:t>
            </a:r>
            <a:r>
              <a:rPr kumimoji="0" lang="ja-JP" altLang="en-US" sz="2400" dirty="0">
                <a:solidFill>
                  <a:srgbClr val="0070C0"/>
                </a:solidFill>
                <a:latin typeface="MS UI Gothic" pitchFamily="50" charset="-128"/>
                <a:ea typeface="MS UI Gothic" pitchFamily="50" charset="-128"/>
              </a:rPr>
              <a:t>感染防止対策チームの人員要件を緩和した感染防止対策加算２を新設</a:t>
            </a:r>
            <a:r>
              <a:rPr kumimoji="0" lang="ja-JP" altLang="en-US" sz="2400" dirty="0">
                <a:latin typeface="MS UI Gothic" pitchFamily="50" charset="-128"/>
                <a:ea typeface="MS UI Gothic" pitchFamily="50" charset="-128"/>
              </a:rPr>
              <a:t>し、感染防止対策加算２を算定している医療機関は感染防止対策加算１を算定する医療機関と連携していることとする。</a:t>
            </a:r>
            <a:endParaRPr kumimoji="0" lang="en-US" altLang="ja-JP" sz="2400" dirty="0">
              <a:latin typeface="MS UI Gothic" pitchFamily="50" charset="-128"/>
              <a:ea typeface="MS UI Gothic" pitchFamily="50" charset="-128"/>
            </a:endParaRPr>
          </a:p>
          <a:p>
            <a:pPr fontAlgn="auto">
              <a:spcBef>
                <a:spcPts val="0"/>
              </a:spcBef>
              <a:spcAft>
                <a:spcPts val="0"/>
              </a:spcAft>
              <a:defRPr/>
            </a:pPr>
            <a:endParaRPr kumimoji="0" lang="en-US" altLang="ja-JP" sz="2400" dirty="0">
              <a:latin typeface="MS UI Gothic" pitchFamily="50" charset="-128"/>
              <a:ea typeface="MS UI Gothic" pitchFamily="50" charset="-128"/>
            </a:endParaRPr>
          </a:p>
          <a:p>
            <a:pPr marL="534988" fontAlgn="auto">
              <a:spcBef>
                <a:spcPts val="0"/>
              </a:spcBef>
              <a:spcAft>
                <a:spcPts val="0"/>
              </a:spcAft>
              <a:defRPr/>
            </a:pPr>
            <a:r>
              <a:rPr kumimoji="0" lang="en-US" altLang="ja-JP" sz="2800" dirty="0">
                <a:solidFill>
                  <a:srgbClr val="FF0000"/>
                </a:solidFill>
                <a:latin typeface="MS UI Gothic" pitchFamily="50" charset="-128"/>
                <a:ea typeface="MS UI Gothic" pitchFamily="50" charset="-128"/>
              </a:rPr>
              <a:t>A234-2</a:t>
            </a:r>
            <a:r>
              <a:rPr kumimoji="0" lang="ja-JP" altLang="en-US" sz="2800" dirty="0">
                <a:solidFill>
                  <a:srgbClr val="FF0000"/>
                </a:solidFill>
                <a:latin typeface="MS UI Gothic" pitchFamily="50" charset="-128"/>
                <a:ea typeface="MS UI Gothic" pitchFamily="50" charset="-128"/>
              </a:rPr>
              <a:t>　感染防止対策加算（入院初日）</a:t>
            </a:r>
            <a:endParaRPr kumimoji="0" lang="en-US" altLang="ja-JP" sz="2800" dirty="0">
              <a:solidFill>
                <a:srgbClr val="FF0000"/>
              </a:solidFill>
              <a:latin typeface="MS UI Gothic" pitchFamily="50" charset="-128"/>
              <a:ea typeface="MS UI Gothic" pitchFamily="50" charset="-128"/>
            </a:endParaRPr>
          </a:p>
          <a:p>
            <a:pPr marL="985838" fontAlgn="auto">
              <a:spcBef>
                <a:spcPts val="0"/>
              </a:spcBef>
              <a:spcAft>
                <a:spcPts val="0"/>
              </a:spcAft>
              <a:defRPr/>
            </a:pPr>
            <a:r>
              <a:rPr kumimoji="0" lang="ja-JP" altLang="en-US" sz="2800" dirty="0">
                <a:solidFill>
                  <a:srgbClr val="FF0000"/>
                </a:solidFill>
                <a:latin typeface="MS UI Gothic" pitchFamily="50" charset="-128"/>
                <a:ea typeface="MS UI Gothic" pitchFamily="50" charset="-128"/>
              </a:rPr>
              <a:t>（新）１　感染防止対策加算１　　４００点</a:t>
            </a:r>
            <a:endParaRPr kumimoji="0" lang="en-US" altLang="ja-JP" sz="2800" dirty="0">
              <a:solidFill>
                <a:srgbClr val="FF0000"/>
              </a:solidFill>
              <a:latin typeface="MS UI Gothic" pitchFamily="50" charset="-128"/>
              <a:ea typeface="MS UI Gothic" pitchFamily="50" charset="-128"/>
            </a:endParaRPr>
          </a:p>
          <a:p>
            <a:pPr marL="985838" fontAlgn="auto">
              <a:spcBef>
                <a:spcPts val="0"/>
              </a:spcBef>
              <a:spcAft>
                <a:spcPts val="0"/>
              </a:spcAft>
              <a:defRPr/>
            </a:pPr>
            <a:r>
              <a:rPr kumimoji="0" lang="ja-JP" altLang="en-US" sz="2800" dirty="0">
                <a:solidFill>
                  <a:srgbClr val="FF0000"/>
                </a:solidFill>
                <a:latin typeface="MS UI Gothic" pitchFamily="50" charset="-128"/>
                <a:ea typeface="MS UI Gothic" pitchFamily="50" charset="-128"/>
              </a:rPr>
              <a:t>（新）２　感染防止対策加算２　　１００点</a:t>
            </a:r>
            <a:endParaRPr kumimoji="0" lang="ja-JP" altLang="en-US" sz="2800" dirty="0">
              <a:latin typeface="MS UI Gothic" pitchFamily="50" charset="-128"/>
              <a:ea typeface="MS UI Gothic" pitchFamily="50" charset="-128"/>
            </a:endParaRPr>
          </a:p>
        </p:txBody>
      </p:sp>
      <p:sp>
        <p:nvSpPr>
          <p:cNvPr id="5" name="コンテンツ プレースホルダ 5"/>
          <p:cNvSpPr txBox="1">
            <a:spLocks/>
          </p:cNvSpPr>
          <p:nvPr/>
        </p:nvSpPr>
        <p:spPr>
          <a:xfrm>
            <a:off x="459762" y="5733256"/>
            <a:ext cx="8208912" cy="864096"/>
          </a:xfrm>
          <a:prstGeom prst="rect">
            <a:avLst/>
          </a:prstGeom>
          <a:solidFill>
            <a:srgbClr val="FFFFCC"/>
          </a:solidFill>
          <a:effectLst>
            <a:innerShdw blurRad="63500" dist="50800" dir="13500000">
              <a:prstClr val="black">
                <a:alpha val="50000"/>
              </a:prstClr>
            </a:innerShdw>
          </a:effectLst>
        </p:spPr>
        <p:txBody>
          <a:bodyPr anchor="ctr"/>
          <a:lstStyle/>
          <a:p>
            <a:pPr marL="534988" indent="-357188" fontAlgn="auto">
              <a:spcBef>
                <a:spcPts val="0"/>
              </a:spcBef>
              <a:spcAft>
                <a:spcPts val="0"/>
              </a:spcAft>
              <a:defRPr/>
            </a:pPr>
            <a:r>
              <a:rPr kumimoji="0" lang="en-US" altLang="ja-JP" sz="2800" dirty="0">
                <a:latin typeface="MS UI Gothic" pitchFamily="50" charset="-128"/>
                <a:ea typeface="MS UI Gothic" pitchFamily="50" charset="-128"/>
              </a:rPr>
              <a:t>(2)</a:t>
            </a:r>
            <a:r>
              <a:rPr kumimoji="0" lang="ja-JP" altLang="en-US" sz="2800" dirty="0">
                <a:latin typeface="MS UI Gothic" pitchFamily="50" charset="-128"/>
                <a:ea typeface="MS UI Gothic" pitchFamily="50" charset="-128"/>
              </a:rPr>
              <a:t>　感染防止対策加算の新設に合わせて、</a:t>
            </a:r>
            <a:r>
              <a:rPr kumimoji="0" lang="ja-JP" altLang="en-US" sz="2800" dirty="0">
                <a:solidFill>
                  <a:srgbClr val="FF0000"/>
                </a:solidFill>
                <a:latin typeface="MS UI Gothic" pitchFamily="50" charset="-128"/>
                <a:ea typeface="MS UI Gothic" pitchFamily="50" charset="-128"/>
              </a:rPr>
              <a:t>医療安全対策加算の感染防止対策加算を廃止</a:t>
            </a:r>
            <a:r>
              <a:rPr kumimoji="0" lang="ja-JP" altLang="en-US" sz="2800" dirty="0">
                <a:latin typeface="MS UI Gothic" pitchFamily="50" charset="-128"/>
                <a:ea typeface="MS UI Gothic" pitchFamily="50" charset="-128"/>
              </a:rPr>
              <a:t>する。</a:t>
            </a:r>
          </a:p>
        </p:txBody>
      </p:sp>
      <p:sp>
        <p:nvSpPr>
          <p:cNvPr id="6" name="テキスト ボックス 5"/>
          <p:cNvSpPr txBox="1"/>
          <p:nvPr/>
        </p:nvSpPr>
        <p:spPr>
          <a:xfrm>
            <a:off x="4211960" y="908720"/>
            <a:ext cx="478904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574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813-817</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853</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 5"/>
          <p:cNvSpPr txBox="1">
            <a:spLocks/>
          </p:cNvSpPr>
          <p:nvPr/>
        </p:nvSpPr>
        <p:spPr>
          <a:xfrm>
            <a:off x="467544" y="188640"/>
            <a:ext cx="8208912" cy="6552728"/>
          </a:xfrm>
          <a:prstGeom prst="rect">
            <a:avLst/>
          </a:prstGeom>
          <a:solidFill>
            <a:srgbClr val="FFFFCC"/>
          </a:solidFill>
          <a:effectLst>
            <a:innerShdw blurRad="63500" dist="50800" dir="13500000">
              <a:prstClr val="black">
                <a:alpha val="50000"/>
              </a:prstClr>
            </a:innerShdw>
          </a:effectLst>
        </p:spPr>
        <p:txBody>
          <a:bodyPr anchor="ctr"/>
          <a:lstStyle/>
          <a:p>
            <a:pPr marL="82550" fontAlgn="auto">
              <a:spcBef>
                <a:spcPts val="0"/>
              </a:spcBef>
              <a:spcAft>
                <a:spcPts val="0"/>
              </a:spcAft>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施設基準</a:t>
            </a:r>
            <a:r>
              <a:rPr kumimoji="0" lang="en-US" altLang="ja-JP" dirty="0">
                <a:latin typeface="MS UI Gothic" pitchFamily="50" charset="-128"/>
                <a:ea typeface="MS UI Gothic" pitchFamily="50" charset="-128"/>
              </a:rPr>
              <a:t>]</a:t>
            </a:r>
          </a:p>
          <a:p>
            <a:pPr marL="82550" fontAlgn="auto">
              <a:spcBef>
                <a:spcPts val="0"/>
              </a:spcBef>
              <a:spcAft>
                <a:spcPts val="0"/>
              </a:spcAft>
              <a:defRPr/>
            </a:pPr>
            <a:r>
              <a:rPr kumimoji="0" lang="ja-JP" altLang="en-US" b="1" dirty="0">
                <a:solidFill>
                  <a:srgbClr val="0070C0"/>
                </a:solidFill>
                <a:latin typeface="MS UI Gothic" pitchFamily="50" charset="-128"/>
                <a:ea typeface="MS UI Gothic" pitchFamily="50" charset="-128"/>
              </a:rPr>
              <a:t>感染防止対策加算１</a:t>
            </a:r>
          </a:p>
          <a:p>
            <a:pPr marL="273050" indent="-177800" fontAlgn="auto">
              <a:spcBef>
                <a:spcPts val="0"/>
              </a:spcBef>
              <a:spcAft>
                <a:spcPts val="0"/>
              </a:spcAft>
              <a:defRPr/>
            </a:pPr>
            <a:r>
              <a:rPr kumimoji="0" lang="ja-JP" altLang="en-US" dirty="0">
                <a:latin typeface="MS UI Gothic" pitchFamily="50" charset="-128"/>
                <a:ea typeface="MS UI Gothic" pitchFamily="50" charset="-128"/>
              </a:rPr>
              <a:t>①　専任の院内感染管理者が配置されており、感染防止に係る部門を設置していること。</a:t>
            </a:r>
          </a:p>
          <a:p>
            <a:pPr marL="273050" indent="-177800" fontAlgn="auto">
              <a:spcBef>
                <a:spcPts val="0"/>
              </a:spcBef>
              <a:spcAft>
                <a:spcPts val="0"/>
              </a:spcAft>
              <a:defRPr/>
            </a:pPr>
            <a:r>
              <a:rPr kumimoji="0" lang="ja-JP" altLang="en-US" dirty="0">
                <a:latin typeface="MS UI Gothic" pitchFamily="50" charset="-128"/>
                <a:ea typeface="MS UI Gothic" pitchFamily="50" charset="-128"/>
              </a:rPr>
              <a:t>②　感染症対策に３年以上の経験を有する専任の常勤医師、５年以上感染管理に従事した経験を有し、感染管理に係る適切な研修を修了した専任の看護師（医師又は看護師のうち１名は専従）、３年以上の病院勤務経験を持つ感染防止対策にかかわる専任の薬剤師、３年以上の病院勤務経験を持つ専任の臨床検査技師からなる感染制御チームを組織し、感染防止に係る日常業務を行うこと。</a:t>
            </a:r>
            <a:endParaRPr kumimoji="0" lang="en-US" altLang="ja-JP" dirty="0">
              <a:latin typeface="MS UI Gothic" pitchFamily="50" charset="-128"/>
              <a:ea typeface="MS UI Gothic" pitchFamily="50" charset="-128"/>
            </a:endParaRPr>
          </a:p>
          <a:p>
            <a:pPr marL="273050" indent="-177800" fontAlgn="auto">
              <a:spcBef>
                <a:spcPts val="0"/>
              </a:spcBef>
              <a:spcAft>
                <a:spcPts val="0"/>
              </a:spcAft>
              <a:defRPr/>
            </a:pPr>
            <a:r>
              <a:rPr kumimoji="0" lang="ja-JP" altLang="en-US" dirty="0">
                <a:latin typeface="MS UI Gothic" pitchFamily="50" charset="-128"/>
                <a:ea typeface="MS UI Gothic" pitchFamily="50" charset="-128"/>
              </a:rPr>
              <a:t>③　年４回程度、感染防止対策加算２を算定する医療機関と合同の感染防止対策に関する取組を話し合うカンファレンスを開催していること。</a:t>
            </a:r>
          </a:p>
          <a:p>
            <a:pPr marL="273050" indent="-177800" fontAlgn="auto">
              <a:spcBef>
                <a:spcPts val="0"/>
              </a:spcBef>
              <a:spcAft>
                <a:spcPts val="0"/>
              </a:spcAft>
              <a:defRPr/>
            </a:pPr>
            <a:r>
              <a:rPr kumimoji="0" lang="ja-JP" altLang="en-US" dirty="0">
                <a:latin typeface="MS UI Gothic" pitchFamily="50" charset="-128"/>
                <a:ea typeface="MS UI Gothic" pitchFamily="50" charset="-128"/>
              </a:rPr>
              <a:t>④　感染防止対策加算２を算定する医療機関から必要時に院内感染対策に関する相談を受けていること。</a:t>
            </a:r>
            <a:endParaRPr kumimoji="0" lang="en-US" altLang="ja-JP" dirty="0">
              <a:latin typeface="MS UI Gothic" pitchFamily="50" charset="-128"/>
              <a:ea typeface="MS UI Gothic" pitchFamily="50" charset="-128"/>
            </a:endParaRPr>
          </a:p>
          <a:p>
            <a:pPr marL="273050" indent="-190500" fontAlgn="auto">
              <a:spcBef>
                <a:spcPts val="1200"/>
              </a:spcBef>
              <a:spcAft>
                <a:spcPts val="0"/>
              </a:spcAft>
              <a:defRPr/>
            </a:pPr>
            <a:r>
              <a:rPr kumimoji="0" lang="ja-JP" altLang="en-US" b="1" dirty="0">
                <a:solidFill>
                  <a:srgbClr val="0070C0"/>
                </a:solidFill>
                <a:latin typeface="MS UI Gothic" pitchFamily="50" charset="-128"/>
                <a:ea typeface="MS UI Gothic" pitchFamily="50" charset="-128"/>
              </a:rPr>
              <a:t>感染防止対策加算２</a:t>
            </a:r>
          </a:p>
          <a:p>
            <a:pPr marL="273050" indent="-177800" fontAlgn="auto">
              <a:spcBef>
                <a:spcPts val="0"/>
              </a:spcBef>
              <a:spcAft>
                <a:spcPts val="0"/>
              </a:spcAft>
              <a:defRPr/>
            </a:pPr>
            <a:r>
              <a:rPr kumimoji="0" lang="ja-JP" altLang="en-US" dirty="0">
                <a:latin typeface="MS UI Gothic" pitchFamily="50" charset="-128"/>
                <a:ea typeface="MS UI Gothic" pitchFamily="50" charset="-128"/>
              </a:rPr>
              <a:t>①　一般病床の病床数が３００床以下の医療機関であることを標準とする。</a:t>
            </a:r>
          </a:p>
          <a:p>
            <a:pPr marL="273050" indent="-177800" fontAlgn="auto">
              <a:spcBef>
                <a:spcPts val="0"/>
              </a:spcBef>
              <a:spcAft>
                <a:spcPts val="0"/>
              </a:spcAft>
              <a:defRPr/>
            </a:pPr>
            <a:r>
              <a:rPr kumimoji="0" lang="ja-JP" altLang="en-US" dirty="0">
                <a:latin typeface="MS UI Gothic" pitchFamily="50" charset="-128"/>
                <a:ea typeface="MS UI Gothic" pitchFamily="50" charset="-128"/>
              </a:rPr>
              <a:t>②　専任の院内感染管理者が配置されており、感染防止に係る部門を設置していること。</a:t>
            </a:r>
          </a:p>
          <a:p>
            <a:pPr marL="273050" indent="-177800" fontAlgn="auto">
              <a:spcBef>
                <a:spcPts val="0"/>
              </a:spcBef>
              <a:spcAft>
                <a:spcPts val="0"/>
              </a:spcAft>
              <a:defRPr/>
            </a:pPr>
            <a:r>
              <a:rPr kumimoji="0" lang="ja-JP" altLang="en-US" dirty="0">
                <a:latin typeface="MS UI Gothic" pitchFamily="50" charset="-128"/>
                <a:ea typeface="MS UI Gothic" pitchFamily="50" charset="-128"/>
              </a:rPr>
              <a:t>③　感染症対策に３年以上の経験を有する専任の常勤医師、５年以上感染管理に従事した経験を有する専任の看護師（医師、看護師とも専任で差し支えない）、３年以上の病院勤務経験を持つ感染防止対策にかかわる専任の薬剤師、３年以上の病院勤務経験を持つ専任の臨床検査技師からなる感染制御チームを組織し、感染防止に係る日常業務を行うこと。</a:t>
            </a:r>
          </a:p>
          <a:p>
            <a:pPr marL="273050" indent="-177800" fontAlgn="auto">
              <a:spcBef>
                <a:spcPts val="0"/>
              </a:spcBef>
              <a:spcAft>
                <a:spcPts val="0"/>
              </a:spcAft>
              <a:defRPr/>
            </a:pPr>
            <a:r>
              <a:rPr kumimoji="0" lang="ja-JP" altLang="en-US" dirty="0">
                <a:latin typeface="MS UI Gothic" pitchFamily="50" charset="-128"/>
                <a:ea typeface="MS UI Gothic" pitchFamily="50" charset="-128"/>
              </a:rPr>
              <a:t>④　年に４回程度、感染防止対策加算１を算定する医療機関が開催する感染防止対策に関するカンファレンスに参加していること。</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1CD0BEF-1AB9-439D-9F2A-C14D4C9CBCFA}" type="slidenum">
              <a:rPr lang="en-US" sz="1400">
                <a:effectLst>
                  <a:outerShdw blurRad="38100" dist="38100" dir="2700000" algn="tl">
                    <a:srgbClr val="000000">
                      <a:alpha val="43137"/>
                    </a:srgbClr>
                  </a:outerShdw>
                </a:effectLst>
              </a:rPr>
              <a:pPr algn="r">
                <a:defRPr/>
              </a:pPr>
              <a:t>177</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感染防止</a:t>
            </a: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対策への評価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86331100-CBE8-42EA-ACEE-907DA2BD43A7}" type="slidenum">
              <a:rPr lang="en-US" sz="1400">
                <a:effectLst>
                  <a:outerShdw blurRad="38100" dist="38100" dir="2700000" algn="tl">
                    <a:srgbClr val="000000">
                      <a:alpha val="43137"/>
                    </a:srgbClr>
                  </a:outerShdw>
                </a:effectLst>
              </a:rPr>
              <a:pPr algn="r">
                <a:defRPr/>
              </a:pPr>
              <a:t>178</a:t>
            </a:fld>
            <a:endParaRPr lang="en-US" sz="1400" dirty="0">
              <a:effectLst>
                <a:outerShdw blurRad="38100" dist="38100" dir="2700000" algn="tl">
                  <a:srgbClr val="000000">
                    <a:alpha val="43137"/>
                  </a:srgbClr>
                </a:outerShdw>
              </a:effectLst>
            </a:endParaRPr>
          </a:p>
        </p:txBody>
      </p:sp>
      <p:sp>
        <p:nvSpPr>
          <p:cNvPr id="11" name="コンテンツ プレースホルダ 5"/>
          <p:cNvSpPr txBox="1">
            <a:spLocks/>
          </p:cNvSpPr>
          <p:nvPr/>
        </p:nvSpPr>
        <p:spPr>
          <a:xfrm>
            <a:off x="459762" y="1052736"/>
            <a:ext cx="8208912" cy="5472608"/>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fontAlgn="auto">
              <a:spcBef>
                <a:spcPts val="0"/>
              </a:spcBef>
              <a:spcAft>
                <a:spcPts val="0"/>
              </a:spcAft>
              <a:defRPr/>
            </a:pPr>
            <a:r>
              <a:rPr kumimoji="0" lang="ja-JP" altLang="en-US" sz="2800" dirty="0">
                <a:latin typeface="MS UI Gothic" pitchFamily="50" charset="-128"/>
                <a:ea typeface="MS UI Gothic" pitchFamily="50" charset="-128"/>
              </a:rPr>
              <a:t>◆</a:t>
            </a:r>
            <a:r>
              <a:rPr kumimoji="0" lang="ja-JP" altLang="en-US" sz="2800" dirty="0">
                <a:solidFill>
                  <a:srgbClr val="0070C0"/>
                </a:solidFill>
                <a:latin typeface="MS UI Gothic" pitchFamily="50" charset="-128"/>
                <a:ea typeface="MS UI Gothic" pitchFamily="50" charset="-128"/>
              </a:rPr>
              <a:t>感染防止対策加算１</a:t>
            </a:r>
            <a:r>
              <a:rPr kumimoji="0" lang="ja-JP" altLang="en-US" sz="2800" dirty="0">
                <a:latin typeface="MS UI Gothic" pitchFamily="50" charset="-128"/>
                <a:ea typeface="MS UI Gothic" pitchFamily="50" charset="-128"/>
              </a:rPr>
              <a:t>を算定する医療機関同士が連携して</a:t>
            </a:r>
            <a:r>
              <a:rPr kumimoji="0" lang="ja-JP" altLang="en-US" sz="2800" dirty="0">
                <a:solidFill>
                  <a:srgbClr val="0070C0"/>
                </a:solidFill>
                <a:latin typeface="MS UI Gothic" pitchFamily="50" charset="-128"/>
                <a:ea typeface="MS UI Gothic" pitchFamily="50" charset="-128"/>
              </a:rPr>
              <a:t>相互に感染防止に関する評価</a:t>
            </a:r>
            <a:r>
              <a:rPr kumimoji="0" lang="ja-JP" altLang="en-US" sz="2800" dirty="0">
                <a:latin typeface="MS UI Gothic" pitchFamily="50" charset="-128"/>
                <a:ea typeface="MS UI Gothic" pitchFamily="50" charset="-128"/>
              </a:rPr>
              <a:t>を行った場合の加算を新設する。</a:t>
            </a:r>
            <a:endParaRPr kumimoji="0" lang="en-US" altLang="ja-JP" sz="2800" dirty="0">
              <a:latin typeface="MS UI Gothic" pitchFamily="50" charset="-128"/>
              <a:ea typeface="MS UI Gothic" pitchFamily="50" charset="-128"/>
            </a:endParaRPr>
          </a:p>
          <a:p>
            <a:pPr fontAlgn="auto">
              <a:spcBef>
                <a:spcPts val="0"/>
              </a:spcBef>
              <a:spcAft>
                <a:spcPts val="0"/>
              </a:spcAft>
              <a:defRPr/>
            </a:pPr>
            <a:endParaRPr kumimoji="0" lang="en-US" altLang="ja-JP" sz="2800" dirty="0">
              <a:latin typeface="MS UI Gothic" pitchFamily="50" charset="-128"/>
              <a:ea typeface="MS UI Gothic" pitchFamily="50" charset="-128"/>
            </a:endParaRPr>
          </a:p>
          <a:p>
            <a:pPr marL="903288" fontAlgn="auto">
              <a:spcBef>
                <a:spcPts val="0"/>
              </a:spcBef>
              <a:spcAft>
                <a:spcPts val="0"/>
              </a:spcAft>
              <a:defRPr/>
            </a:pPr>
            <a:r>
              <a:rPr kumimoji="0" lang="en-US" altLang="ja-JP" sz="2400" dirty="0">
                <a:latin typeface="MS UI Gothic" pitchFamily="50" charset="-128"/>
                <a:ea typeface="MS UI Gothic" pitchFamily="50" charset="-128"/>
              </a:rPr>
              <a:t>A234-2</a:t>
            </a:r>
            <a:r>
              <a:rPr kumimoji="0" lang="ja-JP" altLang="en-US" sz="2400" dirty="0">
                <a:latin typeface="MS UI Gothic" pitchFamily="50" charset="-128"/>
                <a:ea typeface="MS UI Gothic" pitchFamily="50" charset="-128"/>
              </a:rPr>
              <a:t>　感染防止対策加算（入院初日）</a:t>
            </a:r>
          </a:p>
          <a:p>
            <a:pPr fontAlgn="auto">
              <a:spcBef>
                <a:spcPts val="0"/>
              </a:spcBef>
              <a:spcAft>
                <a:spcPts val="0"/>
              </a:spcAft>
              <a:defRPr/>
            </a:pPr>
            <a:r>
              <a:rPr kumimoji="0" lang="ja-JP" altLang="en-US" sz="2800" dirty="0">
                <a:solidFill>
                  <a:srgbClr val="FF0000"/>
                </a:solidFill>
                <a:latin typeface="MS UI Gothic" pitchFamily="50" charset="-128"/>
                <a:ea typeface="MS UI Gothic" pitchFamily="50" charset="-128"/>
              </a:rPr>
              <a:t>　　（新）注２　感染防止対策地域連携加算</a:t>
            </a:r>
            <a:endParaRPr kumimoji="0" lang="en-US" altLang="ja-JP" sz="2800" dirty="0">
              <a:solidFill>
                <a:srgbClr val="FF0000"/>
              </a:solidFill>
              <a:latin typeface="MS UI Gothic" pitchFamily="50" charset="-128"/>
              <a:ea typeface="MS UI Gothic" pitchFamily="50" charset="-128"/>
            </a:endParaRPr>
          </a:p>
          <a:p>
            <a:pPr marL="4394200" fontAlgn="auto">
              <a:spcBef>
                <a:spcPts val="0"/>
              </a:spcBef>
              <a:spcAft>
                <a:spcPts val="0"/>
              </a:spcAft>
              <a:defRPr/>
            </a:pPr>
            <a:r>
              <a:rPr kumimoji="0" lang="ja-JP" altLang="en-US" sz="2800" dirty="0">
                <a:solidFill>
                  <a:srgbClr val="FF0000"/>
                </a:solidFill>
                <a:latin typeface="MS UI Gothic" pitchFamily="50" charset="-128"/>
                <a:ea typeface="MS UI Gothic" pitchFamily="50" charset="-128"/>
              </a:rPr>
              <a:t>１００点（入院初日）</a:t>
            </a:r>
            <a:endParaRPr kumimoji="0" lang="en-US" altLang="ja-JP" sz="2800" dirty="0">
              <a:solidFill>
                <a:srgbClr val="FF0000"/>
              </a:solidFill>
              <a:latin typeface="MS UI Gothic" pitchFamily="50" charset="-128"/>
              <a:ea typeface="MS UI Gothic" pitchFamily="50" charset="-128"/>
            </a:endParaRPr>
          </a:p>
          <a:p>
            <a:pPr fontAlgn="auto">
              <a:spcBef>
                <a:spcPts val="0"/>
              </a:spcBef>
              <a:spcAft>
                <a:spcPts val="0"/>
              </a:spcAft>
              <a:defRPr/>
            </a:pPr>
            <a:endParaRPr kumimoji="0" lang="ja-JP" altLang="en-US" sz="2800" dirty="0">
              <a:latin typeface="MS UI Gothic" pitchFamily="50" charset="-128"/>
              <a:ea typeface="MS UI Gothic" pitchFamily="50" charset="-128"/>
            </a:endParaRPr>
          </a:p>
          <a:p>
            <a:pPr marL="628650" indent="-93663" fontAlgn="auto">
              <a:spcBef>
                <a:spcPts val="0"/>
              </a:spcBef>
              <a:spcAft>
                <a:spcPts val="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施設基準</a:t>
            </a:r>
            <a:r>
              <a:rPr kumimoji="0" lang="en-US" altLang="ja-JP" sz="2400" dirty="0">
                <a:latin typeface="MS UI Gothic" pitchFamily="50" charset="-128"/>
                <a:ea typeface="MS UI Gothic" pitchFamily="50" charset="-128"/>
              </a:rPr>
              <a:t>]</a:t>
            </a:r>
          </a:p>
          <a:p>
            <a:pPr marL="985838" indent="-273050" fontAlgn="auto">
              <a:spcBef>
                <a:spcPts val="0"/>
              </a:spcBef>
              <a:spcAft>
                <a:spcPts val="0"/>
              </a:spcAft>
              <a:defRPr/>
            </a:pPr>
            <a:r>
              <a:rPr kumimoji="0" lang="en-US" altLang="ja-JP" sz="2400" dirty="0">
                <a:latin typeface="MS UI Gothic" pitchFamily="50" charset="-128"/>
                <a:ea typeface="MS UI Gothic" pitchFamily="50" charset="-128"/>
              </a:rPr>
              <a:t>①</a:t>
            </a:r>
            <a:r>
              <a:rPr kumimoji="0" lang="ja-JP" altLang="en-US" sz="2400" dirty="0">
                <a:latin typeface="MS UI Gothic" pitchFamily="50" charset="-128"/>
                <a:ea typeface="MS UI Gothic" pitchFamily="50" charset="-128"/>
              </a:rPr>
              <a:t>　</a:t>
            </a:r>
            <a:r>
              <a:rPr kumimoji="0" lang="ja-JP" altLang="en-US" sz="2400" dirty="0">
                <a:solidFill>
                  <a:srgbClr val="0070C0"/>
                </a:solidFill>
                <a:latin typeface="MS UI Gothic" pitchFamily="50" charset="-128"/>
                <a:ea typeface="MS UI Gothic" pitchFamily="50" charset="-128"/>
              </a:rPr>
              <a:t>感染防止対策加算１を算定</a:t>
            </a:r>
            <a:r>
              <a:rPr kumimoji="0" lang="ja-JP" altLang="en-US" sz="2400" dirty="0">
                <a:latin typeface="MS UI Gothic" pitchFamily="50" charset="-128"/>
                <a:ea typeface="MS UI Gothic" pitchFamily="50" charset="-128"/>
              </a:rPr>
              <a:t>していること。</a:t>
            </a:r>
          </a:p>
          <a:p>
            <a:pPr marL="985838" indent="-273050" fontAlgn="auto">
              <a:spcBef>
                <a:spcPts val="0"/>
              </a:spcBef>
              <a:spcAft>
                <a:spcPts val="0"/>
              </a:spcAft>
              <a:defRPr/>
            </a:pPr>
            <a:r>
              <a:rPr kumimoji="0" lang="ja-JP" altLang="en-US" sz="2400" dirty="0">
                <a:latin typeface="MS UI Gothic" pitchFamily="50" charset="-128"/>
                <a:ea typeface="MS UI Gothic" pitchFamily="50" charset="-128"/>
              </a:rPr>
              <a:t>②　感染防止対策加算１を算定している医療機関同士が連携し、</a:t>
            </a:r>
            <a:r>
              <a:rPr kumimoji="0" lang="ja-JP" altLang="en-US" sz="2400" dirty="0">
                <a:solidFill>
                  <a:srgbClr val="0070C0"/>
                </a:solidFill>
                <a:latin typeface="MS UI Gothic" pitchFamily="50" charset="-128"/>
                <a:ea typeface="MS UI Gothic" pitchFamily="50" charset="-128"/>
              </a:rPr>
              <a:t>年１回程度、</a:t>
            </a:r>
            <a:r>
              <a:rPr kumimoji="0" lang="ja-JP" altLang="en-US" sz="2400" dirty="0">
                <a:latin typeface="MS UI Gothic" pitchFamily="50" charset="-128"/>
                <a:ea typeface="MS UI Gothic" pitchFamily="50" charset="-128"/>
              </a:rPr>
              <a:t>互いの医療機関に赴いて、</a:t>
            </a:r>
            <a:r>
              <a:rPr kumimoji="0" lang="ja-JP" altLang="en-US" sz="2400" dirty="0">
                <a:solidFill>
                  <a:srgbClr val="0070C0"/>
                </a:solidFill>
                <a:latin typeface="MS UI Gothic" pitchFamily="50" charset="-128"/>
                <a:ea typeface="MS UI Gothic" pitchFamily="50" charset="-128"/>
              </a:rPr>
              <a:t>相互に感染防止対策に係る評価</a:t>
            </a:r>
            <a:r>
              <a:rPr kumimoji="0" lang="ja-JP" altLang="en-US" sz="2400" dirty="0">
                <a:latin typeface="MS UI Gothic" pitchFamily="50" charset="-128"/>
                <a:ea typeface="MS UI Gothic" pitchFamily="50" charset="-128"/>
              </a:rPr>
              <a:t>を行っていること。</a:t>
            </a:r>
          </a:p>
        </p:txBody>
      </p:sp>
      <p:sp>
        <p:nvSpPr>
          <p:cNvPr id="5" name="テキスト ボックス 4"/>
          <p:cNvSpPr txBox="1"/>
          <p:nvPr/>
        </p:nvSpPr>
        <p:spPr>
          <a:xfrm>
            <a:off x="5004048" y="836712"/>
            <a:ext cx="399695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575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854</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0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fontScale="90000"/>
          </a:bodyP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患者サポート体制の充実した医療機関への評価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37191541-E4F4-4AB8-84EE-3A3DCF5FB65E}" type="slidenum">
              <a:rPr lang="en-US" sz="1400">
                <a:effectLst>
                  <a:outerShdw blurRad="38100" dist="38100" dir="2700000" algn="tl">
                    <a:srgbClr val="000000">
                      <a:alpha val="43137"/>
                    </a:srgbClr>
                  </a:outerShdw>
                </a:effectLst>
              </a:rPr>
              <a:pPr algn="r">
                <a:defRPr/>
              </a:pPr>
              <a:t>179</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1124744"/>
            <a:ext cx="8208912" cy="5112568"/>
          </a:xfrm>
          <a:prstGeom prst="rect">
            <a:avLst/>
          </a:prstGeom>
          <a:solidFill>
            <a:srgbClr val="FFFFCC"/>
          </a:solidFill>
          <a:effectLst>
            <a:innerShdw blurRad="63500" dist="50800" dir="13500000">
              <a:prstClr val="black">
                <a:alpha val="50000"/>
              </a:prstClr>
            </a:innerShdw>
          </a:effectLst>
        </p:spPr>
        <p:txBody>
          <a:bodyPr anchor="ctr"/>
          <a:lstStyle/>
          <a:p>
            <a:pPr indent="355600" fontAlgn="auto">
              <a:spcBef>
                <a:spcPts val="0"/>
              </a:spcBef>
              <a:spcAft>
                <a:spcPts val="600"/>
              </a:spcAft>
              <a:defRPr/>
            </a:pPr>
            <a:r>
              <a:rPr kumimoji="0" lang="ja-JP" altLang="en-US" sz="2800" dirty="0">
                <a:solidFill>
                  <a:srgbClr val="0070C0"/>
                </a:solidFill>
                <a:latin typeface="MS UI Gothic" pitchFamily="50" charset="-128"/>
                <a:ea typeface="MS UI Gothic" pitchFamily="50" charset="-128"/>
              </a:rPr>
              <a:t>患者等からの相談</a:t>
            </a:r>
            <a:r>
              <a:rPr kumimoji="0" lang="ja-JP" altLang="en-US" sz="2800" dirty="0">
                <a:latin typeface="MS UI Gothic" pitchFamily="50" charset="-128"/>
                <a:ea typeface="MS UI Gothic" pitchFamily="50" charset="-128"/>
              </a:rPr>
              <a:t>に幅広く対応できる</a:t>
            </a:r>
            <a:r>
              <a:rPr kumimoji="0" lang="ja-JP" altLang="en-US" sz="2800" dirty="0">
                <a:solidFill>
                  <a:srgbClr val="0070C0"/>
                </a:solidFill>
                <a:latin typeface="MS UI Gothic" pitchFamily="50" charset="-128"/>
                <a:ea typeface="MS UI Gothic" pitchFamily="50" charset="-128"/>
              </a:rPr>
              <a:t>体制</a:t>
            </a:r>
            <a:r>
              <a:rPr kumimoji="0" lang="ja-JP" altLang="en-US" sz="2800" dirty="0">
                <a:latin typeface="MS UI Gothic" pitchFamily="50" charset="-128"/>
                <a:ea typeface="MS UI Gothic" pitchFamily="50" charset="-128"/>
              </a:rPr>
              <a:t>をとっている医療機関に対する評価を新設する。</a:t>
            </a:r>
            <a:endParaRPr kumimoji="0" lang="en-US" altLang="ja-JP" sz="2800" dirty="0">
              <a:latin typeface="MS UI Gothic" pitchFamily="50" charset="-128"/>
              <a:ea typeface="MS UI Gothic" pitchFamily="50" charset="-128"/>
            </a:endParaRPr>
          </a:p>
          <a:p>
            <a:pPr fontAlgn="auto">
              <a:spcBef>
                <a:spcPts val="0"/>
              </a:spcBef>
              <a:spcAft>
                <a:spcPts val="600"/>
              </a:spcAft>
              <a:defRPr/>
            </a:pPr>
            <a:endParaRPr kumimoji="0" lang="ja-JP" altLang="en-US" sz="2800" dirty="0">
              <a:latin typeface="MS UI Gothic" pitchFamily="50" charset="-128"/>
              <a:ea typeface="MS UI Gothic" pitchFamily="50" charset="-128"/>
            </a:endParaRPr>
          </a:p>
          <a:p>
            <a:pPr marL="534988" fontAlgn="auto">
              <a:spcBef>
                <a:spcPts val="0"/>
              </a:spcBef>
              <a:spcAft>
                <a:spcPts val="600"/>
              </a:spcAft>
              <a:defRPr/>
            </a:pPr>
            <a:r>
              <a:rPr kumimoji="0" lang="en-US" altLang="ja-JP" sz="2800" dirty="0">
                <a:solidFill>
                  <a:srgbClr val="FF0000"/>
                </a:solidFill>
                <a:latin typeface="MS UI Gothic" pitchFamily="50" charset="-128"/>
                <a:ea typeface="MS UI Gothic" pitchFamily="50" charset="-128"/>
              </a:rPr>
              <a:t>(</a:t>
            </a:r>
            <a:r>
              <a:rPr kumimoji="0" lang="ja-JP" altLang="en-US" sz="2800" dirty="0">
                <a:solidFill>
                  <a:srgbClr val="FF0000"/>
                </a:solidFill>
                <a:latin typeface="MS UI Gothic" pitchFamily="50" charset="-128"/>
                <a:ea typeface="MS UI Gothic" pitchFamily="50" charset="-128"/>
              </a:rPr>
              <a:t>新</a:t>
            </a:r>
            <a:r>
              <a:rPr kumimoji="0" lang="en-US" altLang="ja-JP" sz="2800" dirty="0">
                <a:solidFill>
                  <a:srgbClr val="FF0000"/>
                </a:solidFill>
                <a:latin typeface="MS UI Gothic" pitchFamily="50" charset="-128"/>
                <a:ea typeface="MS UI Gothic" pitchFamily="50" charset="-128"/>
              </a:rPr>
              <a:t>)A234-3</a:t>
            </a:r>
            <a:r>
              <a:rPr kumimoji="0" lang="ja-JP" altLang="en-US" sz="2800" dirty="0">
                <a:solidFill>
                  <a:srgbClr val="FF0000"/>
                </a:solidFill>
                <a:latin typeface="MS UI Gothic" pitchFamily="50" charset="-128"/>
                <a:ea typeface="MS UI Gothic" pitchFamily="50" charset="-128"/>
              </a:rPr>
              <a:t>　患者サポート体制充実加算</a:t>
            </a:r>
            <a:endParaRPr kumimoji="0" lang="en-US" altLang="ja-JP" sz="2800" dirty="0">
              <a:solidFill>
                <a:srgbClr val="FF0000"/>
              </a:solidFill>
              <a:latin typeface="MS UI Gothic" pitchFamily="50" charset="-128"/>
              <a:ea typeface="MS UI Gothic" pitchFamily="50" charset="-128"/>
            </a:endParaRPr>
          </a:p>
          <a:p>
            <a:pPr marL="4749800" fontAlgn="auto">
              <a:spcBef>
                <a:spcPts val="0"/>
              </a:spcBef>
              <a:spcAft>
                <a:spcPts val="600"/>
              </a:spcAft>
              <a:defRPr/>
            </a:pPr>
            <a:r>
              <a:rPr kumimoji="0" lang="ja-JP" altLang="en-US" sz="2800" dirty="0">
                <a:solidFill>
                  <a:srgbClr val="FF0000"/>
                </a:solidFill>
                <a:latin typeface="MS UI Gothic" pitchFamily="50" charset="-128"/>
                <a:ea typeface="MS UI Gothic" pitchFamily="50" charset="-128"/>
              </a:rPr>
              <a:t>７０点（入院初日）</a:t>
            </a:r>
          </a:p>
          <a:p>
            <a:pPr fontAlgn="auto">
              <a:spcBef>
                <a:spcPts val="0"/>
              </a:spcBef>
              <a:spcAft>
                <a:spcPts val="600"/>
              </a:spcAft>
              <a:defRPr/>
            </a:pPr>
            <a:endParaRPr kumimoji="0" lang="en-US" altLang="ja-JP" sz="2800" dirty="0">
              <a:latin typeface="MS UI Gothic" pitchFamily="50" charset="-128"/>
              <a:ea typeface="MS UI Gothic" pitchFamily="50" charset="-128"/>
            </a:endParaRPr>
          </a:p>
          <a:p>
            <a:pPr marL="355600" fontAlgn="auto">
              <a:spcBef>
                <a:spcPts val="0"/>
              </a:spcBef>
              <a:spcAft>
                <a:spcPts val="60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施設基準</a:t>
            </a:r>
            <a:r>
              <a:rPr kumimoji="0" lang="en-US" altLang="ja-JP" sz="2400" dirty="0">
                <a:latin typeface="MS UI Gothic" pitchFamily="50" charset="-128"/>
                <a:ea typeface="MS UI Gothic" pitchFamily="50" charset="-128"/>
              </a:rPr>
              <a:t>]</a:t>
            </a:r>
          </a:p>
          <a:p>
            <a:pPr marL="712788" indent="-177800" fontAlgn="auto">
              <a:spcBef>
                <a:spcPts val="0"/>
              </a:spcBef>
              <a:spcAft>
                <a:spcPts val="600"/>
              </a:spcAft>
              <a:defRPr/>
            </a:pPr>
            <a:r>
              <a:rPr kumimoji="0" lang="en-US" altLang="ja-JP" sz="2400" dirty="0">
                <a:latin typeface="MS UI Gothic" pitchFamily="50" charset="-128"/>
                <a:ea typeface="MS UI Gothic" pitchFamily="50" charset="-128"/>
              </a:rPr>
              <a:t>①</a:t>
            </a:r>
            <a:r>
              <a:rPr kumimoji="0" lang="ja-JP" altLang="en-US" sz="2400" dirty="0">
                <a:latin typeface="MS UI Gothic" pitchFamily="50" charset="-128"/>
                <a:ea typeface="MS UI Gothic" pitchFamily="50" charset="-128"/>
              </a:rPr>
              <a:t>　患者又はその家族等からの相談支援窓口を設置し、</a:t>
            </a:r>
            <a:r>
              <a:rPr kumimoji="0" lang="ja-JP" altLang="en-US" sz="2400" dirty="0">
                <a:solidFill>
                  <a:srgbClr val="0070C0"/>
                </a:solidFill>
                <a:latin typeface="MS UI Gothic" pitchFamily="50" charset="-128"/>
                <a:ea typeface="MS UI Gothic" pitchFamily="50" charset="-128"/>
              </a:rPr>
              <a:t>専任の看護師、社会福祉士</a:t>
            </a:r>
            <a:r>
              <a:rPr kumimoji="0" lang="ja-JP" altLang="en-US" sz="2400" dirty="0">
                <a:latin typeface="MS UI Gothic" pitchFamily="50" charset="-128"/>
                <a:ea typeface="MS UI Gothic" pitchFamily="50" charset="-128"/>
              </a:rPr>
              <a:t>等を配置していること。</a:t>
            </a:r>
          </a:p>
          <a:p>
            <a:pPr marL="712788" indent="-177800" fontAlgn="auto">
              <a:spcBef>
                <a:spcPts val="0"/>
              </a:spcBef>
              <a:spcAft>
                <a:spcPts val="600"/>
              </a:spcAft>
              <a:defRPr/>
            </a:pPr>
            <a:r>
              <a:rPr kumimoji="0" lang="ja-JP" altLang="en-US" sz="2400" dirty="0">
                <a:latin typeface="MS UI Gothic" pitchFamily="50" charset="-128"/>
                <a:ea typeface="MS UI Gothic" pitchFamily="50" charset="-128"/>
              </a:rPr>
              <a:t>②　患者のサポート等に関する</a:t>
            </a:r>
            <a:r>
              <a:rPr kumimoji="0" lang="ja-JP" altLang="en-US" sz="2400" dirty="0">
                <a:solidFill>
                  <a:srgbClr val="0070C0"/>
                </a:solidFill>
                <a:latin typeface="MS UI Gothic" pitchFamily="50" charset="-128"/>
                <a:ea typeface="MS UI Gothic" pitchFamily="50" charset="-128"/>
              </a:rPr>
              <a:t>マニュアルの作成、報告体制の整備、職員への研修等</a:t>
            </a:r>
            <a:r>
              <a:rPr kumimoji="0" lang="ja-JP" altLang="en-US" sz="2400" dirty="0">
                <a:latin typeface="MS UI Gothic" pitchFamily="50" charset="-128"/>
                <a:ea typeface="MS UI Gothic" pitchFamily="50" charset="-128"/>
              </a:rPr>
              <a:t>、体制の整備を行っていること。</a:t>
            </a:r>
          </a:p>
        </p:txBody>
      </p:sp>
      <p:sp>
        <p:nvSpPr>
          <p:cNvPr id="6" name="テキスト ボックス 5"/>
          <p:cNvSpPr txBox="1"/>
          <p:nvPr/>
        </p:nvSpPr>
        <p:spPr>
          <a:xfrm>
            <a:off x="5076056" y="836712"/>
            <a:ext cx="392494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576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854</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正方形/長方形 3"/>
          <p:cNvSpPr>
            <a:spLocks noChangeArrowheads="1"/>
          </p:cNvSpPr>
          <p:nvPr/>
        </p:nvSpPr>
        <p:spPr bwMode="auto">
          <a:xfrm>
            <a:off x="179388" y="188913"/>
            <a:ext cx="8893175" cy="6410325"/>
          </a:xfrm>
          <a:prstGeom prst="rect">
            <a:avLst/>
          </a:prstGeom>
          <a:noFill/>
          <a:ln w="9525">
            <a:noFill/>
            <a:miter lim="800000"/>
            <a:headEnd/>
            <a:tailEnd/>
          </a:ln>
        </p:spPr>
        <p:txBody>
          <a:bodyPr>
            <a:spAutoFit/>
          </a:bodyPr>
          <a:lstStyle/>
          <a:p>
            <a:r>
              <a:rPr lang="ja-JP" altLang="ja-JP" sz="2000">
                <a:solidFill>
                  <a:srgbClr val="0070C0"/>
                </a:solidFill>
                <a:latin typeface="HG創英角ｺﾞｼｯｸUB" pitchFamily="49" charset="-128"/>
                <a:ea typeface="HG創英角ｺﾞｼｯｸUB" pitchFamily="49" charset="-128"/>
              </a:rPr>
              <a:t>１２月７日</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【材料部会】再算定における為替変動への配慮</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【薬価部会】平成２４年度薬価制度改革に向けた全体的な論点整理について</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新薬創出・適応外薬解消等促進加算</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【総会】提供体制（４）</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Ⅰ</a:t>
            </a:r>
            <a:r>
              <a:rPr lang="en-US" altLang="ja-JP" sz="2000">
                <a:solidFill>
                  <a:srgbClr val="000000"/>
                </a:solidFill>
                <a:latin typeface="ＭＳ Ｐゴシック" charset="-128"/>
              </a:rPr>
              <a:t> </a:t>
            </a:r>
            <a:r>
              <a:rPr lang="ja-JP" altLang="ja-JP" sz="2000">
                <a:solidFill>
                  <a:srgbClr val="000000"/>
                </a:solidFill>
                <a:latin typeface="ＭＳ Ｐゴシック" charset="-128"/>
              </a:rPr>
              <a:t>院内体制</a:t>
            </a:r>
          </a:p>
          <a:p>
            <a:pPr>
              <a:lnSpc>
                <a:spcPct val="90000"/>
              </a:lnSpc>
            </a:pPr>
            <a:r>
              <a:rPr lang="ja-JP" altLang="en-US">
                <a:solidFill>
                  <a:srgbClr val="000000"/>
                </a:solidFill>
                <a:latin typeface="ＭＳ Ｐゴシック" charset="-128"/>
              </a:rPr>
              <a:t>　　　　　　　   </a:t>
            </a:r>
            <a:r>
              <a:rPr lang="ja-JP" altLang="ja-JP">
                <a:solidFill>
                  <a:srgbClr val="000000"/>
                </a:solidFill>
                <a:latin typeface="ＭＳ Ｐゴシック" charset="-128"/>
              </a:rPr>
              <a:t>①病院医療従事者の負担軽減策</a:t>
            </a:r>
            <a:endParaRPr lang="ja-JP" altLang="en-US">
              <a:solidFill>
                <a:srgbClr val="000000"/>
              </a:solidFill>
              <a:latin typeface="ＭＳ Ｐゴシック" charset="-128"/>
            </a:endParaRPr>
          </a:p>
          <a:p>
            <a:pPr>
              <a:lnSpc>
                <a:spcPct val="90000"/>
              </a:lnSpc>
            </a:pPr>
            <a:r>
              <a:rPr lang="ja-JP" altLang="en-US">
                <a:solidFill>
                  <a:srgbClr val="000000"/>
                </a:solidFill>
                <a:latin typeface="ＭＳ Ｐゴシック" charset="-128"/>
              </a:rPr>
              <a:t>　　　　　　　　　  </a:t>
            </a:r>
            <a:r>
              <a:rPr lang="en-US" altLang="ja-JP">
                <a:solidFill>
                  <a:srgbClr val="000000"/>
                </a:solidFill>
                <a:latin typeface="ＭＳ Ｐゴシック" charset="-128"/>
              </a:rPr>
              <a:t>(</a:t>
            </a:r>
            <a:r>
              <a:rPr lang="ja-JP" altLang="ja-JP">
                <a:solidFill>
                  <a:srgbClr val="000000"/>
                </a:solidFill>
                <a:latin typeface="ＭＳ Ｐゴシック" charset="-128"/>
              </a:rPr>
              <a:t>ⅰ</a:t>
            </a:r>
            <a:r>
              <a:rPr lang="en-US" altLang="ja-JP">
                <a:solidFill>
                  <a:srgbClr val="000000"/>
                </a:solidFill>
                <a:latin typeface="ＭＳ Ｐゴシック" charset="-128"/>
              </a:rPr>
              <a:t>)</a:t>
            </a:r>
            <a:r>
              <a:rPr lang="ja-JP" altLang="ja-JP">
                <a:solidFill>
                  <a:srgbClr val="000000"/>
                </a:solidFill>
                <a:latin typeface="ＭＳ Ｐゴシック" charset="-128"/>
              </a:rPr>
              <a:t>医師・看護師等の業務分担、</a:t>
            </a:r>
            <a:r>
              <a:rPr lang="en-US" altLang="ja-JP">
                <a:solidFill>
                  <a:srgbClr val="000000"/>
                </a:solidFill>
                <a:latin typeface="ＭＳ Ｐゴシック" charset="-128"/>
              </a:rPr>
              <a:t>(</a:t>
            </a:r>
            <a:r>
              <a:rPr lang="ja-JP" altLang="ja-JP">
                <a:solidFill>
                  <a:srgbClr val="000000"/>
                </a:solidFill>
                <a:latin typeface="ＭＳ Ｐゴシック" charset="-128"/>
              </a:rPr>
              <a:t>ⅱ</a:t>
            </a:r>
            <a:r>
              <a:rPr lang="en-US" altLang="ja-JP">
                <a:solidFill>
                  <a:srgbClr val="000000"/>
                </a:solidFill>
                <a:latin typeface="ＭＳ Ｐゴシック" charset="-128"/>
              </a:rPr>
              <a:t>)</a:t>
            </a:r>
            <a:r>
              <a:rPr lang="ja-JP" altLang="ja-JP">
                <a:solidFill>
                  <a:srgbClr val="000000"/>
                </a:solidFill>
                <a:latin typeface="ＭＳ Ｐゴシック" charset="-128"/>
              </a:rPr>
              <a:t>看護職員の勤務負担軽減、</a:t>
            </a:r>
            <a:endParaRPr lang="ja-JP" altLang="en-US">
              <a:solidFill>
                <a:srgbClr val="000000"/>
              </a:solidFill>
              <a:latin typeface="ＭＳ Ｐゴシック" charset="-128"/>
            </a:endParaRPr>
          </a:p>
          <a:p>
            <a:pPr>
              <a:lnSpc>
                <a:spcPct val="90000"/>
              </a:lnSpc>
            </a:pPr>
            <a:r>
              <a:rPr lang="ja-JP" altLang="en-US">
                <a:solidFill>
                  <a:srgbClr val="000000"/>
                </a:solidFill>
                <a:latin typeface="ＭＳ Ｐゴシック" charset="-128"/>
              </a:rPr>
              <a:t>　　　　　　　　　  </a:t>
            </a:r>
            <a:r>
              <a:rPr lang="en-US" altLang="ja-JP">
                <a:solidFill>
                  <a:srgbClr val="000000"/>
                </a:solidFill>
                <a:latin typeface="ＭＳ Ｐゴシック" charset="-128"/>
              </a:rPr>
              <a:t>(</a:t>
            </a:r>
            <a:r>
              <a:rPr lang="ja-JP" altLang="ja-JP">
                <a:solidFill>
                  <a:srgbClr val="000000"/>
                </a:solidFill>
                <a:latin typeface="ＭＳ Ｐゴシック" charset="-128"/>
              </a:rPr>
              <a:t>ⅲ</a:t>
            </a:r>
            <a:r>
              <a:rPr lang="en-US" altLang="ja-JP">
                <a:solidFill>
                  <a:srgbClr val="000000"/>
                </a:solidFill>
                <a:latin typeface="ＭＳ Ｐゴシック" charset="-128"/>
              </a:rPr>
              <a:t>)</a:t>
            </a:r>
            <a:r>
              <a:rPr lang="ja-JP" altLang="ja-JP">
                <a:solidFill>
                  <a:srgbClr val="000000"/>
                </a:solidFill>
                <a:latin typeface="ＭＳ Ｐゴシック" charset="-128"/>
              </a:rPr>
              <a:t>医師事務作業補助者、</a:t>
            </a:r>
            <a:r>
              <a:rPr lang="en-US" altLang="ja-JP">
                <a:solidFill>
                  <a:srgbClr val="000000"/>
                </a:solidFill>
                <a:latin typeface="ＭＳ Ｐゴシック" charset="-128"/>
              </a:rPr>
              <a:t>(</a:t>
            </a:r>
            <a:r>
              <a:rPr lang="ja-JP" altLang="ja-JP">
                <a:solidFill>
                  <a:srgbClr val="000000"/>
                </a:solidFill>
                <a:latin typeface="ＭＳ Ｐゴシック" charset="-128"/>
              </a:rPr>
              <a:t>ⅳ</a:t>
            </a:r>
            <a:r>
              <a:rPr lang="en-US" altLang="ja-JP">
                <a:solidFill>
                  <a:srgbClr val="000000"/>
                </a:solidFill>
                <a:latin typeface="ＭＳ Ｐゴシック" charset="-128"/>
              </a:rPr>
              <a:t>)</a:t>
            </a:r>
            <a:r>
              <a:rPr lang="ja-JP" altLang="ja-JP">
                <a:solidFill>
                  <a:srgbClr val="000000"/>
                </a:solidFill>
                <a:latin typeface="ＭＳ Ｐゴシック" charset="-128"/>
              </a:rPr>
              <a:t>交代勤務制</a:t>
            </a:r>
          </a:p>
          <a:p>
            <a:pPr>
              <a:lnSpc>
                <a:spcPct val="90000"/>
              </a:lnSpc>
            </a:pPr>
            <a:r>
              <a:rPr lang="ja-JP" altLang="en-US">
                <a:solidFill>
                  <a:srgbClr val="000000"/>
                </a:solidFill>
                <a:latin typeface="ＭＳ Ｐゴシック" charset="-128"/>
              </a:rPr>
              <a:t>　　　　　　　   </a:t>
            </a:r>
            <a:r>
              <a:rPr lang="ja-JP" altLang="ja-JP">
                <a:solidFill>
                  <a:srgbClr val="000000"/>
                </a:solidFill>
                <a:latin typeface="ＭＳ Ｐゴシック" charset="-128"/>
              </a:rPr>
              <a:t>②チーム医療</a:t>
            </a:r>
            <a:endParaRPr lang="ja-JP" altLang="en-US">
              <a:solidFill>
                <a:srgbClr val="000000"/>
              </a:solidFill>
              <a:latin typeface="ＭＳ Ｐゴシック" charset="-128"/>
            </a:endParaRPr>
          </a:p>
          <a:p>
            <a:pPr>
              <a:lnSpc>
                <a:spcPct val="90000"/>
              </a:lnSpc>
            </a:pPr>
            <a:r>
              <a:rPr lang="ja-JP" altLang="en-US">
                <a:solidFill>
                  <a:srgbClr val="000000"/>
                </a:solidFill>
                <a:latin typeface="ＭＳ Ｐゴシック" charset="-128"/>
              </a:rPr>
              <a:t>　　　　　　　　  　</a:t>
            </a:r>
            <a:r>
              <a:rPr lang="en-US" altLang="ja-JP">
                <a:solidFill>
                  <a:srgbClr val="000000"/>
                </a:solidFill>
                <a:latin typeface="ＭＳ Ｐゴシック" charset="-128"/>
              </a:rPr>
              <a:t>(</a:t>
            </a:r>
            <a:r>
              <a:rPr lang="ja-JP" altLang="ja-JP">
                <a:solidFill>
                  <a:srgbClr val="000000"/>
                </a:solidFill>
                <a:latin typeface="ＭＳ Ｐゴシック" charset="-128"/>
              </a:rPr>
              <a:t>ⅰ</a:t>
            </a:r>
            <a:r>
              <a:rPr lang="en-US" altLang="ja-JP">
                <a:solidFill>
                  <a:srgbClr val="000000"/>
                </a:solidFill>
                <a:latin typeface="ＭＳ Ｐゴシック" charset="-128"/>
              </a:rPr>
              <a:t>)</a:t>
            </a:r>
            <a:r>
              <a:rPr lang="ja-JP" altLang="ja-JP">
                <a:solidFill>
                  <a:srgbClr val="000000"/>
                </a:solidFill>
                <a:latin typeface="ＭＳ Ｐゴシック" charset="-128"/>
              </a:rPr>
              <a:t>呼吸ケアチーム、</a:t>
            </a:r>
            <a:r>
              <a:rPr lang="en-US" altLang="ja-JP">
                <a:solidFill>
                  <a:srgbClr val="000000"/>
                </a:solidFill>
                <a:latin typeface="ＭＳ Ｐゴシック" charset="-128"/>
              </a:rPr>
              <a:t>(</a:t>
            </a:r>
            <a:r>
              <a:rPr lang="ja-JP" altLang="ja-JP">
                <a:solidFill>
                  <a:srgbClr val="000000"/>
                </a:solidFill>
                <a:latin typeface="ＭＳ Ｐゴシック" charset="-128"/>
              </a:rPr>
              <a:t>ⅱ</a:t>
            </a:r>
            <a:r>
              <a:rPr lang="en-US" altLang="ja-JP">
                <a:solidFill>
                  <a:srgbClr val="000000"/>
                </a:solidFill>
                <a:latin typeface="ＭＳ Ｐゴシック" charset="-128"/>
              </a:rPr>
              <a:t>)</a:t>
            </a:r>
            <a:r>
              <a:rPr lang="ja-JP" altLang="ja-JP">
                <a:solidFill>
                  <a:srgbClr val="000000"/>
                </a:solidFill>
                <a:latin typeface="ＭＳ Ｐゴシック" charset="-128"/>
              </a:rPr>
              <a:t>栄養サポートチーム、</a:t>
            </a:r>
            <a:endParaRPr lang="ja-JP" altLang="en-US">
              <a:solidFill>
                <a:srgbClr val="000000"/>
              </a:solidFill>
              <a:latin typeface="ＭＳ Ｐゴシック" charset="-128"/>
            </a:endParaRPr>
          </a:p>
          <a:p>
            <a:pPr>
              <a:lnSpc>
                <a:spcPct val="90000"/>
              </a:lnSpc>
            </a:pPr>
            <a:r>
              <a:rPr lang="ja-JP" altLang="en-US">
                <a:solidFill>
                  <a:srgbClr val="000000"/>
                </a:solidFill>
                <a:latin typeface="ＭＳ Ｐゴシック" charset="-128"/>
              </a:rPr>
              <a:t>　　　　　　　　　  </a:t>
            </a:r>
            <a:r>
              <a:rPr lang="en-US" altLang="ja-JP">
                <a:solidFill>
                  <a:srgbClr val="000000"/>
                </a:solidFill>
                <a:latin typeface="ＭＳ Ｐゴシック" charset="-128"/>
              </a:rPr>
              <a:t>(</a:t>
            </a:r>
            <a:r>
              <a:rPr lang="ja-JP" altLang="ja-JP">
                <a:solidFill>
                  <a:srgbClr val="000000"/>
                </a:solidFill>
                <a:latin typeface="ＭＳ Ｐゴシック" charset="-128"/>
              </a:rPr>
              <a:t>ⅲ</a:t>
            </a:r>
            <a:r>
              <a:rPr lang="en-US" altLang="ja-JP">
                <a:solidFill>
                  <a:srgbClr val="000000"/>
                </a:solidFill>
                <a:latin typeface="ＭＳ Ｐゴシック" charset="-128"/>
              </a:rPr>
              <a:t>)</a:t>
            </a:r>
            <a:r>
              <a:rPr lang="ja-JP" altLang="ja-JP">
                <a:solidFill>
                  <a:srgbClr val="000000"/>
                </a:solidFill>
                <a:latin typeface="ＭＳ Ｐゴシック" charset="-128"/>
              </a:rPr>
              <a:t>その他（臓器・造血幹細胞移植後のフォローアップ）</a:t>
            </a:r>
          </a:p>
          <a:p>
            <a:pPr>
              <a:lnSpc>
                <a:spcPct val="90000"/>
              </a:lnSpc>
            </a:pPr>
            <a:r>
              <a:rPr lang="ja-JP" altLang="en-US">
                <a:solidFill>
                  <a:srgbClr val="000000"/>
                </a:solidFill>
                <a:latin typeface="ＭＳ Ｐゴシック" charset="-128"/>
              </a:rPr>
              <a:t>　　　　　　　   </a:t>
            </a:r>
            <a:r>
              <a:rPr lang="ja-JP" altLang="ja-JP">
                <a:solidFill>
                  <a:srgbClr val="000000"/>
                </a:solidFill>
                <a:latin typeface="ＭＳ Ｐゴシック" charset="-128"/>
              </a:rPr>
              <a:t>③院内感染、院内安全に対する取り組みの評価、</a:t>
            </a:r>
            <a:endParaRPr lang="ja-JP" altLang="en-US">
              <a:solidFill>
                <a:srgbClr val="000000"/>
              </a:solidFill>
              <a:latin typeface="ＭＳ Ｐゴシック" charset="-128"/>
            </a:endParaRPr>
          </a:p>
          <a:p>
            <a:pPr>
              <a:lnSpc>
                <a:spcPct val="90000"/>
              </a:lnSpc>
            </a:pPr>
            <a:r>
              <a:rPr lang="ja-JP" altLang="en-US">
                <a:solidFill>
                  <a:srgbClr val="000000"/>
                </a:solidFill>
                <a:latin typeface="ＭＳ Ｐゴシック" charset="-128"/>
              </a:rPr>
              <a:t>　　　　　　　　　  </a:t>
            </a:r>
            <a:r>
              <a:rPr lang="en-US" altLang="ja-JP">
                <a:solidFill>
                  <a:srgbClr val="000000"/>
                </a:solidFill>
                <a:latin typeface="ＭＳ Ｐゴシック" charset="-128"/>
              </a:rPr>
              <a:t>(</a:t>
            </a:r>
            <a:r>
              <a:rPr lang="ja-JP" altLang="ja-JP">
                <a:solidFill>
                  <a:srgbClr val="000000"/>
                </a:solidFill>
                <a:latin typeface="ＭＳ Ｐゴシック" charset="-128"/>
              </a:rPr>
              <a:t>ⅰ</a:t>
            </a:r>
            <a:r>
              <a:rPr lang="en-US" altLang="ja-JP">
                <a:solidFill>
                  <a:srgbClr val="000000"/>
                </a:solidFill>
                <a:latin typeface="ＭＳ Ｐゴシック" charset="-128"/>
              </a:rPr>
              <a:t>)</a:t>
            </a:r>
            <a:r>
              <a:rPr lang="ja-JP" altLang="ja-JP">
                <a:solidFill>
                  <a:srgbClr val="000000"/>
                </a:solidFill>
                <a:latin typeface="ＭＳ Ｐゴシック" charset="-128"/>
              </a:rPr>
              <a:t>院内感染、</a:t>
            </a:r>
            <a:r>
              <a:rPr lang="en-US" altLang="ja-JP">
                <a:solidFill>
                  <a:srgbClr val="000000"/>
                </a:solidFill>
                <a:latin typeface="ＭＳ Ｐゴシック" charset="-128"/>
              </a:rPr>
              <a:t>(</a:t>
            </a:r>
            <a:r>
              <a:rPr lang="ja-JP" altLang="ja-JP">
                <a:solidFill>
                  <a:srgbClr val="000000"/>
                </a:solidFill>
                <a:latin typeface="ＭＳ Ｐゴシック" charset="-128"/>
              </a:rPr>
              <a:t>ⅱ</a:t>
            </a:r>
            <a:r>
              <a:rPr lang="en-US" altLang="ja-JP">
                <a:solidFill>
                  <a:srgbClr val="000000"/>
                </a:solidFill>
                <a:latin typeface="ＭＳ Ｐゴシック" charset="-128"/>
              </a:rPr>
              <a:t>)</a:t>
            </a:r>
            <a:r>
              <a:rPr lang="ja-JP" altLang="ja-JP">
                <a:solidFill>
                  <a:srgbClr val="000000"/>
                </a:solidFill>
                <a:latin typeface="ＭＳ Ｐゴシック" charset="-128"/>
              </a:rPr>
              <a:t>患者サポートの充実に対する評価、</a:t>
            </a:r>
            <a:endParaRPr lang="ja-JP" altLang="en-US">
              <a:solidFill>
                <a:srgbClr val="000000"/>
              </a:solidFill>
              <a:latin typeface="ＭＳ Ｐゴシック" charset="-128"/>
            </a:endParaRPr>
          </a:p>
          <a:p>
            <a:pPr>
              <a:lnSpc>
                <a:spcPct val="90000"/>
              </a:lnSpc>
            </a:pPr>
            <a:r>
              <a:rPr lang="ja-JP" altLang="en-US">
                <a:solidFill>
                  <a:srgbClr val="000000"/>
                </a:solidFill>
                <a:latin typeface="ＭＳ Ｐゴシック" charset="-128"/>
              </a:rPr>
              <a:t>　　　　　　　　　  </a:t>
            </a:r>
            <a:r>
              <a:rPr lang="en-US" altLang="ja-JP">
                <a:solidFill>
                  <a:srgbClr val="000000"/>
                </a:solidFill>
                <a:latin typeface="ＭＳ Ｐゴシック" charset="-128"/>
              </a:rPr>
              <a:t>(</a:t>
            </a:r>
            <a:r>
              <a:rPr lang="ja-JP" altLang="ja-JP">
                <a:solidFill>
                  <a:srgbClr val="000000"/>
                </a:solidFill>
                <a:latin typeface="ＭＳ Ｐゴシック" charset="-128"/>
              </a:rPr>
              <a:t>ⅲ</a:t>
            </a:r>
            <a:r>
              <a:rPr lang="en-US" altLang="ja-JP">
                <a:solidFill>
                  <a:srgbClr val="000000"/>
                </a:solidFill>
                <a:latin typeface="ＭＳ Ｐゴシック" charset="-128"/>
              </a:rPr>
              <a:t>)</a:t>
            </a:r>
            <a:r>
              <a:rPr lang="ja-JP" altLang="ja-JP">
                <a:solidFill>
                  <a:srgbClr val="000000"/>
                </a:solidFill>
                <a:latin typeface="ＭＳ Ｐゴシック" charset="-128"/>
              </a:rPr>
              <a:t>医療機器の保守管理等、</a:t>
            </a:r>
            <a:r>
              <a:rPr lang="en-US" altLang="ja-JP">
                <a:solidFill>
                  <a:srgbClr val="000000"/>
                </a:solidFill>
                <a:latin typeface="ＭＳ Ｐゴシック" charset="-128"/>
              </a:rPr>
              <a:t>(</a:t>
            </a:r>
            <a:r>
              <a:rPr lang="ja-JP" altLang="ja-JP">
                <a:solidFill>
                  <a:srgbClr val="000000"/>
                </a:solidFill>
                <a:latin typeface="ＭＳ Ｐゴシック" charset="-128"/>
              </a:rPr>
              <a:t>ⅳ</a:t>
            </a:r>
            <a:r>
              <a:rPr lang="en-US" altLang="ja-JP">
                <a:solidFill>
                  <a:srgbClr val="000000"/>
                </a:solidFill>
                <a:latin typeface="ＭＳ Ｐゴシック" charset="-128"/>
              </a:rPr>
              <a:t>)</a:t>
            </a:r>
            <a:r>
              <a:rPr lang="ja-JP" altLang="ja-JP">
                <a:solidFill>
                  <a:srgbClr val="000000"/>
                </a:solidFill>
                <a:latin typeface="ＭＳ Ｐゴシック" charset="-128"/>
              </a:rPr>
              <a:t>交代勤務制</a:t>
            </a:r>
          </a:p>
          <a:p>
            <a:pPr>
              <a:lnSpc>
                <a:spcPct val="90000"/>
              </a:lnSpc>
            </a:pPr>
            <a:r>
              <a:rPr lang="ja-JP" altLang="ja-JP">
                <a:solidFill>
                  <a:srgbClr val="000000"/>
                </a:solidFill>
                <a:latin typeface="ＭＳ Ｐゴシック" charset="-128"/>
              </a:rPr>
              <a:t>　　　　　　</a:t>
            </a:r>
            <a:r>
              <a:rPr lang="ja-JP" altLang="en-US">
                <a:solidFill>
                  <a:srgbClr val="000000"/>
                </a:solidFill>
                <a:latin typeface="ＭＳ Ｐゴシック" charset="-128"/>
              </a:rPr>
              <a:t>　   </a:t>
            </a:r>
            <a:r>
              <a:rPr lang="ja-JP" altLang="ja-JP">
                <a:solidFill>
                  <a:srgbClr val="000000"/>
                </a:solidFill>
                <a:latin typeface="ＭＳ Ｐゴシック" charset="-128"/>
              </a:rPr>
              <a:t>④入院基本料等加算の整理</a:t>
            </a:r>
          </a:p>
          <a:p>
            <a:r>
              <a:rPr lang="ja-JP" altLang="en-US">
                <a:solidFill>
                  <a:srgbClr val="000000"/>
                </a:solidFill>
                <a:latin typeface="ＭＳ Ｐゴシック" charset="-128"/>
              </a:rPr>
              <a:t>　　　　　   </a:t>
            </a:r>
            <a:r>
              <a:rPr lang="ja-JP" altLang="ja-JP" sz="2000">
                <a:solidFill>
                  <a:srgbClr val="000000"/>
                </a:solidFill>
                <a:latin typeface="ＭＳ Ｐゴシック" charset="-128"/>
              </a:rPr>
              <a:t>Ⅱ</a:t>
            </a:r>
            <a:r>
              <a:rPr lang="en-US" altLang="ja-JP" sz="2000">
                <a:solidFill>
                  <a:srgbClr val="000000"/>
                </a:solidFill>
                <a:latin typeface="ＭＳ Ｐゴシック" charset="-128"/>
              </a:rPr>
              <a:t> </a:t>
            </a:r>
            <a:r>
              <a:rPr lang="ja-JP" altLang="ja-JP" sz="2000">
                <a:solidFill>
                  <a:srgbClr val="000000"/>
                </a:solidFill>
                <a:latin typeface="ＭＳ Ｐゴシック" charset="-128"/>
              </a:rPr>
              <a:t>リハビリテーション</a:t>
            </a:r>
          </a:p>
          <a:p>
            <a:r>
              <a:rPr lang="ja-JP" altLang="en-US">
                <a:solidFill>
                  <a:srgbClr val="000000"/>
                </a:solidFill>
                <a:latin typeface="ＭＳ Ｐゴシック" charset="-128"/>
              </a:rPr>
              <a:t>  　　　　　　   </a:t>
            </a:r>
            <a:r>
              <a:rPr lang="ja-JP" altLang="ja-JP">
                <a:solidFill>
                  <a:srgbClr val="000000"/>
                </a:solidFill>
                <a:latin typeface="ＭＳ Ｐゴシック" charset="-128"/>
              </a:rPr>
              <a:t>①回復期リハビリテーション病棟</a:t>
            </a:r>
            <a:endParaRPr lang="ja-JP" altLang="en-US">
              <a:solidFill>
                <a:srgbClr val="000000"/>
              </a:solidFill>
              <a:latin typeface="ＭＳ Ｐゴシック" charset="-128"/>
            </a:endParaRPr>
          </a:p>
          <a:p>
            <a:r>
              <a:rPr lang="ja-JP" altLang="en-US">
                <a:solidFill>
                  <a:srgbClr val="000000"/>
                </a:solidFill>
                <a:latin typeface="ＭＳ Ｐゴシック" charset="-128"/>
              </a:rPr>
              <a:t>                  </a:t>
            </a:r>
            <a:r>
              <a:rPr lang="ja-JP" altLang="ja-JP">
                <a:solidFill>
                  <a:srgbClr val="000000"/>
                </a:solidFill>
                <a:latin typeface="ＭＳ Ｐゴシック" charset="-128"/>
              </a:rPr>
              <a:t>②リハビリテーション</a:t>
            </a:r>
            <a:endParaRPr lang="ja-JP" altLang="en-US">
              <a:solidFill>
                <a:srgbClr val="000000"/>
              </a:solidFill>
              <a:latin typeface="ＭＳ Ｐゴシック" charset="-128"/>
            </a:endParaRPr>
          </a:p>
          <a:p>
            <a:r>
              <a:rPr lang="ja-JP" altLang="en-US">
                <a:solidFill>
                  <a:srgbClr val="000000"/>
                </a:solidFill>
                <a:latin typeface="ＭＳ Ｐゴシック" charset="-128"/>
              </a:rPr>
              <a:t>　　　　　　　　　  </a:t>
            </a:r>
            <a:r>
              <a:rPr lang="en-US" altLang="ja-JP">
                <a:solidFill>
                  <a:srgbClr val="000000"/>
                </a:solidFill>
                <a:latin typeface="ＭＳ Ｐゴシック" charset="-128"/>
              </a:rPr>
              <a:t>(</a:t>
            </a:r>
            <a:r>
              <a:rPr lang="ja-JP" altLang="ja-JP">
                <a:solidFill>
                  <a:srgbClr val="000000"/>
                </a:solidFill>
                <a:latin typeface="ＭＳ Ｐゴシック" charset="-128"/>
              </a:rPr>
              <a:t>ⅰ</a:t>
            </a:r>
            <a:r>
              <a:rPr lang="en-US" altLang="ja-JP">
                <a:solidFill>
                  <a:srgbClr val="000000"/>
                </a:solidFill>
                <a:latin typeface="ＭＳ Ｐゴシック" charset="-128"/>
              </a:rPr>
              <a:t>)</a:t>
            </a:r>
            <a:r>
              <a:rPr lang="ja-JP" altLang="ja-JP">
                <a:solidFill>
                  <a:srgbClr val="000000"/>
                </a:solidFill>
                <a:latin typeface="ＭＳ Ｐゴシック" charset="-128"/>
              </a:rPr>
              <a:t>早期リハビリテーション、</a:t>
            </a:r>
            <a:r>
              <a:rPr lang="en-US" altLang="ja-JP">
                <a:solidFill>
                  <a:srgbClr val="000000"/>
                </a:solidFill>
                <a:latin typeface="ＭＳ Ｐゴシック" charset="-128"/>
              </a:rPr>
              <a:t>(</a:t>
            </a:r>
            <a:r>
              <a:rPr lang="ja-JP" altLang="ja-JP">
                <a:solidFill>
                  <a:srgbClr val="000000"/>
                </a:solidFill>
                <a:latin typeface="ＭＳ Ｐゴシック" charset="-128"/>
              </a:rPr>
              <a:t>ⅱ</a:t>
            </a:r>
            <a:r>
              <a:rPr lang="en-US" altLang="ja-JP">
                <a:solidFill>
                  <a:srgbClr val="000000"/>
                </a:solidFill>
                <a:latin typeface="ＭＳ Ｐゴシック" charset="-128"/>
              </a:rPr>
              <a:t>)</a:t>
            </a:r>
            <a:r>
              <a:rPr lang="ja-JP" altLang="ja-JP">
                <a:solidFill>
                  <a:srgbClr val="000000"/>
                </a:solidFill>
                <a:latin typeface="ＭＳ Ｐゴシック" charset="-128"/>
              </a:rPr>
              <a:t>リハビリテーションにおける医師の診察、</a:t>
            </a:r>
            <a:endParaRPr lang="ja-JP" altLang="en-US">
              <a:solidFill>
                <a:srgbClr val="000000"/>
              </a:solidFill>
              <a:latin typeface="ＭＳ Ｐゴシック" charset="-128"/>
            </a:endParaRPr>
          </a:p>
          <a:p>
            <a:r>
              <a:rPr lang="ja-JP" altLang="en-US">
                <a:solidFill>
                  <a:srgbClr val="000000"/>
                </a:solidFill>
                <a:latin typeface="ＭＳ Ｐゴシック" charset="-128"/>
              </a:rPr>
              <a:t>　　　　　　　　　  </a:t>
            </a:r>
            <a:r>
              <a:rPr lang="en-US" altLang="ja-JP">
                <a:solidFill>
                  <a:srgbClr val="000000"/>
                </a:solidFill>
                <a:latin typeface="ＭＳ Ｐゴシック" charset="-128"/>
              </a:rPr>
              <a:t>(</a:t>
            </a:r>
            <a:r>
              <a:rPr lang="ja-JP" altLang="ja-JP">
                <a:solidFill>
                  <a:srgbClr val="000000"/>
                </a:solidFill>
                <a:latin typeface="ＭＳ Ｐゴシック" charset="-128"/>
              </a:rPr>
              <a:t>ⅲ</a:t>
            </a:r>
            <a:r>
              <a:rPr lang="en-US" altLang="ja-JP">
                <a:solidFill>
                  <a:srgbClr val="000000"/>
                </a:solidFill>
                <a:latin typeface="ＭＳ Ｐゴシック" charset="-128"/>
              </a:rPr>
              <a:t>)</a:t>
            </a:r>
            <a:r>
              <a:rPr lang="ja-JP" altLang="ja-JP">
                <a:solidFill>
                  <a:srgbClr val="000000"/>
                </a:solidFill>
                <a:latin typeface="ＭＳ Ｐゴシック" charset="-128"/>
              </a:rPr>
              <a:t>医療と介護の円滑な移行</a:t>
            </a:r>
            <a:r>
              <a:rPr lang="ja-JP" altLang="en-US">
                <a:solidFill>
                  <a:srgbClr val="000000"/>
                </a:solidFill>
                <a:latin typeface="ＭＳ Ｐゴシック" charset="-128"/>
              </a:rPr>
              <a:t>）</a:t>
            </a:r>
            <a:endParaRPr lang="ja-JP" altLang="ja-JP" sz="2000">
              <a:solidFill>
                <a:srgbClr val="000000"/>
              </a:solidFill>
              <a:latin typeface="ＭＳ Ｐゴシック" charset="-128"/>
            </a:endParaRP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薬剤師の病棟での業務</a:t>
            </a:r>
          </a:p>
          <a:p>
            <a:r>
              <a:rPr lang="ja-JP" altLang="ja-JP" sz="2000">
                <a:solidFill>
                  <a:srgbClr val="000000"/>
                </a:solidFill>
                <a:latin typeface="ＭＳ Ｐゴシック" charset="-128"/>
              </a:rPr>
              <a:t>　　　　</a:t>
            </a:r>
            <a:endParaRPr lang="ja-JP" altLang="en-US" sz="2000">
              <a:solidFill>
                <a:srgbClr val="000000"/>
              </a:solidFill>
              <a:latin typeface="ＭＳ Ｐゴシック" charset="-128"/>
            </a:endParaRPr>
          </a:p>
        </p:txBody>
      </p:sp>
      <p:sp>
        <p:nvSpPr>
          <p:cNvPr id="59394"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1BDA59B1-C23E-42E5-89D1-EDAD9E10388E}" type="slidenum">
              <a:rPr kumimoji="1" lang="en-US" altLang="ja-JP" smtClean="0"/>
              <a:pPr fontAlgn="base">
                <a:spcAft>
                  <a:spcPct val="0"/>
                </a:spcAft>
                <a:defRPr/>
              </a:pPr>
              <a:t>18</a:t>
            </a:fld>
            <a:endParaRPr kumimoji="1" lang="en-US" altLang="ja-JP" smtClean="0"/>
          </a:p>
        </p:txBody>
      </p:sp>
    </p:spTree>
    <p:extLst>
      <p:ext uri="{BB962C8B-B14F-4D97-AF65-F5344CB8AC3E}">
        <p14:creationId xmlns:p14="http://schemas.microsoft.com/office/powerpoint/2010/main" xmlns="" val="324450157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3212976"/>
          <a:ext cx="8229600" cy="3351312"/>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32048">
                <a:tc>
                  <a:txBody>
                    <a:bodyPr/>
                    <a:lstStyle/>
                    <a:p>
                      <a:pPr algn="ctr"/>
                      <a:r>
                        <a:rPr kumimoji="1" lang="ja-JP" altLang="en-US" sz="2200" dirty="0" smtClean="0">
                          <a:solidFill>
                            <a:srgbClr val="FF0000"/>
                          </a:solidFill>
                          <a:latin typeface="MS UI Gothic" pitchFamily="50" charset="-128"/>
                          <a:ea typeface="MS UI Gothic" pitchFamily="50" charset="-128"/>
                        </a:rPr>
                        <a:t>改　定　後</a:t>
                      </a:r>
                      <a:endParaRPr kumimoji="1" lang="ja-JP" altLang="en-US" sz="2200"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2200" dirty="0" smtClean="0">
                          <a:latin typeface="MS UI Gothic" pitchFamily="50" charset="-128"/>
                          <a:ea typeface="MS UI Gothic" pitchFamily="50" charset="-128"/>
                        </a:rPr>
                        <a:t>現　　行</a:t>
                      </a:r>
                      <a:endParaRPr kumimoji="1" lang="ja-JP" altLang="en-US" sz="2200" dirty="0">
                        <a:latin typeface="MS UI Gothic" pitchFamily="50" charset="-128"/>
                        <a:ea typeface="MS UI Gothic" pitchFamily="50" charset="-128"/>
                      </a:endParaRPr>
                    </a:p>
                  </a:txBody>
                  <a:tcPr>
                    <a:solidFill>
                      <a:schemeClr val="accent5">
                        <a:lumMod val="20000"/>
                        <a:lumOff val="80000"/>
                      </a:schemeClr>
                    </a:solidFill>
                  </a:tcPr>
                </a:tc>
              </a:tr>
              <a:tr h="2919264">
                <a:tc>
                  <a:txBody>
                    <a:bodyPr/>
                    <a:lstStyle/>
                    <a:p>
                      <a:endParaRPr kumimoji="1" lang="en-US" altLang="ja-JP" sz="2200" baseline="0" dirty="0" smtClean="0">
                        <a:solidFill>
                          <a:schemeClr val="tx1"/>
                        </a:solidFill>
                        <a:latin typeface="MS UI Gothic" pitchFamily="50" charset="-128"/>
                        <a:ea typeface="MS UI Gothic" pitchFamily="50" charset="-128"/>
                        <a:cs typeface="+mn-cs"/>
                      </a:endParaRPr>
                    </a:p>
                    <a:p>
                      <a:r>
                        <a:rPr kumimoji="1" lang="en-US" altLang="ja-JP" sz="2200" baseline="0" dirty="0" smtClean="0">
                          <a:solidFill>
                            <a:schemeClr val="tx1"/>
                          </a:solidFill>
                          <a:latin typeface="MS UI Gothic" pitchFamily="50" charset="-128"/>
                          <a:ea typeface="MS UI Gothic" pitchFamily="50" charset="-128"/>
                          <a:cs typeface="+mn-cs"/>
                        </a:rPr>
                        <a:t>A236-2</a:t>
                      </a:r>
                      <a:r>
                        <a:rPr kumimoji="1" lang="ja-JP" altLang="en-US" sz="2200" baseline="0" dirty="0" smtClean="0">
                          <a:solidFill>
                            <a:schemeClr val="tx1"/>
                          </a:solidFill>
                          <a:latin typeface="MS UI Gothic" pitchFamily="50" charset="-128"/>
                          <a:ea typeface="MS UI Gothic" pitchFamily="50" charset="-128"/>
                          <a:cs typeface="+mn-cs"/>
                        </a:rPr>
                        <a:t>　ハイリスク妊娠管理加算</a:t>
                      </a:r>
                      <a:endParaRPr kumimoji="1" lang="en-US" altLang="ja-JP" sz="2200" baseline="0" dirty="0" smtClean="0">
                        <a:solidFill>
                          <a:schemeClr val="tx1"/>
                        </a:solidFill>
                        <a:latin typeface="MS UI Gothic" pitchFamily="50" charset="-128"/>
                        <a:ea typeface="MS UI Gothic" pitchFamily="50" charset="-128"/>
                        <a:cs typeface="+mn-cs"/>
                      </a:endParaRPr>
                    </a:p>
                    <a:p>
                      <a:r>
                        <a:rPr kumimoji="1" lang="ja-JP" altLang="en-US" sz="2200" baseline="0" dirty="0" smtClean="0">
                          <a:solidFill>
                            <a:schemeClr val="tx1"/>
                          </a:solidFill>
                          <a:latin typeface="MS UI Gothic" pitchFamily="50" charset="-128"/>
                          <a:ea typeface="MS UI Gothic" pitchFamily="50" charset="-128"/>
                          <a:cs typeface="+mn-cs"/>
                        </a:rPr>
                        <a:t>　　　（１日につき）　</a:t>
                      </a:r>
                      <a:endParaRPr kumimoji="1" lang="en-US" altLang="ja-JP" sz="2200" baseline="0" dirty="0" smtClean="0">
                        <a:solidFill>
                          <a:schemeClr val="tx1"/>
                        </a:solidFill>
                        <a:latin typeface="MS UI Gothic" pitchFamily="50" charset="-128"/>
                        <a:ea typeface="MS UI Gothic" pitchFamily="50" charset="-128"/>
                        <a:cs typeface="+mn-cs"/>
                      </a:endParaRPr>
                    </a:p>
                    <a:p>
                      <a:pPr algn="r"/>
                      <a:r>
                        <a:rPr kumimoji="1" lang="ja-JP" altLang="en-US" sz="2200" b="0" baseline="0" dirty="0" smtClean="0">
                          <a:solidFill>
                            <a:srgbClr val="FF0000"/>
                          </a:solidFill>
                          <a:latin typeface="MS UI Gothic" pitchFamily="50" charset="-128"/>
                          <a:ea typeface="MS UI Gothic" pitchFamily="50" charset="-128"/>
                          <a:cs typeface="+mn-cs"/>
                        </a:rPr>
                        <a:t>１</a:t>
                      </a:r>
                      <a:r>
                        <a:rPr kumimoji="1" lang="en-US" altLang="ja-JP" sz="2200" b="0" baseline="0" dirty="0" smtClean="0">
                          <a:solidFill>
                            <a:srgbClr val="FF0000"/>
                          </a:solidFill>
                          <a:latin typeface="MS UI Gothic" pitchFamily="50" charset="-128"/>
                          <a:ea typeface="MS UI Gothic" pitchFamily="50" charset="-128"/>
                          <a:cs typeface="+mn-cs"/>
                        </a:rPr>
                        <a:t>,</a:t>
                      </a:r>
                      <a:r>
                        <a:rPr kumimoji="1" lang="ja-JP" altLang="en-US" sz="2200" b="0" baseline="0" dirty="0" smtClean="0">
                          <a:solidFill>
                            <a:srgbClr val="FF0000"/>
                          </a:solidFill>
                          <a:latin typeface="MS UI Gothic" pitchFamily="50" charset="-128"/>
                          <a:ea typeface="MS UI Gothic" pitchFamily="50" charset="-128"/>
                          <a:cs typeface="+mn-cs"/>
                        </a:rPr>
                        <a:t>２００点（改）</a:t>
                      </a:r>
                      <a:endParaRPr kumimoji="1" lang="en-US" altLang="ja-JP" sz="2200" b="0" baseline="0" dirty="0" smtClean="0">
                        <a:solidFill>
                          <a:srgbClr val="FF0000"/>
                        </a:solidFill>
                        <a:latin typeface="MS UI Gothic" pitchFamily="50" charset="-128"/>
                        <a:ea typeface="MS UI Gothic" pitchFamily="50" charset="-128"/>
                        <a:cs typeface="+mn-cs"/>
                      </a:endParaRPr>
                    </a:p>
                    <a:p>
                      <a:endParaRPr kumimoji="1" lang="en-US" altLang="ja-JP" sz="2200" baseline="0" dirty="0" smtClean="0">
                        <a:solidFill>
                          <a:srgbClr val="FF0000"/>
                        </a:solidFill>
                        <a:latin typeface="MS UI Gothic" pitchFamily="50" charset="-128"/>
                        <a:ea typeface="MS UI Gothic" pitchFamily="50" charset="-128"/>
                        <a:cs typeface="+mn-cs"/>
                      </a:endParaRPr>
                    </a:p>
                    <a:p>
                      <a:r>
                        <a:rPr kumimoji="1" lang="en-US" altLang="ja-JP" sz="2200" baseline="0" dirty="0" smtClean="0">
                          <a:solidFill>
                            <a:schemeClr val="tx1"/>
                          </a:solidFill>
                          <a:latin typeface="MS UI Gothic" pitchFamily="50" charset="-128"/>
                          <a:ea typeface="MS UI Gothic" pitchFamily="50" charset="-128"/>
                          <a:cs typeface="+mn-cs"/>
                        </a:rPr>
                        <a:t>A237</a:t>
                      </a:r>
                      <a:r>
                        <a:rPr kumimoji="1" lang="ja-JP" altLang="en-US" sz="2200" baseline="0" dirty="0" smtClean="0">
                          <a:solidFill>
                            <a:schemeClr val="tx1"/>
                          </a:solidFill>
                          <a:latin typeface="MS UI Gothic" pitchFamily="50" charset="-128"/>
                          <a:ea typeface="MS UI Gothic" pitchFamily="50" charset="-128"/>
                          <a:cs typeface="+mn-cs"/>
                        </a:rPr>
                        <a:t>　ハイリスク分娩管理加算</a:t>
                      </a:r>
                      <a:endParaRPr kumimoji="1" lang="en-US" altLang="ja-JP" sz="2200" baseline="0" dirty="0" smtClean="0">
                        <a:solidFill>
                          <a:schemeClr val="tx1"/>
                        </a:solidFill>
                        <a:latin typeface="MS UI Gothic" pitchFamily="50" charset="-128"/>
                        <a:ea typeface="MS UI Gothic" pitchFamily="50" charset="-128"/>
                        <a:cs typeface="+mn-cs"/>
                      </a:endParaRPr>
                    </a:p>
                    <a:p>
                      <a:r>
                        <a:rPr kumimoji="1" lang="ja-JP" altLang="en-US" sz="2200" baseline="0" dirty="0" smtClean="0">
                          <a:solidFill>
                            <a:schemeClr val="tx1"/>
                          </a:solidFill>
                          <a:latin typeface="MS UI Gothic" pitchFamily="50" charset="-128"/>
                          <a:ea typeface="MS UI Gothic" pitchFamily="50" charset="-128"/>
                          <a:cs typeface="+mn-cs"/>
                        </a:rPr>
                        <a:t>　　　（１日につき）</a:t>
                      </a:r>
                      <a:endParaRPr kumimoji="1" lang="en-US" altLang="ja-JP" sz="2200" baseline="0" dirty="0" smtClean="0">
                        <a:solidFill>
                          <a:schemeClr val="tx1"/>
                        </a:solidFill>
                        <a:latin typeface="MS UI Gothic" pitchFamily="50" charset="-128"/>
                        <a:ea typeface="MS UI Gothic" pitchFamily="50" charset="-128"/>
                        <a:cs typeface="+mn-cs"/>
                      </a:endParaRPr>
                    </a:p>
                    <a:p>
                      <a:pPr algn="r"/>
                      <a:r>
                        <a:rPr kumimoji="1" lang="ja-JP" altLang="en-US" sz="2200" baseline="0" dirty="0" smtClean="0">
                          <a:solidFill>
                            <a:schemeClr val="tx1"/>
                          </a:solidFill>
                          <a:latin typeface="MS UI Gothic" pitchFamily="50" charset="-128"/>
                          <a:ea typeface="MS UI Gothic" pitchFamily="50" charset="-128"/>
                          <a:cs typeface="+mn-cs"/>
                        </a:rPr>
                        <a:t> </a:t>
                      </a:r>
                      <a:r>
                        <a:rPr kumimoji="1" lang="ja-JP" altLang="en-US" sz="2200" b="0" baseline="0" dirty="0" smtClean="0">
                          <a:solidFill>
                            <a:srgbClr val="FF0000"/>
                          </a:solidFill>
                          <a:latin typeface="MS UI Gothic" pitchFamily="50" charset="-128"/>
                          <a:ea typeface="MS UI Gothic" pitchFamily="50" charset="-128"/>
                          <a:cs typeface="+mn-cs"/>
                        </a:rPr>
                        <a:t> ３</a:t>
                      </a:r>
                      <a:r>
                        <a:rPr kumimoji="1" lang="en-US" altLang="ja-JP" sz="2200" b="0" baseline="0" dirty="0" smtClean="0">
                          <a:solidFill>
                            <a:srgbClr val="FF0000"/>
                          </a:solidFill>
                          <a:latin typeface="MS UI Gothic" pitchFamily="50" charset="-128"/>
                          <a:ea typeface="MS UI Gothic" pitchFamily="50" charset="-128"/>
                          <a:cs typeface="+mn-cs"/>
                        </a:rPr>
                        <a:t>,</a:t>
                      </a:r>
                      <a:r>
                        <a:rPr kumimoji="1" lang="ja-JP" altLang="en-US" sz="2200" b="0" baseline="0" dirty="0" smtClean="0">
                          <a:solidFill>
                            <a:srgbClr val="FF0000"/>
                          </a:solidFill>
                          <a:latin typeface="MS UI Gothic" pitchFamily="50" charset="-128"/>
                          <a:ea typeface="MS UI Gothic" pitchFamily="50" charset="-128"/>
                          <a:cs typeface="+mn-cs"/>
                        </a:rPr>
                        <a:t>２００点（改）</a:t>
                      </a:r>
                      <a:endParaRPr kumimoji="1" lang="en-US" altLang="ja-JP" sz="2200" b="0"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endParaRPr kumimoji="1" lang="en-US" altLang="ja-JP" sz="2200" baseline="0" dirty="0" smtClean="0">
                        <a:solidFill>
                          <a:schemeClr val="tx1"/>
                        </a:solidFill>
                        <a:latin typeface="MS UI Gothic" pitchFamily="50" charset="-128"/>
                        <a:ea typeface="MS UI Gothic" pitchFamily="50" charset="-128"/>
                        <a:cs typeface="+mn-cs"/>
                      </a:endParaRPr>
                    </a:p>
                    <a:p>
                      <a:r>
                        <a:rPr kumimoji="1" lang="en-US" altLang="ja-JP" sz="2200" baseline="0" dirty="0" smtClean="0">
                          <a:solidFill>
                            <a:schemeClr val="tx1"/>
                          </a:solidFill>
                          <a:latin typeface="MS UI Gothic" pitchFamily="50" charset="-128"/>
                          <a:ea typeface="MS UI Gothic" pitchFamily="50" charset="-128"/>
                          <a:cs typeface="+mn-cs"/>
                        </a:rPr>
                        <a:t>A236-2</a:t>
                      </a:r>
                      <a:r>
                        <a:rPr kumimoji="1" lang="ja-JP" altLang="en-US" sz="2200" baseline="0" dirty="0" smtClean="0">
                          <a:solidFill>
                            <a:schemeClr val="tx1"/>
                          </a:solidFill>
                          <a:latin typeface="MS UI Gothic" pitchFamily="50" charset="-128"/>
                          <a:ea typeface="MS UI Gothic" pitchFamily="50" charset="-128"/>
                          <a:cs typeface="+mn-cs"/>
                        </a:rPr>
                        <a:t>　ハイリスク妊娠管理加算</a:t>
                      </a:r>
                      <a:endParaRPr kumimoji="1" lang="en-US" altLang="ja-JP" sz="2200" baseline="0" dirty="0" smtClean="0">
                        <a:solidFill>
                          <a:schemeClr val="tx1"/>
                        </a:solidFill>
                        <a:latin typeface="MS UI Gothic" pitchFamily="50" charset="-128"/>
                        <a:ea typeface="MS UI Gothic" pitchFamily="50" charset="-128"/>
                        <a:cs typeface="+mn-cs"/>
                      </a:endParaRPr>
                    </a:p>
                    <a:p>
                      <a:r>
                        <a:rPr kumimoji="1" lang="ja-JP" altLang="en-US" sz="2200" baseline="0" dirty="0" smtClean="0">
                          <a:solidFill>
                            <a:schemeClr val="tx1"/>
                          </a:solidFill>
                          <a:latin typeface="MS UI Gothic" pitchFamily="50" charset="-128"/>
                          <a:ea typeface="MS UI Gothic" pitchFamily="50" charset="-128"/>
                          <a:cs typeface="+mn-cs"/>
                        </a:rPr>
                        <a:t>　　　（１日につき）</a:t>
                      </a:r>
                      <a:endParaRPr kumimoji="1" lang="en-US" altLang="ja-JP" sz="2200" baseline="0" dirty="0" smtClean="0">
                        <a:solidFill>
                          <a:schemeClr val="tx1"/>
                        </a:solidFill>
                        <a:latin typeface="MS UI Gothic" pitchFamily="50" charset="-128"/>
                        <a:ea typeface="MS UI Gothic" pitchFamily="50" charset="-128"/>
                        <a:cs typeface="+mn-cs"/>
                      </a:endParaRPr>
                    </a:p>
                    <a:p>
                      <a:r>
                        <a:rPr kumimoji="1" lang="ja-JP" altLang="en-US" sz="2200" baseline="0" dirty="0" smtClean="0">
                          <a:solidFill>
                            <a:schemeClr val="tx1"/>
                          </a:solidFill>
                          <a:latin typeface="MS UI Gothic" pitchFamily="50" charset="-128"/>
                          <a:ea typeface="MS UI Gothic" pitchFamily="50" charset="-128"/>
                          <a:cs typeface="+mn-cs"/>
                        </a:rPr>
                        <a:t>　　　　　　　　　　　　　　１</a:t>
                      </a:r>
                      <a:r>
                        <a:rPr kumimoji="1" lang="en-US" altLang="ja-JP" sz="2200" baseline="0" dirty="0" smtClean="0">
                          <a:solidFill>
                            <a:schemeClr val="tx1"/>
                          </a:solidFill>
                          <a:latin typeface="MS UI Gothic" pitchFamily="50" charset="-128"/>
                          <a:ea typeface="MS UI Gothic" pitchFamily="50" charset="-128"/>
                          <a:cs typeface="+mn-cs"/>
                        </a:rPr>
                        <a:t>,</a:t>
                      </a:r>
                      <a:r>
                        <a:rPr kumimoji="1" lang="ja-JP" altLang="en-US" sz="2200" baseline="0" dirty="0" smtClean="0">
                          <a:solidFill>
                            <a:schemeClr val="tx1"/>
                          </a:solidFill>
                          <a:latin typeface="MS UI Gothic" pitchFamily="50" charset="-128"/>
                          <a:ea typeface="MS UI Gothic" pitchFamily="50" charset="-128"/>
                          <a:cs typeface="+mn-cs"/>
                        </a:rPr>
                        <a:t>０００点</a:t>
                      </a:r>
                      <a:endParaRPr kumimoji="1" lang="en-US" altLang="ja-JP" sz="2200" baseline="0" dirty="0" smtClean="0">
                        <a:solidFill>
                          <a:schemeClr val="tx1"/>
                        </a:solidFill>
                        <a:latin typeface="MS UI Gothic" pitchFamily="50" charset="-128"/>
                        <a:ea typeface="MS UI Gothic" pitchFamily="50" charset="-128"/>
                        <a:cs typeface="+mn-cs"/>
                      </a:endParaRPr>
                    </a:p>
                    <a:p>
                      <a:endParaRPr kumimoji="1" lang="ja-JP" altLang="en-US" sz="2200" baseline="0" dirty="0" smtClean="0">
                        <a:solidFill>
                          <a:schemeClr val="tx1"/>
                        </a:solidFill>
                        <a:latin typeface="MS UI Gothic" pitchFamily="50" charset="-128"/>
                        <a:ea typeface="MS UI Gothic" pitchFamily="50" charset="-128"/>
                        <a:cs typeface="+mn-cs"/>
                      </a:endParaRPr>
                    </a:p>
                    <a:p>
                      <a:r>
                        <a:rPr kumimoji="1" lang="en-US" altLang="ja-JP" sz="2200" baseline="0" dirty="0" smtClean="0">
                          <a:solidFill>
                            <a:schemeClr val="tx1"/>
                          </a:solidFill>
                          <a:latin typeface="MS UI Gothic" pitchFamily="50" charset="-128"/>
                          <a:ea typeface="MS UI Gothic" pitchFamily="50" charset="-128"/>
                          <a:cs typeface="+mn-cs"/>
                        </a:rPr>
                        <a:t>A237</a:t>
                      </a:r>
                      <a:r>
                        <a:rPr kumimoji="1" lang="ja-JP" altLang="en-US" sz="2200" baseline="0" dirty="0" smtClean="0">
                          <a:solidFill>
                            <a:schemeClr val="tx1"/>
                          </a:solidFill>
                          <a:latin typeface="MS UI Gothic" pitchFamily="50" charset="-128"/>
                          <a:ea typeface="MS UI Gothic" pitchFamily="50" charset="-128"/>
                          <a:cs typeface="+mn-cs"/>
                        </a:rPr>
                        <a:t>　ハイリスク分娩管理加算</a:t>
                      </a:r>
                      <a:endParaRPr kumimoji="1" lang="en-US" altLang="ja-JP" sz="2200" baseline="0" dirty="0" smtClean="0">
                        <a:solidFill>
                          <a:schemeClr val="tx1"/>
                        </a:solidFill>
                        <a:latin typeface="MS UI Gothic" pitchFamily="50" charset="-128"/>
                        <a:ea typeface="MS UI Gothic" pitchFamily="50" charset="-128"/>
                        <a:cs typeface="+mn-cs"/>
                      </a:endParaRPr>
                    </a:p>
                    <a:p>
                      <a:r>
                        <a:rPr kumimoji="1" lang="ja-JP" altLang="en-US" sz="2200" baseline="0" dirty="0" smtClean="0">
                          <a:solidFill>
                            <a:schemeClr val="tx1"/>
                          </a:solidFill>
                          <a:latin typeface="MS UI Gothic" pitchFamily="50" charset="-128"/>
                          <a:ea typeface="MS UI Gothic" pitchFamily="50" charset="-128"/>
                          <a:cs typeface="+mn-cs"/>
                        </a:rPr>
                        <a:t>　　　（１日につき）　</a:t>
                      </a:r>
                      <a:endParaRPr kumimoji="1" lang="en-US" altLang="ja-JP" sz="2200" baseline="0" dirty="0" smtClean="0">
                        <a:solidFill>
                          <a:schemeClr val="tx1"/>
                        </a:solidFill>
                        <a:latin typeface="MS UI Gothic" pitchFamily="50" charset="-128"/>
                        <a:ea typeface="MS UI Gothic" pitchFamily="50" charset="-128"/>
                        <a:cs typeface="+mn-cs"/>
                      </a:endParaRPr>
                    </a:p>
                    <a:p>
                      <a:r>
                        <a:rPr kumimoji="1" lang="ja-JP" altLang="en-US" sz="2200" baseline="0" dirty="0" smtClean="0">
                          <a:solidFill>
                            <a:schemeClr val="tx1"/>
                          </a:solidFill>
                          <a:latin typeface="MS UI Gothic" pitchFamily="50" charset="-128"/>
                          <a:ea typeface="MS UI Gothic" pitchFamily="50" charset="-128"/>
                          <a:cs typeface="+mn-cs"/>
                        </a:rPr>
                        <a:t>　　　　　　　　　　　　　　３</a:t>
                      </a:r>
                      <a:r>
                        <a:rPr kumimoji="1" lang="en-US" altLang="ja-JP" sz="2200" baseline="0" dirty="0" smtClean="0">
                          <a:solidFill>
                            <a:schemeClr val="tx1"/>
                          </a:solidFill>
                          <a:latin typeface="MS UI Gothic" pitchFamily="50" charset="-128"/>
                          <a:ea typeface="MS UI Gothic" pitchFamily="50" charset="-128"/>
                          <a:cs typeface="+mn-cs"/>
                        </a:rPr>
                        <a:t>,</a:t>
                      </a:r>
                      <a:r>
                        <a:rPr kumimoji="1" lang="ja-JP" altLang="en-US" sz="2200" baseline="0" dirty="0" smtClean="0">
                          <a:solidFill>
                            <a:schemeClr val="tx1"/>
                          </a:solidFill>
                          <a:latin typeface="MS UI Gothic" pitchFamily="50" charset="-128"/>
                          <a:ea typeface="MS UI Gothic" pitchFamily="50" charset="-128"/>
                          <a:cs typeface="+mn-cs"/>
                        </a:rPr>
                        <a:t>０００点</a:t>
                      </a:r>
                      <a:endParaRPr kumimoji="1" lang="ja-JP" altLang="en-US" sz="2200" dirty="0">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3" name="タイトル 2"/>
          <p:cNvSpPr>
            <a:spLocks noGrp="1"/>
          </p:cNvSpPr>
          <p:nvPr>
            <p:ph type="title"/>
          </p:nvPr>
        </p:nvSpPr>
        <p:spPr>
          <a:xfrm>
            <a:off x="457200" y="188641"/>
            <a:ext cx="8229600" cy="936103"/>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ＮＩＣＵ入院患者等の後方病床の充実</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コンテンツ プレースホルダ 5"/>
          <p:cNvSpPr txBox="1">
            <a:spLocks/>
          </p:cNvSpPr>
          <p:nvPr/>
        </p:nvSpPr>
        <p:spPr>
          <a:xfrm>
            <a:off x="467544" y="1268760"/>
            <a:ext cx="8136904" cy="1944216"/>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800" dirty="0">
                <a:latin typeface="MS UI Gothic" pitchFamily="50" charset="-128"/>
                <a:ea typeface="MS UI Gothic" pitchFamily="50" charset="-128"/>
              </a:rPr>
              <a:t>◆ハイリスク妊産婦に対する医療の充実</a:t>
            </a:r>
            <a:endParaRPr kumimoji="0" lang="en-US" altLang="ja-JP" sz="2800" dirty="0">
              <a:latin typeface="MS UI Gothic" pitchFamily="50" charset="-128"/>
              <a:ea typeface="MS UI Gothic" pitchFamily="50" charset="-128"/>
            </a:endParaRPr>
          </a:p>
          <a:p>
            <a:pPr marL="534988" indent="-357188" fontAlgn="auto">
              <a:spcBef>
                <a:spcPts val="0"/>
              </a:spcBef>
              <a:spcAft>
                <a:spcPts val="0"/>
              </a:spcAft>
              <a:defRPr/>
            </a:pPr>
            <a:r>
              <a:rPr kumimoji="0" lang="ja-JP" altLang="en-US" sz="2800" dirty="0">
                <a:latin typeface="MS UI Gothic" pitchFamily="50" charset="-128"/>
                <a:ea typeface="MS UI Gothic" pitchFamily="50" charset="-128"/>
              </a:rPr>
              <a:t>　　　リスクの高い妊産婦に対し、必要な医療がより円滑に提供されるよう、</a:t>
            </a:r>
            <a:r>
              <a:rPr kumimoji="0" lang="ja-JP" altLang="en-US" sz="2800" dirty="0">
                <a:solidFill>
                  <a:srgbClr val="0070C0"/>
                </a:solidFill>
                <a:latin typeface="MS UI Gothic" pitchFamily="50" charset="-128"/>
                <a:ea typeface="MS UI Gothic" pitchFamily="50" charset="-128"/>
              </a:rPr>
              <a:t>ハイリスク妊娠管理加算、ハイリスク分娩管理加算の評価を引き上げる</a:t>
            </a:r>
            <a:r>
              <a:rPr kumimoji="0" lang="ja-JP" altLang="en-US" sz="2800" dirty="0">
                <a:latin typeface="MS UI Gothic" pitchFamily="50" charset="-128"/>
                <a:ea typeface="MS UI Gothic" pitchFamily="50" charset="-128"/>
              </a:rPr>
              <a:t>。</a:t>
            </a:r>
            <a:endParaRPr lang="ja-JP" altLang="en-US" sz="2800" kern="0" dirty="0">
              <a:latin typeface="MS UI Gothic" pitchFamily="50" charset="-128"/>
              <a:ea typeface="MS UI Gothic" pitchFamily="50" charset="-128"/>
            </a:endParaRPr>
          </a:p>
        </p:txBody>
      </p:sp>
      <p:sp>
        <p:nvSpPr>
          <p:cNvPr id="7" name="テキスト ボックス 6"/>
          <p:cNvSpPr txBox="1"/>
          <p:nvPr/>
        </p:nvSpPr>
        <p:spPr>
          <a:xfrm>
            <a:off x="5075040" y="3717032"/>
            <a:ext cx="406896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100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577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855</a:t>
            </a:r>
            <a:endParaRPr lang="ja-JP" altLang="en-US" sz="1400" dirty="0">
              <a:solidFill>
                <a:srgbClr val="002060"/>
              </a:solidFill>
              <a:latin typeface="HGPｺﾞｼｯｸM" pitchFamily="50" charset="-128"/>
              <a:ea typeface="HGPｺﾞｼｯｸM" pitchFamily="50" charset="-128"/>
            </a:endParaRPr>
          </a:p>
        </p:txBody>
      </p:sp>
      <p:sp>
        <p:nvSpPr>
          <p:cNvPr id="9" name="テキスト ボックス 8"/>
          <p:cNvSpPr txBox="1"/>
          <p:nvPr/>
        </p:nvSpPr>
        <p:spPr>
          <a:xfrm>
            <a:off x="4419600" y="5085184"/>
            <a:ext cx="472440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101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577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834</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841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855</a:t>
            </a:r>
            <a:endParaRPr lang="ja-JP" altLang="en-US" sz="1400" dirty="0">
              <a:solidFill>
                <a:srgbClr val="002060"/>
              </a:solidFill>
              <a:latin typeface="HGPｺﾞｼｯｸM" pitchFamily="50" charset="-128"/>
              <a:ea typeface="HGPｺﾞｼｯｸM"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E145D0D3-4468-4B71-A7BD-16260E7AA73B}" type="slidenum">
              <a:rPr lang="en-US" sz="1400">
                <a:effectLst>
                  <a:outerShdw blurRad="38100" dist="38100" dir="2700000" algn="tl">
                    <a:srgbClr val="000000">
                      <a:alpha val="43137"/>
                    </a:srgbClr>
                  </a:outerShdw>
                </a:effectLst>
              </a:rPr>
              <a:pPr algn="r">
                <a:defRPr/>
              </a:pPr>
              <a:t>180</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5"/>
          <p:cNvSpPr>
            <a:spLocks noGrp="1"/>
          </p:cNvSpPr>
          <p:nvPr>
            <p:ph idx="1"/>
          </p:nvPr>
        </p:nvSpPr>
        <p:spPr>
          <a:xfrm>
            <a:off x="457200" y="980728"/>
            <a:ext cx="8229600" cy="5544616"/>
          </a:xfrm>
          <a:solidFill>
            <a:srgbClr val="FFFFCC"/>
          </a:solidFill>
          <a:effectLst>
            <a:innerShdw blurRad="63500" dist="50800" dir="13500000">
              <a:prstClr val="black">
                <a:alpha val="50000"/>
              </a:prstClr>
            </a:innerShdw>
          </a:effectLst>
        </p:spPr>
        <p:txBody>
          <a:bodyPr anchor="ctr">
            <a:normAutofit fontScale="92500" lnSpcReduction="10000"/>
          </a:bodyPr>
          <a:lstStyle/>
          <a:p>
            <a:pPr marL="273050" indent="-273050" eaLnBrk="1" fontAlgn="auto" hangingPunct="1">
              <a:lnSpc>
                <a:spcPct val="110000"/>
              </a:lnSpc>
              <a:spcBef>
                <a:spcPts val="0"/>
              </a:spcBef>
              <a:spcAft>
                <a:spcPts val="600"/>
              </a:spcAft>
              <a:buFontTx/>
              <a:buNone/>
              <a:defRPr/>
            </a:pPr>
            <a:r>
              <a:rPr lang="ja-JP" altLang="en-US" dirty="0" smtClean="0">
                <a:solidFill>
                  <a:sysClr val="windowText" lastClr="000000"/>
                </a:solidFill>
                <a:latin typeface="MS UI Gothic" pitchFamily="50" charset="-128"/>
                <a:ea typeface="MS UI Gothic" pitchFamily="50" charset="-128"/>
              </a:rPr>
              <a:t>１． </a:t>
            </a:r>
            <a:r>
              <a:rPr lang="ja-JP" altLang="en-US" dirty="0" smtClean="0">
                <a:solidFill>
                  <a:srgbClr val="0070C0"/>
                </a:solidFill>
                <a:latin typeface="MS UI Gothic" pitchFamily="50" charset="-128"/>
                <a:ea typeface="MS UI Gothic" pitchFamily="50" charset="-128"/>
              </a:rPr>
              <a:t>入院７日</a:t>
            </a:r>
            <a:r>
              <a:rPr lang="ja-JP" altLang="en-US" dirty="0">
                <a:solidFill>
                  <a:srgbClr val="0070C0"/>
                </a:solidFill>
                <a:latin typeface="MS UI Gothic" pitchFamily="50" charset="-128"/>
                <a:ea typeface="MS UI Gothic" pitchFamily="50" charset="-128"/>
              </a:rPr>
              <a:t>以内に退院困難者の抽出</a:t>
            </a:r>
            <a:r>
              <a:rPr lang="ja-JP" altLang="en-US" dirty="0">
                <a:solidFill>
                  <a:sysClr val="windowText" lastClr="000000"/>
                </a:solidFill>
                <a:latin typeface="MS UI Gothic" pitchFamily="50" charset="-128"/>
                <a:ea typeface="MS UI Gothic" pitchFamily="50" charset="-128"/>
              </a:rPr>
              <a:t>を行うこと及び医療機関が抽出した患者以外にも先行研究から明らかになった</a:t>
            </a:r>
            <a:r>
              <a:rPr lang="ja-JP" altLang="en-US" dirty="0">
                <a:solidFill>
                  <a:srgbClr val="0070C0"/>
                </a:solidFill>
                <a:latin typeface="MS UI Gothic" pitchFamily="50" charset="-128"/>
                <a:ea typeface="MS UI Gothic" pitchFamily="50" charset="-128"/>
              </a:rPr>
              <a:t>退院困難者については、調整を行う</a:t>
            </a:r>
            <a:r>
              <a:rPr lang="ja-JP" altLang="en-US" dirty="0">
                <a:solidFill>
                  <a:sysClr val="windowText" lastClr="000000"/>
                </a:solidFill>
                <a:latin typeface="MS UI Gothic" pitchFamily="50" charset="-128"/>
                <a:ea typeface="MS UI Gothic" pitchFamily="50" charset="-128"/>
              </a:rPr>
              <a:t>ことを明確化する。また、算定している入院料ごとに</a:t>
            </a:r>
            <a:r>
              <a:rPr lang="ja-JP" altLang="en-US" dirty="0">
                <a:solidFill>
                  <a:srgbClr val="0070C0"/>
                </a:solidFill>
                <a:latin typeface="MS UI Gothic" pitchFamily="50" charset="-128"/>
                <a:ea typeface="MS UI Gothic" pitchFamily="50" charset="-128"/>
              </a:rPr>
              <a:t>早期退院患者に係る退院加算</a:t>
            </a:r>
            <a:r>
              <a:rPr lang="ja-JP" altLang="en-US" dirty="0">
                <a:solidFill>
                  <a:sysClr val="windowText" lastClr="000000"/>
                </a:solidFill>
                <a:latin typeface="MS UI Gothic" pitchFamily="50" charset="-128"/>
                <a:ea typeface="MS UI Gothic" pitchFamily="50" charset="-128"/>
              </a:rPr>
              <a:t>を手厚く評価する</a:t>
            </a:r>
            <a:r>
              <a:rPr lang="ja-JP" altLang="en-US" dirty="0" smtClean="0">
                <a:solidFill>
                  <a:sysClr val="windowText" lastClr="000000"/>
                </a:solidFill>
                <a:latin typeface="MS UI Gothic" pitchFamily="50" charset="-128"/>
                <a:ea typeface="MS UI Gothic" pitchFamily="50" charset="-128"/>
              </a:rPr>
              <a:t>。</a:t>
            </a:r>
            <a:endParaRPr lang="en-US" altLang="ja-JP" dirty="0">
              <a:solidFill>
                <a:sysClr val="windowText" lastClr="000000"/>
              </a:solidFill>
              <a:latin typeface="MS UI Gothic" pitchFamily="50" charset="-128"/>
              <a:ea typeface="MS UI Gothic" pitchFamily="50" charset="-128"/>
            </a:endParaRPr>
          </a:p>
          <a:p>
            <a:pPr marL="534988" indent="0" eaLnBrk="1" fontAlgn="auto" hangingPunct="1">
              <a:lnSpc>
                <a:spcPct val="110000"/>
              </a:lnSpc>
              <a:spcBef>
                <a:spcPts val="0"/>
              </a:spcBef>
              <a:spcAft>
                <a:spcPts val="0"/>
              </a:spcAft>
              <a:buFontTx/>
              <a:buNone/>
              <a:defRPr/>
            </a:pPr>
            <a:r>
              <a:rPr lang="ja-JP" altLang="en-US" sz="2600" dirty="0" smtClean="0">
                <a:solidFill>
                  <a:srgbClr val="FF0000"/>
                </a:solidFill>
                <a:latin typeface="MS UI Gothic" pitchFamily="50" charset="-128"/>
                <a:ea typeface="MS UI Gothic" pitchFamily="50" charset="-128"/>
              </a:rPr>
              <a:t>（新）</a:t>
            </a:r>
            <a:r>
              <a:rPr lang="en-US" altLang="ja-JP" sz="2600" dirty="0" smtClean="0">
                <a:solidFill>
                  <a:srgbClr val="FF0000"/>
                </a:solidFill>
                <a:latin typeface="MS UI Gothic" pitchFamily="50" charset="-128"/>
                <a:ea typeface="MS UI Gothic" pitchFamily="50" charset="-128"/>
              </a:rPr>
              <a:t>A238</a:t>
            </a:r>
            <a:r>
              <a:rPr lang="ja-JP" altLang="en-US" sz="2600" dirty="0">
                <a:solidFill>
                  <a:srgbClr val="FF0000"/>
                </a:solidFill>
                <a:latin typeface="MS UI Gothic" pitchFamily="50" charset="-128"/>
                <a:ea typeface="MS UI Gothic" pitchFamily="50" charset="-128"/>
              </a:rPr>
              <a:t>　</a:t>
            </a:r>
            <a:r>
              <a:rPr lang="ja-JP" altLang="en-US" sz="2600" dirty="0" smtClean="0">
                <a:solidFill>
                  <a:srgbClr val="FF0000"/>
                </a:solidFill>
                <a:latin typeface="MS UI Gothic" pitchFamily="50" charset="-128"/>
                <a:ea typeface="MS UI Gothic" pitchFamily="50" charset="-128"/>
              </a:rPr>
              <a:t>退院</a:t>
            </a:r>
            <a:r>
              <a:rPr lang="ja-JP" altLang="en-US" sz="2600" dirty="0">
                <a:solidFill>
                  <a:srgbClr val="FF0000"/>
                </a:solidFill>
                <a:latin typeface="MS UI Gothic" pitchFamily="50" charset="-128"/>
                <a:ea typeface="MS UI Gothic" pitchFamily="50" charset="-128"/>
              </a:rPr>
              <a:t>調整加算</a:t>
            </a:r>
            <a:r>
              <a:rPr lang="ja-JP" altLang="en-US" sz="2600" dirty="0" smtClean="0">
                <a:solidFill>
                  <a:srgbClr val="FF0000"/>
                </a:solidFill>
                <a:latin typeface="MS UI Gothic" pitchFamily="50" charset="-128"/>
                <a:ea typeface="MS UI Gothic" pitchFamily="50" charset="-128"/>
              </a:rPr>
              <a:t>１（退院時１回）</a:t>
            </a:r>
            <a:endParaRPr lang="en-US" altLang="ja-JP" sz="2600" dirty="0" smtClean="0">
              <a:solidFill>
                <a:srgbClr val="FF0000"/>
              </a:solidFill>
              <a:latin typeface="MS UI Gothic" pitchFamily="50" charset="-128"/>
              <a:ea typeface="MS UI Gothic" pitchFamily="50" charset="-128"/>
            </a:endParaRPr>
          </a:p>
          <a:p>
            <a:pPr marL="1971675" indent="0" eaLnBrk="1" fontAlgn="auto" hangingPunct="1">
              <a:lnSpc>
                <a:spcPct val="110000"/>
              </a:lnSpc>
              <a:spcBef>
                <a:spcPts val="0"/>
              </a:spcBef>
              <a:spcAft>
                <a:spcPts val="0"/>
              </a:spcAft>
              <a:buFontTx/>
              <a:buNone/>
              <a:defRPr/>
            </a:pPr>
            <a:r>
              <a:rPr lang="ja-JP" altLang="en-US" sz="2600" dirty="0" smtClean="0">
                <a:solidFill>
                  <a:srgbClr val="FF0000"/>
                </a:solidFill>
                <a:latin typeface="MS UI Gothic" pitchFamily="50" charset="-128"/>
                <a:ea typeface="MS UI Gothic" pitchFamily="50" charset="-128"/>
              </a:rPr>
              <a:t>イ</a:t>
            </a:r>
            <a:r>
              <a:rPr lang="ja-JP" altLang="en-US" sz="2600" dirty="0">
                <a:solidFill>
                  <a:srgbClr val="FF0000"/>
                </a:solidFill>
                <a:latin typeface="MS UI Gothic" pitchFamily="50" charset="-128"/>
                <a:ea typeface="MS UI Gothic" pitchFamily="50" charset="-128"/>
              </a:rPr>
              <a:t>　</a:t>
            </a:r>
            <a:r>
              <a:rPr lang="ja-JP" altLang="en-US" sz="2600" dirty="0" smtClean="0">
                <a:solidFill>
                  <a:srgbClr val="FF0000"/>
                </a:solidFill>
                <a:latin typeface="MS UI Gothic" pitchFamily="50" charset="-128"/>
                <a:ea typeface="MS UI Gothic" pitchFamily="50" charset="-128"/>
              </a:rPr>
              <a:t>１４日以内</a:t>
            </a:r>
            <a:r>
              <a:rPr lang="en-US" altLang="ja-JP" sz="2600" dirty="0" smtClean="0">
                <a:solidFill>
                  <a:srgbClr val="FF0000"/>
                </a:solidFill>
                <a:latin typeface="MS UI Gothic" pitchFamily="50" charset="-128"/>
                <a:ea typeface="MS UI Gothic" pitchFamily="50" charset="-128"/>
              </a:rPr>
              <a:t>		</a:t>
            </a:r>
            <a:r>
              <a:rPr lang="ja-JP" altLang="en-US" sz="2600" dirty="0" smtClean="0">
                <a:solidFill>
                  <a:srgbClr val="FF0000"/>
                </a:solidFill>
                <a:latin typeface="MS UI Gothic" pitchFamily="50" charset="-128"/>
                <a:ea typeface="MS UI Gothic" pitchFamily="50" charset="-128"/>
              </a:rPr>
              <a:t>　　　３４０点</a:t>
            </a:r>
            <a:endParaRPr lang="ja-JP" altLang="en-US" sz="2600" dirty="0">
              <a:solidFill>
                <a:srgbClr val="FF0000"/>
              </a:solidFill>
              <a:latin typeface="MS UI Gothic" pitchFamily="50" charset="-128"/>
              <a:ea typeface="MS UI Gothic" pitchFamily="50" charset="-128"/>
            </a:endParaRPr>
          </a:p>
          <a:p>
            <a:pPr marL="1971675" indent="0" eaLnBrk="1" fontAlgn="auto" hangingPunct="1">
              <a:lnSpc>
                <a:spcPct val="110000"/>
              </a:lnSpc>
              <a:spcBef>
                <a:spcPts val="0"/>
              </a:spcBef>
              <a:spcAft>
                <a:spcPts val="0"/>
              </a:spcAft>
              <a:buFontTx/>
              <a:buNone/>
              <a:defRPr/>
            </a:pPr>
            <a:r>
              <a:rPr lang="ja-JP" altLang="en-US" sz="2600" dirty="0" smtClean="0">
                <a:solidFill>
                  <a:srgbClr val="FF0000"/>
                </a:solidFill>
                <a:latin typeface="MS UI Gothic" pitchFamily="50" charset="-128"/>
                <a:ea typeface="MS UI Gothic" pitchFamily="50" charset="-128"/>
              </a:rPr>
              <a:t>ロ</a:t>
            </a:r>
            <a:r>
              <a:rPr lang="ja-JP" altLang="en-US" sz="2600" dirty="0">
                <a:solidFill>
                  <a:srgbClr val="FF0000"/>
                </a:solidFill>
                <a:latin typeface="MS UI Gothic" pitchFamily="50" charset="-128"/>
                <a:ea typeface="MS UI Gothic" pitchFamily="50" charset="-128"/>
              </a:rPr>
              <a:t>　</a:t>
            </a:r>
            <a:r>
              <a:rPr lang="ja-JP" altLang="en-US" sz="2600" dirty="0" smtClean="0">
                <a:solidFill>
                  <a:srgbClr val="FF0000"/>
                </a:solidFill>
                <a:latin typeface="MS UI Gothic" pitchFamily="50" charset="-128"/>
                <a:ea typeface="MS UI Gothic" pitchFamily="50" charset="-128"/>
              </a:rPr>
              <a:t>１５日以上３０日以内</a:t>
            </a:r>
            <a:r>
              <a:rPr lang="en-US" altLang="ja-JP" sz="2600" dirty="0" smtClean="0">
                <a:solidFill>
                  <a:srgbClr val="FF0000"/>
                </a:solidFill>
                <a:latin typeface="MS UI Gothic" pitchFamily="50" charset="-128"/>
                <a:ea typeface="MS UI Gothic" pitchFamily="50" charset="-128"/>
              </a:rPr>
              <a:t>	</a:t>
            </a:r>
            <a:r>
              <a:rPr lang="ja-JP" altLang="en-US" sz="2600" dirty="0" smtClean="0">
                <a:solidFill>
                  <a:srgbClr val="FF0000"/>
                </a:solidFill>
                <a:latin typeface="MS UI Gothic" pitchFamily="50" charset="-128"/>
                <a:ea typeface="MS UI Gothic" pitchFamily="50" charset="-128"/>
              </a:rPr>
              <a:t>　　　１５０点</a:t>
            </a:r>
            <a:endParaRPr lang="ja-JP" altLang="en-US" sz="2600" dirty="0">
              <a:solidFill>
                <a:srgbClr val="FF0000"/>
              </a:solidFill>
              <a:latin typeface="MS UI Gothic" pitchFamily="50" charset="-128"/>
              <a:ea typeface="MS UI Gothic" pitchFamily="50" charset="-128"/>
            </a:endParaRPr>
          </a:p>
          <a:p>
            <a:pPr marL="1971675" indent="0" eaLnBrk="1" fontAlgn="auto" hangingPunct="1">
              <a:lnSpc>
                <a:spcPct val="110000"/>
              </a:lnSpc>
              <a:spcBef>
                <a:spcPts val="0"/>
              </a:spcBef>
              <a:spcAft>
                <a:spcPts val="0"/>
              </a:spcAft>
              <a:buFontTx/>
              <a:buNone/>
              <a:defRPr/>
            </a:pPr>
            <a:r>
              <a:rPr lang="ja-JP" altLang="en-US" sz="2600" dirty="0" smtClean="0">
                <a:solidFill>
                  <a:srgbClr val="FF0000"/>
                </a:solidFill>
                <a:latin typeface="MS UI Gothic" pitchFamily="50" charset="-128"/>
                <a:ea typeface="MS UI Gothic" pitchFamily="50" charset="-128"/>
              </a:rPr>
              <a:t>ハ</a:t>
            </a:r>
            <a:r>
              <a:rPr lang="ja-JP" altLang="en-US" sz="2600" dirty="0">
                <a:solidFill>
                  <a:srgbClr val="FF0000"/>
                </a:solidFill>
                <a:latin typeface="MS UI Gothic" pitchFamily="50" charset="-128"/>
                <a:ea typeface="MS UI Gothic" pitchFamily="50" charset="-128"/>
              </a:rPr>
              <a:t>　</a:t>
            </a:r>
            <a:r>
              <a:rPr lang="ja-JP" altLang="en-US" sz="2600" dirty="0" smtClean="0">
                <a:solidFill>
                  <a:srgbClr val="FF0000"/>
                </a:solidFill>
                <a:latin typeface="MS UI Gothic" pitchFamily="50" charset="-128"/>
                <a:ea typeface="MS UI Gothic" pitchFamily="50" charset="-128"/>
              </a:rPr>
              <a:t>３１日以上</a:t>
            </a:r>
            <a:r>
              <a:rPr lang="en-US" altLang="ja-JP" sz="2600" dirty="0" smtClean="0">
                <a:solidFill>
                  <a:srgbClr val="FF0000"/>
                </a:solidFill>
                <a:latin typeface="MS UI Gothic" pitchFamily="50" charset="-128"/>
                <a:ea typeface="MS UI Gothic" pitchFamily="50" charset="-128"/>
              </a:rPr>
              <a:t>		</a:t>
            </a:r>
            <a:r>
              <a:rPr lang="ja-JP" altLang="en-US" sz="2600" dirty="0" smtClean="0">
                <a:solidFill>
                  <a:srgbClr val="FF0000"/>
                </a:solidFill>
                <a:latin typeface="MS UI Gothic" pitchFamily="50" charset="-128"/>
                <a:ea typeface="MS UI Gothic" pitchFamily="50" charset="-128"/>
              </a:rPr>
              <a:t>　　　　５０点</a:t>
            </a:r>
            <a:endParaRPr lang="ja-JP" altLang="en-US" sz="2600" dirty="0">
              <a:solidFill>
                <a:srgbClr val="FF0000"/>
              </a:solidFill>
              <a:latin typeface="MS UI Gothic" pitchFamily="50" charset="-128"/>
              <a:ea typeface="MS UI Gothic" pitchFamily="50" charset="-128"/>
            </a:endParaRPr>
          </a:p>
          <a:p>
            <a:pPr marL="534988" indent="0" eaLnBrk="1" fontAlgn="auto" hangingPunct="1">
              <a:lnSpc>
                <a:spcPct val="110000"/>
              </a:lnSpc>
              <a:spcBef>
                <a:spcPts val="0"/>
              </a:spcBef>
              <a:spcAft>
                <a:spcPts val="0"/>
              </a:spcAft>
              <a:buFontTx/>
              <a:buNone/>
              <a:defRPr/>
            </a:pPr>
            <a:r>
              <a:rPr lang="ja-JP" altLang="en-US" sz="2600" dirty="0" smtClean="0">
                <a:solidFill>
                  <a:srgbClr val="FF0000"/>
                </a:solidFill>
                <a:latin typeface="MS UI Gothic" pitchFamily="50" charset="-128"/>
                <a:ea typeface="MS UI Gothic" pitchFamily="50" charset="-128"/>
              </a:rPr>
              <a:t>（新）</a:t>
            </a:r>
            <a:r>
              <a:rPr lang="en-US" altLang="ja-JP" sz="2600" dirty="0" smtClean="0">
                <a:solidFill>
                  <a:srgbClr val="FF0000"/>
                </a:solidFill>
                <a:latin typeface="MS UI Gothic" pitchFamily="50" charset="-128"/>
                <a:ea typeface="MS UI Gothic" pitchFamily="50" charset="-128"/>
              </a:rPr>
              <a:t>A238</a:t>
            </a:r>
            <a:r>
              <a:rPr lang="ja-JP" altLang="en-US" sz="2600" dirty="0">
                <a:solidFill>
                  <a:srgbClr val="FF0000"/>
                </a:solidFill>
                <a:latin typeface="MS UI Gothic" pitchFamily="50" charset="-128"/>
                <a:ea typeface="MS UI Gothic" pitchFamily="50" charset="-128"/>
              </a:rPr>
              <a:t>　</a:t>
            </a:r>
            <a:r>
              <a:rPr lang="ja-JP" altLang="en-US" sz="2600" dirty="0" smtClean="0">
                <a:solidFill>
                  <a:srgbClr val="FF0000"/>
                </a:solidFill>
                <a:latin typeface="MS UI Gothic" pitchFamily="50" charset="-128"/>
                <a:ea typeface="MS UI Gothic" pitchFamily="50" charset="-128"/>
              </a:rPr>
              <a:t>退院</a:t>
            </a:r>
            <a:r>
              <a:rPr lang="ja-JP" altLang="en-US" sz="2600" dirty="0">
                <a:solidFill>
                  <a:srgbClr val="FF0000"/>
                </a:solidFill>
                <a:latin typeface="MS UI Gothic" pitchFamily="50" charset="-128"/>
                <a:ea typeface="MS UI Gothic" pitchFamily="50" charset="-128"/>
              </a:rPr>
              <a:t>調整加算</a:t>
            </a:r>
            <a:r>
              <a:rPr lang="ja-JP" altLang="en-US" sz="2600" dirty="0" smtClean="0">
                <a:solidFill>
                  <a:srgbClr val="FF0000"/>
                </a:solidFill>
                <a:latin typeface="MS UI Gothic" pitchFamily="50" charset="-128"/>
                <a:ea typeface="MS UI Gothic" pitchFamily="50" charset="-128"/>
              </a:rPr>
              <a:t>２（退院時１回）</a:t>
            </a:r>
            <a:endParaRPr lang="en-US" altLang="ja-JP" sz="2600" dirty="0" smtClean="0">
              <a:solidFill>
                <a:srgbClr val="FF0000"/>
              </a:solidFill>
              <a:latin typeface="MS UI Gothic" pitchFamily="50" charset="-128"/>
              <a:ea typeface="MS UI Gothic" pitchFamily="50" charset="-128"/>
            </a:endParaRPr>
          </a:p>
          <a:p>
            <a:pPr marL="1971675" indent="0" eaLnBrk="1" fontAlgn="auto" hangingPunct="1">
              <a:lnSpc>
                <a:spcPct val="110000"/>
              </a:lnSpc>
              <a:spcBef>
                <a:spcPts val="0"/>
              </a:spcBef>
              <a:spcAft>
                <a:spcPts val="0"/>
              </a:spcAft>
              <a:buFontTx/>
              <a:buNone/>
              <a:defRPr/>
            </a:pPr>
            <a:r>
              <a:rPr lang="ja-JP" altLang="en-US" sz="2600" dirty="0" smtClean="0">
                <a:solidFill>
                  <a:srgbClr val="FF0000"/>
                </a:solidFill>
                <a:latin typeface="MS UI Gothic" pitchFamily="50" charset="-128"/>
                <a:ea typeface="MS UI Gothic" pitchFamily="50" charset="-128"/>
              </a:rPr>
              <a:t>イ</a:t>
            </a:r>
            <a:r>
              <a:rPr lang="ja-JP" altLang="en-US" sz="2600" dirty="0">
                <a:solidFill>
                  <a:srgbClr val="FF0000"/>
                </a:solidFill>
                <a:latin typeface="MS UI Gothic" pitchFamily="50" charset="-128"/>
                <a:ea typeface="MS UI Gothic" pitchFamily="50" charset="-128"/>
              </a:rPr>
              <a:t>　</a:t>
            </a:r>
            <a:r>
              <a:rPr lang="ja-JP" altLang="en-US" sz="2600" dirty="0" smtClean="0">
                <a:solidFill>
                  <a:srgbClr val="FF0000"/>
                </a:solidFill>
                <a:latin typeface="MS UI Gothic" pitchFamily="50" charset="-128"/>
                <a:ea typeface="MS UI Gothic" pitchFamily="50" charset="-128"/>
              </a:rPr>
              <a:t>３０日以内</a:t>
            </a:r>
            <a:r>
              <a:rPr lang="en-US" altLang="ja-JP" sz="2600" dirty="0" smtClean="0">
                <a:solidFill>
                  <a:srgbClr val="FF0000"/>
                </a:solidFill>
                <a:latin typeface="MS UI Gothic" pitchFamily="50" charset="-128"/>
                <a:ea typeface="MS UI Gothic" pitchFamily="50" charset="-128"/>
              </a:rPr>
              <a:t>		</a:t>
            </a:r>
            <a:r>
              <a:rPr lang="ja-JP" altLang="en-US" sz="2600" dirty="0" smtClean="0">
                <a:solidFill>
                  <a:srgbClr val="FF0000"/>
                </a:solidFill>
                <a:latin typeface="MS UI Gothic" pitchFamily="50" charset="-128"/>
                <a:ea typeface="MS UI Gothic" pitchFamily="50" charset="-128"/>
              </a:rPr>
              <a:t>　　　８００点</a:t>
            </a:r>
            <a:endParaRPr lang="ja-JP" altLang="en-US" sz="2600" dirty="0">
              <a:solidFill>
                <a:srgbClr val="FF0000"/>
              </a:solidFill>
              <a:latin typeface="MS UI Gothic" pitchFamily="50" charset="-128"/>
              <a:ea typeface="MS UI Gothic" pitchFamily="50" charset="-128"/>
            </a:endParaRPr>
          </a:p>
          <a:p>
            <a:pPr marL="1971675" indent="0" eaLnBrk="1" fontAlgn="auto" hangingPunct="1">
              <a:lnSpc>
                <a:spcPct val="110000"/>
              </a:lnSpc>
              <a:spcBef>
                <a:spcPts val="0"/>
              </a:spcBef>
              <a:spcAft>
                <a:spcPts val="0"/>
              </a:spcAft>
              <a:buFontTx/>
              <a:buNone/>
              <a:defRPr/>
            </a:pPr>
            <a:r>
              <a:rPr lang="ja-JP" altLang="en-US" sz="2600" dirty="0" smtClean="0">
                <a:solidFill>
                  <a:srgbClr val="FF0000"/>
                </a:solidFill>
                <a:latin typeface="MS UI Gothic" pitchFamily="50" charset="-128"/>
                <a:ea typeface="MS UI Gothic" pitchFamily="50" charset="-128"/>
              </a:rPr>
              <a:t>ロ</a:t>
            </a:r>
            <a:r>
              <a:rPr lang="ja-JP" altLang="en-US" sz="2600" dirty="0">
                <a:solidFill>
                  <a:srgbClr val="FF0000"/>
                </a:solidFill>
                <a:latin typeface="MS UI Gothic" pitchFamily="50" charset="-128"/>
                <a:ea typeface="MS UI Gothic" pitchFamily="50" charset="-128"/>
              </a:rPr>
              <a:t>　</a:t>
            </a:r>
            <a:r>
              <a:rPr lang="ja-JP" altLang="en-US" sz="2600" dirty="0" smtClean="0">
                <a:solidFill>
                  <a:srgbClr val="FF0000"/>
                </a:solidFill>
                <a:latin typeface="MS UI Gothic" pitchFamily="50" charset="-128"/>
                <a:ea typeface="MS UI Gothic" pitchFamily="50" charset="-128"/>
              </a:rPr>
              <a:t>３１日以上９０日以内</a:t>
            </a:r>
            <a:r>
              <a:rPr lang="en-US" altLang="ja-JP" sz="2600" dirty="0" smtClean="0">
                <a:solidFill>
                  <a:srgbClr val="FF0000"/>
                </a:solidFill>
                <a:latin typeface="MS UI Gothic" pitchFamily="50" charset="-128"/>
                <a:ea typeface="MS UI Gothic" pitchFamily="50" charset="-128"/>
              </a:rPr>
              <a:t>	</a:t>
            </a:r>
            <a:r>
              <a:rPr lang="ja-JP" altLang="en-US" sz="2600" dirty="0" smtClean="0">
                <a:solidFill>
                  <a:srgbClr val="FF0000"/>
                </a:solidFill>
                <a:latin typeface="MS UI Gothic" pitchFamily="50" charset="-128"/>
                <a:ea typeface="MS UI Gothic" pitchFamily="50" charset="-128"/>
              </a:rPr>
              <a:t>　　　６００点</a:t>
            </a:r>
            <a:endParaRPr lang="ja-JP" altLang="en-US" sz="2600" dirty="0">
              <a:solidFill>
                <a:srgbClr val="FF0000"/>
              </a:solidFill>
              <a:latin typeface="MS UI Gothic" pitchFamily="50" charset="-128"/>
              <a:ea typeface="MS UI Gothic" pitchFamily="50" charset="-128"/>
            </a:endParaRPr>
          </a:p>
          <a:p>
            <a:pPr marL="1971675" indent="0" eaLnBrk="1" fontAlgn="auto" hangingPunct="1">
              <a:lnSpc>
                <a:spcPct val="110000"/>
              </a:lnSpc>
              <a:spcBef>
                <a:spcPts val="0"/>
              </a:spcBef>
              <a:spcAft>
                <a:spcPts val="0"/>
              </a:spcAft>
              <a:buFontTx/>
              <a:buNone/>
              <a:defRPr/>
            </a:pPr>
            <a:r>
              <a:rPr lang="ja-JP" altLang="en-US" sz="2600" dirty="0" smtClean="0">
                <a:solidFill>
                  <a:srgbClr val="FF0000"/>
                </a:solidFill>
                <a:latin typeface="MS UI Gothic" pitchFamily="50" charset="-128"/>
                <a:ea typeface="MS UI Gothic" pitchFamily="50" charset="-128"/>
              </a:rPr>
              <a:t>ハ</a:t>
            </a:r>
            <a:r>
              <a:rPr lang="ja-JP" altLang="en-US" sz="2600" dirty="0">
                <a:solidFill>
                  <a:srgbClr val="FF0000"/>
                </a:solidFill>
                <a:latin typeface="MS UI Gothic" pitchFamily="50" charset="-128"/>
                <a:ea typeface="MS UI Gothic" pitchFamily="50" charset="-128"/>
              </a:rPr>
              <a:t>　</a:t>
            </a:r>
            <a:r>
              <a:rPr lang="ja-JP" altLang="en-US" sz="2600" dirty="0" smtClean="0">
                <a:solidFill>
                  <a:srgbClr val="FF0000"/>
                </a:solidFill>
                <a:latin typeface="MS UI Gothic" pitchFamily="50" charset="-128"/>
                <a:ea typeface="MS UI Gothic" pitchFamily="50" charset="-128"/>
              </a:rPr>
              <a:t>９１日以上１２０日以内</a:t>
            </a:r>
            <a:r>
              <a:rPr lang="en-US" altLang="ja-JP" sz="2600" dirty="0" smtClean="0">
                <a:solidFill>
                  <a:srgbClr val="FF0000"/>
                </a:solidFill>
                <a:latin typeface="MS UI Gothic" pitchFamily="50" charset="-128"/>
                <a:ea typeface="MS UI Gothic" pitchFamily="50" charset="-128"/>
              </a:rPr>
              <a:t>	</a:t>
            </a:r>
            <a:r>
              <a:rPr lang="ja-JP" altLang="en-US" sz="2600" dirty="0" smtClean="0">
                <a:solidFill>
                  <a:srgbClr val="FF0000"/>
                </a:solidFill>
                <a:latin typeface="MS UI Gothic" pitchFamily="50" charset="-128"/>
                <a:ea typeface="MS UI Gothic" pitchFamily="50" charset="-128"/>
              </a:rPr>
              <a:t>　　　４００点</a:t>
            </a:r>
            <a:endParaRPr lang="ja-JP" altLang="en-US" sz="2400" dirty="0">
              <a:solidFill>
                <a:srgbClr val="FF0000"/>
              </a:solidFill>
              <a:latin typeface="MS UI Gothic" pitchFamily="50" charset="-128"/>
              <a:ea typeface="MS UI Gothic" pitchFamily="50" charset="-128"/>
            </a:endParaRPr>
          </a:p>
          <a:p>
            <a:pPr marL="1971675" indent="0" eaLnBrk="1" fontAlgn="auto" hangingPunct="1">
              <a:lnSpc>
                <a:spcPct val="110000"/>
              </a:lnSpc>
              <a:spcBef>
                <a:spcPts val="0"/>
              </a:spcBef>
              <a:spcAft>
                <a:spcPts val="0"/>
              </a:spcAft>
              <a:buFontTx/>
              <a:buNone/>
              <a:defRPr/>
            </a:pPr>
            <a:r>
              <a:rPr lang="ja-JP" altLang="en-US" sz="2600" dirty="0" smtClean="0">
                <a:solidFill>
                  <a:srgbClr val="FF0000"/>
                </a:solidFill>
                <a:latin typeface="MS UI Gothic" pitchFamily="50" charset="-128"/>
                <a:ea typeface="MS UI Gothic" pitchFamily="50" charset="-128"/>
              </a:rPr>
              <a:t>ニ</a:t>
            </a:r>
            <a:r>
              <a:rPr lang="ja-JP" altLang="en-US" sz="2600" dirty="0">
                <a:solidFill>
                  <a:srgbClr val="FF0000"/>
                </a:solidFill>
                <a:latin typeface="MS UI Gothic" pitchFamily="50" charset="-128"/>
                <a:ea typeface="MS UI Gothic" pitchFamily="50" charset="-128"/>
              </a:rPr>
              <a:t>　</a:t>
            </a:r>
            <a:r>
              <a:rPr lang="ja-JP" altLang="en-US" sz="2600" dirty="0" smtClean="0">
                <a:solidFill>
                  <a:srgbClr val="FF0000"/>
                </a:solidFill>
                <a:latin typeface="MS UI Gothic" pitchFamily="50" charset="-128"/>
                <a:ea typeface="MS UI Gothic" pitchFamily="50" charset="-128"/>
              </a:rPr>
              <a:t>１２１日以上</a:t>
            </a:r>
            <a:r>
              <a:rPr lang="en-US" altLang="ja-JP" sz="2600" dirty="0" smtClean="0">
                <a:solidFill>
                  <a:srgbClr val="FF0000"/>
                </a:solidFill>
                <a:latin typeface="MS UI Gothic" pitchFamily="50" charset="-128"/>
                <a:ea typeface="MS UI Gothic" pitchFamily="50" charset="-128"/>
              </a:rPr>
              <a:t>		</a:t>
            </a:r>
            <a:r>
              <a:rPr lang="ja-JP" altLang="en-US" sz="2600" dirty="0" smtClean="0">
                <a:solidFill>
                  <a:srgbClr val="FF0000"/>
                </a:solidFill>
                <a:latin typeface="MS UI Gothic" pitchFamily="50" charset="-128"/>
                <a:ea typeface="MS UI Gothic" pitchFamily="50" charset="-128"/>
              </a:rPr>
              <a:t>　　　２００点</a:t>
            </a:r>
            <a:endParaRPr lang="ja-JP" altLang="en-US" sz="2600" dirty="0">
              <a:solidFill>
                <a:srgbClr val="FF0000"/>
              </a:solidFill>
              <a:latin typeface="MS UI Gothic" pitchFamily="50" charset="-128"/>
              <a:ea typeface="MS UI Gothic" pitchFamily="50" charset="-128"/>
            </a:endParaRPr>
          </a:p>
        </p:txBody>
      </p:sp>
      <p:sp>
        <p:nvSpPr>
          <p:cNvPr id="4" name="スライド番号プレースホルダ 3"/>
          <p:cNvSpPr>
            <a:spLocks noGrp="1"/>
          </p:cNvSpPr>
          <p:nvPr>
            <p:ph type="sldNum" sz="quarter" idx="11"/>
          </p:nvPr>
        </p:nvSpPr>
        <p:spPr>
          <a:xfrm>
            <a:off x="6840538" y="6480175"/>
            <a:ext cx="2133600" cy="339725"/>
          </a:xfrm>
        </p:spPr>
        <p:txBody>
          <a:bodyPr/>
          <a:lstStyle/>
          <a:p>
            <a:pPr algn="r">
              <a:defRPr/>
            </a:pPr>
            <a:fld id="{E5DC2E15-8423-4657-8B31-CA36618008B1}" type="slidenum">
              <a:rPr lang="en-US" sz="1400">
                <a:effectLst>
                  <a:outerShdw blurRad="38100" dist="38100" dir="2700000" algn="tl">
                    <a:srgbClr val="000000">
                      <a:alpha val="43137"/>
                    </a:srgbClr>
                  </a:outerShdw>
                </a:effectLst>
              </a:rPr>
              <a:pPr algn="r">
                <a:defRPr/>
              </a:pPr>
              <a:t>181</a:t>
            </a:fld>
            <a:endParaRPr lang="en-US" sz="1400" dirty="0">
              <a:effectLst>
                <a:outerShdw blurRad="38100" dist="38100" dir="2700000" algn="tl">
                  <a:srgbClr val="000000">
                    <a:alpha val="43137"/>
                  </a:srgbClr>
                </a:outerShdw>
              </a:effectLst>
            </a:endParaRPr>
          </a:p>
        </p:txBody>
      </p:sp>
      <p:sp>
        <p:nvSpPr>
          <p:cNvPr id="5" name="タイトル 2"/>
          <p:cNvSpPr txBox="1">
            <a:spLocks/>
          </p:cNvSpPr>
          <p:nvPr/>
        </p:nvSpPr>
        <p:spPr>
          <a:xfrm>
            <a:off x="457200" y="188640"/>
            <a:ext cx="8229600" cy="720080"/>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kumimoji="0" lang="ja-JP" altLang="en-US" sz="3200" dirty="0">
                <a:effectLst>
                  <a:outerShdw blurRad="38100" dist="38100" dir="2700000" algn="tl">
                    <a:srgbClr val="000000">
                      <a:alpha val="43137"/>
                    </a:srgbClr>
                  </a:outerShdw>
                </a:effectLst>
                <a:latin typeface="HG丸ｺﾞｼｯｸM-PRO" pitchFamily="50" charset="-128"/>
                <a:ea typeface="HG丸ｺﾞｼｯｸM-PRO" pitchFamily="50" charset="-128"/>
              </a:rPr>
              <a:t>効果的な退院調整の評価</a:t>
            </a:r>
            <a:endParaRPr lang="ja-JP" altLang="en-US" sz="32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 name="テキスト ボックス 6"/>
          <p:cNvSpPr txBox="1"/>
          <p:nvPr/>
        </p:nvSpPr>
        <p:spPr>
          <a:xfrm>
            <a:off x="4932040" y="2780928"/>
            <a:ext cx="406896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102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577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856</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5"/>
          <p:cNvSpPr>
            <a:spLocks noGrp="1"/>
          </p:cNvSpPr>
          <p:nvPr>
            <p:ph idx="1"/>
          </p:nvPr>
        </p:nvSpPr>
        <p:spPr>
          <a:xfrm>
            <a:off x="457200" y="188640"/>
            <a:ext cx="8229600" cy="6480720"/>
          </a:xfrm>
          <a:solidFill>
            <a:srgbClr val="FFFFCC"/>
          </a:solidFill>
          <a:effectLst>
            <a:innerShdw blurRad="63500" dist="50800" dir="13500000">
              <a:prstClr val="black">
                <a:alpha val="50000"/>
              </a:prstClr>
            </a:innerShdw>
          </a:effectLst>
        </p:spPr>
        <p:txBody>
          <a:bodyPr anchor="ctr">
            <a:normAutofit/>
          </a:bodyPr>
          <a:lstStyle/>
          <a:p>
            <a:pPr marL="0" indent="0" eaLnBrk="1" fontAlgn="auto" hangingPunct="1">
              <a:spcBef>
                <a:spcPts val="0"/>
              </a:spcBef>
              <a:spcAft>
                <a:spcPts val="0"/>
              </a:spcAft>
              <a:buFontTx/>
              <a:buNone/>
              <a:defRPr/>
            </a:pPr>
            <a:r>
              <a:rPr lang="en-US" altLang="ja-JP" sz="2000" dirty="0">
                <a:solidFill>
                  <a:sysClr val="windowText" lastClr="000000"/>
                </a:solidFill>
                <a:latin typeface="MS UI Gothic" pitchFamily="50" charset="-128"/>
                <a:ea typeface="MS UI Gothic" pitchFamily="50" charset="-128"/>
              </a:rPr>
              <a:t>[</a:t>
            </a:r>
            <a:r>
              <a:rPr lang="ja-JP" altLang="en-US" sz="2000" dirty="0">
                <a:solidFill>
                  <a:sysClr val="windowText" lastClr="000000"/>
                </a:solidFill>
                <a:latin typeface="MS UI Gothic" pitchFamily="50" charset="-128"/>
                <a:ea typeface="MS UI Gothic" pitchFamily="50" charset="-128"/>
              </a:rPr>
              <a:t>算定要件</a:t>
            </a:r>
            <a:r>
              <a:rPr lang="en-US" altLang="ja-JP" sz="2000" dirty="0">
                <a:solidFill>
                  <a:sysClr val="windowText" lastClr="000000"/>
                </a:solidFill>
                <a:latin typeface="MS UI Gothic" pitchFamily="50" charset="-128"/>
                <a:ea typeface="MS UI Gothic" pitchFamily="50" charset="-128"/>
              </a:rPr>
              <a:t>]</a:t>
            </a:r>
          </a:p>
          <a:p>
            <a:pPr marL="0" indent="0" eaLnBrk="1" fontAlgn="auto" hangingPunct="1">
              <a:spcBef>
                <a:spcPts val="0"/>
              </a:spcBef>
              <a:spcAft>
                <a:spcPts val="0"/>
              </a:spcAft>
              <a:buFontTx/>
              <a:buNone/>
              <a:defRPr/>
            </a:pPr>
            <a:r>
              <a:rPr lang="ja-JP" altLang="en-US" sz="2000" b="1" dirty="0" smtClean="0">
                <a:solidFill>
                  <a:srgbClr val="FF0000"/>
                </a:solidFill>
                <a:latin typeface="MS UI Gothic" pitchFamily="50" charset="-128"/>
                <a:ea typeface="MS UI Gothic" pitchFamily="50" charset="-128"/>
              </a:rPr>
              <a:t>●退院</a:t>
            </a:r>
            <a:r>
              <a:rPr lang="ja-JP" altLang="en-US" sz="2000" b="1" dirty="0">
                <a:solidFill>
                  <a:srgbClr val="FF0000"/>
                </a:solidFill>
                <a:latin typeface="MS UI Gothic" pitchFamily="50" charset="-128"/>
                <a:ea typeface="MS UI Gothic" pitchFamily="50" charset="-128"/>
              </a:rPr>
              <a:t>調整加算１</a:t>
            </a:r>
          </a:p>
          <a:p>
            <a:pPr marL="534988" indent="-273050" eaLnBrk="1" fontAlgn="auto" hangingPunct="1">
              <a:spcBef>
                <a:spcPts val="0"/>
              </a:spcBef>
              <a:spcAft>
                <a:spcPts val="0"/>
              </a:spcAft>
              <a:buFontTx/>
              <a:buNone/>
              <a:defRPr/>
            </a:pPr>
            <a:r>
              <a:rPr lang="ja-JP" altLang="en-US" sz="2000" dirty="0">
                <a:solidFill>
                  <a:sysClr val="windowText" lastClr="000000"/>
                </a:solidFill>
                <a:latin typeface="MS UI Gothic" pitchFamily="50" charset="-128"/>
                <a:ea typeface="MS UI Gothic" pitchFamily="50" charset="-128"/>
              </a:rPr>
              <a:t>①</a:t>
            </a:r>
            <a:r>
              <a:rPr lang="ja-JP" altLang="en-US" sz="2000" b="1" dirty="0">
                <a:solidFill>
                  <a:srgbClr val="0070C0"/>
                </a:solidFill>
                <a:latin typeface="MS UI Gothic" pitchFamily="50" charset="-128"/>
                <a:ea typeface="MS UI Gothic" pitchFamily="50" charset="-128"/>
              </a:rPr>
              <a:t>一般病棟入院基本料、特定機能病院入院基本料（</a:t>
            </a:r>
            <a:r>
              <a:rPr lang="ja-JP" altLang="en-US" sz="2000" b="1" dirty="0" smtClean="0">
                <a:solidFill>
                  <a:srgbClr val="0070C0"/>
                </a:solidFill>
                <a:latin typeface="MS UI Gothic" pitchFamily="50" charset="-128"/>
                <a:ea typeface="MS UI Gothic" pitchFamily="50" charset="-128"/>
              </a:rPr>
              <a:t>一般病棟）</a:t>
            </a:r>
            <a:r>
              <a:rPr lang="ja-JP" altLang="en-US" sz="2000" b="1" dirty="0">
                <a:solidFill>
                  <a:srgbClr val="0070C0"/>
                </a:solidFill>
                <a:latin typeface="MS UI Gothic" pitchFamily="50" charset="-128"/>
                <a:ea typeface="MS UI Gothic" pitchFamily="50" charset="-128"/>
              </a:rPr>
              <a:t>、専門病院入院基本料、有床診療所入院基本料</a:t>
            </a:r>
            <a:r>
              <a:rPr lang="ja-JP" altLang="en-US" sz="2000" dirty="0">
                <a:solidFill>
                  <a:sysClr val="windowText" lastClr="000000"/>
                </a:solidFill>
                <a:latin typeface="MS UI Gothic" pitchFamily="50" charset="-128"/>
                <a:ea typeface="MS UI Gothic" pitchFamily="50" charset="-128"/>
              </a:rPr>
              <a:t>を算定している患者が退院した場合に算定する。</a:t>
            </a:r>
          </a:p>
          <a:p>
            <a:pPr marL="534988" indent="-273050" eaLnBrk="1" fontAlgn="auto" hangingPunct="1">
              <a:spcBef>
                <a:spcPts val="0"/>
              </a:spcBef>
              <a:spcAft>
                <a:spcPts val="0"/>
              </a:spcAft>
              <a:buFontTx/>
              <a:buNone/>
              <a:defRPr/>
            </a:pPr>
            <a:r>
              <a:rPr lang="ja-JP" altLang="en-US" sz="2000" dirty="0">
                <a:solidFill>
                  <a:sysClr val="windowText" lastClr="000000"/>
                </a:solidFill>
                <a:latin typeface="MS UI Gothic" pitchFamily="50" charset="-128"/>
                <a:ea typeface="MS UI Gothic" pitchFamily="50" charset="-128"/>
              </a:rPr>
              <a:t>②医療機関全体として退院困難な要因を有する患者を抽出する体制を整備し、その上で</a:t>
            </a:r>
            <a:r>
              <a:rPr lang="ja-JP" altLang="en-US" sz="2000" b="1" dirty="0">
                <a:solidFill>
                  <a:srgbClr val="0070C0"/>
                </a:solidFill>
                <a:latin typeface="MS UI Gothic" pitchFamily="50" charset="-128"/>
                <a:ea typeface="MS UI Gothic" pitchFamily="50" charset="-128"/>
              </a:rPr>
              <a:t>入院後</a:t>
            </a:r>
            <a:r>
              <a:rPr lang="en-US" altLang="ja-JP" sz="2000" b="1" dirty="0">
                <a:solidFill>
                  <a:srgbClr val="0070C0"/>
                </a:solidFill>
                <a:latin typeface="MS UI Gothic" pitchFamily="50" charset="-128"/>
                <a:ea typeface="MS UI Gothic" pitchFamily="50" charset="-128"/>
              </a:rPr>
              <a:t>7</a:t>
            </a:r>
            <a:r>
              <a:rPr lang="ja-JP" altLang="en-US" sz="2000" b="1" dirty="0">
                <a:solidFill>
                  <a:srgbClr val="0070C0"/>
                </a:solidFill>
                <a:latin typeface="MS UI Gothic" pitchFamily="50" charset="-128"/>
                <a:ea typeface="MS UI Gothic" pitchFamily="50" charset="-128"/>
              </a:rPr>
              <a:t>日以内に退院支援計画の作成に着手</a:t>
            </a:r>
            <a:r>
              <a:rPr lang="ja-JP" altLang="en-US" sz="2000" dirty="0">
                <a:solidFill>
                  <a:sysClr val="windowText" lastClr="000000"/>
                </a:solidFill>
                <a:latin typeface="MS UI Gothic" pitchFamily="50" charset="-128"/>
                <a:ea typeface="MS UI Gothic" pitchFamily="50" charset="-128"/>
              </a:rPr>
              <a:t>していること。</a:t>
            </a:r>
          </a:p>
          <a:p>
            <a:pPr marL="534988" indent="-273050" eaLnBrk="1" fontAlgn="auto" hangingPunct="1">
              <a:spcBef>
                <a:spcPts val="0"/>
              </a:spcBef>
              <a:spcAft>
                <a:spcPts val="0"/>
              </a:spcAft>
              <a:buFontTx/>
              <a:buNone/>
              <a:defRPr/>
            </a:pPr>
            <a:r>
              <a:rPr lang="ja-JP" altLang="en-US" sz="2000" dirty="0">
                <a:solidFill>
                  <a:sysClr val="windowText" lastClr="000000"/>
                </a:solidFill>
                <a:latin typeface="MS UI Gothic" pitchFamily="50" charset="-128"/>
                <a:ea typeface="MS UI Gothic" pitchFamily="50" charset="-128"/>
              </a:rPr>
              <a:t>③退院困難な要因を有する患者については、できるだけ早期に患者家族と退院後の生活について話し合い、</a:t>
            </a:r>
            <a:r>
              <a:rPr lang="ja-JP" altLang="en-US" sz="2000" b="1" dirty="0">
                <a:solidFill>
                  <a:srgbClr val="0070C0"/>
                </a:solidFill>
                <a:latin typeface="MS UI Gothic" pitchFamily="50" charset="-128"/>
                <a:ea typeface="MS UI Gothic" pitchFamily="50" charset="-128"/>
              </a:rPr>
              <a:t>関係職種と連携して退院支援計画を作成</a:t>
            </a:r>
            <a:r>
              <a:rPr lang="ja-JP" altLang="en-US" sz="2000" dirty="0">
                <a:solidFill>
                  <a:sysClr val="windowText" lastClr="000000"/>
                </a:solidFill>
                <a:latin typeface="MS UI Gothic" pitchFamily="50" charset="-128"/>
                <a:ea typeface="MS UI Gothic" pitchFamily="50" charset="-128"/>
              </a:rPr>
              <a:t>し、計画に基づき、退院・転院後の療養を担う保険医療機関等との連絡調整や適切な介護サービスの導入に係る業務等の</a:t>
            </a:r>
            <a:r>
              <a:rPr lang="ja-JP" altLang="en-US" sz="2000" b="1" dirty="0">
                <a:solidFill>
                  <a:srgbClr val="0070C0"/>
                </a:solidFill>
                <a:latin typeface="MS UI Gothic" pitchFamily="50" charset="-128"/>
                <a:ea typeface="MS UI Gothic" pitchFamily="50" charset="-128"/>
              </a:rPr>
              <a:t>退院調整を行っている</a:t>
            </a:r>
            <a:r>
              <a:rPr lang="ja-JP" altLang="en-US" sz="2000" dirty="0">
                <a:solidFill>
                  <a:sysClr val="windowText" lastClr="000000"/>
                </a:solidFill>
                <a:latin typeface="MS UI Gothic" pitchFamily="50" charset="-128"/>
                <a:ea typeface="MS UI Gothic" pitchFamily="50" charset="-128"/>
              </a:rPr>
              <a:t>こと。</a:t>
            </a:r>
          </a:p>
          <a:p>
            <a:pPr marL="534988" indent="-273050" eaLnBrk="1" fontAlgn="auto" hangingPunct="1">
              <a:spcBef>
                <a:spcPts val="0"/>
              </a:spcBef>
              <a:spcAft>
                <a:spcPts val="0"/>
              </a:spcAft>
              <a:buFontTx/>
              <a:buNone/>
              <a:defRPr/>
            </a:pPr>
            <a:r>
              <a:rPr lang="ja-JP" altLang="en-US" sz="2000" dirty="0">
                <a:solidFill>
                  <a:sysClr val="windowText" lastClr="000000"/>
                </a:solidFill>
                <a:latin typeface="MS UI Gothic" pitchFamily="50" charset="-128"/>
                <a:ea typeface="MS UI Gothic" pitchFamily="50" charset="-128"/>
              </a:rPr>
              <a:t>④退院時共同指導料と同時に算定する場合には、連携医療機関と患者が在宅療養にむけて必要な準備を確認し、</a:t>
            </a:r>
            <a:r>
              <a:rPr lang="ja-JP" altLang="en-US" sz="2000" b="1" dirty="0">
                <a:solidFill>
                  <a:srgbClr val="0070C0"/>
                </a:solidFill>
                <a:latin typeface="MS UI Gothic" pitchFamily="50" charset="-128"/>
                <a:ea typeface="MS UI Gothic" pitchFamily="50" charset="-128"/>
              </a:rPr>
              <a:t>患者に対して文書により情報提供</a:t>
            </a:r>
            <a:r>
              <a:rPr lang="ja-JP" altLang="en-US" sz="2000" dirty="0">
                <a:solidFill>
                  <a:sysClr val="windowText" lastClr="000000"/>
                </a:solidFill>
                <a:latin typeface="MS UI Gothic" pitchFamily="50" charset="-128"/>
                <a:ea typeface="MS UI Gothic" pitchFamily="50" charset="-128"/>
              </a:rPr>
              <a:t>すること</a:t>
            </a:r>
            <a:r>
              <a:rPr lang="ja-JP" altLang="en-US" sz="2000" dirty="0" smtClean="0">
                <a:solidFill>
                  <a:sysClr val="windowText" lastClr="000000"/>
                </a:solidFill>
                <a:latin typeface="MS UI Gothic" pitchFamily="50" charset="-128"/>
                <a:ea typeface="MS UI Gothic" pitchFamily="50" charset="-128"/>
              </a:rPr>
              <a:t>。</a:t>
            </a:r>
            <a:endParaRPr lang="en-US" altLang="ja-JP" sz="2000" dirty="0" smtClean="0">
              <a:solidFill>
                <a:sysClr val="windowText" lastClr="000000"/>
              </a:solidFill>
              <a:latin typeface="MS UI Gothic" pitchFamily="50" charset="-128"/>
              <a:ea typeface="MS UI Gothic" pitchFamily="50" charset="-128"/>
            </a:endParaRPr>
          </a:p>
          <a:p>
            <a:pPr marL="0" indent="0" eaLnBrk="1" fontAlgn="auto" hangingPunct="1">
              <a:spcBef>
                <a:spcPts val="600"/>
              </a:spcBef>
              <a:spcAft>
                <a:spcPts val="0"/>
              </a:spcAft>
              <a:buFontTx/>
              <a:buNone/>
              <a:defRPr/>
            </a:pPr>
            <a:r>
              <a:rPr lang="ja-JP" altLang="en-US" sz="2000" b="1" dirty="0" smtClean="0">
                <a:solidFill>
                  <a:srgbClr val="FF0000"/>
                </a:solidFill>
                <a:latin typeface="MS UI Gothic" pitchFamily="50" charset="-128"/>
                <a:ea typeface="MS UI Gothic" pitchFamily="50" charset="-128"/>
              </a:rPr>
              <a:t>●退院調整加算２</a:t>
            </a:r>
            <a:endParaRPr lang="en-US" altLang="ja-JP" sz="2000" b="1" dirty="0" smtClean="0">
              <a:solidFill>
                <a:srgbClr val="FF0000"/>
              </a:solidFill>
              <a:latin typeface="MS UI Gothic" pitchFamily="50" charset="-128"/>
              <a:ea typeface="MS UI Gothic" pitchFamily="50" charset="-128"/>
            </a:endParaRPr>
          </a:p>
          <a:p>
            <a:pPr marL="534988" indent="-261938" eaLnBrk="1" fontAlgn="auto" hangingPunct="1">
              <a:spcBef>
                <a:spcPts val="0"/>
              </a:spcBef>
              <a:spcAft>
                <a:spcPts val="0"/>
              </a:spcAft>
              <a:buFontTx/>
              <a:buNone/>
              <a:defRPr/>
            </a:pPr>
            <a:r>
              <a:rPr lang="ja-JP" altLang="en-US" sz="2000" dirty="0" smtClean="0">
                <a:solidFill>
                  <a:sysClr val="windowText" lastClr="000000"/>
                </a:solidFill>
                <a:latin typeface="MS UI Gothic" pitchFamily="50" charset="-128"/>
                <a:ea typeface="MS UI Gothic" pitchFamily="50" charset="-128"/>
              </a:rPr>
              <a:t>①</a:t>
            </a:r>
            <a:r>
              <a:rPr lang="ja-JP" altLang="en-US" sz="2000" b="1" dirty="0" smtClean="0">
                <a:solidFill>
                  <a:srgbClr val="0070C0"/>
                </a:solidFill>
                <a:latin typeface="MS UI Gothic" pitchFamily="50" charset="-128"/>
                <a:ea typeface="MS UI Gothic" pitchFamily="50" charset="-128"/>
              </a:rPr>
              <a:t>療養病棟入院基本料、結核病棟入院基本料、特定機能病院入院基本料（結核病棟）、有床診療所療養病床入院基本料、障害者施設等入院基本料、特殊疾患入院医療管理料、特殊疾患病棟入院料又は特定入院基本料</a:t>
            </a:r>
            <a:r>
              <a:rPr lang="ja-JP" altLang="en-US" sz="2000" dirty="0" smtClean="0">
                <a:solidFill>
                  <a:sysClr val="windowText" lastClr="000000"/>
                </a:solidFill>
                <a:latin typeface="MS UI Gothic" pitchFamily="50" charset="-128"/>
                <a:ea typeface="MS UI Gothic" pitchFamily="50" charset="-128"/>
              </a:rPr>
              <a:t>を算定している患者が退院した場合</a:t>
            </a:r>
            <a:endParaRPr lang="en-US" altLang="ja-JP" sz="2000" dirty="0" smtClean="0">
              <a:solidFill>
                <a:sysClr val="windowText" lastClr="000000"/>
              </a:solidFill>
              <a:latin typeface="MS UI Gothic" pitchFamily="50" charset="-128"/>
              <a:ea typeface="MS UI Gothic" pitchFamily="50" charset="-128"/>
            </a:endParaRPr>
          </a:p>
          <a:p>
            <a:pPr marL="534988" indent="-261938" eaLnBrk="1" fontAlgn="auto" hangingPunct="1">
              <a:spcBef>
                <a:spcPts val="0"/>
              </a:spcBef>
              <a:spcAft>
                <a:spcPts val="0"/>
              </a:spcAft>
              <a:buFontTx/>
              <a:buNone/>
              <a:defRPr/>
            </a:pPr>
            <a:r>
              <a:rPr lang="ja-JP" altLang="en-US" sz="2000" dirty="0" smtClean="0">
                <a:solidFill>
                  <a:sysClr val="windowText" lastClr="000000"/>
                </a:solidFill>
                <a:latin typeface="MS UI Gothic" pitchFamily="50" charset="-128"/>
                <a:ea typeface="MS UI Gothic" pitchFamily="50" charset="-128"/>
              </a:rPr>
              <a:t>②～④ 退院調整加算１と同様。</a:t>
            </a:r>
            <a:endParaRPr lang="ja-JP" altLang="en-US" sz="2000" dirty="0">
              <a:solidFill>
                <a:sysClr val="windowText" lastClr="000000"/>
              </a:solidFill>
              <a:latin typeface="MS UI Gothic" pitchFamily="50" charset="-128"/>
              <a:ea typeface="MS UI Gothic" pitchFamily="50" charset="-128"/>
            </a:endParaRPr>
          </a:p>
        </p:txBody>
      </p:sp>
      <p:sp>
        <p:nvSpPr>
          <p:cNvPr id="4" name="スライド番号プレースホルダ 3"/>
          <p:cNvSpPr>
            <a:spLocks noGrp="1"/>
          </p:cNvSpPr>
          <p:nvPr>
            <p:ph type="sldNum" sz="quarter" idx="11"/>
          </p:nvPr>
        </p:nvSpPr>
        <p:spPr>
          <a:xfrm>
            <a:off x="6840538" y="6480175"/>
            <a:ext cx="2133600" cy="339725"/>
          </a:xfrm>
        </p:spPr>
        <p:txBody>
          <a:bodyPr/>
          <a:lstStyle/>
          <a:p>
            <a:pPr algn="r">
              <a:defRPr/>
            </a:pPr>
            <a:fld id="{E022909E-1C6B-4934-B1C2-D712C805B87F}" type="slidenum">
              <a:rPr lang="en-US" sz="1400">
                <a:effectLst>
                  <a:outerShdw blurRad="38100" dist="38100" dir="2700000" algn="tl">
                    <a:srgbClr val="000000">
                      <a:alpha val="43137"/>
                    </a:srgbClr>
                  </a:outerShdw>
                </a:effectLst>
              </a:rPr>
              <a:pPr algn="r">
                <a:defRPr/>
              </a:pPr>
              <a:t>182</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5"/>
          <p:cNvSpPr>
            <a:spLocks noGrp="1"/>
          </p:cNvSpPr>
          <p:nvPr>
            <p:ph idx="1"/>
          </p:nvPr>
        </p:nvSpPr>
        <p:spPr>
          <a:xfrm>
            <a:off x="457200" y="404664"/>
            <a:ext cx="8229600" cy="6120680"/>
          </a:xfrm>
          <a:solidFill>
            <a:srgbClr val="FFFFCC"/>
          </a:solidFill>
          <a:effectLst>
            <a:innerShdw blurRad="63500" dist="50800" dir="13500000">
              <a:prstClr val="black">
                <a:alpha val="50000"/>
              </a:prstClr>
            </a:innerShdw>
          </a:effectLst>
        </p:spPr>
        <p:txBody>
          <a:bodyPr anchor="ctr">
            <a:normAutofit/>
          </a:bodyPr>
          <a:lstStyle/>
          <a:p>
            <a:pPr marL="0" indent="0" eaLnBrk="1" fontAlgn="auto" hangingPunct="1">
              <a:spcBef>
                <a:spcPts val="0"/>
              </a:spcBef>
              <a:spcAft>
                <a:spcPts val="600"/>
              </a:spcAft>
              <a:buFontTx/>
              <a:buNone/>
              <a:defRPr/>
            </a:pPr>
            <a:r>
              <a:rPr lang="en-US" altLang="ja-JP" dirty="0">
                <a:solidFill>
                  <a:sysClr val="windowText" lastClr="000000"/>
                </a:solidFill>
                <a:latin typeface="MS UI Gothic" pitchFamily="50" charset="-128"/>
                <a:ea typeface="MS UI Gothic" pitchFamily="50" charset="-128"/>
              </a:rPr>
              <a:t>[</a:t>
            </a:r>
            <a:r>
              <a:rPr lang="ja-JP" altLang="en-US" dirty="0">
                <a:solidFill>
                  <a:sysClr val="windowText" lastClr="000000"/>
                </a:solidFill>
                <a:latin typeface="MS UI Gothic" pitchFamily="50" charset="-128"/>
                <a:ea typeface="MS UI Gothic" pitchFamily="50" charset="-128"/>
              </a:rPr>
              <a:t>施設基準</a:t>
            </a:r>
            <a:r>
              <a:rPr lang="en-US" altLang="ja-JP" dirty="0">
                <a:solidFill>
                  <a:sysClr val="windowText" lastClr="000000"/>
                </a:solidFill>
                <a:latin typeface="MS UI Gothic" pitchFamily="50" charset="-128"/>
                <a:ea typeface="MS UI Gothic" pitchFamily="50" charset="-128"/>
              </a:rPr>
              <a:t>]</a:t>
            </a:r>
          </a:p>
          <a:p>
            <a:pPr marL="534988" indent="-355600" eaLnBrk="1" fontAlgn="auto" hangingPunct="1">
              <a:spcBef>
                <a:spcPts val="0"/>
              </a:spcBef>
              <a:spcAft>
                <a:spcPts val="600"/>
              </a:spcAft>
              <a:buFontTx/>
              <a:buNone/>
              <a:defRPr/>
            </a:pPr>
            <a:r>
              <a:rPr lang="en-US" altLang="ja-JP" dirty="0" smtClean="0">
                <a:solidFill>
                  <a:sysClr val="windowText" lastClr="000000"/>
                </a:solidFill>
                <a:latin typeface="MS UI Gothic" pitchFamily="50" charset="-128"/>
                <a:ea typeface="MS UI Gothic" pitchFamily="50" charset="-128"/>
              </a:rPr>
              <a:t>①</a:t>
            </a:r>
            <a:r>
              <a:rPr lang="ja-JP" altLang="en-US" dirty="0" smtClean="0">
                <a:solidFill>
                  <a:srgbClr val="FF0000"/>
                </a:solidFill>
                <a:latin typeface="MS UI Gothic" pitchFamily="50" charset="-128"/>
                <a:ea typeface="MS UI Gothic" pitchFamily="50" charset="-128"/>
              </a:rPr>
              <a:t>病院</a:t>
            </a:r>
            <a:r>
              <a:rPr lang="ja-JP" altLang="en-US" dirty="0">
                <a:solidFill>
                  <a:srgbClr val="FF0000"/>
                </a:solidFill>
                <a:latin typeface="MS UI Gothic" pitchFamily="50" charset="-128"/>
                <a:ea typeface="MS UI Gothic" pitchFamily="50" charset="-128"/>
              </a:rPr>
              <a:t>の場合</a:t>
            </a:r>
            <a:r>
              <a:rPr lang="ja-JP" altLang="en-US" dirty="0">
                <a:solidFill>
                  <a:sysClr val="windowText" lastClr="000000"/>
                </a:solidFill>
                <a:latin typeface="MS UI Gothic" pitchFamily="50" charset="-128"/>
                <a:ea typeface="MS UI Gothic" pitchFamily="50" charset="-128"/>
              </a:rPr>
              <a:t>は以下の基準をすべて満たしていること</a:t>
            </a:r>
            <a:r>
              <a:rPr lang="ja-JP" altLang="en-US" dirty="0" smtClean="0">
                <a:solidFill>
                  <a:sysClr val="windowText" lastClr="000000"/>
                </a:solidFill>
                <a:latin typeface="MS UI Gothic" pitchFamily="50" charset="-128"/>
                <a:ea typeface="MS UI Gothic" pitchFamily="50" charset="-128"/>
              </a:rPr>
              <a:t>。</a:t>
            </a:r>
            <a:endParaRPr lang="en-US" altLang="ja-JP" dirty="0" smtClean="0">
              <a:solidFill>
                <a:sysClr val="windowText" lastClr="000000"/>
              </a:solidFill>
              <a:latin typeface="MS UI Gothic" pitchFamily="50" charset="-128"/>
              <a:ea typeface="MS UI Gothic" pitchFamily="50" charset="-128"/>
            </a:endParaRPr>
          </a:p>
          <a:p>
            <a:pPr marL="808038" indent="-273050" eaLnBrk="1" fontAlgn="auto" hangingPunct="1">
              <a:spcBef>
                <a:spcPts val="0"/>
              </a:spcBef>
              <a:spcAft>
                <a:spcPts val="600"/>
              </a:spcAft>
              <a:buFontTx/>
              <a:buNone/>
              <a:defRPr/>
            </a:pPr>
            <a:r>
              <a:rPr lang="ja-JP" altLang="en-US" dirty="0" smtClean="0">
                <a:solidFill>
                  <a:sysClr val="windowText" lastClr="000000"/>
                </a:solidFill>
                <a:latin typeface="MS UI Gothic" pitchFamily="50" charset="-128"/>
                <a:ea typeface="MS UI Gothic" pitchFamily="50" charset="-128"/>
              </a:rPr>
              <a:t>イ　 当該保険医療機関内に、</a:t>
            </a:r>
            <a:r>
              <a:rPr lang="ja-JP" altLang="en-US" dirty="0" smtClean="0">
                <a:solidFill>
                  <a:srgbClr val="0070C0"/>
                </a:solidFill>
                <a:latin typeface="MS UI Gothic" pitchFamily="50" charset="-128"/>
                <a:ea typeface="MS UI Gothic" pitchFamily="50" charset="-128"/>
              </a:rPr>
              <a:t>退院調整に関する部門が設置</a:t>
            </a:r>
            <a:r>
              <a:rPr lang="ja-JP" altLang="en-US" dirty="0" smtClean="0">
                <a:solidFill>
                  <a:sysClr val="windowText" lastClr="000000"/>
                </a:solidFill>
                <a:latin typeface="MS UI Gothic" pitchFamily="50" charset="-128"/>
                <a:ea typeface="MS UI Gothic" pitchFamily="50" charset="-128"/>
              </a:rPr>
              <a:t>されていること。</a:t>
            </a:r>
            <a:endParaRPr lang="en-US" altLang="ja-JP" dirty="0" smtClean="0">
              <a:solidFill>
                <a:sysClr val="windowText" lastClr="000000"/>
              </a:solidFill>
              <a:latin typeface="MS UI Gothic" pitchFamily="50" charset="-128"/>
              <a:ea typeface="MS UI Gothic" pitchFamily="50" charset="-128"/>
            </a:endParaRPr>
          </a:p>
          <a:p>
            <a:pPr marL="808038" indent="-273050" eaLnBrk="1" fontAlgn="auto" hangingPunct="1">
              <a:spcBef>
                <a:spcPts val="0"/>
              </a:spcBef>
              <a:spcAft>
                <a:spcPts val="600"/>
              </a:spcAft>
              <a:buFontTx/>
              <a:buNone/>
              <a:defRPr/>
            </a:pPr>
            <a:r>
              <a:rPr lang="ja-JP" altLang="en-US" dirty="0" smtClean="0">
                <a:solidFill>
                  <a:sysClr val="windowText" lastClr="000000"/>
                </a:solidFill>
                <a:latin typeface="MS UI Gothic" pitchFamily="50" charset="-128"/>
                <a:ea typeface="MS UI Gothic" pitchFamily="50" charset="-128"/>
              </a:rPr>
              <a:t>ロ　 当該部門に退院調整に係る業務に関する</a:t>
            </a:r>
            <a:r>
              <a:rPr lang="ja-JP" altLang="en-US" dirty="0" smtClean="0">
                <a:solidFill>
                  <a:srgbClr val="0070C0"/>
                </a:solidFill>
                <a:latin typeface="MS UI Gothic" pitchFamily="50" charset="-128"/>
                <a:ea typeface="MS UI Gothic" pitchFamily="50" charset="-128"/>
              </a:rPr>
              <a:t>十分な経験を有する専従の看護師又は専従の社会福祉士</a:t>
            </a:r>
            <a:r>
              <a:rPr lang="ja-JP" altLang="en-US" dirty="0" smtClean="0">
                <a:solidFill>
                  <a:sysClr val="windowText" lastClr="000000"/>
                </a:solidFill>
                <a:latin typeface="MS UI Gothic" pitchFamily="50" charset="-128"/>
                <a:ea typeface="MS UI Gothic" pitchFamily="50" charset="-128"/>
              </a:rPr>
              <a:t>が配置されていること。</a:t>
            </a:r>
            <a:endParaRPr lang="en-US" altLang="ja-JP" dirty="0" smtClean="0">
              <a:solidFill>
                <a:sysClr val="windowText" lastClr="000000"/>
              </a:solidFill>
              <a:latin typeface="MS UI Gothic" pitchFamily="50" charset="-128"/>
              <a:ea typeface="MS UI Gothic" pitchFamily="50" charset="-128"/>
            </a:endParaRPr>
          </a:p>
          <a:p>
            <a:pPr marL="808038" indent="-273050" eaLnBrk="1" fontAlgn="auto" hangingPunct="1">
              <a:spcBef>
                <a:spcPts val="0"/>
              </a:spcBef>
              <a:spcAft>
                <a:spcPts val="600"/>
              </a:spcAft>
              <a:buFontTx/>
              <a:buNone/>
              <a:defRPr/>
            </a:pPr>
            <a:r>
              <a:rPr lang="ja-JP" altLang="en-US" dirty="0" smtClean="0">
                <a:solidFill>
                  <a:sysClr val="windowText" lastClr="000000"/>
                </a:solidFill>
                <a:latin typeface="MS UI Gothic" pitchFamily="50" charset="-128"/>
                <a:ea typeface="MS UI Gothic" pitchFamily="50" charset="-128"/>
              </a:rPr>
              <a:t>ハ　 専従の看護師が配置されている場合にあっては専任の社会福祉士が、専従の社会福祉士が配置されている場合にあっては専任の看護師が配置されていること。</a:t>
            </a:r>
          </a:p>
          <a:p>
            <a:pPr marL="534988" indent="-355600" eaLnBrk="1" fontAlgn="auto" hangingPunct="1">
              <a:spcBef>
                <a:spcPts val="0"/>
              </a:spcBef>
              <a:spcAft>
                <a:spcPts val="0"/>
              </a:spcAft>
              <a:buFontTx/>
              <a:buNone/>
              <a:defRPr/>
            </a:pPr>
            <a:r>
              <a:rPr lang="ja-JP" altLang="en-US" dirty="0" smtClean="0">
                <a:solidFill>
                  <a:sysClr val="windowText" lastClr="000000"/>
                </a:solidFill>
                <a:latin typeface="MS UI Gothic" pitchFamily="50" charset="-128"/>
                <a:ea typeface="MS UI Gothic" pitchFamily="50" charset="-128"/>
              </a:rPr>
              <a:t>②</a:t>
            </a:r>
            <a:r>
              <a:rPr lang="ja-JP" altLang="en-US" dirty="0" smtClean="0">
                <a:solidFill>
                  <a:srgbClr val="FF0000"/>
                </a:solidFill>
                <a:latin typeface="MS UI Gothic" pitchFamily="50" charset="-128"/>
                <a:ea typeface="MS UI Gothic" pitchFamily="50" charset="-128"/>
              </a:rPr>
              <a:t>診療所</a:t>
            </a:r>
            <a:r>
              <a:rPr lang="ja-JP" altLang="en-US" dirty="0">
                <a:solidFill>
                  <a:srgbClr val="FF0000"/>
                </a:solidFill>
                <a:latin typeface="MS UI Gothic" pitchFamily="50" charset="-128"/>
                <a:ea typeface="MS UI Gothic" pitchFamily="50" charset="-128"/>
              </a:rPr>
              <a:t>の場合</a:t>
            </a:r>
            <a:r>
              <a:rPr lang="ja-JP" altLang="en-US" dirty="0">
                <a:solidFill>
                  <a:sysClr val="windowText" lastClr="000000"/>
                </a:solidFill>
                <a:latin typeface="MS UI Gothic" pitchFamily="50" charset="-128"/>
                <a:ea typeface="MS UI Gothic" pitchFamily="50" charset="-128"/>
              </a:rPr>
              <a:t>は、</a:t>
            </a:r>
            <a:r>
              <a:rPr lang="ja-JP" altLang="en-US" dirty="0">
                <a:solidFill>
                  <a:srgbClr val="0070C0"/>
                </a:solidFill>
                <a:latin typeface="MS UI Gothic" pitchFamily="50" charset="-128"/>
                <a:ea typeface="MS UI Gothic" pitchFamily="50" charset="-128"/>
              </a:rPr>
              <a:t>退院調整を担当する専任の者</a:t>
            </a:r>
            <a:r>
              <a:rPr lang="ja-JP" altLang="en-US" dirty="0">
                <a:solidFill>
                  <a:sysClr val="windowText" lastClr="000000"/>
                </a:solidFill>
                <a:latin typeface="MS UI Gothic" pitchFamily="50" charset="-128"/>
                <a:ea typeface="MS UI Gothic" pitchFamily="50" charset="-128"/>
              </a:rPr>
              <a:t>が配置されていること。</a:t>
            </a:r>
          </a:p>
        </p:txBody>
      </p:sp>
      <p:sp>
        <p:nvSpPr>
          <p:cNvPr id="4" name="スライド番号プレースホルダ 3"/>
          <p:cNvSpPr>
            <a:spLocks noGrp="1"/>
          </p:cNvSpPr>
          <p:nvPr>
            <p:ph type="sldNum" sz="quarter" idx="11"/>
          </p:nvPr>
        </p:nvSpPr>
        <p:spPr>
          <a:xfrm>
            <a:off x="6840538" y="6480175"/>
            <a:ext cx="2133600" cy="339725"/>
          </a:xfrm>
        </p:spPr>
        <p:txBody>
          <a:bodyPr/>
          <a:lstStyle/>
          <a:p>
            <a:pPr algn="r">
              <a:defRPr/>
            </a:pPr>
            <a:fld id="{83CB55D8-D983-4FBE-81AE-C2947AABB5C7}" type="slidenum">
              <a:rPr lang="en-US" sz="1400">
                <a:effectLst>
                  <a:outerShdw blurRad="38100" dist="38100" dir="2700000" algn="tl">
                    <a:srgbClr val="000000">
                      <a:alpha val="43137"/>
                    </a:srgbClr>
                  </a:outerShdw>
                </a:effectLst>
              </a:rPr>
              <a:pPr algn="r">
                <a:defRPr/>
              </a:pPr>
              <a:t>183</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5"/>
          <p:cNvSpPr>
            <a:spLocks noGrp="1"/>
          </p:cNvSpPr>
          <p:nvPr>
            <p:ph idx="1"/>
          </p:nvPr>
        </p:nvSpPr>
        <p:spPr>
          <a:xfrm>
            <a:off x="457200" y="620688"/>
            <a:ext cx="8229600" cy="5544616"/>
          </a:xfrm>
          <a:solidFill>
            <a:srgbClr val="FFFFCC"/>
          </a:solidFill>
          <a:effectLst>
            <a:innerShdw blurRad="63500" dist="50800" dir="13500000">
              <a:prstClr val="black">
                <a:alpha val="50000"/>
              </a:prstClr>
            </a:innerShdw>
          </a:effectLst>
        </p:spPr>
        <p:txBody>
          <a:bodyPr anchor="ctr">
            <a:normAutofit/>
          </a:bodyPr>
          <a:lstStyle/>
          <a:p>
            <a:pPr marL="0" indent="0" eaLnBrk="1" fontAlgn="auto" hangingPunct="1">
              <a:spcBef>
                <a:spcPts val="0"/>
              </a:spcBef>
              <a:spcAft>
                <a:spcPts val="600"/>
              </a:spcAft>
              <a:buFontTx/>
              <a:buNone/>
              <a:defRPr/>
            </a:pPr>
            <a:r>
              <a:rPr lang="en-US" altLang="ja-JP" dirty="0" smtClean="0">
                <a:solidFill>
                  <a:sysClr val="windowText" lastClr="000000"/>
                </a:solidFill>
                <a:latin typeface="MS UI Gothic" pitchFamily="50" charset="-128"/>
                <a:ea typeface="MS UI Gothic" pitchFamily="50" charset="-128"/>
              </a:rPr>
              <a:t>[</a:t>
            </a:r>
            <a:r>
              <a:rPr lang="ja-JP" altLang="en-US" dirty="0" smtClean="0">
                <a:solidFill>
                  <a:sysClr val="windowText" lastClr="000000"/>
                </a:solidFill>
                <a:latin typeface="MS UI Gothic" pitchFamily="50" charset="-128"/>
                <a:ea typeface="MS UI Gothic" pitchFamily="50" charset="-128"/>
              </a:rPr>
              <a:t>退院支援計画の内容</a:t>
            </a:r>
            <a:r>
              <a:rPr lang="en-US" altLang="ja-JP" dirty="0" smtClean="0">
                <a:solidFill>
                  <a:sysClr val="windowText" lastClr="000000"/>
                </a:solidFill>
                <a:latin typeface="MS UI Gothic" pitchFamily="50" charset="-128"/>
                <a:ea typeface="MS UI Gothic" pitchFamily="50" charset="-128"/>
              </a:rPr>
              <a:t>]</a:t>
            </a:r>
          </a:p>
          <a:p>
            <a:pPr marL="263525" indent="-263525" eaLnBrk="1" fontAlgn="auto" hangingPunct="1">
              <a:spcBef>
                <a:spcPts val="0"/>
              </a:spcBef>
              <a:spcAft>
                <a:spcPts val="600"/>
              </a:spcAft>
              <a:buFontTx/>
              <a:buNone/>
              <a:defRPr/>
            </a:pPr>
            <a:r>
              <a:rPr lang="ja-JP" altLang="en-US" dirty="0" smtClean="0">
                <a:solidFill>
                  <a:sysClr val="windowText" lastClr="000000"/>
                </a:solidFill>
                <a:latin typeface="MS UI Gothic" pitchFamily="50" charset="-128"/>
                <a:ea typeface="MS UI Gothic" pitchFamily="50" charset="-128"/>
              </a:rPr>
              <a:t>ア　患者氏名、入院日、退院支援計画着手日、退院支援計画再作成日</a:t>
            </a:r>
            <a:endParaRPr lang="en-US" altLang="ja-JP" dirty="0" smtClean="0">
              <a:solidFill>
                <a:sysClr val="windowText" lastClr="000000"/>
              </a:solidFill>
              <a:latin typeface="MS UI Gothic" pitchFamily="50" charset="-128"/>
              <a:ea typeface="MS UI Gothic" pitchFamily="50" charset="-128"/>
            </a:endParaRPr>
          </a:p>
          <a:p>
            <a:pPr marL="0" indent="0" eaLnBrk="1" fontAlgn="auto" hangingPunct="1">
              <a:spcBef>
                <a:spcPts val="0"/>
              </a:spcBef>
              <a:spcAft>
                <a:spcPts val="600"/>
              </a:spcAft>
              <a:buFontTx/>
              <a:buNone/>
              <a:defRPr/>
            </a:pPr>
            <a:r>
              <a:rPr lang="ja-JP" altLang="en-US" dirty="0" smtClean="0">
                <a:solidFill>
                  <a:sysClr val="windowText" lastClr="000000"/>
                </a:solidFill>
                <a:latin typeface="MS UI Gothic" pitchFamily="50" charset="-128"/>
                <a:ea typeface="MS UI Gothic" pitchFamily="50" charset="-128"/>
              </a:rPr>
              <a:t>イ　退院困難な要因</a:t>
            </a:r>
            <a:endParaRPr lang="en-US" altLang="ja-JP" dirty="0" smtClean="0">
              <a:solidFill>
                <a:sysClr val="windowText" lastClr="000000"/>
              </a:solidFill>
              <a:latin typeface="MS UI Gothic" pitchFamily="50" charset="-128"/>
              <a:ea typeface="MS UI Gothic" pitchFamily="50" charset="-128"/>
            </a:endParaRPr>
          </a:p>
          <a:p>
            <a:pPr marL="0" indent="0" eaLnBrk="1" fontAlgn="auto" hangingPunct="1">
              <a:spcBef>
                <a:spcPts val="0"/>
              </a:spcBef>
              <a:spcAft>
                <a:spcPts val="600"/>
              </a:spcAft>
              <a:buFontTx/>
              <a:buNone/>
              <a:defRPr/>
            </a:pPr>
            <a:r>
              <a:rPr lang="ja-JP" altLang="en-US" dirty="0" smtClean="0">
                <a:solidFill>
                  <a:sysClr val="windowText" lastClr="000000"/>
                </a:solidFill>
                <a:latin typeface="MS UI Gothic" pitchFamily="50" charset="-128"/>
                <a:ea typeface="MS UI Gothic" pitchFamily="50" charset="-128"/>
              </a:rPr>
              <a:t>ウ　退院に関する患者以外の相談者</a:t>
            </a:r>
            <a:endParaRPr lang="en-US" altLang="ja-JP" dirty="0" smtClean="0">
              <a:solidFill>
                <a:sysClr val="windowText" lastClr="000000"/>
              </a:solidFill>
              <a:latin typeface="MS UI Gothic" pitchFamily="50" charset="-128"/>
              <a:ea typeface="MS UI Gothic" pitchFamily="50" charset="-128"/>
            </a:endParaRPr>
          </a:p>
          <a:p>
            <a:pPr marL="263525" indent="-263525" eaLnBrk="1" fontAlgn="auto" hangingPunct="1">
              <a:spcBef>
                <a:spcPts val="0"/>
              </a:spcBef>
              <a:spcAft>
                <a:spcPts val="600"/>
              </a:spcAft>
              <a:buFontTx/>
              <a:buNone/>
              <a:defRPr/>
            </a:pPr>
            <a:r>
              <a:rPr lang="ja-JP" altLang="en-US" dirty="0" smtClean="0">
                <a:solidFill>
                  <a:sysClr val="windowText" lastClr="000000"/>
                </a:solidFill>
                <a:latin typeface="MS UI Gothic" pitchFamily="50" charset="-128"/>
                <a:ea typeface="MS UI Gothic" pitchFamily="50" charset="-128"/>
              </a:rPr>
              <a:t>エ　退院支援計画を行う者の氏名（病棟責任者、退院調整部門のそれぞれ）</a:t>
            </a:r>
            <a:endParaRPr lang="en-US" altLang="ja-JP" dirty="0" smtClean="0">
              <a:solidFill>
                <a:sysClr val="windowText" lastClr="000000"/>
              </a:solidFill>
              <a:latin typeface="MS UI Gothic" pitchFamily="50" charset="-128"/>
              <a:ea typeface="MS UI Gothic" pitchFamily="50" charset="-128"/>
            </a:endParaRPr>
          </a:p>
          <a:p>
            <a:pPr marL="0" indent="0" eaLnBrk="1" fontAlgn="auto" hangingPunct="1">
              <a:spcBef>
                <a:spcPts val="0"/>
              </a:spcBef>
              <a:spcAft>
                <a:spcPts val="600"/>
              </a:spcAft>
              <a:buFontTx/>
              <a:buNone/>
              <a:defRPr/>
            </a:pPr>
            <a:r>
              <a:rPr lang="ja-JP" altLang="en-US" dirty="0" smtClean="0">
                <a:solidFill>
                  <a:sysClr val="windowText" lastClr="000000"/>
                </a:solidFill>
                <a:latin typeface="MS UI Gothic" pitchFamily="50" charset="-128"/>
                <a:ea typeface="MS UI Gothic" pitchFamily="50" charset="-128"/>
              </a:rPr>
              <a:t>オ　退院に係る問題点、課題等</a:t>
            </a:r>
            <a:endParaRPr lang="en-US" altLang="ja-JP" dirty="0" smtClean="0">
              <a:solidFill>
                <a:sysClr val="windowText" lastClr="000000"/>
              </a:solidFill>
              <a:latin typeface="MS UI Gothic" pitchFamily="50" charset="-128"/>
              <a:ea typeface="MS UI Gothic" pitchFamily="50" charset="-128"/>
            </a:endParaRPr>
          </a:p>
          <a:p>
            <a:pPr marL="263525" indent="-263525" eaLnBrk="1" fontAlgn="auto" hangingPunct="1">
              <a:spcBef>
                <a:spcPts val="0"/>
              </a:spcBef>
              <a:spcAft>
                <a:spcPts val="600"/>
              </a:spcAft>
              <a:buFontTx/>
              <a:buNone/>
              <a:defRPr/>
            </a:pPr>
            <a:r>
              <a:rPr lang="ja-JP" altLang="en-US" dirty="0" smtClean="0">
                <a:solidFill>
                  <a:sysClr val="windowText" lastClr="000000"/>
                </a:solidFill>
                <a:latin typeface="MS UI Gothic" pitchFamily="50" charset="-128"/>
                <a:ea typeface="MS UI Gothic" pitchFamily="50" charset="-128"/>
              </a:rPr>
              <a:t>カ　退院へ向けた目標設定、支援期間、支援概要、予想される退院先、退院後の利用が予測される社会福祉サービスと担当者名</a:t>
            </a:r>
            <a:endParaRPr lang="en-US" altLang="ja-JP" dirty="0">
              <a:solidFill>
                <a:sysClr val="windowText" lastClr="000000"/>
              </a:solidFill>
              <a:latin typeface="MS UI Gothic" pitchFamily="50" charset="-128"/>
              <a:ea typeface="MS UI Gothic" pitchFamily="50" charset="-128"/>
            </a:endParaRPr>
          </a:p>
        </p:txBody>
      </p:sp>
      <p:sp>
        <p:nvSpPr>
          <p:cNvPr id="4" name="スライド番号プレースホルダ 3"/>
          <p:cNvSpPr>
            <a:spLocks noGrp="1"/>
          </p:cNvSpPr>
          <p:nvPr>
            <p:ph type="sldNum" sz="quarter" idx="11"/>
          </p:nvPr>
        </p:nvSpPr>
        <p:spPr>
          <a:xfrm>
            <a:off x="6840538" y="6480175"/>
            <a:ext cx="2133600" cy="339725"/>
          </a:xfrm>
        </p:spPr>
        <p:txBody>
          <a:bodyPr/>
          <a:lstStyle/>
          <a:p>
            <a:pPr algn="r">
              <a:defRPr/>
            </a:pPr>
            <a:fld id="{87F04014-E967-4272-ADEC-CAA240DD50D7}" type="slidenum">
              <a:rPr lang="en-US" sz="1400">
                <a:effectLst>
                  <a:outerShdw blurRad="38100" dist="38100" dir="2700000" algn="tl">
                    <a:srgbClr val="000000">
                      <a:alpha val="43137"/>
                    </a:srgbClr>
                  </a:outerShdw>
                </a:effectLst>
              </a:rPr>
              <a:pPr algn="r">
                <a:defRPr/>
              </a:pPr>
              <a:t>184</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5"/>
          <p:cNvSpPr>
            <a:spLocks noGrp="1"/>
          </p:cNvSpPr>
          <p:nvPr>
            <p:ph idx="1"/>
          </p:nvPr>
        </p:nvSpPr>
        <p:spPr>
          <a:xfrm>
            <a:off x="457200" y="1412776"/>
            <a:ext cx="8229600" cy="4536504"/>
          </a:xfrm>
          <a:solidFill>
            <a:srgbClr val="FFFFCC"/>
          </a:solidFill>
          <a:effectLst>
            <a:innerShdw blurRad="63500" dist="50800" dir="13500000">
              <a:prstClr val="black">
                <a:alpha val="50000"/>
              </a:prstClr>
            </a:innerShdw>
          </a:effectLst>
        </p:spPr>
        <p:txBody>
          <a:bodyPr anchor="ctr">
            <a:normAutofit/>
          </a:bodyPr>
          <a:lstStyle/>
          <a:p>
            <a:pPr marL="355600" indent="-355600" eaLnBrk="1" fontAlgn="auto" hangingPunct="1">
              <a:spcBef>
                <a:spcPts val="0"/>
              </a:spcBef>
              <a:spcAft>
                <a:spcPts val="0"/>
              </a:spcAft>
              <a:buFontTx/>
              <a:buNone/>
              <a:defRPr/>
            </a:pPr>
            <a:r>
              <a:rPr lang="ja-JP" altLang="en-US" dirty="0" smtClean="0">
                <a:solidFill>
                  <a:sysClr val="windowText" lastClr="000000"/>
                </a:solidFill>
                <a:latin typeface="MS UI Gothic" pitchFamily="50" charset="-128"/>
                <a:ea typeface="MS UI Gothic" pitchFamily="50" charset="-128"/>
              </a:rPr>
              <a:t>◆疾患名、当該保険医療機関の退院基準、退院後</a:t>
            </a:r>
            <a:r>
              <a:rPr lang="ja-JP" altLang="en-US" dirty="0">
                <a:solidFill>
                  <a:sysClr val="windowText" lastClr="000000"/>
                </a:solidFill>
                <a:latin typeface="MS UI Gothic" pitchFamily="50" charset="-128"/>
                <a:ea typeface="MS UI Gothic" pitchFamily="50" charset="-128"/>
              </a:rPr>
              <a:t>に必要とされる診療等の在宅での療養に必要な事項を記載した</a:t>
            </a:r>
            <a:r>
              <a:rPr lang="ja-JP" altLang="en-US" dirty="0">
                <a:solidFill>
                  <a:srgbClr val="0070C0"/>
                </a:solidFill>
                <a:latin typeface="MS UI Gothic" pitchFamily="50" charset="-128"/>
                <a:ea typeface="MS UI Gothic" pitchFamily="50" charset="-128"/>
              </a:rPr>
              <a:t>退院支援計画</a:t>
            </a:r>
            <a:r>
              <a:rPr lang="ja-JP" altLang="en-US" dirty="0" smtClean="0">
                <a:solidFill>
                  <a:srgbClr val="0070C0"/>
                </a:solidFill>
                <a:latin typeface="MS UI Gothic" pitchFamily="50" charset="-128"/>
                <a:ea typeface="MS UI Gothic" pitchFamily="50" charset="-128"/>
              </a:rPr>
              <a:t>を策定</a:t>
            </a:r>
            <a:r>
              <a:rPr lang="ja-JP" altLang="en-US" dirty="0" smtClean="0">
                <a:solidFill>
                  <a:sysClr val="windowText" lastClr="000000"/>
                </a:solidFill>
                <a:latin typeface="MS UI Gothic" pitchFamily="50" charset="-128"/>
                <a:ea typeface="MS UI Gothic" pitchFamily="50" charset="-128"/>
              </a:rPr>
              <a:t>し</a:t>
            </a:r>
            <a:r>
              <a:rPr lang="ja-JP" altLang="en-US" dirty="0">
                <a:solidFill>
                  <a:sysClr val="windowText" lastClr="000000"/>
                </a:solidFill>
                <a:latin typeface="MS UI Gothic" pitchFamily="50" charset="-128"/>
                <a:ea typeface="MS UI Gothic" pitchFamily="50" charset="-128"/>
              </a:rPr>
              <a:t>、当該患者に説明し、文書により提供するとともに、</a:t>
            </a:r>
            <a:r>
              <a:rPr lang="ja-JP" altLang="en-US" dirty="0">
                <a:solidFill>
                  <a:srgbClr val="0070C0"/>
                </a:solidFill>
                <a:latin typeface="MS UI Gothic" pitchFamily="50" charset="-128"/>
                <a:ea typeface="MS UI Gothic" pitchFamily="50" charset="-128"/>
              </a:rPr>
              <a:t>当該患者</a:t>
            </a:r>
            <a:r>
              <a:rPr lang="ja-JP" altLang="en-US" dirty="0" smtClean="0">
                <a:solidFill>
                  <a:srgbClr val="0070C0"/>
                </a:solidFill>
                <a:latin typeface="MS UI Gothic" pitchFamily="50" charset="-128"/>
                <a:ea typeface="MS UI Gothic" pitchFamily="50" charset="-128"/>
              </a:rPr>
              <a:t>の退院後の治療等を</a:t>
            </a:r>
            <a:r>
              <a:rPr lang="ja-JP" altLang="en-US" dirty="0">
                <a:solidFill>
                  <a:srgbClr val="0070C0"/>
                </a:solidFill>
                <a:latin typeface="MS UI Gothic" pitchFamily="50" charset="-128"/>
                <a:ea typeface="MS UI Gothic" pitchFamily="50" charset="-128"/>
              </a:rPr>
              <a:t>担う別の保険医療</a:t>
            </a:r>
            <a:r>
              <a:rPr lang="ja-JP" altLang="en-US" dirty="0" smtClean="0">
                <a:solidFill>
                  <a:srgbClr val="0070C0"/>
                </a:solidFill>
                <a:latin typeface="MS UI Gothic" pitchFamily="50" charset="-128"/>
                <a:ea typeface="MS UI Gothic" pitchFamily="50" charset="-128"/>
              </a:rPr>
              <a:t>機関や訪問看護ステーションと</a:t>
            </a:r>
            <a:r>
              <a:rPr lang="ja-JP" altLang="en-US" dirty="0">
                <a:solidFill>
                  <a:srgbClr val="0070C0"/>
                </a:solidFill>
                <a:latin typeface="MS UI Gothic" pitchFamily="50" charset="-128"/>
                <a:ea typeface="MS UI Gothic" pitchFamily="50" charset="-128"/>
              </a:rPr>
              <a:t>共有</a:t>
            </a:r>
            <a:r>
              <a:rPr lang="ja-JP" altLang="en-US" dirty="0">
                <a:solidFill>
                  <a:sysClr val="windowText" lastClr="000000"/>
                </a:solidFill>
                <a:latin typeface="MS UI Gothic" pitchFamily="50" charset="-128"/>
                <a:ea typeface="MS UI Gothic" pitchFamily="50" charset="-128"/>
              </a:rPr>
              <a:t>した場合の評価を行う。</a:t>
            </a:r>
          </a:p>
          <a:p>
            <a:pPr marL="0" indent="0" eaLnBrk="1" fontAlgn="auto" hangingPunct="1">
              <a:spcBef>
                <a:spcPts val="0"/>
              </a:spcBef>
              <a:spcAft>
                <a:spcPts val="0"/>
              </a:spcAft>
              <a:buFontTx/>
              <a:buNone/>
              <a:defRPr/>
            </a:pPr>
            <a:endParaRPr lang="en-US" altLang="ja-JP" dirty="0" smtClean="0">
              <a:solidFill>
                <a:sysClr val="windowText" lastClr="000000"/>
              </a:solidFill>
              <a:latin typeface="MS UI Gothic" pitchFamily="50" charset="-128"/>
              <a:ea typeface="MS UI Gothic" pitchFamily="50" charset="-128"/>
            </a:endParaRPr>
          </a:p>
          <a:p>
            <a:pPr marL="808038" indent="0" eaLnBrk="1" fontAlgn="auto" hangingPunct="1">
              <a:spcBef>
                <a:spcPts val="0"/>
              </a:spcBef>
              <a:spcAft>
                <a:spcPts val="0"/>
              </a:spcAft>
              <a:buFontTx/>
              <a:buNone/>
              <a:defRPr/>
            </a:pPr>
            <a:r>
              <a:rPr lang="en-US" altLang="ja-JP" dirty="0" smtClean="0">
                <a:solidFill>
                  <a:sysClr val="windowText" lastClr="000000"/>
                </a:solidFill>
                <a:latin typeface="MS UI Gothic" pitchFamily="50" charset="-128"/>
                <a:ea typeface="MS UI Gothic" pitchFamily="50" charset="-128"/>
              </a:rPr>
              <a:t>A238</a:t>
            </a:r>
            <a:r>
              <a:rPr lang="ja-JP" altLang="en-US" dirty="0" smtClean="0">
                <a:solidFill>
                  <a:sysClr val="windowText" lastClr="000000"/>
                </a:solidFill>
                <a:latin typeface="MS UI Gothic" pitchFamily="50" charset="-128"/>
                <a:ea typeface="MS UI Gothic" pitchFamily="50" charset="-128"/>
              </a:rPr>
              <a:t>　退院調整加算</a:t>
            </a:r>
            <a:endParaRPr lang="en-US" altLang="ja-JP" dirty="0" smtClean="0">
              <a:solidFill>
                <a:sysClr val="windowText" lastClr="000000"/>
              </a:solidFill>
              <a:latin typeface="MS UI Gothic" pitchFamily="50" charset="-128"/>
              <a:ea typeface="MS UI Gothic" pitchFamily="50" charset="-128"/>
            </a:endParaRPr>
          </a:p>
          <a:p>
            <a:pPr marL="808038" indent="0" eaLnBrk="1" fontAlgn="auto" hangingPunct="1">
              <a:spcBef>
                <a:spcPts val="0"/>
              </a:spcBef>
              <a:spcAft>
                <a:spcPts val="0"/>
              </a:spcAft>
              <a:buFontTx/>
              <a:buNone/>
              <a:defRPr/>
            </a:pPr>
            <a:r>
              <a:rPr lang="en-US" altLang="ja-JP" dirty="0" smtClean="0">
                <a:solidFill>
                  <a:srgbClr val="FF0000"/>
                </a:solidFill>
                <a:latin typeface="MS UI Gothic" pitchFamily="50" charset="-128"/>
                <a:ea typeface="MS UI Gothic" pitchFamily="50" charset="-128"/>
              </a:rPr>
              <a:t>   </a:t>
            </a:r>
            <a:r>
              <a:rPr lang="ja-JP" altLang="en-US" dirty="0" smtClean="0">
                <a:solidFill>
                  <a:srgbClr val="FF0000"/>
                </a:solidFill>
                <a:latin typeface="MS UI Gothic" pitchFamily="50" charset="-128"/>
                <a:ea typeface="MS UI Gothic" pitchFamily="50" charset="-128"/>
              </a:rPr>
              <a:t>（新）注２　地域</a:t>
            </a:r>
            <a:r>
              <a:rPr lang="ja-JP" altLang="en-US" dirty="0">
                <a:solidFill>
                  <a:srgbClr val="FF0000"/>
                </a:solidFill>
                <a:latin typeface="MS UI Gothic" pitchFamily="50" charset="-128"/>
                <a:ea typeface="MS UI Gothic" pitchFamily="50" charset="-128"/>
              </a:rPr>
              <a:t>連携計画</a:t>
            </a:r>
            <a:r>
              <a:rPr lang="ja-JP" altLang="en-US" dirty="0" smtClean="0">
                <a:solidFill>
                  <a:srgbClr val="FF0000"/>
                </a:solidFill>
                <a:latin typeface="MS UI Gothic" pitchFamily="50" charset="-128"/>
                <a:ea typeface="MS UI Gothic" pitchFamily="50" charset="-128"/>
              </a:rPr>
              <a:t>加算 　　３００点</a:t>
            </a:r>
            <a:endParaRPr lang="ja-JP" altLang="en-US" dirty="0">
              <a:solidFill>
                <a:srgbClr val="FF0000"/>
              </a:solidFill>
              <a:latin typeface="MS UI Gothic" pitchFamily="50" charset="-128"/>
              <a:ea typeface="MS UI Gothic" pitchFamily="50" charset="-128"/>
            </a:endParaRPr>
          </a:p>
        </p:txBody>
      </p:sp>
      <p:sp>
        <p:nvSpPr>
          <p:cNvPr id="4" name="スライド番号プレースホルダ 3"/>
          <p:cNvSpPr>
            <a:spLocks noGrp="1"/>
          </p:cNvSpPr>
          <p:nvPr>
            <p:ph type="sldNum" sz="quarter" idx="11"/>
          </p:nvPr>
        </p:nvSpPr>
        <p:spPr>
          <a:xfrm>
            <a:off x="6840538" y="6480175"/>
            <a:ext cx="2133600" cy="339725"/>
          </a:xfrm>
        </p:spPr>
        <p:txBody>
          <a:bodyPr/>
          <a:lstStyle/>
          <a:p>
            <a:pPr algn="r">
              <a:defRPr/>
            </a:pPr>
            <a:fld id="{738BEE4D-9952-464C-848A-4D008F30AFBD}" type="slidenum">
              <a:rPr lang="en-US" sz="1400">
                <a:effectLst>
                  <a:outerShdw blurRad="38100" dist="38100" dir="2700000" algn="tl">
                    <a:srgbClr val="000000">
                      <a:alpha val="43137"/>
                    </a:srgbClr>
                  </a:outerShdw>
                </a:effectLst>
              </a:rPr>
              <a:pPr algn="r">
                <a:defRPr/>
              </a:pPr>
              <a:t>185</a:t>
            </a:fld>
            <a:endParaRPr lang="en-US" sz="1400" dirty="0">
              <a:effectLst>
                <a:outerShdw blurRad="38100" dist="38100" dir="2700000" algn="tl">
                  <a:srgbClr val="000000">
                    <a:alpha val="43137"/>
                  </a:srgbClr>
                </a:outerShdw>
              </a:effectLst>
            </a:endParaRPr>
          </a:p>
        </p:txBody>
      </p:sp>
      <p:sp>
        <p:nvSpPr>
          <p:cNvPr id="5" name="タイトル 2"/>
          <p:cNvSpPr txBox="1">
            <a:spLocks/>
          </p:cNvSpPr>
          <p:nvPr/>
        </p:nvSpPr>
        <p:spPr>
          <a:xfrm>
            <a:off x="457200" y="188641"/>
            <a:ext cx="8229600" cy="792088"/>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kumimoji="0" lang="ja-JP" altLang="en-US" sz="3400" dirty="0">
                <a:effectLst>
                  <a:outerShdw blurRad="38100" dist="38100" dir="2700000" algn="tl">
                    <a:srgbClr val="000000">
                      <a:alpha val="43137"/>
                    </a:srgbClr>
                  </a:outerShdw>
                </a:effectLst>
                <a:latin typeface="HG丸ｺﾞｼｯｸM-PRO" pitchFamily="50" charset="-128"/>
                <a:ea typeface="HG丸ｺﾞｼｯｸM-PRO" pitchFamily="50" charset="-128"/>
              </a:rPr>
              <a:t>効果的な退院調整の評価</a:t>
            </a:r>
            <a:endParaRPr lang="ja-JP" altLang="en-US" sz="34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 name="テキスト ボックス 6"/>
          <p:cNvSpPr txBox="1"/>
          <p:nvPr/>
        </p:nvSpPr>
        <p:spPr>
          <a:xfrm>
            <a:off x="7236296" y="4149080"/>
            <a:ext cx="169269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103</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88641"/>
            <a:ext cx="8229600" cy="936103"/>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ＮＩＣＵ入院患者等の後方病床の充実</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ABE1630D-7C77-436B-A6E9-B302866DA3C5}" type="slidenum">
              <a:rPr lang="en-US" sz="1400">
                <a:effectLst>
                  <a:outerShdw blurRad="38100" dist="38100" dir="2700000" algn="tl">
                    <a:srgbClr val="000000">
                      <a:alpha val="43137"/>
                    </a:srgbClr>
                  </a:outerShdw>
                </a:effectLst>
              </a:rPr>
              <a:pPr algn="r">
                <a:defRPr/>
              </a:pPr>
              <a:t>186</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539552" y="1628800"/>
            <a:ext cx="8136904" cy="4392488"/>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800" dirty="0">
                <a:latin typeface="MS UI Gothic" pitchFamily="50" charset="-128"/>
                <a:ea typeface="MS UI Gothic" pitchFamily="50" charset="-128"/>
              </a:rPr>
              <a:t>◆新生児特定集中治療室における退院調整の充実</a:t>
            </a:r>
            <a:endParaRPr kumimoji="0" lang="en-US" altLang="ja-JP" sz="2800" dirty="0">
              <a:latin typeface="MS UI Gothic" pitchFamily="50" charset="-128"/>
              <a:ea typeface="MS UI Gothic" pitchFamily="50" charset="-128"/>
            </a:endParaRPr>
          </a:p>
          <a:p>
            <a:pPr fontAlgn="auto">
              <a:spcBef>
                <a:spcPts val="0"/>
              </a:spcBef>
              <a:spcAft>
                <a:spcPts val="0"/>
              </a:spcAft>
              <a:defRPr/>
            </a:pPr>
            <a:endParaRPr kumimoji="0" lang="ja-JP" altLang="en-US" sz="2800" dirty="0">
              <a:latin typeface="MS UI Gothic" pitchFamily="50" charset="-128"/>
              <a:ea typeface="MS UI Gothic" pitchFamily="50" charset="-128"/>
            </a:endParaRPr>
          </a:p>
          <a:p>
            <a:pPr marL="273050" fontAlgn="auto">
              <a:spcBef>
                <a:spcPts val="0"/>
              </a:spcBef>
              <a:spcAft>
                <a:spcPts val="0"/>
              </a:spcAft>
              <a:defRPr/>
            </a:pPr>
            <a:r>
              <a:rPr kumimoji="0" lang="ja-JP" altLang="en-US" sz="2800" dirty="0">
                <a:latin typeface="MS UI Gothic" pitchFamily="50" charset="-128"/>
                <a:ea typeface="MS UI Gothic" pitchFamily="50" charset="-128"/>
              </a:rPr>
              <a:t>　 新生児特定集中治療室退院調整加算について、</a:t>
            </a:r>
            <a:r>
              <a:rPr kumimoji="0" lang="ja-JP" altLang="en-US" sz="2800" dirty="0">
                <a:solidFill>
                  <a:srgbClr val="0070C0"/>
                </a:solidFill>
                <a:latin typeface="MS UI Gothic" pitchFamily="50" charset="-128"/>
                <a:ea typeface="MS UI Gothic" pitchFamily="50" charset="-128"/>
              </a:rPr>
              <a:t>新生児特定集中治療室の勤務経験のある看護師が退院調整に参画することを要件</a:t>
            </a:r>
            <a:r>
              <a:rPr kumimoji="0" lang="ja-JP" altLang="en-US" sz="2800" dirty="0">
                <a:latin typeface="MS UI Gothic" pitchFamily="50" charset="-128"/>
                <a:ea typeface="MS UI Gothic" pitchFamily="50" charset="-128"/>
              </a:rPr>
              <a:t>としたうえで評価を引き上げる。また、超低出生体重児（出生時体重１</a:t>
            </a:r>
            <a:r>
              <a:rPr kumimoji="0" lang="en-US" altLang="ja-JP" sz="2800" dirty="0">
                <a:latin typeface="MS UI Gothic" pitchFamily="50" charset="-128"/>
                <a:ea typeface="MS UI Gothic" pitchFamily="50" charset="-128"/>
              </a:rPr>
              <a:t>,</a:t>
            </a:r>
            <a:r>
              <a:rPr kumimoji="0" lang="ja-JP" altLang="en-US" sz="2800" dirty="0">
                <a:latin typeface="MS UI Gothic" pitchFamily="50" charset="-128"/>
                <a:ea typeface="MS UI Gothic" pitchFamily="50" charset="-128"/>
              </a:rPr>
              <a:t>０００</a:t>
            </a:r>
            <a:r>
              <a:rPr kumimoji="0" lang="en-US" altLang="ja-JP" sz="2800" dirty="0">
                <a:latin typeface="MS UI Gothic" pitchFamily="50" charset="-128"/>
                <a:ea typeface="MS UI Gothic" pitchFamily="50" charset="-128"/>
              </a:rPr>
              <a:t>g </a:t>
            </a:r>
            <a:r>
              <a:rPr kumimoji="0" lang="ja-JP" altLang="en-US" sz="2800" dirty="0">
                <a:latin typeface="MS UI Gothic" pitchFamily="50" charset="-128"/>
                <a:ea typeface="MS UI Gothic" pitchFamily="50" charset="-128"/>
              </a:rPr>
              <a:t>未満の児）、極低出生体重児（出生時体重１</a:t>
            </a:r>
            <a:r>
              <a:rPr kumimoji="0" lang="en-US" altLang="ja-JP" sz="2800" dirty="0">
                <a:latin typeface="MS UI Gothic" pitchFamily="50" charset="-128"/>
                <a:ea typeface="MS UI Gothic" pitchFamily="50" charset="-128"/>
              </a:rPr>
              <a:t>,</a:t>
            </a:r>
            <a:r>
              <a:rPr kumimoji="0" lang="ja-JP" altLang="en-US" sz="2800" dirty="0">
                <a:latin typeface="MS UI Gothic" pitchFamily="50" charset="-128"/>
                <a:ea typeface="MS UI Gothic" pitchFamily="50" charset="-128"/>
              </a:rPr>
              <a:t>５００</a:t>
            </a:r>
            <a:r>
              <a:rPr kumimoji="0" lang="en-US" altLang="ja-JP" sz="2800" dirty="0">
                <a:latin typeface="MS UI Gothic" pitchFamily="50" charset="-128"/>
                <a:ea typeface="MS UI Gothic" pitchFamily="50" charset="-128"/>
              </a:rPr>
              <a:t>g </a:t>
            </a:r>
            <a:r>
              <a:rPr kumimoji="0" lang="ja-JP" altLang="en-US" sz="2800" dirty="0">
                <a:latin typeface="MS UI Gothic" pitchFamily="50" charset="-128"/>
                <a:ea typeface="MS UI Gothic" pitchFamily="50" charset="-128"/>
              </a:rPr>
              <a:t>未満の児）等、</a:t>
            </a:r>
            <a:r>
              <a:rPr kumimoji="0" lang="ja-JP" altLang="en-US" sz="2800" b="1" u="sng" dirty="0">
                <a:latin typeface="MS UI Gothic" pitchFamily="50" charset="-128"/>
                <a:ea typeface="MS UI Gothic" pitchFamily="50" charset="-128"/>
              </a:rPr>
              <a:t>長期入院が見込まれる者</a:t>
            </a:r>
            <a:r>
              <a:rPr kumimoji="0" lang="ja-JP" altLang="en-US" sz="2800" dirty="0">
                <a:latin typeface="MS UI Gothic" pitchFamily="50" charset="-128"/>
                <a:ea typeface="MS UI Gothic" pitchFamily="50" charset="-128"/>
              </a:rPr>
              <a:t>については退院支援計画策定時と退院時の</a:t>
            </a:r>
            <a:r>
              <a:rPr kumimoji="0" lang="ja-JP" altLang="en-US" sz="2800" dirty="0">
                <a:solidFill>
                  <a:srgbClr val="0070C0"/>
                </a:solidFill>
                <a:latin typeface="MS UI Gothic" pitchFamily="50" charset="-128"/>
                <a:ea typeface="MS UI Gothic" pitchFamily="50" charset="-128"/>
              </a:rPr>
              <a:t>２回算定可能</a:t>
            </a:r>
            <a:r>
              <a:rPr kumimoji="0" lang="ja-JP" altLang="en-US" sz="2800" dirty="0">
                <a:latin typeface="MS UI Gothic" pitchFamily="50" charset="-128"/>
                <a:ea typeface="MS UI Gothic" pitchFamily="50" charset="-128"/>
              </a:rPr>
              <a:t>とする。</a:t>
            </a:r>
            <a:endParaRPr lang="ja-JP" altLang="en-US" sz="2800" kern="0" dirty="0">
              <a:latin typeface="MS UI Gothic" pitchFamily="50" charset="-128"/>
              <a:ea typeface="MS UI Gothic" pitchFamily="50" charset="-128"/>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コンテンツ プレースホルダ 6"/>
          <p:cNvGraphicFramePr>
            <a:graphicFrameLocks noGrp="1"/>
          </p:cNvGraphicFramePr>
          <p:nvPr>
            <p:ph idx="1"/>
          </p:nvPr>
        </p:nvGraphicFramePr>
        <p:xfrm>
          <a:off x="467544" y="908720"/>
          <a:ext cx="8229600" cy="4536504"/>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44133">
                <a:tc>
                  <a:txBody>
                    <a:bodyPr/>
                    <a:lstStyle/>
                    <a:p>
                      <a:pPr algn="ctr"/>
                      <a:r>
                        <a:rPr kumimoji="1" lang="ja-JP" altLang="en-US" sz="2200" dirty="0" smtClean="0">
                          <a:solidFill>
                            <a:srgbClr val="FF0000"/>
                          </a:solidFill>
                          <a:latin typeface="MS UI Gothic" pitchFamily="50" charset="-128"/>
                          <a:ea typeface="MS UI Gothic" pitchFamily="50" charset="-128"/>
                        </a:rPr>
                        <a:t>改　定　後</a:t>
                      </a:r>
                      <a:endParaRPr kumimoji="1" lang="ja-JP" altLang="en-US" sz="2200"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2200" dirty="0" smtClean="0">
                          <a:latin typeface="MS UI Gothic" pitchFamily="50" charset="-128"/>
                          <a:ea typeface="MS UI Gothic" pitchFamily="50" charset="-128"/>
                        </a:rPr>
                        <a:t>現　　行</a:t>
                      </a:r>
                      <a:endParaRPr kumimoji="1" lang="ja-JP" altLang="en-US" sz="2200" dirty="0">
                        <a:latin typeface="MS UI Gothic" pitchFamily="50" charset="-128"/>
                        <a:ea typeface="MS UI Gothic" pitchFamily="50" charset="-128"/>
                      </a:endParaRPr>
                    </a:p>
                  </a:txBody>
                  <a:tcPr>
                    <a:solidFill>
                      <a:schemeClr val="accent5">
                        <a:lumMod val="20000"/>
                        <a:lumOff val="80000"/>
                      </a:schemeClr>
                    </a:solidFill>
                  </a:tcPr>
                </a:tc>
              </a:tr>
              <a:tr h="4092371">
                <a:tc>
                  <a:txBody>
                    <a:bodyPr/>
                    <a:lstStyle/>
                    <a:p>
                      <a:pPr marL="450850" indent="-450850"/>
                      <a:r>
                        <a:rPr kumimoji="1" lang="en-US" altLang="ja-JP" sz="2200" baseline="0" dirty="0" smtClean="0">
                          <a:solidFill>
                            <a:schemeClr val="tx1"/>
                          </a:solidFill>
                          <a:latin typeface="MS UI Gothic" pitchFamily="50" charset="-128"/>
                          <a:ea typeface="MS UI Gothic" pitchFamily="50" charset="-128"/>
                          <a:cs typeface="+mn-cs"/>
                        </a:rPr>
                        <a:t>A238-3</a:t>
                      </a:r>
                      <a:r>
                        <a:rPr kumimoji="1" lang="ja-JP" altLang="en-US" sz="2200" baseline="0" dirty="0" smtClean="0">
                          <a:solidFill>
                            <a:schemeClr val="tx1"/>
                          </a:solidFill>
                          <a:latin typeface="MS UI Gothic" pitchFamily="50" charset="-128"/>
                          <a:ea typeface="MS UI Gothic" pitchFamily="50" charset="-128"/>
                          <a:cs typeface="+mn-cs"/>
                        </a:rPr>
                        <a:t>　</a:t>
                      </a:r>
                      <a:r>
                        <a:rPr kumimoji="1" lang="zh-TW" altLang="en-US" sz="2200" baseline="0" dirty="0" smtClean="0">
                          <a:solidFill>
                            <a:schemeClr val="tx1"/>
                          </a:solidFill>
                          <a:latin typeface="MS UI Gothic" pitchFamily="50" charset="-128"/>
                          <a:ea typeface="MS UI Gothic" pitchFamily="50" charset="-128"/>
                          <a:cs typeface="+mn-cs"/>
                        </a:rPr>
                        <a:t>新生児特定集中治療室退院調整加</a:t>
                      </a:r>
                      <a:r>
                        <a:rPr kumimoji="1" lang="ja-JP" altLang="en-US" sz="2200" baseline="0" dirty="0" smtClean="0">
                          <a:solidFill>
                            <a:schemeClr val="tx1"/>
                          </a:solidFill>
                          <a:latin typeface="MS UI Gothic" pitchFamily="50" charset="-128"/>
                          <a:ea typeface="MS UI Gothic" pitchFamily="50" charset="-128"/>
                          <a:cs typeface="+mn-cs"/>
                        </a:rPr>
                        <a:t>算</a:t>
                      </a:r>
                      <a:endParaRPr kumimoji="1" lang="en-US" altLang="ja-JP" sz="2200" baseline="0" dirty="0" smtClean="0">
                        <a:solidFill>
                          <a:schemeClr val="tx1"/>
                        </a:solidFill>
                        <a:latin typeface="MS UI Gothic" pitchFamily="50" charset="-128"/>
                        <a:ea typeface="MS UI Gothic" pitchFamily="50" charset="-128"/>
                        <a:cs typeface="+mn-cs"/>
                      </a:endParaRPr>
                    </a:p>
                    <a:p>
                      <a:pPr marL="177800" indent="-177800">
                        <a:spcBef>
                          <a:spcPts val="600"/>
                        </a:spcBef>
                        <a:buNone/>
                      </a:pPr>
                      <a:r>
                        <a:rPr kumimoji="1" lang="ja-JP" altLang="en-US" sz="2200" b="0" baseline="0" dirty="0" smtClean="0">
                          <a:solidFill>
                            <a:srgbClr val="FF0000"/>
                          </a:solidFill>
                          <a:latin typeface="MS UI Gothic" pitchFamily="50" charset="-128"/>
                          <a:ea typeface="MS UI Gothic" pitchFamily="50" charset="-128"/>
                          <a:cs typeface="+mn-cs"/>
                        </a:rPr>
                        <a:t>１　 </a:t>
                      </a:r>
                      <a:r>
                        <a:rPr kumimoji="1" lang="zh-TW" altLang="en-US" sz="2200" b="0" baseline="0" dirty="0" smtClean="0">
                          <a:solidFill>
                            <a:srgbClr val="FF0000"/>
                          </a:solidFill>
                          <a:latin typeface="MS UI Gothic" pitchFamily="50" charset="-128"/>
                          <a:ea typeface="MS UI Gothic" pitchFamily="50" charset="-128"/>
                          <a:cs typeface="+mn-cs"/>
                        </a:rPr>
                        <a:t>新生児特定集中治療室退院調整</a:t>
                      </a:r>
                      <a:r>
                        <a:rPr kumimoji="1" lang="ja-JP" altLang="en-US" sz="2200" b="0" baseline="0" dirty="0" smtClean="0">
                          <a:solidFill>
                            <a:srgbClr val="FF0000"/>
                          </a:solidFill>
                          <a:latin typeface="MS UI Gothic" pitchFamily="50" charset="-128"/>
                          <a:ea typeface="MS UI Gothic" pitchFamily="50" charset="-128"/>
                          <a:cs typeface="+mn-cs"/>
                        </a:rPr>
                        <a:t>加算１（退院時１回）　　　　　  </a:t>
                      </a:r>
                      <a:endParaRPr kumimoji="1" lang="en-US" altLang="ja-JP" sz="2200" b="0" baseline="0" dirty="0" smtClean="0">
                        <a:solidFill>
                          <a:srgbClr val="FF0000"/>
                        </a:solidFill>
                        <a:latin typeface="MS UI Gothic" pitchFamily="50" charset="-128"/>
                        <a:ea typeface="MS UI Gothic" pitchFamily="50" charset="-128"/>
                        <a:cs typeface="+mn-cs"/>
                      </a:endParaRPr>
                    </a:p>
                    <a:p>
                      <a:pPr marL="177800" indent="-177800">
                        <a:buNone/>
                      </a:pPr>
                      <a:r>
                        <a:rPr kumimoji="1" lang="ja-JP" altLang="en-US" sz="2200" b="0" baseline="0" dirty="0" smtClean="0">
                          <a:solidFill>
                            <a:srgbClr val="FF0000"/>
                          </a:solidFill>
                          <a:latin typeface="MS UI Gothic" pitchFamily="50" charset="-128"/>
                          <a:ea typeface="MS UI Gothic" pitchFamily="50" charset="-128"/>
                          <a:cs typeface="+mn-cs"/>
                        </a:rPr>
                        <a:t>　　　　　　　　　　　　　６００点（改）</a:t>
                      </a:r>
                      <a:endParaRPr kumimoji="1" lang="en-US" altLang="ja-JP" sz="2200" b="0" baseline="0" dirty="0" smtClean="0">
                        <a:solidFill>
                          <a:srgbClr val="FF0000"/>
                        </a:solidFill>
                        <a:latin typeface="MS UI Gothic" pitchFamily="50" charset="-128"/>
                        <a:ea typeface="MS UI Gothic" pitchFamily="50" charset="-128"/>
                        <a:cs typeface="+mn-cs"/>
                      </a:endParaRPr>
                    </a:p>
                    <a:p>
                      <a:pPr marL="177800" indent="-177800">
                        <a:spcBef>
                          <a:spcPts val="600"/>
                        </a:spcBef>
                      </a:pPr>
                      <a:r>
                        <a:rPr kumimoji="1" lang="zh-TW" altLang="en-US" sz="2200" b="0" baseline="0" dirty="0" smtClean="0">
                          <a:solidFill>
                            <a:srgbClr val="FF0000"/>
                          </a:solidFill>
                          <a:latin typeface="MS UI Gothic" pitchFamily="50" charset="-128"/>
                          <a:ea typeface="MS UI Gothic" pitchFamily="50" charset="-128"/>
                          <a:cs typeface="+mn-cs"/>
                        </a:rPr>
                        <a:t>２</a:t>
                      </a:r>
                      <a:r>
                        <a:rPr kumimoji="1" lang="ja-JP" altLang="en-US" sz="2200" b="0" baseline="0" dirty="0" smtClean="0">
                          <a:solidFill>
                            <a:srgbClr val="FF0000"/>
                          </a:solidFill>
                          <a:latin typeface="MS UI Gothic" pitchFamily="50" charset="-128"/>
                          <a:ea typeface="MS UI Gothic" pitchFamily="50" charset="-128"/>
                          <a:cs typeface="+mn-cs"/>
                        </a:rPr>
                        <a:t>　 </a:t>
                      </a:r>
                      <a:r>
                        <a:rPr kumimoji="1" lang="zh-TW" altLang="en-US" sz="2200" b="0" baseline="0" dirty="0" smtClean="0">
                          <a:solidFill>
                            <a:srgbClr val="FF0000"/>
                          </a:solidFill>
                          <a:latin typeface="MS UI Gothic" pitchFamily="50" charset="-128"/>
                          <a:ea typeface="MS UI Gothic" pitchFamily="50" charset="-128"/>
                          <a:cs typeface="+mn-cs"/>
                        </a:rPr>
                        <a:t>新生児特定集中治療室退院調整</a:t>
                      </a:r>
                      <a:r>
                        <a:rPr kumimoji="1" lang="ja-JP" altLang="en-US" sz="2200" b="0" baseline="0" dirty="0" smtClean="0">
                          <a:solidFill>
                            <a:srgbClr val="FF0000"/>
                          </a:solidFill>
                          <a:latin typeface="MS UI Gothic" pitchFamily="50" charset="-128"/>
                          <a:ea typeface="MS UI Gothic" pitchFamily="50" charset="-128"/>
                          <a:cs typeface="+mn-cs"/>
                        </a:rPr>
                        <a:t>加算２</a:t>
                      </a:r>
                    </a:p>
                    <a:p>
                      <a:r>
                        <a:rPr kumimoji="1" lang="ja-JP" altLang="en-US" sz="2200" b="0" baseline="0" dirty="0" smtClean="0">
                          <a:solidFill>
                            <a:srgbClr val="FF0000"/>
                          </a:solidFill>
                          <a:latin typeface="MS UI Gothic" pitchFamily="50" charset="-128"/>
                          <a:ea typeface="MS UI Gothic" pitchFamily="50" charset="-128"/>
                          <a:cs typeface="+mn-cs"/>
                        </a:rPr>
                        <a:t>　</a:t>
                      </a:r>
                      <a:r>
                        <a:rPr kumimoji="1" lang="en-US" altLang="ja-JP" sz="2200" b="0" baseline="0" dirty="0" smtClean="0">
                          <a:solidFill>
                            <a:srgbClr val="FF0000"/>
                          </a:solidFill>
                          <a:latin typeface="MS UI Gothic" pitchFamily="50" charset="-128"/>
                          <a:ea typeface="MS UI Gothic" pitchFamily="50" charset="-128"/>
                          <a:cs typeface="+mn-cs"/>
                        </a:rPr>
                        <a:t> </a:t>
                      </a:r>
                      <a:r>
                        <a:rPr kumimoji="1" lang="ja-JP" altLang="en-US" sz="2200" b="0" baseline="0" dirty="0" smtClean="0">
                          <a:solidFill>
                            <a:srgbClr val="FF0000"/>
                          </a:solidFill>
                          <a:latin typeface="MS UI Gothic" pitchFamily="50" charset="-128"/>
                          <a:ea typeface="MS UI Gothic" pitchFamily="50" charset="-128"/>
                          <a:cs typeface="+mn-cs"/>
                        </a:rPr>
                        <a:t>イ　退院支援計画作成加算</a:t>
                      </a:r>
                      <a:endParaRPr kumimoji="1" lang="en-US" altLang="ja-JP" sz="2200" b="0" baseline="0" dirty="0" smtClean="0">
                        <a:solidFill>
                          <a:srgbClr val="FF0000"/>
                        </a:solidFill>
                        <a:latin typeface="MS UI Gothic" pitchFamily="50" charset="-128"/>
                        <a:ea typeface="MS UI Gothic" pitchFamily="50" charset="-128"/>
                        <a:cs typeface="+mn-cs"/>
                      </a:endParaRPr>
                    </a:p>
                    <a:p>
                      <a:r>
                        <a:rPr kumimoji="1" lang="ja-JP" altLang="en-US" sz="2200" b="0" baseline="0" dirty="0" smtClean="0">
                          <a:solidFill>
                            <a:srgbClr val="FF0000"/>
                          </a:solidFill>
                          <a:latin typeface="MS UI Gothic" pitchFamily="50" charset="-128"/>
                          <a:ea typeface="MS UI Gothic" pitchFamily="50" charset="-128"/>
                          <a:cs typeface="+mn-cs"/>
                        </a:rPr>
                        <a:t>　　　（入院中１回）　 ６００点（新）</a:t>
                      </a:r>
                      <a:endParaRPr kumimoji="1" lang="en-US" altLang="ja-JP" sz="2200" b="0" baseline="0" dirty="0" smtClean="0">
                        <a:solidFill>
                          <a:srgbClr val="FF0000"/>
                        </a:solidFill>
                        <a:latin typeface="MS UI Gothic" pitchFamily="50" charset="-128"/>
                        <a:ea typeface="MS UI Gothic" pitchFamily="50" charset="-128"/>
                        <a:cs typeface="+mn-cs"/>
                      </a:endParaRPr>
                    </a:p>
                    <a:p>
                      <a:r>
                        <a:rPr kumimoji="1" lang="ja-JP" altLang="en-US" sz="2200" b="0" baseline="0" dirty="0" smtClean="0">
                          <a:solidFill>
                            <a:srgbClr val="FF0000"/>
                          </a:solidFill>
                          <a:latin typeface="MS UI Gothic" pitchFamily="50" charset="-128"/>
                          <a:ea typeface="MS UI Gothic" pitchFamily="50" charset="-128"/>
                          <a:cs typeface="+mn-cs"/>
                        </a:rPr>
                        <a:t>　 ロ　退院加算（退院時１回） </a:t>
                      </a:r>
                      <a:endParaRPr kumimoji="1" lang="en-US" altLang="ja-JP" sz="2200" b="0" baseline="0" dirty="0" smtClean="0">
                        <a:solidFill>
                          <a:srgbClr val="FF0000"/>
                        </a:solidFill>
                        <a:latin typeface="MS UI Gothic" pitchFamily="50" charset="-128"/>
                        <a:ea typeface="MS UI Gothic" pitchFamily="50" charset="-128"/>
                        <a:cs typeface="+mn-cs"/>
                      </a:endParaRPr>
                    </a:p>
                    <a:p>
                      <a:r>
                        <a:rPr kumimoji="1" lang="ja-JP" altLang="en-US" sz="2200" b="0" baseline="0" dirty="0" smtClean="0">
                          <a:solidFill>
                            <a:srgbClr val="FF0000"/>
                          </a:solidFill>
                          <a:latin typeface="MS UI Gothic" pitchFamily="50" charset="-128"/>
                          <a:ea typeface="MS UI Gothic" pitchFamily="50" charset="-128"/>
                          <a:cs typeface="+mn-cs"/>
                        </a:rPr>
                        <a:t>　　　　　　　　　　　　　６００点（新）</a:t>
                      </a:r>
                      <a:endParaRPr kumimoji="1" lang="en-US" altLang="ja-JP" sz="2200" b="0"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450850" indent="-450850"/>
                      <a:r>
                        <a:rPr kumimoji="1" lang="en-US" altLang="ja-JP" sz="2200" baseline="0" dirty="0" smtClean="0">
                          <a:solidFill>
                            <a:schemeClr val="tx1"/>
                          </a:solidFill>
                          <a:latin typeface="MS UI Gothic" pitchFamily="50" charset="-128"/>
                          <a:ea typeface="MS UI Gothic" pitchFamily="50" charset="-128"/>
                          <a:cs typeface="+mn-cs"/>
                        </a:rPr>
                        <a:t>A238-3</a:t>
                      </a:r>
                      <a:r>
                        <a:rPr kumimoji="1" lang="ja-JP" altLang="en-US" sz="2200" baseline="0" dirty="0" smtClean="0">
                          <a:solidFill>
                            <a:schemeClr val="tx1"/>
                          </a:solidFill>
                          <a:latin typeface="MS UI Gothic" pitchFamily="50" charset="-128"/>
                          <a:ea typeface="MS UI Gothic" pitchFamily="50" charset="-128"/>
                          <a:cs typeface="+mn-cs"/>
                        </a:rPr>
                        <a:t>　</a:t>
                      </a:r>
                      <a:r>
                        <a:rPr kumimoji="1" lang="zh-TW" altLang="en-US" sz="2200" baseline="0" dirty="0" smtClean="0">
                          <a:solidFill>
                            <a:schemeClr val="tx1"/>
                          </a:solidFill>
                          <a:latin typeface="MS UI Gothic" pitchFamily="50" charset="-128"/>
                          <a:ea typeface="MS UI Gothic" pitchFamily="50" charset="-128"/>
                          <a:cs typeface="+mn-cs"/>
                        </a:rPr>
                        <a:t>新生児特定集中治療室退院調整加</a:t>
                      </a:r>
                      <a:r>
                        <a:rPr kumimoji="1" lang="ja-JP" altLang="en-US" sz="2200" baseline="0" dirty="0" smtClean="0">
                          <a:solidFill>
                            <a:schemeClr val="tx1"/>
                          </a:solidFill>
                          <a:latin typeface="MS UI Gothic" pitchFamily="50" charset="-128"/>
                          <a:ea typeface="MS UI Gothic" pitchFamily="50" charset="-128"/>
                          <a:cs typeface="+mn-cs"/>
                        </a:rPr>
                        <a:t>算（退院時１回）</a:t>
                      </a:r>
                      <a:endParaRPr kumimoji="1" lang="en-US" altLang="ja-JP" sz="2200" baseline="0" dirty="0" smtClean="0">
                        <a:solidFill>
                          <a:schemeClr val="tx1"/>
                        </a:solidFill>
                        <a:latin typeface="MS UI Gothic" pitchFamily="50" charset="-128"/>
                        <a:ea typeface="MS UI Gothic" pitchFamily="50" charset="-128"/>
                        <a:cs typeface="+mn-cs"/>
                      </a:endParaRPr>
                    </a:p>
                    <a:p>
                      <a:pPr marL="450850" indent="-450850"/>
                      <a:r>
                        <a:rPr kumimoji="1" lang="ja-JP" altLang="en-US" sz="2200" baseline="0" dirty="0" smtClean="0">
                          <a:solidFill>
                            <a:schemeClr val="tx1"/>
                          </a:solidFill>
                          <a:latin typeface="MS UI Gothic" pitchFamily="50" charset="-128"/>
                          <a:ea typeface="MS UI Gothic" pitchFamily="50" charset="-128"/>
                          <a:cs typeface="+mn-cs"/>
                        </a:rPr>
                        <a:t>　　　　　　　　　　　　　　　　３００点</a:t>
                      </a:r>
                      <a:endParaRPr kumimoji="1" lang="ja-JP" altLang="en-US" sz="2200" dirty="0">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AC30E2CD-6892-4A83-9683-6CEC96ED69C6}" type="slidenum">
              <a:rPr lang="en-US" sz="1400">
                <a:effectLst>
                  <a:outerShdw blurRad="38100" dist="38100" dir="2700000" algn="tl">
                    <a:srgbClr val="000000">
                      <a:alpha val="43137"/>
                    </a:srgbClr>
                  </a:outerShdw>
                </a:effectLst>
              </a:rPr>
              <a:pPr algn="r">
                <a:defRPr/>
              </a:pPr>
              <a:t>187</a:t>
            </a:fld>
            <a:endParaRPr lang="en-US" sz="1400" dirty="0">
              <a:effectLst>
                <a:outerShdw blurRad="38100" dist="38100" dir="2700000" algn="tl">
                  <a:srgbClr val="000000">
                    <a:alpha val="43137"/>
                  </a:srgbClr>
                </a:outerShdw>
              </a:effectLst>
            </a:endParaRPr>
          </a:p>
        </p:txBody>
      </p:sp>
      <p:sp>
        <p:nvSpPr>
          <p:cNvPr id="5" name="テキスト ボックス 4"/>
          <p:cNvSpPr txBox="1"/>
          <p:nvPr/>
        </p:nvSpPr>
        <p:spPr>
          <a:xfrm>
            <a:off x="4860032" y="476672"/>
            <a:ext cx="406896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104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578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856</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コンテンツ プレースホルダ 6"/>
          <p:cNvGraphicFramePr>
            <a:graphicFrameLocks noGrp="1"/>
          </p:cNvGraphicFramePr>
          <p:nvPr>
            <p:ph idx="1"/>
          </p:nvPr>
        </p:nvGraphicFramePr>
        <p:xfrm>
          <a:off x="467544" y="188640"/>
          <a:ext cx="8229600" cy="6497320"/>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70840">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solidFill>
                      <a:schemeClr val="accent5">
                        <a:lumMod val="20000"/>
                        <a:lumOff val="80000"/>
                      </a:schemeClr>
                    </a:solidFill>
                  </a:tcPr>
                </a:tc>
              </a:tr>
              <a:tr h="370840">
                <a:tc>
                  <a:txBody>
                    <a:bodyPr/>
                    <a:lstStyle/>
                    <a:p>
                      <a:r>
                        <a:rPr kumimoji="1" lang="ja-JP" altLang="en-US" sz="1800" baseline="0" dirty="0" smtClean="0">
                          <a:solidFill>
                            <a:schemeClr val="tx1"/>
                          </a:solidFill>
                          <a:latin typeface="MS UI Gothic" pitchFamily="50" charset="-128"/>
                          <a:ea typeface="MS UI Gothic" pitchFamily="50" charset="-128"/>
                          <a:cs typeface="+mn-cs"/>
                        </a:rPr>
                        <a:t>［算定要件］</a:t>
                      </a:r>
                    </a:p>
                    <a:p>
                      <a:pPr marL="177800" indent="-177800"/>
                      <a:r>
                        <a:rPr kumimoji="1" lang="zh-TW" altLang="en-US" sz="1800" baseline="0" dirty="0" smtClean="0">
                          <a:solidFill>
                            <a:schemeClr val="tx1"/>
                          </a:solidFill>
                          <a:latin typeface="MS UI Gothic" pitchFamily="50" charset="-128"/>
                          <a:ea typeface="MS UI Gothic" pitchFamily="50" charset="-128"/>
                          <a:cs typeface="+mn-cs"/>
                        </a:rPr>
                        <a:t>１</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新生児特定集中治療室退院調整</a:t>
                      </a:r>
                      <a:r>
                        <a:rPr kumimoji="1" lang="en-US" altLang="zh-TW" sz="1800" baseline="0" dirty="0" smtClean="0">
                          <a:solidFill>
                            <a:schemeClr val="tx1"/>
                          </a:solidFill>
                          <a:latin typeface="MS UI Gothic" pitchFamily="50" charset="-128"/>
                          <a:ea typeface="MS UI Gothic" pitchFamily="50" charset="-128"/>
                          <a:cs typeface="+mn-cs"/>
                        </a:rPr>
                        <a:t/>
                      </a:r>
                      <a:br>
                        <a:rPr kumimoji="1" lang="en-US" altLang="zh-TW" sz="1800" baseline="0" dirty="0" smtClean="0">
                          <a:solidFill>
                            <a:schemeClr val="tx1"/>
                          </a:solidFill>
                          <a:latin typeface="MS UI Gothic" pitchFamily="50" charset="-128"/>
                          <a:ea typeface="MS UI Gothic" pitchFamily="50" charset="-128"/>
                          <a:cs typeface="+mn-cs"/>
                        </a:rPr>
                      </a:br>
                      <a:r>
                        <a:rPr kumimoji="1" lang="ja-JP" altLang="en-US" sz="1800" baseline="0" dirty="0" smtClean="0">
                          <a:solidFill>
                            <a:schemeClr val="tx1"/>
                          </a:solidFill>
                          <a:latin typeface="MS UI Gothic" pitchFamily="50" charset="-128"/>
                          <a:ea typeface="MS UI Gothic" pitchFamily="50" charset="-128"/>
                          <a:cs typeface="+mn-cs"/>
                        </a:rPr>
                        <a:t>加算１</a:t>
                      </a:r>
                    </a:p>
                    <a:p>
                      <a:pPr marL="177800" indent="0"/>
                      <a:r>
                        <a:rPr kumimoji="1" lang="ja-JP" altLang="en-US" sz="1800" baseline="0" dirty="0" smtClean="0">
                          <a:solidFill>
                            <a:schemeClr val="tx1"/>
                          </a:solidFill>
                          <a:latin typeface="MS UI Gothic" pitchFamily="50" charset="-128"/>
                          <a:ea typeface="MS UI Gothic" pitchFamily="50" charset="-128"/>
                          <a:cs typeface="+mn-cs"/>
                        </a:rPr>
                        <a:t>　 新生児特定集中治療室管理料等を算定したことがある患者に対して、退院調整を行った場合に、退院時に１回に限り算定する。</a:t>
                      </a:r>
                    </a:p>
                    <a:p>
                      <a:pPr marL="177800" indent="-177800"/>
                      <a:r>
                        <a:rPr kumimoji="1" lang="zh-TW" altLang="en-US" sz="1800" baseline="0" dirty="0" smtClean="0">
                          <a:solidFill>
                            <a:schemeClr val="tx1"/>
                          </a:solidFill>
                          <a:latin typeface="MS UI Gothic" pitchFamily="50" charset="-128"/>
                          <a:ea typeface="MS UI Gothic" pitchFamily="50" charset="-128"/>
                          <a:cs typeface="+mn-cs"/>
                        </a:rPr>
                        <a:t>２</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新生児特定集中治療室退院調整</a:t>
                      </a:r>
                      <a:r>
                        <a:rPr kumimoji="1" lang="en-US" altLang="zh-TW" sz="1800" baseline="0" dirty="0" smtClean="0">
                          <a:solidFill>
                            <a:schemeClr val="tx1"/>
                          </a:solidFill>
                          <a:latin typeface="MS UI Gothic" pitchFamily="50" charset="-128"/>
                          <a:ea typeface="MS UI Gothic" pitchFamily="50" charset="-128"/>
                          <a:cs typeface="+mn-cs"/>
                        </a:rPr>
                        <a:t/>
                      </a:r>
                      <a:br>
                        <a:rPr kumimoji="1" lang="en-US" altLang="zh-TW" sz="1800" baseline="0" dirty="0" smtClean="0">
                          <a:solidFill>
                            <a:schemeClr val="tx1"/>
                          </a:solidFill>
                          <a:latin typeface="MS UI Gothic" pitchFamily="50" charset="-128"/>
                          <a:ea typeface="MS UI Gothic" pitchFamily="50" charset="-128"/>
                          <a:cs typeface="+mn-cs"/>
                        </a:rPr>
                      </a:br>
                      <a:r>
                        <a:rPr kumimoji="1" lang="ja-JP" altLang="en-US" sz="1800" baseline="0" dirty="0" smtClean="0">
                          <a:solidFill>
                            <a:schemeClr val="tx1"/>
                          </a:solidFill>
                          <a:latin typeface="MS UI Gothic" pitchFamily="50" charset="-128"/>
                          <a:ea typeface="MS UI Gothic" pitchFamily="50" charset="-128"/>
                          <a:cs typeface="+mn-cs"/>
                        </a:rPr>
                        <a:t>加算２</a:t>
                      </a:r>
                    </a:p>
                    <a:p>
                      <a:pPr marL="177800" indent="-177800"/>
                      <a:r>
                        <a:rPr kumimoji="1" lang="ja-JP" altLang="en-US" sz="1800" baseline="0" dirty="0" smtClean="0">
                          <a:solidFill>
                            <a:schemeClr val="tx1"/>
                          </a:solidFill>
                          <a:latin typeface="MS UI Gothic" pitchFamily="50" charset="-128"/>
                          <a:ea typeface="MS UI Gothic" pitchFamily="50" charset="-128"/>
                          <a:cs typeface="+mn-cs"/>
                        </a:rPr>
                        <a:t>　 イ 退院支援計画作成加算</a:t>
                      </a:r>
                    </a:p>
                    <a:p>
                      <a:pPr marL="355600" indent="0"/>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新生児特定集中治療室管理料</a:t>
                      </a:r>
                      <a:r>
                        <a:rPr kumimoji="1" lang="ja-JP" altLang="en-US" sz="1800" baseline="0" dirty="0" smtClean="0">
                          <a:solidFill>
                            <a:schemeClr val="tx1"/>
                          </a:solidFill>
                          <a:latin typeface="MS UI Gothic" pitchFamily="50" charset="-128"/>
                          <a:ea typeface="MS UI Gothic" pitchFamily="50" charset="-128"/>
                          <a:cs typeface="+mn-cs"/>
                        </a:rPr>
                        <a:t>等を</a:t>
                      </a:r>
                      <a:r>
                        <a:rPr kumimoji="1" lang="zh-TW" altLang="en-US" sz="1800" baseline="0" dirty="0" smtClean="0">
                          <a:solidFill>
                            <a:schemeClr val="tx1"/>
                          </a:solidFill>
                          <a:latin typeface="MS UI Gothic" pitchFamily="50" charset="-128"/>
                          <a:ea typeface="MS UI Gothic" pitchFamily="50" charset="-128"/>
                          <a:cs typeface="+mn-cs"/>
                        </a:rPr>
                        <a:t>算定</a:t>
                      </a:r>
                      <a:r>
                        <a:rPr kumimoji="1" lang="ja-JP" altLang="en-US" sz="1800" baseline="0" dirty="0" smtClean="0">
                          <a:solidFill>
                            <a:schemeClr val="tx1"/>
                          </a:solidFill>
                          <a:latin typeface="MS UI Gothic" pitchFamily="50" charset="-128"/>
                          <a:ea typeface="MS UI Gothic" pitchFamily="50" charset="-128"/>
                          <a:cs typeface="+mn-cs"/>
                        </a:rPr>
                        <a:t>したことがある超低出生体重児（出生時体重１</a:t>
                      </a:r>
                      <a:r>
                        <a:rPr kumimoji="1" lang="en-US" altLang="ja-JP" sz="1800" baseline="0" dirty="0" smtClean="0">
                          <a:solidFill>
                            <a:schemeClr val="tx1"/>
                          </a:solidFill>
                          <a:latin typeface="MS UI Gothic" pitchFamily="50" charset="-128"/>
                          <a:ea typeface="MS UI Gothic" pitchFamily="50" charset="-128"/>
                          <a:cs typeface="+mn-cs"/>
                        </a:rPr>
                        <a:t>,</a:t>
                      </a:r>
                      <a:r>
                        <a:rPr kumimoji="1" lang="ja-JP" altLang="en-US" sz="1800" baseline="0" dirty="0" smtClean="0">
                          <a:solidFill>
                            <a:schemeClr val="tx1"/>
                          </a:solidFill>
                          <a:latin typeface="MS UI Gothic" pitchFamily="50" charset="-128"/>
                          <a:ea typeface="MS UI Gothic" pitchFamily="50" charset="-128"/>
                          <a:cs typeface="+mn-cs"/>
                        </a:rPr>
                        <a:t>０００</a:t>
                      </a:r>
                      <a:r>
                        <a:rPr kumimoji="1" lang="en-US" altLang="ja-JP" sz="1800" baseline="0" dirty="0" smtClean="0">
                          <a:solidFill>
                            <a:schemeClr val="tx1"/>
                          </a:solidFill>
                          <a:latin typeface="MS UI Gothic" pitchFamily="50" charset="-128"/>
                          <a:ea typeface="MS UI Gothic" pitchFamily="50" charset="-128"/>
                          <a:cs typeface="+mn-cs"/>
                        </a:rPr>
                        <a:t>g</a:t>
                      </a:r>
                      <a:r>
                        <a:rPr kumimoji="1" lang="ja-JP" altLang="en-US" sz="1800" baseline="0" dirty="0" smtClean="0">
                          <a:solidFill>
                            <a:schemeClr val="tx1"/>
                          </a:solidFill>
                          <a:latin typeface="MS UI Gothic" pitchFamily="50" charset="-128"/>
                          <a:ea typeface="MS UI Gothic" pitchFamily="50" charset="-128"/>
                          <a:cs typeface="+mn-cs"/>
                        </a:rPr>
                        <a:t>未満の児）、極低出生体重児（出生時体重１</a:t>
                      </a:r>
                      <a:r>
                        <a:rPr kumimoji="1" lang="en-US" altLang="ja-JP" sz="1800" baseline="0" dirty="0" smtClean="0">
                          <a:solidFill>
                            <a:schemeClr val="tx1"/>
                          </a:solidFill>
                          <a:latin typeface="MS UI Gothic" pitchFamily="50" charset="-128"/>
                          <a:ea typeface="MS UI Gothic" pitchFamily="50" charset="-128"/>
                          <a:cs typeface="+mn-cs"/>
                        </a:rPr>
                        <a:t>,</a:t>
                      </a:r>
                      <a:r>
                        <a:rPr kumimoji="1" lang="ja-JP" altLang="en-US" sz="1800" baseline="0" dirty="0" smtClean="0">
                          <a:solidFill>
                            <a:schemeClr val="tx1"/>
                          </a:solidFill>
                          <a:latin typeface="MS UI Gothic" pitchFamily="50" charset="-128"/>
                          <a:ea typeface="MS UI Gothic" pitchFamily="50" charset="-128"/>
                          <a:cs typeface="+mn-cs"/>
                        </a:rPr>
                        <a:t>５００</a:t>
                      </a:r>
                      <a:r>
                        <a:rPr kumimoji="1" lang="en-US" altLang="ja-JP" sz="1800" baseline="0" dirty="0" smtClean="0">
                          <a:solidFill>
                            <a:schemeClr val="tx1"/>
                          </a:solidFill>
                          <a:latin typeface="MS UI Gothic" pitchFamily="50" charset="-128"/>
                          <a:ea typeface="MS UI Gothic" pitchFamily="50" charset="-128"/>
                          <a:cs typeface="+mn-cs"/>
                        </a:rPr>
                        <a:t>g</a:t>
                      </a:r>
                      <a:r>
                        <a:rPr kumimoji="1" lang="ja-JP" altLang="en-US" sz="1800" baseline="0" dirty="0" smtClean="0">
                          <a:solidFill>
                            <a:schemeClr val="tx1"/>
                          </a:solidFill>
                          <a:latin typeface="MS UI Gothic" pitchFamily="50" charset="-128"/>
                          <a:ea typeface="MS UI Gothic" pitchFamily="50" charset="-128"/>
                          <a:cs typeface="+mn-cs"/>
                        </a:rPr>
                        <a:t>未満の児）等、長期入院が見込まれる患者に対して、退院調整を行った場合に</a:t>
                      </a:r>
                      <a:r>
                        <a:rPr kumimoji="1" lang="ja-JP" altLang="en-US" sz="1800" b="1" baseline="0" dirty="0" smtClean="0">
                          <a:solidFill>
                            <a:srgbClr val="FF0000"/>
                          </a:solidFill>
                          <a:latin typeface="MS UI Gothic" pitchFamily="50" charset="-128"/>
                          <a:ea typeface="MS UI Gothic" pitchFamily="50" charset="-128"/>
                          <a:cs typeface="+mn-cs"/>
                        </a:rPr>
                        <a:t>入院中に１回に限り算定</a:t>
                      </a:r>
                      <a:r>
                        <a:rPr kumimoji="1" lang="ja-JP" altLang="en-US" sz="1800" baseline="0" dirty="0" smtClean="0">
                          <a:solidFill>
                            <a:schemeClr val="tx1"/>
                          </a:solidFill>
                          <a:latin typeface="MS UI Gothic" pitchFamily="50" charset="-128"/>
                          <a:ea typeface="MS UI Gothic" pitchFamily="50" charset="-128"/>
                          <a:cs typeface="+mn-cs"/>
                        </a:rPr>
                        <a:t>する。</a:t>
                      </a:r>
                    </a:p>
                    <a:p>
                      <a:pPr marL="177800" indent="-177800"/>
                      <a:r>
                        <a:rPr kumimoji="1" lang="ja-JP" altLang="en-US" sz="1800" baseline="0" dirty="0" smtClean="0">
                          <a:solidFill>
                            <a:schemeClr val="tx1"/>
                          </a:solidFill>
                          <a:latin typeface="MS UI Gothic" pitchFamily="50" charset="-128"/>
                          <a:ea typeface="MS UI Gothic" pitchFamily="50" charset="-128"/>
                          <a:cs typeface="+mn-cs"/>
                        </a:rPr>
                        <a:t>　 ロ　退院加算</a:t>
                      </a:r>
                    </a:p>
                    <a:p>
                      <a:pPr marL="355600" indent="0"/>
                      <a:r>
                        <a:rPr kumimoji="1" lang="ja-JP" altLang="en-US" sz="1800" baseline="0" dirty="0" smtClean="0">
                          <a:solidFill>
                            <a:schemeClr val="tx1"/>
                          </a:solidFill>
                          <a:latin typeface="MS UI Gothic" pitchFamily="50" charset="-128"/>
                          <a:ea typeface="MS UI Gothic" pitchFamily="50" charset="-128"/>
                          <a:cs typeface="+mn-cs"/>
                        </a:rPr>
                        <a:t>　</a:t>
                      </a:r>
                      <a:r>
                        <a:rPr kumimoji="1" lang="ja-JP" altLang="en-US" sz="1800" b="1" baseline="0" dirty="0" smtClean="0">
                          <a:solidFill>
                            <a:srgbClr val="FF0000"/>
                          </a:solidFill>
                          <a:latin typeface="MS UI Gothic" pitchFamily="50" charset="-128"/>
                          <a:ea typeface="MS UI Gothic" pitchFamily="50" charset="-128"/>
                          <a:cs typeface="+mn-cs"/>
                        </a:rPr>
                        <a:t>退院支援計画作成加算を算定した患者が当該退院支援計画に基づく退院調整により退院した場合に、退院時に１回に限り算定する。</a:t>
                      </a:r>
                      <a:endParaRPr kumimoji="1" lang="en-US" altLang="ja-JP" sz="18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ja-JP" altLang="en-US" sz="1800" baseline="0" dirty="0" smtClean="0">
                          <a:solidFill>
                            <a:schemeClr val="tx1"/>
                          </a:solidFill>
                          <a:latin typeface="MS UI Gothic" pitchFamily="50" charset="-128"/>
                          <a:ea typeface="MS UI Gothic" pitchFamily="50" charset="-128"/>
                          <a:cs typeface="+mn-cs"/>
                        </a:rPr>
                        <a:t>［算定要件］</a:t>
                      </a:r>
                    </a:p>
                    <a:p>
                      <a:r>
                        <a:rPr kumimoji="1" lang="ja-JP" altLang="en-US" sz="1800" baseline="0" dirty="0" smtClean="0">
                          <a:solidFill>
                            <a:schemeClr val="tx1"/>
                          </a:solidFill>
                          <a:latin typeface="MS UI Gothic" pitchFamily="50" charset="-128"/>
                          <a:ea typeface="MS UI Gothic" pitchFamily="50" charset="-128"/>
                          <a:cs typeface="+mn-cs"/>
                        </a:rPr>
                        <a:t>　新生児特定集中治療室管理料等を算定したことがある患者に対して、退院調整を行った場合に、</a:t>
                      </a:r>
                      <a:r>
                        <a:rPr kumimoji="1" lang="ja-JP" altLang="en-US" sz="1800" b="1" u="sng" baseline="0" dirty="0" smtClean="0">
                          <a:solidFill>
                            <a:schemeClr val="tx1"/>
                          </a:solidFill>
                          <a:latin typeface="MS UI Gothic" pitchFamily="50" charset="-128"/>
                          <a:ea typeface="MS UI Gothic" pitchFamily="50" charset="-128"/>
                          <a:cs typeface="+mn-cs"/>
                        </a:rPr>
                        <a:t>退院時に</a:t>
                      </a:r>
                      <a:r>
                        <a:rPr kumimoji="1" lang="en-US" altLang="ja-JP" sz="1800" b="1" u="sng" baseline="0" dirty="0" smtClean="0">
                          <a:solidFill>
                            <a:schemeClr val="tx1"/>
                          </a:solidFill>
                          <a:latin typeface="MS UI Gothic" pitchFamily="50" charset="-128"/>
                          <a:ea typeface="MS UI Gothic" pitchFamily="50" charset="-128"/>
                          <a:cs typeface="+mn-cs"/>
                        </a:rPr>
                        <a:t>1</a:t>
                      </a:r>
                      <a:r>
                        <a:rPr kumimoji="1" lang="ja-JP" altLang="en-US" sz="1800" b="1" u="sng" baseline="0" dirty="0" smtClean="0">
                          <a:solidFill>
                            <a:schemeClr val="tx1"/>
                          </a:solidFill>
                          <a:latin typeface="MS UI Gothic" pitchFamily="50" charset="-128"/>
                          <a:ea typeface="MS UI Gothic" pitchFamily="50" charset="-128"/>
                          <a:cs typeface="+mn-cs"/>
                        </a:rPr>
                        <a:t>回に限り算定</a:t>
                      </a:r>
                      <a:r>
                        <a:rPr kumimoji="1" lang="ja-JP" altLang="en-US" sz="1800" baseline="0" dirty="0" smtClean="0">
                          <a:solidFill>
                            <a:schemeClr val="tx1"/>
                          </a:solidFill>
                          <a:latin typeface="MS UI Gothic" pitchFamily="50" charset="-128"/>
                          <a:ea typeface="MS UI Gothic" pitchFamily="50" charset="-128"/>
                          <a:cs typeface="+mn-cs"/>
                        </a:rPr>
                        <a:t>する。</a:t>
                      </a:r>
                      <a:endParaRPr kumimoji="1" lang="ja-JP" altLang="en-US" sz="1800" dirty="0">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4" name="スライド番号プレースホルダ 7"/>
          <p:cNvSpPr>
            <a:spLocks noGrp="1"/>
          </p:cNvSpPr>
          <p:nvPr>
            <p:ph type="sldNum" sz="quarter" idx="11"/>
          </p:nvPr>
        </p:nvSpPr>
        <p:spPr>
          <a:xfrm>
            <a:off x="6840538" y="6480175"/>
            <a:ext cx="2133600" cy="339725"/>
          </a:xfrm>
        </p:spPr>
        <p:txBody>
          <a:bodyPr/>
          <a:lstStyle/>
          <a:p>
            <a:pPr algn="r">
              <a:defRPr/>
            </a:pPr>
            <a:fld id="{E687DE7C-0767-400C-A0D3-B54F6CF9EBC5}" type="slidenum">
              <a:rPr lang="en-US" sz="1400">
                <a:effectLst>
                  <a:outerShdw blurRad="38100" dist="38100" dir="2700000" algn="tl">
                    <a:srgbClr val="000000">
                      <a:alpha val="43137"/>
                    </a:srgbClr>
                  </a:outerShdw>
                </a:effectLst>
              </a:rPr>
              <a:pPr algn="r">
                <a:defRPr/>
              </a:pPr>
              <a:t>188</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コンテンツ プレースホルダ 6"/>
          <p:cNvGraphicFramePr>
            <a:graphicFrameLocks noGrp="1"/>
          </p:cNvGraphicFramePr>
          <p:nvPr>
            <p:ph idx="1"/>
          </p:nvPr>
        </p:nvGraphicFramePr>
        <p:xfrm>
          <a:off x="467544" y="908720"/>
          <a:ext cx="8229600" cy="403244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07952">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solidFill>
                      <a:schemeClr val="accent5">
                        <a:lumMod val="20000"/>
                        <a:lumOff val="80000"/>
                      </a:schemeClr>
                    </a:solidFill>
                  </a:tcPr>
                </a:tc>
              </a:tr>
              <a:tr h="3624496">
                <a:tc>
                  <a:txBody>
                    <a:bodyPr/>
                    <a:lstStyle/>
                    <a:p>
                      <a:r>
                        <a:rPr kumimoji="1" lang="zh-TW" altLang="en-US" sz="2000" baseline="0" dirty="0" smtClean="0">
                          <a:solidFill>
                            <a:schemeClr val="tx1"/>
                          </a:solidFill>
                          <a:latin typeface="MS UI Gothic" pitchFamily="50" charset="-128"/>
                          <a:ea typeface="MS UI Gothic" pitchFamily="50" charset="-128"/>
                          <a:cs typeface="+mn-cs"/>
                        </a:rPr>
                        <a:t>［施設要件］</a:t>
                      </a:r>
                    </a:p>
                    <a:p>
                      <a:pPr marL="177800" indent="-177800"/>
                      <a:r>
                        <a:rPr kumimoji="1" lang="ja-JP" altLang="en-US" sz="2000" baseline="0" dirty="0" smtClean="0">
                          <a:solidFill>
                            <a:schemeClr val="tx1"/>
                          </a:solidFill>
                          <a:latin typeface="MS UI Gothic" pitchFamily="50" charset="-128"/>
                          <a:ea typeface="MS UI Gothic" pitchFamily="50" charset="-128"/>
                          <a:cs typeface="+mn-cs"/>
                        </a:rPr>
                        <a:t>①　当該医療機関内に、退院調整に関する部門が設置されていること。</a:t>
                      </a:r>
                    </a:p>
                    <a:p>
                      <a:pPr marL="177800" indent="-177800">
                        <a:spcBef>
                          <a:spcPts val="600"/>
                        </a:spcBef>
                      </a:pPr>
                      <a:r>
                        <a:rPr kumimoji="1" lang="ja-JP" altLang="en-US" sz="2000" baseline="0" dirty="0" smtClean="0">
                          <a:solidFill>
                            <a:schemeClr val="tx1"/>
                          </a:solidFill>
                          <a:latin typeface="MS UI Gothic" pitchFamily="50" charset="-128"/>
                          <a:ea typeface="MS UI Gothic" pitchFamily="50" charset="-128"/>
                          <a:cs typeface="+mn-cs"/>
                        </a:rPr>
                        <a:t>②　当該部門に</a:t>
                      </a:r>
                      <a:r>
                        <a:rPr kumimoji="1" lang="ja-JP" altLang="en-US" sz="2000" b="1" baseline="0" dirty="0" smtClean="0">
                          <a:solidFill>
                            <a:srgbClr val="FF0000"/>
                          </a:solidFill>
                          <a:latin typeface="MS UI Gothic" pitchFamily="50" charset="-128"/>
                          <a:ea typeface="MS UI Gothic" pitchFamily="50" charset="-128"/>
                          <a:cs typeface="+mn-cs"/>
                        </a:rPr>
                        <a:t>新生児の集中治療及び</a:t>
                      </a:r>
                      <a:r>
                        <a:rPr kumimoji="1" lang="ja-JP" altLang="en-US" sz="2000" baseline="0" dirty="0" smtClean="0">
                          <a:solidFill>
                            <a:schemeClr val="tx1"/>
                          </a:solidFill>
                          <a:latin typeface="MS UI Gothic" pitchFamily="50" charset="-128"/>
                          <a:ea typeface="MS UI Gothic" pitchFamily="50" charset="-128"/>
                          <a:cs typeface="+mn-cs"/>
                        </a:rPr>
                        <a:t>退院調整に係る業務に関する十分な経験を有する専従の看護師が</a:t>
                      </a:r>
                      <a:r>
                        <a:rPr kumimoji="1" lang="ja-JP" altLang="en-US" sz="2000" b="1" baseline="0" dirty="0" smtClean="0">
                          <a:solidFill>
                            <a:srgbClr val="FF0000"/>
                          </a:solidFill>
                          <a:latin typeface="MS UI Gothic" pitchFamily="50" charset="-128"/>
                          <a:ea typeface="MS UI Gothic" pitchFamily="50" charset="-128"/>
                          <a:cs typeface="+mn-cs"/>
                        </a:rPr>
                        <a:t>１名以上、又は新生児の集中治療及び退院調整に係る業務に関する十分な経験を有する専任の看護師及び専従の社会福祉士がそれぞれ１名以上配置されていること。</a:t>
                      </a:r>
                      <a:endParaRPr kumimoji="1" lang="en-US" altLang="ja-JP" sz="20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zh-TW" altLang="en-US" sz="2000" baseline="0" dirty="0" smtClean="0">
                          <a:solidFill>
                            <a:schemeClr val="tx1"/>
                          </a:solidFill>
                          <a:latin typeface="MS UI Gothic" pitchFamily="50" charset="-128"/>
                          <a:ea typeface="MS UI Gothic" pitchFamily="50" charset="-128"/>
                          <a:cs typeface="+mn-cs"/>
                        </a:rPr>
                        <a:t>［施設要件］</a:t>
                      </a:r>
                    </a:p>
                    <a:p>
                      <a:pPr marL="273050" indent="-273050"/>
                      <a:r>
                        <a:rPr kumimoji="1" lang="ja-JP" altLang="en-US" sz="2000" baseline="0" dirty="0" smtClean="0">
                          <a:solidFill>
                            <a:schemeClr val="tx1"/>
                          </a:solidFill>
                          <a:latin typeface="MS UI Gothic" pitchFamily="50" charset="-128"/>
                          <a:ea typeface="MS UI Gothic" pitchFamily="50" charset="-128"/>
                          <a:cs typeface="+mn-cs"/>
                        </a:rPr>
                        <a:t>①　当該医療機関内に、退院調整に関する部門が設置されていること。</a:t>
                      </a:r>
                    </a:p>
                    <a:p>
                      <a:pPr marL="273050" indent="-273050">
                        <a:spcBef>
                          <a:spcPts val="600"/>
                        </a:spcBef>
                      </a:pPr>
                      <a:r>
                        <a:rPr kumimoji="1" lang="ja-JP" altLang="en-US" sz="2000" baseline="0" dirty="0" smtClean="0">
                          <a:solidFill>
                            <a:schemeClr val="tx1"/>
                          </a:solidFill>
                          <a:latin typeface="MS UI Gothic" pitchFamily="50" charset="-128"/>
                          <a:ea typeface="MS UI Gothic" pitchFamily="50" charset="-128"/>
                          <a:cs typeface="+mn-cs"/>
                        </a:rPr>
                        <a:t>②　当該部門に退院調整に係る業務に関する十分な経験を有する専従の看護師又は専従の社会福祉士が１名以上配置されていること。</a:t>
                      </a:r>
                      <a:endParaRPr kumimoji="1" lang="ja-JP" altLang="en-US" sz="2000" dirty="0">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1C9C1AE3-0B59-4E6B-B87D-F7B4602ED1B5}" type="slidenum">
              <a:rPr lang="en-US" sz="1400">
                <a:effectLst>
                  <a:outerShdw blurRad="38100" dist="38100" dir="2700000" algn="tl">
                    <a:srgbClr val="000000">
                      <a:alpha val="43137"/>
                    </a:srgbClr>
                  </a:outerShdw>
                </a:effectLst>
              </a:rPr>
              <a:pPr algn="r">
                <a:defRPr/>
              </a:pPr>
              <a:t>189</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正方形/長方形 3"/>
          <p:cNvSpPr>
            <a:spLocks noChangeArrowheads="1"/>
          </p:cNvSpPr>
          <p:nvPr/>
        </p:nvSpPr>
        <p:spPr bwMode="auto">
          <a:xfrm>
            <a:off x="179388" y="0"/>
            <a:ext cx="8893175" cy="5921375"/>
          </a:xfrm>
          <a:prstGeom prst="rect">
            <a:avLst/>
          </a:prstGeom>
          <a:noFill/>
          <a:ln w="9525">
            <a:noFill/>
            <a:miter lim="800000"/>
            <a:headEnd/>
            <a:tailEnd/>
          </a:ln>
        </p:spPr>
        <p:txBody>
          <a:bodyPr>
            <a:spAutoFit/>
          </a:bodyPr>
          <a:lstStyle/>
          <a:p>
            <a:endParaRPr lang="ja-JP" altLang="ja-JP">
              <a:solidFill>
                <a:srgbClr val="000000"/>
              </a:solidFill>
              <a:latin typeface="ＭＳ Ｐゴシック" charset="-128"/>
            </a:endParaRPr>
          </a:p>
          <a:p>
            <a:pPr>
              <a:spcBef>
                <a:spcPct val="20000"/>
              </a:spcBef>
            </a:pPr>
            <a:r>
              <a:rPr lang="ja-JP" altLang="ja-JP" sz="2000">
                <a:solidFill>
                  <a:srgbClr val="0070C0"/>
                </a:solidFill>
                <a:ea typeface="HG創英角ｺﾞｼｯｸUB" pitchFamily="49" charset="-128"/>
              </a:rPr>
              <a:t>１２月</a:t>
            </a:r>
            <a:r>
              <a:rPr lang="ja-JP" altLang="en-US" sz="2000">
                <a:solidFill>
                  <a:srgbClr val="0070C0"/>
                </a:solidFill>
                <a:ea typeface="HG創英角ｺﾞｼｯｸUB" pitchFamily="49" charset="-128"/>
              </a:rPr>
              <a:t>７</a:t>
            </a:r>
            <a:r>
              <a:rPr lang="ja-JP" altLang="ja-JP" sz="2000">
                <a:solidFill>
                  <a:srgbClr val="0070C0"/>
                </a:solidFill>
                <a:ea typeface="HG創英角ｺﾞｼｯｸUB" pitchFamily="49" charset="-128"/>
              </a:rPr>
              <a:t>日（続き）</a:t>
            </a:r>
            <a:endParaRPr lang="ja-JP" altLang="en-US" sz="2000">
              <a:solidFill>
                <a:srgbClr val="0070C0"/>
              </a:solidFill>
              <a:ea typeface="HG創英角ｺﾞｼｯｸUB" pitchFamily="49" charset="-128"/>
            </a:endParaRPr>
          </a:p>
          <a:p>
            <a:r>
              <a:rPr lang="ja-JP" altLang="en-US" sz="2000">
                <a:solidFill>
                  <a:srgbClr val="000000"/>
                </a:solidFill>
              </a:rPr>
              <a:t>  </a:t>
            </a:r>
            <a:r>
              <a:rPr lang="ja-JP" altLang="ja-JP" sz="2000">
                <a:solidFill>
                  <a:srgbClr val="000000"/>
                </a:solidFill>
              </a:rPr>
              <a:t>【総会】</a:t>
            </a:r>
            <a:r>
              <a:rPr lang="ja-JP" altLang="en-US" sz="2000">
                <a:solidFill>
                  <a:srgbClr val="000000"/>
                </a:solidFill>
              </a:rPr>
              <a:t>平成２４年度</a:t>
            </a:r>
            <a:r>
              <a:rPr lang="ja-JP" altLang="ja-JP" sz="2000">
                <a:solidFill>
                  <a:srgbClr val="000000"/>
                </a:solidFill>
              </a:rPr>
              <a:t>診療報酬改定について『建議書』をまとめ、</a:t>
            </a:r>
            <a:endParaRPr lang="ja-JP" altLang="en-US" sz="2000">
              <a:solidFill>
                <a:srgbClr val="000000"/>
              </a:solidFill>
            </a:endParaRPr>
          </a:p>
          <a:p>
            <a:r>
              <a:rPr lang="ja-JP" altLang="en-US" sz="2000">
                <a:solidFill>
                  <a:srgbClr val="000000"/>
                </a:solidFill>
              </a:rPr>
              <a:t>                                                                           </a:t>
            </a:r>
            <a:r>
              <a:rPr lang="ja-JP" altLang="ja-JP" sz="2000">
                <a:solidFill>
                  <a:srgbClr val="000000"/>
                </a:solidFill>
              </a:rPr>
              <a:t>厚生労働大臣に意見具申</a:t>
            </a:r>
            <a:r>
              <a:rPr lang="ja-JP" altLang="en-US">
                <a:solidFill>
                  <a:srgbClr val="000000"/>
                </a:solidFill>
              </a:rPr>
              <a:t>　</a:t>
            </a:r>
          </a:p>
          <a:p>
            <a:pPr>
              <a:lnSpc>
                <a:spcPct val="90000"/>
              </a:lnSpc>
            </a:pPr>
            <a:r>
              <a:rPr lang="ja-JP" altLang="en-US">
                <a:solidFill>
                  <a:srgbClr val="000000"/>
                </a:solidFill>
                <a:latin typeface="ＭＳ Ｐゴシック" charset="-128"/>
              </a:rPr>
              <a:t>　    「本協議会としては、基本方針の実現に向けた診療報酬改定の具体的検討を行う所存 </a:t>
            </a:r>
          </a:p>
          <a:p>
            <a:pPr>
              <a:lnSpc>
                <a:spcPct val="90000"/>
              </a:lnSpc>
            </a:pPr>
            <a:r>
              <a:rPr lang="ja-JP" altLang="en-US">
                <a:solidFill>
                  <a:srgbClr val="000000"/>
                </a:solidFill>
                <a:latin typeface="ＭＳ Ｐゴシック" charset="-128"/>
              </a:rPr>
              <a:t>       である。厚生労働大臣におかれては、これまでの本協議会の議論を踏まえ、平成２４</a:t>
            </a:r>
          </a:p>
          <a:p>
            <a:pPr>
              <a:lnSpc>
                <a:spcPct val="90000"/>
              </a:lnSpc>
            </a:pPr>
            <a:r>
              <a:rPr lang="ja-JP" altLang="en-US">
                <a:solidFill>
                  <a:srgbClr val="000000"/>
                </a:solidFill>
                <a:latin typeface="ＭＳ Ｐゴシック" charset="-128"/>
              </a:rPr>
              <a:t>       年度予算編成に当たって、診療報酬改定に係る改定率の設定に関し適切な対応を求</a:t>
            </a:r>
          </a:p>
          <a:p>
            <a:pPr>
              <a:lnSpc>
                <a:spcPct val="90000"/>
              </a:lnSpc>
            </a:pPr>
            <a:r>
              <a:rPr lang="ja-JP" altLang="en-US">
                <a:solidFill>
                  <a:srgbClr val="000000"/>
                </a:solidFill>
                <a:latin typeface="ＭＳ Ｐゴシック" charset="-128"/>
              </a:rPr>
              <a:t>       める」</a:t>
            </a:r>
            <a:endParaRPr lang="en-US" altLang="ja-JP">
              <a:solidFill>
                <a:srgbClr val="000000"/>
              </a:solidFill>
              <a:latin typeface="ＭＳ Ｐゴシック" charset="-128"/>
            </a:endParaRPr>
          </a:p>
          <a:p>
            <a:pPr>
              <a:lnSpc>
                <a:spcPct val="90000"/>
              </a:lnSpc>
            </a:pPr>
            <a:r>
              <a:rPr lang="en-US" altLang="ja-JP">
                <a:solidFill>
                  <a:srgbClr val="000000"/>
                </a:solidFill>
                <a:latin typeface="ＭＳ Ｐゴシック" charset="-128"/>
              </a:rPr>
              <a:t>   </a:t>
            </a:r>
            <a:r>
              <a:rPr lang="ja-JP" altLang="en-US">
                <a:solidFill>
                  <a:srgbClr val="000000"/>
                </a:solidFill>
                <a:latin typeface="ＭＳ Ｐゴシック" charset="-128"/>
              </a:rPr>
              <a:t>［支払側</a:t>
            </a:r>
            <a:r>
              <a:rPr lang="ja-JP" altLang="en-US">
                <a:solidFill>
                  <a:srgbClr val="000000"/>
                </a:solidFill>
              </a:rPr>
              <a:t>］ </a:t>
            </a:r>
            <a:endParaRPr lang="en-US" altLang="ja-JP">
              <a:solidFill>
                <a:srgbClr val="000000"/>
              </a:solidFill>
              <a:latin typeface="ＭＳ Ｐゴシック" charset="-128"/>
            </a:endParaRPr>
          </a:p>
          <a:p>
            <a:pPr>
              <a:lnSpc>
                <a:spcPct val="90000"/>
              </a:lnSpc>
            </a:pPr>
            <a:r>
              <a:rPr lang="ja-JP" altLang="en-US">
                <a:solidFill>
                  <a:srgbClr val="000000"/>
                </a:solidFill>
                <a:latin typeface="ＭＳ Ｐゴシック" charset="-128"/>
              </a:rPr>
              <a:t>　　「診療報酬全体（ネット） の引き上げを行うことは、とうてい国民の理解と納得が得られず、</a:t>
            </a:r>
          </a:p>
          <a:p>
            <a:pPr>
              <a:lnSpc>
                <a:spcPct val="90000"/>
              </a:lnSpc>
            </a:pPr>
            <a:r>
              <a:rPr lang="ja-JP" altLang="en-US">
                <a:solidFill>
                  <a:srgbClr val="000000"/>
                </a:solidFill>
                <a:latin typeface="ＭＳ Ｐゴシック" charset="-128"/>
              </a:rPr>
              <a:t>      財源を効率的かつ効果的に配分すべき」</a:t>
            </a:r>
          </a:p>
          <a:p>
            <a:pPr>
              <a:lnSpc>
                <a:spcPct val="90000"/>
              </a:lnSpc>
            </a:pPr>
            <a:r>
              <a:rPr lang="en-US" altLang="ja-JP">
                <a:solidFill>
                  <a:srgbClr val="000000"/>
                </a:solidFill>
                <a:latin typeface="ＭＳ Ｐゴシック" charset="-128"/>
              </a:rPr>
              <a:t>   </a:t>
            </a:r>
            <a:r>
              <a:rPr lang="ja-JP" altLang="en-US">
                <a:solidFill>
                  <a:srgbClr val="000000"/>
                </a:solidFill>
              </a:rPr>
              <a:t>［</a:t>
            </a:r>
            <a:r>
              <a:rPr lang="ja-JP" altLang="en-US">
                <a:solidFill>
                  <a:srgbClr val="000000"/>
                </a:solidFill>
                <a:latin typeface="ＭＳ Ｐゴシック" charset="-128"/>
              </a:rPr>
              <a:t>診療側</a:t>
            </a:r>
            <a:r>
              <a:rPr lang="ja-JP" altLang="en-US">
                <a:solidFill>
                  <a:srgbClr val="000000"/>
                </a:solidFill>
              </a:rPr>
              <a:t>］ </a:t>
            </a:r>
            <a:endParaRPr lang="en-US" altLang="ja-JP">
              <a:solidFill>
                <a:srgbClr val="000000"/>
              </a:solidFill>
              <a:latin typeface="ＭＳ Ｐゴシック" charset="-128"/>
            </a:endParaRPr>
          </a:p>
          <a:p>
            <a:pPr>
              <a:lnSpc>
                <a:spcPct val="90000"/>
              </a:lnSpc>
            </a:pPr>
            <a:r>
              <a:rPr lang="ja-JP" altLang="en-US">
                <a:solidFill>
                  <a:srgbClr val="000000"/>
                </a:solidFill>
                <a:latin typeface="ＭＳ Ｐゴシック" charset="-128"/>
              </a:rPr>
              <a:t>    「医療機関の経営が厳しい状況にある中で、国民の生命及び健康を守るために、診療報</a:t>
            </a:r>
          </a:p>
          <a:p>
            <a:pPr>
              <a:lnSpc>
                <a:spcPct val="90000"/>
              </a:lnSpc>
            </a:pPr>
            <a:r>
              <a:rPr lang="ja-JP" altLang="en-US">
                <a:solidFill>
                  <a:srgbClr val="000000"/>
                </a:solidFill>
                <a:latin typeface="ＭＳ Ｐゴシック" charset="-128"/>
              </a:rPr>
              <a:t>      酬の引き上げによる医療費全体（ネット）での底上げを行うべき</a:t>
            </a:r>
          </a:p>
          <a:p>
            <a:pPr eaLnBrk="0" hangingPunct="0">
              <a:lnSpc>
                <a:spcPct val="90000"/>
              </a:lnSpc>
            </a:pPr>
            <a:r>
              <a:rPr lang="ja-JP" altLang="ja-JP" sz="2000">
                <a:solidFill>
                  <a:srgbClr val="0070C0"/>
                </a:solidFill>
                <a:ea typeface="HG創英角ｺﾞｼｯｸUB" pitchFamily="49" charset="-128"/>
              </a:rPr>
              <a:t>１２月１４日</a:t>
            </a:r>
          </a:p>
          <a:p>
            <a:r>
              <a:rPr lang="ja-JP" altLang="en-US" sz="2000">
                <a:solidFill>
                  <a:srgbClr val="000000"/>
                </a:solidFill>
              </a:rPr>
              <a:t>  </a:t>
            </a:r>
            <a:r>
              <a:rPr lang="ja-JP" altLang="ja-JP" sz="2000">
                <a:solidFill>
                  <a:srgbClr val="000000"/>
                </a:solidFill>
              </a:rPr>
              <a:t>【薬価部会】関係業界からの意見聴取</a:t>
            </a:r>
          </a:p>
          <a:p>
            <a:r>
              <a:rPr lang="ja-JP" altLang="en-US" sz="2000">
                <a:solidFill>
                  <a:srgbClr val="000000"/>
                </a:solidFill>
              </a:rPr>
              <a:t>  </a:t>
            </a:r>
            <a:r>
              <a:rPr lang="ja-JP" altLang="ja-JP" sz="2000">
                <a:solidFill>
                  <a:srgbClr val="000000"/>
                </a:solidFill>
              </a:rPr>
              <a:t>【総会】後発医薬品の使用促進（骨子案）</a:t>
            </a:r>
          </a:p>
          <a:p>
            <a:r>
              <a:rPr lang="ja-JP" altLang="ja-JP" sz="2000">
                <a:solidFill>
                  <a:srgbClr val="000000"/>
                </a:solidFill>
              </a:rPr>
              <a:t>　　　　</a:t>
            </a:r>
            <a:r>
              <a:rPr lang="ja-JP" altLang="en-US" sz="2000">
                <a:solidFill>
                  <a:srgbClr val="000000"/>
                </a:solidFill>
              </a:rPr>
              <a:t>   </a:t>
            </a:r>
            <a:r>
              <a:rPr lang="ja-JP" altLang="ja-JP" sz="2000">
                <a:solidFill>
                  <a:srgbClr val="000000"/>
                </a:solidFill>
              </a:rPr>
              <a:t>これまでの宿題事項</a:t>
            </a:r>
          </a:p>
          <a:p>
            <a:r>
              <a:rPr lang="ja-JP" altLang="ja-JP" sz="2000">
                <a:solidFill>
                  <a:srgbClr val="0070C0"/>
                </a:solidFill>
                <a:latin typeface="HG創英角ｺﾞｼｯｸUB" pitchFamily="49" charset="-128"/>
                <a:ea typeface="HG創英角ｺﾞｼｯｸUB" pitchFamily="49" charset="-128"/>
              </a:rPr>
              <a:t>１２月１６日</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【材料部会】平成２４年度保険医療材料制度改革の骨子（案）</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【薬価部会】平成２４年度薬価制度改革の骨子（たたき台）</a:t>
            </a:r>
          </a:p>
        </p:txBody>
      </p:sp>
      <p:sp>
        <p:nvSpPr>
          <p:cNvPr id="60418"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C25C7689-9168-473A-96E3-D643C59B34CA}" type="slidenum">
              <a:rPr kumimoji="1" lang="en-US" altLang="ja-JP" smtClean="0"/>
              <a:pPr fontAlgn="base">
                <a:spcAft>
                  <a:spcPct val="0"/>
                </a:spcAft>
                <a:defRPr/>
              </a:pPr>
              <a:t>19</a:t>
            </a:fld>
            <a:endParaRPr kumimoji="1" lang="en-US" altLang="ja-JP" smtClean="0"/>
          </a:p>
        </p:txBody>
      </p:sp>
    </p:spTree>
    <p:extLst>
      <p:ext uri="{BB962C8B-B14F-4D97-AF65-F5344CB8AC3E}">
        <p14:creationId xmlns:p14="http://schemas.microsoft.com/office/powerpoint/2010/main" xmlns="" val="312730668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idx="1"/>
          </p:nvPr>
        </p:nvGraphicFramePr>
        <p:xfrm>
          <a:off x="467544" y="2564904"/>
          <a:ext cx="8229600" cy="4145280"/>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60040">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solidFill>
                      <a:schemeClr val="accent5">
                        <a:lumMod val="20000"/>
                        <a:lumOff val="80000"/>
                      </a:schemeClr>
                    </a:solidFill>
                  </a:tcPr>
                </a:tc>
              </a:tr>
              <a:tr h="2961249">
                <a:tc>
                  <a:txBody>
                    <a:bodyPr/>
                    <a:lstStyle/>
                    <a:p>
                      <a:pPr marL="534988" indent="-534988"/>
                      <a:r>
                        <a:rPr kumimoji="1" lang="en-US" altLang="ja-JP" sz="2000" baseline="0" dirty="0" smtClean="0">
                          <a:solidFill>
                            <a:schemeClr val="tx1"/>
                          </a:solidFill>
                          <a:latin typeface="MS UI Gothic" pitchFamily="50" charset="-128"/>
                          <a:ea typeface="MS UI Gothic" pitchFamily="50" charset="-128"/>
                          <a:cs typeface="+mn-cs"/>
                        </a:rPr>
                        <a:t>A238-4</a:t>
                      </a:r>
                      <a:r>
                        <a:rPr kumimoji="1" lang="ja-JP" altLang="en-US" sz="2000" baseline="0" dirty="0" smtClean="0">
                          <a:solidFill>
                            <a:schemeClr val="tx1"/>
                          </a:solidFill>
                          <a:latin typeface="MS UI Gothic" pitchFamily="50" charset="-128"/>
                          <a:ea typeface="MS UI Gothic" pitchFamily="50" charset="-128"/>
                          <a:cs typeface="+mn-cs"/>
                        </a:rPr>
                        <a:t>　</a:t>
                      </a:r>
                      <a:r>
                        <a:rPr kumimoji="1" lang="zh-TW" altLang="en-US" sz="2000" baseline="0" dirty="0" smtClean="0">
                          <a:solidFill>
                            <a:schemeClr val="tx1"/>
                          </a:solidFill>
                          <a:latin typeface="MS UI Gothic" pitchFamily="50" charset="-128"/>
                          <a:ea typeface="MS UI Gothic" pitchFamily="50" charset="-128"/>
                          <a:cs typeface="+mn-cs"/>
                        </a:rPr>
                        <a:t>救急搬送患者地域連携</a:t>
                      </a:r>
                      <a:r>
                        <a:rPr kumimoji="1" lang="en-US" altLang="zh-TW" sz="2000" baseline="0" dirty="0" smtClean="0">
                          <a:solidFill>
                            <a:schemeClr val="tx1"/>
                          </a:solidFill>
                          <a:latin typeface="MS UI Gothic" pitchFamily="50" charset="-128"/>
                          <a:ea typeface="MS UI Gothic" pitchFamily="50" charset="-128"/>
                          <a:cs typeface="+mn-cs"/>
                        </a:rPr>
                        <a:t/>
                      </a:r>
                      <a:br>
                        <a:rPr kumimoji="1" lang="en-US" altLang="zh-TW" sz="2000" baseline="0" dirty="0" smtClean="0">
                          <a:solidFill>
                            <a:schemeClr val="tx1"/>
                          </a:solidFill>
                          <a:latin typeface="MS UI Gothic" pitchFamily="50" charset="-128"/>
                          <a:ea typeface="MS UI Gothic" pitchFamily="50" charset="-128"/>
                          <a:cs typeface="+mn-cs"/>
                        </a:rPr>
                      </a:br>
                      <a:r>
                        <a:rPr kumimoji="1" lang="zh-TW" altLang="en-US" sz="2000" baseline="0" dirty="0" smtClean="0">
                          <a:solidFill>
                            <a:schemeClr val="tx1"/>
                          </a:solidFill>
                          <a:latin typeface="MS UI Gothic" pitchFamily="50" charset="-128"/>
                          <a:ea typeface="MS UI Gothic" pitchFamily="50" charset="-128"/>
                          <a:cs typeface="+mn-cs"/>
                        </a:rPr>
                        <a:t>紹介加算</a:t>
                      </a:r>
                      <a:r>
                        <a:rPr kumimoji="1" lang="ja-JP" altLang="en-US" sz="2000" baseline="0" dirty="0" smtClean="0">
                          <a:solidFill>
                            <a:schemeClr val="tx1"/>
                          </a:solidFill>
                          <a:latin typeface="MS UI Gothic" pitchFamily="50" charset="-128"/>
                          <a:ea typeface="MS UI Gothic" pitchFamily="50" charset="-128"/>
                          <a:cs typeface="+mn-cs"/>
                        </a:rPr>
                        <a:t>（退院時</a:t>
                      </a:r>
                      <a:r>
                        <a:rPr kumimoji="1" lang="en-US" altLang="ja-JP" sz="2000" baseline="0" dirty="0" smtClean="0">
                          <a:solidFill>
                            <a:schemeClr val="tx1"/>
                          </a:solidFill>
                          <a:latin typeface="MS UI Gothic" pitchFamily="50" charset="-128"/>
                          <a:ea typeface="MS UI Gothic" pitchFamily="50" charset="-128"/>
                          <a:cs typeface="+mn-cs"/>
                        </a:rPr>
                        <a:t>1</a:t>
                      </a:r>
                      <a:r>
                        <a:rPr kumimoji="1" lang="ja-JP" altLang="en-US" sz="2000" baseline="0" dirty="0" smtClean="0">
                          <a:solidFill>
                            <a:schemeClr val="tx1"/>
                          </a:solidFill>
                          <a:latin typeface="MS UI Gothic" pitchFamily="50" charset="-128"/>
                          <a:ea typeface="MS UI Gothic" pitchFamily="50" charset="-128"/>
                          <a:cs typeface="+mn-cs"/>
                        </a:rPr>
                        <a:t>回）</a:t>
                      </a:r>
                      <a:endParaRPr kumimoji="1" lang="en-US" altLang="ja-JP" sz="2000" baseline="0" dirty="0" smtClean="0">
                        <a:solidFill>
                          <a:schemeClr val="tx1"/>
                        </a:solidFill>
                        <a:latin typeface="MS UI Gothic" pitchFamily="50" charset="-128"/>
                        <a:ea typeface="MS UI Gothic" pitchFamily="50" charset="-128"/>
                        <a:cs typeface="+mn-cs"/>
                      </a:endParaRPr>
                    </a:p>
                    <a:p>
                      <a:pPr marL="534988" indent="-534988"/>
                      <a:r>
                        <a:rPr kumimoji="1" lang="en-US" altLang="ja-JP" sz="2000" baseline="0" dirty="0" smtClean="0">
                          <a:solidFill>
                            <a:schemeClr val="tx1"/>
                          </a:solidFill>
                          <a:latin typeface="MS UI Gothic" pitchFamily="50" charset="-128"/>
                          <a:ea typeface="MS UI Gothic" pitchFamily="50" charset="-128"/>
                          <a:cs typeface="+mn-cs"/>
                        </a:rPr>
                        <a:t> </a:t>
                      </a:r>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2000" b="1" baseline="0" dirty="0" smtClean="0">
                          <a:solidFill>
                            <a:srgbClr val="FF0000"/>
                          </a:solidFill>
                          <a:latin typeface="MS UI Gothic" pitchFamily="50" charset="-128"/>
                          <a:ea typeface="MS UI Gothic" pitchFamily="50" charset="-128"/>
                          <a:cs typeface="+mn-cs"/>
                        </a:rPr>
                        <a:t>１</a:t>
                      </a:r>
                      <a:r>
                        <a:rPr kumimoji="1" lang="en-US" altLang="ja-JP" sz="2000" b="1" baseline="0" dirty="0" smtClean="0">
                          <a:solidFill>
                            <a:srgbClr val="FF0000"/>
                          </a:solidFill>
                          <a:latin typeface="MS UI Gothic" pitchFamily="50" charset="-128"/>
                          <a:ea typeface="MS UI Gothic" pitchFamily="50" charset="-128"/>
                          <a:cs typeface="+mn-cs"/>
                        </a:rPr>
                        <a:t>,</a:t>
                      </a:r>
                      <a:r>
                        <a:rPr kumimoji="1" lang="ja-JP" altLang="en-US" sz="2000" b="1" baseline="0" dirty="0" smtClean="0">
                          <a:solidFill>
                            <a:srgbClr val="FF0000"/>
                          </a:solidFill>
                          <a:latin typeface="MS UI Gothic" pitchFamily="50" charset="-128"/>
                          <a:ea typeface="MS UI Gothic" pitchFamily="50" charset="-128"/>
                          <a:cs typeface="+mn-cs"/>
                        </a:rPr>
                        <a:t>０００点（改）</a:t>
                      </a:r>
                      <a:endParaRPr kumimoji="1" lang="en-US" altLang="ja-JP" sz="2000" b="1" baseline="0" dirty="0" smtClean="0">
                        <a:solidFill>
                          <a:srgbClr val="FF0000"/>
                        </a:solidFill>
                        <a:latin typeface="MS UI Gothic" pitchFamily="50" charset="-128"/>
                        <a:ea typeface="MS UI Gothic" pitchFamily="50" charset="-128"/>
                        <a:cs typeface="+mn-cs"/>
                      </a:endParaRPr>
                    </a:p>
                    <a:p>
                      <a:pPr marL="534988" indent="-534988"/>
                      <a:r>
                        <a:rPr kumimoji="1" lang="ja-JP" altLang="en-US" sz="2000" baseline="0" dirty="0" smtClean="0">
                          <a:solidFill>
                            <a:schemeClr val="tx1"/>
                          </a:solidFill>
                          <a:latin typeface="MS UI Gothic" pitchFamily="50" charset="-128"/>
                          <a:ea typeface="MS UI Gothic" pitchFamily="50" charset="-128"/>
                          <a:cs typeface="+mn-cs"/>
                        </a:rPr>
                        <a:t>［算定要件］</a:t>
                      </a:r>
                    </a:p>
                    <a:p>
                      <a:r>
                        <a:rPr kumimoji="1" lang="ja-JP" altLang="en-US" sz="2000" baseline="0" dirty="0" smtClean="0">
                          <a:solidFill>
                            <a:schemeClr val="tx1"/>
                          </a:solidFill>
                          <a:latin typeface="MS UI Gothic" pitchFamily="50" charset="-128"/>
                          <a:ea typeface="MS UI Gothic" pitchFamily="50" charset="-128"/>
                          <a:cs typeface="+mn-cs"/>
                        </a:rPr>
                        <a:t>　急性期医療を担う保険医療機関において緊急に入院した患者について、入院した日から</a:t>
                      </a:r>
                      <a:r>
                        <a:rPr kumimoji="1" lang="ja-JP" altLang="en-US" sz="2000" b="1" baseline="0" dirty="0" smtClean="0">
                          <a:solidFill>
                            <a:srgbClr val="FF0000"/>
                          </a:solidFill>
                          <a:latin typeface="MS UI Gothic" pitchFamily="50" charset="-128"/>
                          <a:ea typeface="MS UI Gothic" pitchFamily="50" charset="-128"/>
                          <a:cs typeface="+mn-cs"/>
                        </a:rPr>
                        <a:t>７日以内</a:t>
                      </a:r>
                      <a:r>
                        <a:rPr kumimoji="1" lang="ja-JP" altLang="en-US" sz="2000" baseline="0" dirty="0" smtClean="0">
                          <a:solidFill>
                            <a:schemeClr val="tx1"/>
                          </a:solidFill>
                          <a:latin typeface="MS UI Gothic" pitchFamily="50" charset="-128"/>
                          <a:ea typeface="MS UI Gothic" pitchFamily="50" charset="-128"/>
                          <a:cs typeface="+mn-cs"/>
                        </a:rPr>
                        <a:t>に他の保険医療機関に転院させた場合に算定する。</a:t>
                      </a:r>
                      <a:endParaRPr kumimoji="1" lang="en-US" altLang="ja-JP" sz="2000" baseline="0" dirty="0" smtClean="0">
                        <a:solidFill>
                          <a:schemeClr val="tx1"/>
                        </a:solidFill>
                        <a:latin typeface="MS UI Gothic" pitchFamily="50" charset="-128"/>
                        <a:ea typeface="MS UI Gothic" pitchFamily="50" charset="-128"/>
                        <a:cs typeface="+mn-cs"/>
                      </a:endParaRPr>
                    </a:p>
                    <a:p>
                      <a:endParaRPr kumimoji="1" lang="en-US" altLang="ja-JP" sz="2000" baseline="0" dirty="0" smtClean="0">
                        <a:solidFill>
                          <a:schemeClr val="tx1"/>
                        </a:solidFill>
                        <a:latin typeface="MS UI Gothic" pitchFamily="50" charset="-128"/>
                        <a:ea typeface="MS UI Gothic" pitchFamily="50" charset="-128"/>
                        <a:cs typeface="+mn-cs"/>
                      </a:endParaRPr>
                    </a:p>
                    <a:p>
                      <a:pPr marL="534988" indent="-534988"/>
                      <a:r>
                        <a:rPr kumimoji="1" lang="en-US" altLang="ja-JP" sz="2000" baseline="0" dirty="0" smtClean="0">
                          <a:solidFill>
                            <a:schemeClr val="tx1"/>
                          </a:solidFill>
                          <a:latin typeface="MS UI Gothic" pitchFamily="50" charset="-128"/>
                          <a:ea typeface="MS UI Gothic" pitchFamily="50" charset="-128"/>
                          <a:cs typeface="+mn-cs"/>
                        </a:rPr>
                        <a:t>A238-5</a:t>
                      </a:r>
                      <a:r>
                        <a:rPr kumimoji="1" lang="ja-JP" altLang="en-US" sz="2000" baseline="0" dirty="0" smtClean="0">
                          <a:solidFill>
                            <a:schemeClr val="tx1"/>
                          </a:solidFill>
                          <a:latin typeface="MS UI Gothic" pitchFamily="50" charset="-128"/>
                          <a:ea typeface="MS UI Gothic" pitchFamily="50" charset="-128"/>
                          <a:cs typeface="+mn-cs"/>
                        </a:rPr>
                        <a:t>　救急搬送患者地域連携</a:t>
                      </a:r>
                      <a:r>
                        <a:rPr kumimoji="1" lang="en-US" altLang="ja-JP" sz="2000" baseline="0" dirty="0" smtClean="0">
                          <a:solidFill>
                            <a:schemeClr val="tx1"/>
                          </a:solidFill>
                          <a:latin typeface="MS UI Gothic" pitchFamily="50" charset="-128"/>
                          <a:ea typeface="MS UI Gothic" pitchFamily="50" charset="-128"/>
                          <a:cs typeface="+mn-cs"/>
                        </a:rPr>
                        <a:t/>
                      </a:r>
                      <a:br>
                        <a:rPr kumimoji="1" lang="en-US" altLang="ja-JP" sz="2000" baseline="0" dirty="0" smtClean="0">
                          <a:solidFill>
                            <a:schemeClr val="tx1"/>
                          </a:solidFill>
                          <a:latin typeface="MS UI Gothic" pitchFamily="50" charset="-128"/>
                          <a:ea typeface="MS UI Gothic" pitchFamily="50" charset="-128"/>
                          <a:cs typeface="+mn-cs"/>
                        </a:rPr>
                      </a:br>
                      <a:r>
                        <a:rPr kumimoji="1" lang="ja-JP" altLang="en-US" sz="2000" baseline="0" dirty="0" smtClean="0">
                          <a:solidFill>
                            <a:schemeClr val="tx1"/>
                          </a:solidFill>
                          <a:latin typeface="MS UI Gothic" pitchFamily="50" charset="-128"/>
                          <a:ea typeface="MS UI Gothic" pitchFamily="50" charset="-128"/>
                          <a:cs typeface="+mn-cs"/>
                        </a:rPr>
                        <a:t>受入加算（</a:t>
                      </a:r>
                      <a:r>
                        <a:rPr kumimoji="1" lang="zh-CN" altLang="en-US" sz="2000" baseline="0" dirty="0" smtClean="0">
                          <a:solidFill>
                            <a:schemeClr val="tx1"/>
                          </a:solidFill>
                          <a:latin typeface="MS UI Gothic" pitchFamily="50" charset="-128"/>
                          <a:ea typeface="MS UI Gothic" pitchFamily="50" charset="-128"/>
                          <a:cs typeface="+mn-cs"/>
                        </a:rPr>
                        <a:t>入院初日</a:t>
                      </a:r>
                      <a:r>
                        <a:rPr kumimoji="1" lang="ja-JP" altLang="en-US" sz="2000" baseline="0" dirty="0" smtClean="0">
                          <a:solidFill>
                            <a:schemeClr val="tx1"/>
                          </a:solidFill>
                          <a:latin typeface="MS UI Gothic" pitchFamily="50" charset="-128"/>
                          <a:ea typeface="MS UI Gothic" pitchFamily="50" charset="-128"/>
                          <a:cs typeface="+mn-cs"/>
                        </a:rPr>
                        <a:t>）</a:t>
                      </a:r>
                      <a:endParaRPr kumimoji="1" lang="en-US" altLang="ja-JP" sz="2000" baseline="0" dirty="0" smtClean="0">
                        <a:solidFill>
                          <a:schemeClr val="tx1"/>
                        </a:solidFill>
                        <a:latin typeface="MS UI Gothic" pitchFamily="50" charset="-128"/>
                        <a:ea typeface="MS UI Gothic" pitchFamily="50" charset="-128"/>
                        <a:cs typeface="+mn-cs"/>
                      </a:endParaRPr>
                    </a:p>
                    <a:p>
                      <a:pPr marL="534988" indent="-534988"/>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2000" b="1" baseline="0" dirty="0" smtClean="0">
                          <a:solidFill>
                            <a:srgbClr val="FF0000"/>
                          </a:solidFill>
                          <a:latin typeface="MS UI Gothic" pitchFamily="50" charset="-128"/>
                          <a:ea typeface="MS UI Gothic" pitchFamily="50" charset="-128"/>
                          <a:cs typeface="+mn-cs"/>
                        </a:rPr>
                        <a:t>２</a:t>
                      </a:r>
                      <a:r>
                        <a:rPr kumimoji="1" lang="en-US" altLang="ja-JP" sz="2000" b="1" baseline="0" dirty="0" smtClean="0">
                          <a:solidFill>
                            <a:srgbClr val="FF0000"/>
                          </a:solidFill>
                          <a:latin typeface="MS UI Gothic" pitchFamily="50" charset="-128"/>
                          <a:ea typeface="MS UI Gothic" pitchFamily="50" charset="-128"/>
                          <a:cs typeface="+mn-cs"/>
                        </a:rPr>
                        <a:t>,</a:t>
                      </a:r>
                      <a:r>
                        <a:rPr kumimoji="1" lang="ja-JP" altLang="en-US" sz="2000" b="1" baseline="0" dirty="0" smtClean="0">
                          <a:solidFill>
                            <a:srgbClr val="FF0000"/>
                          </a:solidFill>
                          <a:latin typeface="MS UI Gothic" pitchFamily="50" charset="-128"/>
                          <a:ea typeface="MS UI Gothic" pitchFamily="50" charset="-128"/>
                          <a:cs typeface="+mn-cs"/>
                        </a:rPr>
                        <a:t>０００</a:t>
                      </a:r>
                      <a:r>
                        <a:rPr kumimoji="1" lang="zh-CN" altLang="en-US" sz="2000" b="1" baseline="0" dirty="0" smtClean="0">
                          <a:solidFill>
                            <a:srgbClr val="FF0000"/>
                          </a:solidFill>
                          <a:latin typeface="MS UI Gothic" pitchFamily="50" charset="-128"/>
                          <a:ea typeface="MS UI Gothic" pitchFamily="50" charset="-128"/>
                          <a:cs typeface="+mn-cs"/>
                        </a:rPr>
                        <a:t>点</a:t>
                      </a:r>
                      <a:r>
                        <a:rPr kumimoji="1" lang="ja-JP" altLang="en-US" sz="2000" b="1" baseline="0" dirty="0" smtClean="0">
                          <a:solidFill>
                            <a:srgbClr val="FF0000"/>
                          </a:solidFill>
                          <a:latin typeface="MS UI Gothic" pitchFamily="50" charset="-128"/>
                          <a:ea typeface="MS UI Gothic" pitchFamily="50" charset="-128"/>
                          <a:cs typeface="+mn-cs"/>
                        </a:rPr>
                        <a:t>（</a:t>
                      </a:r>
                      <a:r>
                        <a:rPr kumimoji="1" lang="zh-CN" altLang="en-US" sz="2000" b="1" baseline="0" dirty="0" smtClean="0">
                          <a:solidFill>
                            <a:srgbClr val="FF0000"/>
                          </a:solidFill>
                          <a:latin typeface="MS UI Gothic" pitchFamily="50" charset="-128"/>
                          <a:ea typeface="MS UI Gothic" pitchFamily="50" charset="-128"/>
                          <a:cs typeface="+mn-cs"/>
                        </a:rPr>
                        <a:t>改</a:t>
                      </a:r>
                      <a:r>
                        <a:rPr kumimoji="1" lang="ja-JP" altLang="en-US" sz="2000" b="1" baseline="0" dirty="0" smtClean="0">
                          <a:solidFill>
                            <a:srgbClr val="FF0000"/>
                          </a:solidFill>
                          <a:latin typeface="MS UI Gothic" pitchFamily="50" charset="-128"/>
                          <a:ea typeface="MS UI Gothic" pitchFamily="50" charset="-128"/>
                          <a:cs typeface="+mn-cs"/>
                        </a:rPr>
                        <a:t>）</a:t>
                      </a:r>
                      <a:endParaRPr kumimoji="1" lang="ja-JP" altLang="en-US" sz="20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marL="534988" indent="-534988"/>
                      <a:r>
                        <a:rPr kumimoji="1" lang="en-US" altLang="ja-JP" sz="2000" baseline="0" dirty="0" smtClean="0">
                          <a:solidFill>
                            <a:schemeClr val="tx1"/>
                          </a:solidFill>
                          <a:latin typeface="MS UI Gothic" pitchFamily="50" charset="-128"/>
                          <a:ea typeface="MS UI Gothic" pitchFamily="50" charset="-128"/>
                          <a:cs typeface="+mn-cs"/>
                        </a:rPr>
                        <a:t>A238-4</a:t>
                      </a:r>
                      <a:r>
                        <a:rPr kumimoji="1" lang="ja-JP" altLang="en-US" sz="2000" baseline="0" dirty="0" smtClean="0">
                          <a:solidFill>
                            <a:schemeClr val="tx1"/>
                          </a:solidFill>
                          <a:latin typeface="MS UI Gothic" pitchFamily="50" charset="-128"/>
                          <a:ea typeface="MS UI Gothic" pitchFamily="50" charset="-128"/>
                          <a:cs typeface="+mn-cs"/>
                        </a:rPr>
                        <a:t>　</a:t>
                      </a:r>
                      <a:r>
                        <a:rPr kumimoji="1" lang="zh-TW" altLang="en-US" sz="2000" baseline="0" dirty="0" smtClean="0">
                          <a:solidFill>
                            <a:schemeClr val="tx1"/>
                          </a:solidFill>
                          <a:latin typeface="MS UI Gothic" pitchFamily="50" charset="-128"/>
                          <a:ea typeface="MS UI Gothic" pitchFamily="50" charset="-128"/>
                          <a:cs typeface="+mn-cs"/>
                        </a:rPr>
                        <a:t>救急搬送患者地域連携</a:t>
                      </a:r>
                      <a:r>
                        <a:rPr kumimoji="1" lang="en-US" altLang="zh-TW" sz="2000" baseline="0" dirty="0" smtClean="0">
                          <a:solidFill>
                            <a:schemeClr val="tx1"/>
                          </a:solidFill>
                          <a:latin typeface="MS UI Gothic" pitchFamily="50" charset="-128"/>
                          <a:ea typeface="MS UI Gothic" pitchFamily="50" charset="-128"/>
                          <a:cs typeface="+mn-cs"/>
                        </a:rPr>
                        <a:t/>
                      </a:r>
                      <a:br>
                        <a:rPr kumimoji="1" lang="en-US" altLang="zh-TW" sz="2000" baseline="0" dirty="0" smtClean="0">
                          <a:solidFill>
                            <a:schemeClr val="tx1"/>
                          </a:solidFill>
                          <a:latin typeface="MS UI Gothic" pitchFamily="50" charset="-128"/>
                          <a:ea typeface="MS UI Gothic" pitchFamily="50" charset="-128"/>
                          <a:cs typeface="+mn-cs"/>
                        </a:rPr>
                      </a:br>
                      <a:r>
                        <a:rPr kumimoji="1" lang="zh-TW" altLang="en-US" sz="2000" baseline="0" dirty="0" smtClean="0">
                          <a:solidFill>
                            <a:schemeClr val="tx1"/>
                          </a:solidFill>
                          <a:latin typeface="MS UI Gothic" pitchFamily="50" charset="-128"/>
                          <a:ea typeface="MS UI Gothic" pitchFamily="50" charset="-128"/>
                          <a:cs typeface="+mn-cs"/>
                        </a:rPr>
                        <a:t>紹介加算</a:t>
                      </a:r>
                      <a:r>
                        <a:rPr kumimoji="1" lang="ja-JP" altLang="en-US" sz="2000" baseline="0" dirty="0" smtClean="0">
                          <a:solidFill>
                            <a:schemeClr val="tx1"/>
                          </a:solidFill>
                          <a:latin typeface="MS UI Gothic" pitchFamily="50" charset="-128"/>
                          <a:ea typeface="MS UI Gothic" pitchFamily="50" charset="-128"/>
                          <a:cs typeface="+mn-cs"/>
                        </a:rPr>
                        <a:t>（退院時</a:t>
                      </a:r>
                      <a:r>
                        <a:rPr kumimoji="1" lang="en-US" altLang="ja-JP" sz="2000" baseline="0" dirty="0" smtClean="0">
                          <a:solidFill>
                            <a:schemeClr val="tx1"/>
                          </a:solidFill>
                          <a:latin typeface="MS UI Gothic" pitchFamily="50" charset="-128"/>
                          <a:ea typeface="MS UI Gothic" pitchFamily="50" charset="-128"/>
                          <a:cs typeface="+mn-cs"/>
                        </a:rPr>
                        <a:t>1</a:t>
                      </a:r>
                      <a:r>
                        <a:rPr kumimoji="1" lang="ja-JP" altLang="en-US" sz="2000" baseline="0" dirty="0" smtClean="0">
                          <a:solidFill>
                            <a:schemeClr val="tx1"/>
                          </a:solidFill>
                          <a:latin typeface="MS UI Gothic" pitchFamily="50" charset="-128"/>
                          <a:ea typeface="MS UI Gothic" pitchFamily="50" charset="-128"/>
                          <a:cs typeface="+mn-cs"/>
                        </a:rPr>
                        <a:t>回）</a:t>
                      </a:r>
                      <a:r>
                        <a:rPr kumimoji="1" lang="en-US" altLang="ja-JP" sz="2000" baseline="0" dirty="0" smtClean="0">
                          <a:solidFill>
                            <a:schemeClr val="tx1"/>
                          </a:solidFill>
                          <a:latin typeface="MS UI Gothic" pitchFamily="50" charset="-128"/>
                          <a:ea typeface="MS UI Gothic" pitchFamily="50" charset="-128"/>
                          <a:cs typeface="+mn-cs"/>
                        </a:rPr>
                        <a:t> </a:t>
                      </a:r>
                    </a:p>
                    <a:p>
                      <a:pPr marL="534988" indent="-534988"/>
                      <a:r>
                        <a:rPr kumimoji="1" lang="ja-JP" altLang="en-US" sz="2000" baseline="0" dirty="0" smtClean="0">
                          <a:solidFill>
                            <a:schemeClr val="tx1"/>
                          </a:solidFill>
                          <a:latin typeface="MS UI Gothic" pitchFamily="50" charset="-128"/>
                          <a:ea typeface="MS UI Gothic" pitchFamily="50" charset="-128"/>
                          <a:cs typeface="+mn-cs"/>
                        </a:rPr>
                        <a:t>　　　　　　　　　　　　　　　　　　５００点</a:t>
                      </a:r>
                    </a:p>
                    <a:p>
                      <a:r>
                        <a:rPr kumimoji="1" lang="ja-JP" altLang="en-US" sz="2000" baseline="0" dirty="0" smtClean="0">
                          <a:solidFill>
                            <a:schemeClr val="tx1"/>
                          </a:solidFill>
                          <a:latin typeface="MS UI Gothic" pitchFamily="50" charset="-128"/>
                          <a:ea typeface="MS UI Gothic" pitchFamily="50" charset="-128"/>
                          <a:cs typeface="+mn-cs"/>
                        </a:rPr>
                        <a:t>［算定要件］</a:t>
                      </a:r>
                    </a:p>
                    <a:p>
                      <a:r>
                        <a:rPr kumimoji="1" lang="ja-JP" altLang="en-US" sz="2000" baseline="0" dirty="0" smtClean="0">
                          <a:solidFill>
                            <a:schemeClr val="tx1"/>
                          </a:solidFill>
                          <a:latin typeface="MS UI Gothic" pitchFamily="50" charset="-128"/>
                          <a:ea typeface="MS UI Gothic" pitchFamily="50" charset="-128"/>
                          <a:cs typeface="+mn-cs"/>
                        </a:rPr>
                        <a:t>　急性期医療を担う保険医療機関において緊急に入院した患者について、入院した日から</a:t>
                      </a:r>
                      <a:r>
                        <a:rPr kumimoji="1" lang="ja-JP" altLang="en-US" sz="2000" b="1" u="sng" baseline="0" dirty="0" smtClean="0">
                          <a:solidFill>
                            <a:schemeClr val="tx1"/>
                          </a:solidFill>
                          <a:latin typeface="MS UI Gothic" pitchFamily="50" charset="-128"/>
                          <a:ea typeface="MS UI Gothic" pitchFamily="50" charset="-128"/>
                          <a:cs typeface="+mn-cs"/>
                        </a:rPr>
                        <a:t>５日以内</a:t>
                      </a:r>
                      <a:r>
                        <a:rPr kumimoji="1" lang="ja-JP" altLang="en-US" sz="2000" baseline="0" dirty="0" smtClean="0">
                          <a:solidFill>
                            <a:schemeClr val="tx1"/>
                          </a:solidFill>
                          <a:latin typeface="MS UI Gothic" pitchFamily="50" charset="-128"/>
                          <a:ea typeface="MS UI Gothic" pitchFamily="50" charset="-128"/>
                          <a:cs typeface="+mn-cs"/>
                        </a:rPr>
                        <a:t>に他の保険医療機関に転院させた場合に算定する。</a:t>
                      </a:r>
                    </a:p>
                    <a:p>
                      <a:endParaRPr kumimoji="1" lang="en-US" altLang="ja-JP" sz="2000" baseline="0" dirty="0" smtClean="0">
                        <a:solidFill>
                          <a:schemeClr val="tx1"/>
                        </a:solidFill>
                        <a:latin typeface="MS UI Gothic" pitchFamily="50" charset="-128"/>
                        <a:ea typeface="MS UI Gothic" pitchFamily="50" charset="-128"/>
                        <a:cs typeface="+mn-cs"/>
                      </a:endParaRPr>
                    </a:p>
                    <a:p>
                      <a:pPr marL="534988" indent="-534988"/>
                      <a:r>
                        <a:rPr kumimoji="1" lang="en-US" altLang="ja-JP" sz="2000" baseline="0" dirty="0" smtClean="0">
                          <a:solidFill>
                            <a:schemeClr val="tx1"/>
                          </a:solidFill>
                          <a:latin typeface="MS UI Gothic" pitchFamily="50" charset="-128"/>
                          <a:ea typeface="MS UI Gothic" pitchFamily="50" charset="-128"/>
                          <a:cs typeface="+mn-cs"/>
                        </a:rPr>
                        <a:t>A238-5</a:t>
                      </a:r>
                      <a:r>
                        <a:rPr kumimoji="1" lang="ja-JP" altLang="en-US" sz="2000" baseline="0" dirty="0" smtClean="0">
                          <a:solidFill>
                            <a:schemeClr val="tx1"/>
                          </a:solidFill>
                          <a:latin typeface="MS UI Gothic" pitchFamily="50" charset="-128"/>
                          <a:ea typeface="MS UI Gothic" pitchFamily="50" charset="-128"/>
                          <a:cs typeface="+mn-cs"/>
                        </a:rPr>
                        <a:t>　救急搬送患者地域連携</a:t>
                      </a:r>
                      <a:r>
                        <a:rPr kumimoji="1" lang="en-US" altLang="ja-JP" sz="2000" baseline="0" dirty="0" smtClean="0">
                          <a:solidFill>
                            <a:schemeClr val="tx1"/>
                          </a:solidFill>
                          <a:latin typeface="MS UI Gothic" pitchFamily="50" charset="-128"/>
                          <a:ea typeface="MS UI Gothic" pitchFamily="50" charset="-128"/>
                          <a:cs typeface="+mn-cs"/>
                        </a:rPr>
                        <a:t/>
                      </a:r>
                      <a:br>
                        <a:rPr kumimoji="1" lang="en-US" altLang="ja-JP" sz="2000" baseline="0" dirty="0" smtClean="0">
                          <a:solidFill>
                            <a:schemeClr val="tx1"/>
                          </a:solidFill>
                          <a:latin typeface="MS UI Gothic" pitchFamily="50" charset="-128"/>
                          <a:ea typeface="MS UI Gothic" pitchFamily="50" charset="-128"/>
                          <a:cs typeface="+mn-cs"/>
                        </a:rPr>
                      </a:br>
                      <a:r>
                        <a:rPr kumimoji="1" lang="ja-JP" altLang="en-US" sz="2000" baseline="0" dirty="0" smtClean="0">
                          <a:solidFill>
                            <a:schemeClr val="tx1"/>
                          </a:solidFill>
                          <a:latin typeface="MS UI Gothic" pitchFamily="50" charset="-128"/>
                          <a:ea typeface="MS UI Gothic" pitchFamily="50" charset="-128"/>
                          <a:cs typeface="+mn-cs"/>
                        </a:rPr>
                        <a:t>受入加算（入院初日）</a:t>
                      </a:r>
                      <a:endParaRPr kumimoji="1" lang="en-US" altLang="ja-JP" sz="2000" baseline="0" dirty="0" smtClean="0">
                        <a:solidFill>
                          <a:schemeClr val="tx1"/>
                        </a:solidFill>
                        <a:latin typeface="MS UI Gothic" pitchFamily="50" charset="-128"/>
                        <a:ea typeface="MS UI Gothic" pitchFamily="50" charset="-128"/>
                        <a:cs typeface="+mn-cs"/>
                      </a:endParaRPr>
                    </a:p>
                    <a:p>
                      <a:pPr marL="534988" indent="-534988"/>
                      <a:r>
                        <a:rPr kumimoji="1" lang="ja-JP" altLang="en-US" sz="2000" baseline="0" dirty="0" smtClean="0">
                          <a:solidFill>
                            <a:schemeClr val="tx1"/>
                          </a:solidFill>
                          <a:latin typeface="MS UI Gothic" pitchFamily="50" charset="-128"/>
                          <a:ea typeface="MS UI Gothic" pitchFamily="50" charset="-128"/>
                          <a:cs typeface="+mn-cs"/>
                        </a:rPr>
                        <a:t>　　　　　　　　　　　　　　　</a:t>
                      </a:r>
                      <a:r>
                        <a:rPr kumimoji="1" lang="en-US" altLang="ja-JP" sz="2000" baseline="0" dirty="0" smtClean="0">
                          <a:solidFill>
                            <a:schemeClr val="tx1"/>
                          </a:solidFill>
                          <a:latin typeface="MS UI Gothic" pitchFamily="50" charset="-128"/>
                          <a:ea typeface="MS UI Gothic" pitchFamily="50" charset="-128"/>
                          <a:cs typeface="+mn-cs"/>
                        </a:rPr>
                        <a:t> </a:t>
                      </a:r>
                      <a:r>
                        <a:rPr kumimoji="1" lang="ja-JP" altLang="en-US" sz="2000" baseline="0" dirty="0" smtClean="0">
                          <a:solidFill>
                            <a:schemeClr val="tx1"/>
                          </a:solidFill>
                          <a:latin typeface="MS UI Gothic" pitchFamily="50" charset="-128"/>
                          <a:ea typeface="MS UI Gothic" pitchFamily="50" charset="-128"/>
                          <a:cs typeface="+mn-cs"/>
                        </a:rPr>
                        <a:t>　１</a:t>
                      </a:r>
                      <a:r>
                        <a:rPr kumimoji="1" lang="en-US" altLang="ja-JP" sz="2000" baseline="0" dirty="0" smtClean="0">
                          <a:solidFill>
                            <a:schemeClr val="tx1"/>
                          </a:solidFill>
                          <a:latin typeface="MS UI Gothic" pitchFamily="50" charset="-128"/>
                          <a:ea typeface="MS UI Gothic" pitchFamily="50" charset="-128"/>
                          <a:cs typeface="+mn-cs"/>
                        </a:rPr>
                        <a:t>,</a:t>
                      </a:r>
                      <a:r>
                        <a:rPr kumimoji="1" lang="ja-JP" altLang="en-US" sz="2000" baseline="0" dirty="0" smtClean="0">
                          <a:solidFill>
                            <a:schemeClr val="tx1"/>
                          </a:solidFill>
                          <a:latin typeface="MS UI Gothic" pitchFamily="50" charset="-128"/>
                          <a:ea typeface="MS UI Gothic" pitchFamily="50" charset="-128"/>
                          <a:cs typeface="+mn-cs"/>
                        </a:rPr>
                        <a:t>０００点</a:t>
                      </a:r>
                      <a:endParaRPr kumimoji="1" lang="ja-JP" altLang="en-US" sz="2000" dirty="0">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3" name="タイトル 2"/>
          <p:cNvSpPr>
            <a:spLocks noGrp="1"/>
          </p:cNvSpPr>
          <p:nvPr>
            <p:ph type="title"/>
          </p:nvPr>
        </p:nvSpPr>
        <p:spPr>
          <a:xfrm>
            <a:off x="457200" y="188641"/>
            <a:ext cx="8229600" cy="936103"/>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救急搬送患者地域連携受入のさらなる推進</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3888C5B1-E420-4A7B-B6AB-58BC00CD2B0F}" type="slidenum">
              <a:rPr lang="en-US" sz="1400">
                <a:effectLst>
                  <a:outerShdw blurRad="38100" dist="38100" dir="2700000" algn="tl">
                    <a:srgbClr val="000000">
                      <a:alpha val="43137"/>
                    </a:srgbClr>
                  </a:outerShdw>
                </a:effectLst>
              </a:rPr>
              <a:pPr algn="r">
                <a:defRPr/>
              </a:pPr>
              <a:t>190</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1196752"/>
            <a:ext cx="8229600" cy="1296144"/>
          </a:xfrm>
          <a:prstGeom prst="rect">
            <a:avLst/>
          </a:prstGeom>
          <a:solidFill>
            <a:srgbClr val="FFFFCC"/>
          </a:solidFill>
          <a:effectLst>
            <a:innerShdw blurRad="63500" dist="50800" dir="13500000">
              <a:prstClr val="black">
                <a:alpha val="50000"/>
              </a:prstClr>
            </a:innerShdw>
          </a:effectLst>
        </p:spPr>
        <p:txBody>
          <a:bodyPr anchor="ctr"/>
          <a:lstStyle/>
          <a:p>
            <a:pPr marL="177800" indent="358775" fontAlgn="auto">
              <a:spcBef>
                <a:spcPts val="0"/>
              </a:spcBef>
              <a:spcAft>
                <a:spcPts val="0"/>
              </a:spcAft>
              <a:defRPr/>
            </a:pPr>
            <a:r>
              <a:rPr kumimoji="0" lang="ja-JP" altLang="en-US" sz="2600" dirty="0" smtClean="0">
                <a:latin typeface="MS UI Gothic" pitchFamily="50" charset="-128"/>
                <a:ea typeface="MS UI Gothic" pitchFamily="50" charset="-128"/>
              </a:rPr>
              <a:t>救急</a:t>
            </a:r>
            <a:r>
              <a:rPr kumimoji="0" lang="ja-JP" altLang="en-US" sz="2600" dirty="0">
                <a:latin typeface="MS UI Gothic" pitchFamily="50" charset="-128"/>
                <a:ea typeface="MS UI Gothic" pitchFamily="50" charset="-128"/>
              </a:rPr>
              <a:t>搬送患者地域連携紹介加算及び受入加算の引き上げを行うとともに対象とする患者を</a:t>
            </a:r>
            <a:r>
              <a:rPr kumimoji="0" lang="ja-JP" altLang="en-US" sz="2600" dirty="0">
                <a:solidFill>
                  <a:srgbClr val="0070C0"/>
                </a:solidFill>
                <a:latin typeface="MS UI Gothic" pitchFamily="50" charset="-128"/>
                <a:ea typeface="MS UI Gothic" pitchFamily="50" charset="-128"/>
              </a:rPr>
              <a:t>入院５日以内から７日以内に拡大</a:t>
            </a:r>
            <a:r>
              <a:rPr kumimoji="0" lang="ja-JP" altLang="en-US" sz="2600" dirty="0">
                <a:latin typeface="MS UI Gothic" pitchFamily="50" charset="-128"/>
                <a:ea typeface="MS UI Gothic" pitchFamily="50" charset="-128"/>
              </a:rPr>
              <a:t>する。</a:t>
            </a:r>
            <a:endParaRPr lang="ja-JP" altLang="en-US" sz="2600" kern="0" dirty="0">
              <a:latin typeface="MS UI Gothic" pitchFamily="50" charset="-128"/>
              <a:ea typeface="MS UI Gothic" pitchFamily="50" charset="-128"/>
            </a:endParaRPr>
          </a:p>
        </p:txBody>
      </p:sp>
      <p:sp>
        <p:nvSpPr>
          <p:cNvPr id="6" name="テキスト ボックス 5"/>
          <p:cNvSpPr txBox="1"/>
          <p:nvPr/>
        </p:nvSpPr>
        <p:spPr>
          <a:xfrm>
            <a:off x="4932040" y="2132856"/>
            <a:ext cx="406896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105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578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856</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idx="1"/>
          </p:nvPr>
        </p:nvGraphicFramePr>
        <p:xfrm>
          <a:off x="467544" y="1772816"/>
          <a:ext cx="8229600" cy="4855877"/>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60040">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solidFill>
                      <a:schemeClr val="accent5">
                        <a:lumMod val="20000"/>
                        <a:lumOff val="80000"/>
                      </a:schemeClr>
                    </a:solidFill>
                  </a:tcPr>
                </a:tc>
              </a:tr>
              <a:tr h="4490117">
                <a:tc>
                  <a:txBody>
                    <a:bodyPr/>
                    <a:lstStyle/>
                    <a:p>
                      <a:pPr marL="534988" indent="-534988"/>
                      <a:r>
                        <a:rPr kumimoji="1" lang="en-US" altLang="ja-JP" sz="1800" baseline="0" dirty="0" smtClean="0">
                          <a:solidFill>
                            <a:schemeClr val="tx1"/>
                          </a:solidFill>
                          <a:latin typeface="MS UI Gothic" pitchFamily="50" charset="-128"/>
                          <a:ea typeface="MS UI Gothic" pitchFamily="50" charset="-128"/>
                          <a:cs typeface="+mn-cs"/>
                        </a:rPr>
                        <a:t>A238-4</a:t>
                      </a:r>
                    </a:p>
                    <a:p>
                      <a:pPr marL="534988" indent="-534988"/>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救急搬送患者地域連携紹介加算</a:t>
                      </a:r>
                      <a:endParaRPr kumimoji="1" lang="en-US" altLang="zh-TW" sz="1800" baseline="0" dirty="0" smtClean="0">
                        <a:solidFill>
                          <a:schemeClr val="tx1"/>
                        </a:solidFill>
                        <a:latin typeface="MS UI Gothic" pitchFamily="50" charset="-128"/>
                        <a:ea typeface="MS UI Gothic" pitchFamily="50" charset="-128"/>
                        <a:cs typeface="+mn-cs"/>
                      </a:endParaRPr>
                    </a:p>
                    <a:p>
                      <a:r>
                        <a:rPr kumimoji="1" lang="zh-TW" altLang="en-US" sz="1800" baseline="0" dirty="0" smtClean="0">
                          <a:solidFill>
                            <a:schemeClr val="tx1"/>
                          </a:solidFill>
                          <a:latin typeface="MS UI Gothic" pitchFamily="50" charset="-128"/>
                          <a:ea typeface="MS UI Gothic" pitchFamily="50" charset="-128"/>
                          <a:cs typeface="+mn-cs"/>
                        </a:rPr>
                        <a:t>［施設基準］</a:t>
                      </a:r>
                    </a:p>
                    <a:p>
                      <a:pPr marL="177800" indent="-177800"/>
                      <a:r>
                        <a:rPr kumimoji="1" lang="ja-JP" altLang="en-US" sz="1800" baseline="0" dirty="0" smtClean="0">
                          <a:solidFill>
                            <a:schemeClr val="tx1"/>
                          </a:solidFill>
                          <a:latin typeface="MS UI Gothic" pitchFamily="50" charset="-128"/>
                          <a:ea typeface="MS UI Gothic" pitchFamily="50" charset="-128"/>
                          <a:cs typeface="+mn-cs"/>
                        </a:rPr>
                        <a:t>①　救急患者の転院体制について、救急搬送患者地域連携受入加算に係る届出を行っている保険医療機関との間であらかじめ協議を行っていること。</a:t>
                      </a:r>
                    </a:p>
                    <a:p>
                      <a:pPr marL="177800" indent="-177800"/>
                      <a:r>
                        <a:rPr kumimoji="1" lang="ja-JP" altLang="en-US" sz="1800" baseline="0" dirty="0" smtClean="0">
                          <a:solidFill>
                            <a:schemeClr val="tx1"/>
                          </a:solidFill>
                          <a:latin typeface="MS UI Gothic" pitchFamily="50" charset="-128"/>
                          <a:ea typeface="MS UI Gothic" pitchFamily="50" charset="-128"/>
                          <a:cs typeface="+mn-cs"/>
                        </a:rPr>
                        <a:t>②　救急医療管理加算</a:t>
                      </a:r>
                      <a:r>
                        <a:rPr kumimoji="1" lang="zh-TW" altLang="en-US" sz="1800" baseline="0" dirty="0" smtClean="0">
                          <a:solidFill>
                            <a:schemeClr val="tx1"/>
                          </a:solidFill>
                          <a:latin typeface="MS UI Gothic" pitchFamily="50" charset="-128"/>
                          <a:ea typeface="MS UI Gothic" pitchFamily="50" charset="-128"/>
                          <a:cs typeface="+mn-cs"/>
                        </a:rPr>
                        <a:t>、救命救急入院料、特定</a:t>
                      </a:r>
                      <a:r>
                        <a:rPr kumimoji="1" lang="ja-JP" altLang="en-US" sz="1800" baseline="0" dirty="0" smtClean="0">
                          <a:solidFill>
                            <a:schemeClr val="tx1"/>
                          </a:solidFill>
                          <a:latin typeface="MS UI Gothic" pitchFamily="50" charset="-128"/>
                          <a:ea typeface="MS UI Gothic" pitchFamily="50" charset="-128"/>
                          <a:cs typeface="+mn-cs"/>
                        </a:rPr>
                        <a:t>集中治療室管理料、ハイケアユニット入院医療管理料又は脳卒中ケアユニット入院医療管理料に係る届出を行っている保険医療機関であること。</a:t>
                      </a:r>
                      <a:endParaRPr kumimoji="1" lang="en-US" altLang="ja-JP" sz="1800" baseline="0" dirty="0" smtClean="0">
                        <a:solidFill>
                          <a:schemeClr val="tx1"/>
                        </a:solidFill>
                        <a:latin typeface="MS UI Gothic" pitchFamily="50" charset="-128"/>
                        <a:ea typeface="MS UI Gothic" pitchFamily="50" charset="-128"/>
                        <a:cs typeface="+mn-cs"/>
                      </a:endParaRPr>
                    </a:p>
                    <a:p>
                      <a:pPr marL="177800" indent="-177800"/>
                      <a:endParaRPr kumimoji="1" lang="ja-JP" altLang="en-US" sz="1800" baseline="0" dirty="0" smtClean="0">
                        <a:solidFill>
                          <a:schemeClr val="tx1"/>
                        </a:solidFill>
                        <a:latin typeface="MS UI Gothic" pitchFamily="50" charset="-128"/>
                        <a:ea typeface="MS UI Gothic" pitchFamily="50" charset="-128"/>
                        <a:cs typeface="+mn-cs"/>
                      </a:endParaRPr>
                    </a:p>
                    <a:p>
                      <a:pPr marL="177800" indent="-177800" algn="l"/>
                      <a:r>
                        <a:rPr kumimoji="1" lang="ja-JP" altLang="en-US" sz="1800" b="1" baseline="0" dirty="0" smtClean="0">
                          <a:solidFill>
                            <a:srgbClr val="FF0000"/>
                          </a:solidFill>
                          <a:latin typeface="MS UI Gothic" pitchFamily="50" charset="-128"/>
                          <a:ea typeface="MS UI Gothic" pitchFamily="50" charset="-128"/>
                          <a:cs typeface="+mn-cs"/>
                        </a:rPr>
                        <a:t>（③削除）</a:t>
                      </a:r>
                      <a:endParaRPr kumimoji="1" lang="en-US" altLang="ja-JP" sz="1800" b="1" baseline="0" dirty="0" smtClean="0">
                        <a:solidFill>
                          <a:srgbClr val="FF0000"/>
                        </a:solidFill>
                        <a:latin typeface="MS UI Gothic" pitchFamily="50" charset="-128"/>
                        <a:ea typeface="MS UI Gothic" pitchFamily="50" charset="-128"/>
                        <a:cs typeface="+mn-cs"/>
                      </a:endParaRPr>
                    </a:p>
                    <a:p>
                      <a:pPr marL="177800" indent="-177800"/>
                      <a:endParaRPr kumimoji="1" lang="en-US" altLang="ja-JP" sz="18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534988" indent="-534988"/>
                      <a:r>
                        <a:rPr kumimoji="1" lang="en-US" altLang="ja-JP" sz="1800" baseline="0" dirty="0" smtClean="0">
                          <a:solidFill>
                            <a:schemeClr val="tx1"/>
                          </a:solidFill>
                          <a:latin typeface="MS UI Gothic" pitchFamily="50" charset="-128"/>
                          <a:ea typeface="MS UI Gothic" pitchFamily="50" charset="-128"/>
                          <a:cs typeface="+mn-cs"/>
                        </a:rPr>
                        <a:t>A238-4</a:t>
                      </a:r>
                    </a:p>
                    <a:p>
                      <a:pPr marL="534988" indent="-534988"/>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救急搬送患者地域連携紹介加算</a:t>
                      </a:r>
                      <a:endParaRPr kumimoji="1" lang="en-US" altLang="zh-TW" sz="1800" baseline="0" dirty="0" smtClean="0">
                        <a:solidFill>
                          <a:schemeClr val="tx1"/>
                        </a:solidFill>
                        <a:latin typeface="MS UI Gothic" pitchFamily="50" charset="-128"/>
                        <a:ea typeface="MS UI Gothic" pitchFamily="50" charset="-128"/>
                        <a:cs typeface="+mn-cs"/>
                      </a:endParaRPr>
                    </a:p>
                    <a:p>
                      <a:pPr marL="534988" indent="-534988"/>
                      <a:r>
                        <a:rPr kumimoji="1" lang="zh-TW" altLang="en-US" sz="1800" baseline="0" dirty="0" smtClean="0">
                          <a:solidFill>
                            <a:schemeClr val="tx1"/>
                          </a:solidFill>
                          <a:latin typeface="MS UI Gothic" pitchFamily="50" charset="-128"/>
                          <a:ea typeface="MS UI Gothic" pitchFamily="50" charset="-128"/>
                          <a:cs typeface="+mn-cs"/>
                        </a:rPr>
                        <a:t>［施設基準］</a:t>
                      </a:r>
                    </a:p>
                    <a:p>
                      <a:pPr marL="177800" indent="-177800"/>
                      <a:r>
                        <a:rPr kumimoji="1" lang="ja-JP" altLang="en-US" sz="1800" baseline="0" dirty="0" smtClean="0">
                          <a:solidFill>
                            <a:schemeClr val="tx1"/>
                          </a:solidFill>
                          <a:latin typeface="MS UI Gothic" pitchFamily="50" charset="-128"/>
                          <a:ea typeface="MS UI Gothic" pitchFamily="50" charset="-128"/>
                          <a:cs typeface="+mn-cs"/>
                        </a:rPr>
                        <a:t>①　救急患者の転院体制について、救急搬送患者地域連携受入加算に係る届出を行っている保険医療機関との間であらかじめ協議を行っていること。</a:t>
                      </a:r>
                    </a:p>
                    <a:p>
                      <a:pPr marL="177800" indent="-177800"/>
                      <a:r>
                        <a:rPr kumimoji="1" lang="ja-JP" altLang="en-US" sz="1800" baseline="0" dirty="0" smtClean="0">
                          <a:solidFill>
                            <a:schemeClr val="tx1"/>
                          </a:solidFill>
                          <a:latin typeface="MS UI Gothic" pitchFamily="50" charset="-128"/>
                          <a:ea typeface="MS UI Gothic" pitchFamily="50" charset="-128"/>
                          <a:cs typeface="+mn-cs"/>
                        </a:rPr>
                        <a:t>②　救急医療管理加算・乳幼児救急医</a:t>
                      </a:r>
                      <a:r>
                        <a:rPr kumimoji="1" lang="zh-TW" altLang="en-US" sz="1800" baseline="0" dirty="0" smtClean="0">
                          <a:solidFill>
                            <a:schemeClr val="tx1"/>
                          </a:solidFill>
                          <a:latin typeface="MS UI Gothic" pitchFamily="50" charset="-128"/>
                          <a:ea typeface="MS UI Gothic" pitchFamily="50" charset="-128"/>
                          <a:cs typeface="+mn-cs"/>
                        </a:rPr>
                        <a:t>療管理加算、救命救急入院料、特定</a:t>
                      </a:r>
                      <a:r>
                        <a:rPr kumimoji="1" lang="ja-JP" altLang="en-US" sz="1800" baseline="0" dirty="0" smtClean="0">
                          <a:solidFill>
                            <a:schemeClr val="tx1"/>
                          </a:solidFill>
                          <a:latin typeface="MS UI Gothic" pitchFamily="50" charset="-128"/>
                          <a:ea typeface="MS UI Gothic" pitchFamily="50" charset="-128"/>
                          <a:cs typeface="+mn-cs"/>
                        </a:rPr>
                        <a:t>集中治療室管理料、ハイケアユニット入院医療管理料又は脳卒中ケアユニット入院医療管理料に係る届出を行っている保険医療機関であること。</a:t>
                      </a:r>
                    </a:p>
                    <a:p>
                      <a:pPr marL="177800" indent="-177800"/>
                      <a:r>
                        <a:rPr kumimoji="1" lang="ja-JP" altLang="en-US" sz="1800" b="1" u="sng" baseline="0" dirty="0" smtClean="0">
                          <a:solidFill>
                            <a:schemeClr val="tx1"/>
                          </a:solidFill>
                          <a:latin typeface="MS UI Gothic" pitchFamily="50" charset="-128"/>
                          <a:ea typeface="MS UI Gothic" pitchFamily="50" charset="-128"/>
                          <a:cs typeface="+mn-cs"/>
                        </a:rPr>
                        <a:t>③　救急搬送患者地域連携受入加算に係る届出を行っていない保険医療機関であること。</a:t>
                      </a:r>
                    </a:p>
                  </a:txBody>
                  <a:tcPr>
                    <a:solidFill>
                      <a:schemeClr val="accent5">
                        <a:lumMod val="20000"/>
                        <a:lumOff val="80000"/>
                      </a:schemeClr>
                    </a:solidFill>
                  </a:tcPr>
                </a:tc>
              </a:tr>
            </a:tbl>
          </a:graphicData>
        </a:graphic>
      </p:graphicFrame>
      <p:sp>
        <p:nvSpPr>
          <p:cNvPr id="3" name="タイトル 2"/>
          <p:cNvSpPr>
            <a:spLocks noGrp="1"/>
          </p:cNvSpPr>
          <p:nvPr>
            <p:ph type="title"/>
          </p:nvPr>
        </p:nvSpPr>
        <p:spPr>
          <a:xfrm>
            <a:off x="457200" y="188641"/>
            <a:ext cx="8229600" cy="648071"/>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a:bodyPr>
          <a:lstStyle/>
          <a:p>
            <a:pPr algn="ctr" eaLnBrk="1" fontAlgn="auto" hangingPunct="1">
              <a:spcBef>
                <a:spcPts val="0"/>
              </a:spcBef>
              <a:spcAft>
                <a:spcPts val="0"/>
              </a:spcAft>
              <a:defRPr/>
            </a:pPr>
            <a: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救急搬送患者地域連携受入のさらなる推進</a:t>
            </a:r>
            <a:endParaRPr lang="ja-JP" altLang="en-US" sz="28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221D80B4-91F9-40CD-BBB7-DE899AFA000A}" type="slidenum">
              <a:rPr lang="en-US" sz="1400">
                <a:effectLst>
                  <a:outerShdw blurRad="38100" dist="38100" dir="2700000" algn="tl">
                    <a:srgbClr val="000000">
                      <a:alpha val="43137"/>
                    </a:srgbClr>
                  </a:outerShdw>
                </a:effectLst>
              </a:rPr>
              <a:pPr algn="r">
                <a:defRPr/>
              </a:pPr>
              <a:t>191</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908720"/>
            <a:ext cx="8229600" cy="792088"/>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fontAlgn="auto">
              <a:spcBef>
                <a:spcPts val="0"/>
              </a:spcBef>
              <a:spcAft>
                <a:spcPts val="0"/>
              </a:spcAft>
              <a:defRPr/>
            </a:pPr>
            <a:r>
              <a:rPr kumimoji="0" lang="ja-JP" altLang="en-US" sz="2200" dirty="0">
                <a:latin typeface="MS UI Gothic" pitchFamily="50" charset="-128"/>
                <a:ea typeface="MS UI Gothic" pitchFamily="50" charset="-128"/>
              </a:rPr>
              <a:t>　　同一医療機関が紹介加算、受入加算のいずれも届出を可能とする。</a:t>
            </a:r>
            <a:endParaRPr lang="ja-JP" altLang="en-US" sz="2200" kern="0" dirty="0">
              <a:latin typeface="MS UI Gothic" pitchFamily="50" charset="-128"/>
              <a:ea typeface="MS UI Gothic" pitchFamily="50" charset="-128"/>
            </a:endParaRPr>
          </a:p>
        </p:txBody>
      </p:sp>
      <p:sp>
        <p:nvSpPr>
          <p:cNvPr id="6" name="テキスト ボックス 5"/>
          <p:cNvSpPr txBox="1"/>
          <p:nvPr/>
        </p:nvSpPr>
        <p:spPr>
          <a:xfrm>
            <a:off x="4932040" y="1484784"/>
            <a:ext cx="406896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105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578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856</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idx="1"/>
          </p:nvPr>
        </p:nvGraphicFramePr>
        <p:xfrm>
          <a:off x="467544" y="476672"/>
          <a:ext cx="8229600" cy="3816424"/>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93108">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solidFill>
                      <a:schemeClr val="accent5">
                        <a:lumMod val="20000"/>
                        <a:lumOff val="80000"/>
                      </a:schemeClr>
                    </a:solidFill>
                  </a:tcPr>
                </a:tc>
              </a:tr>
              <a:tr h="3423316">
                <a:tc>
                  <a:txBody>
                    <a:bodyPr/>
                    <a:lstStyle/>
                    <a:p>
                      <a:pPr marL="534988" indent="-534988"/>
                      <a:r>
                        <a:rPr kumimoji="1" lang="en-US" altLang="ja-JP" sz="1800" baseline="0" dirty="0" smtClean="0">
                          <a:solidFill>
                            <a:schemeClr val="tx1"/>
                          </a:solidFill>
                          <a:latin typeface="MS UI Gothic" pitchFamily="50" charset="-128"/>
                          <a:ea typeface="MS UI Gothic" pitchFamily="50" charset="-128"/>
                          <a:cs typeface="+mn-cs"/>
                        </a:rPr>
                        <a:t>A238-5</a:t>
                      </a:r>
                    </a:p>
                    <a:p>
                      <a:pPr marL="534988" indent="-534988"/>
                      <a:r>
                        <a:rPr kumimoji="1" lang="ja-JP" altLang="en-US" sz="1800" baseline="0" dirty="0" smtClean="0">
                          <a:solidFill>
                            <a:schemeClr val="tx1"/>
                          </a:solidFill>
                          <a:latin typeface="MS UI Gothic" pitchFamily="50" charset="-128"/>
                          <a:ea typeface="MS UI Gothic" pitchFamily="50" charset="-128"/>
                          <a:cs typeface="+mn-cs"/>
                        </a:rPr>
                        <a:t>　　救急搬送患者地域連携受入加算</a:t>
                      </a:r>
                      <a:endParaRPr kumimoji="1" lang="en-US" altLang="ja-JP" sz="1800" baseline="0" dirty="0" smtClean="0">
                        <a:solidFill>
                          <a:schemeClr val="tx1"/>
                        </a:solidFill>
                        <a:latin typeface="MS UI Gothic" pitchFamily="50" charset="-128"/>
                        <a:ea typeface="MS UI Gothic" pitchFamily="50" charset="-128"/>
                        <a:cs typeface="+mn-cs"/>
                      </a:endParaRPr>
                    </a:p>
                    <a:p>
                      <a:pPr marL="534988" indent="-534988"/>
                      <a:endParaRPr kumimoji="1" lang="en-US" altLang="ja-JP" sz="1800" baseline="0" dirty="0" smtClean="0">
                        <a:solidFill>
                          <a:schemeClr val="tx1"/>
                        </a:solidFill>
                        <a:latin typeface="MS UI Gothic" pitchFamily="50" charset="-128"/>
                        <a:ea typeface="MS UI Gothic" pitchFamily="50" charset="-128"/>
                        <a:cs typeface="+mn-cs"/>
                      </a:endParaRPr>
                    </a:p>
                    <a:p>
                      <a:r>
                        <a:rPr kumimoji="1" lang="zh-TW" altLang="en-US" sz="1800" baseline="0" dirty="0" smtClean="0">
                          <a:solidFill>
                            <a:schemeClr val="tx1"/>
                          </a:solidFill>
                          <a:latin typeface="MS UI Gothic" pitchFamily="50" charset="-128"/>
                          <a:ea typeface="MS UI Gothic" pitchFamily="50" charset="-128"/>
                          <a:cs typeface="+mn-cs"/>
                        </a:rPr>
                        <a:t>［施設基準］</a:t>
                      </a:r>
                    </a:p>
                    <a:p>
                      <a:pPr>
                        <a:spcAft>
                          <a:spcPts val="600"/>
                        </a:spcAft>
                      </a:pPr>
                      <a:r>
                        <a:rPr kumimoji="1" lang="ja-JP" altLang="en-US" sz="1800" baseline="0" dirty="0" smtClean="0">
                          <a:solidFill>
                            <a:schemeClr val="tx1"/>
                          </a:solidFill>
                          <a:latin typeface="MS UI Gothic" pitchFamily="50" charset="-128"/>
                          <a:ea typeface="MS UI Gothic" pitchFamily="50" charset="-128"/>
                          <a:cs typeface="+mn-cs"/>
                        </a:rPr>
                        <a:t>　 救急患者の転院体制について、救急搬送患者地域連携紹介加算に係る届出を行っている保険医療機関との間であらかじめ協議を行っていること。</a:t>
                      </a:r>
                    </a:p>
                    <a:p>
                      <a:r>
                        <a:rPr kumimoji="1" lang="ja-JP" altLang="en-US" sz="1800" b="1" baseline="0" dirty="0" smtClean="0">
                          <a:solidFill>
                            <a:srgbClr val="FF0000"/>
                          </a:solidFill>
                          <a:latin typeface="MS UI Gothic" pitchFamily="50" charset="-128"/>
                          <a:ea typeface="MS UI Gothic" pitchFamily="50" charset="-128"/>
                          <a:cs typeface="+mn-cs"/>
                        </a:rPr>
                        <a:t>（②削除）</a:t>
                      </a:r>
                      <a:endParaRPr kumimoji="1" lang="ja-JP" altLang="en-US" sz="18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marL="534988" indent="-534988"/>
                      <a:r>
                        <a:rPr kumimoji="1" lang="en-US" altLang="ja-JP" sz="1800" baseline="0" dirty="0" smtClean="0">
                          <a:solidFill>
                            <a:schemeClr val="tx1"/>
                          </a:solidFill>
                          <a:latin typeface="MS UI Gothic" pitchFamily="50" charset="-128"/>
                          <a:ea typeface="MS UI Gothic" pitchFamily="50" charset="-128"/>
                          <a:cs typeface="+mn-cs"/>
                        </a:rPr>
                        <a:t>A238-5</a:t>
                      </a:r>
                    </a:p>
                    <a:p>
                      <a:pPr marL="534988" indent="-534988"/>
                      <a:r>
                        <a:rPr kumimoji="1" lang="ja-JP" altLang="en-US" sz="1800" baseline="0" dirty="0" smtClean="0">
                          <a:solidFill>
                            <a:schemeClr val="tx1"/>
                          </a:solidFill>
                          <a:latin typeface="MS UI Gothic" pitchFamily="50" charset="-128"/>
                          <a:ea typeface="MS UI Gothic" pitchFamily="50" charset="-128"/>
                          <a:cs typeface="+mn-cs"/>
                        </a:rPr>
                        <a:t>　　救急搬送患者地域連携受入加算</a:t>
                      </a:r>
                      <a:endParaRPr kumimoji="1" lang="en-US" altLang="ja-JP" sz="1800" baseline="0" dirty="0" smtClean="0">
                        <a:solidFill>
                          <a:schemeClr val="tx1"/>
                        </a:solidFill>
                        <a:latin typeface="MS UI Gothic" pitchFamily="50" charset="-128"/>
                        <a:ea typeface="MS UI Gothic" pitchFamily="50" charset="-128"/>
                        <a:cs typeface="+mn-cs"/>
                      </a:endParaRPr>
                    </a:p>
                    <a:p>
                      <a:endParaRPr kumimoji="1" lang="en-US" altLang="zh-TW" sz="1800" baseline="0" dirty="0" smtClean="0">
                        <a:solidFill>
                          <a:schemeClr val="tx1"/>
                        </a:solidFill>
                        <a:latin typeface="MS UI Gothic" pitchFamily="50" charset="-128"/>
                        <a:ea typeface="MS UI Gothic" pitchFamily="50" charset="-128"/>
                        <a:cs typeface="+mn-cs"/>
                      </a:endParaRPr>
                    </a:p>
                    <a:p>
                      <a:r>
                        <a:rPr kumimoji="1" lang="zh-TW" altLang="en-US" sz="1800" baseline="0" dirty="0" smtClean="0">
                          <a:solidFill>
                            <a:schemeClr val="tx1"/>
                          </a:solidFill>
                          <a:latin typeface="MS UI Gothic" pitchFamily="50" charset="-128"/>
                          <a:ea typeface="MS UI Gothic" pitchFamily="50" charset="-128"/>
                          <a:cs typeface="+mn-cs"/>
                        </a:rPr>
                        <a:t>［施設基準］</a:t>
                      </a:r>
                    </a:p>
                    <a:p>
                      <a:pPr marL="177800" indent="-177800">
                        <a:spcAft>
                          <a:spcPts val="600"/>
                        </a:spcAft>
                      </a:pPr>
                      <a:r>
                        <a:rPr kumimoji="1" lang="ja-JP" altLang="en-US" sz="1800" baseline="0" dirty="0" smtClean="0">
                          <a:solidFill>
                            <a:schemeClr val="tx1"/>
                          </a:solidFill>
                          <a:latin typeface="MS UI Gothic" pitchFamily="50" charset="-128"/>
                          <a:ea typeface="MS UI Gothic" pitchFamily="50" charset="-128"/>
                          <a:cs typeface="+mn-cs"/>
                        </a:rPr>
                        <a:t>①　救急患者の転院体制について、救急搬送患者地域連携紹介加算に係る届出を行っている保険医療機関との間であらかじめ協議を行っていること。</a:t>
                      </a:r>
                    </a:p>
                    <a:p>
                      <a:pPr marL="177800" indent="-177800"/>
                      <a:r>
                        <a:rPr kumimoji="1" lang="zh-TW" altLang="en-US" sz="1800" b="1" u="sng" baseline="0" dirty="0" smtClean="0">
                          <a:solidFill>
                            <a:schemeClr val="tx1"/>
                          </a:solidFill>
                          <a:latin typeface="MS UI Gothic" pitchFamily="50" charset="-128"/>
                          <a:ea typeface="MS UI Gothic" pitchFamily="50" charset="-128"/>
                          <a:cs typeface="+mn-cs"/>
                        </a:rPr>
                        <a:t>②</a:t>
                      </a:r>
                      <a:r>
                        <a:rPr kumimoji="1" lang="ja-JP" altLang="en-US" sz="1800" b="1" u="sng" baseline="0" dirty="0" smtClean="0">
                          <a:solidFill>
                            <a:schemeClr val="tx1"/>
                          </a:solidFill>
                          <a:latin typeface="MS UI Gothic" pitchFamily="50" charset="-128"/>
                          <a:ea typeface="MS UI Gothic" pitchFamily="50" charset="-128"/>
                          <a:cs typeface="+mn-cs"/>
                        </a:rPr>
                        <a:t>　</a:t>
                      </a:r>
                      <a:r>
                        <a:rPr kumimoji="1" lang="zh-TW" altLang="en-US" sz="1800" b="1" u="sng" baseline="0" dirty="0" smtClean="0">
                          <a:solidFill>
                            <a:schemeClr val="tx1"/>
                          </a:solidFill>
                          <a:latin typeface="MS UI Gothic" pitchFamily="50" charset="-128"/>
                          <a:ea typeface="MS UI Gothic" pitchFamily="50" charset="-128"/>
                          <a:cs typeface="+mn-cs"/>
                        </a:rPr>
                        <a:t>救急搬送患者地域連携紹介加算</a:t>
                      </a:r>
                      <a:r>
                        <a:rPr kumimoji="1" lang="ja-JP" altLang="en-US" sz="1800" b="1" u="sng" baseline="0" dirty="0" smtClean="0">
                          <a:solidFill>
                            <a:schemeClr val="tx1"/>
                          </a:solidFill>
                          <a:latin typeface="MS UI Gothic" pitchFamily="50" charset="-128"/>
                          <a:ea typeface="MS UI Gothic" pitchFamily="50" charset="-128"/>
                          <a:cs typeface="+mn-cs"/>
                        </a:rPr>
                        <a:t>に係る届出を行っていない保険医療機関であること。</a:t>
                      </a: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0E39F955-8C17-421F-86B5-702DA627A1BB}" type="slidenum">
              <a:rPr lang="en-US" sz="1400">
                <a:effectLst>
                  <a:outerShdw blurRad="38100" dist="38100" dir="2700000" algn="tl">
                    <a:srgbClr val="000000">
                      <a:alpha val="43137"/>
                    </a:srgbClr>
                  </a:outerShdw>
                </a:effectLst>
              </a:rPr>
              <a:pPr algn="r">
                <a:defRPr/>
              </a:pPr>
              <a:t>192</a:t>
            </a:fld>
            <a:endParaRPr lang="en-US" sz="1400" dirty="0">
              <a:effectLst>
                <a:outerShdw blurRad="38100" dist="38100" dir="2700000" algn="tl">
                  <a:srgbClr val="000000">
                    <a:alpha val="43137"/>
                  </a:srgbClr>
                </a:outerShdw>
              </a:effectLst>
            </a:endParaRPr>
          </a:p>
        </p:txBody>
      </p:sp>
      <p:sp>
        <p:nvSpPr>
          <p:cNvPr id="9" name="コンテンツ プレースホルダ 5"/>
          <p:cNvSpPr txBox="1">
            <a:spLocks/>
          </p:cNvSpPr>
          <p:nvPr/>
        </p:nvSpPr>
        <p:spPr>
          <a:xfrm>
            <a:off x="467544" y="4725144"/>
            <a:ext cx="8229600" cy="1152128"/>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受入加算について、</a:t>
            </a:r>
            <a:r>
              <a:rPr kumimoji="0" lang="ja-JP" altLang="en-US" sz="2400" dirty="0">
                <a:solidFill>
                  <a:srgbClr val="0070C0"/>
                </a:solidFill>
                <a:latin typeface="MS UI Gothic" pitchFamily="50" charset="-128"/>
                <a:ea typeface="MS UI Gothic" pitchFamily="50" charset="-128"/>
              </a:rPr>
              <a:t>療養病棟入院基本料、精神病棟入院基本料算定病床で算定可能</a:t>
            </a:r>
            <a:r>
              <a:rPr kumimoji="0" lang="ja-JP" altLang="en-US" sz="2400" dirty="0">
                <a:latin typeface="MS UI Gothic" pitchFamily="50" charset="-128"/>
                <a:ea typeface="MS UI Gothic" pitchFamily="50" charset="-128"/>
              </a:rPr>
              <a:t>とする。</a:t>
            </a:r>
            <a:endParaRPr lang="ja-JP" altLang="en-US" sz="2200" kern="0" dirty="0">
              <a:latin typeface="MS UI Gothic" pitchFamily="50" charset="-128"/>
              <a:ea typeface="MS UI Gothic" pitchFamily="50" charset="-128"/>
            </a:endParaRPr>
          </a:p>
        </p:txBody>
      </p:sp>
      <p:sp>
        <p:nvSpPr>
          <p:cNvPr id="5" name="テキスト ボックス 4"/>
          <p:cNvSpPr txBox="1"/>
          <p:nvPr/>
        </p:nvSpPr>
        <p:spPr>
          <a:xfrm>
            <a:off x="4932040" y="188640"/>
            <a:ext cx="406896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105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578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856</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57606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a:bodyPr>
          <a:lstStyle/>
          <a:p>
            <a:pPr algn="ctr" eaLnBrk="1" fontAlgn="auto" hangingPunct="1">
              <a:spcBef>
                <a:spcPts val="0"/>
              </a:spcBef>
              <a:spcAft>
                <a:spcPts val="0"/>
              </a:spcAft>
              <a:defRPr/>
            </a:pPr>
            <a:r>
              <a:rPr lang="ja-JP" altLang="en-US" sz="28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精神科急性期入院医療の評価</a:t>
            </a:r>
            <a:endParaRPr lang="ja-JP" altLang="en-US" sz="28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6" name="コンテンツ プレースホルダ 5"/>
          <p:cNvSpPr txBox="1">
            <a:spLocks/>
          </p:cNvSpPr>
          <p:nvPr/>
        </p:nvSpPr>
        <p:spPr>
          <a:xfrm>
            <a:off x="480710" y="908720"/>
            <a:ext cx="8208912" cy="5832648"/>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600"/>
              </a:spcAft>
              <a:defRPr/>
            </a:pPr>
            <a:r>
              <a:rPr kumimoji="0" lang="ja-JP" altLang="en-US" sz="2200" dirty="0">
                <a:latin typeface="MS UI Gothic" pitchFamily="50" charset="-128"/>
                <a:ea typeface="MS UI Gothic" pitchFamily="50" charset="-128"/>
              </a:rPr>
              <a:t>◆精神科救急医療機関の後方病床の評価</a:t>
            </a:r>
            <a:endParaRPr kumimoji="0" lang="en-US" altLang="ja-JP" sz="2200" dirty="0">
              <a:latin typeface="MS UI Gothic" pitchFamily="50" charset="-128"/>
              <a:ea typeface="MS UI Gothic" pitchFamily="50" charset="-128"/>
            </a:endParaRPr>
          </a:p>
          <a:p>
            <a:pPr marL="182563" indent="173038" fontAlgn="auto">
              <a:spcBef>
                <a:spcPts val="0"/>
              </a:spcBef>
              <a:spcAft>
                <a:spcPts val="600"/>
              </a:spcAft>
              <a:defRPr/>
            </a:pPr>
            <a:r>
              <a:rPr kumimoji="0" lang="ja-JP" altLang="en-US" sz="2200" dirty="0">
                <a:latin typeface="MS UI Gothic" pitchFamily="50" charset="-128"/>
                <a:ea typeface="MS UI Gothic" pitchFamily="50" charset="-128"/>
              </a:rPr>
              <a:t>精神科救急医療機関に緊急入院した後、状態の落ち着いた患者について、あらかじめ連携している精神科医療機関に転院させた場合や、精神科医療機関が転院を受け入れた場合について評価を新設する。</a:t>
            </a:r>
            <a:endParaRPr kumimoji="0" lang="en-US" altLang="ja-JP" sz="2200" dirty="0">
              <a:latin typeface="MS UI Gothic" pitchFamily="50" charset="-128"/>
              <a:ea typeface="MS UI Gothic" pitchFamily="50" charset="-128"/>
            </a:endParaRPr>
          </a:p>
          <a:p>
            <a:pPr marL="273050" indent="-273050" fontAlgn="auto">
              <a:spcBef>
                <a:spcPts val="0"/>
              </a:spcBef>
              <a:spcAft>
                <a:spcPts val="0"/>
              </a:spcAft>
              <a:defRPr/>
            </a:pPr>
            <a:r>
              <a:rPr kumimoji="0" lang="ja-JP" altLang="en-US" sz="2200" dirty="0">
                <a:solidFill>
                  <a:srgbClr val="FF0000"/>
                </a:solidFill>
                <a:latin typeface="MS UI Gothic" pitchFamily="50" charset="-128"/>
                <a:ea typeface="MS UI Gothic" pitchFamily="50" charset="-128"/>
              </a:rPr>
              <a:t>　　（新）</a:t>
            </a:r>
            <a:r>
              <a:rPr kumimoji="0" lang="en-US" altLang="ja-JP" sz="2200" dirty="0">
                <a:solidFill>
                  <a:srgbClr val="FF0000"/>
                </a:solidFill>
                <a:latin typeface="MS UI Gothic" pitchFamily="50" charset="-128"/>
                <a:ea typeface="MS UI Gothic" pitchFamily="50" charset="-128"/>
              </a:rPr>
              <a:t>A238-6</a:t>
            </a:r>
            <a:r>
              <a:rPr kumimoji="0" lang="ja-JP" altLang="en-US" sz="2200" dirty="0">
                <a:solidFill>
                  <a:srgbClr val="FF0000"/>
                </a:solidFill>
                <a:latin typeface="MS UI Gothic" pitchFamily="50" charset="-128"/>
                <a:ea typeface="MS UI Gothic" pitchFamily="50" charset="-128"/>
              </a:rPr>
              <a:t>　精神科救急搬送患者地域連携紹介加算</a:t>
            </a:r>
            <a:endParaRPr kumimoji="0" lang="en-US" altLang="ja-JP" sz="2200" dirty="0">
              <a:solidFill>
                <a:srgbClr val="FF0000"/>
              </a:solidFill>
              <a:latin typeface="MS UI Gothic" pitchFamily="50" charset="-128"/>
              <a:ea typeface="MS UI Gothic" pitchFamily="50" charset="-128"/>
            </a:endParaRPr>
          </a:p>
          <a:p>
            <a:pPr marL="273050" indent="-273050" fontAlgn="auto">
              <a:spcBef>
                <a:spcPts val="0"/>
              </a:spcBef>
              <a:spcAft>
                <a:spcPts val="0"/>
              </a:spcAft>
              <a:defRPr/>
            </a:pPr>
            <a:r>
              <a:rPr kumimoji="0" lang="ja-JP" altLang="en-US" sz="2200" dirty="0">
                <a:solidFill>
                  <a:srgbClr val="FF0000"/>
                </a:solidFill>
                <a:latin typeface="MS UI Gothic" pitchFamily="50" charset="-128"/>
                <a:ea typeface="MS UI Gothic" pitchFamily="50" charset="-128"/>
              </a:rPr>
              <a:t>　　　　　　　　　　　　　　　　　　　　　　　　　　１</a:t>
            </a:r>
            <a:r>
              <a:rPr kumimoji="0" lang="en-US" altLang="ja-JP" sz="2200" dirty="0">
                <a:solidFill>
                  <a:srgbClr val="FF0000"/>
                </a:solidFill>
                <a:latin typeface="MS UI Gothic" pitchFamily="50" charset="-128"/>
                <a:ea typeface="MS UI Gothic" pitchFamily="50" charset="-128"/>
              </a:rPr>
              <a:t>,</a:t>
            </a:r>
            <a:r>
              <a:rPr kumimoji="0" lang="ja-JP" altLang="en-US" sz="2200" dirty="0">
                <a:solidFill>
                  <a:srgbClr val="FF0000"/>
                </a:solidFill>
                <a:latin typeface="MS UI Gothic" pitchFamily="50" charset="-128"/>
                <a:ea typeface="MS UI Gothic" pitchFamily="50" charset="-128"/>
              </a:rPr>
              <a:t>０００点（退院時１回）</a:t>
            </a:r>
          </a:p>
          <a:p>
            <a:pPr marL="273050" indent="-273050" fontAlgn="auto">
              <a:spcBef>
                <a:spcPts val="0"/>
              </a:spcBef>
              <a:spcAft>
                <a:spcPts val="0"/>
              </a:spcAft>
              <a:defRPr/>
            </a:pPr>
            <a:r>
              <a:rPr kumimoji="0" lang="ja-JP" altLang="en-US" sz="2200" dirty="0">
                <a:solidFill>
                  <a:srgbClr val="FF0000"/>
                </a:solidFill>
                <a:latin typeface="MS UI Gothic" pitchFamily="50" charset="-128"/>
                <a:ea typeface="MS UI Gothic" pitchFamily="50" charset="-128"/>
              </a:rPr>
              <a:t>　　（新）</a:t>
            </a:r>
            <a:r>
              <a:rPr kumimoji="0" lang="en-US" altLang="ja-JP" sz="2200" dirty="0">
                <a:solidFill>
                  <a:srgbClr val="FF0000"/>
                </a:solidFill>
                <a:latin typeface="MS UI Gothic" pitchFamily="50" charset="-128"/>
                <a:ea typeface="MS UI Gothic" pitchFamily="50" charset="-128"/>
              </a:rPr>
              <a:t>A238-7</a:t>
            </a:r>
            <a:r>
              <a:rPr kumimoji="0" lang="ja-JP" altLang="en-US" sz="2200" dirty="0">
                <a:solidFill>
                  <a:srgbClr val="FF0000"/>
                </a:solidFill>
                <a:latin typeface="MS UI Gothic" pitchFamily="50" charset="-128"/>
                <a:ea typeface="MS UI Gothic" pitchFamily="50" charset="-128"/>
              </a:rPr>
              <a:t>　精神科救急搬送患者地域連携受入加算</a:t>
            </a:r>
            <a:endParaRPr kumimoji="0" lang="en-US" altLang="ja-JP" sz="2200" dirty="0">
              <a:solidFill>
                <a:srgbClr val="FF0000"/>
              </a:solidFill>
              <a:latin typeface="MS UI Gothic" pitchFamily="50" charset="-128"/>
              <a:ea typeface="MS UI Gothic" pitchFamily="50" charset="-128"/>
            </a:endParaRPr>
          </a:p>
          <a:p>
            <a:pPr marL="273050" indent="-273050" fontAlgn="auto">
              <a:spcBef>
                <a:spcPts val="0"/>
              </a:spcBef>
              <a:spcAft>
                <a:spcPts val="0"/>
              </a:spcAft>
              <a:defRPr/>
            </a:pPr>
            <a:r>
              <a:rPr kumimoji="0" lang="ja-JP" altLang="en-US" sz="2200" dirty="0">
                <a:solidFill>
                  <a:srgbClr val="FF0000"/>
                </a:solidFill>
                <a:latin typeface="MS UI Gothic" pitchFamily="50" charset="-128"/>
                <a:ea typeface="MS UI Gothic" pitchFamily="50" charset="-128"/>
              </a:rPr>
              <a:t>　　　　　　　　　　　　　　　　　　　　　　　　　　２</a:t>
            </a:r>
            <a:r>
              <a:rPr kumimoji="0" lang="en-US" altLang="ja-JP" sz="2200" dirty="0">
                <a:solidFill>
                  <a:srgbClr val="FF0000"/>
                </a:solidFill>
                <a:latin typeface="MS UI Gothic" pitchFamily="50" charset="-128"/>
                <a:ea typeface="MS UI Gothic" pitchFamily="50" charset="-128"/>
              </a:rPr>
              <a:t>,</a:t>
            </a:r>
            <a:r>
              <a:rPr kumimoji="0" lang="ja-JP" altLang="en-US" sz="2200" dirty="0">
                <a:solidFill>
                  <a:srgbClr val="FF0000"/>
                </a:solidFill>
                <a:latin typeface="MS UI Gothic" pitchFamily="50" charset="-128"/>
                <a:ea typeface="MS UI Gothic" pitchFamily="50" charset="-128"/>
              </a:rPr>
              <a:t>０００点（入院初日）　</a:t>
            </a:r>
            <a:endParaRPr kumimoji="0" lang="en-US" altLang="ja-JP" sz="2200" dirty="0">
              <a:solidFill>
                <a:srgbClr val="FF0000"/>
              </a:solidFill>
              <a:latin typeface="MS UI Gothic" pitchFamily="50" charset="-128"/>
              <a:ea typeface="MS UI Gothic" pitchFamily="50" charset="-128"/>
            </a:endParaRPr>
          </a:p>
          <a:p>
            <a:pPr marL="355600" fontAlgn="auto">
              <a:spcBef>
                <a:spcPts val="0"/>
              </a:spcBef>
              <a:spcAft>
                <a:spcPts val="0"/>
              </a:spcAft>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算定要件</a:t>
            </a:r>
            <a:r>
              <a:rPr kumimoji="0" lang="en-US" altLang="ja-JP" dirty="0">
                <a:latin typeface="MS UI Gothic" pitchFamily="50" charset="-128"/>
                <a:ea typeface="MS UI Gothic" pitchFamily="50" charset="-128"/>
              </a:rPr>
              <a:t>]</a:t>
            </a:r>
          </a:p>
          <a:p>
            <a:pPr marL="450850" indent="177800" fontAlgn="auto">
              <a:spcBef>
                <a:spcPts val="0"/>
              </a:spcBef>
              <a:spcAft>
                <a:spcPts val="0"/>
              </a:spcAft>
              <a:defRPr/>
            </a:pPr>
            <a:r>
              <a:rPr kumimoji="0" lang="ja-JP" altLang="en-US" dirty="0">
                <a:latin typeface="MS UI Gothic" pitchFamily="50" charset="-128"/>
                <a:ea typeface="MS UI Gothic" pitchFamily="50" charset="-128"/>
              </a:rPr>
              <a:t>精神科救急入院料、精神科急性期治療病棟入院料、精神科救急・合併症入院料の届出を行っている精神病棟に緊急入院した患者であって、</a:t>
            </a:r>
            <a:r>
              <a:rPr kumimoji="0" lang="ja-JP" altLang="en-US" b="1" dirty="0">
                <a:solidFill>
                  <a:srgbClr val="0070C0"/>
                </a:solidFill>
                <a:latin typeface="MS UI Gothic" pitchFamily="50" charset="-128"/>
                <a:ea typeface="MS UI Gothic" pitchFamily="50" charset="-128"/>
              </a:rPr>
              <a:t>入院日から６０日以内に当該医療機関から他の医療機関に転院</a:t>
            </a:r>
            <a:r>
              <a:rPr kumimoji="0" lang="ja-JP" altLang="en-US" dirty="0">
                <a:latin typeface="MS UI Gothic" pitchFamily="50" charset="-128"/>
                <a:ea typeface="MS UI Gothic" pitchFamily="50" charset="-128"/>
              </a:rPr>
              <a:t>した場合に算定する。</a:t>
            </a:r>
            <a:endParaRPr kumimoji="0" lang="en-US" altLang="ja-JP" dirty="0">
              <a:latin typeface="MS UI Gothic" pitchFamily="50" charset="-128"/>
              <a:ea typeface="MS UI Gothic" pitchFamily="50" charset="-128"/>
            </a:endParaRPr>
          </a:p>
          <a:p>
            <a:pPr marL="355600" fontAlgn="auto">
              <a:spcBef>
                <a:spcPts val="600"/>
              </a:spcBef>
              <a:spcAft>
                <a:spcPts val="0"/>
              </a:spcAft>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施設基準</a:t>
            </a:r>
            <a:r>
              <a:rPr kumimoji="0" lang="en-US" altLang="ja-JP" dirty="0">
                <a:latin typeface="MS UI Gothic" pitchFamily="50" charset="-128"/>
                <a:ea typeface="MS UI Gothic" pitchFamily="50" charset="-128"/>
              </a:rPr>
              <a:t>]</a:t>
            </a:r>
          </a:p>
          <a:p>
            <a:pPr marL="628650" indent="-177800" fontAlgn="auto">
              <a:spcBef>
                <a:spcPts val="0"/>
              </a:spcBef>
              <a:spcAft>
                <a:spcPts val="0"/>
              </a:spcAft>
              <a:defRPr/>
            </a:pPr>
            <a:r>
              <a:rPr kumimoji="0" lang="en-US" altLang="ja-JP" dirty="0">
                <a:latin typeface="MS UI Gothic" pitchFamily="50" charset="-128"/>
                <a:ea typeface="MS UI Gothic" pitchFamily="50" charset="-128"/>
              </a:rPr>
              <a:t>①</a:t>
            </a:r>
            <a:r>
              <a:rPr kumimoji="0" lang="ja-JP" altLang="en-US" dirty="0">
                <a:latin typeface="MS UI Gothic" pitchFamily="50" charset="-128"/>
                <a:ea typeface="MS UI Gothic" pitchFamily="50" charset="-128"/>
              </a:rPr>
              <a:t>　紹介加算は、</a:t>
            </a:r>
            <a:r>
              <a:rPr kumimoji="0" lang="ja-JP" altLang="en-US" b="1" dirty="0">
                <a:solidFill>
                  <a:srgbClr val="0070C0"/>
                </a:solidFill>
                <a:latin typeface="MS UI Gothic" pitchFamily="50" charset="-128"/>
                <a:ea typeface="MS UI Gothic" pitchFamily="50" charset="-128"/>
              </a:rPr>
              <a:t>精神科救急入院料、精神科急性期治療病棟入院料、精神科救急・合併症入院料等</a:t>
            </a:r>
            <a:r>
              <a:rPr kumimoji="0" lang="ja-JP" altLang="en-US" dirty="0">
                <a:latin typeface="MS UI Gothic" pitchFamily="50" charset="-128"/>
                <a:ea typeface="MS UI Gothic" pitchFamily="50" charset="-128"/>
              </a:rPr>
              <a:t>の届出を行っている医療機関が算定できる。</a:t>
            </a:r>
          </a:p>
          <a:p>
            <a:pPr marL="628650" indent="-177800" fontAlgn="auto">
              <a:spcBef>
                <a:spcPts val="0"/>
              </a:spcBef>
              <a:spcAft>
                <a:spcPts val="0"/>
              </a:spcAft>
              <a:defRPr/>
            </a:pPr>
            <a:r>
              <a:rPr kumimoji="0" lang="ja-JP" altLang="en-US" dirty="0">
                <a:latin typeface="MS UI Gothic" pitchFamily="50" charset="-128"/>
                <a:ea typeface="MS UI Gothic" pitchFamily="50" charset="-128"/>
              </a:rPr>
              <a:t>②　受入加算は、</a:t>
            </a:r>
            <a:r>
              <a:rPr kumimoji="0" lang="ja-JP" altLang="en-US" b="1" dirty="0">
                <a:solidFill>
                  <a:srgbClr val="0070C0"/>
                </a:solidFill>
                <a:latin typeface="MS UI Gothic" pitchFamily="50" charset="-128"/>
                <a:ea typeface="MS UI Gothic" pitchFamily="50" charset="-128"/>
              </a:rPr>
              <a:t>精神病棟入院基本料、精神療養病棟入院料、認知症治療病棟入院料</a:t>
            </a:r>
            <a:r>
              <a:rPr kumimoji="0" lang="ja-JP" altLang="en-US" dirty="0">
                <a:latin typeface="MS UI Gothic" pitchFamily="50" charset="-128"/>
                <a:ea typeface="MS UI Gothic" pitchFamily="50" charset="-128"/>
              </a:rPr>
              <a:t>の届出を行っている医療機関が算定できる。</a:t>
            </a:r>
          </a:p>
          <a:p>
            <a:pPr marL="628650" indent="-177800" fontAlgn="auto">
              <a:spcBef>
                <a:spcPts val="0"/>
              </a:spcBef>
              <a:spcAft>
                <a:spcPts val="0"/>
              </a:spcAft>
              <a:defRPr/>
            </a:pPr>
            <a:r>
              <a:rPr kumimoji="0" lang="ja-JP" altLang="en-US" dirty="0">
                <a:latin typeface="MS UI Gothic" pitchFamily="50" charset="-128"/>
                <a:ea typeface="MS UI Gothic" pitchFamily="50" charset="-128"/>
              </a:rPr>
              <a:t>③　連携医療機関間で患者の</a:t>
            </a:r>
            <a:r>
              <a:rPr kumimoji="0" lang="ja-JP" altLang="en-US" b="1" dirty="0">
                <a:solidFill>
                  <a:srgbClr val="0070C0"/>
                </a:solidFill>
                <a:latin typeface="MS UI Gothic" pitchFamily="50" charset="-128"/>
                <a:ea typeface="MS UI Gothic" pitchFamily="50" charset="-128"/>
              </a:rPr>
              <a:t>転院受入体制に関する協議をあらかじめ行う</a:t>
            </a:r>
            <a:r>
              <a:rPr kumimoji="0" lang="ja-JP" altLang="en-US" dirty="0">
                <a:latin typeface="MS UI Gothic" pitchFamily="50" charset="-128"/>
                <a:ea typeface="MS UI Gothic" pitchFamily="50" charset="-128"/>
              </a:rPr>
              <a:t>。　</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52E164D2-2BB5-49AB-9F90-3E9EA8E54829}" type="slidenum">
              <a:rPr lang="en-US" sz="1400">
                <a:effectLst>
                  <a:outerShdw blurRad="38100" dist="38100" dir="2700000" algn="tl">
                    <a:srgbClr val="000000">
                      <a:alpha val="43137"/>
                    </a:srgbClr>
                  </a:outerShdw>
                </a:effectLst>
              </a:rPr>
              <a:pPr algn="r">
                <a:defRPr/>
              </a:pPr>
              <a:t>193</a:t>
            </a:fld>
            <a:endParaRPr lang="en-US" sz="1400" dirty="0">
              <a:effectLst>
                <a:outerShdw blurRad="38100" dist="38100" dir="2700000" algn="tl">
                  <a:srgbClr val="000000">
                    <a:alpha val="43137"/>
                  </a:srgbClr>
                </a:outerShdw>
              </a:effectLst>
            </a:endParaRPr>
          </a:p>
        </p:txBody>
      </p:sp>
      <p:sp>
        <p:nvSpPr>
          <p:cNvPr id="5" name="テキスト ボックス 4"/>
          <p:cNvSpPr txBox="1"/>
          <p:nvPr/>
        </p:nvSpPr>
        <p:spPr>
          <a:xfrm>
            <a:off x="5075040" y="692696"/>
            <a:ext cx="406896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106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578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857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111612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fontScale="90000"/>
          </a:bodyP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長期療養中の認知症患者の急性増悪に対する</a:t>
            </a:r>
            <a:r>
              <a:rPr lang="en-US" altLang="ja-JP"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医療連携の評価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6" name="コンテンツ プレースホルダ 5"/>
          <p:cNvSpPr txBox="1">
            <a:spLocks/>
          </p:cNvSpPr>
          <p:nvPr/>
        </p:nvSpPr>
        <p:spPr>
          <a:xfrm>
            <a:off x="459762" y="1340768"/>
            <a:ext cx="8208912" cy="5328592"/>
          </a:xfrm>
          <a:prstGeom prst="rect">
            <a:avLst/>
          </a:prstGeom>
          <a:solidFill>
            <a:srgbClr val="FFFFCC"/>
          </a:solidFill>
          <a:effectLst>
            <a:innerShdw blurRad="63500" dist="50800" dir="13500000">
              <a:prstClr val="black">
                <a:alpha val="50000"/>
              </a:prstClr>
            </a:innerShdw>
          </a:effectLst>
        </p:spPr>
        <p:txBody>
          <a:bodyPr anchor="ctr"/>
          <a:lstStyle/>
          <a:p>
            <a:pPr indent="273050" fontAlgn="auto">
              <a:spcBef>
                <a:spcPts val="0"/>
              </a:spcBef>
              <a:spcAft>
                <a:spcPts val="0"/>
              </a:spcAft>
              <a:defRPr/>
            </a:pPr>
            <a:r>
              <a:rPr kumimoji="0" lang="ja-JP" altLang="en-US" sz="2400" dirty="0">
                <a:latin typeface="MS UI Gothic" pitchFamily="50" charset="-128"/>
                <a:ea typeface="MS UI Gothic" pitchFamily="50" charset="-128"/>
              </a:rPr>
              <a:t>療養病床に入院中の者が</a:t>
            </a:r>
            <a:r>
              <a:rPr kumimoji="0" lang="ja-JP" altLang="en-US" sz="2400" dirty="0">
                <a:solidFill>
                  <a:srgbClr val="0070C0"/>
                </a:solidFill>
                <a:latin typeface="MS UI Gothic" pitchFamily="50" charset="-128"/>
                <a:ea typeface="MS UI Gothic" pitchFamily="50" charset="-128"/>
              </a:rPr>
              <a:t>ＢＰＳＤの増悪</a:t>
            </a:r>
            <a:r>
              <a:rPr kumimoji="0" lang="ja-JP" altLang="en-US" sz="2400" dirty="0">
                <a:latin typeface="MS UI Gothic" pitchFamily="50" charset="-128"/>
                <a:ea typeface="MS UI Gothic" pitchFamily="50" charset="-128"/>
              </a:rPr>
              <a:t>等により認知症専門医による</a:t>
            </a:r>
            <a:r>
              <a:rPr kumimoji="0" lang="ja-JP" altLang="en-US" sz="2400" dirty="0">
                <a:solidFill>
                  <a:srgbClr val="0070C0"/>
                </a:solidFill>
                <a:latin typeface="MS UI Gothic" pitchFamily="50" charset="-128"/>
                <a:ea typeface="MS UI Gothic" pitchFamily="50" charset="-128"/>
              </a:rPr>
              <a:t>短期集中的な入院加療が必要</a:t>
            </a:r>
            <a:r>
              <a:rPr kumimoji="0" lang="ja-JP" altLang="en-US" sz="2400" dirty="0">
                <a:latin typeface="MS UI Gothic" pitchFamily="50" charset="-128"/>
                <a:ea typeface="MS UI Gothic" pitchFamily="50" charset="-128"/>
              </a:rPr>
              <a:t>となった際、別の認知症治療病棟入院料算定医療機関に転院した上で、症状改善後に当該療養病床へ</a:t>
            </a:r>
            <a:r>
              <a:rPr kumimoji="0" lang="ja-JP" altLang="en-US" sz="2400" dirty="0">
                <a:solidFill>
                  <a:srgbClr val="0070C0"/>
                </a:solidFill>
                <a:latin typeface="MS UI Gothic" pitchFamily="50" charset="-128"/>
                <a:ea typeface="MS UI Gothic" pitchFamily="50" charset="-128"/>
              </a:rPr>
              <a:t>再転院を行った場合について、評価</a:t>
            </a:r>
            <a:r>
              <a:rPr kumimoji="0" lang="ja-JP" altLang="en-US" sz="2400" dirty="0">
                <a:latin typeface="MS UI Gothic" pitchFamily="50" charset="-128"/>
                <a:ea typeface="MS UI Gothic" pitchFamily="50" charset="-128"/>
              </a:rPr>
              <a:t>を新設する。</a:t>
            </a:r>
            <a:endParaRPr kumimoji="0" lang="en-US" altLang="ja-JP" sz="2400" dirty="0">
              <a:latin typeface="MS UI Gothic" pitchFamily="50" charset="-128"/>
              <a:ea typeface="MS UI Gothic" pitchFamily="50" charset="-128"/>
            </a:endParaRPr>
          </a:p>
          <a:p>
            <a:pPr fontAlgn="auto">
              <a:spcBef>
                <a:spcPts val="1200"/>
              </a:spcBef>
              <a:spcAft>
                <a:spcPts val="0"/>
              </a:spcAft>
              <a:defRPr/>
            </a:pPr>
            <a:r>
              <a:rPr kumimoji="0" lang="ja-JP" altLang="en-US" sz="2400" dirty="0">
                <a:latin typeface="MS UI Gothic" pitchFamily="50" charset="-128"/>
                <a:ea typeface="MS UI Gothic" pitchFamily="50" charset="-128"/>
              </a:rPr>
              <a:t>　　　</a:t>
            </a:r>
            <a:r>
              <a:rPr kumimoji="0" lang="ja-JP" altLang="en-US" sz="2400" dirty="0">
                <a:solidFill>
                  <a:srgbClr val="FF0000"/>
                </a:solidFill>
                <a:latin typeface="MS UI Gothic" pitchFamily="50" charset="-128"/>
                <a:ea typeface="MS UI Gothic" pitchFamily="50" charset="-128"/>
              </a:rPr>
              <a:t>（新）</a:t>
            </a:r>
            <a:r>
              <a:rPr kumimoji="0" lang="en-US" altLang="ja-JP" sz="2400" dirty="0">
                <a:solidFill>
                  <a:srgbClr val="FF0000"/>
                </a:solidFill>
                <a:latin typeface="MS UI Gothic" pitchFamily="50" charset="-128"/>
                <a:ea typeface="MS UI Gothic" pitchFamily="50" charset="-128"/>
              </a:rPr>
              <a:t>A238-9</a:t>
            </a:r>
            <a:r>
              <a:rPr kumimoji="0" lang="ja-JP" altLang="en-US" sz="2400" dirty="0">
                <a:solidFill>
                  <a:srgbClr val="FF0000"/>
                </a:solidFill>
                <a:latin typeface="MS UI Gothic" pitchFamily="50" charset="-128"/>
                <a:ea typeface="MS UI Gothic" pitchFamily="50" charset="-128"/>
              </a:rPr>
              <a:t>　地域連携認知症集中治療加算　</a:t>
            </a:r>
            <a:endParaRPr kumimoji="0" lang="en-US" altLang="ja-JP" sz="2400" dirty="0">
              <a:solidFill>
                <a:srgbClr val="FF0000"/>
              </a:solidFill>
              <a:latin typeface="MS UI Gothic" pitchFamily="50" charset="-128"/>
              <a:ea typeface="MS UI Gothic" pitchFamily="50" charset="-128"/>
            </a:endParaRPr>
          </a:p>
          <a:p>
            <a:pPr fontAlgn="auto">
              <a:spcBef>
                <a:spcPts val="0"/>
              </a:spcBef>
              <a:spcAft>
                <a:spcPts val="600"/>
              </a:spcAft>
              <a:defRPr/>
            </a:pPr>
            <a:r>
              <a:rPr kumimoji="0" lang="ja-JP" altLang="en-US" sz="2400" dirty="0">
                <a:solidFill>
                  <a:srgbClr val="FF0000"/>
                </a:solidFill>
                <a:latin typeface="MS UI Gothic" pitchFamily="50" charset="-128"/>
                <a:ea typeface="MS UI Gothic" pitchFamily="50" charset="-128"/>
              </a:rPr>
              <a:t>　　　　　　　　　　　　　　　　　　　　　</a:t>
            </a:r>
            <a:r>
              <a:rPr kumimoji="0" lang="ja-JP" altLang="en-US" sz="2400" dirty="0" smtClean="0">
                <a:solidFill>
                  <a:srgbClr val="FF0000"/>
                </a:solidFill>
                <a:latin typeface="MS UI Gothic" pitchFamily="50" charset="-128"/>
                <a:ea typeface="MS UI Gothic" pitchFamily="50" charset="-128"/>
              </a:rPr>
              <a:t>　　１</a:t>
            </a:r>
            <a:r>
              <a:rPr kumimoji="0" lang="en-US" altLang="ja-JP" sz="2400" dirty="0">
                <a:solidFill>
                  <a:srgbClr val="FF0000"/>
                </a:solidFill>
                <a:latin typeface="MS UI Gothic" pitchFamily="50" charset="-128"/>
                <a:ea typeface="MS UI Gothic" pitchFamily="50" charset="-128"/>
              </a:rPr>
              <a:t>,</a:t>
            </a:r>
            <a:r>
              <a:rPr kumimoji="0" lang="ja-JP" altLang="en-US" sz="2400" dirty="0">
                <a:solidFill>
                  <a:srgbClr val="FF0000"/>
                </a:solidFill>
                <a:latin typeface="MS UI Gothic" pitchFamily="50" charset="-128"/>
                <a:ea typeface="MS UI Gothic" pitchFamily="50" charset="-128"/>
              </a:rPr>
              <a:t>５００点（退院時）</a:t>
            </a:r>
            <a:endParaRPr kumimoji="0" lang="en-US" altLang="ja-JP" sz="2400" dirty="0">
              <a:solidFill>
                <a:srgbClr val="FF0000"/>
              </a:solidFill>
              <a:latin typeface="MS UI Gothic" pitchFamily="50" charset="-128"/>
              <a:ea typeface="MS UI Gothic" pitchFamily="50" charset="-128"/>
            </a:endParaRPr>
          </a:p>
          <a:p>
            <a:pPr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　　　（新）</a:t>
            </a:r>
            <a:r>
              <a:rPr kumimoji="0" lang="en-US" altLang="ja-JP" sz="2400" dirty="0">
                <a:solidFill>
                  <a:srgbClr val="FF0000"/>
                </a:solidFill>
                <a:latin typeface="MS UI Gothic" pitchFamily="50" charset="-128"/>
                <a:ea typeface="MS UI Gothic" pitchFamily="50" charset="-128"/>
              </a:rPr>
              <a:t>A238-8</a:t>
            </a:r>
            <a:r>
              <a:rPr kumimoji="0" lang="ja-JP" altLang="en-US" sz="2400" dirty="0">
                <a:solidFill>
                  <a:srgbClr val="FF0000"/>
                </a:solidFill>
                <a:latin typeface="MS UI Gothic" pitchFamily="50" charset="-128"/>
                <a:ea typeface="MS UI Gothic" pitchFamily="50" charset="-128"/>
              </a:rPr>
              <a:t>　地域連携認知症支援加算</a:t>
            </a:r>
            <a:endParaRPr kumimoji="0" lang="en-US" altLang="ja-JP" sz="2400" dirty="0">
              <a:solidFill>
                <a:srgbClr val="FF0000"/>
              </a:solidFill>
              <a:latin typeface="MS UI Gothic" pitchFamily="50" charset="-128"/>
              <a:ea typeface="MS UI Gothic" pitchFamily="50" charset="-128"/>
            </a:endParaRPr>
          </a:p>
          <a:p>
            <a:pPr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　　　　　　　　　　　　　　　　　　　　</a:t>
            </a:r>
            <a:r>
              <a:rPr kumimoji="0" lang="ja-JP" altLang="en-US" sz="2400" dirty="0" smtClean="0">
                <a:solidFill>
                  <a:srgbClr val="FF0000"/>
                </a:solidFill>
                <a:latin typeface="MS UI Gothic" pitchFamily="50" charset="-128"/>
                <a:ea typeface="MS UI Gothic" pitchFamily="50" charset="-128"/>
              </a:rPr>
              <a:t>　　</a:t>
            </a:r>
            <a:r>
              <a:rPr kumimoji="0" lang="ja-JP" altLang="en-US" sz="2400" dirty="0">
                <a:solidFill>
                  <a:srgbClr val="FF0000"/>
                </a:solidFill>
                <a:latin typeface="MS UI Gothic" pitchFamily="50" charset="-128"/>
                <a:ea typeface="MS UI Gothic" pitchFamily="50" charset="-128"/>
              </a:rPr>
              <a:t>　１</a:t>
            </a:r>
            <a:r>
              <a:rPr kumimoji="0" lang="en-US" altLang="ja-JP" sz="2400" dirty="0">
                <a:solidFill>
                  <a:srgbClr val="FF0000"/>
                </a:solidFill>
                <a:latin typeface="MS UI Gothic" pitchFamily="50" charset="-128"/>
                <a:ea typeface="MS UI Gothic" pitchFamily="50" charset="-128"/>
              </a:rPr>
              <a:t>,</a:t>
            </a:r>
            <a:r>
              <a:rPr kumimoji="0" lang="ja-JP" altLang="en-US" sz="2400" dirty="0">
                <a:solidFill>
                  <a:srgbClr val="FF0000"/>
                </a:solidFill>
                <a:latin typeface="MS UI Gothic" pitchFamily="50" charset="-128"/>
                <a:ea typeface="MS UI Gothic" pitchFamily="50" charset="-128"/>
              </a:rPr>
              <a:t>５００点（入院初日）</a:t>
            </a:r>
            <a:endParaRPr kumimoji="0" lang="en-US" altLang="ja-JP" sz="2400" dirty="0">
              <a:solidFill>
                <a:srgbClr val="FF0000"/>
              </a:solidFill>
              <a:latin typeface="MS UI Gothic" pitchFamily="50" charset="-128"/>
              <a:ea typeface="MS UI Gothic" pitchFamily="50" charset="-128"/>
            </a:endParaRPr>
          </a:p>
          <a:p>
            <a:pPr marL="273050" fontAlgn="auto">
              <a:spcBef>
                <a:spcPts val="0"/>
              </a:spcBef>
              <a:spcAft>
                <a:spcPts val="0"/>
              </a:spcAft>
              <a:defRPr/>
            </a:pPr>
            <a:r>
              <a:rPr kumimoji="0" lang="en-US" altLang="ja-JP" sz="2200" dirty="0">
                <a:latin typeface="MS UI Gothic" pitchFamily="50" charset="-128"/>
                <a:ea typeface="MS UI Gothic" pitchFamily="50" charset="-128"/>
              </a:rPr>
              <a:t>[</a:t>
            </a:r>
            <a:r>
              <a:rPr kumimoji="0" lang="ja-JP" altLang="en-US" sz="2200" dirty="0">
                <a:latin typeface="MS UI Gothic" pitchFamily="50" charset="-128"/>
                <a:ea typeface="MS UI Gothic" pitchFamily="50" charset="-128"/>
              </a:rPr>
              <a:t>算定要件</a:t>
            </a:r>
            <a:r>
              <a:rPr kumimoji="0" lang="en-US" altLang="ja-JP" sz="2200" dirty="0">
                <a:latin typeface="MS UI Gothic" pitchFamily="50" charset="-128"/>
                <a:ea typeface="MS UI Gothic" pitchFamily="50" charset="-128"/>
              </a:rPr>
              <a:t>]</a:t>
            </a:r>
          </a:p>
          <a:p>
            <a:pPr marL="712788" indent="-273050" fontAlgn="auto">
              <a:spcBef>
                <a:spcPts val="0"/>
              </a:spcBef>
              <a:spcAft>
                <a:spcPts val="0"/>
              </a:spcAft>
              <a:defRPr/>
            </a:pPr>
            <a:r>
              <a:rPr kumimoji="0" lang="en-US" altLang="ja-JP" sz="2200" dirty="0">
                <a:latin typeface="MS UI Gothic" pitchFamily="50" charset="-128"/>
                <a:ea typeface="MS UI Gothic" pitchFamily="50" charset="-128"/>
              </a:rPr>
              <a:t>①</a:t>
            </a:r>
            <a:r>
              <a:rPr kumimoji="0" lang="ja-JP" altLang="en-US" sz="2200" dirty="0">
                <a:latin typeface="MS UI Gothic" pitchFamily="50" charset="-128"/>
                <a:ea typeface="MS UI Gothic" pitchFamily="50" charset="-128"/>
              </a:rPr>
              <a:t>　療養病床、有床診療所療養病床に入院中の患者であって、</a:t>
            </a:r>
            <a:r>
              <a:rPr kumimoji="0" lang="ja-JP" altLang="en-US" sz="2200" dirty="0">
                <a:solidFill>
                  <a:srgbClr val="0070C0"/>
                </a:solidFill>
                <a:latin typeface="MS UI Gothic" pitchFamily="50" charset="-128"/>
                <a:ea typeface="MS UI Gothic" pitchFamily="50" charset="-128"/>
              </a:rPr>
              <a:t>ＢＰＳＤ等の急性増悪等</a:t>
            </a:r>
            <a:r>
              <a:rPr kumimoji="0" lang="ja-JP" altLang="en-US" sz="2200" dirty="0">
                <a:latin typeface="MS UI Gothic" pitchFamily="50" charset="-128"/>
                <a:ea typeface="MS UI Gothic" pitchFamily="50" charset="-128"/>
              </a:rPr>
              <a:t>により認知症に対する短期集中的な医療が必要となった者が対象。</a:t>
            </a:r>
          </a:p>
          <a:p>
            <a:pPr marL="712788" indent="-273050" fontAlgn="auto">
              <a:spcBef>
                <a:spcPts val="0"/>
              </a:spcBef>
              <a:spcAft>
                <a:spcPts val="0"/>
              </a:spcAft>
              <a:defRPr/>
            </a:pPr>
            <a:r>
              <a:rPr kumimoji="0" lang="ja-JP" altLang="en-US" sz="2200" dirty="0">
                <a:latin typeface="MS UI Gothic" pitchFamily="50" charset="-128"/>
                <a:ea typeface="MS UI Gothic" pitchFamily="50" charset="-128"/>
              </a:rPr>
              <a:t>②　療養病床から認知症治療病棟に紹介し、</a:t>
            </a:r>
            <a:r>
              <a:rPr kumimoji="0" lang="ja-JP" altLang="en-US" sz="2200" dirty="0">
                <a:solidFill>
                  <a:srgbClr val="0070C0"/>
                </a:solidFill>
                <a:latin typeface="MS UI Gothic" pitchFamily="50" charset="-128"/>
                <a:ea typeface="MS UI Gothic" pitchFamily="50" charset="-128"/>
              </a:rPr>
              <a:t>６０日以内に紹介元の療養病床に転院</a:t>
            </a:r>
            <a:r>
              <a:rPr kumimoji="0" lang="ja-JP" altLang="en-US" sz="2200" dirty="0">
                <a:latin typeface="MS UI Gothic" pitchFamily="50" charset="-128"/>
                <a:ea typeface="MS UI Gothic" pitchFamily="50" charset="-128"/>
              </a:rPr>
              <a:t>した場合、認知症治療病棟から転院時に算定。</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F87284F3-A60B-41E8-B08F-B4130782FBD1}" type="slidenum">
              <a:rPr lang="en-US" sz="1400">
                <a:effectLst>
                  <a:outerShdw blurRad="38100" dist="38100" dir="2700000" algn="tl">
                    <a:srgbClr val="000000">
                      <a:alpha val="43137"/>
                    </a:srgbClr>
                  </a:outerShdw>
                </a:effectLst>
              </a:rPr>
              <a:pPr algn="r">
                <a:defRPr/>
              </a:pPr>
              <a:t>194</a:t>
            </a:fld>
            <a:endParaRPr lang="en-US" sz="1400" dirty="0">
              <a:effectLst>
                <a:outerShdw blurRad="38100" dist="38100" dir="2700000" algn="tl">
                  <a:srgbClr val="000000">
                    <a:alpha val="43137"/>
                  </a:srgbClr>
                </a:outerShdw>
              </a:effectLst>
            </a:endParaRPr>
          </a:p>
        </p:txBody>
      </p:sp>
      <p:sp>
        <p:nvSpPr>
          <p:cNvPr id="5" name="テキスト ボックス 4"/>
          <p:cNvSpPr txBox="1"/>
          <p:nvPr/>
        </p:nvSpPr>
        <p:spPr>
          <a:xfrm>
            <a:off x="7236296" y="1124744"/>
            <a:ext cx="169269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106</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idx="1"/>
          </p:nvPr>
        </p:nvGraphicFramePr>
        <p:xfrm>
          <a:off x="467544" y="2132856"/>
          <a:ext cx="8229600" cy="4536504"/>
        </p:xfrm>
        <a:graphic>
          <a:graphicData uri="http://schemas.openxmlformats.org/drawingml/2006/table">
            <a:tbl>
              <a:tblPr firstRow="1" bandRow="1">
                <a:effectLst>
                  <a:outerShdw blurRad="50800" dist="38100" dir="2700000" algn="tl" rotWithShape="0">
                    <a:prstClr val="black">
                      <a:alpha val="40000"/>
                    </a:prstClr>
                  </a:outerShdw>
                </a:effectLst>
              </a:tblPr>
              <a:tblGrid>
                <a:gridCol w="4114800"/>
                <a:gridCol w="4114800"/>
              </a:tblGrid>
              <a:tr h="473092">
                <a:tc>
                  <a:txBody>
                    <a:bodyPr/>
                    <a:lstStyle/>
                    <a:p>
                      <a:pPr algn="ctr"/>
                      <a:r>
                        <a:rPr kumimoji="1" lang="ja-JP" altLang="en-US" sz="2400" b="1" dirty="0" smtClean="0">
                          <a:solidFill>
                            <a:srgbClr val="FF0000"/>
                          </a:solidFill>
                          <a:latin typeface="MS UI Gothic" pitchFamily="50" charset="-128"/>
                          <a:ea typeface="MS UI Gothic" pitchFamily="50" charset="-128"/>
                        </a:rPr>
                        <a:t>改　定　後</a:t>
                      </a:r>
                      <a:endParaRPr kumimoji="1" lang="ja-JP" altLang="en-US" sz="24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2400" dirty="0" smtClean="0">
                          <a:latin typeface="MS UI Gothic" pitchFamily="50" charset="-128"/>
                          <a:ea typeface="MS UI Gothic" pitchFamily="50" charset="-128"/>
                        </a:rPr>
                        <a:t>現　　行</a:t>
                      </a:r>
                      <a:endParaRPr kumimoji="1" lang="ja-JP" altLang="en-US" sz="2400" dirty="0">
                        <a:latin typeface="MS UI Gothic" pitchFamily="50" charset="-128"/>
                        <a:ea typeface="MS UI Gothic" pitchFamily="50" charset="-128"/>
                      </a:endParaRPr>
                    </a:p>
                  </a:txBody>
                  <a:tcPr>
                    <a:solidFill>
                      <a:schemeClr val="accent5">
                        <a:lumMod val="20000"/>
                        <a:lumOff val="80000"/>
                      </a:schemeClr>
                    </a:solidFill>
                  </a:tcPr>
                </a:tc>
              </a:tr>
              <a:tr h="4063412">
                <a:tc>
                  <a:txBody>
                    <a:bodyPr/>
                    <a:lstStyle/>
                    <a:p>
                      <a:r>
                        <a:rPr kumimoji="1" lang="ja-JP" altLang="en-US" sz="2400" baseline="0" dirty="0" smtClean="0">
                          <a:solidFill>
                            <a:schemeClr val="tx1"/>
                          </a:solidFill>
                          <a:latin typeface="MS UI Gothic" pitchFamily="50" charset="-128"/>
                          <a:ea typeface="MS UI Gothic" pitchFamily="50" charset="-128"/>
                          <a:cs typeface="+mn-cs"/>
                        </a:rPr>
                        <a:t>Ａ</a:t>
                      </a:r>
                      <a:r>
                        <a:rPr kumimoji="1" lang="en-US" altLang="ja-JP" sz="2400" baseline="0" dirty="0" smtClean="0">
                          <a:solidFill>
                            <a:schemeClr val="tx1"/>
                          </a:solidFill>
                          <a:latin typeface="MS UI Gothic" pitchFamily="50" charset="-128"/>
                          <a:ea typeface="MS UI Gothic" pitchFamily="50" charset="-128"/>
                          <a:cs typeface="+mn-cs"/>
                        </a:rPr>
                        <a:t>240</a:t>
                      </a:r>
                      <a:r>
                        <a:rPr kumimoji="1" lang="ja-JP" altLang="en-US" sz="2400" baseline="0" dirty="0" smtClean="0">
                          <a:solidFill>
                            <a:schemeClr val="tx1"/>
                          </a:solidFill>
                          <a:latin typeface="MS UI Gothic" pitchFamily="50" charset="-128"/>
                          <a:ea typeface="MS UI Gothic" pitchFamily="50" charset="-128"/>
                          <a:cs typeface="+mn-cs"/>
                        </a:rPr>
                        <a:t>　</a:t>
                      </a:r>
                      <a:r>
                        <a:rPr kumimoji="1" lang="zh-TW" altLang="en-US" sz="2400" baseline="0" dirty="0" smtClean="0">
                          <a:solidFill>
                            <a:schemeClr val="tx1"/>
                          </a:solidFill>
                          <a:latin typeface="MS UI Gothic" pitchFamily="50" charset="-128"/>
                          <a:ea typeface="MS UI Gothic" pitchFamily="50" charset="-128"/>
                          <a:cs typeface="+mn-cs"/>
                        </a:rPr>
                        <a:t>総合評価加算</a:t>
                      </a:r>
                      <a:endParaRPr kumimoji="1" lang="en-US" altLang="zh-TW" sz="2400" baseline="0" dirty="0" smtClean="0">
                        <a:solidFill>
                          <a:schemeClr val="tx1"/>
                        </a:solidFill>
                        <a:latin typeface="MS UI Gothic" pitchFamily="50" charset="-128"/>
                        <a:ea typeface="MS UI Gothic" pitchFamily="50" charset="-128"/>
                        <a:cs typeface="+mn-cs"/>
                      </a:endParaRPr>
                    </a:p>
                    <a:p>
                      <a:r>
                        <a:rPr kumimoji="1" lang="ja-JP" altLang="en-US" sz="2400" baseline="0" dirty="0" smtClean="0">
                          <a:solidFill>
                            <a:schemeClr val="tx1"/>
                          </a:solidFill>
                          <a:latin typeface="MS UI Gothic" pitchFamily="50" charset="-128"/>
                          <a:ea typeface="MS UI Gothic" pitchFamily="50" charset="-128"/>
                          <a:cs typeface="+mn-cs"/>
                        </a:rPr>
                        <a:t>　　（</a:t>
                      </a:r>
                      <a:r>
                        <a:rPr kumimoji="1" lang="zh-TW" altLang="en-US" sz="2400" baseline="0" dirty="0" smtClean="0">
                          <a:solidFill>
                            <a:schemeClr val="tx1"/>
                          </a:solidFill>
                          <a:latin typeface="MS UI Gothic" pitchFamily="50" charset="-128"/>
                          <a:ea typeface="MS UI Gothic" pitchFamily="50" charset="-128"/>
                          <a:cs typeface="+mn-cs"/>
                        </a:rPr>
                        <a:t>入院中１回）</a:t>
                      </a:r>
                      <a:r>
                        <a:rPr kumimoji="1" lang="ja-JP" altLang="en-US" sz="2400" baseline="0" dirty="0" smtClean="0">
                          <a:solidFill>
                            <a:schemeClr val="tx1"/>
                          </a:solidFill>
                          <a:latin typeface="MS UI Gothic" pitchFamily="50" charset="-128"/>
                          <a:ea typeface="MS UI Gothic" pitchFamily="50" charset="-128"/>
                          <a:cs typeface="+mn-cs"/>
                        </a:rPr>
                        <a:t>　</a:t>
                      </a:r>
                      <a:r>
                        <a:rPr kumimoji="1" lang="ja-JP" altLang="en-US" sz="2400" baseline="0" dirty="0" smtClean="0">
                          <a:solidFill>
                            <a:srgbClr val="FF0000"/>
                          </a:solidFill>
                          <a:latin typeface="MS UI Gothic" pitchFamily="50" charset="-128"/>
                          <a:ea typeface="MS UI Gothic" pitchFamily="50" charset="-128"/>
                          <a:cs typeface="+mn-cs"/>
                        </a:rPr>
                        <a:t>１００</a:t>
                      </a:r>
                      <a:r>
                        <a:rPr kumimoji="1" lang="zh-TW" altLang="en-US" sz="2400" baseline="0" dirty="0" smtClean="0">
                          <a:solidFill>
                            <a:srgbClr val="FF0000"/>
                          </a:solidFill>
                          <a:latin typeface="MS UI Gothic" pitchFamily="50" charset="-128"/>
                          <a:ea typeface="MS UI Gothic" pitchFamily="50" charset="-128"/>
                          <a:cs typeface="+mn-cs"/>
                        </a:rPr>
                        <a:t>点</a:t>
                      </a:r>
                      <a:r>
                        <a:rPr kumimoji="1" lang="ja-JP" altLang="en-US" sz="2400" baseline="0" dirty="0" smtClean="0">
                          <a:solidFill>
                            <a:srgbClr val="FF0000"/>
                          </a:solidFill>
                          <a:latin typeface="MS UI Gothic" pitchFamily="50" charset="-128"/>
                          <a:ea typeface="MS UI Gothic" pitchFamily="50" charset="-128"/>
                          <a:cs typeface="+mn-cs"/>
                        </a:rPr>
                        <a:t>（</a:t>
                      </a:r>
                      <a:r>
                        <a:rPr kumimoji="1" lang="zh-TW" altLang="en-US" sz="2400" baseline="0" dirty="0" smtClean="0">
                          <a:solidFill>
                            <a:srgbClr val="FF0000"/>
                          </a:solidFill>
                          <a:latin typeface="MS UI Gothic" pitchFamily="50" charset="-128"/>
                          <a:ea typeface="MS UI Gothic" pitchFamily="50" charset="-128"/>
                          <a:cs typeface="+mn-cs"/>
                        </a:rPr>
                        <a:t>改</a:t>
                      </a:r>
                      <a:r>
                        <a:rPr kumimoji="1" lang="ja-JP" altLang="en-US" sz="2400" baseline="0" dirty="0" smtClean="0">
                          <a:solidFill>
                            <a:srgbClr val="FF0000"/>
                          </a:solidFill>
                          <a:latin typeface="MS UI Gothic" pitchFamily="50" charset="-128"/>
                          <a:ea typeface="MS UI Gothic" pitchFamily="50" charset="-128"/>
                          <a:cs typeface="+mn-cs"/>
                        </a:rPr>
                        <a:t>）</a:t>
                      </a:r>
                      <a:endParaRPr kumimoji="1" lang="en-US" altLang="zh-TW" sz="2400" baseline="0" dirty="0" smtClean="0">
                        <a:solidFill>
                          <a:srgbClr val="FF0000"/>
                        </a:solidFill>
                        <a:latin typeface="MS UI Gothic" pitchFamily="50" charset="-128"/>
                        <a:ea typeface="MS UI Gothic" pitchFamily="50" charset="-128"/>
                        <a:cs typeface="+mn-cs"/>
                      </a:endParaRPr>
                    </a:p>
                    <a:p>
                      <a:pPr>
                        <a:spcBef>
                          <a:spcPts val="1200"/>
                        </a:spcBef>
                      </a:pPr>
                      <a:r>
                        <a:rPr kumimoji="1" lang="zh-TW" altLang="en-US" sz="2200" baseline="0" dirty="0" smtClean="0">
                          <a:solidFill>
                            <a:schemeClr val="tx1"/>
                          </a:solidFill>
                          <a:latin typeface="MS UI Gothic" pitchFamily="50" charset="-128"/>
                          <a:ea typeface="MS UI Gothic" pitchFamily="50" charset="-128"/>
                          <a:cs typeface="+mn-cs"/>
                        </a:rPr>
                        <a:t>［算定可能病棟］</a:t>
                      </a:r>
                    </a:p>
                    <a:p>
                      <a:pPr marL="534988" indent="-534988"/>
                      <a:r>
                        <a:rPr kumimoji="1" lang="en-US" altLang="zh-TW" sz="2200" baseline="0" dirty="0" smtClean="0">
                          <a:solidFill>
                            <a:schemeClr val="tx1"/>
                          </a:solidFill>
                          <a:latin typeface="MS UI Gothic" pitchFamily="50" charset="-128"/>
                          <a:ea typeface="MS UI Gothic" pitchFamily="50" charset="-128"/>
                          <a:cs typeface="+mn-cs"/>
                        </a:rPr>
                        <a:t>A100</a:t>
                      </a:r>
                      <a:r>
                        <a:rPr kumimoji="1" lang="ja-JP" altLang="en-US" sz="2200" baseline="0" dirty="0" smtClean="0">
                          <a:solidFill>
                            <a:schemeClr val="tx1"/>
                          </a:solidFill>
                          <a:latin typeface="MS UI Gothic" pitchFamily="50" charset="-128"/>
                          <a:ea typeface="MS UI Gothic" pitchFamily="50" charset="-128"/>
                          <a:cs typeface="+mn-cs"/>
                        </a:rPr>
                        <a:t>　</a:t>
                      </a:r>
                      <a:r>
                        <a:rPr kumimoji="1" lang="zh-TW" altLang="en-US" sz="2200" baseline="0" dirty="0" smtClean="0">
                          <a:solidFill>
                            <a:schemeClr val="tx1"/>
                          </a:solidFill>
                          <a:latin typeface="MS UI Gothic" pitchFamily="50" charset="-128"/>
                          <a:ea typeface="MS UI Gothic" pitchFamily="50" charset="-128"/>
                          <a:cs typeface="+mn-cs"/>
                        </a:rPr>
                        <a:t>一般病棟入院基本料</a:t>
                      </a:r>
                      <a:endParaRPr kumimoji="1" lang="en-US" altLang="zh-TW" sz="2200" baseline="0" dirty="0" smtClean="0">
                        <a:solidFill>
                          <a:schemeClr val="tx1"/>
                        </a:solidFill>
                        <a:latin typeface="MS UI Gothic" pitchFamily="50" charset="-128"/>
                        <a:ea typeface="MS UI Gothic" pitchFamily="50" charset="-128"/>
                        <a:cs typeface="+mn-cs"/>
                      </a:endParaRPr>
                    </a:p>
                    <a:p>
                      <a:pPr marL="534988" indent="-534988"/>
                      <a:r>
                        <a:rPr kumimoji="1" lang="ja-JP" altLang="en-US" sz="2200" baseline="0" dirty="0" smtClean="0">
                          <a:solidFill>
                            <a:schemeClr val="tx1"/>
                          </a:solidFill>
                          <a:latin typeface="MS UI Gothic" pitchFamily="50" charset="-128"/>
                          <a:ea typeface="MS UI Gothic" pitchFamily="50" charset="-128"/>
                          <a:cs typeface="+mn-cs"/>
                        </a:rPr>
                        <a:t>Ａ</a:t>
                      </a:r>
                      <a:r>
                        <a:rPr kumimoji="1" lang="en-US" altLang="ja-JP" sz="2200" baseline="0" dirty="0" smtClean="0">
                          <a:solidFill>
                            <a:schemeClr val="tx1"/>
                          </a:solidFill>
                          <a:latin typeface="MS UI Gothic" pitchFamily="50" charset="-128"/>
                          <a:ea typeface="MS UI Gothic" pitchFamily="50" charset="-128"/>
                          <a:cs typeface="+mn-cs"/>
                        </a:rPr>
                        <a:t>102</a:t>
                      </a:r>
                      <a:r>
                        <a:rPr kumimoji="1" lang="ja-JP" altLang="en-US" sz="2200" baseline="0" dirty="0" smtClean="0">
                          <a:solidFill>
                            <a:schemeClr val="tx1"/>
                          </a:solidFill>
                          <a:latin typeface="MS UI Gothic" pitchFamily="50" charset="-128"/>
                          <a:ea typeface="MS UI Gothic" pitchFamily="50" charset="-128"/>
                          <a:cs typeface="+mn-cs"/>
                        </a:rPr>
                        <a:t>　</a:t>
                      </a:r>
                      <a:r>
                        <a:rPr kumimoji="1" lang="zh-TW" altLang="en-US" sz="2200" baseline="0" dirty="0" smtClean="0">
                          <a:solidFill>
                            <a:schemeClr val="tx1"/>
                          </a:solidFill>
                          <a:latin typeface="MS UI Gothic" pitchFamily="50" charset="-128"/>
                          <a:ea typeface="MS UI Gothic" pitchFamily="50" charset="-128"/>
                          <a:cs typeface="+mn-cs"/>
                        </a:rPr>
                        <a:t>結核病棟入院基本料</a:t>
                      </a:r>
                      <a:endParaRPr kumimoji="1" lang="en-US" altLang="zh-TW" sz="2200" baseline="0" dirty="0" smtClean="0">
                        <a:solidFill>
                          <a:schemeClr val="tx1"/>
                        </a:solidFill>
                        <a:latin typeface="MS UI Gothic" pitchFamily="50" charset="-128"/>
                        <a:ea typeface="MS UI Gothic" pitchFamily="50" charset="-128"/>
                        <a:cs typeface="+mn-cs"/>
                      </a:endParaRPr>
                    </a:p>
                    <a:p>
                      <a:pPr marL="534988" indent="-534988"/>
                      <a:r>
                        <a:rPr kumimoji="1" lang="ja-JP" altLang="en-US" sz="2200" baseline="0" dirty="0" smtClean="0">
                          <a:solidFill>
                            <a:schemeClr val="tx1"/>
                          </a:solidFill>
                          <a:latin typeface="MS UI Gothic" pitchFamily="50" charset="-128"/>
                          <a:ea typeface="MS UI Gothic" pitchFamily="50" charset="-128"/>
                          <a:cs typeface="+mn-cs"/>
                        </a:rPr>
                        <a:t>Ａ</a:t>
                      </a:r>
                      <a:r>
                        <a:rPr kumimoji="1" lang="en-US" altLang="ja-JP" sz="2200" baseline="0" dirty="0" smtClean="0">
                          <a:solidFill>
                            <a:schemeClr val="tx1"/>
                          </a:solidFill>
                          <a:latin typeface="MS UI Gothic" pitchFamily="50" charset="-128"/>
                          <a:ea typeface="MS UI Gothic" pitchFamily="50" charset="-128"/>
                          <a:cs typeface="+mn-cs"/>
                        </a:rPr>
                        <a:t>104</a:t>
                      </a:r>
                      <a:r>
                        <a:rPr kumimoji="1" lang="ja-JP" altLang="en-US" sz="2200" baseline="0" dirty="0" smtClean="0">
                          <a:solidFill>
                            <a:schemeClr val="tx1"/>
                          </a:solidFill>
                          <a:latin typeface="MS UI Gothic" pitchFamily="50" charset="-128"/>
                          <a:ea typeface="MS UI Gothic" pitchFamily="50" charset="-128"/>
                          <a:cs typeface="+mn-cs"/>
                        </a:rPr>
                        <a:t>　</a:t>
                      </a:r>
                      <a:r>
                        <a:rPr kumimoji="1" lang="zh-TW" altLang="en-US" sz="2200" baseline="0" dirty="0" smtClean="0">
                          <a:solidFill>
                            <a:schemeClr val="tx1"/>
                          </a:solidFill>
                          <a:latin typeface="MS UI Gothic" pitchFamily="50" charset="-128"/>
                          <a:ea typeface="MS UI Gothic" pitchFamily="50" charset="-128"/>
                          <a:cs typeface="+mn-cs"/>
                        </a:rPr>
                        <a:t>特定機能病院入院基本料</a:t>
                      </a:r>
                      <a:endParaRPr kumimoji="1" lang="en-US" altLang="zh-TW" sz="2200" baseline="0" dirty="0" smtClean="0">
                        <a:solidFill>
                          <a:schemeClr val="tx1"/>
                        </a:solidFill>
                        <a:latin typeface="MS UI Gothic" pitchFamily="50" charset="-128"/>
                        <a:ea typeface="MS UI Gothic" pitchFamily="50" charset="-128"/>
                        <a:cs typeface="+mn-cs"/>
                      </a:endParaRPr>
                    </a:p>
                    <a:p>
                      <a:pPr marL="534988" indent="-534988"/>
                      <a:r>
                        <a:rPr kumimoji="1" lang="ja-JP" altLang="en-US" sz="2200" baseline="0" dirty="0" smtClean="0">
                          <a:solidFill>
                            <a:schemeClr val="tx1"/>
                          </a:solidFill>
                          <a:latin typeface="MS UI Gothic" pitchFamily="50" charset="-128"/>
                          <a:ea typeface="MS UI Gothic" pitchFamily="50" charset="-128"/>
                          <a:cs typeface="+mn-cs"/>
                        </a:rPr>
                        <a:t>Ａ</a:t>
                      </a:r>
                      <a:r>
                        <a:rPr kumimoji="1" lang="en-US" altLang="ja-JP" sz="2200" baseline="0" dirty="0" smtClean="0">
                          <a:solidFill>
                            <a:schemeClr val="tx1"/>
                          </a:solidFill>
                          <a:latin typeface="MS UI Gothic" pitchFamily="50" charset="-128"/>
                          <a:ea typeface="MS UI Gothic" pitchFamily="50" charset="-128"/>
                          <a:cs typeface="+mn-cs"/>
                        </a:rPr>
                        <a:t>105</a:t>
                      </a:r>
                      <a:r>
                        <a:rPr kumimoji="1" lang="ja-JP" altLang="en-US" sz="2200" baseline="0" dirty="0" smtClean="0">
                          <a:solidFill>
                            <a:schemeClr val="tx1"/>
                          </a:solidFill>
                          <a:latin typeface="MS UI Gothic" pitchFamily="50" charset="-128"/>
                          <a:ea typeface="MS UI Gothic" pitchFamily="50" charset="-128"/>
                          <a:cs typeface="+mn-cs"/>
                        </a:rPr>
                        <a:t>　</a:t>
                      </a:r>
                      <a:r>
                        <a:rPr kumimoji="1" lang="zh-TW" altLang="en-US" sz="2200" baseline="0" dirty="0" smtClean="0">
                          <a:solidFill>
                            <a:schemeClr val="tx1"/>
                          </a:solidFill>
                          <a:latin typeface="MS UI Gothic" pitchFamily="50" charset="-128"/>
                          <a:ea typeface="MS UI Gothic" pitchFamily="50" charset="-128"/>
                          <a:cs typeface="+mn-cs"/>
                        </a:rPr>
                        <a:t>専門病院入院基本料</a:t>
                      </a:r>
                      <a:endParaRPr kumimoji="1" lang="en-US" altLang="zh-TW" sz="2200" baseline="0" dirty="0" smtClean="0">
                        <a:solidFill>
                          <a:schemeClr val="tx1"/>
                        </a:solidFill>
                        <a:latin typeface="MS UI Gothic" pitchFamily="50" charset="-128"/>
                        <a:ea typeface="MS UI Gothic" pitchFamily="50" charset="-128"/>
                        <a:cs typeface="+mn-cs"/>
                      </a:endParaRPr>
                    </a:p>
                    <a:p>
                      <a:pPr marL="534988" indent="-534988"/>
                      <a:r>
                        <a:rPr kumimoji="1" lang="ja-JP" altLang="en-US" sz="2200" baseline="0" dirty="0" smtClean="0">
                          <a:solidFill>
                            <a:schemeClr val="tx1"/>
                          </a:solidFill>
                          <a:latin typeface="MS UI Gothic" pitchFamily="50" charset="-128"/>
                          <a:ea typeface="MS UI Gothic" pitchFamily="50" charset="-128"/>
                          <a:cs typeface="+mn-cs"/>
                        </a:rPr>
                        <a:t>Ａ</a:t>
                      </a:r>
                      <a:r>
                        <a:rPr kumimoji="1" lang="en-US" altLang="ja-JP" sz="2200" baseline="0" dirty="0" smtClean="0">
                          <a:solidFill>
                            <a:schemeClr val="tx1"/>
                          </a:solidFill>
                          <a:latin typeface="MS UI Gothic" pitchFamily="50" charset="-128"/>
                          <a:ea typeface="MS UI Gothic" pitchFamily="50" charset="-128"/>
                          <a:cs typeface="+mn-cs"/>
                        </a:rPr>
                        <a:t>108</a:t>
                      </a:r>
                      <a:r>
                        <a:rPr kumimoji="1" lang="ja-JP" altLang="en-US" sz="2200" baseline="0" dirty="0" smtClean="0">
                          <a:solidFill>
                            <a:schemeClr val="tx1"/>
                          </a:solidFill>
                          <a:latin typeface="MS UI Gothic" pitchFamily="50" charset="-128"/>
                          <a:ea typeface="MS UI Gothic" pitchFamily="50" charset="-128"/>
                          <a:cs typeface="+mn-cs"/>
                        </a:rPr>
                        <a:t>　</a:t>
                      </a:r>
                      <a:r>
                        <a:rPr kumimoji="1" lang="zh-TW" altLang="en-US" sz="2200" baseline="0" dirty="0" smtClean="0">
                          <a:solidFill>
                            <a:schemeClr val="tx1"/>
                          </a:solidFill>
                          <a:latin typeface="MS UI Gothic" pitchFamily="50" charset="-128"/>
                          <a:ea typeface="MS UI Gothic" pitchFamily="50" charset="-128"/>
                          <a:cs typeface="+mn-cs"/>
                        </a:rPr>
                        <a:t>有床診療所入院基本料</a:t>
                      </a:r>
                      <a:endParaRPr kumimoji="1" lang="en-US" altLang="zh-TW" sz="2200" baseline="0" dirty="0" smtClean="0">
                        <a:solidFill>
                          <a:schemeClr val="tx1"/>
                        </a:solidFill>
                        <a:latin typeface="MS UI Gothic" pitchFamily="50" charset="-128"/>
                        <a:ea typeface="MS UI Gothic" pitchFamily="50" charset="-128"/>
                        <a:cs typeface="+mn-cs"/>
                      </a:endParaRPr>
                    </a:p>
                    <a:p>
                      <a:pPr marL="534988" indent="-534988"/>
                      <a:r>
                        <a:rPr kumimoji="1" lang="ja-JP" altLang="en-US" sz="2200" u="none" baseline="0" dirty="0" smtClean="0">
                          <a:solidFill>
                            <a:srgbClr val="FF0000"/>
                          </a:solidFill>
                          <a:latin typeface="MS UI Gothic" pitchFamily="50" charset="-128"/>
                          <a:ea typeface="MS UI Gothic" pitchFamily="50" charset="-128"/>
                          <a:cs typeface="+mn-cs"/>
                        </a:rPr>
                        <a:t>Ａ</a:t>
                      </a:r>
                      <a:r>
                        <a:rPr kumimoji="1" lang="en-US" altLang="ja-JP" sz="2200" u="none" baseline="0" dirty="0" smtClean="0">
                          <a:solidFill>
                            <a:srgbClr val="FF0000"/>
                          </a:solidFill>
                          <a:latin typeface="MS UI Gothic" pitchFamily="50" charset="-128"/>
                          <a:ea typeface="MS UI Gothic" pitchFamily="50" charset="-128"/>
                          <a:cs typeface="+mn-cs"/>
                        </a:rPr>
                        <a:t>101</a:t>
                      </a:r>
                      <a:r>
                        <a:rPr kumimoji="1" lang="ja-JP" altLang="en-US" sz="2200" u="none" baseline="0" dirty="0" smtClean="0">
                          <a:solidFill>
                            <a:srgbClr val="FF0000"/>
                          </a:solidFill>
                          <a:latin typeface="MS UI Gothic" pitchFamily="50" charset="-128"/>
                          <a:ea typeface="MS UI Gothic" pitchFamily="50" charset="-128"/>
                          <a:cs typeface="+mn-cs"/>
                        </a:rPr>
                        <a:t>　</a:t>
                      </a:r>
                      <a:r>
                        <a:rPr kumimoji="1" lang="zh-TW" altLang="en-US" sz="2200" u="none" baseline="0" dirty="0" smtClean="0">
                          <a:solidFill>
                            <a:srgbClr val="FF0000"/>
                          </a:solidFill>
                          <a:latin typeface="MS UI Gothic" pitchFamily="50" charset="-128"/>
                          <a:ea typeface="MS UI Gothic" pitchFamily="50" charset="-128"/>
                          <a:cs typeface="+mn-cs"/>
                        </a:rPr>
                        <a:t>療養病棟入院基本料</a:t>
                      </a:r>
                      <a:endParaRPr kumimoji="1" lang="en-US" altLang="zh-TW" sz="2200" u="none" baseline="0" dirty="0" smtClean="0">
                        <a:solidFill>
                          <a:srgbClr val="FF0000"/>
                        </a:solidFill>
                        <a:latin typeface="MS UI Gothic" pitchFamily="50" charset="-128"/>
                        <a:ea typeface="MS UI Gothic" pitchFamily="50" charset="-128"/>
                        <a:cs typeface="+mn-cs"/>
                      </a:endParaRPr>
                    </a:p>
                    <a:p>
                      <a:pPr marL="534988" indent="-534988"/>
                      <a:r>
                        <a:rPr kumimoji="1" lang="ja-JP" altLang="en-US" sz="2200" u="none" baseline="0" dirty="0" smtClean="0">
                          <a:solidFill>
                            <a:srgbClr val="FF0000"/>
                          </a:solidFill>
                          <a:latin typeface="MS UI Gothic" pitchFamily="50" charset="-128"/>
                          <a:ea typeface="MS UI Gothic" pitchFamily="50" charset="-128"/>
                          <a:cs typeface="+mn-cs"/>
                        </a:rPr>
                        <a:t>Ａ</a:t>
                      </a:r>
                      <a:r>
                        <a:rPr kumimoji="1" lang="en-US" altLang="ja-JP" sz="2200" u="none" baseline="0" dirty="0" smtClean="0">
                          <a:solidFill>
                            <a:srgbClr val="FF0000"/>
                          </a:solidFill>
                          <a:latin typeface="MS UI Gothic" pitchFamily="50" charset="-128"/>
                          <a:ea typeface="MS UI Gothic" pitchFamily="50" charset="-128"/>
                          <a:cs typeface="+mn-cs"/>
                        </a:rPr>
                        <a:t>109</a:t>
                      </a:r>
                      <a:r>
                        <a:rPr kumimoji="1" lang="ja-JP" altLang="en-US" sz="2200" u="none" baseline="0" dirty="0" smtClean="0">
                          <a:solidFill>
                            <a:srgbClr val="FF0000"/>
                          </a:solidFill>
                          <a:latin typeface="MS UI Gothic" pitchFamily="50" charset="-128"/>
                          <a:ea typeface="MS UI Gothic" pitchFamily="50" charset="-128"/>
                          <a:cs typeface="+mn-cs"/>
                        </a:rPr>
                        <a:t>　</a:t>
                      </a:r>
                      <a:r>
                        <a:rPr kumimoji="1" lang="zh-TW" altLang="en-US" sz="2200" u="none" baseline="0" dirty="0" smtClean="0">
                          <a:solidFill>
                            <a:srgbClr val="FF0000"/>
                          </a:solidFill>
                          <a:latin typeface="MS UI Gothic" pitchFamily="50" charset="-128"/>
                          <a:ea typeface="MS UI Gothic" pitchFamily="50" charset="-128"/>
                          <a:cs typeface="+mn-cs"/>
                        </a:rPr>
                        <a:t>有床診療所療養病床入院基本料</a:t>
                      </a:r>
                    </a:p>
                  </a:txBody>
                  <a:tcPr>
                    <a:solidFill>
                      <a:schemeClr val="accent5">
                        <a:lumMod val="20000"/>
                        <a:lumOff val="80000"/>
                      </a:schemeClr>
                    </a:solidFill>
                  </a:tcPr>
                </a:tc>
                <a:tc>
                  <a:txBody>
                    <a:bodyPr/>
                    <a:lstStyle/>
                    <a:p>
                      <a:r>
                        <a:rPr kumimoji="1" lang="ja-JP" altLang="en-US" sz="2400" baseline="0" dirty="0" smtClean="0">
                          <a:solidFill>
                            <a:schemeClr val="tx1"/>
                          </a:solidFill>
                          <a:latin typeface="MS UI Gothic" pitchFamily="50" charset="-128"/>
                          <a:ea typeface="MS UI Gothic" pitchFamily="50" charset="-128"/>
                          <a:cs typeface="+mn-cs"/>
                        </a:rPr>
                        <a:t>Ａ</a:t>
                      </a:r>
                      <a:r>
                        <a:rPr kumimoji="1" lang="en-US" altLang="ja-JP" sz="2400" baseline="0" dirty="0" smtClean="0">
                          <a:solidFill>
                            <a:schemeClr val="tx1"/>
                          </a:solidFill>
                          <a:latin typeface="MS UI Gothic" pitchFamily="50" charset="-128"/>
                          <a:ea typeface="MS UI Gothic" pitchFamily="50" charset="-128"/>
                          <a:cs typeface="+mn-cs"/>
                        </a:rPr>
                        <a:t>240</a:t>
                      </a:r>
                      <a:r>
                        <a:rPr kumimoji="1" lang="ja-JP" altLang="en-US" sz="2400" baseline="0" dirty="0" smtClean="0">
                          <a:solidFill>
                            <a:schemeClr val="tx1"/>
                          </a:solidFill>
                          <a:latin typeface="MS UI Gothic" pitchFamily="50" charset="-128"/>
                          <a:ea typeface="MS UI Gothic" pitchFamily="50" charset="-128"/>
                          <a:cs typeface="+mn-cs"/>
                        </a:rPr>
                        <a:t>　</a:t>
                      </a:r>
                      <a:r>
                        <a:rPr kumimoji="1" lang="zh-TW" altLang="en-US" sz="2400" baseline="0" dirty="0" smtClean="0">
                          <a:solidFill>
                            <a:schemeClr val="tx1"/>
                          </a:solidFill>
                          <a:latin typeface="MS UI Gothic" pitchFamily="50" charset="-128"/>
                          <a:ea typeface="MS UI Gothic" pitchFamily="50" charset="-128"/>
                          <a:cs typeface="+mn-cs"/>
                        </a:rPr>
                        <a:t>総合評価加算</a:t>
                      </a:r>
                      <a:endParaRPr kumimoji="1" lang="en-US" altLang="zh-TW" sz="2400" baseline="0" dirty="0" smtClean="0">
                        <a:solidFill>
                          <a:schemeClr val="tx1"/>
                        </a:solidFill>
                        <a:latin typeface="MS UI Gothic" pitchFamily="50" charset="-128"/>
                        <a:ea typeface="MS UI Gothic" pitchFamily="50" charset="-128"/>
                        <a:cs typeface="+mn-cs"/>
                      </a:endParaRPr>
                    </a:p>
                    <a:p>
                      <a:r>
                        <a:rPr kumimoji="1" lang="ja-JP" altLang="en-US" sz="2400" baseline="0" dirty="0" smtClean="0">
                          <a:solidFill>
                            <a:schemeClr val="tx1"/>
                          </a:solidFill>
                          <a:latin typeface="MS UI Gothic" pitchFamily="50" charset="-128"/>
                          <a:ea typeface="MS UI Gothic" pitchFamily="50" charset="-128"/>
                          <a:cs typeface="+mn-cs"/>
                        </a:rPr>
                        <a:t>　　（</a:t>
                      </a:r>
                      <a:r>
                        <a:rPr kumimoji="1" lang="zh-TW" altLang="en-US" sz="2400" baseline="0" dirty="0" smtClean="0">
                          <a:solidFill>
                            <a:schemeClr val="tx1"/>
                          </a:solidFill>
                          <a:latin typeface="MS UI Gothic" pitchFamily="50" charset="-128"/>
                          <a:ea typeface="MS UI Gothic" pitchFamily="50" charset="-128"/>
                          <a:cs typeface="+mn-cs"/>
                        </a:rPr>
                        <a:t>入院中１回）</a:t>
                      </a:r>
                      <a:r>
                        <a:rPr kumimoji="1" lang="ja-JP" altLang="en-US" sz="2400" baseline="0" dirty="0" smtClean="0">
                          <a:solidFill>
                            <a:schemeClr val="tx1"/>
                          </a:solidFill>
                          <a:latin typeface="MS UI Gothic" pitchFamily="50" charset="-128"/>
                          <a:ea typeface="MS UI Gothic" pitchFamily="50" charset="-128"/>
                          <a:cs typeface="+mn-cs"/>
                        </a:rPr>
                        <a:t>　　　　５０</a:t>
                      </a:r>
                      <a:r>
                        <a:rPr kumimoji="1" lang="zh-TW" altLang="en-US" sz="2400" baseline="0" dirty="0" smtClean="0">
                          <a:solidFill>
                            <a:schemeClr val="tx1"/>
                          </a:solidFill>
                          <a:latin typeface="MS UI Gothic" pitchFamily="50" charset="-128"/>
                          <a:ea typeface="MS UI Gothic" pitchFamily="50" charset="-128"/>
                          <a:cs typeface="+mn-cs"/>
                        </a:rPr>
                        <a:t>点</a:t>
                      </a:r>
                    </a:p>
                    <a:p>
                      <a:pPr marL="0" indent="0">
                        <a:spcBef>
                          <a:spcPts val="1200"/>
                        </a:spcBef>
                      </a:pPr>
                      <a:r>
                        <a:rPr kumimoji="1" lang="zh-TW" altLang="en-US" sz="2200" baseline="0" dirty="0" smtClean="0">
                          <a:solidFill>
                            <a:schemeClr val="tx1"/>
                          </a:solidFill>
                          <a:latin typeface="MS UI Gothic" pitchFamily="50" charset="-128"/>
                          <a:ea typeface="MS UI Gothic" pitchFamily="50" charset="-128"/>
                          <a:cs typeface="+mn-cs"/>
                        </a:rPr>
                        <a:t>［算定可能病棟］</a:t>
                      </a:r>
                    </a:p>
                    <a:p>
                      <a:pPr marL="0" indent="0"/>
                      <a:r>
                        <a:rPr kumimoji="1" lang="en-US" altLang="zh-TW" sz="2200" baseline="0" dirty="0" smtClean="0">
                          <a:solidFill>
                            <a:schemeClr val="tx1"/>
                          </a:solidFill>
                          <a:latin typeface="MS UI Gothic" pitchFamily="50" charset="-128"/>
                          <a:ea typeface="MS UI Gothic" pitchFamily="50" charset="-128"/>
                          <a:cs typeface="+mn-cs"/>
                        </a:rPr>
                        <a:t>A100</a:t>
                      </a:r>
                      <a:r>
                        <a:rPr kumimoji="1" lang="ja-JP" altLang="en-US" sz="2200" baseline="0" dirty="0" smtClean="0">
                          <a:solidFill>
                            <a:schemeClr val="tx1"/>
                          </a:solidFill>
                          <a:latin typeface="MS UI Gothic" pitchFamily="50" charset="-128"/>
                          <a:ea typeface="MS UI Gothic" pitchFamily="50" charset="-128"/>
                          <a:cs typeface="+mn-cs"/>
                        </a:rPr>
                        <a:t>　</a:t>
                      </a:r>
                      <a:r>
                        <a:rPr kumimoji="1" lang="zh-TW" altLang="en-US" sz="2200" baseline="0" dirty="0" smtClean="0">
                          <a:solidFill>
                            <a:schemeClr val="tx1"/>
                          </a:solidFill>
                          <a:latin typeface="MS UI Gothic" pitchFamily="50" charset="-128"/>
                          <a:ea typeface="MS UI Gothic" pitchFamily="50" charset="-128"/>
                          <a:cs typeface="+mn-cs"/>
                        </a:rPr>
                        <a:t>一般病棟入院基本料</a:t>
                      </a:r>
                      <a:endParaRPr kumimoji="1" lang="en-US" altLang="zh-TW" sz="2200" baseline="0" dirty="0" smtClean="0">
                        <a:solidFill>
                          <a:schemeClr val="tx1"/>
                        </a:solidFill>
                        <a:latin typeface="MS UI Gothic" pitchFamily="50" charset="-128"/>
                        <a:ea typeface="MS UI Gothic" pitchFamily="50" charset="-128"/>
                        <a:cs typeface="+mn-cs"/>
                      </a:endParaRPr>
                    </a:p>
                    <a:p>
                      <a:pPr marL="0" indent="0"/>
                      <a:r>
                        <a:rPr kumimoji="1" lang="ja-JP" altLang="en-US" sz="2200" baseline="0" dirty="0" smtClean="0">
                          <a:solidFill>
                            <a:schemeClr val="tx1"/>
                          </a:solidFill>
                          <a:latin typeface="MS UI Gothic" pitchFamily="50" charset="-128"/>
                          <a:ea typeface="MS UI Gothic" pitchFamily="50" charset="-128"/>
                          <a:cs typeface="+mn-cs"/>
                        </a:rPr>
                        <a:t>Ａ</a:t>
                      </a:r>
                      <a:r>
                        <a:rPr kumimoji="1" lang="en-US" altLang="ja-JP" sz="2200" baseline="0" dirty="0" smtClean="0">
                          <a:solidFill>
                            <a:schemeClr val="tx1"/>
                          </a:solidFill>
                          <a:latin typeface="MS UI Gothic" pitchFamily="50" charset="-128"/>
                          <a:ea typeface="MS UI Gothic" pitchFamily="50" charset="-128"/>
                          <a:cs typeface="+mn-cs"/>
                        </a:rPr>
                        <a:t>102</a:t>
                      </a:r>
                      <a:r>
                        <a:rPr kumimoji="1" lang="ja-JP" altLang="en-US" sz="2200" baseline="0" dirty="0" smtClean="0">
                          <a:solidFill>
                            <a:schemeClr val="tx1"/>
                          </a:solidFill>
                          <a:latin typeface="MS UI Gothic" pitchFamily="50" charset="-128"/>
                          <a:ea typeface="MS UI Gothic" pitchFamily="50" charset="-128"/>
                          <a:cs typeface="+mn-cs"/>
                        </a:rPr>
                        <a:t>　</a:t>
                      </a:r>
                      <a:r>
                        <a:rPr kumimoji="1" lang="zh-TW" altLang="en-US" sz="2200" baseline="0" dirty="0" smtClean="0">
                          <a:solidFill>
                            <a:schemeClr val="tx1"/>
                          </a:solidFill>
                          <a:latin typeface="MS UI Gothic" pitchFamily="50" charset="-128"/>
                          <a:ea typeface="MS UI Gothic" pitchFamily="50" charset="-128"/>
                          <a:cs typeface="+mn-cs"/>
                        </a:rPr>
                        <a:t>結核病棟入院基本料</a:t>
                      </a:r>
                      <a:endParaRPr kumimoji="1" lang="en-US" altLang="zh-TW" sz="2200" baseline="0" dirty="0" smtClean="0">
                        <a:solidFill>
                          <a:schemeClr val="tx1"/>
                        </a:solidFill>
                        <a:latin typeface="MS UI Gothic" pitchFamily="50" charset="-128"/>
                        <a:ea typeface="MS UI Gothic" pitchFamily="50" charset="-128"/>
                        <a:cs typeface="+mn-cs"/>
                      </a:endParaRPr>
                    </a:p>
                    <a:p>
                      <a:pPr marL="0" indent="0"/>
                      <a:r>
                        <a:rPr kumimoji="1" lang="ja-JP" altLang="en-US" sz="2200" baseline="0" dirty="0" smtClean="0">
                          <a:solidFill>
                            <a:schemeClr val="tx1"/>
                          </a:solidFill>
                          <a:latin typeface="MS UI Gothic" pitchFamily="50" charset="-128"/>
                          <a:ea typeface="MS UI Gothic" pitchFamily="50" charset="-128"/>
                          <a:cs typeface="+mn-cs"/>
                        </a:rPr>
                        <a:t>Ａ</a:t>
                      </a:r>
                      <a:r>
                        <a:rPr kumimoji="1" lang="en-US" altLang="ja-JP" sz="2200" baseline="0" dirty="0" smtClean="0">
                          <a:solidFill>
                            <a:schemeClr val="tx1"/>
                          </a:solidFill>
                          <a:latin typeface="MS UI Gothic" pitchFamily="50" charset="-128"/>
                          <a:ea typeface="MS UI Gothic" pitchFamily="50" charset="-128"/>
                          <a:cs typeface="+mn-cs"/>
                        </a:rPr>
                        <a:t>104</a:t>
                      </a:r>
                      <a:r>
                        <a:rPr kumimoji="1" lang="ja-JP" altLang="en-US" sz="2200" baseline="0" dirty="0" smtClean="0">
                          <a:solidFill>
                            <a:schemeClr val="tx1"/>
                          </a:solidFill>
                          <a:latin typeface="MS UI Gothic" pitchFamily="50" charset="-128"/>
                          <a:ea typeface="MS UI Gothic" pitchFamily="50" charset="-128"/>
                          <a:cs typeface="+mn-cs"/>
                        </a:rPr>
                        <a:t>　</a:t>
                      </a:r>
                      <a:r>
                        <a:rPr kumimoji="1" lang="zh-TW" altLang="en-US" sz="2200" baseline="0" dirty="0" smtClean="0">
                          <a:solidFill>
                            <a:schemeClr val="tx1"/>
                          </a:solidFill>
                          <a:latin typeface="MS UI Gothic" pitchFamily="50" charset="-128"/>
                          <a:ea typeface="MS UI Gothic" pitchFamily="50" charset="-128"/>
                          <a:cs typeface="+mn-cs"/>
                        </a:rPr>
                        <a:t>特定機能病院入院基本料</a:t>
                      </a:r>
                      <a:endParaRPr kumimoji="1" lang="en-US" altLang="zh-TW" sz="2200" baseline="0" dirty="0" smtClean="0">
                        <a:solidFill>
                          <a:schemeClr val="tx1"/>
                        </a:solidFill>
                        <a:latin typeface="MS UI Gothic" pitchFamily="50" charset="-128"/>
                        <a:ea typeface="MS UI Gothic" pitchFamily="50" charset="-128"/>
                        <a:cs typeface="+mn-cs"/>
                      </a:endParaRPr>
                    </a:p>
                    <a:p>
                      <a:pPr marL="0" indent="0"/>
                      <a:r>
                        <a:rPr kumimoji="1" lang="ja-JP" altLang="en-US" sz="2200" baseline="0" dirty="0" smtClean="0">
                          <a:solidFill>
                            <a:schemeClr val="tx1"/>
                          </a:solidFill>
                          <a:latin typeface="MS UI Gothic" pitchFamily="50" charset="-128"/>
                          <a:ea typeface="MS UI Gothic" pitchFamily="50" charset="-128"/>
                          <a:cs typeface="+mn-cs"/>
                        </a:rPr>
                        <a:t>Ａ</a:t>
                      </a:r>
                      <a:r>
                        <a:rPr kumimoji="1" lang="en-US" altLang="ja-JP" sz="2200" baseline="0" dirty="0" smtClean="0">
                          <a:solidFill>
                            <a:schemeClr val="tx1"/>
                          </a:solidFill>
                          <a:latin typeface="MS UI Gothic" pitchFamily="50" charset="-128"/>
                          <a:ea typeface="MS UI Gothic" pitchFamily="50" charset="-128"/>
                          <a:cs typeface="+mn-cs"/>
                        </a:rPr>
                        <a:t>105</a:t>
                      </a:r>
                      <a:r>
                        <a:rPr kumimoji="1" lang="ja-JP" altLang="en-US" sz="2200" baseline="0" dirty="0" smtClean="0">
                          <a:solidFill>
                            <a:schemeClr val="tx1"/>
                          </a:solidFill>
                          <a:latin typeface="MS UI Gothic" pitchFamily="50" charset="-128"/>
                          <a:ea typeface="MS UI Gothic" pitchFamily="50" charset="-128"/>
                          <a:cs typeface="+mn-cs"/>
                        </a:rPr>
                        <a:t>　</a:t>
                      </a:r>
                      <a:r>
                        <a:rPr kumimoji="1" lang="zh-TW" altLang="en-US" sz="2200" baseline="0" dirty="0" smtClean="0">
                          <a:solidFill>
                            <a:schemeClr val="tx1"/>
                          </a:solidFill>
                          <a:latin typeface="MS UI Gothic" pitchFamily="50" charset="-128"/>
                          <a:ea typeface="MS UI Gothic" pitchFamily="50" charset="-128"/>
                          <a:cs typeface="+mn-cs"/>
                        </a:rPr>
                        <a:t>専門病院入院基本料</a:t>
                      </a:r>
                      <a:endParaRPr kumimoji="1" lang="en-US" altLang="zh-TW" sz="2200" baseline="0" dirty="0" smtClean="0">
                        <a:solidFill>
                          <a:schemeClr val="tx1"/>
                        </a:solidFill>
                        <a:latin typeface="MS UI Gothic" pitchFamily="50" charset="-128"/>
                        <a:ea typeface="MS UI Gothic" pitchFamily="50" charset="-128"/>
                        <a:cs typeface="+mn-cs"/>
                      </a:endParaRPr>
                    </a:p>
                    <a:p>
                      <a:pPr marL="0" indent="0"/>
                      <a:r>
                        <a:rPr kumimoji="1" lang="ja-JP" altLang="en-US" sz="2200" baseline="0" dirty="0" smtClean="0">
                          <a:solidFill>
                            <a:schemeClr val="tx1"/>
                          </a:solidFill>
                          <a:latin typeface="MS UI Gothic" pitchFamily="50" charset="-128"/>
                          <a:ea typeface="MS UI Gothic" pitchFamily="50" charset="-128"/>
                          <a:cs typeface="+mn-cs"/>
                        </a:rPr>
                        <a:t>Ａ</a:t>
                      </a:r>
                      <a:r>
                        <a:rPr kumimoji="1" lang="en-US" altLang="ja-JP" sz="2200" baseline="0" dirty="0" smtClean="0">
                          <a:solidFill>
                            <a:schemeClr val="tx1"/>
                          </a:solidFill>
                          <a:latin typeface="MS UI Gothic" pitchFamily="50" charset="-128"/>
                          <a:ea typeface="MS UI Gothic" pitchFamily="50" charset="-128"/>
                          <a:cs typeface="+mn-cs"/>
                        </a:rPr>
                        <a:t>108</a:t>
                      </a:r>
                      <a:r>
                        <a:rPr kumimoji="1" lang="ja-JP" altLang="en-US" sz="2200" baseline="0" dirty="0" smtClean="0">
                          <a:solidFill>
                            <a:schemeClr val="tx1"/>
                          </a:solidFill>
                          <a:latin typeface="MS UI Gothic" pitchFamily="50" charset="-128"/>
                          <a:ea typeface="MS UI Gothic" pitchFamily="50" charset="-128"/>
                          <a:cs typeface="+mn-cs"/>
                        </a:rPr>
                        <a:t>　</a:t>
                      </a:r>
                      <a:r>
                        <a:rPr kumimoji="1" lang="zh-TW" altLang="en-US" sz="2200" baseline="0" dirty="0" smtClean="0">
                          <a:solidFill>
                            <a:schemeClr val="tx1"/>
                          </a:solidFill>
                          <a:latin typeface="MS UI Gothic" pitchFamily="50" charset="-128"/>
                          <a:ea typeface="MS UI Gothic" pitchFamily="50" charset="-128"/>
                          <a:cs typeface="+mn-cs"/>
                        </a:rPr>
                        <a:t>有床診療所入院基本料</a:t>
                      </a:r>
                      <a:endParaRPr kumimoji="1" lang="en-US" altLang="zh-TW" sz="22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A6FD4F35-880F-4188-AF83-A63F09E4F43F}" type="slidenum">
              <a:rPr lang="en-US" sz="1400">
                <a:effectLst>
                  <a:outerShdw blurRad="38100" dist="38100" dir="2700000" algn="tl">
                    <a:srgbClr val="000000">
                      <a:alpha val="43137"/>
                    </a:srgbClr>
                  </a:outerShdw>
                </a:effectLst>
              </a:rPr>
              <a:pPr algn="r">
                <a:defRPr/>
              </a:pPr>
              <a:t>195</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8313" y="1052513"/>
            <a:ext cx="8229600" cy="1008062"/>
          </a:xfrm>
          <a:prstGeom prst="rect">
            <a:avLst/>
          </a:prstGeom>
          <a:solidFill>
            <a:srgbClr val="FFFFCC"/>
          </a:solidFill>
          <a:effectLst>
            <a:outerShdw blurRad="50800" dist="38100" dir="13500000" algn="br" rotWithShape="0">
              <a:prstClr val="black">
                <a:alpha val="40000"/>
              </a:prstClr>
            </a:outerShdw>
          </a:effectLst>
        </p:spPr>
        <p:txBody>
          <a:bodyPr anchor="ctr"/>
          <a:lstStyle/>
          <a:p>
            <a:pPr marL="355600" indent="-355600" fontAlgn="auto">
              <a:spcBef>
                <a:spcPts val="0"/>
              </a:spcBef>
              <a:spcAft>
                <a:spcPts val="1200"/>
              </a:spcAft>
              <a:defRPr/>
            </a:pPr>
            <a:r>
              <a:rPr kumimoji="0" lang="ja-JP" altLang="en-US" sz="2800" dirty="0">
                <a:latin typeface="MS UI Gothic" pitchFamily="50" charset="-128"/>
                <a:ea typeface="MS UI Gothic" pitchFamily="50" charset="-128"/>
              </a:rPr>
              <a:t>◆</a:t>
            </a:r>
            <a:r>
              <a:rPr kumimoji="0" lang="ja-JP" altLang="en-US" sz="2800" dirty="0">
                <a:solidFill>
                  <a:srgbClr val="0070C0"/>
                </a:solidFill>
                <a:latin typeface="MS UI Gothic" pitchFamily="50" charset="-128"/>
                <a:ea typeface="MS UI Gothic" pitchFamily="50" charset="-128"/>
              </a:rPr>
              <a:t>総合評価加算を引き上げる</a:t>
            </a:r>
            <a:r>
              <a:rPr kumimoji="0" lang="ja-JP" altLang="en-US" sz="2800" dirty="0">
                <a:latin typeface="MS UI Gothic" pitchFamily="50" charset="-128"/>
                <a:ea typeface="MS UI Gothic" pitchFamily="50" charset="-128"/>
              </a:rPr>
              <a:t>とともに、算定可能病棟を</a:t>
            </a:r>
            <a:r>
              <a:rPr kumimoji="0" lang="ja-JP" altLang="en-US" sz="2800" dirty="0">
                <a:solidFill>
                  <a:srgbClr val="0070C0"/>
                </a:solidFill>
                <a:latin typeface="MS UI Gothic" pitchFamily="50" charset="-128"/>
                <a:ea typeface="MS UI Gothic" pitchFamily="50" charset="-128"/>
              </a:rPr>
              <a:t>拡充</a:t>
            </a:r>
            <a:r>
              <a:rPr kumimoji="0" lang="ja-JP" altLang="en-US" sz="2800" dirty="0">
                <a:latin typeface="MS UI Gothic" pitchFamily="50" charset="-128"/>
                <a:ea typeface="MS UI Gothic" pitchFamily="50" charset="-128"/>
              </a:rPr>
              <a:t>する。</a:t>
            </a:r>
          </a:p>
        </p:txBody>
      </p:sp>
      <p:sp>
        <p:nvSpPr>
          <p:cNvPr id="9" name="タイトル 2"/>
          <p:cNvSpPr txBox="1">
            <a:spLocks/>
          </p:cNvSpPr>
          <p:nvPr/>
        </p:nvSpPr>
        <p:spPr>
          <a:xfrm>
            <a:off x="457200" y="188640"/>
            <a:ext cx="8229600" cy="792088"/>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kumimoji="0" lang="ja-JP" altLang="en-US" sz="3200" dirty="0">
                <a:effectLst>
                  <a:outerShdw blurRad="38100" dist="38100" dir="2700000" algn="tl">
                    <a:srgbClr val="000000">
                      <a:alpha val="43137"/>
                    </a:srgbClr>
                  </a:outerShdw>
                </a:effectLst>
                <a:latin typeface="HG丸ｺﾞｼｯｸM-PRO" pitchFamily="50" charset="-128"/>
                <a:ea typeface="HG丸ｺﾞｼｯｸM-PRO" pitchFamily="50" charset="-128"/>
              </a:rPr>
              <a:t>効果的な退院調整の評価</a:t>
            </a:r>
            <a:endParaRPr lang="ja-JP" altLang="en-US" sz="32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0" name="テキスト ボックス 9"/>
          <p:cNvSpPr txBox="1"/>
          <p:nvPr/>
        </p:nvSpPr>
        <p:spPr>
          <a:xfrm>
            <a:off x="4932040" y="1772816"/>
            <a:ext cx="406896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107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579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857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908720"/>
            <a:ext cx="8136904" cy="1800200"/>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fontAlgn="auto">
              <a:spcBef>
                <a:spcPts val="0"/>
              </a:spcBef>
              <a:spcAft>
                <a:spcPts val="600"/>
              </a:spcAft>
              <a:defRPr/>
            </a:pPr>
            <a:r>
              <a:rPr kumimoji="0" lang="ja-JP" altLang="en-US" sz="2400" dirty="0">
                <a:latin typeface="MS UI Gothic" pitchFamily="50" charset="-128"/>
                <a:ea typeface="MS UI Gothic" pitchFamily="50" charset="-128"/>
              </a:rPr>
              <a:t>◆医療機関における後発医薬品を積極的に使用する体制評価の見直し</a:t>
            </a:r>
          </a:p>
          <a:p>
            <a:pPr marL="177800" indent="268288" fontAlgn="auto">
              <a:spcBef>
                <a:spcPts val="0"/>
              </a:spcBef>
              <a:spcAft>
                <a:spcPts val="0"/>
              </a:spcAft>
              <a:defRPr/>
            </a:pPr>
            <a:r>
              <a:rPr kumimoji="0" lang="ja-JP" altLang="en-US" sz="2000" dirty="0">
                <a:latin typeface="MS UI Gothic" pitchFamily="50" charset="-128"/>
                <a:ea typeface="MS UI Gothic" pitchFamily="50" charset="-128"/>
              </a:rPr>
              <a:t>医療機関における後発医薬品の使用を進めるため、後発医薬品使用体制加算の現行の要件（後発医薬品の採用品目割合２０％以上）に</a:t>
            </a:r>
            <a:r>
              <a:rPr kumimoji="0" lang="ja-JP" altLang="en-US" sz="2000" dirty="0">
                <a:solidFill>
                  <a:srgbClr val="0070C0"/>
                </a:solidFill>
                <a:latin typeface="MS UI Gothic" pitchFamily="50" charset="-128"/>
                <a:ea typeface="MS UI Gothic" pitchFamily="50" charset="-128"/>
              </a:rPr>
              <a:t>「３０％以上」の評価を加える</a:t>
            </a:r>
            <a:r>
              <a:rPr kumimoji="0" lang="ja-JP" altLang="en-US" sz="2000" dirty="0">
                <a:latin typeface="MS UI Gothic" pitchFamily="50" charset="-128"/>
                <a:ea typeface="MS UI Gothic" pitchFamily="50" charset="-128"/>
              </a:rPr>
              <a:t>。</a:t>
            </a:r>
          </a:p>
        </p:txBody>
      </p:sp>
      <p:graphicFrame>
        <p:nvGraphicFramePr>
          <p:cNvPr id="6" name="コンテンツ プレースホルダ 6"/>
          <p:cNvGraphicFramePr>
            <a:graphicFrameLocks noGrp="1"/>
          </p:cNvGraphicFramePr>
          <p:nvPr>
            <p:ph idx="1"/>
          </p:nvPr>
        </p:nvGraphicFramePr>
        <p:xfrm>
          <a:off x="467544" y="2780928"/>
          <a:ext cx="8136904" cy="3960440"/>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410243">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3550197">
                <a:tc>
                  <a:txBody>
                    <a:bodyPr/>
                    <a:lstStyle/>
                    <a:p>
                      <a:r>
                        <a:rPr kumimoji="1" lang="en-US" altLang="ja-JP" sz="1700" baseline="0" dirty="0" smtClean="0">
                          <a:solidFill>
                            <a:schemeClr val="tx1"/>
                          </a:solidFill>
                          <a:latin typeface="MS UI Gothic" pitchFamily="50" charset="-128"/>
                          <a:ea typeface="MS UI Gothic" pitchFamily="50" charset="-128"/>
                          <a:cs typeface="+mn-cs"/>
                        </a:rPr>
                        <a:t>A243</a:t>
                      </a:r>
                      <a:r>
                        <a:rPr kumimoji="1" lang="ja-JP" altLang="en-US" sz="1700" baseline="0" dirty="0" smtClean="0">
                          <a:solidFill>
                            <a:schemeClr val="tx1"/>
                          </a:solidFill>
                          <a:latin typeface="MS UI Gothic" pitchFamily="50" charset="-128"/>
                          <a:ea typeface="MS UI Gothic" pitchFamily="50" charset="-128"/>
                          <a:cs typeface="+mn-cs"/>
                        </a:rPr>
                        <a:t>　</a:t>
                      </a:r>
                      <a:r>
                        <a:rPr kumimoji="1" lang="zh-CN" altLang="en-US" sz="1700" baseline="0" dirty="0" smtClean="0">
                          <a:solidFill>
                            <a:schemeClr val="tx1"/>
                          </a:solidFill>
                          <a:latin typeface="MS UI Gothic" pitchFamily="50" charset="-128"/>
                          <a:ea typeface="MS UI Gothic" pitchFamily="50" charset="-128"/>
                          <a:cs typeface="+mn-cs"/>
                        </a:rPr>
                        <a:t>後発医薬品使用体制加算</a:t>
                      </a:r>
                      <a:endParaRPr kumimoji="1" lang="en-US" altLang="zh-CN" sz="1700" baseline="0" dirty="0" smtClean="0">
                        <a:solidFill>
                          <a:schemeClr val="tx1"/>
                        </a:solidFill>
                        <a:latin typeface="MS UI Gothic" pitchFamily="50" charset="-128"/>
                        <a:ea typeface="MS UI Gothic" pitchFamily="50" charset="-128"/>
                        <a:cs typeface="+mn-cs"/>
                      </a:endParaRPr>
                    </a:p>
                    <a:p>
                      <a:pPr algn="r"/>
                      <a:r>
                        <a:rPr kumimoji="1" lang="zh-CN" altLang="en-US" sz="1700" baseline="0" dirty="0" smtClean="0">
                          <a:solidFill>
                            <a:schemeClr val="tx1"/>
                          </a:solidFill>
                          <a:latin typeface="MS UI Gothic" pitchFamily="50" charset="-128"/>
                          <a:ea typeface="MS UI Gothic" pitchFamily="50" charset="-128"/>
                          <a:cs typeface="+mn-cs"/>
                        </a:rPr>
                        <a:t>（入院</a:t>
                      </a:r>
                      <a:r>
                        <a:rPr kumimoji="1" lang="ja-JP" altLang="en-US" sz="1700" baseline="0" dirty="0" smtClean="0">
                          <a:solidFill>
                            <a:schemeClr val="tx1"/>
                          </a:solidFill>
                          <a:latin typeface="MS UI Gothic" pitchFamily="50" charset="-128"/>
                          <a:ea typeface="MS UI Gothic" pitchFamily="50" charset="-128"/>
                          <a:cs typeface="+mn-cs"/>
                        </a:rPr>
                        <a:t>初日）</a:t>
                      </a:r>
                    </a:p>
                    <a:p>
                      <a:r>
                        <a:rPr kumimoji="1" lang="zh-CN" altLang="en-US" sz="1700" b="1" baseline="0" dirty="0" smtClean="0">
                          <a:solidFill>
                            <a:srgbClr val="FF0000"/>
                          </a:solidFill>
                          <a:latin typeface="MS UI Gothic" pitchFamily="50" charset="-128"/>
                          <a:ea typeface="MS UI Gothic" pitchFamily="50" charset="-128"/>
                          <a:cs typeface="+mn-cs"/>
                        </a:rPr>
                        <a:t>１ 後発医薬品使用体制加算１</a:t>
                      </a:r>
                      <a:r>
                        <a:rPr kumimoji="1" lang="ja-JP" altLang="en-US" sz="1700" b="1" baseline="0" dirty="0" smtClean="0">
                          <a:solidFill>
                            <a:srgbClr val="FF0000"/>
                          </a:solidFill>
                          <a:latin typeface="MS UI Gothic" pitchFamily="50" charset="-128"/>
                          <a:ea typeface="MS UI Gothic" pitchFamily="50" charset="-128"/>
                          <a:cs typeface="+mn-cs"/>
                        </a:rPr>
                        <a:t>　３５点（新）</a:t>
                      </a:r>
                      <a:endParaRPr kumimoji="1" lang="en-US" altLang="ja-JP" sz="1700" b="1" baseline="0" dirty="0" smtClean="0">
                        <a:solidFill>
                          <a:srgbClr val="FF0000"/>
                        </a:solidFill>
                        <a:latin typeface="MS UI Gothic" pitchFamily="50" charset="-128"/>
                        <a:ea typeface="MS UI Gothic" pitchFamily="50" charset="-128"/>
                        <a:cs typeface="+mn-cs"/>
                      </a:endParaRPr>
                    </a:p>
                    <a:p>
                      <a:r>
                        <a:rPr kumimoji="1" lang="zh-CN" altLang="en-US" sz="1700" b="1" baseline="0" dirty="0" smtClean="0">
                          <a:solidFill>
                            <a:schemeClr val="tx1"/>
                          </a:solidFill>
                          <a:latin typeface="MS UI Gothic" pitchFamily="50" charset="-128"/>
                          <a:ea typeface="MS UI Gothic" pitchFamily="50" charset="-128"/>
                          <a:cs typeface="+mn-cs"/>
                        </a:rPr>
                        <a:t>２ 後発医薬品使用体制加算</a:t>
                      </a:r>
                      <a:r>
                        <a:rPr kumimoji="1" lang="zh-CN" altLang="en-US" sz="1700" b="1" baseline="0" dirty="0" smtClean="0">
                          <a:solidFill>
                            <a:srgbClr val="FF0000"/>
                          </a:solidFill>
                          <a:latin typeface="MS UI Gothic" pitchFamily="50" charset="-128"/>
                          <a:ea typeface="MS UI Gothic" pitchFamily="50" charset="-128"/>
                          <a:cs typeface="+mn-cs"/>
                        </a:rPr>
                        <a:t>２</a:t>
                      </a:r>
                      <a:r>
                        <a:rPr kumimoji="1" lang="ja-JP" altLang="en-US" sz="1700" b="1" baseline="0" dirty="0" smtClean="0">
                          <a:solidFill>
                            <a:srgbClr val="FF0000"/>
                          </a:solidFill>
                          <a:latin typeface="MS UI Gothic" pitchFamily="50" charset="-128"/>
                          <a:ea typeface="MS UI Gothic" pitchFamily="50" charset="-128"/>
                          <a:cs typeface="+mn-cs"/>
                        </a:rPr>
                        <a:t>　２８点（改）</a:t>
                      </a:r>
                      <a:endParaRPr kumimoji="1" lang="en-US" altLang="ja-JP" sz="1700" b="1" baseline="0" dirty="0" smtClean="0">
                        <a:solidFill>
                          <a:srgbClr val="FF0000"/>
                        </a:solidFill>
                        <a:latin typeface="MS UI Gothic" pitchFamily="50" charset="-128"/>
                        <a:ea typeface="MS UI Gothic" pitchFamily="50" charset="-128"/>
                        <a:cs typeface="+mn-cs"/>
                      </a:endParaRPr>
                    </a:p>
                    <a:p>
                      <a:pPr>
                        <a:spcBef>
                          <a:spcPts val="600"/>
                        </a:spcBef>
                      </a:pPr>
                      <a:r>
                        <a:rPr kumimoji="1" lang="zh-TW" altLang="en-US" sz="1600" baseline="0" dirty="0" smtClean="0">
                          <a:solidFill>
                            <a:schemeClr val="tx1"/>
                          </a:solidFill>
                          <a:latin typeface="MS UI Gothic" pitchFamily="50" charset="-128"/>
                          <a:ea typeface="MS UI Gothic" pitchFamily="50" charset="-128"/>
                          <a:cs typeface="+mn-cs"/>
                        </a:rPr>
                        <a:t>［施設基準］</a:t>
                      </a:r>
                    </a:p>
                    <a:p>
                      <a:pPr marL="82550" indent="0"/>
                      <a:r>
                        <a:rPr kumimoji="1" lang="zh-CN" altLang="en-US" sz="1600" baseline="0" dirty="0" smtClean="0">
                          <a:solidFill>
                            <a:srgbClr val="FF0000"/>
                          </a:solidFill>
                          <a:latin typeface="MS UI Gothic" pitchFamily="50" charset="-128"/>
                          <a:ea typeface="MS UI Gothic" pitchFamily="50" charset="-128"/>
                          <a:cs typeface="+mn-cs"/>
                        </a:rPr>
                        <a:t>１</a:t>
                      </a:r>
                      <a:r>
                        <a:rPr kumimoji="1" lang="ja-JP" altLang="en-US" sz="1600" baseline="0" dirty="0" smtClean="0">
                          <a:solidFill>
                            <a:srgbClr val="FF0000"/>
                          </a:solidFill>
                          <a:latin typeface="MS UI Gothic" pitchFamily="50" charset="-128"/>
                          <a:ea typeface="MS UI Gothic" pitchFamily="50" charset="-128"/>
                          <a:cs typeface="+mn-cs"/>
                        </a:rPr>
                        <a:t>　</a:t>
                      </a:r>
                      <a:r>
                        <a:rPr kumimoji="1" lang="zh-CN" altLang="en-US" sz="1600" baseline="0" dirty="0" smtClean="0">
                          <a:solidFill>
                            <a:srgbClr val="FF0000"/>
                          </a:solidFill>
                          <a:latin typeface="MS UI Gothic" pitchFamily="50" charset="-128"/>
                          <a:ea typeface="MS UI Gothic" pitchFamily="50" charset="-128"/>
                          <a:cs typeface="+mn-cs"/>
                        </a:rPr>
                        <a:t>後発医薬品使用体制加算１</a:t>
                      </a:r>
                    </a:p>
                    <a:p>
                      <a:pPr marL="177800" indent="177800"/>
                      <a:r>
                        <a:rPr kumimoji="1" lang="ja-JP" altLang="en-US" sz="1600" baseline="0" dirty="0" smtClean="0">
                          <a:solidFill>
                            <a:schemeClr val="tx1"/>
                          </a:solidFill>
                          <a:latin typeface="MS UI Gothic" pitchFamily="50" charset="-128"/>
                          <a:ea typeface="MS UI Gothic" pitchFamily="50" charset="-128"/>
                          <a:cs typeface="+mn-cs"/>
                        </a:rPr>
                        <a:t>当該保険医療機関において使用することを決定した医薬品のうち後発医薬品の品目数が</a:t>
                      </a:r>
                      <a:r>
                        <a:rPr kumimoji="1" lang="ja-JP" altLang="en-US" sz="1600" baseline="0" dirty="0" smtClean="0">
                          <a:solidFill>
                            <a:srgbClr val="FF0000"/>
                          </a:solidFill>
                          <a:latin typeface="MS UI Gothic" pitchFamily="50" charset="-128"/>
                          <a:ea typeface="MS UI Gothic" pitchFamily="50" charset="-128"/>
                          <a:cs typeface="+mn-cs"/>
                        </a:rPr>
                        <a:t>３割以上</a:t>
                      </a:r>
                      <a:r>
                        <a:rPr kumimoji="1" lang="ja-JP" altLang="en-US" sz="1600" baseline="0" dirty="0" smtClean="0">
                          <a:solidFill>
                            <a:schemeClr val="tx1"/>
                          </a:solidFill>
                          <a:latin typeface="MS UI Gothic" pitchFamily="50" charset="-128"/>
                          <a:ea typeface="MS UI Gothic" pitchFamily="50" charset="-128"/>
                          <a:cs typeface="+mn-cs"/>
                        </a:rPr>
                        <a:t>であること。</a:t>
                      </a:r>
                    </a:p>
                    <a:p>
                      <a:pPr marL="82550" indent="0">
                        <a:spcBef>
                          <a:spcPts val="600"/>
                        </a:spcBef>
                      </a:pPr>
                      <a:r>
                        <a:rPr kumimoji="1" lang="zh-CN" altLang="en-US" sz="1600" baseline="0" dirty="0" smtClean="0">
                          <a:solidFill>
                            <a:schemeClr val="tx1"/>
                          </a:solidFill>
                          <a:latin typeface="MS UI Gothic" pitchFamily="50" charset="-128"/>
                          <a:ea typeface="MS UI Gothic" pitchFamily="50" charset="-128"/>
                          <a:cs typeface="+mn-cs"/>
                        </a:rPr>
                        <a:t>２</a:t>
                      </a:r>
                      <a:r>
                        <a:rPr kumimoji="1" lang="ja-JP" altLang="en-US" sz="1600" baseline="0" dirty="0" smtClean="0">
                          <a:solidFill>
                            <a:schemeClr val="tx1"/>
                          </a:solidFill>
                          <a:latin typeface="MS UI Gothic" pitchFamily="50" charset="-128"/>
                          <a:ea typeface="MS UI Gothic" pitchFamily="50" charset="-128"/>
                          <a:cs typeface="+mn-cs"/>
                        </a:rPr>
                        <a:t>　</a:t>
                      </a:r>
                      <a:r>
                        <a:rPr kumimoji="1" lang="zh-CN" altLang="en-US" sz="1600" baseline="0" dirty="0" smtClean="0">
                          <a:solidFill>
                            <a:schemeClr val="tx1"/>
                          </a:solidFill>
                          <a:latin typeface="MS UI Gothic" pitchFamily="50" charset="-128"/>
                          <a:ea typeface="MS UI Gothic" pitchFamily="50" charset="-128"/>
                          <a:cs typeface="+mn-cs"/>
                        </a:rPr>
                        <a:t>後発医薬品使用体制加算</a:t>
                      </a:r>
                      <a:r>
                        <a:rPr kumimoji="1" lang="zh-CN" altLang="en-US" sz="1600" baseline="0" dirty="0" smtClean="0">
                          <a:solidFill>
                            <a:srgbClr val="FF0000"/>
                          </a:solidFill>
                          <a:latin typeface="MS UI Gothic" pitchFamily="50" charset="-128"/>
                          <a:ea typeface="MS UI Gothic" pitchFamily="50" charset="-128"/>
                          <a:cs typeface="+mn-cs"/>
                        </a:rPr>
                        <a:t>２</a:t>
                      </a:r>
                    </a:p>
                    <a:p>
                      <a:pPr marL="177800" indent="177800"/>
                      <a:r>
                        <a:rPr kumimoji="1" lang="ja-JP" altLang="en-US" sz="1600" baseline="0" dirty="0" smtClean="0">
                          <a:solidFill>
                            <a:schemeClr val="tx1"/>
                          </a:solidFill>
                          <a:latin typeface="MS UI Gothic" pitchFamily="50" charset="-128"/>
                          <a:ea typeface="MS UI Gothic" pitchFamily="50" charset="-128"/>
                          <a:cs typeface="+mn-cs"/>
                        </a:rPr>
                        <a:t>当該保険医療機関において使用することを決定した医薬品のうち後発医薬品の品目数が２割以上であること。</a:t>
                      </a:r>
                      <a:endParaRPr kumimoji="1" lang="ja-JP" altLang="en-US" sz="1600" b="1" i="0" u="sng"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r>
                        <a:rPr kumimoji="1" lang="en-US" altLang="ja-JP" sz="1700" baseline="0" dirty="0" smtClean="0">
                          <a:solidFill>
                            <a:schemeClr val="tx1"/>
                          </a:solidFill>
                          <a:latin typeface="MS UI Gothic" pitchFamily="50" charset="-128"/>
                          <a:ea typeface="MS UI Gothic" pitchFamily="50" charset="-128"/>
                          <a:cs typeface="+mn-cs"/>
                        </a:rPr>
                        <a:t>A243</a:t>
                      </a:r>
                      <a:r>
                        <a:rPr kumimoji="1" lang="ja-JP" altLang="en-US" sz="1700" baseline="0" dirty="0" smtClean="0">
                          <a:solidFill>
                            <a:schemeClr val="tx1"/>
                          </a:solidFill>
                          <a:latin typeface="MS UI Gothic" pitchFamily="50" charset="-128"/>
                          <a:ea typeface="MS UI Gothic" pitchFamily="50" charset="-128"/>
                          <a:cs typeface="+mn-cs"/>
                        </a:rPr>
                        <a:t>　</a:t>
                      </a:r>
                      <a:r>
                        <a:rPr kumimoji="1" lang="zh-CN" altLang="en-US" sz="1700" baseline="0" dirty="0" smtClean="0">
                          <a:solidFill>
                            <a:schemeClr val="tx1"/>
                          </a:solidFill>
                          <a:latin typeface="MS UI Gothic" pitchFamily="50" charset="-128"/>
                          <a:ea typeface="MS UI Gothic" pitchFamily="50" charset="-128"/>
                          <a:cs typeface="+mn-cs"/>
                        </a:rPr>
                        <a:t>後発医薬品使用体制加算</a:t>
                      </a:r>
                      <a:endParaRPr kumimoji="1" lang="en-US" altLang="zh-CN" sz="1700" baseline="0" dirty="0" smtClean="0">
                        <a:solidFill>
                          <a:schemeClr val="tx1"/>
                        </a:solidFill>
                        <a:latin typeface="MS UI Gothic" pitchFamily="50" charset="-128"/>
                        <a:ea typeface="MS UI Gothic" pitchFamily="50" charset="-128"/>
                        <a:cs typeface="+mn-cs"/>
                      </a:endParaRPr>
                    </a:p>
                    <a:p>
                      <a:r>
                        <a:rPr kumimoji="1" lang="ja-JP" altLang="en-US" sz="1700" baseline="0" dirty="0" smtClean="0">
                          <a:solidFill>
                            <a:schemeClr val="tx1"/>
                          </a:solidFill>
                          <a:latin typeface="MS UI Gothic" pitchFamily="50" charset="-128"/>
                          <a:ea typeface="MS UI Gothic" pitchFamily="50" charset="-128"/>
                          <a:cs typeface="+mn-cs"/>
                        </a:rPr>
                        <a:t>　　　　　</a:t>
                      </a:r>
                      <a:r>
                        <a:rPr kumimoji="1" lang="zh-CN" altLang="en-US" sz="1700" baseline="0" dirty="0" smtClean="0">
                          <a:solidFill>
                            <a:schemeClr val="tx1"/>
                          </a:solidFill>
                          <a:latin typeface="MS UI Gothic" pitchFamily="50" charset="-128"/>
                          <a:ea typeface="MS UI Gothic" pitchFamily="50" charset="-128"/>
                          <a:cs typeface="+mn-cs"/>
                        </a:rPr>
                        <a:t>（入院</a:t>
                      </a:r>
                      <a:r>
                        <a:rPr kumimoji="1" lang="ja-JP" altLang="en-US" sz="1700" baseline="0" dirty="0" smtClean="0">
                          <a:solidFill>
                            <a:schemeClr val="tx1"/>
                          </a:solidFill>
                          <a:latin typeface="MS UI Gothic" pitchFamily="50" charset="-128"/>
                          <a:ea typeface="MS UI Gothic" pitchFamily="50" charset="-128"/>
                          <a:cs typeface="+mn-cs"/>
                        </a:rPr>
                        <a:t>初日） 　　　　　　</a:t>
                      </a:r>
                      <a:r>
                        <a:rPr kumimoji="1" lang="ja-JP" altLang="en-US" sz="1700" b="1" u="sng" baseline="0" dirty="0" smtClean="0">
                          <a:solidFill>
                            <a:schemeClr val="tx1"/>
                          </a:solidFill>
                          <a:latin typeface="MS UI Gothic" pitchFamily="50" charset="-128"/>
                          <a:ea typeface="MS UI Gothic" pitchFamily="50" charset="-128"/>
                          <a:cs typeface="+mn-cs"/>
                        </a:rPr>
                        <a:t>３０点</a:t>
                      </a:r>
                    </a:p>
                    <a:p>
                      <a:endParaRPr kumimoji="1" lang="en-US" altLang="zh-TW" sz="1700" baseline="0" dirty="0" smtClean="0">
                        <a:solidFill>
                          <a:schemeClr val="tx1"/>
                        </a:solidFill>
                        <a:latin typeface="MS UI Gothic" pitchFamily="50" charset="-128"/>
                        <a:ea typeface="MS UI Gothic" pitchFamily="50" charset="-128"/>
                        <a:cs typeface="+mn-cs"/>
                      </a:endParaRPr>
                    </a:p>
                    <a:p>
                      <a:endParaRPr kumimoji="1" lang="en-US" altLang="zh-TW" sz="1700" baseline="0" dirty="0" smtClean="0">
                        <a:solidFill>
                          <a:schemeClr val="tx1"/>
                        </a:solidFill>
                        <a:latin typeface="MS UI Gothic" pitchFamily="50" charset="-128"/>
                        <a:ea typeface="MS UI Gothic" pitchFamily="50" charset="-128"/>
                        <a:cs typeface="+mn-cs"/>
                      </a:endParaRPr>
                    </a:p>
                    <a:p>
                      <a:pPr>
                        <a:spcBef>
                          <a:spcPts val="600"/>
                        </a:spcBef>
                        <a:spcAft>
                          <a:spcPts val="0"/>
                        </a:spcAft>
                      </a:pPr>
                      <a:r>
                        <a:rPr kumimoji="1" lang="zh-TW" altLang="en-US" sz="1600" baseline="0" dirty="0" smtClean="0">
                          <a:solidFill>
                            <a:schemeClr val="tx1"/>
                          </a:solidFill>
                          <a:latin typeface="MS UI Gothic" pitchFamily="50" charset="-128"/>
                          <a:ea typeface="MS UI Gothic" pitchFamily="50" charset="-128"/>
                          <a:cs typeface="+mn-cs"/>
                        </a:rPr>
                        <a:t>［施設基準］</a:t>
                      </a:r>
                    </a:p>
                    <a:p>
                      <a:pPr marL="82550" indent="190500"/>
                      <a:r>
                        <a:rPr kumimoji="1" lang="ja-JP" altLang="en-US" sz="1600" baseline="0" dirty="0" smtClean="0">
                          <a:solidFill>
                            <a:schemeClr val="tx1"/>
                          </a:solidFill>
                          <a:latin typeface="MS UI Gothic" pitchFamily="50" charset="-128"/>
                          <a:ea typeface="MS UI Gothic" pitchFamily="50" charset="-128"/>
                          <a:cs typeface="+mn-cs"/>
                        </a:rPr>
                        <a:t>当該保険医療機関において使用することを決定した医薬品のうち後発医薬品の品目数が２割以上であること。</a:t>
                      </a:r>
                      <a:endParaRPr kumimoji="1" lang="ja-JP" altLang="en-US" sz="16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7"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後発医薬品の使用促進について</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EEB34B5A-3479-4684-8012-33D5959F08D5}" type="slidenum">
              <a:rPr lang="en-US" sz="1400">
                <a:effectLst>
                  <a:outerShdw blurRad="38100" dist="38100" dir="2700000" algn="tl">
                    <a:srgbClr val="000000">
                      <a:alpha val="43137"/>
                    </a:srgbClr>
                  </a:outerShdw>
                </a:effectLst>
              </a:rPr>
              <a:pPr algn="r">
                <a:defRPr/>
              </a:pPr>
              <a:t>196</a:t>
            </a:fld>
            <a:endParaRPr lang="en-US" sz="1400" dirty="0">
              <a:effectLst>
                <a:outerShdw blurRad="38100" dist="38100" dir="2700000" algn="tl">
                  <a:srgbClr val="000000">
                    <a:alpha val="43137"/>
                  </a:srgbClr>
                </a:outerShdw>
              </a:effectLst>
            </a:endParaRPr>
          </a:p>
        </p:txBody>
      </p:sp>
      <p:sp>
        <p:nvSpPr>
          <p:cNvPr id="9" name="テキスト ボックス 8"/>
          <p:cNvSpPr txBox="1"/>
          <p:nvPr/>
        </p:nvSpPr>
        <p:spPr>
          <a:xfrm>
            <a:off x="4932040" y="2420888"/>
            <a:ext cx="406896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108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580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858</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16632"/>
            <a:ext cx="8229600" cy="93610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fontScale="90000"/>
          </a:bodyPr>
          <a:lstStyle/>
          <a:p>
            <a:pPr algn="ctr" eaLnBrk="1" fontAlgn="auto" hangingPunct="1">
              <a:spcBef>
                <a:spcPts val="0"/>
              </a:spcBef>
              <a:spcAft>
                <a:spcPts val="0"/>
              </a:spcAft>
              <a:defRPr/>
            </a:pPr>
            <a: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多職種が連携した、より質の高い医療</a:t>
            </a:r>
            <a:b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（チーム医療）の推進</a:t>
            </a:r>
            <a:endParaRPr lang="ja-JP" altLang="en-US" sz="26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3C2F1869-958F-4293-AC52-D49814D1EA25}" type="slidenum">
              <a:rPr lang="en-US" sz="1400">
                <a:effectLst>
                  <a:outerShdw blurRad="38100" dist="38100" dir="2700000" algn="tl">
                    <a:srgbClr val="000000">
                      <a:alpha val="43137"/>
                    </a:srgbClr>
                  </a:outerShdw>
                </a:effectLst>
              </a:rPr>
              <a:pPr algn="r">
                <a:defRPr/>
              </a:pPr>
              <a:t>197</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1340768"/>
            <a:ext cx="8208912" cy="4320480"/>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800" dirty="0">
                <a:latin typeface="MS UI Gothic" pitchFamily="50" charset="-128"/>
                <a:ea typeface="MS UI Gothic" pitchFamily="50" charset="-128"/>
              </a:rPr>
              <a:t>◆薬剤師の病棟における業務に対する評価の新設</a:t>
            </a:r>
            <a:endParaRPr kumimoji="0" lang="en-US" altLang="ja-JP" sz="2800" dirty="0">
              <a:latin typeface="MS UI Gothic" pitchFamily="50" charset="-128"/>
              <a:ea typeface="MS UI Gothic" pitchFamily="50" charset="-128"/>
            </a:endParaRPr>
          </a:p>
          <a:p>
            <a:pPr fontAlgn="auto">
              <a:spcBef>
                <a:spcPts val="0"/>
              </a:spcBef>
              <a:spcAft>
                <a:spcPts val="0"/>
              </a:spcAft>
              <a:defRPr/>
            </a:pPr>
            <a:endParaRPr kumimoji="0" lang="ja-JP" altLang="en-US" sz="2800" dirty="0">
              <a:latin typeface="MS UI Gothic" pitchFamily="50" charset="-128"/>
              <a:ea typeface="MS UI Gothic" pitchFamily="50" charset="-128"/>
            </a:endParaRPr>
          </a:p>
          <a:p>
            <a:pPr marL="263525" indent="274638" fontAlgn="auto">
              <a:spcBef>
                <a:spcPts val="0"/>
              </a:spcBef>
              <a:spcAft>
                <a:spcPts val="0"/>
              </a:spcAft>
              <a:defRPr/>
            </a:pPr>
            <a:r>
              <a:rPr kumimoji="0" lang="ja-JP" altLang="en-US" sz="2800" dirty="0">
                <a:latin typeface="MS UI Gothic" pitchFamily="50" charset="-128"/>
                <a:ea typeface="MS UI Gothic" pitchFamily="50" charset="-128"/>
              </a:rPr>
              <a:t>勤務医の負担軽減等の観点から薬剤師が勤務医等の負担軽減等に資する業務を</a:t>
            </a:r>
            <a:r>
              <a:rPr kumimoji="0" lang="ja-JP" altLang="en-US" sz="2800" dirty="0">
                <a:solidFill>
                  <a:srgbClr val="0070C0"/>
                </a:solidFill>
                <a:latin typeface="MS UI Gothic" pitchFamily="50" charset="-128"/>
                <a:ea typeface="MS UI Gothic" pitchFamily="50" charset="-128"/>
              </a:rPr>
              <a:t>病棟で一定以上実施している場合</a:t>
            </a:r>
            <a:r>
              <a:rPr kumimoji="0" lang="ja-JP" altLang="en-US" sz="2800" dirty="0">
                <a:latin typeface="MS UI Gothic" pitchFamily="50" charset="-128"/>
                <a:ea typeface="MS UI Gothic" pitchFamily="50" charset="-128"/>
              </a:rPr>
              <a:t>に対する評価を新設する。</a:t>
            </a:r>
            <a:endParaRPr kumimoji="0" lang="en-US" altLang="ja-JP" sz="2800" dirty="0">
              <a:latin typeface="MS UI Gothic" pitchFamily="50" charset="-128"/>
              <a:ea typeface="MS UI Gothic" pitchFamily="50" charset="-128"/>
            </a:endParaRPr>
          </a:p>
          <a:p>
            <a:pPr marL="355600" indent="-355600" fontAlgn="auto">
              <a:spcBef>
                <a:spcPts val="0"/>
              </a:spcBef>
              <a:spcAft>
                <a:spcPts val="0"/>
              </a:spcAft>
              <a:defRPr/>
            </a:pPr>
            <a:endParaRPr kumimoji="0" lang="ja-JP" altLang="en-US" sz="2800" dirty="0">
              <a:latin typeface="MS UI Gothic" pitchFamily="50" charset="-128"/>
              <a:ea typeface="MS UI Gothic" pitchFamily="50" charset="-128"/>
            </a:endParaRPr>
          </a:p>
          <a:p>
            <a:pPr fontAlgn="auto">
              <a:spcBef>
                <a:spcPts val="0"/>
              </a:spcBef>
              <a:spcAft>
                <a:spcPts val="0"/>
              </a:spcAft>
              <a:defRPr/>
            </a:pPr>
            <a:r>
              <a:rPr kumimoji="0" lang="ja-JP" altLang="en-US" sz="2800" dirty="0">
                <a:latin typeface="MS UI Gothic" pitchFamily="50" charset="-128"/>
                <a:ea typeface="MS UI Gothic" pitchFamily="50" charset="-128"/>
              </a:rPr>
              <a:t>　　</a:t>
            </a:r>
            <a:r>
              <a:rPr kumimoji="0" lang="ja-JP" altLang="en-US" sz="2800" dirty="0">
                <a:solidFill>
                  <a:srgbClr val="FF0000"/>
                </a:solidFill>
                <a:latin typeface="MS UI Gothic" pitchFamily="50" charset="-128"/>
                <a:ea typeface="MS UI Gothic" pitchFamily="50" charset="-128"/>
              </a:rPr>
              <a:t>（</a:t>
            </a:r>
            <a:r>
              <a:rPr kumimoji="0" lang="zh-TW" altLang="en-US" sz="2800" dirty="0">
                <a:solidFill>
                  <a:srgbClr val="FF0000"/>
                </a:solidFill>
                <a:latin typeface="MS UI Gothic" pitchFamily="50" charset="-128"/>
                <a:ea typeface="MS UI Gothic" pitchFamily="50" charset="-128"/>
              </a:rPr>
              <a:t>新</a:t>
            </a:r>
            <a:r>
              <a:rPr kumimoji="0" lang="ja-JP" altLang="en-US" sz="2800" dirty="0">
                <a:solidFill>
                  <a:srgbClr val="FF0000"/>
                </a:solidFill>
                <a:latin typeface="MS UI Gothic" pitchFamily="50" charset="-128"/>
                <a:ea typeface="MS UI Gothic" pitchFamily="50" charset="-128"/>
              </a:rPr>
              <a:t>）</a:t>
            </a:r>
            <a:r>
              <a:rPr kumimoji="0" lang="en-US" altLang="ja-JP" sz="2800" dirty="0">
                <a:solidFill>
                  <a:srgbClr val="FF0000"/>
                </a:solidFill>
                <a:latin typeface="MS UI Gothic" pitchFamily="50" charset="-128"/>
                <a:ea typeface="MS UI Gothic" pitchFamily="50" charset="-128"/>
              </a:rPr>
              <a:t>A244</a:t>
            </a:r>
            <a:r>
              <a:rPr kumimoji="0" lang="ja-JP" altLang="en-US" sz="2800" dirty="0">
                <a:solidFill>
                  <a:srgbClr val="FF0000"/>
                </a:solidFill>
                <a:latin typeface="MS UI Gothic" pitchFamily="50" charset="-128"/>
                <a:ea typeface="MS UI Gothic" pitchFamily="50" charset="-128"/>
              </a:rPr>
              <a:t>　</a:t>
            </a:r>
            <a:r>
              <a:rPr kumimoji="0" lang="zh-TW" altLang="en-US" sz="2800" dirty="0">
                <a:solidFill>
                  <a:srgbClr val="FF0000"/>
                </a:solidFill>
                <a:latin typeface="MS UI Gothic" pitchFamily="50" charset="-128"/>
                <a:ea typeface="MS UI Gothic" pitchFamily="50" charset="-128"/>
              </a:rPr>
              <a:t>病棟薬剤業務実施加算</a:t>
            </a:r>
            <a:endParaRPr kumimoji="0" lang="en-US" altLang="zh-TW" sz="2800" dirty="0">
              <a:solidFill>
                <a:srgbClr val="FF0000"/>
              </a:solidFill>
              <a:latin typeface="MS UI Gothic" pitchFamily="50" charset="-128"/>
              <a:ea typeface="MS UI Gothic" pitchFamily="50" charset="-128"/>
            </a:endParaRPr>
          </a:p>
          <a:p>
            <a:pPr fontAlgn="auto">
              <a:spcBef>
                <a:spcPts val="0"/>
              </a:spcBef>
              <a:spcAft>
                <a:spcPts val="0"/>
              </a:spcAft>
              <a:defRPr/>
            </a:pPr>
            <a:r>
              <a:rPr kumimoji="0" lang="zh-TW" altLang="en-US" sz="2800" dirty="0">
                <a:solidFill>
                  <a:srgbClr val="FF0000"/>
                </a:solidFill>
                <a:latin typeface="MS UI Gothic" pitchFamily="50" charset="-128"/>
                <a:ea typeface="MS UI Gothic" pitchFamily="50" charset="-128"/>
              </a:rPr>
              <a:t> </a:t>
            </a:r>
            <a:r>
              <a:rPr kumimoji="0" lang="ja-JP" altLang="en-US" sz="2800" dirty="0">
                <a:solidFill>
                  <a:srgbClr val="FF0000"/>
                </a:solidFill>
                <a:latin typeface="MS UI Gothic" pitchFamily="50" charset="-128"/>
                <a:ea typeface="MS UI Gothic" pitchFamily="50" charset="-128"/>
              </a:rPr>
              <a:t>　　　　　　　　　　　　　　　　　　　１００</a:t>
            </a:r>
            <a:r>
              <a:rPr kumimoji="0" lang="zh-TW" altLang="en-US" sz="2800" dirty="0">
                <a:solidFill>
                  <a:srgbClr val="FF0000"/>
                </a:solidFill>
                <a:latin typeface="MS UI Gothic" pitchFamily="50" charset="-128"/>
                <a:ea typeface="MS UI Gothic" pitchFamily="50" charset="-128"/>
              </a:rPr>
              <a:t>点（週１回）</a:t>
            </a:r>
            <a:endParaRPr kumimoji="0" lang="ja-JP" altLang="en-US" sz="2800" dirty="0">
              <a:latin typeface="MS UI Gothic" pitchFamily="50" charset="-128"/>
              <a:ea typeface="MS UI Gothic" pitchFamily="50" charset="-128"/>
            </a:endParaRPr>
          </a:p>
        </p:txBody>
      </p:sp>
      <p:sp>
        <p:nvSpPr>
          <p:cNvPr id="6" name="テキスト ボックス 5"/>
          <p:cNvSpPr txBox="1"/>
          <p:nvPr/>
        </p:nvSpPr>
        <p:spPr>
          <a:xfrm>
            <a:off x="4211960" y="1196752"/>
            <a:ext cx="478904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108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580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834</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841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859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260648"/>
            <a:ext cx="8208912" cy="6264696"/>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en-US" altLang="ja-JP" sz="2200" dirty="0">
                <a:latin typeface="MS UI Gothic" pitchFamily="50" charset="-128"/>
                <a:ea typeface="MS UI Gothic" pitchFamily="50" charset="-128"/>
              </a:rPr>
              <a:t>[</a:t>
            </a:r>
            <a:r>
              <a:rPr kumimoji="0" lang="ja-JP" altLang="en-US" sz="2200" dirty="0">
                <a:latin typeface="MS UI Gothic" pitchFamily="50" charset="-128"/>
                <a:ea typeface="MS UI Gothic" pitchFamily="50" charset="-128"/>
              </a:rPr>
              <a:t>算定要件</a:t>
            </a:r>
            <a:r>
              <a:rPr kumimoji="0" lang="en-US" altLang="ja-JP" sz="2200" dirty="0">
                <a:latin typeface="MS UI Gothic" pitchFamily="50" charset="-128"/>
                <a:ea typeface="MS UI Gothic" pitchFamily="50" charset="-128"/>
              </a:rPr>
              <a:t>]</a:t>
            </a:r>
          </a:p>
          <a:p>
            <a:pPr marL="273050" indent="-273050" fontAlgn="auto">
              <a:spcBef>
                <a:spcPts val="0"/>
              </a:spcBef>
              <a:spcAft>
                <a:spcPts val="0"/>
              </a:spcAft>
              <a:defRPr/>
            </a:pPr>
            <a:r>
              <a:rPr kumimoji="0" lang="ja-JP" altLang="en-US" sz="2200" dirty="0">
                <a:latin typeface="MS UI Gothic" pitchFamily="50" charset="-128"/>
                <a:ea typeface="MS UI Gothic" pitchFamily="50" charset="-128"/>
              </a:rPr>
              <a:t>① 　</a:t>
            </a:r>
            <a:r>
              <a:rPr kumimoji="0" lang="ja-JP" altLang="en-US" sz="2200" dirty="0">
                <a:solidFill>
                  <a:srgbClr val="0070C0"/>
                </a:solidFill>
                <a:latin typeface="MS UI Gothic" pitchFamily="50" charset="-128"/>
                <a:ea typeface="MS UI Gothic" pitchFamily="50" charset="-128"/>
              </a:rPr>
              <a:t>すべての病棟に入院中の患者を対象とする</a:t>
            </a:r>
            <a:r>
              <a:rPr kumimoji="0" lang="ja-JP" altLang="en-US" sz="2200" dirty="0">
                <a:latin typeface="MS UI Gothic" pitchFamily="50" charset="-128"/>
                <a:ea typeface="MS UI Gothic" pitchFamily="50" charset="-128"/>
              </a:rPr>
              <a:t>。ただし、療養病棟又は精神病棟に入院している患者については、入院した日から起算して４週を限度する。</a:t>
            </a:r>
          </a:p>
          <a:p>
            <a:pPr marL="273050" indent="-273050" fontAlgn="auto">
              <a:spcBef>
                <a:spcPts val="0"/>
              </a:spcBef>
              <a:spcAft>
                <a:spcPts val="0"/>
              </a:spcAft>
              <a:defRPr/>
            </a:pPr>
            <a:r>
              <a:rPr kumimoji="0" lang="ja-JP" altLang="en-US" sz="2200" dirty="0">
                <a:latin typeface="MS UI Gothic" pitchFamily="50" charset="-128"/>
                <a:ea typeface="MS UI Gothic" pitchFamily="50" charset="-128"/>
              </a:rPr>
              <a:t>② 　</a:t>
            </a:r>
            <a:r>
              <a:rPr kumimoji="0" lang="ja-JP" altLang="en-US" sz="2200" dirty="0">
                <a:solidFill>
                  <a:srgbClr val="0070C0"/>
                </a:solidFill>
                <a:latin typeface="MS UI Gothic" pitchFamily="50" charset="-128"/>
                <a:ea typeface="MS UI Gothic" pitchFamily="50" charset="-128"/>
              </a:rPr>
              <a:t>薬剤師が病棟において</a:t>
            </a:r>
            <a:r>
              <a:rPr kumimoji="0" lang="ja-JP" altLang="en-US" sz="2200" dirty="0">
                <a:latin typeface="MS UI Gothic" pitchFamily="50" charset="-128"/>
                <a:ea typeface="MS UI Gothic" pitchFamily="50" charset="-128"/>
              </a:rPr>
              <a:t>医療従事者の負担軽減及び薬物療法の質の向上に資する</a:t>
            </a:r>
            <a:r>
              <a:rPr kumimoji="0" lang="ja-JP" altLang="en-US" sz="2200" dirty="0">
                <a:solidFill>
                  <a:srgbClr val="0070C0"/>
                </a:solidFill>
                <a:latin typeface="MS UI Gothic" pitchFamily="50" charset="-128"/>
                <a:ea typeface="MS UI Gothic" pitchFamily="50" charset="-128"/>
              </a:rPr>
              <a:t>薬剤関連業務（以下「病棟薬剤業務」という。）を実施している場合に算定</a:t>
            </a:r>
            <a:r>
              <a:rPr kumimoji="0" lang="ja-JP" altLang="en-US" sz="2200" dirty="0">
                <a:latin typeface="MS UI Gothic" pitchFamily="50" charset="-128"/>
                <a:ea typeface="MS UI Gothic" pitchFamily="50" charset="-128"/>
              </a:rPr>
              <a:t>する。</a:t>
            </a:r>
          </a:p>
          <a:p>
            <a:pPr fontAlgn="auto">
              <a:spcBef>
                <a:spcPts val="1200"/>
              </a:spcBef>
              <a:spcAft>
                <a:spcPts val="0"/>
              </a:spcAft>
              <a:defRPr/>
            </a:pPr>
            <a:r>
              <a:rPr kumimoji="0" lang="en-US" altLang="ja-JP" sz="2200" dirty="0">
                <a:solidFill>
                  <a:srgbClr val="0070C0"/>
                </a:solidFill>
                <a:latin typeface="MS UI Gothic" pitchFamily="50" charset="-128"/>
                <a:ea typeface="MS UI Gothic" pitchFamily="50" charset="-128"/>
              </a:rPr>
              <a:t>※ </a:t>
            </a:r>
            <a:r>
              <a:rPr kumimoji="0" lang="ja-JP" altLang="en-US" sz="2200" dirty="0">
                <a:solidFill>
                  <a:srgbClr val="0070C0"/>
                </a:solidFill>
                <a:latin typeface="MS UI Gothic" pitchFamily="50" charset="-128"/>
                <a:ea typeface="MS UI Gothic" pitchFamily="50" charset="-128"/>
              </a:rPr>
              <a:t>病棟薬剤業務として、以下を規定することとする。</a:t>
            </a:r>
          </a:p>
          <a:p>
            <a:pPr marL="534988" indent="-179388" fontAlgn="auto">
              <a:spcBef>
                <a:spcPts val="0"/>
              </a:spcBef>
              <a:spcAft>
                <a:spcPts val="0"/>
              </a:spcAft>
              <a:defRPr/>
            </a:pPr>
            <a:r>
              <a:rPr kumimoji="0" lang="ja-JP" altLang="en-US" sz="2200" dirty="0">
                <a:latin typeface="MS UI Gothic" pitchFamily="50" charset="-128"/>
                <a:ea typeface="MS UI Gothic" pitchFamily="50" charset="-128"/>
              </a:rPr>
              <a:t>・ 当該保険医療機関における医薬品の投薬・注射状況の把握</a:t>
            </a:r>
          </a:p>
          <a:p>
            <a:pPr marL="534988" indent="-179388" fontAlgn="auto">
              <a:spcBef>
                <a:spcPts val="0"/>
              </a:spcBef>
              <a:spcAft>
                <a:spcPts val="0"/>
              </a:spcAft>
              <a:defRPr/>
            </a:pPr>
            <a:r>
              <a:rPr kumimoji="0" lang="ja-JP" altLang="en-US" sz="2200" dirty="0">
                <a:latin typeface="MS UI Gothic" pitchFamily="50" charset="-128"/>
                <a:ea typeface="MS UI Gothic" pitchFamily="50" charset="-128"/>
              </a:rPr>
              <a:t>・ 当該保険医療機関で使用している医薬品の医薬品安全性情報等の把握及び周知並びに医療従事者からの相談応需</a:t>
            </a:r>
          </a:p>
          <a:p>
            <a:pPr marL="534988" indent="-179388" fontAlgn="auto">
              <a:spcBef>
                <a:spcPts val="0"/>
              </a:spcBef>
              <a:spcAft>
                <a:spcPts val="0"/>
              </a:spcAft>
              <a:defRPr/>
            </a:pPr>
            <a:r>
              <a:rPr kumimoji="0" lang="ja-JP" altLang="en-US" sz="2200" dirty="0">
                <a:latin typeface="MS UI Gothic" pitchFamily="50" charset="-128"/>
                <a:ea typeface="MS UI Gothic" pitchFamily="50" charset="-128"/>
              </a:rPr>
              <a:t>・ 入院時の持参薬の確認及び服薬計画の提案</a:t>
            </a:r>
            <a:endParaRPr kumimoji="0" lang="en-US" altLang="ja-JP" sz="2200" dirty="0">
              <a:latin typeface="MS UI Gothic" pitchFamily="50" charset="-128"/>
              <a:ea typeface="MS UI Gothic" pitchFamily="50" charset="-128"/>
            </a:endParaRPr>
          </a:p>
          <a:p>
            <a:pPr marL="534988" indent="-179388" fontAlgn="auto">
              <a:spcBef>
                <a:spcPts val="0"/>
              </a:spcBef>
              <a:spcAft>
                <a:spcPts val="0"/>
              </a:spcAft>
              <a:defRPr/>
            </a:pPr>
            <a:r>
              <a:rPr kumimoji="0" lang="ja-JP" altLang="en-US" sz="2200" dirty="0">
                <a:latin typeface="MS UI Gothic" pitchFamily="50" charset="-128"/>
                <a:ea typeface="MS UI Gothic" pitchFamily="50" charset="-128"/>
              </a:rPr>
              <a:t>・ ２種以上（注射薬及び内用薬を１種以上含む。）の薬剤を同時に投与する場合における投与前の相互作用の確認</a:t>
            </a:r>
          </a:p>
          <a:p>
            <a:pPr marL="534988" indent="-179388" fontAlgn="auto">
              <a:spcBef>
                <a:spcPts val="0"/>
              </a:spcBef>
              <a:spcAft>
                <a:spcPts val="0"/>
              </a:spcAft>
              <a:defRPr/>
            </a:pPr>
            <a:r>
              <a:rPr kumimoji="0" lang="ja-JP" altLang="en-US" sz="2200" dirty="0">
                <a:latin typeface="MS UI Gothic" pitchFamily="50" charset="-128"/>
                <a:ea typeface="MS UI Gothic" pitchFamily="50" charset="-128"/>
              </a:rPr>
              <a:t>・ 患者等に対するハイリスク薬等に係る投与前の詳細な説明</a:t>
            </a:r>
          </a:p>
          <a:p>
            <a:pPr marL="534988" indent="-179388" fontAlgn="auto">
              <a:spcBef>
                <a:spcPts val="0"/>
              </a:spcBef>
              <a:spcAft>
                <a:spcPts val="0"/>
              </a:spcAft>
              <a:defRPr/>
            </a:pPr>
            <a:r>
              <a:rPr kumimoji="0" lang="ja-JP" altLang="en-US" sz="2200" dirty="0">
                <a:latin typeface="MS UI Gothic" pitchFamily="50" charset="-128"/>
                <a:ea typeface="MS UI Gothic" pitchFamily="50" charset="-128"/>
              </a:rPr>
              <a:t>・ 薬剤の投与にあたり、流量又は投与量の計算等の実施</a:t>
            </a:r>
          </a:p>
          <a:p>
            <a:pPr marL="534988" indent="-179388" fontAlgn="auto">
              <a:spcBef>
                <a:spcPts val="0"/>
              </a:spcBef>
              <a:spcAft>
                <a:spcPts val="0"/>
              </a:spcAft>
              <a:defRPr/>
            </a:pPr>
            <a:r>
              <a:rPr kumimoji="0" lang="ja-JP" altLang="en-US" sz="2200" dirty="0">
                <a:latin typeface="MS UI Gothic" pitchFamily="50" charset="-128"/>
                <a:ea typeface="MS UI Gothic" pitchFamily="50" charset="-128"/>
              </a:rPr>
              <a:t>・ その他、必要に応じ、医政局通知で定める業務</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4D0D4815-7A61-4C07-B16B-BF3ACF58CBAC}" type="slidenum">
              <a:rPr lang="en-US" sz="1400">
                <a:effectLst>
                  <a:outerShdw blurRad="38100" dist="38100" dir="2700000" algn="tl">
                    <a:srgbClr val="000000">
                      <a:alpha val="43137"/>
                    </a:srgbClr>
                  </a:outerShdw>
                </a:effectLst>
              </a:rPr>
              <a:pPr algn="r">
                <a:defRPr/>
              </a:pPr>
              <a:t>198</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88640"/>
            <a:ext cx="8208912" cy="4608512"/>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en-US" altLang="ja-JP" sz="2200" dirty="0">
                <a:latin typeface="MS UI Gothic" pitchFamily="50" charset="-128"/>
                <a:ea typeface="MS UI Gothic" pitchFamily="50" charset="-128"/>
              </a:rPr>
              <a:t>[</a:t>
            </a:r>
            <a:r>
              <a:rPr kumimoji="0" lang="ja-JP" altLang="en-US" sz="2200" dirty="0">
                <a:latin typeface="MS UI Gothic" pitchFamily="50" charset="-128"/>
                <a:ea typeface="MS UI Gothic" pitchFamily="50" charset="-128"/>
              </a:rPr>
              <a:t>施設基準</a:t>
            </a:r>
            <a:r>
              <a:rPr kumimoji="0" lang="en-US" altLang="ja-JP" sz="2200" dirty="0">
                <a:latin typeface="MS UI Gothic" pitchFamily="50" charset="-128"/>
                <a:ea typeface="MS UI Gothic" pitchFamily="50" charset="-128"/>
              </a:rPr>
              <a:t>]</a:t>
            </a:r>
          </a:p>
          <a:p>
            <a:pPr marL="273050" indent="-273050" fontAlgn="auto">
              <a:spcBef>
                <a:spcPts val="0"/>
              </a:spcBef>
              <a:spcAft>
                <a:spcPts val="0"/>
              </a:spcAft>
              <a:defRPr/>
            </a:pPr>
            <a:r>
              <a:rPr kumimoji="0" lang="ja-JP" altLang="en-US" sz="2200" dirty="0">
                <a:latin typeface="MS UI Gothic" pitchFamily="50" charset="-128"/>
                <a:ea typeface="MS UI Gothic" pitchFamily="50" charset="-128"/>
              </a:rPr>
              <a:t>①　</a:t>
            </a:r>
            <a:r>
              <a:rPr kumimoji="0" lang="ja-JP" altLang="en-US" sz="2200" dirty="0">
                <a:solidFill>
                  <a:srgbClr val="0070C0"/>
                </a:solidFill>
                <a:latin typeface="MS UI Gothic" pitchFamily="50" charset="-128"/>
                <a:ea typeface="MS UI Gothic" pitchFamily="50" charset="-128"/>
              </a:rPr>
              <a:t>薬剤師が病棟において</a:t>
            </a:r>
            <a:r>
              <a:rPr kumimoji="0" lang="ja-JP" altLang="en-US" sz="2200" dirty="0">
                <a:latin typeface="MS UI Gothic" pitchFamily="50" charset="-128"/>
                <a:ea typeface="MS UI Gothic" pitchFamily="50" charset="-128"/>
              </a:rPr>
              <a:t>医療従事者の負担軽減及び薬物療法の質の向上に資する薬剤関連業務を実施するにあたって</a:t>
            </a:r>
            <a:r>
              <a:rPr kumimoji="0" lang="ja-JP" altLang="en-US" sz="2200" dirty="0">
                <a:solidFill>
                  <a:srgbClr val="0070C0"/>
                </a:solidFill>
                <a:latin typeface="MS UI Gothic" pitchFamily="50" charset="-128"/>
                <a:ea typeface="MS UI Gothic" pitchFamily="50" charset="-128"/>
              </a:rPr>
              <a:t>十分な時間を確保できる体制</a:t>
            </a:r>
            <a:r>
              <a:rPr kumimoji="0" lang="ja-JP" altLang="en-US" sz="2200" dirty="0">
                <a:latin typeface="MS UI Gothic" pitchFamily="50" charset="-128"/>
                <a:ea typeface="MS UI Gothic" pitchFamily="50" charset="-128"/>
              </a:rPr>
              <a:t>を有していること。</a:t>
            </a:r>
          </a:p>
          <a:p>
            <a:pPr marL="273050" indent="-273050" fontAlgn="auto">
              <a:spcBef>
                <a:spcPts val="0"/>
              </a:spcBef>
              <a:spcAft>
                <a:spcPts val="0"/>
              </a:spcAft>
              <a:defRPr/>
            </a:pPr>
            <a:r>
              <a:rPr kumimoji="0" lang="ja-JP" altLang="en-US" sz="2200" dirty="0">
                <a:latin typeface="MS UI Gothic" pitchFamily="50" charset="-128"/>
                <a:ea typeface="MS UI Gothic" pitchFamily="50" charset="-128"/>
              </a:rPr>
              <a:t>②　</a:t>
            </a:r>
            <a:r>
              <a:rPr kumimoji="0" lang="ja-JP" altLang="en-US" sz="2200" dirty="0">
                <a:solidFill>
                  <a:srgbClr val="0070C0"/>
                </a:solidFill>
                <a:latin typeface="MS UI Gothic" pitchFamily="50" charset="-128"/>
                <a:ea typeface="MS UI Gothic" pitchFamily="50" charset="-128"/>
              </a:rPr>
              <a:t>病棟ごとに専任の薬剤師を配置</a:t>
            </a:r>
            <a:r>
              <a:rPr kumimoji="0" lang="ja-JP" altLang="en-US" sz="2200" dirty="0">
                <a:latin typeface="MS UI Gothic" pitchFamily="50" charset="-128"/>
                <a:ea typeface="MS UI Gothic" pitchFamily="50" charset="-128"/>
              </a:rPr>
              <a:t>していること。</a:t>
            </a:r>
          </a:p>
          <a:p>
            <a:pPr marL="273050" indent="-273050" fontAlgn="auto">
              <a:spcBef>
                <a:spcPts val="0"/>
              </a:spcBef>
              <a:spcAft>
                <a:spcPts val="0"/>
              </a:spcAft>
              <a:defRPr/>
            </a:pPr>
            <a:r>
              <a:rPr kumimoji="0" lang="ja-JP" altLang="en-US" sz="2200" dirty="0">
                <a:latin typeface="MS UI Gothic" pitchFamily="50" charset="-128"/>
                <a:ea typeface="MS UI Gothic" pitchFamily="50" charset="-128"/>
              </a:rPr>
              <a:t>③　医薬品情報の収集及び伝達を行うための専用施設を有していること。</a:t>
            </a:r>
          </a:p>
          <a:p>
            <a:pPr marL="273050" indent="-273050" fontAlgn="auto">
              <a:spcBef>
                <a:spcPts val="0"/>
              </a:spcBef>
              <a:spcAft>
                <a:spcPts val="0"/>
              </a:spcAft>
              <a:defRPr/>
            </a:pPr>
            <a:r>
              <a:rPr kumimoji="0" lang="ja-JP" altLang="en-US" sz="2200" dirty="0">
                <a:latin typeface="MS UI Gothic" pitchFamily="50" charset="-128"/>
                <a:ea typeface="MS UI Gothic" pitchFamily="50" charset="-128"/>
              </a:rPr>
              <a:t>④　当該医療機関における医薬品の使用状況を把握するとともに、医薬品の安全性に係る重要な情報を把握した際に、速やかに必要な措置を講じる体制を有していること。</a:t>
            </a:r>
          </a:p>
          <a:p>
            <a:pPr marL="273050" indent="-273050" fontAlgn="auto">
              <a:spcBef>
                <a:spcPts val="0"/>
              </a:spcBef>
              <a:spcAft>
                <a:spcPts val="0"/>
              </a:spcAft>
              <a:defRPr/>
            </a:pPr>
            <a:r>
              <a:rPr kumimoji="0" lang="ja-JP" altLang="en-US" sz="2200" dirty="0">
                <a:latin typeface="MS UI Gothic" pitchFamily="50" charset="-128"/>
                <a:ea typeface="MS UI Gothic" pitchFamily="50" charset="-128"/>
              </a:rPr>
              <a:t>⑤　病院勤務医の負担の軽減及び処遇の改善に資する体制が整備されていること。</a:t>
            </a:r>
          </a:p>
          <a:p>
            <a:pPr marL="273050" indent="-273050" fontAlgn="auto">
              <a:spcBef>
                <a:spcPts val="0"/>
              </a:spcBef>
              <a:spcAft>
                <a:spcPts val="0"/>
              </a:spcAft>
              <a:defRPr/>
            </a:pPr>
            <a:r>
              <a:rPr kumimoji="0" lang="ja-JP" altLang="en-US" sz="2200" dirty="0">
                <a:latin typeface="MS UI Gothic" pitchFamily="50" charset="-128"/>
                <a:ea typeface="MS UI Gothic" pitchFamily="50" charset="-128"/>
              </a:rPr>
              <a:t>⑥　</a:t>
            </a:r>
            <a:r>
              <a:rPr kumimoji="0" lang="ja-JP" altLang="en-US" sz="2200" dirty="0">
                <a:solidFill>
                  <a:srgbClr val="0070C0"/>
                </a:solidFill>
                <a:latin typeface="MS UI Gothic" pitchFamily="50" charset="-128"/>
                <a:ea typeface="MS UI Gothic" pitchFamily="50" charset="-128"/>
              </a:rPr>
              <a:t>薬剤管理指導料に係る届出を行った保険医療機関</a:t>
            </a:r>
            <a:r>
              <a:rPr kumimoji="0" lang="ja-JP" altLang="en-US" sz="2200" dirty="0">
                <a:latin typeface="MS UI Gothic" pitchFamily="50" charset="-128"/>
                <a:ea typeface="MS UI Gothic" pitchFamily="50" charset="-128"/>
              </a:rPr>
              <a:t>であること。</a:t>
            </a:r>
          </a:p>
          <a:p>
            <a:pPr fontAlgn="auto">
              <a:spcBef>
                <a:spcPts val="1200"/>
              </a:spcBef>
              <a:spcAft>
                <a:spcPts val="0"/>
              </a:spcAft>
              <a:defRPr/>
            </a:pPr>
            <a:r>
              <a:rPr kumimoji="0" lang="en-US" altLang="ja-JP" sz="2200" dirty="0">
                <a:solidFill>
                  <a:srgbClr val="0070C0"/>
                </a:solidFill>
                <a:latin typeface="MS UI Gothic" pitchFamily="50" charset="-128"/>
                <a:ea typeface="MS UI Gothic" pitchFamily="50" charset="-128"/>
              </a:rPr>
              <a:t>※ </a:t>
            </a:r>
            <a:r>
              <a:rPr kumimoji="0" lang="ja-JP" altLang="en-US" sz="2200" dirty="0">
                <a:solidFill>
                  <a:srgbClr val="0070C0"/>
                </a:solidFill>
                <a:latin typeface="MS UI Gothic" pitchFamily="50" charset="-128"/>
                <a:ea typeface="MS UI Gothic" pitchFamily="50" charset="-128"/>
              </a:rPr>
              <a:t>十分な時間として１病棟・１週当たり２０時間を規定する予定</a:t>
            </a:r>
          </a:p>
        </p:txBody>
      </p:sp>
      <p:sp>
        <p:nvSpPr>
          <p:cNvPr id="7" name="コンテンツ プレースホルダ 5"/>
          <p:cNvSpPr txBox="1">
            <a:spLocks/>
          </p:cNvSpPr>
          <p:nvPr/>
        </p:nvSpPr>
        <p:spPr>
          <a:xfrm>
            <a:off x="467544" y="5085184"/>
            <a:ext cx="8208912" cy="1584176"/>
          </a:xfrm>
          <a:prstGeom prst="rect">
            <a:avLst/>
          </a:prstGeom>
          <a:solidFill>
            <a:srgbClr val="FFFFCC"/>
          </a:solidFill>
          <a:effectLst>
            <a:innerShdw blurRad="63500" dist="50800" dir="13500000">
              <a:prstClr val="black">
                <a:alpha val="50000"/>
              </a:prstClr>
            </a:innerShdw>
          </a:effectLst>
        </p:spPr>
        <p:txBody>
          <a:bodyPr anchor="ctr"/>
          <a:lstStyle/>
          <a:p>
            <a:pPr marL="355600" indent="-355600" fontAlgn="auto">
              <a:spcBef>
                <a:spcPts val="0"/>
              </a:spcBef>
              <a:spcAft>
                <a:spcPts val="0"/>
              </a:spcAft>
              <a:defRPr/>
            </a:pPr>
            <a:r>
              <a:rPr kumimoji="0" lang="ja-JP" altLang="en-US" sz="2800" dirty="0" smtClean="0">
                <a:latin typeface="MS UI Gothic" pitchFamily="50" charset="-128"/>
                <a:ea typeface="MS UI Gothic" pitchFamily="50" charset="-128"/>
              </a:rPr>
              <a:t>◆</a:t>
            </a:r>
            <a:r>
              <a:rPr kumimoji="0" lang="ja-JP" altLang="en-US" sz="2800" dirty="0" smtClean="0">
                <a:solidFill>
                  <a:srgbClr val="FF0000"/>
                </a:solidFill>
                <a:latin typeface="MS UI Gothic" pitchFamily="50" charset="-128"/>
                <a:ea typeface="MS UI Gothic" pitchFamily="50" charset="-128"/>
              </a:rPr>
              <a:t>病棟</a:t>
            </a:r>
            <a:r>
              <a:rPr kumimoji="0" lang="ja-JP" altLang="en-US" sz="2800" dirty="0">
                <a:solidFill>
                  <a:srgbClr val="FF0000"/>
                </a:solidFill>
                <a:latin typeface="MS UI Gothic" pitchFamily="50" charset="-128"/>
                <a:ea typeface="MS UI Gothic" pitchFamily="50" charset="-128"/>
              </a:rPr>
              <a:t>薬剤業務実施加算の新設に伴い、</a:t>
            </a:r>
            <a:r>
              <a:rPr kumimoji="0" lang="ja-JP" altLang="en-US" sz="2800" dirty="0">
                <a:latin typeface="MS UI Gothic" pitchFamily="50" charset="-128"/>
                <a:ea typeface="MS UI Gothic" pitchFamily="50" charset="-128"/>
              </a:rPr>
              <a:t>実施業務が重複する薬剤管理指導料における</a:t>
            </a:r>
            <a:r>
              <a:rPr kumimoji="0" lang="ja-JP" altLang="en-US" sz="2800" dirty="0">
                <a:solidFill>
                  <a:srgbClr val="FF0000"/>
                </a:solidFill>
                <a:latin typeface="MS UI Gothic" pitchFamily="50" charset="-128"/>
                <a:ea typeface="MS UI Gothic" pitchFamily="50" charset="-128"/>
              </a:rPr>
              <a:t>医薬品安全性情報等管理体制加算は廃止</a:t>
            </a:r>
            <a:r>
              <a:rPr kumimoji="0" lang="ja-JP" altLang="en-US" sz="2800" dirty="0">
                <a:latin typeface="MS UI Gothic" pitchFamily="50" charset="-128"/>
                <a:ea typeface="MS UI Gothic" pitchFamily="50" charset="-128"/>
              </a:rPr>
              <a:t>する。</a:t>
            </a:r>
            <a:endParaRPr kumimoji="0" lang="ja-JP" altLang="en-US" sz="2800" dirty="0">
              <a:latin typeface="+mn-lt"/>
              <a:ea typeface="+mn-ea"/>
            </a:endParaRPr>
          </a:p>
        </p:txBody>
      </p:sp>
      <p:sp>
        <p:nvSpPr>
          <p:cNvPr id="6" name="スライド番号プレースホルダ 7"/>
          <p:cNvSpPr>
            <a:spLocks noGrp="1"/>
          </p:cNvSpPr>
          <p:nvPr>
            <p:ph type="sldNum" sz="quarter" idx="11"/>
          </p:nvPr>
        </p:nvSpPr>
        <p:spPr>
          <a:xfrm>
            <a:off x="6840538" y="6480175"/>
            <a:ext cx="2133600" cy="339725"/>
          </a:xfrm>
        </p:spPr>
        <p:txBody>
          <a:bodyPr/>
          <a:lstStyle/>
          <a:p>
            <a:pPr algn="r">
              <a:defRPr/>
            </a:pPr>
            <a:fld id="{B2C72A28-BA7C-4B0B-804D-E08036A93A4C}" type="slidenum">
              <a:rPr lang="en-US" sz="1400">
                <a:effectLst>
                  <a:outerShdw blurRad="38100" dist="38100" dir="2700000" algn="tl">
                    <a:srgbClr val="000000">
                      <a:alpha val="43137"/>
                    </a:srgbClr>
                  </a:outerShdw>
                </a:effectLst>
              </a:rPr>
              <a:pPr algn="r">
                <a:defRPr/>
              </a:pPr>
              <a:t>199</a:t>
            </a:fld>
            <a:endParaRPr lang="en-US" sz="1400" dirty="0">
              <a:effectLst>
                <a:outerShdw blurRad="38100" dist="38100" dir="2700000" algn="tl">
                  <a:srgbClr val="000000">
                    <a:alpha val="43137"/>
                  </a:srgbClr>
                </a:outerShdw>
              </a:effectLst>
            </a:endParaRPr>
          </a:p>
        </p:txBody>
      </p:sp>
      <p:sp>
        <p:nvSpPr>
          <p:cNvPr id="8" name="テキスト ボックス 7"/>
          <p:cNvSpPr txBox="1"/>
          <p:nvPr/>
        </p:nvSpPr>
        <p:spPr>
          <a:xfrm>
            <a:off x="5796136" y="6165304"/>
            <a:ext cx="169269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144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179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正方形/長方形 4"/>
          <p:cNvSpPr>
            <a:spLocks noChangeArrowheads="1"/>
          </p:cNvSpPr>
          <p:nvPr/>
        </p:nvSpPr>
        <p:spPr bwMode="auto">
          <a:xfrm>
            <a:off x="107950" y="549275"/>
            <a:ext cx="8785225" cy="854075"/>
          </a:xfrm>
          <a:prstGeom prst="rect">
            <a:avLst/>
          </a:prstGeom>
          <a:noFill/>
          <a:ln w="9525">
            <a:noFill/>
            <a:miter lim="800000"/>
            <a:headEnd/>
            <a:tailEnd/>
          </a:ln>
        </p:spPr>
        <p:txBody>
          <a:bodyPr>
            <a:spAutoFit/>
          </a:bodyPr>
          <a:lstStyle/>
          <a:p>
            <a:pPr marL="182563" indent="-182563" algn="ctr"/>
            <a:r>
              <a:rPr lang="ja-JP" altLang="en-US" sz="3200">
                <a:solidFill>
                  <a:srgbClr val="000000"/>
                </a:solidFill>
                <a:latin typeface="ＭＳ Ｐゴシック" charset="-128"/>
              </a:rPr>
              <a:t>平成２４年度診療報酬改定</a:t>
            </a:r>
          </a:p>
          <a:p>
            <a:pPr marL="182563" indent="-182563" algn="r"/>
            <a:r>
              <a:rPr lang="ja-JP" altLang="en-US">
                <a:solidFill>
                  <a:srgbClr val="000000"/>
                </a:solidFill>
                <a:latin typeface="ＭＳ Ｐゴシック" charset="-128"/>
              </a:rPr>
              <a:t>平成</a:t>
            </a:r>
            <a:r>
              <a:rPr lang="en-US" altLang="ja-JP">
                <a:solidFill>
                  <a:srgbClr val="000000"/>
                </a:solidFill>
                <a:latin typeface="ＭＳ Ｐゴシック" charset="-128"/>
              </a:rPr>
              <a:t>23</a:t>
            </a:r>
            <a:r>
              <a:rPr lang="ja-JP" altLang="en-US">
                <a:solidFill>
                  <a:srgbClr val="000000"/>
                </a:solidFill>
                <a:latin typeface="ＭＳ Ｐゴシック" charset="-128"/>
              </a:rPr>
              <a:t>年</a:t>
            </a:r>
            <a:r>
              <a:rPr lang="en-US" altLang="ja-JP">
                <a:solidFill>
                  <a:srgbClr val="000000"/>
                </a:solidFill>
                <a:latin typeface="ＭＳ Ｐゴシック" charset="-128"/>
              </a:rPr>
              <a:t>12</a:t>
            </a:r>
            <a:r>
              <a:rPr lang="ja-JP" altLang="en-US">
                <a:solidFill>
                  <a:srgbClr val="000000"/>
                </a:solidFill>
                <a:latin typeface="ＭＳ Ｐゴシック" charset="-128"/>
              </a:rPr>
              <a:t>月</a:t>
            </a:r>
            <a:r>
              <a:rPr lang="en-US" altLang="ja-JP">
                <a:solidFill>
                  <a:srgbClr val="000000"/>
                </a:solidFill>
                <a:latin typeface="ＭＳ Ｐゴシック" charset="-128"/>
              </a:rPr>
              <a:t>21</a:t>
            </a:r>
            <a:r>
              <a:rPr lang="ja-JP" altLang="en-US">
                <a:solidFill>
                  <a:srgbClr val="000000"/>
                </a:solidFill>
                <a:latin typeface="ＭＳ Ｐゴシック" charset="-128"/>
              </a:rPr>
              <a:t>日決定</a:t>
            </a:r>
          </a:p>
        </p:txBody>
      </p:sp>
      <p:sp>
        <p:nvSpPr>
          <p:cNvPr id="51202" name="正方形/長方形 4"/>
          <p:cNvSpPr>
            <a:spLocks noChangeArrowheads="1"/>
          </p:cNvSpPr>
          <p:nvPr/>
        </p:nvSpPr>
        <p:spPr bwMode="auto">
          <a:xfrm>
            <a:off x="107950" y="1484313"/>
            <a:ext cx="9145588" cy="4576762"/>
          </a:xfrm>
          <a:prstGeom prst="rect">
            <a:avLst/>
          </a:prstGeom>
          <a:noFill/>
          <a:ln w="9525">
            <a:noFill/>
            <a:miter lim="800000"/>
            <a:headEnd/>
            <a:tailEnd/>
          </a:ln>
        </p:spPr>
        <p:txBody>
          <a:bodyPr>
            <a:spAutoFit/>
          </a:bodyPr>
          <a:lstStyle/>
          <a:p>
            <a:pPr marL="182563" indent="-182563"/>
            <a:r>
              <a:rPr lang="ja-JP" altLang="en-US" sz="2400" u="sng">
                <a:solidFill>
                  <a:srgbClr val="000000"/>
                </a:solidFill>
                <a:latin typeface="ＭＳ Ｐゴシック" charset="-128"/>
              </a:rPr>
              <a:t>全体改定率　＋０．００４％</a:t>
            </a:r>
          </a:p>
          <a:p>
            <a:pPr marL="182563" indent="-182563"/>
            <a:endParaRPr lang="ja-JP" altLang="en-US" sz="2400" u="sng">
              <a:solidFill>
                <a:srgbClr val="000000"/>
              </a:solidFill>
              <a:latin typeface="ＭＳ Ｐゴシック" charset="-128"/>
            </a:endParaRPr>
          </a:p>
          <a:p>
            <a:pPr marL="182563" indent="-182563"/>
            <a:r>
              <a:rPr lang="ja-JP" altLang="en-US" sz="2400">
                <a:solidFill>
                  <a:srgbClr val="000000"/>
                </a:solidFill>
                <a:latin typeface="ＭＳ Ｐゴシック" charset="-128"/>
              </a:rPr>
              <a:t>（１）診療報酬改定（本体）</a:t>
            </a:r>
          </a:p>
          <a:p>
            <a:pPr marL="182563" indent="-182563"/>
            <a:r>
              <a:rPr lang="ja-JP" altLang="en-US" sz="2400">
                <a:solidFill>
                  <a:srgbClr val="000000"/>
                </a:solidFill>
                <a:latin typeface="ＭＳ Ｐゴシック" charset="-128"/>
              </a:rPr>
              <a:t>　　 </a:t>
            </a:r>
            <a:r>
              <a:rPr lang="ja-JP" altLang="en-US" sz="2400" u="sng">
                <a:solidFill>
                  <a:srgbClr val="000000"/>
                </a:solidFill>
                <a:latin typeface="ＭＳ Ｐゴシック" charset="-128"/>
              </a:rPr>
              <a:t>改定率　　＋１．３７９％　（約５，５００億円）</a:t>
            </a:r>
          </a:p>
          <a:p>
            <a:pPr marL="182563" indent="-182563"/>
            <a:r>
              <a:rPr lang="ja-JP" altLang="en-US" sz="2000">
                <a:solidFill>
                  <a:srgbClr val="000000"/>
                </a:solidFill>
                <a:latin typeface="ＭＳ Ｐゴシック" charset="-128"/>
              </a:rPr>
              <a:t>　　　　　</a:t>
            </a:r>
            <a:r>
              <a:rPr lang="ja-JP" altLang="en-US" sz="2200">
                <a:solidFill>
                  <a:srgbClr val="000000"/>
                </a:solidFill>
                <a:latin typeface="ＭＳ Ｐゴシック" charset="-128"/>
              </a:rPr>
              <a:t>各科改定率　	医科　＋１．５５％（約４，７００億円）</a:t>
            </a:r>
          </a:p>
          <a:p>
            <a:pPr marL="182563" indent="-182563">
              <a:lnSpc>
                <a:spcPct val="85000"/>
              </a:lnSpc>
            </a:pPr>
            <a:r>
              <a:rPr lang="ja-JP" altLang="en-US" sz="2200">
                <a:solidFill>
                  <a:srgbClr val="000000"/>
                </a:solidFill>
                <a:latin typeface="ＭＳ Ｐゴシック" charset="-128"/>
              </a:rPr>
              <a:t>　　　　　　　　　　　　　　　  </a:t>
            </a:r>
            <a:r>
              <a:rPr lang="en-US" altLang="ja-JP">
                <a:solidFill>
                  <a:srgbClr val="000000"/>
                </a:solidFill>
              </a:rPr>
              <a:t>※ </a:t>
            </a:r>
            <a:r>
              <a:rPr lang="ja-JP" altLang="en-US">
                <a:solidFill>
                  <a:srgbClr val="000000"/>
                </a:solidFill>
              </a:rPr>
              <a:t>入院・外来別の改定率は未設定</a:t>
            </a:r>
            <a:endParaRPr lang="ja-JP" altLang="en-US" sz="2200">
              <a:solidFill>
                <a:srgbClr val="000000"/>
              </a:solidFill>
              <a:latin typeface="ＭＳ Ｐゴシック" charset="-128"/>
            </a:endParaRPr>
          </a:p>
          <a:p>
            <a:pPr marL="182563" indent="-182563"/>
            <a:r>
              <a:rPr lang="ja-JP" altLang="en-US" sz="2200">
                <a:solidFill>
                  <a:srgbClr val="000000"/>
                </a:solidFill>
                <a:latin typeface="ＭＳ Ｐゴシック" charset="-128"/>
              </a:rPr>
              <a:t>　　　　　　　　　　　　  	歯科　＋１．７０％（約　  ５００億円）</a:t>
            </a:r>
          </a:p>
          <a:p>
            <a:pPr marL="182563" indent="-182563"/>
            <a:r>
              <a:rPr lang="ja-JP" altLang="en-US" sz="2200">
                <a:solidFill>
                  <a:srgbClr val="000000"/>
                </a:solidFill>
                <a:latin typeface="ＭＳ Ｐゴシック" charset="-128"/>
              </a:rPr>
              <a:t>　　　　　　　　　　　　　	調剤  ＋０．４６％（約　  ３００億円）</a:t>
            </a:r>
          </a:p>
          <a:p>
            <a:pPr marL="182563" indent="-182563"/>
            <a:r>
              <a:rPr lang="ja-JP" altLang="en-US" sz="2200">
                <a:solidFill>
                  <a:srgbClr val="000000"/>
                </a:solidFill>
                <a:latin typeface="ＭＳ Ｐゴシック" charset="-128"/>
              </a:rPr>
              <a:t>          </a:t>
            </a:r>
            <a:endParaRPr lang="ja-JP" altLang="en-US">
              <a:solidFill>
                <a:srgbClr val="000000"/>
              </a:solidFill>
              <a:latin typeface="ＭＳ Ｐゴシック" charset="-128"/>
            </a:endParaRPr>
          </a:p>
          <a:p>
            <a:pPr marL="182563" indent="-182563"/>
            <a:r>
              <a:rPr lang="ja-JP" altLang="en-US" sz="2400">
                <a:solidFill>
                  <a:srgbClr val="000000"/>
                </a:solidFill>
                <a:latin typeface="ＭＳ Ｐゴシック" charset="-128"/>
              </a:rPr>
              <a:t>（２）薬価改定等</a:t>
            </a:r>
          </a:p>
          <a:p>
            <a:pPr marL="182563" indent="-182563"/>
            <a:r>
              <a:rPr lang="ja-JP" altLang="en-US" sz="2400">
                <a:solidFill>
                  <a:srgbClr val="000000"/>
                </a:solidFill>
                <a:latin typeface="ＭＳ Ｐゴシック" charset="-128"/>
              </a:rPr>
              <a:t>　　 </a:t>
            </a:r>
            <a:r>
              <a:rPr lang="ja-JP" altLang="en-US" sz="2400" u="sng">
                <a:solidFill>
                  <a:srgbClr val="000000"/>
                </a:solidFill>
                <a:latin typeface="ＭＳ Ｐゴシック" charset="-128"/>
              </a:rPr>
              <a:t>改定率　　▲１．３７５％　（約５，５００億円）</a:t>
            </a:r>
          </a:p>
          <a:p>
            <a:pPr marL="182563" indent="-182563"/>
            <a:r>
              <a:rPr lang="ja-JP" altLang="en-US" sz="2000">
                <a:solidFill>
                  <a:srgbClr val="000000"/>
                </a:solidFill>
                <a:latin typeface="ＭＳ Ｐゴシック" charset="-128"/>
              </a:rPr>
              <a:t>　　　　 </a:t>
            </a:r>
            <a:r>
              <a:rPr lang="ja-JP" altLang="en-US" sz="2200">
                <a:solidFill>
                  <a:srgbClr val="000000"/>
                </a:solidFill>
                <a:latin typeface="ＭＳ Ｐゴシック" charset="-128"/>
              </a:rPr>
              <a:t>薬価改定　　　▲１．２６％ （薬価ベース▲６．００％）（約５，０００億円）</a:t>
            </a:r>
          </a:p>
          <a:p>
            <a:pPr marL="182563" indent="-182563"/>
            <a:r>
              <a:rPr lang="ja-JP" altLang="en-US" sz="2200">
                <a:solidFill>
                  <a:srgbClr val="000000"/>
                </a:solidFill>
                <a:latin typeface="ＭＳ Ｐゴシック" charset="-128"/>
              </a:rPr>
              <a:t>　　　　材料価格改定▲０．１２％ （約５００億円）</a:t>
            </a:r>
          </a:p>
        </p:txBody>
      </p:sp>
      <p:sp>
        <p:nvSpPr>
          <p:cNvPr id="38915"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E8E85986-3CCA-4D8E-82F0-B16FF34D5EC2}" type="slidenum">
              <a:rPr kumimoji="1" lang="en-US" altLang="ja-JP" smtClean="0"/>
              <a:pPr fontAlgn="base">
                <a:spcAft>
                  <a:spcPct val="0"/>
                </a:spcAft>
                <a:defRPr/>
              </a:pPr>
              <a:t>2</a:t>
            </a:fld>
            <a:endParaRPr kumimoji="1" lang="en-US" altLang="ja-JP" smtClean="0"/>
          </a:p>
        </p:txBody>
      </p:sp>
    </p:spTree>
    <p:extLst>
      <p:ext uri="{BB962C8B-B14F-4D97-AF65-F5344CB8AC3E}">
        <p14:creationId xmlns:p14="http://schemas.microsoft.com/office/powerpoint/2010/main" xmlns="" val="792868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正方形/長方形 3"/>
          <p:cNvSpPr>
            <a:spLocks noChangeArrowheads="1"/>
          </p:cNvSpPr>
          <p:nvPr/>
        </p:nvSpPr>
        <p:spPr bwMode="auto">
          <a:xfrm>
            <a:off x="179388" y="179388"/>
            <a:ext cx="8893175" cy="6511925"/>
          </a:xfrm>
          <a:prstGeom prst="rect">
            <a:avLst/>
          </a:prstGeom>
          <a:noFill/>
          <a:ln w="9525">
            <a:noFill/>
            <a:miter lim="800000"/>
            <a:headEnd/>
            <a:tailEnd/>
          </a:ln>
        </p:spPr>
        <p:txBody>
          <a:bodyPr>
            <a:spAutoFit/>
          </a:bodyPr>
          <a:lstStyle/>
          <a:p>
            <a:r>
              <a:rPr lang="ja-JP" altLang="ja-JP" sz="2000">
                <a:solidFill>
                  <a:srgbClr val="0070C0"/>
                </a:solidFill>
                <a:ea typeface="HG創英角ｺﾞｼｯｸUB" pitchFamily="49" charset="-128"/>
              </a:rPr>
              <a:t>１２月２１日</a:t>
            </a:r>
          </a:p>
          <a:p>
            <a:r>
              <a:rPr lang="ja-JP" altLang="en-US" sz="2000">
                <a:solidFill>
                  <a:srgbClr val="000000"/>
                </a:solidFill>
              </a:rPr>
              <a:t>  </a:t>
            </a:r>
            <a:r>
              <a:rPr lang="ja-JP" altLang="ja-JP" sz="2000">
                <a:solidFill>
                  <a:srgbClr val="000000"/>
                </a:solidFill>
              </a:rPr>
              <a:t>【薬価部会】平成２４年度薬価制度改革の骨子（案）</a:t>
            </a:r>
          </a:p>
          <a:p>
            <a:r>
              <a:rPr lang="ja-JP" altLang="en-US" sz="2000">
                <a:solidFill>
                  <a:srgbClr val="000000"/>
                </a:solidFill>
              </a:rPr>
              <a:t>  </a:t>
            </a:r>
            <a:r>
              <a:rPr lang="ja-JP" altLang="ja-JP" sz="2000">
                <a:solidFill>
                  <a:srgbClr val="000000"/>
                </a:solidFill>
              </a:rPr>
              <a:t>【総会】ＤＰＣ分科会からの報告（その２）</a:t>
            </a:r>
          </a:p>
          <a:p>
            <a:r>
              <a:rPr lang="ja-JP" altLang="en-US" sz="2000">
                <a:solidFill>
                  <a:srgbClr val="000000"/>
                </a:solidFill>
              </a:rPr>
              <a:t>　　　　   </a:t>
            </a:r>
            <a:r>
              <a:rPr lang="ja-JP" altLang="ja-JP" sz="2000">
                <a:solidFill>
                  <a:srgbClr val="000000"/>
                </a:solidFill>
              </a:rPr>
              <a:t>保険医療材料制度改革の骨子</a:t>
            </a:r>
          </a:p>
          <a:p>
            <a:r>
              <a:rPr lang="ja-JP" altLang="en-US" sz="2000">
                <a:solidFill>
                  <a:srgbClr val="000000"/>
                </a:solidFill>
              </a:rPr>
              <a:t>　　　　   </a:t>
            </a:r>
            <a:r>
              <a:rPr lang="ja-JP" altLang="ja-JP" sz="2000">
                <a:solidFill>
                  <a:srgbClr val="000000"/>
                </a:solidFill>
              </a:rPr>
              <a:t>薬価制度改革の骨子</a:t>
            </a:r>
          </a:p>
          <a:p>
            <a:r>
              <a:rPr lang="ja-JP" altLang="en-US" sz="2000">
                <a:solidFill>
                  <a:srgbClr val="000000"/>
                </a:solidFill>
              </a:rPr>
              <a:t>　　　　   </a:t>
            </a:r>
            <a:r>
              <a:rPr lang="ja-JP" altLang="ja-JP" sz="2000">
                <a:solidFill>
                  <a:srgbClr val="000000"/>
                </a:solidFill>
              </a:rPr>
              <a:t>平成２４年度診療報酬改定の</a:t>
            </a:r>
            <a:r>
              <a:rPr lang="ja-JP" altLang="en-US" sz="2000">
                <a:solidFill>
                  <a:srgbClr val="000000"/>
                </a:solidFill>
              </a:rPr>
              <a:t>具体的な項目について両側の</a:t>
            </a:r>
            <a:r>
              <a:rPr lang="ja-JP" altLang="ja-JP" sz="2000">
                <a:solidFill>
                  <a:srgbClr val="000000"/>
                </a:solidFill>
              </a:rPr>
              <a:t>意見書</a:t>
            </a:r>
            <a:endParaRPr lang="ja-JP" altLang="en-US" sz="2000">
              <a:solidFill>
                <a:srgbClr val="000000"/>
              </a:solidFill>
            </a:endParaRPr>
          </a:p>
          <a:p>
            <a:pPr>
              <a:lnSpc>
                <a:spcPct val="90000"/>
              </a:lnSpc>
            </a:pPr>
            <a:r>
              <a:rPr lang="ja-JP" altLang="en-US">
                <a:solidFill>
                  <a:srgbClr val="000000"/>
                </a:solidFill>
                <a:latin typeface="ＭＳ Ｐゴシック" charset="-128"/>
              </a:rPr>
              <a:t>      ［支払側</a:t>
            </a:r>
            <a:r>
              <a:rPr lang="ja-JP" altLang="en-US">
                <a:solidFill>
                  <a:srgbClr val="000000"/>
                </a:solidFill>
              </a:rPr>
              <a:t>］</a:t>
            </a:r>
            <a:endParaRPr lang="ja-JP" altLang="en-US">
              <a:solidFill>
                <a:srgbClr val="000000"/>
              </a:solidFill>
              <a:latin typeface="ＭＳ Ｐゴシック" charset="-128"/>
            </a:endParaRPr>
          </a:p>
          <a:p>
            <a:pPr>
              <a:lnSpc>
                <a:spcPct val="90000"/>
              </a:lnSpc>
            </a:pPr>
            <a:r>
              <a:rPr lang="ja-JP" altLang="en-US">
                <a:solidFill>
                  <a:srgbClr val="000000"/>
                </a:solidFill>
                <a:latin typeface="ＭＳ Ｐゴシック" charset="-128"/>
              </a:rPr>
              <a:t>     　　「平成２４年度診療報酬改定に関する１号側（支払側）の意見」</a:t>
            </a:r>
          </a:p>
          <a:p>
            <a:pPr>
              <a:lnSpc>
                <a:spcPct val="90000"/>
              </a:lnSpc>
            </a:pPr>
            <a:r>
              <a:rPr lang="ja-JP" altLang="en-US">
                <a:solidFill>
                  <a:srgbClr val="000000"/>
                </a:solidFill>
                <a:latin typeface="ＭＳ Ｐゴシック" charset="-128"/>
              </a:rPr>
              <a:t>　　 </a:t>
            </a:r>
            <a:r>
              <a:rPr lang="ja-JP" altLang="en-US">
                <a:solidFill>
                  <a:srgbClr val="000000"/>
                </a:solidFill>
              </a:rPr>
              <a:t>［</a:t>
            </a:r>
            <a:r>
              <a:rPr lang="ja-JP" altLang="en-US">
                <a:solidFill>
                  <a:srgbClr val="000000"/>
                </a:solidFill>
                <a:latin typeface="ＭＳ Ｐゴシック" charset="-128"/>
              </a:rPr>
              <a:t>診療側</a:t>
            </a:r>
            <a:r>
              <a:rPr lang="ja-JP" altLang="en-US">
                <a:solidFill>
                  <a:srgbClr val="000000"/>
                </a:solidFill>
              </a:rPr>
              <a:t>］</a:t>
            </a:r>
            <a:endParaRPr lang="ja-JP" altLang="en-US">
              <a:solidFill>
                <a:srgbClr val="000000"/>
              </a:solidFill>
              <a:latin typeface="ＭＳ Ｐゴシック" charset="-128"/>
            </a:endParaRPr>
          </a:p>
          <a:p>
            <a:pPr>
              <a:lnSpc>
                <a:spcPct val="90000"/>
              </a:lnSpc>
            </a:pPr>
            <a:r>
              <a:rPr lang="ja-JP" altLang="en-US">
                <a:solidFill>
                  <a:srgbClr val="000000"/>
                </a:solidFill>
                <a:latin typeface="ＭＳ Ｐゴシック" charset="-128"/>
              </a:rPr>
              <a:t> 　　　 「国民が望み納得できる、安心・安全で良質な医療を安定的に提供するための</a:t>
            </a:r>
          </a:p>
          <a:p>
            <a:pPr>
              <a:lnSpc>
                <a:spcPct val="90000"/>
              </a:lnSpc>
            </a:pPr>
            <a:r>
              <a:rPr lang="ja-JP" altLang="en-US">
                <a:solidFill>
                  <a:srgbClr val="000000"/>
                </a:solidFill>
                <a:latin typeface="ＭＳ Ｐゴシック" charset="-128"/>
              </a:rPr>
              <a:t>　　　　 平成２４年度診療報酬改定に関する２号（診療側）委員の意見」</a:t>
            </a:r>
          </a:p>
          <a:p>
            <a:r>
              <a:rPr lang="ja-JP" altLang="ja-JP" sz="2000">
                <a:solidFill>
                  <a:srgbClr val="FF0000"/>
                </a:solidFill>
              </a:rPr>
              <a:t>　～改定率決定　財務大臣と厚生労働大臣の合意～</a:t>
            </a:r>
          </a:p>
          <a:p>
            <a:r>
              <a:rPr lang="ja-JP" altLang="en-US" sz="2000">
                <a:solidFill>
                  <a:srgbClr val="0070C0"/>
                </a:solidFill>
                <a:ea typeface="HG創英角ｺﾞｼｯｸUB" pitchFamily="49" charset="-128"/>
              </a:rPr>
              <a:t>平成２４年</a:t>
            </a:r>
            <a:r>
              <a:rPr lang="ja-JP" altLang="ja-JP" sz="2000">
                <a:solidFill>
                  <a:srgbClr val="0070C0"/>
                </a:solidFill>
                <a:ea typeface="HG創英角ｺﾞｼｯｸUB" pitchFamily="49" charset="-128"/>
              </a:rPr>
              <a:t>１月１３日</a:t>
            </a:r>
          </a:p>
          <a:p>
            <a:r>
              <a:rPr lang="ja-JP" altLang="en-US" sz="2000">
                <a:solidFill>
                  <a:srgbClr val="000000"/>
                </a:solidFill>
              </a:rPr>
              <a:t>  </a:t>
            </a:r>
            <a:r>
              <a:rPr lang="ja-JP" altLang="ja-JP" sz="2000">
                <a:solidFill>
                  <a:srgbClr val="000000"/>
                </a:solidFill>
              </a:rPr>
              <a:t>【総会】平成２４年度診療報酬改定（改定率等の紹介）</a:t>
            </a:r>
          </a:p>
          <a:p>
            <a:r>
              <a:rPr lang="ja-JP" altLang="en-US" sz="2000">
                <a:solidFill>
                  <a:srgbClr val="000000"/>
                </a:solidFill>
              </a:rPr>
              <a:t>　　　　   </a:t>
            </a:r>
            <a:r>
              <a:rPr lang="ja-JP" altLang="ja-JP" sz="2000">
                <a:solidFill>
                  <a:srgbClr val="000000"/>
                </a:solidFill>
              </a:rPr>
              <a:t>これまでの議論の整理（現時点の骨子）（その１）</a:t>
            </a:r>
          </a:p>
          <a:p>
            <a:r>
              <a:rPr lang="ja-JP" altLang="en-US" sz="2000">
                <a:solidFill>
                  <a:srgbClr val="000000"/>
                </a:solidFill>
              </a:rPr>
              <a:t>　　　　   </a:t>
            </a:r>
            <a:r>
              <a:rPr lang="ja-JP" altLang="ja-JP" sz="2000">
                <a:solidFill>
                  <a:srgbClr val="000000"/>
                </a:solidFill>
              </a:rPr>
              <a:t>消費税率の引き上げを踏まえた検討</a:t>
            </a:r>
          </a:p>
          <a:p>
            <a:r>
              <a:rPr lang="ja-JP" altLang="ja-JP" sz="2000">
                <a:solidFill>
                  <a:srgbClr val="0070C0"/>
                </a:solidFill>
                <a:ea typeface="HG創英角ｺﾞｼｯｸUB" pitchFamily="49" charset="-128"/>
              </a:rPr>
              <a:t>１月１８日</a:t>
            </a:r>
          </a:p>
          <a:p>
            <a:r>
              <a:rPr lang="ja-JP" altLang="en-US" sz="2000">
                <a:solidFill>
                  <a:srgbClr val="000000"/>
                </a:solidFill>
              </a:rPr>
              <a:t>  </a:t>
            </a:r>
            <a:r>
              <a:rPr lang="ja-JP" altLang="ja-JP" sz="2000">
                <a:solidFill>
                  <a:srgbClr val="000000"/>
                </a:solidFill>
              </a:rPr>
              <a:t>【総会】厚生労働大臣からの</a:t>
            </a:r>
            <a:r>
              <a:rPr lang="ja-JP" altLang="ja-JP" sz="2000">
                <a:solidFill>
                  <a:srgbClr val="FF0000"/>
                </a:solidFill>
              </a:rPr>
              <a:t>諮問</a:t>
            </a:r>
          </a:p>
          <a:p>
            <a:r>
              <a:rPr lang="ja-JP" altLang="ja-JP" sz="2000">
                <a:solidFill>
                  <a:srgbClr val="000000"/>
                </a:solidFill>
              </a:rPr>
              <a:t>　　　　</a:t>
            </a:r>
            <a:r>
              <a:rPr lang="ja-JP" altLang="en-US" sz="2000">
                <a:solidFill>
                  <a:srgbClr val="000000"/>
                </a:solidFill>
              </a:rPr>
              <a:t>   </a:t>
            </a:r>
            <a:r>
              <a:rPr lang="ja-JP" altLang="ja-JP" sz="2000">
                <a:solidFill>
                  <a:srgbClr val="000000"/>
                </a:solidFill>
              </a:rPr>
              <a:t>これまでの議論の整理（現時点の骨子）（その２）</a:t>
            </a:r>
          </a:p>
          <a:p>
            <a:r>
              <a:rPr lang="ja-JP" altLang="ja-JP" sz="2000">
                <a:solidFill>
                  <a:srgbClr val="000000"/>
                </a:solidFill>
              </a:rPr>
              <a:t>　　　　</a:t>
            </a:r>
            <a:r>
              <a:rPr lang="ja-JP" altLang="en-US" sz="2000">
                <a:solidFill>
                  <a:srgbClr val="000000"/>
                </a:solidFill>
              </a:rPr>
              <a:t>   </a:t>
            </a:r>
            <a:r>
              <a:rPr lang="ja-JP" altLang="ja-JP" sz="2000">
                <a:solidFill>
                  <a:srgbClr val="000000"/>
                </a:solidFill>
              </a:rPr>
              <a:t>１月１３日中医協での意見</a:t>
            </a:r>
          </a:p>
          <a:p>
            <a:r>
              <a:rPr lang="ja-JP" altLang="ja-JP" sz="2000">
                <a:solidFill>
                  <a:srgbClr val="000000"/>
                </a:solidFill>
              </a:rPr>
              <a:t>　　　　</a:t>
            </a:r>
            <a:r>
              <a:rPr lang="ja-JP" altLang="en-US" sz="2000">
                <a:solidFill>
                  <a:srgbClr val="000000"/>
                </a:solidFill>
              </a:rPr>
              <a:t>   </a:t>
            </a:r>
            <a:r>
              <a:rPr lang="ja-JP" altLang="ja-JP" sz="2000">
                <a:solidFill>
                  <a:srgbClr val="000000"/>
                </a:solidFill>
              </a:rPr>
              <a:t>医療資源が限られた地域への対応</a:t>
            </a:r>
          </a:p>
          <a:p>
            <a:r>
              <a:rPr lang="ja-JP" altLang="ja-JP" sz="2000">
                <a:solidFill>
                  <a:srgbClr val="000000"/>
                </a:solidFill>
              </a:rPr>
              <a:t>　　　　</a:t>
            </a:r>
            <a:r>
              <a:rPr lang="ja-JP" altLang="en-US" sz="2000">
                <a:solidFill>
                  <a:srgbClr val="000000"/>
                </a:solidFill>
              </a:rPr>
              <a:t>   </a:t>
            </a:r>
            <a:r>
              <a:rPr lang="ja-JP" altLang="ja-JP" sz="2000">
                <a:solidFill>
                  <a:srgbClr val="000000"/>
                </a:solidFill>
              </a:rPr>
              <a:t>パブリックコメントの募集（１月２５日まで）</a:t>
            </a:r>
            <a:endParaRPr lang="ja-JP" altLang="en-US" sz="2000">
              <a:solidFill>
                <a:srgbClr val="000000"/>
              </a:solidFill>
            </a:endParaRPr>
          </a:p>
        </p:txBody>
      </p:sp>
      <p:sp>
        <p:nvSpPr>
          <p:cNvPr id="61442"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FB3D2AAE-FFBF-4680-AE95-5F7CF4D65C14}" type="slidenum">
              <a:rPr kumimoji="1" lang="en-US" altLang="ja-JP" smtClean="0"/>
              <a:pPr fontAlgn="base">
                <a:spcAft>
                  <a:spcPct val="0"/>
                </a:spcAft>
                <a:defRPr/>
              </a:pPr>
              <a:t>20</a:t>
            </a:fld>
            <a:endParaRPr kumimoji="1" lang="en-US" altLang="ja-JP" smtClean="0"/>
          </a:p>
        </p:txBody>
      </p:sp>
    </p:spTree>
    <p:extLst>
      <p:ext uri="{BB962C8B-B14F-4D97-AF65-F5344CB8AC3E}">
        <p14:creationId xmlns:p14="http://schemas.microsoft.com/office/powerpoint/2010/main" xmlns="" val="342601928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196752"/>
            <a:ext cx="8136904" cy="4824536"/>
          </a:xfrm>
          <a:prstGeom prst="rect">
            <a:avLst/>
          </a:prstGeom>
          <a:solidFill>
            <a:srgbClr val="FFFFCC"/>
          </a:solidFill>
          <a:effectLst>
            <a:innerShdw blurRad="63500" dist="50800" dir="13500000">
              <a:prstClr val="black">
                <a:alpha val="50000"/>
              </a:prstClr>
            </a:innerShdw>
          </a:effectLst>
        </p:spPr>
        <p:txBody>
          <a:bodyPr anchor="ctr"/>
          <a:lstStyle/>
          <a:p>
            <a:pPr indent="355600">
              <a:defRPr/>
            </a:pPr>
            <a:r>
              <a:rPr kumimoji="0" lang="ja-JP" altLang="en-US" sz="2800" dirty="0">
                <a:latin typeface="MS UI Gothic" pitchFamily="50" charset="-128"/>
                <a:ea typeface="MS UI Gothic" pitchFamily="50" charset="-128"/>
              </a:rPr>
              <a:t>診療している患者の病態や実施した医療行為の内容等について</a:t>
            </a:r>
            <a:r>
              <a:rPr kumimoji="0" lang="ja-JP" altLang="en-US" sz="2800" dirty="0">
                <a:solidFill>
                  <a:srgbClr val="0070C0"/>
                </a:solidFill>
                <a:latin typeface="MS UI Gothic" pitchFamily="50" charset="-128"/>
                <a:ea typeface="MS UI Gothic" pitchFamily="50" charset="-128"/>
              </a:rPr>
              <a:t>データを提出した場合の評価</a:t>
            </a:r>
            <a:r>
              <a:rPr kumimoji="0" lang="ja-JP" altLang="en-US" sz="2800" dirty="0">
                <a:latin typeface="MS UI Gothic" pitchFamily="50" charset="-128"/>
                <a:ea typeface="MS UI Gothic" pitchFamily="50" charset="-128"/>
              </a:rPr>
              <a:t>を新設する。</a:t>
            </a:r>
            <a:endParaRPr kumimoji="0" lang="en-US" altLang="ja-JP" sz="2800" dirty="0">
              <a:latin typeface="MS UI Gothic" pitchFamily="50" charset="-128"/>
              <a:ea typeface="MS UI Gothic" pitchFamily="50" charset="-128"/>
            </a:endParaRPr>
          </a:p>
          <a:p>
            <a:pPr indent="355600">
              <a:defRPr/>
            </a:pPr>
            <a:endParaRPr kumimoji="0" lang="en-US" altLang="ja-JP" sz="2800" dirty="0">
              <a:latin typeface="MS UI Gothic" pitchFamily="50" charset="-128"/>
              <a:ea typeface="MS UI Gothic" pitchFamily="50" charset="-128"/>
            </a:endParaRPr>
          </a:p>
          <a:p>
            <a:pPr indent="355600">
              <a:defRPr/>
            </a:pPr>
            <a:r>
              <a:rPr kumimoji="0" lang="ja-JP" altLang="en-US" sz="2800" dirty="0">
                <a:solidFill>
                  <a:srgbClr val="FF0000"/>
                </a:solidFill>
                <a:latin typeface="MS UI Gothic" pitchFamily="50" charset="-128"/>
                <a:ea typeface="MS UI Gothic" pitchFamily="50" charset="-128"/>
              </a:rPr>
              <a:t>（新）</a:t>
            </a:r>
            <a:r>
              <a:rPr kumimoji="0" lang="en-US" altLang="ja-JP" sz="2800" dirty="0">
                <a:solidFill>
                  <a:srgbClr val="FF0000"/>
                </a:solidFill>
                <a:latin typeface="MS UI Gothic" pitchFamily="50" charset="-128"/>
                <a:ea typeface="MS UI Gothic" pitchFamily="50" charset="-128"/>
              </a:rPr>
              <a:t>A245</a:t>
            </a:r>
            <a:r>
              <a:rPr kumimoji="0" lang="ja-JP" altLang="en-US" sz="2800" dirty="0">
                <a:solidFill>
                  <a:srgbClr val="FF0000"/>
                </a:solidFill>
                <a:latin typeface="MS UI Gothic" pitchFamily="50" charset="-128"/>
                <a:ea typeface="MS UI Gothic" pitchFamily="50" charset="-128"/>
              </a:rPr>
              <a:t>　データ提出加算（入院中１回）</a:t>
            </a:r>
          </a:p>
          <a:p>
            <a:pPr indent="355600">
              <a:defRPr/>
            </a:pPr>
            <a:r>
              <a:rPr kumimoji="0" lang="ja-JP" altLang="en-US" sz="2800" dirty="0" smtClean="0">
                <a:solidFill>
                  <a:srgbClr val="FF0000"/>
                </a:solidFill>
                <a:latin typeface="MS UI Gothic" pitchFamily="50" charset="-128"/>
                <a:ea typeface="MS UI Gothic" pitchFamily="50" charset="-128"/>
              </a:rPr>
              <a:t>　　　　１</a:t>
            </a:r>
            <a:r>
              <a:rPr kumimoji="0" lang="ja-JP" altLang="en-US" sz="2800" dirty="0">
                <a:solidFill>
                  <a:srgbClr val="FF0000"/>
                </a:solidFill>
                <a:latin typeface="MS UI Gothic" pitchFamily="50" charset="-128"/>
                <a:ea typeface="MS UI Gothic" pitchFamily="50" charset="-128"/>
              </a:rPr>
              <a:t>　データ提出加算１</a:t>
            </a:r>
          </a:p>
          <a:p>
            <a:pPr indent="355600">
              <a:defRPr/>
            </a:pPr>
            <a:r>
              <a:rPr kumimoji="0" lang="ja-JP" altLang="en-US" sz="2800" dirty="0" smtClean="0">
                <a:solidFill>
                  <a:srgbClr val="FF0000"/>
                </a:solidFill>
                <a:latin typeface="MS UI Gothic" pitchFamily="50" charset="-128"/>
                <a:ea typeface="MS UI Gothic" pitchFamily="50" charset="-128"/>
              </a:rPr>
              <a:t>　　　　　　　イ</a:t>
            </a:r>
            <a:r>
              <a:rPr kumimoji="0" lang="ja-JP" altLang="en-US" sz="2800" dirty="0">
                <a:solidFill>
                  <a:srgbClr val="FF0000"/>
                </a:solidFill>
                <a:latin typeface="MS UI Gothic" pitchFamily="50" charset="-128"/>
                <a:ea typeface="MS UI Gothic" pitchFamily="50" charset="-128"/>
              </a:rPr>
              <a:t>　２００床以上の病院 　</a:t>
            </a:r>
            <a:r>
              <a:rPr kumimoji="0" lang="ja-JP" altLang="en-US" sz="2800" dirty="0" smtClean="0">
                <a:solidFill>
                  <a:srgbClr val="FF0000"/>
                </a:solidFill>
                <a:latin typeface="MS UI Gothic" pitchFamily="50" charset="-128"/>
                <a:ea typeface="MS UI Gothic" pitchFamily="50" charset="-128"/>
              </a:rPr>
              <a:t>　１００点</a:t>
            </a:r>
            <a:endParaRPr kumimoji="0" lang="en-US" altLang="ja-JP" sz="2800" dirty="0">
              <a:solidFill>
                <a:srgbClr val="FF0000"/>
              </a:solidFill>
              <a:latin typeface="MS UI Gothic" pitchFamily="50" charset="-128"/>
              <a:ea typeface="MS UI Gothic" pitchFamily="50" charset="-128"/>
            </a:endParaRPr>
          </a:p>
          <a:p>
            <a:pPr indent="355600">
              <a:defRPr/>
            </a:pPr>
            <a:r>
              <a:rPr kumimoji="0" lang="ja-JP" altLang="en-US" sz="2800" dirty="0" smtClean="0">
                <a:solidFill>
                  <a:srgbClr val="FF0000"/>
                </a:solidFill>
                <a:latin typeface="MS UI Gothic" pitchFamily="50" charset="-128"/>
                <a:ea typeface="MS UI Gothic" pitchFamily="50" charset="-128"/>
              </a:rPr>
              <a:t>　　　　　　　ロ</a:t>
            </a:r>
            <a:r>
              <a:rPr kumimoji="0" lang="ja-JP" altLang="en-US" sz="2800" dirty="0">
                <a:solidFill>
                  <a:srgbClr val="FF0000"/>
                </a:solidFill>
                <a:latin typeface="MS UI Gothic" pitchFamily="50" charset="-128"/>
                <a:ea typeface="MS UI Gothic" pitchFamily="50" charset="-128"/>
              </a:rPr>
              <a:t>　２００床未満の病院 　</a:t>
            </a:r>
            <a:r>
              <a:rPr kumimoji="0" lang="ja-JP" altLang="en-US" sz="2800" dirty="0" smtClean="0">
                <a:solidFill>
                  <a:srgbClr val="FF0000"/>
                </a:solidFill>
                <a:latin typeface="MS UI Gothic" pitchFamily="50" charset="-128"/>
                <a:ea typeface="MS UI Gothic" pitchFamily="50" charset="-128"/>
              </a:rPr>
              <a:t>　１５０点</a:t>
            </a:r>
            <a:endParaRPr kumimoji="0" lang="en-US" altLang="ja-JP" sz="2800" dirty="0">
              <a:solidFill>
                <a:srgbClr val="FF0000"/>
              </a:solidFill>
              <a:latin typeface="MS UI Gothic" pitchFamily="50" charset="-128"/>
              <a:ea typeface="MS UI Gothic" pitchFamily="50" charset="-128"/>
            </a:endParaRPr>
          </a:p>
          <a:p>
            <a:pPr indent="355600">
              <a:defRPr/>
            </a:pPr>
            <a:r>
              <a:rPr kumimoji="0" lang="ja-JP" altLang="en-US" sz="2800" dirty="0" smtClean="0">
                <a:solidFill>
                  <a:srgbClr val="FF0000"/>
                </a:solidFill>
                <a:latin typeface="MS UI Gothic" pitchFamily="50" charset="-128"/>
                <a:ea typeface="MS UI Gothic" pitchFamily="50" charset="-128"/>
              </a:rPr>
              <a:t>　　　　２</a:t>
            </a:r>
            <a:r>
              <a:rPr kumimoji="0" lang="ja-JP" altLang="en-US" sz="2800" dirty="0">
                <a:solidFill>
                  <a:srgbClr val="FF0000"/>
                </a:solidFill>
                <a:latin typeface="MS UI Gothic" pitchFamily="50" charset="-128"/>
                <a:ea typeface="MS UI Gothic" pitchFamily="50" charset="-128"/>
              </a:rPr>
              <a:t>　データ提出加算２</a:t>
            </a:r>
          </a:p>
          <a:p>
            <a:pPr indent="355600">
              <a:defRPr/>
            </a:pPr>
            <a:r>
              <a:rPr kumimoji="0" lang="ja-JP" altLang="en-US" sz="2800" dirty="0" smtClean="0">
                <a:solidFill>
                  <a:srgbClr val="FF0000"/>
                </a:solidFill>
                <a:latin typeface="MS UI Gothic" pitchFamily="50" charset="-128"/>
                <a:ea typeface="MS UI Gothic" pitchFamily="50" charset="-128"/>
              </a:rPr>
              <a:t>　　　　　　　イ</a:t>
            </a:r>
            <a:r>
              <a:rPr kumimoji="0" lang="ja-JP" altLang="en-US" sz="2800" dirty="0">
                <a:solidFill>
                  <a:srgbClr val="FF0000"/>
                </a:solidFill>
                <a:latin typeface="MS UI Gothic" pitchFamily="50" charset="-128"/>
                <a:ea typeface="MS UI Gothic" pitchFamily="50" charset="-128"/>
              </a:rPr>
              <a:t>　２００床以上の病院 　</a:t>
            </a:r>
            <a:r>
              <a:rPr kumimoji="0" lang="ja-JP" altLang="en-US" sz="2800" dirty="0" smtClean="0">
                <a:solidFill>
                  <a:srgbClr val="FF0000"/>
                </a:solidFill>
                <a:latin typeface="MS UI Gothic" pitchFamily="50" charset="-128"/>
                <a:ea typeface="MS UI Gothic" pitchFamily="50" charset="-128"/>
              </a:rPr>
              <a:t>　１１０点</a:t>
            </a:r>
            <a:endParaRPr kumimoji="0" lang="ja-JP" altLang="en-US" sz="2800" dirty="0">
              <a:solidFill>
                <a:srgbClr val="FF0000"/>
              </a:solidFill>
              <a:latin typeface="MS UI Gothic" pitchFamily="50" charset="-128"/>
              <a:ea typeface="MS UI Gothic" pitchFamily="50" charset="-128"/>
            </a:endParaRPr>
          </a:p>
          <a:p>
            <a:pPr indent="355600">
              <a:defRPr/>
            </a:pPr>
            <a:r>
              <a:rPr kumimoji="0" lang="ja-JP" altLang="en-US" sz="2800" dirty="0" smtClean="0">
                <a:solidFill>
                  <a:srgbClr val="FF0000"/>
                </a:solidFill>
                <a:latin typeface="MS UI Gothic" pitchFamily="50" charset="-128"/>
                <a:ea typeface="MS UI Gothic" pitchFamily="50" charset="-128"/>
              </a:rPr>
              <a:t>　　　　　　　ロ</a:t>
            </a:r>
            <a:r>
              <a:rPr kumimoji="0" lang="ja-JP" altLang="en-US" sz="2800" dirty="0">
                <a:solidFill>
                  <a:srgbClr val="FF0000"/>
                </a:solidFill>
                <a:latin typeface="MS UI Gothic" pitchFamily="50" charset="-128"/>
                <a:ea typeface="MS UI Gothic" pitchFamily="50" charset="-128"/>
              </a:rPr>
              <a:t>　２００床未満の病院 </a:t>
            </a:r>
            <a:r>
              <a:rPr kumimoji="0" lang="ja-JP" altLang="en-US" sz="2800" dirty="0" smtClean="0">
                <a:solidFill>
                  <a:srgbClr val="FF0000"/>
                </a:solidFill>
                <a:latin typeface="MS UI Gothic" pitchFamily="50" charset="-128"/>
                <a:ea typeface="MS UI Gothic" pitchFamily="50" charset="-128"/>
              </a:rPr>
              <a:t>　</a:t>
            </a:r>
            <a:r>
              <a:rPr kumimoji="0" lang="ja-JP" altLang="en-US" sz="2800" dirty="0">
                <a:solidFill>
                  <a:srgbClr val="FF0000"/>
                </a:solidFill>
                <a:latin typeface="MS UI Gothic" pitchFamily="50" charset="-128"/>
                <a:ea typeface="MS UI Gothic" pitchFamily="50" charset="-128"/>
              </a:rPr>
              <a:t>　１６０点</a:t>
            </a:r>
          </a:p>
        </p:txBody>
      </p:sp>
      <p:sp>
        <p:nvSpPr>
          <p:cNvPr id="9" name="タイトル 2"/>
          <p:cNvSpPr>
            <a:spLocks noGrp="1"/>
          </p:cNvSpPr>
          <p:nvPr>
            <p:ph type="title"/>
          </p:nvPr>
        </p:nvSpPr>
        <p:spPr>
          <a:xfrm>
            <a:off x="457200" y="116632"/>
            <a:ext cx="8229600" cy="864096"/>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ＤＰＣフォーマットデータ提出の評価について</a:t>
            </a:r>
            <a:endParaRPr lang="ja-JP" altLang="en-US" sz="28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14006895-5D9B-4014-8C4B-DFAF31AD8272}" type="slidenum">
              <a:rPr lang="en-US" sz="1400">
                <a:effectLst>
                  <a:outerShdw blurRad="38100" dist="38100" dir="2700000" algn="tl">
                    <a:srgbClr val="000000">
                      <a:alpha val="43137"/>
                    </a:srgbClr>
                  </a:outerShdw>
                </a:effectLst>
              </a:rPr>
              <a:pPr algn="r">
                <a:defRPr/>
              </a:pPr>
              <a:t>200</a:t>
            </a:fld>
            <a:endParaRPr lang="en-US" sz="1400" dirty="0">
              <a:effectLst>
                <a:outerShdw blurRad="38100" dist="38100" dir="2700000" algn="tl">
                  <a:srgbClr val="000000">
                    <a:alpha val="43137"/>
                  </a:srgbClr>
                </a:outerShdw>
              </a:effectLst>
            </a:endParaRPr>
          </a:p>
        </p:txBody>
      </p:sp>
      <p:sp>
        <p:nvSpPr>
          <p:cNvPr id="7" name="テキスト ボックス 6"/>
          <p:cNvSpPr txBox="1"/>
          <p:nvPr/>
        </p:nvSpPr>
        <p:spPr>
          <a:xfrm>
            <a:off x="4427984" y="980728"/>
            <a:ext cx="457301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109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581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859-862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260648"/>
            <a:ext cx="8136904" cy="6264696"/>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600"/>
              </a:spcAft>
              <a:defRPr/>
            </a:pPr>
            <a:r>
              <a:rPr kumimoji="0" lang="en-US" altLang="ja-JP" sz="2200" dirty="0">
                <a:latin typeface="MS UI Gothic" pitchFamily="50" charset="-128"/>
                <a:ea typeface="MS UI Gothic" pitchFamily="50" charset="-128"/>
              </a:rPr>
              <a:t>[</a:t>
            </a:r>
            <a:r>
              <a:rPr kumimoji="0" lang="ja-JP" altLang="en-US" sz="2200" dirty="0">
                <a:latin typeface="MS UI Gothic" pitchFamily="50" charset="-128"/>
                <a:ea typeface="MS UI Gothic" pitchFamily="50" charset="-128"/>
              </a:rPr>
              <a:t>算定要件</a:t>
            </a:r>
            <a:r>
              <a:rPr kumimoji="0" lang="en-US" altLang="ja-JP" sz="2200" dirty="0">
                <a:latin typeface="MS UI Gothic" pitchFamily="50" charset="-128"/>
                <a:ea typeface="MS UI Gothic" pitchFamily="50" charset="-128"/>
              </a:rPr>
              <a:t>]</a:t>
            </a:r>
          </a:p>
          <a:p>
            <a:pPr fontAlgn="auto">
              <a:spcBef>
                <a:spcPts val="0"/>
              </a:spcBef>
              <a:spcAft>
                <a:spcPts val="600"/>
              </a:spcAft>
              <a:defRPr/>
            </a:pPr>
            <a:r>
              <a:rPr kumimoji="0" lang="ja-JP" altLang="en-US" sz="2200" dirty="0">
                <a:solidFill>
                  <a:srgbClr val="FF0000"/>
                </a:solidFill>
                <a:latin typeface="MS UI Gothic" pitchFamily="50" charset="-128"/>
                <a:ea typeface="MS UI Gothic" pitchFamily="50" charset="-128"/>
              </a:rPr>
              <a:t>１　データ提出加算１</a:t>
            </a:r>
          </a:p>
          <a:p>
            <a:pPr marL="355600" indent="-273050" fontAlgn="auto">
              <a:spcBef>
                <a:spcPts val="0"/>
              </a:spcBef>
              <a:spcAft>
                <a:spcPts val="0"/>
              </a:spcAft>
              <a:defRPr/>
            </a:pPr>
            <a:r>
              <a:rPr kumimoji="0" lang="ja-JP" altLang="en-US" sz="2200" dirty="0">
                <a:latin typeface="MS UI Gothic" pitchFamily="50" charset="-128"/>
                <a:ea typeface="MS UI Gothic" pitchFamily="50" charset="-128"/>
              </a:rPr>
              <a:t>①　データ提出することをあらかじめ届出た上で、</a:t>
            </a:r>
            <a:r>
              <a:rPr kumimoji="0" lang="ja-JP" altLang="en-US" sz="2200" dirty="0">
                <a:solidFill>
                  <a:srgbClr val="0070C0"/>
                </a:solidFill>
                <a:latin typeface="MS UI Gothic" pitchFamily="50" charset="-128"/>
                <a:ea typeface="MS UI Gothic" pitchFamily="50" charset="-128"/>
              </a:rPr>
              <a:t>ＤＰＣフォーマットのデータ作成対象病棟に入院し、退院した全入院患者</a:t>
            </a:r>
            <a:r>
              <a:rPr kumimoji="0" lang="ja-JP" altLang="en-US" sz="2200" dirty="0">
                <a:latin typeface="MS UI Gothic" pitchFamily="50" charset="-128"/>
                <a:ea typeface="MS UI Gothic" pitchFamily="50" charset="-128"/>
              </a:rPr>
              <a:t>について、当該データを厚生労働省に提出した場合に、翌々月１日から算定可能。</a:t>
            </a:r>
          </a:p>
          <a:p>
            <a:pPr marL="355600" indent="-273050" fontAlgn="auto">
              <a:spcBef>
                <a:spcPts val="0"/>
              </a:spcBef>
              <a:spcAft>
                <a:spcPts val="0"/>
              </a:spcAft>
              <a:defRPr/>
            </a:pPr>
            <a:r>
              <a:rPr kumimoji="0" lang="ja-JP" altLang="en-US" sz="2200" dirty="0">
                <a:latin typeface="MS UI Gothic" pitchFamily="50" charset="-128"/>
                <a:ea typeface="MS UI Gothic" pitchFamily="50" charset="-128"/>
              </a:rPr>
              <a:t>②　データの提出が遅延した場合は、遅延した月の翌々月について、当該加算を算定できない（従来のデータ提出係数と同等の取扱い）。</a:t>
            </a:r>
          </a:p>
          <a:p>
            <a:pPr fontAlgn="auto">
              <a:spcBef>
                <a:spcPts val="0"/>
              </a:spcBef>
              <a:spcAft>
                <a:spcPts val="0"/>
              </a:spcAft>
              <a:defRPr/>
            </a:pPr>
            <a:endParaRPr kumimoji="0" lang="en-US" altLang="ja-JP" sz="2200" dirty="0">
              <a:latin typeface="MS UI Gothic" pitchFamily="50" charset="-128"/>
              <a:ea typeface="MS UI Gothic" pitchFamily="50" charset="-128"/>
            </a:endParaRPr>
          </a:p>
          <a:p>
            <a:pPr fontAlgn="auto">
              <a:spcBef>
                <a:spcPts val="0"/>
              </a:spcBef>
              <a:spcAft>
                <a:spcPts val="600"/>
              </a:spcAft>
              <a:defRPr/>
            </a:pPr>
            <a:r>
              <a:rPr kumimoji="0" lang="ja-JP" altLang="en-US" sz="2200" dirty="0">
                <a:solidFill>
                  <a:srgbClr val="FF0000"/>
                </a:solidFill>
                <a:latin typeface="MS UI Gothic" pitchFamily="50" charset="-128"/>
                <a:ea typeface="MS UI Gothic" pitchFamily="50" charset="-128"/>
              </a:rPr>
              <a:t>２　データ提出加算２</a:t>
            </a:r>
          </a:p>
          <a:p>
            <a:pPr marL="355600" indent="-273050" fontAlgn="auto">
              <a:spcBef>
                <a:spcPts val="0"/>
              </a:spcBef>
              <a:spcAft>
                <a:spcPts val="0"/>
              </a:spcAft>
              <a:defRPr/>
            </a:pPr>
            <a:r>
              <a:rPr kumimoji="0" lang="ja-JP" altLang="en-US" sz="2200" dirty="0">
                <a:latin typeface="MS UI Gothic" pitchFamily="50" charset="-128"/>
                <a:ea typeface="MS UI Gothic" pitchFamily="50" charset="-128"/>
              </a:rPr>
              <a:t>①　</a:t>
            </a:r>
            <a:r>
              <a:rPr kumimoji="0" lang="ja-JP" altLang="en-US" sz="2200" dirty="0">
                <a:solidFill>
                  <a:srgbClr val="0070C0"/>
                </a:solidFill>
                <a:latin typeface="MS UI Gothic" pitchFamily="50" charset="-128"/>
                <a:ea typeface="MS UI Gothic" pitchFamily="50" charset="-128"/>
              </a:rPr>
              <a:t>入院診療に係るデータに加えて外来診療データを提出</a:t>
            </a:r>
            <a:r>
              <a:rPr kumimoji="0" lang="ja-JP" altLang="en-US" sz="2200" dirty="0">
                <a:latin typeface="MS UI Gothic" pitchFamily="50" charset="-128"/>
                <a:ea typeface="MS UI Gothic" pitchFamily="50" charset="-128"/>
              </a:rPr>
              <a:t>した場合に算定する。</a:t>
            </a:r>
          </a:p>
          <a:p>
            <a:pPr marL="355600" indent="-273050" fontAlgn="auto">
              <a:spcBef>
                <a:spcPts val="0"/>
              </a:spcBef>
              <a:spcAft>
                <a:spcPts val="0"/>
              </a:spcAft>
              <a:defRPr/>
            </a:pPr>
            <a:r>
              <a:rPr kumimoji="0" lang="ja-JP" altLang="en-US" sz="2200" dirty="0">
                <a:latin typeface="MS UI Gothic" pitchFamily="50" charset="-128"/>
                <a:ea typeface="MS UI Gothic" pitchFamily="50" charset="-128"/>
              </a:rPr>
              <a:t>②　データ提出することをあらかじめ届出た上で、</a:t>
            </a:r>
            <a:r>
              <a:rPr kumimoji="0" lang="ja-JP" altLang="en-US" sz="2200" dirty="0">
                <a:solidFill>
                  <a:srgbClr val="0070C0"/>
                </a:solidFill>
                <a:latin typeface="MS UI Gothic" pitchFamily="50" charset="-128"/>
                <a:ea typeface="MS UI Gothic" pitchFamily="50" charset="-128"/>
              </a:rPr>
              <a:t>ＤＰＣフォーマットのデータ作成対象病棟に入院し、退院した全入院患者</a:t>
            </a:r>
            <a:r>
              <a:rPr kumimoji="0" lang="ja-JP" altLang="en-US" sz="2200" dirty="0">
                <a:latin typeface="MS UI Gothic" pitchFamily="50" charset="-128"/>
                <a:ea typeface="MS UI Gothic" pitchFamily="50" charset="-128"/>
              </a:rPr>
              <a:t>について、当該データを厚生労働省に提出した場合に、翌々月１日から算定可能。</a:t>
            </a:r>
          </a:p>
          <a:p>
            <a:pPr marL="355600" indent="-273050" fontAlgn="auto">
              <a:spcBef>
                <a:spcPts val="0"/>
              </a:spcBef>
              <a:spcAft>
                <a:spcPts val="0"/>
              </a:spcAft>
              <a:defRPr/>
            </a:pPr>
            <a:r>
              <a:rPr kumimoji="0" lang="ja-JP" altLang="en-US" sz="2200" dirty="0">
                <a:latin typeface="MS UI Gothic" pitchFamily="50" charset="-128"/>
                <a:ea typeface="MS UI Gothic" pitchFamily="50" charset="-128"/>
              </a:rPr>
              <a:t>③　データの提出が遅延した場合は、遅延した月の翌々月について、当該加算を算定できない（従来のデータ提出係数と同等の取扱い）。</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7D6C297-31D1-4C1B-8DFC-49801E2CA6E8}" type="slidenum">
              <a:rPr lang="en-US" sz="1400">
                <a:effectLst>
                  <a:outerShdw blurRad="38100" dist="38100" dir="2700000" algn="tl">
                    <a:srgbClr val="000000">
                      <a:alpha val="43137"/>
                    </a:srgbClr>
                  </a:outerShdw>
                </a:effectLst>
              </a:rPr>
              <a:pPr algn="r">
                <a:defRPr/>
              </a:pPr>
              <a:t>201</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260648"/>
            <a:ext cx="8136904" cy="6336704"/>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施設基準</a:t>
            </a:r>
            <a:r>
              <a:rPr kumimoji="0" lang="en-US" altLang="ja-JP" sz="2400" dirty="0">
                <a:latin typeface="MS UI Gothic" pitchFamily="50" charset="-128"/>
                <a:ea typeface="MS UI Gothic" pitchFamily="50" charset="-128"/>
              </a:rPr>
              <a:t>]</a:t>
            </a:r>
          </a:p>
          <a:p>
            <a:pPr marL="355600" indent="-273050" fontAlgn="auto">
              <a:spcBef>
                <a:spcPts val="0"/>
              </a:spcBef>
              <a:spcAft>
                <a:spcPts val="0"/>
              </a:spcAft>
              <a:defRPr/>
            </a:pPr>
            <a:r>
              <a:rPr kumimoji="0" lang="ja-JP" altLang="en-US" sz="2400" dirty="0">
                <a:latin typeface="MS UI Gothic" pitchFamily="50" charset="-128"/>
                <a:ea typeface="MS UI Gothic" pitchFamily="50" charset="-128"/>
              </a:rPr>
              <a:t>①　</a:t>
            </a:r>
            <a:r>
              <a:rPr kumimoji="0" lang="ja-JP" altLang="en-US" sz="2400" dirty="0">
                <a:solidFill>
                  <a:srgbClr val="0070C0"/>
                </a:solidFill>
                <a:latin typeface="MS UI Gothic" pitchFamily="50" charset="-128"/>
                <a:ea typeface="MS UI Gothic" pitchFamily="50" charset="-128"/>
              </a:rPr>
              <a:t>一般病棟入院基本料（７対１又は１０対１）、専門病院入院基本料（７対１又は１０対１）、特定機能病院一般病棟入院基本料（７対１又は１０対１）</a:t>
            </a:r>
            <a:r>
              <a:rPr kumimoji="0" lang="ja-JP" altLang="en-US" sz="2400" dirty="0">
                <a:latin typeface="MS UI Gothic" pitchFamily="50" charset="-128"/>
                <a:ea typeface="MS UI Gothic" pitchFamily="50" charset="-128"/>
              </a:rPr>
              <a:t>を算定している病院であること。</a:t>
            </a:r>
          </a:p>
          <a:p>
            <a:pPr marL="355600" indent="-273050" fontAlgn="auto">
              <a:spcBef>
                <a:spcPts val="0"/>
              </a:spcBef>
              <a:spcAft>
                <a:spcPts val="0"/>
              </a:spcAft>
              <a:defRPr/>
            </a:pPr>
            <a:r>
              <a:rPr kumimoji="0" lang="ja-JP" altLang="en-US" sz="2400" dirty="0">
                <a:latin typeface="MS UI Gothic" pitchFamily="50" charset="-128"/>
                <a:ea typeface="MS UI Gothic" pitchFamily="50" charset="-128"/>
              </a:rPr>
              <a:t>②　</a:t>
            </a:r>
            <a:r>
              <a:rPr kumimoji="0" lang="ja-JP" altLang="en-US" sz="2400" dirty="0">
                <a:solidFill>
                  <a:srgbClr val="0070C0"/>
                </a:solidFill>
                <a:latin typeface="MS UI Gothic" pitchFamily="50" charset="-128"/>
                <a:ea typeface="MS UI Gothic" pitchFamily="50" charset="-128"/>
              </a:rPr>
              <a:t>診療録管理体制加算に係る届出を行っていること、又はそれと同等の診療録管理体制</a:t>
            </a:r>
            <a:r>
              <a:rPr kumimoji="0" lang="ja-JP" altLang="en-US" sz="2400" dirty="0">
                <a:latin typeface="MS UI Gothic" pitchFamily="50" charset="-128"/>
                <a:ea typeface="MS UI Gothic" pitchFamily="50" charset="-128"/>
              </a:rPr>
              <a:t>を有しており、当該基準を満たすべく計画を策定していること。</a:t>
            </a:r>
          </a:p>
          <a:p>
            <a:pPr marL="355600" indent="-273050" fontAlgn="auto">
              <a:spcBef>
                <a:spcPts val="0"/>
              </a:spcBef>
              <a:spcAft>
                <a:spcPts val="0"/>
              </a:spcAft>
              <a:defRPr/>
            </a:pPr>
            <a:r>
              <a:rPr kumimoji="0" lang="ja-JP" altLang="en-US" sz="2400" dirty="0">
                <a:latin typeface="MS UI Gothic" pitchFamily="50" charset="-128"/>
                <a:ea typeface="MS UI Gothic" pitchFamily="50" charset="-128"/>
              </a:rPr>
              <a:t>③　</a:t>
            </a:r>
            <a:r>
              <a:rPr kumimoji="0" lang="ja-JP" altLang="en-US" sz="2400" dirty="0">
                <a:solidFill>
                  <a:srgbClr val="0070C0"/>
                </a:solidFill>
                <a:latin typeface="MS UI Gothic" pitchFamily="50" charset="-128"/>
                <a:ea typeface="MS UI Gothic" pitchFamily="50" charset="-128"/>
              </a:rPr>
              <a:t> 「適切なコーディングに関する委員会」を設置</a:t>
            </a:r>
            <a:r>
              <a:rPr kumimoji="0" lang="ja-JP" altLang="en-US" sz="2400" dirty="0">
                <a:latin typeface="MS UI Gothic" pitchFamily="50" charset="-128"/>
                <a:ea typeface="MS UI Gothic" pitchFamily="50" charset="-128"/>
              </a:rPr>
              <a:t>し、年２回以上当該委員会を開催すること。</a:t>
            </a:r>
            <a:endParaRPr kumimoji="0" lang="en-US" altLang="ja-JP" sz="2400" dirty="0">
              <a:latin typeface="MS UI Gothic" pitchFamily="50" charset="-128"/>
              <a:ea typeface="MS UI Gothic" pitchFamily="50" charset="-128"/>
            </a:endParaRPr>
          </a:p>
          <a:p>
            <a:pPr fontAlgn="auto">
              <a:spcBef>
                <a:spcPts val="0"/>
              </a:spcBef>
              <a:spcAft>
                <a:spcPts val="0"/>
              </a:spcAft>
              <a:defRPr/>
            </a:pPr>
            <a:endParaRPr kumimoji="0" lang="ja-JP" altLang="en-US" sz="2400" dirty="0">
              <a:latin typeface="MS UI Gothic" pitchFamily="50" charset="-128"/>
              <a:ea typeface="MS UI Gothic" pitchFamily="50" charset="-128"/>
            </a:endParaRPr>
          </a:p>
          <a:p>
            <a:pPr fontAlgn="auto">
              <a:spcBef>
                <a:spcPts val="0"/>
              </a:spcBef>
              <a:spcAft>
                <a:spcPts val="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その他</a:t>
            </a:r>
            <a:r>
              <a:rPr kumimoji="0" lang="en-US" altLang="ja-JP" sz="2400" dirty="0">
                <a:latin typeface="MS UI Gothic" pitchFamily="50" charset="-128"/>
                <a:ea typeface="MS UI Gothic" pitchFamily="50" charset="-128"/>
              </a:rPr>
              <a:t>]</a:t>
            </a:r>
          </a:p>
          <a:p>
            <a:pPr marL="355600" indent="-273050" fontAlgn="auto">
              <a:spcBef>
                <a:spcPts val="0"/>
              </a:spcBef>
              <a:spcAft>
                <a:spcPts val="0"/>
              </a:spcAft>
              <a:defRPr/>
            </a:pPr>
            <a:r>
              <a:rPr kumimoji="0" lang="ja-JP" altLang="en-US" sz="2400" dirty="0">
                <a:latin typeface="MS UI Gothic" pitchFamily="50" charset="-128"/>
                <a:ea typeface="MS UI Gothic" pitchFamily="50" charset="-128"/>
              </a:rPr>
              <a:t>①　「外来診療データ」については、</a:t>
            </a:r>
            <a:r>
              <a:rPr kumimoji="0" lang="ja-JP" altLang="en-US" sz="2400" dirty="0">
                <a:solidFill>
                  <a:srgbClr val="0070C0"/>
                </a:solidFill>
                <a:latin typeface="MS UI Gothic" pitchFamily="50" charset="-128"/>
                <a:ea typeface="MS UI Gothic" pitchFamily="50" charset="-128"/>
              </a:rPr>
              <a:t>平成２４年１０月１日診療分を目途にデータ提出を受け付ける方向</a:t>
            </a:r>
            <a:r>
              <a:rPr kumimoji="0" lang="ja-JP" altLang="en-US" sz="2400" dirty="0">
                <a:latin typeface="MS UI Gothic" pitchFamily="50" charset="-128"/>
                <a:ea typeface="MS UI Gothic" pitchFamily="50" charset="-128"/>
              </a:rPr>
              <a:t>で対応する。</a:t>
            </a:r>
          </a:p>
          <a:p>
            <a:pPr marL="355600" indent="-273050" fontAlgn="auto">
              <a:spcBef>
                <a:spcPts val="0"/>
              </a:spcBef>
              <a:spcAft>
                <a:spcPts val="0"/>
              </a:spcAft>
              <a:defRPr/>
            </a:pPr>
            <a:r>
              <a:rPr kumimoji="0" lang="ja-JP" altLang="en-US" sz="2400" dirty="0">
                <a:latin typeface="MS UI Gothic" pitchFamily="50" charset="-128"/>
                <a:ea typeface="MS UI Gothic" pitchFamily="50" charset="-128"/>
              </a:rPr>
              <a:t>②　ＤＰＣ対象病院については、上記加算の新設に伴い、データ提出に係る評価を機能評価係数</a:t>
            </a:r>
            <a:r>
              <a:rPr kumimoji="0" lang="en-US" altLang="ja-JP" sz="2400" dirty="0">
                <a:latin typeface="MS UI Gothic" pitchFamily="50" charset="-128"/>
                <a:ea typeface="MS UI Gothic" pitchFamily="50" charset="-128"/>
              </a:rPr>
              <a:t>Ⅰ</a:t>
            </a:r>
            <a:r>
              <a:rPr kumimoji="0" lang="ja-JP" altLang="en-US" sz="2400" dirty="0">
                <a:latin typeface="MS UI Gothic" pitchFamily="50" charset="-128"/>
                <a:ea typeface="MS UI Gothic" pitchFamily="50" charset="-128"/>
              </a:rPr>
              <a:t>（係数の設定方法については、その他の機能評価係数</a:t>
            </a:r>
            <a:r>
              <a:rPr kumimoji="0" lang="en-US" altLang="ja-JP" sz="2400" dirty="0">
                <a:latin typeface="MS UI Gothic" pitchFamily="50" charset="-128"/>
                <a:ea typeface="MS UI Gothic" pitchFamily="50" charset="-128"/>
              </a:rPr>
              <a:t>Ⅰ</a:t>
            </a:r>
            <a:r>
              <a:rPr kumimoji="0" lang="ja-JP" altLang="en-US" sz="2400" dirty="0">
                <a:latin typeface="MS UI Gothic" pitchFamily="50" charset="-128"/>
                <a:ea typeface="MS UI Gothic" pitchFamily="50" charset="-128"/>
              </a:rPr>
              <a:t>と同様）又は包括外の患者については当該評価として整理する。</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F8423806-13AD-45B0-ACCE-56FB8CA814D8}" type="slidenum">
              <a:rPr lang="en-US" sz="1400">
                <a:effectLst>
                  <a:outerShdw blurRad="38100" dist="38100" dir="2700000" algn="tl">
                    <a:srgbClr val="000000">
                      <a:alpha val="43137"/>
                    </a:srgbClr>
                  </a:outerShdw>
                </a:effectLst>
              </a:rPr>
              <a:pPr algn="r">
                <a:defRPr/>
              </a:pPr>
              <a:t>202</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2852936"/>
          <a:ext cx="8229600" cy="3505004"/>
        </p:xfrm>
        <a:graphic>
          <a:graphicData uri="http://schemas.openxmlformats.org/drawingml/2006/table">
            <a:tbl>
              <a:tblPr firstRow="1" bandRow="1">
                <a:effectLst>
                  <a:innerShdw blurRad="63500" dist="50800" dir="2700000">
                    <a:prstClr val="black">
                      <a:alpha val="50000"/>
                    </a:prstClr>
                  </a:innerShdw>
                </a:effectLst>
              </a:tblPr>
              <a:tblGrid>
                <a:gridCol w="4032448"/>
                <a:gridCol w="4197152"/>
              </a:tblGrid>
              <a:tr h="396044">
                <a:tc>
                  <a:txBody>
                    <a:bodyPr/>
                    <a:lstStyle/>
                    <a:p>
                      <a:pPr algn="ctr"/>
                      <a:r>
                        <a:rPr kumimoji="1" lang="ja-JP" altLang="en-US" sz="1800" dirty="0" smtClean="0">
                          <a:solidFill>
                            <a:schemeClr val="tx1"/>
                          </a:solidFill>
                          <a:latin typeface="MS UI Gothic" pitchFamily="50" charset="-128"/>
                          <a:ea typeface="MS UI Gothic" pitchFamily="50" charset="-128"/>
                        </a:rPr>
                        <a:t>現　　行</a:t>
                      </a:r>
                      <a:endParaRPr kumimoji="1" lang="ja-JP" altLang="en-US" sz="1800" dirty="0">
                        <a:solidFill>
                          <a:schemeClr val="tx1"/>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lang="ja-JP" altLang="en-US" sz="1800" b="1" dirty="0" smtClean="0">
                          <a:solidFill>
                            <a:srgbClr val="FF0000"/>
                          </a:solidFill>
                          <a:latin typeface="MS UI Gothic" pitchFamily="50" charset="-128"/>
                          <a:ea typeface="MS UI Gothic" pitchFamily="50" charset="-128"/>
                        </a:rPr>
                        <a:t>新たに要件を加える項目</a:t>
                      </a:r>
                      <a:endParaRPr kumimoji="1" lang="ja-JP" altLang="en-US" sz="18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r>
              <a:tr h="2772308">
                <a:tc>
                  <a:txBody>
                    <a:bodyPr/>
                    <a:lstStyle/>
                    <a:p>
                      <a:pPr marL="628650" indent="-628650"/>
                      <a:r>
                        <a:rPr lang="ja-JP" altLang="en-US" sz="1800" dirty="0" smtClean="0">
                          <a:latin typeface="MS UI Gothic" pitchFamily="50" charset="-128"/>
                          <a:ea typeface="MS UI Gothic" pitchFamily="50" charset="-128"/>
                        </a:rPr>
                        <a:t>①</a:t>
                      </a:r>
                      <a:r>
                        <a:rPr lang="en-US" altLang="ja-JP" sz="1800" dirty="0" smtClean="0">
                          <a:latin typeface="MS UI Gothic" pitchFamily="50" charset="-128"/>
                          <a:ea typeface="MS UI Gothic" pitchFamily="50" charset="-128"/>
                        </a:rPr>
                        <a:t>A200</a:t>
                      </a:r>
                      <a:r>
                        <a:rPr lang="ja-JP" altLang="en-US" sz="1800" dirty="0" smtClean="0">
                          <a:latin typeface="MS UI Gothic" pitchFamily="50" charset="-128"/>
                          <a:ea typeface="MS UI Gothic" pitchFamily="50" charset="-128"/>
                        </a:rPr>
                        <a:t>　総合入院体制加算</a:t>
                      </a:r>
                    </a:p>
                    <a:p>
                      <a:pPr marL="628650" indent="-628650"/>
                      <a:r>
                        <a:rPr lang="zh-TW" altLang="en-US" sz="1800" dirty="0" smtClean="0">
                          <a:latin typeface="MS UI Gothic" pitchFamily="50" charset="-128"/>
                          <a:ea typeface="MS UI Gothic" pitchFamily="50" charset="-128"/>
                        </a:rPr>
                        <a:t>②</a:t>
                      </a:r>
                      <a:r>
                        <a:rPr lang="en-US" altLang="ja-JP" sz="1800" dirty="0" smtClean="0">
                          <a:latin typeface="MS UI Gothic" pitchFamily="50" charset="-128"/>
                          <a:ea typeface="MS UI Gothic" pitchFamily="50" charset="-128"/>
                        </a:rPr>
                        <a:t>A207-2</a:t>
                      </a:r>
                      <a:r>
                        <a:rPr lang="ja-JP" altLang="en-US" sz="1800" dirty="0" smtClean="0">
                          <a:latin typeface="MS UI Gothic" pitchFamily="50" charset="-128"/>
                          <a:ea typeface="MS UI Gothic" pitchFamily="50" charset="-128"/>
                        </a:rPr>
                        <a:t>　</a:t>
                      </a:r>
                      <a:r>
                        <a:rPr lang="zh-TW" altLang="en-US" sz="1800" dirty="0" smtClean="0">
                          <a:latin typeface="MS UI Gothic" pitchFamily="50" charset="-128"/>
                          <a:ea typeface="MS UI Gothic" pitchFamily="50" charset="-128"/>
                        </a:rPr>
                        <a:t>医師事務作業補助体制加算</a:t>
                      </a:r>
                    </a:p>
                    <a:p>
                      <a:pPr marL="628650" indent="-628650"/>
                      <a:r>
                        <a:rPr lang="ja-JP" altLang="en-US" sz="1800" dirty="0" smtClean="0">
                          <a:latin typeface="MS UI Gothic" pitchFamily="50" charset="-128"/>
                          <a:ea typeface="MS UI Gothic" pitchFamily="50" charset="-128"/>
                        </a:rPr>
                        <a:t>③</a:t>
                      </a:r>
                      <a:r>
                        <a:rPr lang="en-US" altLang="ja-JP" sz="1800" dirty="0" smtClean="0">
                          <a:latin typeface="MS UI Gothic" pitchFamily="50" charset="-128"/>
                          <a:ea typeface="MS UI Gothic" pitchFamily="50" charset="-128"/>
                        </a:rPr>
                        <a:t>A237</a:t>
                      </a:r>
                      <a:r>
                        <a:rPr lang="ja-JP" altLang="en-US" sz="1800" dirty="0" smtClean="0">
                          <a:latin typeface="MS UI Gothic" pitchFamily="50" charset="-128"/>
                          <a:ea typeface="MS UI Gothic" pitchFamily="50" charset="-128"/>
                        </a:rPr>
                        <a:t>　ハイリスク分娩管理加算</a:t>
                      </a:r>
                    </a:p>
                    <a:p>
                      <a:pPr marL="628650" indent="-628650"/>
                      <a:r>
                        <a:rPr lang="zh-TW" altLang="en-US" sz="1800" dirty="0" smtClean="0">
                          <a:latin typeface="MS UI Gothic" pitchFamily="50" charset="-128"/>
                          <a:ea typeface="MS UI Gothic" pitchFamily="50" charset="-128"/>
                        </a:rPr>
                        <a:t>④</a:t>
                      </a:r>
                      <a:r>
                        <a:rPr lang="en-US" altLang="ja-JP" sz="1800" dirty="0" smtClean="0">
                          <a:latin typeface="MS UI Gothic" pitchFamily="50" charset="-128"/>
                          <a:ea typeface="MS UI Gothic" pitchFamily="50" charset="-128"/>
                        </a:rPr>
                        <a:t>A207-3</a:t>
                      </a:r>
                      <a:r>
                        <a:rPr lang="ja-JP" altLang="en-US" sz="1800" dirty="0" smtClean="0">
                          <a:latin typeface="MS UI Gothic" pitchFamily="50" charset="-128"/>
                          <a:ea typeface="MS UI Gothic" pitchFamily="50" charset="-128"/>
                        </a:rPr>
                        <a:t>　</a:t>
                      </a:r>
                      <a:r>
                        <a:rPr lang="zh-TW" altLang="en-US" sz="1800" dirty="0" smtClean="0">
                          <a:latin typeface="MS UI Gothic" pitchFamily="50" charset="-128"/>
                          <a:ea typeface="MS UI Gothic" pitchFamily="50" charset="-128"/>
                        </a:rPr>
                        <a:t>急性期看護補助体制加算</a:t>
                      </a:r>
                    </a:p>
                    <a:p>
                      <a:pPr marL="628650" indent="-628650"/>
                      <a:r>
                        <a:rPr lang="ja-JP" altLang="en-US" sz="1800" dirty="0" smtClean="0">
                          <a:latin typeface="MS UI Gothic" pitchFamily="50" charset="-128"/>
                          <a:ea typeface="MS UI Gothic" pitchFamily="50" charset="-128"/>
                        </a:rPr>
                        <a:t>⑤</a:t>
                      </a:r>
                      <a:r>
                        <a:rPr lang="en-US" altLang="ja-JP" sz="1800" dirty="0" smtClean="0">
                          <a:latin typeface="MS UI Gothic" pitchFamily="50" charset="-128"/>
                          <a:ea typeface="MS UI Gothic" pitchFamily="50" charset="-128"/>
                        </a:rPr>
                        <a:t>A233-2</a:t>
                      </a:r>
                      <a:r>
                        <a:rPr lang="ja-JP" altLang="en-US" sz="1800" dirty="0" smtClean="0">
                          <a:latin typeface="MS UI Gothic" pitchFamily="50" charset="-128"/>
                          <a:ea typeface="MS UI Gothic" pitchFamily="50" charset="-128"/>
                        </a:rPr>
                        <a:t>　栄養サポートチーム加算</a:t>
                      </a:r>
                    </a:p>
                    <a:p>
                      <a:pPr marL="628650" indent="-628650"/>
                      <a:r>
                        <a:rPr lang="ja-JP" altLang="en-US" sz="1800" dirty="0" smtClean="0">
                          <a:latin typeface="MS UI Gothic" pitchFamily="50" charset="-128"/>
                          <a:ea typeface="MS UI Gothic" pitchFamily="50" charset="-128"/>
                        </a:rPr>
                        <a:t>⑥</a:t>
                      </a:r>
                      <a:r>
                        <a:rPr lang="en-US" altLang="ja-JP" sz="1800" dirty="0" smtClean="0">
                          <a:latin typeface="MS UI Gothic" pitchFamily="50" charset="-128"/>
                          <a:ea typeface="MS UI Gothic" pitchFamily="50" charset="-128"/>
                        </a:rPr>
                        <a:t>A242</a:t>
                      </a:r>
                      <a:r>
                        <a:rPr lang="ja-JP" altLang="en-US" sz="1800" dirty="0" smtClean="0">
                          <a:latin typeface="MS UI Gothic" pitchFamily="50" charset="-128"/>
                          <a:ea typeface="MS UI Gothic" pitchFamily="50" charset="-128"/>
                        </a:rPr>
                        <a:t>　呼吸ケアチーム加算</a:t>
                      </a:r>
                    </a:p>
                    <a:p>
                      <a:pPr marL="628650" indent="-628650"/>
                      <a:r>
                        <a:rPr lang="ja-JP" altLang="en-US" sz="1800" dirty="0" smtClean="0">
                          <a:latin typeface="MS UI Gothic" pitchFamily="50" charset="-128"/>
                          <a:ea typeface="MS UI Gothic" pitchFamily="50" charset="-128"/>
                        </a:rPr>
                        <a:t>⑦</a:t>
                      </a:r>
                      <a:r>
                        <a:rPr lang="en-US" altLang="ja-JP" sz="1800" dirty="0" smtClean="0">
                          <a:latin typeface="MS UI Gothic" pitchFamily="50" charset="-128"/>
                          <a:ea typeface="MS UI Gothic" pitchFamily="50" charset="-128"/>
                        </a:rPr>
                        <a:t>A307</a:t>
                      </a:r>
                      <a:r>
                        <a:rPr lang="ja-JP" altLang="en-US" sz="1800" dirty="0" smtClean="0">
                          <a:latin typeface="MS UI Gothic" pitchFamily="50" charset="-128"/>
                          <a:ea typeface="MS UI Gothic" pitchFamily="50" charset="-128"/>
                        </a:rPr>
                        <a:t>　小児入院医療管理料１及び２</a:t>
                      </a:r>
                    </a:p>
                    <a:p>
                      <a:pPr marL="628650" indent="-628650"/>
                      <a:r>
                        <a:rPr lang="ja-JP" altLang="en-US" sz="1800" dirty="0" smtClean="0">
                          <a:latin typeface="MS UI Gothic" pitchFamily="50" charset="-128"/>
                          <a:ea typeface="MS UI Gothic" pitchFamily="50" charset="-128"/>
                        </a:rPr>
                        <a:t>⑧</a:t>
                      </a:r>
                      <a:r>
                        <a:rPr lang="en-US" altLang="ja-JP" sz="1800" dirty="0" smtClean="0">
                          <a:latin typeface="MS UI Gothic" pitchFamily="50" charset="-128"/>
                          <a:ea typeface="MS UI Gothic" pitchFamily="50" charset="-128"/>
                        </a:rPr>
                        <a:t>A300</a:t>
                      </a:r>
                      <a:r>
                        <a:rPr lang="ja-JP" altLang="en-US" sz="1800" dirty="0" smtClean="0">
                          <a:latin typeface="MS UI Gothic" pitchFamily="50" charset="-128"/>
                          <a:ea typeface="MS UI Gothic" pitchFamily="50" charset="-128"/>
                        </a:rPr>
                        <a:t>　救命救急入院料 注３に掲げる加算を算定する場合</a:t>
                      </a:r>
                      <a:endParaRPr kumimoji="1" lang="en-US" altLang="ja-JP" sz="18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808038" indent="-808038"/>
                      <a:r>
                        <a:rPr lang="zh-TW" altLang="en-US" sz="1800" b="1" dirty="0" smtClean="0">
                          <a:solidFill>
                            <a:srgbClr val="FF0000"/>
                          </a:solidFill>
                          <a:latin typeface="MS UI Gothic" pitchFamily="50" charset="-128"/>
                          <a:ea typeface="MS UI Gothic" pitchFamily="50" charset="-128"/>
                        </a:rPr>
                        <a:t>⑨</a:t>
                      </a:r>
                      <a:r>
                        <a:rPr lang="en-US" altLang="ja-JP" sz="1800" b="1" dirty="0" smtClean="0">
                          <a:solidFill>
                            <a:srgbClr val="FF0000"/>
                          </a:solidFill>
                          <a:latin typeface="MS UI Gothic" pitchFamily="50" charset="-128"/>
                          <a:ea typeface="MS UI Gothic" pitchFamily="50" charset="-128"/>
                        </a:rPr>
                        <a:t>A303</a:t>
                      </a:r>
                    </a:p>
                    <a:p>
                      <a:pPr marL="808038" indent="-808038"/>
                      <a:r>
                        <a:rPr lang="ja-JP" altLang="en-US" sz="1800" b="1" dirty="0" smtClean="0">
                          <a:solidFill>
                            <a:srgbClr val="FF0000"/>
                          </a:solidFill>
                          <a:latin typeface="MS UI Gothic" pitchFamily="50" charset="-128"/>
                          <a:ea typeface="MS UI Gothic" pitchFamily="50" charset="-128"/>
                        </a:rPr>
                        <a:t>　　</a:t>
                      </a:r>
                      <a:r>
                        <a:rPr lang="zh-TW" altLang="en-US" sz="1800" b="1" dirty="0" smtClean="0">
                          <a:solidFill>
                            <a:srgbClr val="FF0000"/>
                          </a:solidFill>
                          <a:latin typeface="MS UI Gothic" pitchFamily="50" charset="-128"/>
                          <a:ea typeface="MS UI Gothic" pitchFamily="50" charset="-128"/>
                        </a:rPr>
                        <a:t>総合周産期特定集中治療室管理料</a:t>
                      </a:r>
                    </a:p>
                    <a:p>
                      <a:pPr marL="1520825" indent="-1520825"/>
                      <a:r>
                        <a:rPr lang="zh-TW" altLang="en-US" sz="1800" b="1" dirty="0" smtClean="0">
                          <a:solidFill>
                            <a:srgbClr val="FF0000"/>
                          </a:solidFill>
                          <a:latin typeface="MS UI Gothic" pitchFamily="50" charset="-128"/>
                          <a:ea typeface="MS UI Gothic" pitchFamily="50" charset="-128"/>
                        </a:rPr>
                        <a:t>⑩</a:t>
                      </a:r>
                      <a:r>
                        <a:rPr lang="ja-JP" altLang="en-US" sz="1800" b="1" dirty="0" smtClean="0">
                          <a:solidFill>
                            <a:srgbClr val="FF0000"/>
                          </a:solidFill>
                          <a:latin typeface="MS UI Gothic" pitchFamily="50" charset="-128"/>
                          <a:ea typeface="MS UI Gothic" pitchFamily="50" charset="-128"/>
                        </a:rPr>
                        <a:t>（</a:t>
                      </a:r>
                      <a:r>
                        <a:rPr lang="zh-TW" altLang="en-US" sz="1800" b="1" dirty="0" smtClean="0">
                          <a:solidFill>
                            <a:srgbClr val="FF0000"/>
                          </a:solidFill>
                          <a:latin typeface="MS UI Gothic" pitchFamily="50" charset="-128"/>
                          <a:ea typeface="MS UI Gothic" pitchFamily="50" charset="-128"/>
                        </a:rPr>
                        <a:t>新</a:t>
                      </a:r>
                      <a:r>
                        <a:rPr lang="ja-JP" altLang="en-US" sz="1800" b="1" dirty="0" smtClean="0">
                          <a:solidFill>
                            <a:srgbClr val="FF0000"/>
                          </a:solidFill>
                          <a:latin typeface="MS UI Gothic" pitchFamily="50" charset="-128"/>
                          <a:ea typeface="MS UI Gothic" pitchFamily="50" charset="-128"/>
                        </a:rPr>
                        <a:t>）</a:t>
                      </a:r>
                      <a:r>
                        <a:rPr lang="en-US" altLang="ja-JP" sz="1800" b="1" dirty="0" smtClean="0">
                          <a:solidFill>
                            <a:srgbClr val="FF0000"/>
                          </a:solidFill>
                          <a:latin typeface="MS UI Gothic" pitchFamily="50" charset="-128"/>
                          <a:ea typeface="MS UI Gothic" pitchFamily="50" charset="-128"/>
                        </a:rPr>
                        <a:t>A301-4</a:t>
                      </a:r>
                    </a:p>
                    <a:p>
                      <a:pPr marL="1520825" indent="-1520825"/>
                      <a:r>
                        <a:rPr lang="ja-JP" altLang="en-US" sz="1800" b="1" dirty="0" smtClean="0">
                          <a:solidFill>
                            <a:srgbClr val="FF0000"/>
                          </a:solidFill>
                          <a:latin typeface="MS UI Gothic" pitchFamily="50" charset="-128"/>
                          <a:ea typeface="MS UI Gothic" pitchFamily="50" charset="-128"/>
                        </a:rPr>
                        <a:t>　　　　　</a:t>
                      </a:r>
                      <a:r>
                        <a:rPr lang="zh-TW" altLang="en-US" sz="1800" b="1" dirty="0" smtClean="0">
                          <a:solidFill>
                            <a:srgbClr val="FF0000"/>
                          </a:solidFill>
                          <a:latin typeface="MS UI Gothic" pitchFamily="50" charset="-128"/>
                          <a:ea typeface="MS UI Gothic" pitchFamily="50" charset="-128"/>
                        </a:rPr>
                        <a:t>小児特定集中治療室管理料</a:t>
                      </a:r>
                    </a:p>
                    <a:p>
                      <a:pPr marL="628650" indent="-628650"/>
                      <a:r>
                        <a:rPr lang="ja-JP" altLang="en-US" sz="1800" b="1" dirty="0" smtClean="0">
                          <a:solidFill>
                            <a:srgbClr val="FF0000"/>
                          </a:solidFill>
                          <a:latin typeface="MS UI Gothic" pitchFamily="50" charset="-128"/>
                          <a:ea typeface="MS UI Gothic" pitchFamily="50" charset="-128"/>
                        </a:rPr>
                        <a:t>⑪（新）</a:t>
                      </a:r>
                      <a:r>
                        <a:rPr lang="en-US" altLang="ja-JP" sz="1800" b="1" dirty="0" smtClean="0">
                          <a:solidFill>
                            <a:srgbClr val="FF0000"/>
                          </a:solidFill>
                          <a:latin typeface="MS UI Gothic" pitchFamily="50" charset="-128"/>
                          <a:ea typeface="MS UI Gothic" pitchFamily="50" charset="-128"/>
                        </a:rPr>
                        <a:t>A230-4</a:t>
                      </a:r>
                      <a:r>
                        <a:rPr lang="ja-JP" altLang="en-US" sz="1800" b="1" dirty="0" smtClean="0">
                          <a:solidFill>
                            <a:srgbClr val="FF0000"/>
                          </a:solidFill>
                          <a:latin typeface="MS UI Gothic" pitchFamily="50" charset="-128"/>
                          <a:ea typeface="MS UI Gothic" pitchFamily="50" charset="-128"/>
                        </a:rPr>
                        <a:t>　精神科リエゾンチーム加算</a:t>
                      </a:r>
                    </a:p>
                    <a:p>
                      <a:pPr marL="628650" indent="-628650"/>
                      <a:r>
                        <a:rPr lang="zh-TW" altLang="en-US" sz="1800" b="1" dirty="0" smtClean="0">
                          <a:solidFill>
                            <a:srgbClr val="FF0000"/>
                          </a:solidFill>
                          <a:latin typeface="MS UI Gothic" pitchFamily="50" charset="-128"/>
                          <a:ea typeface="MS UI Gothic" pitchFamily="50" charset="-128"/>
                        </a:rPr>
                        <a:t>⑫</a:t>
                      </a:r>
                      <a:r>
                        <a:rPr lang="ja-JP" altLang="en-US" sz="1800" b="1" dirty="0" smtClean="0">
                          <a:solidFill>
                            <a:srgbClr val="FF0000"/>
                          </a:solidFill>
                          <a:latin typeface="MS UI Gothic" pitchFamily="50" charset="-128"/>
                          <a:ea typeface="MS UI Gothic" pitchFamily="50" charset="-128"/>
                        </a:rPr>
                        <a:t>（</a:t>
                      </a:r>
                      <a:r>
                        <a:rPr lang="zh-TW" altLang="en-US" sz="1800" b="1" dirty="0" smtClean="0">
                          <a:solidFill>
                            <a:srgbClr val="FF0000"/>
                          </a:solidFill>
                          <a:latin typeface="MS UI Gothic" pitchFamily="50" charset="-128"/>
                          <a:ea typeface="MS UI Gothic" pitchFamily="50" charset="-128"/>
                        </a:rPr>
                        <a:t>新</a:t>
                      </a:r>
                      <a:r>
                        <a:rPr lang="ja-JP" altLang="en-US" sz="1800" b="1" dirty="0" smtClean="0">
                          <a:solidFill>
                            <a:srgbClr val="FF0000"/>
                          </a:solidFill>
                          <a:latin typeface="MS UI Gothic" pitchFamily="50" charset="-128"/>
                          <a:ea typeface="MS UI Gothic" pitchFamily="50" charset="-128"/>
                        </a:rPr>
                        <a:t>）</a:t>
                      </a:r>
                      <a:r>
                        <a:rPr lang="en-US" altLang="ja-JP" sz="1800" b="1" dirty="0" smtClean="0">
                          <a:solidFill>
                            <a:srgbClr val="FF0000"/>
                          </a:solidFill>
                          <a:latin typeface="MS UI Gothic" pitchFamily="50" charset="-128"/>
                          <a:ea typeface="MS UI Gothic" pitchFamily="50" charset="-128"/>
                        </a:rPr>
                        <a:t>A244</a:t>
                      </a:r>
                      <a:r>
                        <a:rPr lang="ja-JP" altLang="en-US" sz="1800" b="1" dirty="0" smtClean="0">
                          <a:solidFill>
                            <a:srgbClr val="FF0000"/>
                          </a:solidFill>
                          <a:latin typeface="MS UI Gothic" pitchFamily="50" charset="-128"/>
                          <a:ea typeface="MS UI Gothic" pitchFamily="50" charset="-128"/>
                        </a:rPr>
                        <a:t>　</a:t>
                      </a:r>
                      <a:r>
                        <a:rPr lang="zh-TW" altLang="en-US" sz="1800" b="1" dirty="0" smtClean="0">
                          <a:solidFill>
                            <a:srgbClr val="FF0000"/>
                          </a:solidFill>
                          <a:latin typeface="MS UI Gothic" pitchFamily="50" charset="-128"/>
                          <a:ea typeface="MS UI Gothic" pitchFamily="50" charset="-128"/>
                        </a:rPr>
                        <a:t>病棟薬剤業務実施加算</a:t>
                      </a:r>
                      <a:endParaRPr lang="en-US" altLang="ja-JP" sz="1800" b="1" dirty="0" smtClean="0">
                        <a:solidFill>
                          <a:srgbClr val="FF0000"/>
                        </a:solidFill>
                        <a:latin typeface="MS UI Gothic" pitchFamily="50" charset="-128"/>
                        <a:ea typeface="MS UI Gothic" pitchFamily="50" charset="-128"/>
                      </a:endParaRPr>
                    </a:p>
                    <a:p>
                      <a:pPr marL="628650" indent="-628650"/>
                      <a:r>
                        <a:rPr lang="ja-JP" altLang="en-US" sz="1800" b="1" dirty="0" smtClean="0">
                          <a:solidFill>
                            <a:srgbClr val="FF0000"/>
                          </a:solidFill>
                          <a:latin typeface="MS UI Gothic" pitchFamily="50" charset="-128"/>
                          <a:ea typeface="MS UI Gothic" pitchFamily="50" charset="-128"/>
                        </a:rPr>
                        <a:t>⑬（新）</a:t>
                      </a:r>
                      <a:r>
                        <a:rPr lang="en-US" altLang="ja-JP" sz="1800" b="1" dirty="0" smtClean="0">
                          <a:solidFill>
                            <a:srgbClr val="FF0000"/>
                          </a:solidFill>
                          <a:latin typeface="MS UI Gothic" pitchFamily="50" charset="-128"/>
                          <a:ea typeface="MS UI Gothic" pitchFamily="50" charset="-128"/>
                        </a:rPr>
                        <a:t>B001-2-5</a:t>
                      </a:r>
                      <a:r>
                        <a:rPr lang="ja-JP" altLang="en-US" sz="1800" b="1" dirty="0" smtClean="0">
                          <a:solidFill>
                            <a:srgbClr val="FF0000"/>
                          </a:solidFill>
                          <a:latin typeface="MS UI Gothic" pitchFamily="50" charset="-128"/>
                          <a:ea typeface="MS UI Gothic" pitchFamily="50" charset="-128"/>
                        </a:rPr>
                        <a:t>　院内トリアージ実施料</a:t>
                      </a:r>
                    </a:p>
                    <a:p>
                      <a:pPr marL="628650" indent="-628650"/>
                      <a:r>
                        <a:rPr lang="zh-TW" altLang="en-US" sz="1800" b="1" dirty="0" smtClean="0">
                          <a:solidFill>
                            <a:srgbClr val="FF0000"/>
                          </a:solidFill>
                          <a:latin typeface="MS UI Gothic" pitchFamily="50" charset="-128"/>
                          <a:ea typeface="MS UI Gothic" pitchFamily="50" charset="-128"/>
                        </a:rPr>
                        <a:t>⑭</a:t>
                      </a:r>
                      <a:r>
                        <a:rPr lang="ja-JP" altLang="en-US" sz="1800" b="1" dirty="0" smtClean="0">
                          <a:solidFill>
                            <a:srgbClr val="FF0000"/>
                          </a:solidFill>
                          <a:latin typeface="MS UI Gothic" pitchFamily="50" charset="-128"/>
                          <a:ea typeface="MS UI Gothic" pitchFamily="50" charset="-128"/>
                        </a:rPr>
                        <a:t>（</a:t>
                      </a:r>
                      <a:r>
                        <a:rPr lang="zh-TW" altLang="en-US" sz="1800" b="1" dirty="0" smtClean="0">
                          <a:solidFill>
                            <a:srgbClr val="FF0000"/>
                          </a:solidFill>
                          <a:latin typeface="MS UI Gothic" pitchFamily="50" charset="-128"/>
                          <a:ea typeface="MS UI Gothic" pitchFamily="50" charset="-128"/>
                        </a:rPr>
                        <a:t>新</a:t>
                      </a:r>
                      <a:r>
                        <a:rPr lang="ja-JP" altLang="en-US" sz="1800" b="1" dirty="0" smtClean="0">
                          <a:solidFill>
                            <a:srgbClr val="FF0000"/>
                          </a:solidFill>
                          <a:latin typeface="MS UI Gothic" pitchFamily="50" charset="-128"/>
                          <a:ea typeface="MS UI Gothic" pitchFamily="50" charset="-128"/>
                        </a:rPr>
                        <a:t>）</a:t>
                      </a:r>
                      <a:r>
                        <a:rPr lang="en-US" altLang="ja-JP" sz="1800" b="1" dirty="0" smtClean="0">
                          <a:solidFill>
                            <a:srgbClr val="FF0000"/>
                          </a:solidFill>
                          <a:latin typeface="MS UI Gothic" pitchFamily="50" charset="-128"/>
                          <a:ea typeface="MS UI Gothic" pitchFamily="50" charset="-128"/>
                        </a:rPr>
                        <a:t>B001</a:t>
                      </a:r>
                      <a:r>
                        <a:rPr lang="ja-JP" altLang="en-US" sz="1800" b="1" dirty="0" smtClean="0">
                          <a:solidFill>
                            <a:srgbClr val="FF0000"/>
                          </a:solidFill>
                          <a:latin typeface="MS UI Gothic" pitchFamily="50" charset="-128"/>
                          <a:ea typeface="MS UI Gothic" pitchFamily="50" charset="-128"/>
                        </a:rPr>
                        <a:t>　</a:t>
                      </a:r>
                      <a:r>
                        <a:rPr lang="en-US" altLang="ja-JP" sz="1800" b="1" dirty="0" smtClean="0">
                          <a:solidFill>
                            <a:srgbClr val="FF0000"/>
                          </a:solidFill>
                          <a:latin typeface="MS UI Gothic" pitchFamily="50" charset="-128"/>
                          <a:ea typeface="MS UI Gothic" pitchFamily="50" charset="-128"/>
                        </a:rPr>
                        <a:t>25</a:t>
                      </a:r>
                      <a:r>
                        <a:rPr lang="ja-JP" altLang="en-US" sz="1800" b="1" dirty="0" smtClean="0">
                          <a:solidFill>
                            <a:srgbClr val="FF0000"/>
                          </a:solidFill>
                          <a:latin typeface="MS UI Gothic" pitchFamily="50" charset="-128"/>
                          <a:ea typeface="MS UI Gothic" pitchFamily="50" charset="-128"/>
                        </a:rPr>
                        <a:t> </a:t>
                      </a:r>
                      <a:r>
                        <a:rPr lang="zh-TW" altLang="en-US" sz="1800" b="1" dirty="0" smtClean="0">
                          <a:solidFill>
                            <a:srgbClr val="FF0000"/>
                          </a:solidFill>
                          <a:latin typeface="MS UI Gothic" pitchFamily="50" charset="-128"/>
                          <a:ea typeface="MS UI Gothic" pitchFamily="50" charset="-128"/>
                        </a:rPr>
                        <a:t>移植後患者指導管理料</a:t>
                      </a:r>
                    </a:p>
                    <a:p>
                      <a:pPr marL="1614488" indent="-1614488"/>
                      <a:r>
                        <a:rPr lang="zh-TW" altLang="en-US" sz="1800" b="1" dirty="0" smtClean="0">
                          <a:solidFill>
                            <a:srgbClr val="FF0000"/>
                          </a:solidFill>
                          <a:latin typeface="MS UI Gothic" pitchFamily="50" charset="-128"/>
                          <a:ea typeface="MS UI Gothic" pitchFamily="50" charset="-128"/>
                        </a:rPr>
                        <a:t>⑮</a:t>
                      </a:r>
                      <a:r>
                        <a:rPr lang="ja-JP" altLang="en-US" sz="1800" b="1" dirty="0" smtClean="0">
                          <a:solidFill>
                            <a:srgbClr val="FF0000"/>
                          </a:solidFill>
                          <a:latin typeface="MS UI Gothic" pitchFamily="50" charset="-128"/>
                          <a:ea typeface="MS UI Gothic" pitchFamily="50" charset="-128"/>
                        </a:rPr>
                        <a:t>（</a:t>
                      </a:r>
                      <a:r>
                        <a:rPr lang="zh-TW" altLang="en-US" sz="1800" b="1" dirty="0" smtClean="0">
                          <a:solidFill>
                            <a:srgbClr val="FF0000"/>
                          </a:solidFill>
                          <a:latin typeface="MS UI Gothic" pitchFamily="50" charset="-128"/>
                          <a:ea typeface="MS UI Gothic" pitchFamily="50" charset="-128"/>
                        </a:rPr>
                        <a:t>新</a:t>
                      </a:r>
                      <a:r>
                        <a:rPr lang="ja-JP" altLang="en-US" sz="1800" b="1" dirty="0" smtClean="0">
                          <a:solidFill>
                            <a:srgbClr val="FF0000"/>
                          </a:solidFill>
                          <a:latin typeface="MS UI Gothic" pitchFamily="50" charset="-128"/>
                          <a:ea typeface="MS UI Gothic" pitchFamily="50" charset="-128"/>
                        </a:rPr>
                        <a:t>）</a:t>
                      </a:r>
                      <a:r>
                        <a:rPr lang="en-US" altLang="ja-JP" sz="1800" b="1" dirty="0" smtClean="0">
                          <a:solidFill>
                            <a:srgbClr val="FF0000"/>
                          </a:solidFill>
                          <a:latin typeface="MS UI Gothic" pitchFamily="50" charset="-128"/>
                          <a:ea typeface="MS UI Gothic" pitchFamily="50" charset="-128"/>
                        </a:rPr>
                        <a:t>B001</a:t>
                      </a:r>
                      <a:r>
                        <a:rPr lang="ja-JP" altLang="en-US" sz="1800" b="1" dirty="0" smtClean="0">
                          <a:solidFill>
                            <a:srgbClr val="FF0000"/>
                          </a:solidFill>
                          <a:latin typeface="MS UI Gothic" pitchFamily="50" charset="-128"/>
                          <a:ea typeface="MS UI Gothic" pitchFamily="50" charset="-128"/>
                        </a:rPr>
                        <a:t>　</a:t>
                      </a:r>
                      <a:r>
                        <a:rPr lang="en-US" altLang="ja-JP" sz="1800" b="1" dirty="0" smtClean="0">
                          <a:solidFill>
                            <a:srgbClr val="FF0000"/>
                          </a:solidFill>
                          <a:latin typeface="MS UI Gothic" pitchFamily="50" charset="-128"/>
                          <a:ea typeface="MS UI Gothic" pitchFamily="50" charset="-128"/>
                        </a:rPr>
                        <a:t>27</a:t>
                      </a:r>
                    </a:p>
                    <a:p>
                      <a:pPr marL="1614488" indent="-1614488"/>
                      <a:r>
                        <a:rPr lang="ja-JP" altLang="en-US" sz="1800" b="1" dirty="0" smtClean="0">
                          <a:solidFill>
                            <a:srgbClr val="FF0000"/>
                          </a:solidFill>
                          <a:latin typeface="MS UI Gothic" pitchFamily="50" charset="-128"/>
                          <a:ea typeface="MS UI Gothic" pitchFamily="50" charset="-128"/>
                        </a:rPr>
                        <a:t> 　　　　　</a:t>
                      </a:r>
                      <a:r>
                        <a:rPr lang="zh-TW" altLang="en-US" sz="1800" b="1" dirty="0" smtClean="0">
                          <a:solidFill>
                            <a:srgbClr val="FF0000"/>
                          </a:solidFill>
                          <a:latin typeface="MS UI Gothic" pitchFamily="50" charset="-128"/>
                          <a:ea typeface="MS UI Gothic" pitchFamily="50" charset="-128"/>
                        </a:rPr>
                        <a:t>糖尿病透析予防指導管理料</a:t>
                      </a:r>
                      <a:endParaRPr kumimoji="1" lang="ja-JP" altLang="en-US" sz="1800" b="1" i="0" u="none" strike="noStrike" kern="0" cap="none" spc="0" normalizeH="0" baseline="0" noProof="0" dirty="0" smtClean="0">
                        <a:ln>
                          <a:noFill/>
                        </a:ln>
                        <a:solidFill>
                          <a:srgbClr val="FF0000"/>
                        </a:solidFill>
                        <a:effectLst/>
                        <a:uLnTx/>
                        <a:uFillTx/>
                        <a:latin typeface="MS UI Gothic" pitchFamily="50" charset="-128"/>
                        <a:ea typeface="MS UI Gothic" pitchFamily="50" charset="-128"/>
                      </a:endParaRPr>
                    </a:p>
                    <a:p>
                      <a:endParaRPr kumimoji="1" lang="ja-JP" altLang="en-US" sz="18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3" name="タイトル 2"/>
          <p:cNvSpPr>
            <a:spLocks noGrp="1"/>
          </p:cNvSpPr>
          <p:nvPr>
            <p:ph type="title"/>
          </p:nvPr>
        </p:nvSpPr>
        <p:spPr>
          <a:xfrm>
            <a:off x="457200" y="188641"/>
            <a:ext cx="8229600" cy="864095"/>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病院勤務医の負担を軽減する体制の評価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48B50A06-F7E5-4BEA-ADF6-1EEA65A52CEF}" type="slidenum">
              <a:rPr lang="en-US" sz="1400">
                <a:effectLst>
                  <a:outerShdw blurRad="38100" dist="38100" dir="2700000" algn="tl">
                    <a:srgbClr val="000000">
                      <a:alpha val="43137"/>
                    </a:srgbClr>
                  </a:outerShdw>
                </a:effectLst>
              </a:rPr>
              <a:pPr algn="r">
                <a:defRPr/>
              </a:pPr>
              <a:t>203</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1340768"/>
            <a:ext cx="8208912" cy="1296144"/>
          </a:xfrm>
          <a:prstGeom prst="rect">
            <a:avLst/>
          </a:prstGeom>
          <a:solidFill>
            <a:srgbClr val="FFFFCC"/>
          </a:solidFill>
          <a:effectLst>
            <a:innerShdw blurRad="63500" dist="50800" dir="13500000">
              <a:prstClr val="black">
                <a:alpha val="50000"/>
              </a:prstClr>
            </a:innerShdw>
          </a:effectLst>
        </p:spPr>
        <p:txBody>
          <a:bodyPr anchor="ctr"/>
          <a:lstStyle/>
          <a:p>
            <a:pPr marL="82550" indent="-82550" fontAlgn="auto">
              <a:spcBef>
                <a:spcPts val="0"/>
              </a:spcBef>
              <a:spcAft>
                <a:spcPts val="0"/>
              </a:spcAft>
              <a:defRPr/>
            </a:pPr>
            <a:r>
              <a:rPr kumimoji="0" lang="ja-JP" altLang="en-US" sz="2400" dirty="0">
                <a:latin typeface="MS UI Gothic" pitchFamily="50" charset="-128"/>
                <a:ea typeface="MS UI Gothic" pitchFamily="50" charset="-128"/>
              </a:rPr>
              <a:t>　　実際に病院勤務医の負担軽減及び処遇改善につながるよう、以下に掲げる項目について、病院勤務医の負担軽減及び処遇改善に資する体制を要件に加える。</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196752"/>
            <a:ext cx="8208912" cy="3096344"/>
          </a:xfrm>
          <a:prstGeom prst="rect">
            <a:avLst/>
          </a:prstGeom>
          <a:solidFill>
            <a:srgbClr val="FFFFCC"/>
          </a:solidFill>
          <a:effectLst>
            <a:innerShdw blurRad="63500" dist="50800" dir="13500000">
              <a:prstClr val="black">
                <a:alpha val="50000"/>
              </a:prstClr>
            </a:innerShdw>
          </a:effectLst>
        </p:spPr>
        <p:txBody>
          <a:bodyPr/>
          <a:lstStyle/>
          <a:p>
            <a:pPr marL="177800" indent="-177800" fontAlgn="auto">
              <a:spcBef>
                <a:spcPts val="0"/>
              </a:spcBef>
              <a:spcAft>
                <a:spcPts val="0"/>
              </a:spcAft>
              <a:defRPr/>
            </a:pPr>
            <a:r>
              <a:rPr kumimoji="0" lang="ja-JP" altLang="en-US" sz="2200" dirty="0">
                <a:latin typeface="MS UI Gothic" pitchFamily="50" charset="-128"/>
                <a:ea typeface="MS UI Gothic" pitchFamily="50" charset="-128"/>
              </a:rPr>
              <a:t>　　 病院勤務医の負担の現状に鑑み、より効果の期待できる勤務医負担軽減及び処遇改善のための体制を要件とする。</a:t>
            </a:r>
            <a:endParaRPr kumimoji="0" lang="en-US" altLang="ja-JP" sz="2200" dirty="0">
              <a:latin typeface="MS UI Gothic" pitchFamily="50" charset="-128"/>
              <a:ea typeface="MS UI Gothic" pitchFamily="50" charset="-128"/>
            </a:endParaRPr>
          </a:p>
          <a:p>
            <a:pPr fontAlgn="auto">
              <a:spcBef>
                <a:spcPts val="1200"/>
              </a:spcBef>
              <a:spcAft>
                <a:spcPts val="0"/>
              </a:spcAft>
              <a:defRPr/>
            </a:pPr>
            <a:r>
              <a:rPr kumimoji="0" lang="ja-JP" altLang="en-US" sz="2200" dirty="0">
                <a:latin typeface="MS UI Gothic" pitchFamily="50" charset="-128"/>
                <a:ea typeface="MS UI Gothic" pitchFamily="50" charset="-128"/>
              </a:rPr>
              <a:t>　</a:t>
            </a:r>
            <a:r>
              <a:rPr kumimoji="0" lang="en-US" altLang="ja-JP" sz="2200" dirty="0">
                <a:latin typeface="MS UI Gothic" pitchFamily="50" charset="-128"/>
                <a:ea typeface="MS UI Gothic" pitchFamily="50" charset="-128"/>
              </a:rPr>
              <a:t>[</a:t>
            </a:r>
            <a:r>
              <a:rPr kumimoji="0" lang="ja-JP" altLang="en-US" sz="2200" dirty="0">
                <a:latin typeface="MS UI Gothic" pitchFamily="50" charset="-128"/>
                <a:ea typeface="MS UI Gothic" pitchFamily="50" charset="-128"/>
              </a:rPr>
              <a:t>施設要件</a:t>
            </a:r>
            <a:r>
              <a:rPr kumimoji="0" lang="en-US" altLang="ja-JP" sz="2200" dirty="0">
                <a:latin typeface="MS UI Gothic" pitchFamily="50" charset="-128"/>
                <a:ea typeface="MS UI Gothic" pitchFamily="50" charset="-128"/>
              </a:rPr>
              <a:t>]</a:t>
            </a:r>
          </a:p>
          <a:p>
            <a:pPr marL="273050" fontAlgn="auto">
              <a:spcBef>
                <a:spcPts val="0"/>
              </a:spcBef>
              <a:spcAft>
                <a:spcPts val="0"/>
              </a:spcAft>
              <a:defRPr/>
            </a:pPr>
            <a:r>
              <a:rPr kumimoji="0" lang="ja-JP" altLang="en-US" sz="2200" dirty="0">
                <a:latin typeface="MS UI Gothic" pitchFamily="50" charset="-128"/>
                <a:ea typeface="MS UI Gothic" pitchFamily="50" charset="-128"/>
              </a:rPr>
              <a:t>　 </a:t>
            </a:r>
            <a:r>
              <a:rPr kumimoji="0" lang="ja-JP" altLang="en-US" sz="2200" dirty="0">
                <a:solidFill>
                  <a:srgbClr val="0070C0"/>
                </a:solidFill>
                <a:latin typeface="MS UI Gothic" pitchFamily="50" charset="-128"/>
                <a:ea typeface="MS UI Gothic" pitchFamily="50" charset="-128"/>
              </a:rPr>
              <a:t>病院勤務医の負担の軽減及び処遇の改善に資する計画</a:t>
            </a:r>
            <a:r>
              <a:rPr kumimoji="0" lang="ja-JP" altLang="en-US" sz="2200" dirty="0">
                <a:latin typeface="MS UI Gothic" pitchFamily="50" charset="-128"/>
                <a:ea typeface="MS UI Gothic" pitchFamily="50" charset="-128"/>
              </a:rPr>
              <a:t>を策定し、職員に対して周知徹底していること。</a:t>
            </a:r>
            <a:endParaRPr kumimoji="0" lang="en-US" altLang="ja-JP" sz="2200" dirty="0">
              <a:latin typeface="MS UI Gothic" pitchFamily="50" charset="-128"/>
              <a:ea typeface="MS UI Gothic" pitchFamily="50" charset="-128"/>
            </a:endParaRPr>
          </a:p>
          <a:p>
            <a:pPr fontAlgn="auto">
              <a:spcBef>
                <a:spcPts val="1200"/>
              </a:spcBef>
              <a:spcAft>
                <a:spcPts val="0"/>
              </a:spcAft>
              <a:defRPr/>
            </a:pPr>
            <a:r>
              <a:rPr kumimoji="0" lang="ja-JP" altLang="en-US" b="1" dirty="0">
                <a:solidFill>
                  <a:srgbClr val="FF0000"/>
                </a:solidFill>
                <a:latin typeface="MS UI Gothic" pitchFamily="50" charset="-128"/>
                <a:ea typeface="MS UI Gothic" pitchFamily="50" charset="-128"/>
              </a:rPr>
              <a:t>（病院勤務医の負担の軽減及び処遇の改善に資する計画の具体例）</a:t>
            </a:r>
            <a:endParaRPr kumimoji="0" lang="en-US" altLang="ja-JP" b="1" dirty="0">
              <a:solidFill>
                <a:srgbClr val="FF0000"/>
              </a:solidFill>
              <a:latin typeface="MS UI Gothic" pitchFamily="50" charset="-128"/>
              <a:ea typeface="MS UI Gothic" pitchFamily="50" charset="-128"/>
            </a:endParaRPr>
          </a:p>
        </p:txBody>
      </p:sp>
      <p:graphicFrame>
        <p:nvGraphicFramePr>
          <p:cNvPr id="13" name="コンテンツ プレースホルダ 6"/>
          <p:cNvGraphicFramePr>
            <a:graphicFrameLocks noGrp="1"/>
          </p:cNvGraphicFramePr>
          <p:nvPr>
            <p:ph idx="1"/>
          </p:nvPr>
        </p:nvGraphicFramePr>
        <p:xfrm>
          <a:off x="467544" y="3501008"/>
          <a:ext cx="8229600" cy="313120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74369">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solidFill>
                      <a:schemeClr val="accent5">
                        <a:lumMod val="20000"/>
                        <a:lumOff val="80000"/>
                      </a:schemeClr>
                    </a:solidFill>
                  </a:tcPr>
                </a:tc>
              </a:tr>
              <a:tr h="2756839">
                <a:tc>
                  <a:txBody>
                    <a:bodyPr/>
                    <a:lstStyle/>
                    <a:p>
                      <a:r>
                        <a:rPr kumimoji="1" lang="en-US" altLang="ja-JP" sz="1800" baseline="0" dirty="0" smtClean="0">
                          <a:solidFill>
                            <a:schemeClr val="tx1"/>
                          </a:solidFill>
                          <a:latin typeface="MS UI Gothic" pitchFamily="50" charset="-128"/>
                          <a:ea typeface="MS UI Gothic" pitchFamily="50" charset="-128"/>
                          <a:cs typeface="+mn-cs"/>
                        </a:rPr>
                        <a:t>【</a:t>
                      </a:r>
                      <a:r>
                        <a:rPr kumimoji="1" lang="ja-JP" altLang="en-US" sz="1800" baseline="0" dirty="0" smtClean="0">
                          <a:solidFill>
                            <a:schemeClr val="tx1"/>
                          </a:solidFill>
                          <a:latin typeface="MS UI Gothic" pitchFamily="50" charset="-128"/>
                          <a:ea typeface="MS UI Gothic" pitchFamily="50" charset="-128"/>
                          <a:cs typeface="+mn-cs"/>
                        </a:rPr>
                        <a:t>選択項目</a:t>
                      </a:r>
                      <a:r>
                        <a:rPr kumimoji="1" lang="en-US" altLang="ja-JP" sz="1800" baseline="0" dirty="0" smtClean="0">
                          <a:solidFill>
                            <a:schemeClr val="tx1"/>
                          </a:solidFill>
                          <a:latin typeface="MS UI Gothic" pitchFamily="50" charset="-128"/>
                          <a:ea typeface="MS UI Gothic" pitchFamily="50" charset="-128"/>
                          <a:cs typeface="+mn-cs"/>
                        </a:rPr>
                        <a:t>】</a:t>
                      </a:r>
                    </a:p>
                    <a:p>
                      <a:r>
                        <a:rPr kumimoji="1" lang="ja-JP" altLang="en-US" sz="1800" baseline="0" dirty="0" smtClean="0">
                          <a:solidFill>
                            <a:schemeClr val="tx1"/>
                          </a:solidFill>
                          <a:latin typeface="MS UI Gothic" pitchFamily="50" charset="-128"/>
                          <a:ea typeface="MS UI Gothic" pitchFamily="50" charset="-128"/>
                          <a:cs typeface="+mn-cs"/>
                        </a:rPr>
                        <a:t>・ 医師事務作業補助者の配置</a:t>
                      </a:r>
                    </a:p>
                    <a:p>
                      <a:r>
                        <a:rPr kumimoji="1" lang="ja-JP" altLang="en-US" sz="1800" baseline="0" dirty="0" smtClean="0">
                          <a:solidFill>
                            <a:schemeClr val="tx1"/>
                          </a:solidFill>
                          <a:latin typeface="MS UI Gothic" pitchFamily="50" charset="-128"/>
                          <a:ea typeface="MS UI Gothic" pitchFamily="50" charset="-128"/>
                          <a:cs typeface="+mn-cs"/>
                        </a:rPr>
                        <a:t>・ 短時間正規雇用医師の活用</a:t>
                      </a:r>
                    </a:p>
                    <a:p>
                      <a:r>
                        <a:rPr kumimoji="1" lang="ja-JP" altLang="en-US" sz="1800" baseline="0" dirty="0" smtClean="0">
                          <a:solidFill>
                            <a:schemeClr val="tx1"/>
                          </a:solidFill>
                          <a:latin typeface="MS UI Gothic" pitchFamily="50" charset="-128"/>
                          <a:ea typeface="MS UI Gothic" pitchFamily="50" charset="-128"/>
                          <a:cs typeface="+mn-cs"/>
                        </a:rPr>
                        <a:t>・ 地域の他の医療機関との連携体制</a:t>
                      </a:r>
                    </a:p>
                    <a:p>
                      <a:r>
                        <a:rPr kumimoji="1" lang="ja-JP" altLang="en-US" sz="1800" baseline="0" dirty="0" smtClean="0">
                          <a:solidFill>
                            <a:schemeClr val="tx1"/>
                          </a:solidFill>
                          <a:latin typeface="MS UI Gothic" pitchFamily="50" charset="-128"/>
                          <a:ea typeface="MS UI Gothic" pitchFamily="50" charset="-128"/>
                          <a:cs typeface="+mn-cs"/>
                        </a:rPr>
                        <a:t>・ 外来縮小の取り組み</a:t>
                      </a:r>
                      <a:r>
                        <a:rPr kumimoji="1" lang="ja-JP" altLang="en-US" sz="1800" b="1" baseline="0" dirty="0" smtClean="0">
                          <a:solidFill>
                            <a:srgbClr val="FF0000"/>
                          </a:solidFill>
                          <a:latin typeface="MS UI Gothic" pitchFamily="50" charset="-128"/>
                          <a:ea typeface="MS UI Gothic" pitchFamily="50" charset="-128"/>
                          <a:cs typeface="+mn-cs"/>
                        </a:rPr>
                        <a:t>（一部必須）</a:t>
                      </a:r>
                    </a:p>
                    <a:p>
                      <a:r>
                        <a:rPr kumimoji="1" lang="ja-JP" altLang="en-US" sz="1800" baseline="0" dirty="0" smtClean="0">
                          <a:solidFill>
                            <a:schemeClr val="tx1"/>
                          </a:solidFill>
                          <a:latin typeface="MS UI Gothic" pitchFamily="50" charset="-128"/>
                          <a:ea typeface="MS UI Gothic" pitchFamily="50" charset="-128"/>
                          <a:cs typeface="+mn-cs"/>
                        </a:rPr>
                        <a:t>・ 交代勤務制の導入</a:t>
                      </a:r>
                      <a:r>
                        <a:rPr kumimoji="1" lang="ja-JP" altLang="en-US" sz="1800" b="1" baseline="0" dirty="0" smtClean="0">
                          <a:solidFill>
                            <a:srgbClr val="FF0000"/>
                          </a:solidFill>
                          <a:latin typeface="MS UI Gothic" pitchFamily="50" charset="-128"/>
                          <a:ea typeface="MS UI Gothic" pitchFamily="50" charset="-128"/>
                          <a:cs typeface="+mn-cs"/>
                        </a:rPr>
                        <a:t>（一部必須）</a:t>
                      </a:r>
                      <a:endParaRPr kumimoji="1" lang="en-US" altLang="ja-JP" sz="1800" b="1" baseline="0" dirty="0" smtClean="0">
                        <a:solidFill>
                          <a:srgbClr val="FF0000"/>
                        </a:solidFill>
                        <a:latin typeface="MS UI Gothic" pitchFamily="50" charset="-128"/>
                        <a:ea typeface="MS UI Gothic" pitchFamily="50" charset="-128"/>
                        <a:cs typeface="+mn-cs"/>
                      </a:endParaRPr>
                    </a:p>
                    <a:p>
                      <a:endParaRPr kumimoji="1" lang="en-US" altLang="ja-JP" sz="1800" b="1" baseline="0" dirty="0" smtClean="0">
                        <a:solidFill>
                          <a:srgbClr val="FF0000"/>
                        </a:solidFill>
                        <a:latin typeface="MS UI Gothic" pitchFamily="50" charset="-128"/>
                        <a:ea typeface="MS UI Gothic" pitchFamily="50" charset="-128"/>
                        <a:cs typeface="+mn-cs"/>
                      </a:endParaRPr>
                    </a:p>
                    <a:p>
                      <a:endParaRPr kumimoji="1" lang="en-US" altLang="ja-JP" sz="1800" b="1" baseline="0" dirty="0" smtClean="0">
                        <a:solidFill>
                          <a:srgbClr val="FF0000"/>
                        </a:solidFill>
                        <a:latin typeface="MS UI Gothic" pitchFamily="50" charset="-128"/>
                        <a:ea typeface="MS UI Gothic" pitchFamily="50" charset="-128"/>
                        <a:cs typeface="+mn-cs"/>
                      </a:endParaRPr>
                    </a:p>
                    <a:p>
                      <a:r>
                        <a:rPr kumimoji="1" lang="ja-JP" altLang="en-US" sz="1800" b="1" baseline="0" dirty="0" smtClean="0">
                          <a:solidFill>
                            <a:srgbClr val="FF0000"/>
                          </a:solidFill>
                          <a:latin typeface="MS UI Gothic" pitchFamily="50" charset="-128"/>
                          <a:ea typeface="MS UI Gothic" pitchFamily="50" charset="-128"/>
                          <a:cs typeface="+mn-cs"/>
                        </a:rPr>
                        <a:t>・ 予定手術前の当直に対する配慮</a:t>
                      </a:r>
                      <a:endParaRPr kumimoji="1" lang="en-US" altLang="ja-JP" sz="18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en-US" altLang="ja-JP" sz="1800" baseline="0" dirty="0" smtClean="0">
                          <a:solidFill>
                            <a:schemeClr val="tx1"/>
                          </a:solidFill>
                          <a:latin typeface="MS UI Gothic" pitchFamily="50" charset="-128"/>
                          <a:ea typeface="MS UI Gothic" pitchFamily="50" charset="-128"/>
                          <a:cs typeface="+mn-cs"/>
                        </a:rPr>
                        <a:t>【</a:t>
                      </a:r>
                      <a:r>
                        <a:rPr kumimoji="1" lang="ja-JP" altLang="en-US" sz="1800" baseline="0" dirty="0" smtClean="0">
                          <a:solidFill>
                            <a:schemeClr val="tx1"/>
                          </a:solidFill>
                          <a:latin typeface="MS UI Gothic" pitchFamily="50" charset="-128"/>
                          <a:ea typeface="MS UI Gothic" pitchFamily="50" charset="-128"/>
                          <a:cs typeface="+mn-cs"/>
                        </a:rPr>
                        <a:t>選択項目</a:t>
                      </a:r>
                      <a:r>
                        <a:rPr kumimoji="1" lang="en-US" altLang="ja-JP" sz="1800" baseline="0" dirty="0" smtClean="0">
                          <a:solidFill>
                            <a:schemeClr val="tx1"/>
                          </a:solidFill>
                          <a:latin typeface="MS UI Gothic" pitchFamily="50" charset="-128"/>
                          <a:ea typeface="MS UI Gothic" pitchFamily="50" charset="-128"/>
                          <a:cs typeface="+mn-cs"/>
                        </a:rPr>
                        <a:t>】</a:t>
                      </a:r>
                    </a:p>
                    <a:p>
                      <a:r>
                        <a:rPr kumimoji="1" lang="ja-JP" altLang="en-US" sz="1800" baseline="0" dirty="0" smtClean="0">
                          <a:solidFill>
                            <a:schemeClr val="tx1"/>
                          </a:solidFill>
                          <a:latin typeface="MS UI Gothic" pitchFamily="50" charset="-128"/>
                          <a:ea typeface="MS UI Gothic" pitchFamily="50" charset="-128"/>
                          <a:cs typeface="+mn-cs"/>
                        </a:rPr>
                        <a:t>・ 医師事務作業補助者の配置</a:t>
                      </a:r>
                    </a:p>
                    <a:p>
                      <a:r>
                        <a:rPr kumimoji="1" lang="ja-JP" altLang="en-US" sz="1800" baseline="0" dirty="0" smtClean="0">
                          <a:solidFill>
                            <a:schemeClr val="tx1"/>
                          </a:solidFill>
                          <a:latin typeface="MS UI Gothic" pitchFamily="50" charset="-128"/>
                          <a:ea typeface="MS UI Gothic" pitchFamily="50" charset="-128"/>
                          <a:cs typeface="+mn-cs"/>
                        </a:rPr>
                        <a:t>・ 短時間正規雇用医師の活用</a:t>
                      </a:r>
                    </a:p>
                    <a:p>
                      <a:r>
                        <a:rPr kumimoji="1" lang="ja-JP" altLang="en-US" sz="1800" baseline="0" dirty="0" smtClean="0">
                          <a:solidFill>
                            <a:schemeClr val="tx1"/>
                          </a:solidFill>
                          <a:latin typeface="MS UI Gothic" pitchFamily="50" charset="-128"/>
                          <a:ea typeface="MS UI Gothic" pitchFamily="50" charset="-128"/>
                          <a:cs typeface="+mn-cs"/>
                        </a:rPr>
                        <a:t>・ 地域の他の医療機関との連携体制</a:t>
                      </a:r>
                    </a:p>
                    <a:p>
                      <a:r>
                        <a:rPr kumimoji="1" lang="ja-JP" altLang="en-US" sz="1800" baseline="0" dirty="0" smtClean="0">
                          <a:solidFill>
                            <a:schemeClr val="tx1"/>
                          </a:solidFill>
                          <a:latin typeface="MS UI Gothic" pitchFamily="50" charset="-128"/>
                          <a:ea typeface="MS UI Gothic" pitchFamily="50" charset="-128"/>
                          <a:cs typeface="+mn-cs"/>
                        </a:rPr>
                        <a:t>・ 外来縮小の取り組み</a:t>
                      </a:r>
                    </a:p>
                    <a:p>
                      <a:r>
                        <a:rPr kumimoji="1" lang="ja-JP" altLang="en-US" sz="1800" baseline="0" dirty="0" smtClean="0">
                          <a:solidFill>
                            <a:schemeClr val="tx1"/>
                          </a:solidFill>
                          <a:latin typeface="MS UI Gothic" pitchFamily="50" charset="-128"/>
                          <a:ea typeface="MS UI Gothic" pitchFamily="50" charset="-128"/>
                          <a:cs typeface="+mn-cs"/>
                        </a:rPr>
                        <a:t>・ 交代勤務制の導入</a:t>
                      </a:r>
                    </a:p>
                    <a:p>
                      <a:pPr marL="177800" indent="-177800"/>
                      <a:r>
                        <a:rPr kumimoji="1" lang="ja-JP" altLang="en-US" sz="1800" b="1" u="sng" baseline="0" dirty="0" smtClean="0">
                          <a:solidFill>
                            <a:schemeClr val="tx1"/>
                          </a:solidFill>
                          <a:latin typeface="MS UI Gothic" pitchFamily="50" charset="-128"/>
                          <a:ea typeface="MS UI Gothic" pitchFamily="50" charset="-128"/>
                          <a:cs typeface="+mn-cs"/>
                        </a:rPr>
                        <a:t>・ 医師と医療関係職種、医療関係職種と事務職員等における役割分担</a:t>
                      </a:r>
                      <a:r>
                        <a:rPr kumimoji="1" lang="ja-JP" altLang="en-US" sz="1800" b="1" u="none" baseline="0" dirty="0" smtClean="0">
                          <a:solidFill>
                            <a:schemeClr val="tx1"/>
                          </a:solidFill>
                          <a:latin typeface="MS UI Gothic" pitchFamily="50" charset="-128"/>
                          <a:ea typeface="MS UI Gothic" pitchFamily="50" charset="-128"/>
                          <a:cs typeface="+mn-cs"/>
                        </a:rPr>
                        <a:t>　</a:t>
                      </a:r>
                      <a:endParaRPr kumimoji="1" lang="ja-JP" altLang="en-US" sz="1800" b="1" u="none"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3" name="タイトル 2"/>
          <p:cNvSpPr>
            <a:spLocks noGrp="1"/>
          </p:cNvSpPr>
          <p:nvPr>
            <p:ph type="title"/>
          </p:nvPr>
        </p:nvSpPr>
        <p:spPr>
          <a:xfrm>
            <a:off x="457200" y="188641"/>
            <a:ext cx="8229600" cy="864095"/>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病院勤務医の負担を軽減する体制の評価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6" name="スライド番号プレースホルダ 7"/>
          <p:cNvSpPr>
            <a:spLocks noGrp="1"/>
          </p:cNvSpPr>
          <p:nvPr>
            <p:ph type="sldNum" sz="quarter" idx="11"/>
          </p:nvPr>
        </p:nvSpPr>
        <p:spPr>
          <a:xfrm>
            <a:off x="6840538" y="6480175"/>
            <a:ext cx="2133600" cy="339725"/>
          </a:xfrm>
        </p:spPr>
        <p:txBody>
          <a:bodyPr/>
          <a:lstStyle/>
          <a:p>
            <a:pPr algn="r">
              <a:defRPr/>
            </a:pPr>
            <a:fld id="{0B8B5FF8-E204-4E8C-A784-58D2E1011FDE}" type="slidenum">
              <a:rPr lang="en-US" sz="1400">
                <a:effectLst>
                  <a:outerShdw blurRad="38100" dist="38100" dir="2700000" algn="tl">
                    <a:srgbClr val="000000">
                      <a:alpha val="43137"/>
                    </a:srgbClr>
                  </a:outerShdw>
                </a:effectLst>
              </a:rPr>
              <a:pPr algn="r">
                <a:defRPr/>
              </a:pPr>
              <a:t>204</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260648"/>
          <a:ext cx="8229600" cy="6480720"/>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67700">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6113020">
                <a:tc>
                  <a:txBody>
                    <a:bodyPr/>
                    <a:lstStyle/>
                    <a:p>
                      <a:r>
                        <a:rPr kumimoji="1" lang="en-US" altLang="ja-JP" sz="1800" baseline="0" dirty="0" smtClean="0">
                          <a:solidFill>
                            <a:schemeClr val="tx1"/>
                          </a:solidFill>
                          <a:latin typeface="MS UI Gothic" pitchFamily="50" charset="-128"/>
                          <a:ea typeface="MS UI Gothic" pitchFamily="50" charset="-128"/>
                          <a:cs typeface="+mn-cs"/>
                        </a:rPr>
                        <a:t>【</a:t>
                      </a:r>
                      <a:r>
                        <a:rPr kumimoji="1" lang="ja-JP" altLang="en-US" sz="1800" baseline="0" dirty="0" smtClean="0">
                          <a:solidFill>
                            <a:schemeClr val="tx1"/>
                          </a:solidFill>
                          <a:latin typeface="MS UI Gothic" pitchFamily="50" charset="-128"/>
                          <a:ea typeface="MS UI Gothic" pitchFamily="50" charset="-128"/>
                          <a:cs typeface="+mn-cs"/>
                        </a:rPr>
                        <a:t>必須項目</a:t>
                      </a:r>
                      <a:r>
                        <a:rPr kumimoji="1" lang="en-US" altLang="ja-JP" sz="1800" baseline="0" dirty="0" smtClean="0">
                          <a:solidFill>
                            <a:schemeClr val="tx1"/>
                          </a:solidFill>
                          <a:latin typeface="MS UI Gothic" pitchFamily="50" charset="-128"/>
                          <a:ea typeface="MS UI Gothic" pitchFamily="50" charset="-128"/>
                          <a:cs typeface="+mn-cs"/>
                        </a:rPr>
                        <a:t>】</a:t>
                      </a:r>
                    </a:p>
                    <a:p>
                      <a:pPr marL="177800" indent="-177800">
                        <a:spcBef>
                          <a:spcPts val="0"/>
                        </a:spcBef>
                      </a:pPr>
                      <a:r>
                        <a:rPr kumimoji="1" lang="ja-JP" altLang="en-US" sz="1800" b="1" baseline="0" dirty="0" smtClean="0">
                          <a:solidFill>
                            <a:srgbClr val="FF0000"/>
                          </a:solidFill>
                          <a:latin typeface="MS UI Gothic" pitchFamily="50" charset="-128"/>
                          <a:ea typeface="MS UI Gothic" pitchFamily="50" charset="-128"/>
                          <a:cs typeface="+mn-cs"/>
                        </a:rPr>
                        <a:t>・ 医師と医療関係職種、医療関係職種と事務職員等における役割分担については、上記の①～⑮の項目全てにおいて必ず実施することとする。</a:t>
                      </a:r>
                    </a:p>
                    <a:p>
                      <a:pPr marL="177800" indent="-177800">
                        <a:spcBef>
                          <a:spcPts val="1200"/>
                        </a:spcBef>
                      </a:pPr>
                      <a:r>
                        <a:rPr kumimoji="1" lang="ja-JP" altLang="en-US" sz="1800" b="1" baseline="0" dirty="0" smtClean="0">
                          <a:solidFill>
                            <a:srgbClr val="FF0000"/>
                          </a:solidFill>
                          <a:latin typeface="MS UI Gothic" pitchFamily="50" charset="-128"/>
                          <a:ea typeface="MS UI Gothic" pitchFamily="50" charset="-128"/>
                          <a:cs typeface="+mn-cs"/>
                        </a:rPr>
                        <a:t>・ 外来縮小の取り組みについては、特定機能病院及び一般病床５００床以上の病院では、上記の①～⑮の項目全てにおいて必ず実施することとする。</a:t>
                      </a:r>
                    </a:p>
                    <a:p>
                      <a:pPr marL="177800" indent="-177800">
                        <a:spcBef>
                          <a:spcPts val="1200"/>
                        </a:spcBef>
                      </a:pPr>
                      <a:r>
                        <a:rPr kumimoji="1" lang="ja-JP" altLang="en-US" sz="1800" b="1" baseline="0" dirty="0" smtClean="0">
                          <a:solidFill>
                            <a:srgbClr val="FF0000"/>
                          </a:solidFill>
                          <a:latin typeface="MS UI Gothic" pitchFamily="50" charset="-128"/>
                          <a:ea typeface="MS UI Gothic" pitchFamily="50" charset="-128"/>
                          <a:cs typeface="+mn-cs"/>
                        </a:rPr>
                        <a:t>・ 交代勤務制の導入については、「③</a:t>
                      </a:r>
                      <a:r>
                        <a:rPr kumimoji="1" lang="en-US" altLang="ja-JP" sz="1800" b="1" baseline="0" dirty="0" smtClean="0">
                          <a:solidFill>
                            <a:srgbClr val="FF0000"/>
                          </a:solidFill>
                          <a:latin typeface="MS UI Gothic" pitchFamily="50" charset="-128"/>
                          <a:ea typeface="MS UI Gothic" pitchFamily="50" charset="-128"/>
                          <a:cs typeface="+mn-cs"/>
                        </a:rPr>
                        <a:t>A237</a:t>
                      </a:r>
                      <a:r>
                        <a:rPr kumimoji="1" lang="ja-JP" altLang="en-US" sz="1800" b="1" baseline="0" dirty="0" smtClean="0">
                          <a:solidFill>
                            <a:srgbClr val="FF0000"/>
                          </a:solidFill>
                          <a:latin typeface="MS UI Gothic" pitchFamily="50" charset="-128"/>
                          <a:ea typeface="MS UI Gothic" pitchFamily="50" charset="-128"/>
                          <a:cs typeface="+mn-cs"/>
                        </a:rPr>
                        <a:t>　ハイリスク分娩管理加算」、「⑦</a:t>
                      </a:r>
                      <a:r>
                        <a:rPr kumimoji="1" lang="en-US" altLang="ja-JP" sz="1800" b="1" baseline="0" dirty="0" smtClean="0">
                          <a:solidFill>
                            <a:srgbClr val="FF0000"/>
                          </a:solidFill>
                          <a:latin typeface="MS UI Gothic" pitchFamily="50" charset="-128"/>
                          <a:ea typeface="MS UI Gothic" pitchFamily="50" charset="-128"/>
                          <a:cs typeface="+mn-cs"/>
                        </a:rPr>
                        <a:t>A307</a:t>
                      </a:r>
                      <a:r>
                        <a:rPr kumimoji="1" lang="ja-JP" altLang="en-US" sz="1800" b="1" baseline="0" dirty="0" smtClean="0">
                          <a:solidFill>
                            <a:srgbClr val="FF0000"/>
                          </a:solidFill>
                          <a:latin typeface="MS UI Gothic" pitchFamily="50" charset="-128"/>
                          <a:ea typeface="MS UI Gothic" pitchFamily="50" charset="-128"/>
                          <a:cs typeface="+mn-cs"/>
                        </a:rPr>
                        <a:t>　小児入院医療管理料１」、「⑧</a:t>
                      </a:r>
                      <a:r>
                        <a:rPr kumimoji="1" lang="en-US" altLang="ja-JP" sz="1800" b="1" baseline="0" dirty="0" smtClean="0">
                          <a:solidFill>
                            <a:srgbClr val="FF0000"/>
                          </a:solidFill>
                          <a:latin typeface="MS UI Gothic" pitchFamily="50" charset="-128"/>
                          <a:ea typeface="MS UI Gothic" pitchFamily="50" charset="-128"/>
                          <a:cs typeface="+mn-cs"/>
                        </a:rPr>
                        <a:t>A300</a:t>
                      </a:r>
                      <a:r>
                        <a:rPr kumimoji="1" lang="ja-JP" altLang="en-US" sz="1800" b="1" baseline="0" dirty="0" smtClean="0">
                          <a:solidFill>
                            <a:srgbClr val="FF0000"/>
                          </a:solidFill>
                          <a:latin typeface="MS UI Gothic" pitchFamily="50" charset="-128"/>
                          <a:ea typeface="MS UI Gothic" pitchFamily="50" charset="-128"/>
                          <a:cs typeface="+mn-cs"/>
                        </a:rPr>
                        <a:t>　救命救急入院料 注３加算」、「⑨</a:t>
                      </a:r>
                      <a:r>
                        <a:rPr kumimoji="1" lang="en-US" altLang="ja-JP" sz="1800" b="1" baseline="0" dirty="0" smtClean="0">
                          <a:solidFill>
                            <a:srgbClr val="FF0000"/>
                          </a:solidFill>
                          <a:latin typeface="MS UI Gothic" pitchFamily="50" charset="-128"/>
                          <a:ea typeface="MS UI Gothic" pitchFamily="50" charset="-128"/>
                          <a:cs typeface="+mn-cs"/>
                        </a:rPr>
                        <a:t>A303</a:t>
                      </a:r>
                      <a:r>
                        <a:rPr kumimoji="1" lang="ja-JP" altLang="en-US" sz="1800" b="1" baseline="0" dirty="0" smtClean="0">
                          <a:solidFill>
                            <a:srgbClr val="FF0000"/>
                          </a:solidFill>
                          <a:latin typeface="MS UI Gothic" pitchFamily="50" charset="-128"/>
                          <a:ea typeface="MS UI Gothic" pitchFamily="50" charset="-128"/>
                          <a:cs typeface="+mn-cs"/>
                        </a:rPr>
                        <a:t>　総合周産期特</a:t>
                      </a:r>
                      <a:r>
                        <a:rPr kumimoji="1" lang="zh-TW" altLang="en-US" sz="1800" b="1" baseline="0" dirty="0" smtClean="0">
                          <a:solidFill>
                            <a:srgbClr val="FF0000"/>
                          </a:solidFill>
                          <a:latin typeface="MS UI Gothic" pitchFamily="50" charset="-128"/>
                          <a:ea typeface="MS UI Gothic" pitchFamily="50" charset="-128"/>
                          <a:cs typeface="+mn-cs"/>
                        </a:rPr>
                        <a:t>定集中治療室管理料」、「⑩</a:t>
                      </a:r>
                      <a:r>
                        <a:rPr kumimoji="1" lang="en-US" altLang="ja-JP" sz="1800" b="1" baseline="0" dirty="0" smtClean="0">
                          <a:solidFill>
                            <a:srgbClr val="FF0000"/>
                          </a:solidFill>
                          <a:latin typeface="MS UI Gothic" pitchFamily="50" charset="-128"/>
                          <a:ea typeface="MS UI Gothic" pitchFamily="50" charset="-128"/>
                          <a:cs typeface="+mn-cs"/>
                        </a:rPr>
                        <a:t>A301-4</a:t>
                      </a:r>
                      <a:r>
                        <a:rPr kumimoji="1" lang="ja-JP" altLang="en-US" sz="1800" b="1" baseline="0" dirty="0" smtClean="0">
                          <a:solidFill>
                            <a:srgbClr val="FF0000"/>
                          </a:solidFill>
                          <a:latin typeface="MS UI Gothic" pitchFamily="50" charset="-128"/>
                          <a:ea typeface="MS UI Gothic" pitchFamily="50" charset="-128"/>
                          <a:cs typeface="+mn-cs"/>
                        </a:rPr>
                        <a:t>　</a:t>
                      </a:r>
                      <a:r>
                        <a:rPr kumimoji="1" lang="zh-TW" altLang="en-US" sz="1800" b="1" baseline="0" dirty="0" smtClean="0">
                          <a:solidFill>
                            <a:srgbClr val="FF0000"/>
                          </a:solidFill>
                          <a:latin typeface="MS UI Gothic" pitchFamily="50" charset="-128"/>
                          <a:ea typeface="MS UI Gothic" pitchFamily="50" charset="-128"/>
                          <a:cs typeface="+mn-cs"/>
                        </a:rPr>
                        <a:t>小児特定</a:t>
                      </a:r>
                      <a:r>
                        <a:rPr kumimoji="1" lang="ja-JP" altLang="en-US" sz="1800" b="1" baseline="0" dirty="0" smtClean="0">
                          <a:solidFill>
                            <a:srgbClr val="FF0000"/>
                          </a:solidFill>
                          <a:latin typeface="MS UI Gothic" pitchFamily="50" charset="-128"/>
                          <a:ea typeface="MS UI Gothic" pitchFamily="50" charset="-128"/>
                          <a:cs typeface="+mn-cs"/>
                        </a:rPr>
                        <a:t>集中治療室管理料」では、実施に向けた状況を定期的に報告することとする。</a:t>
                      </a:r>
                    </a:p>
                    <a:p>
                      <a:pPr marL="177800" indent="-177800">
                        <a:spcBef>
                          <a:spcPts val="1200"/>
                        </a:spcBef>
                      </a:pPr>
                      <a:r>
                        <a:rPr kumimoji="1" lang="ja-JP" altLang="en-US" sz="1800" b="1" baseline="0" dirty="0" smtClean="0">
                          <a:solidFill>
                            <a:srgbClr val="FF0000"/>
                          </a:solidFill>
                          <a:latin typeface="MS UI Gothic" pitchFamily="50" charset="-128"/>
                          <a:ea typeface="MS UI Gothic" pitchFamily="50" charset="-128"/>
                          <a:cs typeface="+mn-cs"/>
                        </a:rPr>
                        <a:t>・ なお、当該医療機関が実施している勤務医負担軽減策について、第３者の評価を受けているかどうかを報告することとする。</a:t>
                      </a:r>
                      <a:endParaRPr kumimoji="1" lang="en-US" altLang="ja-JP" sz="18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en-US" altLang="ja-JP" sz="1800" baseline="0" dirty="0" smtClean="0">
                          <a:solidFill>
                            <a:schemeClr val="tx1"/>
                          </a:solidFill>
                          <a:latin typeface="MS UI Gothic" pitchFamily="50" charset="-128"/>
                          <a:ea typeface="MS UI Gothic" pitchFamily="50" charset="-128"/>
                          <a:cs typeface="+mn-cs"/>
                        </a:rPr>
                        <a:t>【</a:t>
                      </a:r>
                      <a:r>
                        <a:rPr kumimoji="1" lang="ja-JP" altLang="en-US" sz="1800" baseline="0" dirty="0" smtClean="0">
                          <a:solidFill>
                            <a:schemeClr val="tx1"/>
                          </a:solidFill>
                          <a:latin typeface="MS UI Gothic" pitchFamily="50" charset="-128"/>
                          <a:ea typeface="MS UI Gothic" pitchFamily="50" charset="-128"/>
                          <a:cs typeface="+mn-cs"/>
                        </a:rPr>
                        <a:t>必須項目</a:t>
                      </a:r>
                      <a:r>
                        <a:rPr kumimoji="1" lang="en-US" altLang="ja-JP" sz="1800" baseline="0" dirty="0" smtClean="0">
                          <a:solidFill>
                            <a:schemeClr val="tx1"/>
                          </a:solidFill>
                          <a:latin typeface="MS UI Gothic" pitchFamily="50" charset="-128"/>
                          <a:ea typeface="MS UI Gothic" pitchFamily="50" charset="-128"/>
                          <a:cs typeface="+mn-cs"/>
                        </a:rPr>
                        <a:t>】</a:t>
                      </a:r>
                    </a:p>
                    <a:p>
                      <a:r>
                        <a:rPr kumimoji="1" lang="ja-JP" altLang="en-US" sz="1800" baseline="0" dirty="0" smtClean="0">
                          <a:solidFill>
                            <a:schemeClr val="tx1"/>
                          </a:solidFill>
                          <a:latin typeface="MS UI Gothic" pitchFamily="50" charset="-128"/>
                          <a:ea typeface="MS UI Gothic" pitchFamily="50" charset="-128"/>
                          <a:cs typeface="+mn-cs"/>
                        </a:rPr>
                        <a:t>　</a:t>
                      </a:r>
                      <a:r>
                        <a:rPr kumimoji="1" lang="ja-JP" altLang="en-US" sz="1800" b="1" u="sng" baseline="0" dirty="0" smtClean="0">
                          <a:solidFill>
                            <a:schemeClr val="tx1"/>
                          </a:solidFill>
                          <a:latin typeface="MS UI Gothic" pitchFamily="50" charset="-128"/>
                          <a:ea typeface="MS UI Gothic" pitchFamily="50" charset="-128"/>
                          <a:cs typeface="+mn-cs"/>
                        </a:rPr>
                        <a:t>なし</a:t>
                      </a:r>
                      <a:endParaRPr kumimoji="1" lang="ja-JP" altLang="en-US" sz="1800" b="1" u="sng" dirty="0">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4" name="スライド番号プレースホルダ 7"/>
          <p:cNvSpPr>
            <a:spLocks noGrp="1"/>
          </p:cNvSpPr>
          <p:nvPr>
            <p:ph type="sldNum" sz="quarter" idx="11"/>
          </p:nvPr>
        </p:nvSpPr>
        <p:spPr>
          <a:xfrm>
            <a:off x="6840538" y="6480175"/>
            <a:ext cx="2133600" cy="339725"/>
          </a:xfrm>
        </p:spPr>
        <p:txBody>
          <a:bodyPr/>
          <a:lstStyle/>
          <a:p>
            <a:pPr algn="r">
              <a:defRPr/>
            </a:pPr>
            <a:fld id="{A4DE25BB-C1F3-436A-8CBD-504D0ABE68F0}" type="slidenum">
              <a:rPr lang="en-US" sz="1400">
                <a:effectLst>
                  <a:outerShdw blurRad="38100" dist="38100" dir="2700000" algn="tl">
                    <a:srgbClr val="000000">
                      <a:alpha val="43137"/>
                    </a:srgbClr>
                  </a:outerShdw>
                </a:effectLst>
              </a:rPr>
              <a:pPr algn="r">
                <a:defRPr/>
              </a:pPr>
              <a:t>205</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700213"/>
            <a:ext cx="8229600" cy="1728787"/>
          </a:xfrm>
        </p:spPr>
        <p:txBody>
          <a:bodyPr anchor="ctr"/>
          <a:lstStyle/>
          <a:p>
            <a:pPr eaLnBrk="1" fontAlgn="auto" hangingPunct="1">
              <a:spcBef>
                <a:spcPts val="0"/>
              </a:spcBef>
              <a:spcAft>
                <a:spcPts val="0"/>
              </a:spcAft>
              <a:defRPr/>
            </a:pP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基本診療料</a:t>
            </a: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b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4000" b="1" u="sng"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特 定 入 院 料</a:t>
            </a:r>
            <a:endParaRPr lang="ja-JP" altLang="en-US" sz="4000" b="1" u="sng"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スライド番号プレースホルダ 7"/>
          <p:cNvSpPr>
            <a:spLocks noGrp="1"/>
          </p:cNvSpPr>
          <p:nvPr>
            <p:ph type="sldNum" sz="quarter" idx="11"/>
          </p:nvPr>
        </p:nvSpPr>
        <p:spPr>
          <a:xfrm>
            <a:off x="6840538" y="6480175"/>
            <a:ext cx="2133600" cy="339725"/>
          </a:xfrm>
        </p:spPr>
        <p:txBody>
          <a:bodyPr/>
          <a:lstStyle/>
          <a:p>
            <a:pPr algn="r">
              <a:defRPr/>
            </a:pPr>
            <a:fld id="{7B1A2415-483F-46FA-A3B7-4684E29057A6}" type="slidenum">
              <a:rPr lang="en-US" sz="1400">
                <a:effectLst>
                  <a:outerShdw blurRad="38100" dist="38100" dir="2700000" algn="tl">
                    <a:srgbClr val="000000">
                      <a:alpha val="43137"/>
                    </a:srgbClr>
                  </a:outerShdw>
                </a:effectLst>
              </a:rPr>
              <a:pPr algn="r">
                <a:defRPr/>
              </a:pPr>
              <a:t>206</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5"/>
          <p:cNvSpPr>
            <a:spLocks noGrp="1"/>
          </p:cNvSpPr>
          <p:nvPr>
            <p:ph idx="1"/>
          </p:nvPr>
        </p:nvSpPr>
        <p:spPr>
          <a:xfrm>
            <a:off x="467544" y="1556792"/>
            <a:ext cx="8229600" cy="4896544"/>
          </a:xfrm>
          <a:solidFill>
            <a:srgbClr val="FFFFCC"/>
          </a:solidFill>
          <a:effectLst>
            <a:innerShdw blurRad="63500" dist="50800" dir="13500000">
              <a:prstClr val="black">
                <a:alpha val="50000"/>
              </a:prstClr>
            </a:innerShdw>
          </a:effectLst>
        </p:spPr>
        <p:txBody>
          <a:bodyPr anchor="ctr">
            <a:normAutofit/>
          </a:bodyPr>
          <a:lstStyle/>
          <a:p>
            <a:pPr marL="0" indent="0" eaLnBrk="1" fontAlgn="auto" hangingPunct="1">
              <a:spcBef>
                <a:spcPts val="0"/>
              </a:spcBef>
              <a:spcAft>
                <a:spcPts val="1200"/>
              </a:spcAft>
              <a:buFontTx/>
              <a:buNone/>
              <a:defRPr/>
            </a:pPr>
            <a:r>
              <a:rPr lang="ja-JP" altLang="en-US" spc="50" dirty="0" smtClean="0">
                <a:ln w="13500">
                  <a:solidFill>
                    <a:schemeClr val="accent1">
                      <a:shade val="2500"/>
                      <a:alpha val="6500"/>
                    </a:schemeClr>
                  </a:solidFill>
                  <a:prstDash val="solid"/>
                </a:ln>
                <a:latin typeface="MS UI Gothic" pitchFamily="50" charset="-128"/>
                <a:ea typeface="MS UI Gothic" pitchFamily="50" charset="-128"/>
              </a:rPr>
              <a:t>◆救命救急入院料に対する看護配置の明確化</a:t>
            </a:r>
            <a:endParaRPr lang="en-US" altLang="ja-JP" dirty="0" smtClean="0">
              <a:latin typeface="MS UI Gothic" pitchFamily="50" charset="-128"/>
              <a:ea typeface="MS UI Gothic" pitchFamily="50" charset="-128"/>
            </a:endParaRPr>
          </a:p>
          <a:p>
            <a:pPr marL="273050" indent="355600" eaLnBrk="1" fontAlgn="auto" hangingPunct="1">
              <a:spcBef>
                <a:spcPts val="0"/>
              </a:spcBef>
              <a:spcAft>
                <a:spcPts val="0"/>
              </a:spcAft>
              <a:buFontTx/>
              <a:buNone/>
              <a:defRPr/>
            </a:pPr>
            <a:r>
              <a:rPr lang="ja-JP" altLang="en-US" dirty="0" smtClean="0">
                <a:solidFill>
                  <a:srgbClr val="0070C0"/>
                </a:solidFill>
                <a:latin typeface="MS UI Gothic" pitchFamily="50" charset="-128"/>
                <a:ea typeface="MS UI Gothic" pitchFamily="50" charset="-128"/>
              </a:rPr>
              <a:t>救命救急入院料１及び３における看護配置</a:t>
            </a:r>
            <a:r>
              <a:rPr lang="ja-JP" altLang="en-US" dirty="0" smtClean="0">
                <a:latin typeface="MS UI Gothic" pitchFamily="50" charset="-128"/>
                <a:ea typeface="MS UI Gothic" pitchFamily="50" charset="-128"/>
              </a:rPr>
              <a:t>については、必要な看護師を常時配置とし、明確な基準を設けていないため、多くの医療機関では手厚い看護配置を行っているものの、一部の医療機関では他の救急医療に係る特定入院料と比較しても薄い配置となっている。</a:t>
            </a:r>
          </a:p>
          <a:p>
            <a:pPr marL="273050" indent="355600" eaLnBrk="1" fontAlgn="auto" hangingPunct="1">
              <a:spcBef>
                <a:spcPts val="0"/>
              </a:spcBef>
              <a:spcAft>
                <a:spcPts val="0"/>
              </a:spcAft>
              <a:buFontTx/>
              <a:buNone/>
              <a:defRPr/>
            </a:pPr>
            <a:r>
              <a:rPr lang="ja-JP" altLang="en-US" dirty="0" smtClean="0">
                <a:latin typeface="MS UI Gothic" pitchFamily="50" charset="-128"/>
                <a:ea typeface="MS UI Gothic" pitchFamily="50" charset="-128"/>
              </a:rPr>
              <a:t>重篤な救急患者に対する救命救急医療を必要な設備だけではなく、適切な看護配置のもとで提供している医療機関が当該特定入院料を算定できるよう、</a:t>
            </a:r>
            <a:r>
              <a:rPr lang="ja-JP" altLang="en-US" dirty="0" smtClean="0">
                <a:solidFill>
                  <a:srgbClr val="0070C0"/>
                </a:solidFill>
                <a:latin typeface="MS UI Gothic" pitchFamily="50" charset="-128"/>
                <a:ea typeface="MS UI Gothic" pitchFamily="50" charset="-128"/>
              </a:rPr>
              <a:t>看護配置基準の要件の明確化</a:t>
            </a:r>
            <a:r>
              <a:rPr lang="ja-JP" altLang="en-US" dirty="0" smtClean="0">
                <a:latin typeface="MS UI Gothic" pitchFamily="50" charset="-128"/>
                <a:ea typeface="MS UI Gothic" pitchFamily="50" charset="-128"/>
              </a:rPr>
              <a:t>を行う。</a:t>
            </a:r>
            <a:endParaRPr lang="ja-JP" altLang="en-US" dirty="0">
              <a:latin typeface="MS UI Gothic" pitchFamily="50" charset="-128"/>
              <a:ea typeface="MS UI Gothic" pitchFamily="50" charset="-128"/>
            </a:endParaRPr>
          </a:p>
        </p:txBody>
      </p:sp>
      <p:sp>
        <p:nvSpPr>
          <p:cNvPr id="3" name="タイトル 2"/>
          <p:cNvSpPr>
            <a:spLocks noGrp="1"/>
          </p:cNvSpPr>
          <p:nvPr>
            <p:ph type="title"/>
          </p:nvPr>
        </p:nvSpPr>
        <p:spPr>
          <a:xfrm>
            <a:off x="457200" y="260648"/>
            <a:ext cx="8229600" cy="1080119"/>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質の高い救命救急入院に係る医療の推進</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 name="スライド番号プレースホルダ 6"/>
          <p:cNvSpPr>
            <a:spLocks noGrp="1"/>
          </p:cNvSpPr>
          <p:nvPr>
            <p:ph type="sldNum" sz="quarter" idx="11"/>
          </p:nvPr>
        </p:nvSpPr>
        <p:spPr>
          <a:xfrm>
            <a:off x="6840538" y="6480175"/>
            <a:ext cx="2133600" cy="339725"/>
          </a:xfrm>
        </p:spPr>
        <p:txBody>
          <a:bodyPr/>
          <a:lstStyle/>
          <a:p>
            <a:pPr algn="r">
              <a:defRPr/>
            </a:pPr>
            <a:fld id="{C6CCCA78-2EB5-4AB1-9EDA-93CCD258EFEF}" type="slidenum">
              <a:rPr lang="en-US" sz="1400">
                <a:effectLst>
                  <a:outerShdw blurRad="38100" dist="38100" dir="2700000" algn="tl">
                    <a:srgbClr val="000000">
                      <a:alpha val="43137"/>
                    </a:srgbClr>
                  </a:outerShdw>
                </a:effectLst>
              </a:rPr>
              <a:pPr algn="r">
                <a:defRPr/>
              </a:pPr>
              <a:t>207</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nvPr>
        </p:nvGraphicFramePr>
        <p:xfrm>
          <a:off x="467544" y="116633"/>
          <a:ext cx="8229600" cy="6624736"/>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59680">
                <a:tc>
                  <a:txBody>
                    <a:bodyPr/>
                    <a:lstStyle/>
                    <a:p>
                      <a:pPr algn="ctr"/>
                      <a:r>
                        <a:rPr kumimoji="1" lang="ja-JP" altLang="en-US" sz="1750" b="1" dirty="0" smtClean="0">
                          <a:solidFill>
                            <a:srgbClr val="FF0000"/>
                          </a:solidFill>
                          <a:effectLst/>
                          <a:latin typeface="MS UI Gothic" pitchFamily="50" charset="-128"/>
                          <a:ea typeface="MS UI Gothic" pitchFamily="50" charset="-128"/>
                        </a:rPr>
                        <a:t>改　定　後</a:t>
                      </a:r>
                      <a:endParaRPr kumimoji="1" lang="ja-JP" altLang="en-US" sz="1750" b="1" dirty="0">
                        <a:solidFill>
                          <a:srgbClr val="FF0000"/>
                        </a:solidFill>
                        <a:effectLst/>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1750" b="0" dirty="0" smtClean="0">
                          <a:effectLst/>
                          <a:latin typeface="MS UI Gothic" pitchFamily="50" charset="-128"/>
                          <a:ea typeface="MS UI Gothic" pitchFamily="50" charset="-128"/>
                        </a:rPr>
                        <a:t>現　　行</a:t>
                      </a:r>
                      <a:endParaRPr kumimoji="1" lang="ja-JP" altLang="en-US" sz="1750" b="0" dirty="0">
                        <a:effectLst/>
                        <a:latin typeface="MS UI Gothic" pitchFamily="50" charset="-128"/>
                        <a:ea typeface="MS UI Gothic" pitchFamily="50" charset="-128"/>
                      </a:endParaRPr>
                    </a:p>
                  </a:txBody>
                  <a:tcPr>
                    <a:solidFill>
                      <a:schemeClr val="accent5">
                        <a:lumMod val="20000"/>
                        <a:lumOff val="80000"/>
                      </a:schemeClr>
                    </a:solidFill>
                  </a:tcPr>
                </a:tc>
              </a:tr>
              <a:tr h="6265056">
                <a:tc>
                  <a:txBody>
                    <a:bodyPr/>
                    <a:lstStyle/>
                    <a:p>
                      <a:r>
                        <a:rPr kumimoji="1" lang="en-US" altLang="ja-JP" sz="1750" b="0" spc="0" baseline="0" dirty="0" smtClean="0">
                          <a:solidFill>
                            <a:schemeClr val="tx1"/>
                          </a:solidFill>
                          <a:effectLst/>
                          <a:latin typeface="MS UI Gothic" pitchFamily="50" charset="-128"/>
                          <a:ea typeface="MS UI Gothic" pitchFamily="50" charset="-128"/>
                          <a:cs typeface="+mn-cs"/>
                        </a:rPr>
                        <a:t>A300</a:t>
                      </a:r>
                      <a:r>
                        <a:rPr kumimoji="1" lang="ja-JP" altLang="en-US" sz="1750" b="0" spc="0" baseline="0" dirty="0" smtClean="0">
                          <a:solidFill>
                            <a:schemeClr val="tx1"/>
                          </a:solidFill>
                          <a:effectLst/>
                          <a:latin typeface="MS UI Gothic" pitchFamily="50" charset="-128"/>
                          <a:ea typeface="MS UI Gothic" pitchFamily="50" charset="-128"/>
                          <a:cs typeface="+mn-cs"/>
                        </a:rPr>
                        <a:t>　救命救急入院料</a:t>
                      </a:r>
                      <a:endParaRPr kumimoji="1" lang="en-US" altLang="ja-JP" sz="1750" b="0" spc="0" baseline="0" dirty="0" smtClean="0">
                        <a:solidFill>
                          <a:schemeClr val="tx1"/>
                        </a:solidFill>
                        <a:effectLst/>
                        <a:latin typeface="MS UI Gothic" pitchFamily="50" charset="-128"/>
                        <a:ea typeface="MS UI Gothic" pitchFamily="50" charset="-128"/>
                        <a:cs typeface="+mn-cs"/>
                      </a:endParaRPr>
                    </a:p>
                    <a:p>
                      <a:r>
                        <a:rPr kumimoji="1" lang="ja-JP" altLang="en-US" sz="1750" b="0" spc="0" baseline="0" dirty="0" smtClean="0">
                          <a:solidFill>
                            <a:schemeClr val="tx1"/>
                          </a:solidFill>
                          <a:effectLst/>
                          <a:latin typeface="MS UI Gothic" pitchFamily="50" charset="-128"/>
                          <a:ea typeface="MS UI Gothic" pitchFamily="50" charset="-128"/>
                          <a:cs typeface="+mn-cs"/>
                        </a:rPr>
                        <a:t>１　救命救急入院料１</a:t>
                      </a:r>
                    </a:p>
                    <a:p>
                      <a:r>
                        <a:rPr kumimoji="1" lang="zh-TW" altLang="en-US" sz="1750" b="0" spc="0" baseline="0" dirty="0" smtClean="0">
                          <a:solidFill>
                            <a:schemeClr val="tx1"/>
                          </a:solidFill>
                          <a:effectLst/>
                          <a:latin typeface="MS UI Gothic" pitchFamily="50" charset="-128"/>
                          <a:ea typeface="MS UI Gothic" pitchFamily="50" charset="-128"/>
                          <a:cs typeface="+mn-cs"/>
                        </a:rPr>
                        <a:t>［施設基準］</a:t>
                      </a:r>
                    </a:p>
                    <a:p>
                      <a:pPr marL="273050" indent="-215900"/>
                      <a:r>
                        <a:rPr kumimoji="1" lang="ja-JP" altLang="en-US" sz="1750" b="0" spc="0" baseline="0" dirty="0" smtClean="0">
                          <a:solidFill>
                            <a:schemeClr val="tx1"/>
                          </a:solidFill>
                          <a:effectLst/>
                          <a:latin typeface="MS UI Gothic" pitchFamily="50" charset="-128"/>
                          <a:ea typeface="MS UI Gothic" pitchFamily="50" charset="-128"/>
                          <a:cs typeface="+mn-cs"/>
                        </a:rPr>
                        <a:t>①　救命救急センターを有している病院の一般病棟の治療室を単位として行うこと。</a:t>
                      </a:r>
                    </a:p>
                    <a:p>
                      <a:pPr marL="273050" indent="-215900"/>
                      <a:r>
                        <a:rPr kumimoji="1" lang="ja-JP" altLang="en-US" sz="1750" b="0" spc="0" baseline="0" dirty="0" smtClean="0">
                          <a:solidFill>
                            <a:schemeClr val="tx1"/>
                          </a:solidFill>
                          <a:effectLst/>
                          <a:latin typeface="MS UI Gothic" pitchFamily="50" charset="-128"/>
                          <a:ea typeface="MS UI Gothic" pitchFamily="50" charset="-128"/>
                          <a:cs typeface="+mn-cs"/>
                        </a:rPr>
                        <a:t>②　重篤な救急患者に対する医療を行うにつき必要な医師が常時配置されていること。</a:t>
                      </a:r>
                    </a:p>
                    <a:p>
                      <a:pPr marL="273050" indent="-215900"/>
                      <a:r>
                        <a:rPr kumimoji="1" lang="ja-JP" altLang="en-US" sz="1750" b="1" u="sng" spc="0" baseline="0" dirty="0" smtClean="0">
                          <a:solidFill>
                            <a:srgbClr val="FF0000"/>
                          </a:solidFill>
                          <a:effectLst/>
                          <a:latin typeface="MS UI Gothic" pitchFamily="50" charset="-128"/>
                          <a:ea typeface="MS UI Gothic" pitchFamily="50" charset="-128"/>
                          <a:cs typeface="+mn-cs"/>
                        </a:rPr>
                        <a:t>③　看護師配置が、常時４対１以上あること。</a:t>
                      </a:r>
                    </a:p>
                    <a:p>
                      <a:pPr marL="273050" indent="-215900"/>
                      <a:r>
                        <a:rPr kumimoji="1" lang="ja-JP" altLang="en-US" sz="1750" b="0" spc="0" baseline="0" dirty="0" smtClean="0">
                          <a:solidFill>
                            <a:schemeClr val="tx1"/>
                          </a:solidFill>
                          <a:effectLst/>
                          <a:latin typeface="MS UI Gothic" pitchFamily="50" charset="-128"/>
                          <a:ea typeface="MS UI Gothic" pitchFamily="50" charset="-128"/>
                          <a:cs typeface="+mn-cs"/>
                        </a:rPr>
                        <a:t>④　重篤な救急患者に対する医療を行うにつき十分な専用施設を有していること。</a:t>
                      </a:r>
                    </a:p>
                    <a:p>
                      <a:pPr marL="273050" indent="-215900">
                        <a:spcBef>
                          <a:spcPts val="1200"/>
                        </a:spcBef>
                      </a:pPr>
                      <a:r>
                        <a:rPr kumimoji="1" lang="ja-JP" altLang="en-US" sz="1750" b="0" spc="0" baseline="0" dirty="0" smtClean="0">
                          <a:solidFill>
                            <a:schemeClr val="tx1"/>
                          </a:solidFill>
                          <a:effectLst/>
                          <a:latin typeface="MS UI Gothic" pitchFamily="50" charset="-128"/>
                          <a:ea typeface="MS UI Gothic" pitchFamily="50" charset="-128"/>
                          <a:cs typeface="+mn-cs"/>
                        </a:rPr>
                        <a:t>３　救命救急入院料３</a:t>
                      </a:r>
                    </a:p>
                    <a:p>
                      <a:pPr marL="273050" indent="-215900"/>
                      <a:r>
                        <a:rPr kumimoji="1" lang="ja-JP" altLang="en-US" sz="1750" b="0" spc="0" baseline="0" dirty="0" smtClean="0">
                          <a:solidFill>
                            <a:schemeClr val="tx1"/>
                          </a:solidFill>
                          <a:effectLst/>
                          <a:latin typeface="MS UI Gothic" pitchFamily="50" charset="-128"/>
                          <a:ea typeface="MS UI Gothic" pitchFamily="50" charset="-128"/>
                          <a:cs typeface="+mn-cs"/>
                        </a:rPr>
                        <a:t>［施設基準］</a:t>
                      </a:r>
                      <a:endParaRPr kumimoji="1" lang="en-US" altLang="ja-JP" sz="1750" b="0" spc="0" baseline="0" dirty="0" smtClean="0">
                        <a:solidFill>
                          <a:schemeClr val="tx1"/>
                        </a:solidFill>
                        <a:effectLst/>
                        <a:latin typeface="MS UI Gothic" pitchFamily="50" charset="-128"/>
                        <a:ea typeface="MS UI Gothic" pitchFamily="50" charset="-128"/>
                        <a:cs typeface="+mn-cs"/>
                      </a:endParaRPr>
                    </a:p>
                    <a:p>
                      <a:pPr marL="273050" indent="-215900"/>
                      <a:r>
                        <a:rPr kumimoji="1" lang="ja-JP" altLang="en-US" sz="1750" b="0" spc="0" baseline="0" dirty="0" smtClean="0">
                          <a:solidFill>
                            <a:schemeClr val="tx1"/>
                          </a:solidFill>
                          <a:effectLst/>
                          <a:latin typeface="MS UI Gothic" pitchFamily="50" charset="-128"/>
                          <a:ea typeface="MS UI Gothic" pitchFamily="50" charset="-128"/>
                          <a:cs typeface="+mn-cs"/>
                        </a:rPr>
                        <a:t>①　救命救急入院料１の施設基準を満たすものであること。</a:t>
                      </a:r>
                    </a:p>
                    <a:p>
                      <a:pPr marL="273050" indent="-215900"/>
                      <a:r>
                        <a:rPr kumimoji="1" lang="ja-JP" altLang="en-US" sz="1750" b="0" spc="0" baseline="0" dirty="0" smtClean="0">
                          <a:solidFill>
                            <a:schemeClr val="tx1"/>
                          </a:solidFill>
                          <a:effectLst/>
                          <a:latin typeface="MS UI Gothic" pitchFamily="50" charset="-128"/>
                          <a:ea typeface="MS UI Gothic" pitchFamily="50" charset="-128"/>
                          <a:cs typeface="+mn-cs"/>
                        </a:rPr>
                        <a:t>②　広範囲熱傷特定集中治療を行うにつき十分な体制が整備されていること。</a:t>
                      </a:r>
                      <a:endParaRPr kumimoji="1" lang="en-US" altLang="ja-JP" sz="1750" b="0" spc="0" baseline="0" dirty="0" smtClean="0">
                        <a:solidFill>
                          <a:schemeClr val="tx1"/>
                        </a:solidFill>
                        <a:effectLst/>
                        <a:latin typeface="MS UI Gothic" pitchFamily="50" charset="-128"/>
                        <a:ea typeface="MS UI Gothic" pitchFamily="50" charset="-128"/>
                        <a:cs typeface="+mn-cs"/>
                      </a:endParaRPr>
                    </a:p>
                    <a:p>
                      <a:pPr marL="273050" indent="-215900">
                        <a:spcBef>
                          <a:spcPts val="1000"/>
                        </a:spcBef>
                      </a:pPr>
                      <a:r>
                        <a:rPr kumimoji="1" lang="ja-JP" altLang="en-US" sz="1750" b="0" spc="0" baseline="0" dirty="0" smtClean="0">
                          <a:solidFill>
                            <a:schemeClr val="tx1"/>
                          </a:solidFill>
                          <a:effectLst/>
                          <a:latin typeface="MS UI Gothic" pitchFamily="50" charset="-128"/>
                          <a:ea typeface="MS UI Gothic" pitchFamily="50" charset="-128"/>
                          <a:cs typeface="+mn-cs"/>
                        </a:rPr>
                        <a:t>［経過措置］</a:t>
                      </a:r>
                      <a:endParaRPr kumimoji="1" lang="en-US" altLang="ja-JP" sz="1750" b="0" spc="0" baseline="0" dirty="0" smtClean="0">
                        <a:solidFill>
                          <a:schemeClr val="tx1"/>
                        </a:solidFill>
                        <a:effectLst/>
                        <a:latin typeface="MS UI Gothic" pitchFamily="50" charset="-128"/>
                        <a:ea typeface="MS UI Gothic" pitchFamily="50" charset="-128"/>
                        <a:cs typeface="+mn-cs"/>
                      </a:endParaRPr>
                    </a:p>
                    <a:p>
                      <a:pPr marL="0" indent="57150"/>
                      <a:r>
                        <a:rPr kumimoji="1" lang="ja-JP" altLang="en-US" sz="1750" b="0" spc="0" baseline="0" dirty="0" smtClean="0">
                          <a:solidFill>
                            <a:schemeClr val="tx1"/>
                          </a:solidFill>
                          <a:effectLst/>
                          <a:latin typeface="MS UI Gothic" pitchFamily="50" charset="-128"/>
                          <a:ea typeface="MS UI Gothic" pitchFamily="50" charset="-128"/>
                          <a:cs typeface="+mn-cs"/>
                        </a:rPr>
                        <a:t>　看護師配置が常時４対１の基準を満たさない場合、</a:t>
                      </a:r>
                      <a:r>
                        <a:rPr kumimoji="1" lang="ja-JP" altLang="en-US" sz="1750" b="1" u="sng" spc="0" baseline="0" dirty="0" smtClean="0">
                          <a:solidFill>
                            <a:schemeClr val="tx1"/>
                          </a:solidFill>
                          <a:effectLst/>
                          <a:latin typeface="MS UI Gothic" pitchFamily="50" charset="-128"/>
                          <a:ea typeface="MS UI Gothic" pitchFamily="50" charset="-128"/>
                          <a:cs typeface="+mn-cs"/>
                        </a:rPr>
                        <a:t>平成２５年３月３１日までの間</a:t>
                      </a:r>
                      <a:r>
                        <a:rPr kumimoji="1" lang="ja-JP" altLang="en-US" sz="1750" b="0" spc="0" baseline="0" dirty="0" smtClean="0">
                          <a:solidFill>
                            <a:schemeClr val="tx1"/>
                          </a:solidFill>
                          <a:effectLst/>
                          <a:latin typeface="MS UI Gothic" pitchFamily="50" charset="-128"/>
                          <a:ea typeface="MS UI Gothic" pitchFamily="50" charset="-128"/>
                          <a:cs typeface="+mn-cs"/>
                        </a:rPr>
                        <a:t>、従前の特定入院料を算定できる。</a:t>
                      </a:r>
                      <a:endParaRPr kumimoji="1" lang="ja-JP" altLang="en-US" sz="1750" b="0" spc="0" dirty="0">
                        <a:effectLst/>
                        <a:latin typeface="MS UI Gothic" pitchFamily="50" charset="-128"/>
                        <a:ea typeface="MS UI Gothic" pitchFamily="50" charset="-128"/>
                      </a:endParaRPr>
                    </a:p>
                  </a:txBody>
                  <a:tcPr>
                    <a:solidFill>
                      <a:schemeClr val="accent5">
                        <a:lumMod val="20000"/>
                        <a:lumOff val="80000"/>
                      </a:schemeClr>
                    </a:solidFill>
                  </a:tcPr>
                </a:tc>
                <a:tc>
                  <a:txBody>
                    <a:bodyPr/>
                    <a:lstStyle/>
                    <a:p>
                      <a:r>
                        <a:rPr kumimoji="1" lang="en-US" altLang="ja-JP" sz="1750" b="0" spc="0" baseline="0" dirty="0" smtClean="0">
                          <a:solidFill>
                            <a:schemeClr val="tx1"/>
                          </a:solidFill>
                          <a:effectLst/>
                          <a:latin typeface="MS UI Gothic" pitchFamily="50" charset="-128"/>
                          <a:ea typeface="MS UI Gothic" pitchFamily="50" charset="-128"/>
                          <a:cs typeface="+mn-cs"/>
                        </a:rPr>
                        <a:t>A300</a:t>
                      </a:r>
                      <a:r>
                        <a:rPr kumimoji="1" lang="ja-JP" altLang="en-US" sz="1750" b="0" spc="0" baseline="0" dirty="0" smtClean="0">
                          <a:solidFill>
                            <a:schemeClr val="tx1"/>
                          </a:solidFill>
                          <a:effectLst/>
                          <a:latin typeface="MS UI Gothic" pitchFamily="50" charset="-128"/>
                          <a:ea typeface="MS UI Gothic" pitchFamily="50" charset="-128"/>
                          <a:cs typeface="+mn-cs"/>
                        </a:rPr>
                        <a:t>　救命救急入院料</a:t>
                      </a:r>
                      <a:endParaRPr kumimoji="1" lang="en-US" altLang="ja-JP" sz="1750" b="0" spc="0" baseline="0" dirty="0" smtClean="0">
                        <a:solidFill>
                          <a:schemeClr val="tx1"/>
                        </a:solidFill>
                        <a:effectLst/>
                        <a:latin typeface="MS UI Gothic" pitchFamily="50" charset="-128"/>
                        <a:ea typeface="MS UI Gothic" pitchFamily="50" charset="-128"/>
                        <a:cs typeface="+mn-cs"/>
                      </a:endParaRPr>
                    </a:p>
                    <a:p>
                      <a:r>
                        <a:rPr kumimoji="1" lang="ja-JP" altLang="en-US" sz="1750" b="0" spc="0" baseline="0" dirty="0" smtClean="0">
                          <a:solidFill>
                            <a:schemeClr val="tx1"/>
                          </a:solidFill>
                          <a:effectLst/>
                          <a:latin typeface="MS UI Gothic" pitchFamily="50" charset="-128"/>
                          <a:ea typeface="MS UI Gothic" pitchFamily="50" charset="-128"/>
                          <a:cs typeface="+mn-cs"/>
                        </a:rPr>
                        <a:t>１　 救命救急入院料１</a:t>
                      </a:r>
                    </a:p>
                    <a:p>
                      <a:r>
                        <a:rPr kumimoji="1" lang="zh-TW" altLang="en-US" sz="1750" b="0" spc="0" baseline="0" dirty="0" smtClean="0">
                          <a:solidFill>
                            <a:schemeClr val="tx1"/>
                          </a:solidFill>
                          <a:effectLst/>
                          <a:latin typeface="MS UI Gothic" pitchFamily="50" charset="-128"/>
                          <a:ea typeface="MS UI Gothic" pitchFamily="50" charset="-128"/>
                          <a:cs typeface="+mn-cs"/>
                        </a:rPr>
                        <a:t>［施設基準］</a:t>
                      </a:r>
                      <a:endParaRPr kumimoji="1" lang="ja-JP" altLang="en-US" sz="1750" b="0" spc="0" baseline="0" dirty="0" smtClean="0">
                        <a:solidFill>
                          <a:schemeClr val="tx1"/>
                        </a:solidFill>
                        <a:effectLst/>
                        <a:latin typeface="MS UI Gothic" pitchFamily="50" charset="-128"/>
                        <a:ea typeface="MS UI Gothic" pitchFamily="50" charset="-128"/>
                        <a:cs typeface="+mn-cs"/>
                      </a:endParaRPr>
                    </a:p>
                    <a:p>
                      <a:pPr marL="273050" indent="-216000"/>
                      <a:r>
                        <a:rPr kumimoji="1" lang="ja-JP" altLang="en-US" sz="1750" b="0" spc="0" baseline="0" dirty="0" smtClean="0">
                          <a:solidFill>
                            <a:schemeClr val="tx1"/>
                          </a:solidFill>
                          <a:effectLst/>
                          <a:latin typeface="MS UI Gothic" pitchFamily="50" charset="-128"/>
                          <a:ea typeface="MS UI Gothic" pitchFamily="50" charset="-128"/>
                          <a:cs typeface="+mn-cs"/>
                        </a:rPr>
                        <a:t>①　救命救急センターを有している病院の一般病棟の治療室を単位として行うこと。</a:t>
                      </a:r>
                    </a:p>
                    <a:p>
                      <a:pPr marL="273050" indent="-216000"/>
                      <a:r>
                        <a:rPr kumimoji="1" lang="ja-JP" altLang="en-US" sz="1750" b="0" spc="0" baseline="0" dirty="0" smtClean="0">
                          <a:solidFill>
                            <a:schemeClr val="tx1"/>
                          </a:solidFill>
                          <a:effectLst/>
                          <a:latin typeface="MS UI Gothic" pitchFamily="50" charset="-128"/>
                          <a:ea typeface="MS UI Gothic" pitchFamily="50" charset="-128"/>
                          <a:cs typeface="+mn-cs"/>
                        </a:rPr>
                        <a:t>②　重篤な救急患者に対する医療を行うにつき必要な医師</a:t>
                      </a:r>
                      <a:r>
                        <a:rPr kumimoji="1" lang="ja-JP" altLang="en-US" sz="1750" b="1" u="sng" spc="0" baseline="0" dirty="0" smtClean="0">
                          <a:solidFill>
                            <a:schemeClr val="tx1"/>
                          </a:solidFill>
                          <a:effectLst/>
                          <a:latin typeface="MS UI Gothic" pitchFamily="50" charset="-128"/>
                          <a:ea typeface="MS UI Gothic" pitchFamily="50" charset="-128"/>
                          <a:cs typeface="+mn-cs"/>
                        </a:rPr>
                        <a:t>及び看護師</a:t>
                      </a:r>
                      <a:r>
                        <a:rPr kumimoji="1" lang="ja-JP" altLang="en-US" sz="1750" b="0" spc="0" baseline="0" dirty="0" smtClean="0">
                          <a:solidFill>
                            <a:schemeClr val="tx1"/>
                          </a:solidFill>
                          <a:effectLst/>
                          <a:latin typeface="MS UI Gothic" pitchFamily="50" charset="-128"/>
                          <a:ea typeface="MS UI Gothic" pitchFamily="50" charset="-128"/>
                          <a:cs typeface="+mn-cs"/>
                        </a:rPr>
                        <a:t>が常時配置されていること。</a:t>
                      </a:r>
                    </a:p>
                    <a:p>
                      <a:pPr marL="273050" indent="-216000"/>
                      <a:endParaRPr kumimoji="1" lang="en-US" altLang="ja-JP" sz="1750" b="0" spc="0" baseline="0" dirty="0" smtClean="0">
                        <a:solidFill>
                          <a:schemeClr val="tx1"/>
                        </a:solidFill>
                        <a:effectLst/>
                        <a:latin typeface="MS UI Gothic" pitchFamily="50" charset="-128"/>
                        <a:ea typeface="MS UI Gothic" pitchFamily="50" charset="-128"/>
                        <a:cs typeface="+mn-cs"/>
                      </a:endParaRPr>
                    </a:p>
                    <a:p>
                      <a:pPr marL="273050" indent="-216000"/>
                      <a:endParaRPr kumimoji="1" lang="en-US" altLang="ja-JP" sz="1750" b="0" spc="0" baseline="0" dirty="0" smtClean="0">
                        <a:solidFill>
                          <a:schemeClr val="tx1"/>
                        </a:solidFill>
                        <a:effectLst/>
                        <a:latin typeface="MS UI Gothic" pitchFamily="50" charset="-128"/>
                        <a:ea typeface="MS UI Gothic" pitchFamily="50" charset="-128"/>
                        <a:cs typeface="+mn-cs"/>
                      </a:endParaRPr>
                    </a:p>
                    <a:p>
                      <a:pPr marL="273050" indent="-216000"/>
                      <a:r>
                        <a:rPr kumimoji="1" lang="ja-JP" altLang="en-US" sz="1750" b="0" spc="0" baseline="0" dirty="0" smtClean="0">
                          <a:solidFill>
                            <a:schemeClr val="tx1"/>
                          </a:solidFill>
                          <a:effectLst/>
                          <a:latin typeface="MS UI Gothic" pitchFamily="50" charset="-128"/>
                          <a:ea typeface="MS UI Gothic" pitchFamily="50" charset="-128"/>
                          <a:cs typeface="+mn-cs"/>
                        </a:rPr>
                        <a:t>③　重篤な救急患者に対する医療を行うにつき十分な専用施設を有していること。</a:t>
                      </a:r>
                    </a:p>
                    <a:p>
                      <a:pPr marL="273050" indent="-216000">
                        <a:spcBef>
                          <a:spcPts val="1200"/>
                        </a:spcBef>
                      </a:pPr>
                      <a:r>
                        <a:rPr kumimoji="1" lang="ja-JP" altLang="en-US" sz="1750" b="0" spc="0" baseline="0" dirty="0" smtClean="0">
                          <a:solidFill>
                            <a:schemeClr val="tx1"/>
                          </a:solidFill>
                          <a:effectLst/>
                          <a:latin typeface="MS UI Gothic" pitchFamily="50" charset="-128"/>
                          <a:ea typeface="MS UI Gothic" pitchFamily="50" charset="-128"/>
                          <a:cs typeface="+mn-cs"/>
                        </a:rPr>
                        <a:t>３　救命救急入院料３</a:t>
                      </a:r>
                    </a:p>
                    <a:p>
                      <a:pPr marL="273050" indent="-216000"/>
                      <a:r>
                        <a:rPr kumimoji="1" lang="ja-JP" altLang="en-US" sz="1750" b="0" spc="0" baseline="0" dirty="0" smtClean="0">
                          <a:solidFill>
                            <a:schemeClr val="tx1"/>
                          </a:solidFill>
                          <a:effectLst/>
                          <a:latin typeface="MS UI Gothic" pitchFamily="50" charset="-128"/>
                          <a:ea typeface="MS UI Gothic" pitchFamily="50" charset="-128"/>
                          <a:cs typeface="+mn-cs"/>
                        </a:rPr>
                        <a:t>［施設基準］</a:t>
                      </a:r>
                      <a:endParaRPr kumimoji="1" lang="en-US" altLang="ja-JP" sz="1750" b="0" spc="0" baseline="0" dirty="0" smtClean="0">
                        <a:solidFill>
                          <a:schemeClr val="tx1"/>
                        </a:solidFill>
                        <a:effectLst/>
                        <a:latin typeface="MS UI Gothic" pitchFamily="50" charset="-128"/>
                        <a:ea typeface="MS UI Gothic" pitchFamily="50" charset="-128"/>
                        <a:cs typeface="+mn-cs"/>
                      </a:endParaRPr>
                    </a:p>
                    <a:p>
                      <a:pPr marL="273050" indent="-216000"/>
                      <a:r>
                        <a:rPr kumimoji="1" lang="ja-JP" altLang="en-US" sz="1750" b="0" spc="0" baseline="0" dirty="0" smtClean="0">
                          <a:solidFill>
                            <a:schemeClr val="tx1"/>
                          </a:solidFill>
                          <a:effectLst/>
                          <a:latin typeface="MS UI Gothic" pitchFamily="50" charset="-128"/>
                          <a:ea typeface="MS UI Gothic" pitchFamily="50" charset="-128"/>
                          <a:cs typeface="+mn-cs"/>
                        </a:rPr>
                        <a:t>①　救命救急入院料１の施設基準を満たすものであること。</a:t>
                      </a:r>
                    </a:p>
                    <a:p>
                      <a:pPr marL="273050" indent="-216000"/>
                      <a:r>
                        <a:rPr kumimoji="1" lang="ja-JP" altLang="en-US" sz="1750" b="0" spc="0" baseline="0" dirty="0" smtClean="0">
                          <a:solidFill>
                            <a:schemeClr val="tx1"/>
                          </a:solidFill>
                          <a:effectLst/>
                          <a:latin typeface="MS UI Gothic" pitchFamily="50" charset="-128"/>
                          <a:ea typeface="MS UI Gothic" pitchFamily="50" charset="-128"/>
                          <a:cs typeface="+mn-cs"/>
                        </a:rPr>
                        <a:t>②　広範囲熱傷特定集中治療を行うにつき十分な体制が整備されていること。</a:t>
                      </a:r>
                      <a:endParaRPr kumimoji="1" lang="ja-JP" altLang="en-US" sz="1750" b="0" spc="0" dirty="0">
                        <a:effectLst/>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7" name="スライド番号プレースホルダ 6"/>
          <p:cNvSpPr>
            <a:spLocks noGrp="1"/>
          </p:cNvSpPr>
          <p:nvPr>
            <p:ph type="sldNum" sz="quarter" idx="11"/>
          </p:nvPr>
        </p:nvSpPr>
        <p:spPr>
          <a:xfrm>
            <a:off x="6840538" y="6480175"/>
            <a:ext cx="2133600" cy="339725"/>
          </a:xfrm>
        </p:spPr>
        <p:txBody>
          <a:bodyPr/>
          <a:lstStyle/>
          <a:p>
            <a:pPr algn="r">
              <a:defRPr/>
            </a:pPr>
            <a:fld id="{D3579C2A-813D-4B85-B812-079D8BC6F3A1}" type="slidenum">
              <a:rPr lang="en-US" sz="1400">
                <a:effectLst>
                  <a:outerShdw blurRad="38100" dist="38100" dir="2700000" algn="tl">
                    <a:srgbClr val="000000">
                      <a:alpha val="43137"/>
                    </a:srgbClr>
                  </a:outerShdw>
                </a:effectLst>
              </a:rPr>
              <a:pPr algn="r">
                <a:defRPr/>
              </a:pPr>
              <a:t>208</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7199784" y="188640"/>
            <a:ext cx="1944216" cy="95410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111</a:t>
            </a:r>
          </a:p>
          <a:p>
            <a:pP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583</a:t>
            </a:r>
          </a:p>
          <a:p>
            <a:pPr>
              <a:defRPr/>
            </a:pP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821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825</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834</a:t>
            </a:r>
            <a:r>
              <a:rPr lang="ja-JP" altLang="en-US" sz="1400" dirty="0" smtClean="0">
                <a:solidFill>
                  <a:srgbClr val="002060"/>
                </a:solidFill>
                <a:latin typeface="HGPｺﾞｼｯｸM" pitchFamily="50" charset="-128"/>
                <a:ea typeface="HGPｺﾞｼｯｸM" pitchFamily="50" charset="-128"/>
              </a:rPr>
              <a:t>・</a:t>
            </a:r>
            <a:endParaRPr lang="en-US" altLang="ja-JP" sz="1400" dirty="0" smtClean="0">
              <a:solidFill>
                <a:srgbClr val="002060"/>
              </a:solidFill>
              <a:latin typeface="HGPｺﾞｼｯｸM" pitchFamily="50" charset="-128"/>
              <a:ea typeface="HGPｺﾞｼｯｸM" pitchFamily="50" charset="-128"/>
            </a:endParaRPr>
          </a:p>
          <a:p>
            <a:pPr>
              <a:defRPr/>
            </a:pPr>
            <a:r>
              <a:rPr lang="ja-JP" altLang="en-US" sz="1400" dirty="0" smtClean="0">
                <a:solidFill>
                  <a:srgbClr val="002060"/>
                </a:solidFill>
                <a:latin typeface="HGPｺﾞｼｯｸM" pitchFamily="50" charset="-128"/>
                <a:ea typeface="HGPｺﾞｼｯｸM" pitchFamily="50" charset="-128"/>
              </a:rPr>
              <a:t>　　 </a:t>
            </a:r>
            <a:r>
              <a:rPr lang="en-US" altLang="ja-JP" sz="1400" dirty="0" smtClean="0">
                <a:solidFill>
                  <a:srgbClr val="002060"/>
                </a:solidFill>
                <a:latin typeface="HGPｺﾞｼｯｸM" pitchFamily="50" charset="-128"/>
                <a:ea typeface="HGPｺﾞｼｯｸM" pitchFamily="50" charset="-128"/>
              </a:rPr>
              <a:t>841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863</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88641"/>
            <a:ext cx="8229600" cy="1080119"/>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fontScale="90000"/>
          </a:bodyP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精神疾患を合併する救急患者の</a:t>
            </a:r>
            <a:r>
              <a:rPr lang="en-US" altLang="ja-JP"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受入のさらなる推進</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1038FFBF-2C45-496C-A3B5-34E1BE9A3BFA}" type="slidenum">
              <a:rPr lang="en-US" sz="1400">
                <a:effectLst>
                  <a:outerShdw blurRad="38100" dist="38100" dir="2700000" algn="tl">
                    <a:srgbClr val="000000">
                      <a:alpha val="43137"/>
                    </a:srgbClr>
                  </a:outerShdw>
                </a:effectLst>
              </a:rPr>
              <a:pPr algn="r">
                <a:defRPr/>
              </a:pPr>
              <a:t>209</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1484784"/>
            <a:ext cx="8229600" cy="4392488"/>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3200" dirty="0">
                <a:latin typeface="MS UI Gothic" pitchFamily="50" charset="-128"/>
                <a:ea typeface="MS UI Gothic" pitchFamily="50" charset="-128"/>
              </a:rPr>
              <a:t>　 </a:t>
            </a:r>
            <a:r>
              <a:rPr kumimoji="0" lang="ja-JP" altLang="en-US" sz="2800" dirty="0">
                <a:latin typeface="MS UI Gothic" pitchFamily="50" charset="-128"/>
                <a:ea typeface="MS UI Gothic" pitchFamily="50" charset="-128"/>
              </a:rPr>
              <a:t>救命救急入院料算定病床において自殺企図等による重篤な患者であって精神疾患を有する者に対し、</a:t>
            </a:r>
            <a:r>
              <a:rPr kumimoji="0" lang="ja-JP" altLang="en-US" sz="2800" u="sng" dirty="0">
                <a:latin typeface="MS UI Gothic" pitchFamily="50" charset="-128"/>
                <a:ea typeface="MS UI Gothic" pitchFamily="50" charset="-128"/>
              </a:rPr>
              <a:t>精神保健指定医以外の精神科医師や都道府県等が実施する精神科救急医療体制の確保の取り組みに協力している精神保健指定医等</a:t>
            </a:r>
            <a:r>
              <a:rPr kumimoji="0" lang="ja-JP" altLang="en-US" sz="2800" dirty="0">
                <a:latin typeface="MS UI Gothic" pitchFamily="50" charset="-128"/>
                <a:ea typeface="MS UI Gothic" pitchFamily="50" charset="-128"/>
              </a:rPr>
              <a:t>、</a:t>
            </a:r>
            <a:r>
              <a:rPr kumimoji="0" lang="ja-JP" altLang="en-US" sz="2800" dirty="0">
                <a:solidFill>
                  <a:srgbClr val="0070C0"/>
                </a:solidFill>
                <a:latin typeface="MS UI Gothic" pitchFamily="50" charset="-128"/>
                <a:ea typeface="MS UI Gothic" pitchFamily="50" charset="-128"/>
              </a:rPr>
              <a:t>当該保険医療機関に所属しない精神保健指定医</a:t>
            </a:r>
            <a:r>
              <a:rPr kumimoji="0" lang="ja-JP" altLang="en-US" sz="2800" dirty="0">
                <a:latin typeface="MS UI Gothic" pitchFamily="50" charset="-128"/>
                <a:ea typeface="MS UI Gothic" pitchFamily="50" charset="-128"/>
              </a:rPr>
              <a:t>が診断治療を行った場合にも、当該保険医療機関の精神保健指定医が診断治療を行った場合と同様に、評価を行う。</a:t>
            </a:r>
            <a:endParaRPr kumimoji="0" lang="en-US" altLang="ja-JP" sz="2800" dirty="0">
              <a:latin typeface="MS UI Gothic" pitchFamily="50" charset="-128"/>
              <a:ea typeface="MS UI Gothic"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正方形/長方形 3"/>
          <p:cNvSpPr>
            <a:spLocks noChangeArrowheads="1"/>
          </p:cNvSpPr>
          <p:nvPr/>
        </p:nvSpPr>
        <p:spPr bwMode="auto">
          <a:xfrm>
            <a:off x="179388" y="179388"/>
            <a:ext cx="8893175" cy="6157912"/>
          </a:xfrm>
          <a:prstGeom prst="rect">
            <a:avLst/>
          </a:prstGeom>
          <a:noFill/>
          <a:ln w="9525">
            <a:noFill/>
            <a:miter lim="800000"/>
            <a:headEnd/>
            <a:tailEnd/>
          </a:ln>
        </p:spPr>
        <p:txBody>
          <a:bodyPr>
            <a:spAutoFit/>
          </a:bodyPr>
          <a:lstStyle/>
          <a:p>
            <a:r>
              <a:rPr lang="ja-JP" altLang="ja-JP" sz="2000">
                <a:solidFill>
                  <a:srgbClr val="0070C0"/>
                </a:solidFill>
                <a:ea typeface="HG創英角ｺﾞｼｯｸUB" pitchFamily="49" charset="-128"/>
              </a:rPr>
              <a:t>１月２０日</a:t>
            </a:r>
          </a:p>
          <a:p>
            <a:r>
              <a:rPr lang="ja-JP" altLang="en-US" sz="2000">
                <a:solidFill>
                  <a:srgbClr val="000000"/>
                </a:solidFill>
              </a:rPr>
              <a:t>  </a:t>
            </a:r>
            <a:r>
              <a:rPr lang="ja-JP" altLang="ja-JP" sz="2000">
                <a:solidFill>
                  <a:srgbClr val="000000"/>
                </a:solidFill>
              </a:rPr>
              <a:t>【総会（地方公聴会（愛知県津島市））】意見発表</a:t>
            </a:r>
            <a:endParaRPr lang="ja-JP" altLang="en-US" sz="2000">
              <a:solidFill>
                <a:srgbClr val="000000"/>
              </a:solidFill>
            </a:endParaRPr>
          </a:p>
          <a:p>
            <a:r>
              <a:rPr lang="ja-JP" altLang="ja-JP" sz="2000">
                <a:solidFill>
                  <a:srgbClr val="000000"/>
                </a:solidFill>
              </a:rPr>
              <a:t>　　　　　　</a:t>
            </a:r>
            <a:r>
              <a:rPr lang="ja-JP" altLang="ja-JP">
                <a:solidFill>
                  <a:srgbClr val="000000"/>
                </a:solidFill>
              </a:rPr>
              <a:t>参加者４６２名　意見発表者１１名</a:t>
            </a:r>
          </a:p>
          <a:p>
            <a:r>
              <a:rPr lang="ja-JP" altLang="ja-JP" sz="2000">
                <a:solidFill>
                  <a:srgbClr val="0070C0"/>
                </a:solidFill>
                <a:latin typeface="HG創英角ｺﾞｼｯｸUB" pitchFamily="49" charset="-128"/>
                <a:ea typeface="HG創英角ｺﾞｼｯｸUB" pitchFamily="49" charset="-128"/>
              </a:rPr>
              <a:t>１月２５日</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【薬価部会】平成２４年度実施の薬価算定基準等の見直し（案）</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【材料部会】平成２４年度実施の保険医療材料制度の見直し（案）</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【総会】市場拡大再算定</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平成２４年度実施の薬価制度見直しの内容（案）</a:t>
            </a:r>
            <a:r>
              <a:rPr lang="ja-JP" altLang="ja-JP">
                <a:solidFill>
                  <a:srgbClr val="000000"/>
                </a:solidFill>
                <a:latin typeface="ＭＳ Ｐゴシック" charset="-128"/>
              </a:rPr>
              <a:t>（薬価部会からの報告）</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平成２４年度実施の保険医療材料制度見直しの内容（案）</a:t>
            </a:r>
            <a:r>
              <a:rPr lang="ja-JP" altLang="ja-JP">
                <a:solidFill>
                  <a:srgbClr val="000000"/>
                </a:solidFill>
                <a:latin typeface="ＭＳ Ｐゴシック" charset="-128"/>
              </a:rPr>
              <a:t>（材料部会からの</a:t>
            </a:r>
            <a:endParaRPr lang="ja-JP" altLang="en-US">
              <a:solidFill>
                <a:srgbClr val="000000"/>
              </a:solidFill>
              <a:latin typeface="ＭＳ Ｐゴシック" charset="-128"/>
            </a:endParaRPr>
          </a:p>
          <a:p>
            <a:r>
              <a:rPr lang="ja-JP" altLang="en-US">
                <a:solidFill>
                  <a:srgbClr val="000000"/>
                </a:solidFill>
                <a:latin typeface="ＭＳ Ｐゴシック" charset="-128"/>
              </a:rPr>
              <a:t>              </a:t>
            </a:r>
            <a:r>
              <a:rPr lang="ja-JP" altLang="ja-JP">
                <a:solidFill>
                  <a:srgbClr val="000000"/>
                </a:solidFill>
                <a:latin typeface="ＭＳ Ｐゴシック" charset="-128"/>
              </a:rPr>
              <a:t>報告）</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平成２４年度改定に向けたＤＰＣ制度の対応</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公聴会の概要報告</a:t>
            </a:r>
          </a:p>
          <a:p>
            <a:r>
              <a:rPr lang="ja-JP" altLang="ja-JP" sz="2000">
                <a:solidFill>
                  <a:srgbClr val="0070C0"/>
                </a:solidFill>
                <a:latin typeface="HG創英角ｺﾞｼｯｸUB" pitchFamily="49" charset="-128"/>
                <a:ea typeface="HG創英角ｺﾞｼｯｸUB" pitchFamily="49" charset="-128"/>
              </a:rPr>
              <a:t>１月２７日</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【総会】医療技術評価分科会からの報告</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先進医療保険導入、先進医療実績報告</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個別改定項目（その１）</a:t>
            </a:r>
          </a:p>
          <a:p>
            <a:r>
              <a:rPr lang="ja-JP" altLang="ja-JP" sz="2000">
                <a:solidFill>
                  <a:srgbClr val="0070C0"/>
                </a:solidFill>
                <a:latin typeface="HG創英角ｺﾞｼｯｸUB" pitchFamily="49" charset="-128"/>
                <a:ea typeface="HG創英角ｺﾞｼｯｸUB" pitchFamily="49" charset="-128"/>
              </a:rPr>
              <a:t>１月３０日</a:t>
            </a:r>
            <a:endParaRPr lang="ja-JP" altLang="ja-JP" sz="2000">
              <a:solidFill>
                <a:srgbClr val="000000"/>
              </a:solidFill>
              <a:latin typeface="HG創英角ｺﾞｼｯｸUB" pitchFamily="49" charset="-128"/>
              <a:ea typeface="HG創英角ｺﾞｼｯｸUB" pitchFamily="49" charset="-128"/>
            </a:endParaRP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【総会】平成２４年度実施の特定保険医療材料の機能区分の見直し</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機能区分の細分化、合理化、新規評価、簡素化</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個別改定項目（その２）</a:t>
            </a:r>
          </a:p>
        </p:txBody>
      </p:sp>
      <p:sp>
        <p:nvSpPr>
          <p:cNvPr id="62466"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FAAD52AC-196C-4E2B-9175-3E190B1A05FD}" type="slidenum">
              <a:rPr kumimoji="1" lang="en-US" altLang="ja-JP" smtClean="0"/>
              <a:pPr fontAlgn="base">
                <a:spcAft>
                  <a:spcPct val="0"/>
                </a:spcAft>
                <a:defRPr/>
              </a:pPr>
              <a:t>21</a:t>
            </a:fld>
            <a:endParaRPr kumimoji="1" lang="en-US" altLang="ja-JP" smtClean="0"/>
          </a:p>
        </p:txBody>
      </p:sp>
    </p:spTree>
    <p:extLst>
      <p:ext uri="{BB962C8B-B14F-4D97-AF65-F5344CB8AC3E}">
        <p14:creationId xmlns:p14="http://schemas.microsoft.com/office/powerpoint/2010/main" xmlns="" val="149282712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コンテンツ プレースホルダ 6"/>
          <p:cNvGraphicFramePr>
            <a:graphicFrameLocks noGrp="1"/>
          </p:cNvGraphicFramePr>
          <p:nvPr>
            <p:ph idx="1"/>
          </p:nvPr>
        </p:nvGraphicFramePr>
        <p:xfrm>
          <a:off x="467544" y="692696"/>
          <a:ext cx="8229600" cy="583264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70375">
                <a:tc>
                  <a:txBody>
                    <a:bodyPr/>
                    <a:lstStyle/>
                    <a:p>
                      <a:pPr algn="ctr"/>
                      <a:r>
                        <a:rPr kumimoji="1" lang="ja-JP" altLang="en-US" sz="2400" dirty="0" smtClean="0">
                          <a:solidFill>
                            <a:srgbClr val="FF0000"/>
                          </a:solidFill>
                          <a:latin typeface="MS UI Gothic" pitchFamily="50" charset="-128"/>
                          <a:ea typeface="MS UI Gothic" pitchFamily="50" charset="-128"/>
                        </a:rPr>
                        <a:t>改　定　後</a:t>
                      </a:r>
                      <a:endParaRPr kumimoji="1" lang="ja-JP" altLang="en-US" sz="2400"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2400" dirty="0" smtClean="0">
                          <a:latin typeface="MS UI Gothic" pitchFamily="50" charset="-128"/>
                          <a:ea typeface="MS UI Gothic" pitchFamily="50" charset="-128"/>
                        </a:rPr>
                        <a:t>現　　行</a:t>
                      </a:r>
                      <a:endParaRPr kumimoji="1" lang="ja-JP" altLang="en-US" sz="2400" dirty="0">
                        <a:latin typeface="MS UI Gothic" pitchFamily="50" charset="-128"/>
                        <a:ea typeface="MS UI Gothic" pitchFamily="50" charset="-128"/>
                      </a:endParaRPr>
                    </a:p>
                  </a:txBody>
                  <a:tcPr>
                    <a:solidFill>
                      <a:schemeClr val="accent5">
                        <a:lumMod val="20000"/>
                        <a:lumOff val="80000"/>
                      </a:schemeClr>
                    </a:solidFill>
                  </a:tcPr>
                </a:tc>
              </a:tr>
              <a:tr h="5362273">
                <a:tc>
                  <a:txBody>
                    <a:bodyPr/>
                    <a:lstStyle/>
                    <a:p>
                      <a:pPr>
                        <a:spcAft>
                          <a:spcPts val="600"/>
                        </a:spcAft>
                      </a:pPr>
                      <a:r>
                        <a:rPr kumimoji="1" lang="en-US" altLang="ja-JP" sz="2400" baseline="0" dirty="0" smtClean="0">
                          <a:solidFill>
                            <a:schemeClr val="tx1"/>
                          </a:solidFill>
                          <a:latin typeface="MS UI Gothic" pitchFamily="50" charset="-128"/>
                          <a:ea typeface="MS UI Gothic" pitchFamily="50" charset="-128"/>
                          <a:cs typeface="+mn-cs"/>
                        </a:rPr>
                        <a:t>A300</a:t>
                      </a:r>
                      <a:r>
                        <a:rPr kumimoji="1" lang="ja-JP" altLang="en-US" sz="2400" baseline="0" dirty="0" smtClean="0">
                          <a:solidFill>
                            <a:schemeClr val="tx1"/>
                          </a:solidFill>
                          <a:latin typeface="MS UI Gothic" pitchFamily="50" charset="-128"/>
                          <a:ea typeface="MS UI Gothic" pitchFamily="50" charset="-128"/>
                          <a:cs typeface="+mn-cs"/>
                        </a:rPr>
                        <a:t>　</a:t>
                      </a:r>
                      <a:r>
                        <a:rPr kumimoji="1" lang="zh-CN" altLang="en-US" sz="2400" baseline="0" dirty="0" smtClean="0">
                          <a:solidFill>
                            <a:schemeClr val="tx1"/>
                          </a:solidFill>
                          <a:latin typeface="MS UI Gothic" pitchFamily="50" charset="-128"/>
                          <a:ea typeface="MS UI Gothic" pitchFamily="50" charset="-128"/>
                          <a:cs typeface="+mn-cs"/>
                        </a:rPr>
                        <a:t>救命救急入院料</a:t>
                      </a:r>
                      <a:endParaRPr kumimoji="1" lang="en-US" altLang="zh-CN" sz="2400" baseline="0" dirty="0" smtClean="0">
                        <a:solidFill>
                          <a:schemeClr val="tx1"/>
                        </a:solidFill>
                        <a:latin typeface="MS UI Gothic" pitchFamily="50" charset="-128"/>
                        <a:ea typeface="MS UI Gothic" pitchFamily="50" charset="-128"/>
                        <a:cs typeface="+mn-cs"/>
                      </a:endParaRPr>
                    </a:p>
                    <a:p>
                      <a:pPr marL="450850" indent="-450850"/>
                      <a:r>
                        <a:rPr kumimoji="1" lang="zh-CN" altLang="en-US" sz="2400" baseline="0" dirty="0" smtClean="0">
                          <a:solidFill>
                            <a:schemeClr val="tx1"/>
                          </a:solidFill>
                          <a:latin typeface="MS UI Gothic" pitchFamily="50" charset="-128"/>
                          <a:ea typeface="MS UI Gothic" pitchFamily="50" charset="-128"/>
                          <a:cs typeface="+mn-cs"/>
                        </a:rPr>
                        <a:t>注</a:t>
                      </a:r>
                      <a:r>
                        <a:rPr kumimoji="1" lang="ja-JP" altLang="en-US" sz="2400" baseline="0" dirty="0" smtClean="0">
                          <a:solidFill>
                            <a:schemeClr val="tx1"/>
                          </a:solidFill>
                          <a:latin typeface="MS UI Gothic" pitchFamily="50" charset="-128"/>
                          <a:ea typeface="MS UI Gothic" pitchFamily="50" charset="-128"/>
                          <a:cs typeface="+mn-cs"/>
                        </a:rPr>
                        <a:t>２　当該保険医療機関において、自殺企図等による重篤な患者であって精神疾患を有するもの又はその家族等からの情報等に基づいて、</a:t>
                      </a:r>
                      <a:r>
                        <a:rPr kumimoji="1" lang="ja-JP" altLang="en-US" sz="2400" b="0" u="none" baseline="0" dirty="0" smtClean="0">
                          <a:solidFill>
                            <a:srgbClr val="FF0000"/>
                          </a:solidFill>
                          <a:latin typeface="MS UI Gothic" pitchFamily="50" charset="-128"/>
                          <a:ea typeface="MS UI Gothic" pitchFamily="50" charset="-128"/>
                          <a:cs typeface="+mn-cs"/>
                        </a:rPr>
                        <a:t>当該保険医療機関の精神保健指定医又は精神科の医師</a:t>
                      </a:r>
                      <a:r>
                        <a:rPr kumimoji="1" lang="ja-JP" altLang="en-US" sz="2400" baseline="0" dirty="0" smtClean="0">
                          <a:solidFill>
                            <a:schemeClr val="tx1"/>
                          </a:solidFill>
                          <a:latin typeface="MS UI Gothic" pitchFamily="50" charset="-128"/>
                          <a:ea typeface="MS UI Gothic" pitchFamily="50" charset="-128"/>
                          <a:cs typeface="+mn-cs"/>
                        </a:rPr>
                        <a:t>が、当該患者の精神疾患にかかわる診断治療等を行った場合は、当該精神保健指定医等による最初の診療時に限り、所定点数に３</a:t>
                      </a:r>
                      <a:r>
                        <a:rPr kumimoji="1" lang="en-US" altLang="ja-JP" sz="2400" baseline="0" dirty="0" smtClean="0">
                          <a:solidFill>
                            <a:schemeClr val="tx1"/>
                          </a:solidFill>
                          <a:latin typeface="MS UI Gothic" pitchFamily="50" charset="-128"/>
                          <a:ea typeface="MS UI Gothic" pitchFamily="50" charset="-128"/>
                          <a:cs typeface="+mn-cs"/>
                        </a:rPr>
                        <a:t>,</a:t>
                      </a:r>
                      <a:r>
                        <a:rPr kumimoji="1" lang="ja-JP" altLang="en-US" sz="2400" baseline="0" dirty="0" smtClean="0">
                          <a:solidFill>
                            <a:schemeClr val="tx1"/>
                          </a:solidFill>
                          <a:latin typeface="MS UI Gothic" pitchFamily="50" charset="-128"/>
                          <a:ea typeface="MS UI Gothic" pitchFamily="50" charset="-128"/>
                          <a:cs typeface="+mn-cs"/>
                        </a:rPr>
                        <a:t>０００点を加算する。</a:t>
                      </a:r>
                      <a:endParaRPr kumimoji="1" lang="ja-JP" altLang="en-US" sz="2400"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spcAft>
                          <a:spcPts val="600"/>
                        </a:spcAft>
                      </a:pPr>
                      <a:r>
                        <a:rPr kumimoji="1" lang="en-US" altLang="ja-JP" sz="2400" baseline="0" dirty="0" smtClean="0">
                          <a:solidFill>
                            <a:schemeClr val="tx1"/>
                          </a:solidFill>
                          <a:latin typeface="MS UI Gothic" pitchFamily="50" charset="-128"/>
                          <a:ea typeface="MS UI Gothic" pitchFamily="50" charset="-128"/>
                          <a:cs typeface="+mn-cs"/>
                        </a:rPr>
                        <a:t>A300</a:t>
                      </a:r>
                      <a:r>
                        <a:rPr kumimoji="1" lang="ja-JP" altLang="en-US" sz="2400" baseline="0" dirty="0" smtClean="0">
                          <a:solidFill>
                            <a:schemeClr val="tx1"/>
                          </a:solidFill>
                          <a:latin typeface="MS UI Gothic" pitchFamily="50" charset="-128"/>
                          <a:ea typeface="MS UI Gothic" pitchFamily="50" charset="-128"/>
                          <a:cs typeface="+mn-cs"/>
                        </a:rPr>
                        <a:t>　</a:t>
                      </a:r>
                      <a:r>
                        <a:rPr kumimoji="1" lang="zh-CN" altLang="en-US" sz="2400" baseline="0" dirty="0" smtClean="0">
                          <a:solidFill>
                            <a:schemeClr val="tx1"/>
                          </a:solidFill>
                          <a:latin typeface="MS UI Gothic" pitchFamily="50" charset="-128"/>
                          <a:ea typeface="MS UI Gothic" pitchFamily="50" charset="-128"/>
                          <a:cs typeface="+mn-cs"/>
                        </a:rPr>
                        <a:t>救命救急入院料</a:t>
                      </a:r>
                      <a:endParaRPr kumimoji="1" lang="en-US" altLang="zh-CN" sz="2400" baseline="0" dirty="0" smtClean="0">
                        <a:solidFill>
                          <a:schemeClr val="tx1"/>
                        </a:solidFill>
                        <a:latin typeface="MS UI Gothic" pitchFamily="50" charset="-128"/>
                        <a:ea typeface="MS UI Gothic" pitchFamily="50" charset="-128"/>
                        <a:cs typeface="+mn-cs"/>
                      </a:endParaRPr>
                    </a:p>
                    <a:p>
                      <a:pPr marL="450850" indent="-450850"/>
                      <a:r>
                        <a:rPr kumimoji="1" lang="zh-CN" altLang="en-US" sz="2400" baseline="0" dirty="0" smtClean="0">
                          <a:solidFill>
                            <a:schemeClr val="tx1"/>
                          </a:solidFill>
                          <a:latin typeface="MS UI Gothic" pitchFamily="50" charset="-128"/>
                          <a:ea typeface="MS UI Gothic" pitchFamily="50" charset="-128"/>
                          <a:cs typeface="+mn-cs"/>
                        </a:rPr>
                        <a:t>注</a:t>
                      </a:r>
                      <a:r>
                        <a:rPr kumimoji="1" lang="ja-JP" altLang="en-US" sz="2400" baseline="0" dirty="0" smtClean="0">
                          <a:solidFill>
                            <a:schemeClr val="tx1"/>
                          </a:solidFill>
                          <a:latin typeface="MS UI Gothic" pitchFamily="50" charset="-128"/>
                          <a:ea typeface="MS UI Gothic" pitchFamily="50" charset="-128"/>
                          <a:cs typeface="+mn-cs"/>
                        </a:rPr>
                        <a:t>２　当該保険医療機関において、自殺企図等による重篤な患者であって精神疾患を有するもの又はその家族等からの情報等に基づいて、</a:t>
                      </a:r>
                      <a:r>
                        <a:rPr kumimoji="1" lang="ja-JP" altLang="en-US" sz="2400" u="sng" baseline="0" dirty="0" smtClean="0">
                          <a:solidFill>
                            <a:schemeClr val="tx1"/>
                          </a:solidFill>
                          <a:latin typeface="MS UI Gothic" pitchFamily="50" charset="-128"/>
                          <a:ea typeface="MS UI Gothic" pitchFamily="50" charset="-128"/>
                          <a:cs typeface="+mn-cs"/>
                        </a:rPr>
                        <a:t>当該保険医療機関の精神保健指定医</a:t>
                      </a:r>
                      <a:r>
                        <a:rPr kumimoji="1" lang="ja-JP" altLang="en-US" sz="2400" baseline="0" dirty="0" smtClean="0">
                          <a:solidFill>
                            <a:schemeClr val="tx1"/>
                          </a:solidFill>
                          <a:latin typeface="MS UI Gothic" pitchFamily="50" charset="-128"/>
                          <a:ea typeface="MS UI Gothic" pitchFamily="50" charset="-128"/>
                          <a:cs typeface="+mn-cs"/>
                        </a:rPr>
                        <a:t>が、当該患者の精神疾患にかかわる診断治療等を行った場合は、当該精神保健指定医による最初の診療時に限り、所定点数に３</a:t>
                      </a:r>
                      <a:r>
                        <a:rPr kumimoji="1" lang="en-US" altLang="ja-JP" sz="2400" baseline="0" dirty="0" smtClean="0">
                          <a:solidFill>
                            <a:schemeClr val="tx1"/>
                          </a:solidFill>
                          <a:latin typeface="MS UI Gothic" pitchFamily="50" charset="-128"/>
                          <a:ea typeface="MS UI Gothic" pitchFamily="50" charset="-128"/>
                          <a:cs typeface="+mn-cs"/>
                        </a:rPr>
                        <a:t>,</a:t>
                      </a:r>
                      <a:r>
                        <a:rPr kumimoji="1" lang="ja-JP" altLang="en-US" sz="2400" baseline="0" dirty="0" smtClean="0">
                          <a:solidFill>
                            <a:schemeClr val="tx1"/>
                          </a:solidFill>
                          <a:latin typeface="MS UI Gothic" pitchFamily="50" charset="-128"/>
                          <a:ea typeface="MS UI Gothic" pitchFamily="50" charset="-128"/>
                          <a:cs typeface="+mn-cs"/>
                        </a:rPr>
                        <a:t>０００点を加算する。</a:t>
                      </a:r>
                      <a:endParaRPr kumimoji="1" lang="ja-JP" altLang="en-US" sz="2400" dirty="0">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4" name="テキスト ボックス 3"/>
          <p:cNvSpPr txBox="1"/>
          <p:nvPr/>
        </p:nvSpPr>
        <p:spPr>
          <a:xfrm>
            <a:off x="5796136" y="188640"/>
            <a:ext cx="3203848"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111</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583</a:t>
            </a:r>
          </a:p>
          <a:p>
            <a:pPr>
              <a:defRPr/>
            </a:pP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821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825</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834</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841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863</a:t>
            </a:r>
            <a:endParaRPr lang="ja-JP" altLang="en-US" sz="1400" dirty="0">
              <a:solidFill>
                <a:srgbClr val="002060"/>
              </a:solidFill>
              <a:latin typeface="HGPｺﾞｼｯｸM" pitchFamily="50" charset="-128"/>
              <a:ea typeface="HGPｺﾞｼｯｸM"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F09C325A-41A2-4909-A3DE-521B7C179E5C}" type="slidenum">
              <a:rPr lang="en-US" sz="1400">
                <a:effectLst>
                  <a:outerShdw blurRad="38100" dist="38100" dir="2700000" algn="tl">
                    <a:srgbClr val="000000">
                      <a:alpha val="43137"/>
                    </a:srgbClr>
                  </a:outerShdw>
                </a:effectLst>
              </a:rPr>
              <a:pPr algn="r">
                <a:defRPr/>
              </a:pPr>
              <a:t>210</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idx="1"/>
          </p:nvPr>
        </p:nvGraphicFramePr>
        <p:xfrm>
          <a:off x="467544" y="3717032"/>
          <a:ext cx="8229600" cy="2621280"/>
        </p:xfrm>
        <a:graphic>
          <a:graphicData uri="http://schemas.openxmlformats.org/drawingml/2006/table">
            <a:tbl>
              <a:tblPr firstRow="1" bandRow="1">
                <a:effectLst>
                  <a:outerShdw blurRad="50800" dist="38100" dir="2700000" algn="tl" rotWithShape="0">
                    <a:prstClr val="black">
                      <a:alpha val="40000"/>
                    </a:prstClr>
                  </a:outerShdw>
                </a:effectLst>
              </a:tblPr>
              <a:tblGrid>
                <a:gridCol w="4114800"/>
                <a:gridCol w="4114800"/>
              </a:tblGrid>
              <a:tr h="370840">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solidFill>
                      <a:schemeClr val="accent5">
                        <a:lumMod val="20000"/>
                        <a:lumOff val="80000"/>
                      </a:schemeClr>
                    </a:solidFill>
                  </a:tcPr>
                </a:tc>
              </a:tr>
              <a:tr h="370840">
                <a:tc>
                  <a:txBody>
                    <a:bodyPr/>
                    <a:lstStyle/>
                    <a:p>
                      <a:r>
                        <a:rPr kumimoji="1" lang="ja-JP" altLang="en-US" sz="2000" baseline="0" dirty="0" smtClean="0">
                          <a:solidFill>
                            <a:schemeClr val="tx1"/>
                          </a:solidFill>
                          <a:latin typeface="MS UI Gothic" pitchFamily="50" charset="-128"/>
                          <a:ea typeface="MS UI Gothic" pitchFamily="50" charset="-128"/>
                          <a:cs typeface="+mn-cs"/>
                        </a:rPr>
                        <a:t>Ａ</a:t>
                      </a:r>
                      <a:r>
                        <a:rPr kumimoji="1" lang="en-US" altLang="ja-JP" sz="2000" baseline="0" dirty="0" smtClean="0">
                          <a:solidFill>
                            <a:schemeClr val="tx1"/>
                          </a:solidFill>
                          <a:latin typeface="MS UI Gothic" pitchFamily="50" charset="-128"/>
                          <a:ea typeface="MS UI Gothic" pitchFamily="50" charset="-128"/>
                          <a:cs typeface="+mn-cs"/>
                        </a:rPr>
                        <a:t>301</a:t>
                      </a:r>
                      <a:r>
                        <a:rPr kumimoji="1" lang="ja-JP" altLang="en-US" sz="2000" baseline="0" dirty="0" smtClean="0">
                          <a:solidFill>
                            <a:schemeClr val="tx1"/>
                          </a:solidFill>
                          <a:latin typeface="MS UI Gothic" pitchFamily="50" charset="-128"/>
                          <a:ea typeface="MS UI Gothic" pitchFamily="50" charset="-128"/>
                          <a:cs typeface="+mn-cs"/>
                        </a:rPr>
                        <a:t>　</a:t>
                      </a:r>
                      <a:r>
                        <a:rPr kumimoji="1" lang="zh-TW" altLang="en-US" sz="2000" baseline="0" dirty="0" smtClean="0">
                          <a:solidFill>
                            <a:schemeClr val="tx1"/>
                          </a:solidFill>
                          <a:latin typeface="MS UI Gothic" pitchFamily="50" charset="-128"/>
                          <a:ea typeface="MS UI Gothic" pitchFamily="50" charset="-128"/>
                          <a:cs typeface="+mn-cs"/>
                        </a:rPr>
                        <a:t>特定集中治療室管理料</a:t>
                      </a:r>
                      <a:endParaRPr kumimoji="1" lang="en-US" altLang="zh-TW" sz="2000" baseline="0" dirty="0" smtClean="0">
                        <a:solidFill>
                          <a:schemeClr val="tx1"/>
                        </a:solidFill>
                        <a:latin typeface="MS UI Gothic" pitchFamily="50" charset="-128"/>
                        <a:ea typeface="MS UI Gothic" pitchFamily="50" charset="-128"/>
                        <a:cs typeface="+mn-cs"/>
                      </a:endParaRPr>
                    </a:p>
                    <a:p>
                      <a:r>
                        <a:rPr kumimoji="1" lang="zh-TW" altLang="en-US" sz="2000" baseline="0" dirty="0" smtClean="0">
                          <a:solidFill>
                            <a:schemeClr val="tx1"/>
                          </a:solidFill>
                          <a:latin typeface="MS UI Gothic" pitchFamily="50" charset="-128"/>
                          <a:ea typeface="MS UI Gothic" pitchFamily="50" charset="-128"/>
                          <a:cs typeface="+mn-cs"/>
                        </a:rPr>
                        <a:t>注２</a:t>
                      </a:r>
                      <a:r>
                        <a:rPr kumimoji="1" lang="ja-JP" altLang="en-US" sz="2000" baseline="0" dirty="0" smtClean="0">
                          <a:solidFill>
                            <a:schemeClr val="tx1"/>
                          </a:solidFill>
                          <a:latin typeface="MS UI Gothic" pitchFamily="50" charset="-128"/>
                          <a:ea typeface="MS UI Gothic" pitchFamily="50" charset="-128"/>
                          <a:cs typeface="+mn-cs"/>
                        </a:rPr>
                        <a:t>　</a:t>
                      </a:r>
                      <a:r>
                        <a:rPr kumimoji="1" lang="zh-TW" altLang="en-US" sz="2000" baseline="0" dirty="0" smtClean="0">
                          <a:solidFill>
                            <a:schemeClr val="tx1"/>
                          </a:solidFill>
                          <a:latin typeface="MS UI Gothic" pitchFamily="50" charset="-128"/>
                          <a:ea typeface="MS UI Gothic" pitchFamily="50" charset="-128"/>
                          <a:cs typeface="+mn-cs"/>
                        </a:rPr>
                        <a:t>（１日</a:t>
                      </a:r>
                      <a:r>
                        <a:rPr kumimoji="1" lang="ja-JP" altLang="en-US" sz="2000" baseline="0" dirty="0" smtClean="0">
                          <a:solidFill>
                            <a:schemeClr val="tx1"/>
                          </a:solidFill>
                          <a:latin typeface="MS UI Gothic" pitchFamily="50" charset="-128"/>
                          <a:ea typeface="MS UI Gothic" pitchFamily="50" charset="-128"/>
                          <a:cs typeface="+mn-cs"/>
                        </a:rPr>
                        <a:t>につき）</a:t>
                      </a:r>
                    </a:p>
                    <a:p>
                      <a:r>
                        <a:rPr kumimoji="1" lang="ja-JP" altLang="en-US" sz="2000" baseline="0" dirty="0" smtClean="0">
                          <a:solidFill>
                            <a:srgbClr val="FF0000"/>
                          </a:solidFill>
                          <a:latin typeface="MS UI Gothic" pitchFamily="50" charset="-128"/>
                          <a:ea typeface="MS UI Gothic" pitchFamily="50" charset="-128"/>
                          <a:cs typeface="+mn-cs"/>
                        </a:rPr>
                        <a:t>　</a:t>
                      </a:r>
                      <a:r>
                        <a:rPr kumimoji="1" lang="ja-JP" altLang="en-US" sz="2000" b="1" baseline="0" dirty="0" smtClean="0">
                          <a:solidFill>
                            <a:srgbClr val="FF0000"/>
                          </a:solidFill>
                          <a:latin typeface="MS UI Gothic" pitchFamily="50" charset="-128"/>
                          <a:ea typeface="MS UI Gothic" pitchFamily="50" charset="-128"/>
                          <a:cs typeface="+mn-cs"/>
                        </a:rPr>
                        <a:t>小児加算</a:t>
                      </a:r>
                    </a:p>
                    <a:p>
                      <a:r>
                        <a:rPr kumimoji="1" lang="ja-JP" altLang="en-US" sz="2000" baseline="0" dirty="0" smtClean="0">
                          <a:solidFill>
                            <a:schemeClr val="tx1"/>
                          </a:solidFill>
                          <a:latin typeface="MS UI Gothic" pitchFamily="50" charset="-128"/>
                          <a:ea typeface="MS UI Gothic" pitchFamily="50" charset="-128"/>
                          <a:cs typeface="+mn-cs"/>
                        </a:rPr>
                        <a:t>　　イ 　７日以内の期間 　</a:t>
                      </a:r>
                      <a:endParaRPr kumimoji="1" lang="en-US" altLang="ja-JP" sz="2000" baseline="0" dirty="0" smtClean="0">
                        <a:solidFill>
                          <a:schemeClr val="tx1"/>
                        </a:solidFill>
                        <a:latin typeface="MS UI Gothic" pitchFamily="50" charset="-128"/>
                        <a:ea typeface="MS UI Gothic" pitchFamily="50" charset="-128"/>
                        <a:cs typeface="+mn-cs"/>
                      </a:endParaRPr>
                    </a:p>
                    <a:p>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2000" b="1" baseline="0" dirty="0" smtClean="0">
                          <a:solidFill>
                            <a:srgbClr val="FF0000"/>
                          </a:solidFill>
                          <a:latin typeface="MS UI Gothic" pitchFamily="50" charset="-128"/>
                          <a:ea typeface="MS UI Gothic" pitchFamily="50" charset="-128"/>
                          <a:cs typeface="+mn-cs"/>
                        </a:rPr>
                        <a:t>２</a:t>
                      </a:r>
                      <a:r>
                        <a:rPr kumimoji="1" lang="en-US" altLang="ja-JP" sz="2000" b="1" baseline="0" dirty="0" smtClean="0">
                          <a:solidFill>
                            <a:srgbClr val="FF0000"/>
                          </a:solidFill>
                          <a:latin typeface="MS UI Gothic" pitchFamily="50" charset="-128"/>
                          <a:ea typeface="MS UI Gothic" pitchFamily="50" charset="-128"/>
                          <a:cs typeface="+mn-cs"/>
                        </a:rPr>
                        <a:t>,</a:t>
                      </a:r>
                      <a:r>
                        <a:rPr kumimoji="1" lang="ja-JP" altLang="en-US" sz="2000" b="1" baseline="0" dirty="0" smtClean="0">
                          <a:solidFill>
                            <a:srgbClr val="FF0000"/>
                          </a:solidFill>
                          <a:latin typeface="MS UI Gothic" pitchFamily="50" charset="-128"/>
                          <a:ea typeface="MS UI Gothic" pitchFamily="50" charset="-128"/>
                          <a:cs typeface="+mn-cs"/>
                        </a:rPr>
                        <a:t>０００点（改）</a:t>
                      </a:r>
                      <a:endParaRPr kumimoji="1" lang="en-US" altLang="ja-JP" sz="2000" b="1" baseline="0" dirty="0" smtClean="0">
                        <a:solidFill>
                          <a:srgbClr val="FF0000"/>
                        </a:solidFill>
                        <a:latin typeface="MS UI Gothic" pitchFamily="50" charset="-128"/>
                        <a:ea typeface="MS UI Gothic" pitchFamily="50" charset="-128"/>
                        <a:cs typeface="+mn-cs"/>
                      </a:endParaRPr>
                    </a:p>
                    <a:p>
                      <a:r>
                        <a:rPr kumimoji="1" lang="ja-JP" altLang="en-US" sz="2000" baseline="0" dirty="0" smtClean="0">
                          <a:solidFill>
                            <a:schemeClr val="tx1"/>
                          </a:solidFill>
                          <a:latin typeface="MS UI Gothic" pitchFamily="50" charset="-128"/>
                          <a:ea typeface="MS UI Gothic" pitchFamily="50" charset="-128"/>
                          <a:cs typeface="+mn-cs"/>
                        </a:rPr>
                        <a:t>　　ロ 　８日以上１４日以内の期間</a:t>
                      </a:r>
                      <a:endParaRPr kumimoji="1" lang="en-US" altLang="ja-JP" sz="2000" baseline="0" dirty="0" smtClean="0">
                        <a:solidFill>
                          <a:schemeClr val="tx1"/>
                        </a:solidFill>
                        <a:latin typeface="MS UI Gothic" pitchFamily="50" charset="-128"/>
                        <a:ea typeface="MS UI Gothic" pitchFamily="50" charset="-128"/>
                        <a:cs typeface="+mn-cs"/>
                      </a:endParaRPr>
                    </a:p>
                    <a:p>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2000" b="1" baseline="0" dirty="0" smtClean="0">
                          <a:solidFill>
                            <a:srgbClr val="FF0000"/>
                          </a:solidFill>
                          <a:latin typeface="MS UI Gothic" pitchFamily="50" charset="-128"/>
                          <a:ea typeface="MS UI Gothic" pitchFamily="50" charset="-128"/>
                          <a:cs typeface="+mn-cs"/>
                        </a:rPr>
                        <a:t>　１</a:t>
                      </a:r>
                      <a:r>
                        <a:rPr kumimoji="1" lang="en-US" altLang="ja-JP" sz="2000" b="1" baseline="0" dirty="0" smtClean="0">
                          <a:solidFill>
                            <a:srgbClr val="FF0000"/>
                          </a:solidFill>
                          <a:latin typeface="MS UI Gothic" pitchFamily="50" charset="-128"/>
                          <a:ea typeface="MS UI Gothic" pitchFamily="50" charset="-128"/>
                          <a:cs typeface="+mn-cs"/>
                        </a:rPr>
                        <a:t>,</a:t>
                      </a:r>
                      <a:r>
                        <a:rPr kumimoji="1" lang="ja-JP" altLang="en-US" sz="2000" b="1" baseline="0" dirty="0" smtClean="0">
                          <a:solidFill>
                            <a:srgbClr val="FF0000"/>
                          </a:solidFill>
                          <a:latin typeface="MS UI Gothic" pitchFamily="50" charset="-128"/>
                          <a:ea typeface="MS UI Gothic" pitchFamily="50" charset="-128"/>
                          <a:cs typeface="+mn-cs"/>
                        </a:rPr>
                        <a:t>５００点（改）</a:t>
                      </a:r>
                      <a:endParaRPr kumimoji="1" lang="ja-JP" altLang="en-US" sz="20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r>
                        <a:rPr kumimoji="1" lang="ja-JP" altLang="en-US" sz="2000" baseline="0" dirty="0" smtClean="0">
                          <a:solidFill>
                            <a:schemeClr val="tx1"/>
                          </a:solidFill>
                          <a:latin typeface="MS UI Gothic" pitchFamily="50" charset="-128"/>
                          <a:ea typeface="MS UI Gothic" pitchFamily="50" charset="-128"/>
                          <a:cs typeface="+mn-cs"/>
                        </a:rPr>
                        <a:t>Ａ</a:t>
                      </a:r>
                      <a:r>
                        <a:rPr kumimoji="1" lang="en-US" altLang="ja-JP" sz="2000" baseline="0" dirty="0" smtClean="0">
                          <a:solidFill>
                            <a:schemeClr val="tx1"/>
                          </a:solidFill>
                          <a:latin typeface="MS UI Gothic" pitchFamily="50" charset="-128"/>
                          <a:ea typeface="MS UI Gothic" pitchFamily="50" charset="-128"/>
                          <a:cs typeface="+mn-cs"/>
                        </a:rPr>
                        <a:t>301</a:t>
                      </a:r>
                      <a:r>
                        <a:rPr kumimoji="1" lang="ja-JP" altLang="en-US" sz="2000" baseline="0" dirty="0" smtClean="0">
                          <a:solidFill>
                            <a:schemeClr val="tx1"/>
                          </a:solidFill>
                          <a:latin typeface="MS UI Gothic" pitchFamily="50" charset="-128"/>
                          <a:ea typeface="MS UI Gothic" pitchFamily="50" charset="-128"/>
                          <a:cs typeface="+mn-cs"/>
                        </a:rPr>
                        <a:t>　</a:t>
                      </a:r>
                      <a:r>
                        <a:rPr kumimoji="1" lang="zh-TW" altLang="en-US" sz="2000" baseline="0" dirty="0" smtClean="0">
                          <a:solidFill>
                            <a:schemeClr val="tx1"/>
                          </a:solidFill>
                          <a:latin typeface="MS UI Gothic" pitchFamily="50" charset="-128"/>
                          <a:ea typeface="MS UI Gothic" pitchFamily="50" charset="-128"/>
                          <a:cs typeface="+mn-cs"/>
                        </a:rPr>
                        <a:t>特定集中治療室管理料</a:t>
                      </a:r>
                      <a:endParaRPr kumimoji="1" lang="en-US" altLang="zh-TW" sz="2000" baseline="0" dirty="0" smtClean="0">
                        <a:solidFill>
                          <a:schemeClr val="tx1"/>
                        </a:solidFill>
                        <a:latin typeface="MS UI Gothic" pitchFamily="50" charset="-128"/>
                        <a:ea typeface="MS UI Gothic" pitchFamily="50" charset="-128"/>
                        <a:cs typeface="+mn-cs"/>
                      </a:endParaRPr>
                    </a:p>
                    <a:p>
                      <a:r>
                        <a:rPr kumimoji="1" lang="zh-TW" altLang="en-US" sz="2000" baseline="0" dirty="0" smtClean="0">
                          <a:solidFill>
                            <a:schemeClr val="tx1"/>
                          </a:solidFill>
                          <a:latin typeface="MS UI Gothic" pitchFamily="50" charset="-128"/>
                          <a:ea typeface="MS UI Gothic" pitchFamily="50" charset="-128"/>
                          <a:cs typeface="+mn-cs"/>
                        </a:rPr>
                        <a:t>注２</a:t>
                      </a:r>
                      <a:r>
                        <a:rPr kumimoji="1" lang="ja-JP" altLang="en-US" sz="2000" baseline="0" dirty="0" smtClean="0">
                          <a:solidFill>
                            <a:schemeClr val="tx1"/>
                          </a:solidFill>
                          <a:latin typeface="MS UI Gothic" pitchFamily="50" charset="-128"/>
                          <a:ea typeface="MS UI Gothic" pitchFamily="50" charset="-128"/>
                          <a:cs typeface="+mn-cs"/>
                        </a:rPr>
                        <a:t>　</a:t>
                      </a:r>
                      <a:r>
                        <a:rPr kumimoji="1" lang="zh-TW" altLang="en-US" sz="2000" baseline="0" dirty="0" smtClean="0">
                          <a:solidFill>
                            <a:schemeClr val="tx1"/>
                          </a:solidFill>
                          <a:latin typeface="MS UI Gothic" pitchFamily="50" charset="-128"/>
                          <a:ea typeface="MS UI Gothic" pitchFamily="50" charset="-128"/>
                          <a:cs typeface="+mn-cs"/>
                        </a:rPr>
                        <a:t>（１日</a:t>
                      </a:r>
                      <a:r>
                        <a:rPr kumimoji="1" lang="ja-JP" altLang="en-US" sz="2000" baseline="0" dirty="0" smtClean="0">
                          <a:solidFill>
                            <a:schemeClr val="tx1"/>
                          </a:solidFill>
                          <a:latin typeface="MS UI Gothic" pitchFamily="50" charset="-128"/>
                          <a:ea typeface="MS UI Gothic" pitchFamily="50" charset="-128"/>
                          <a:cs typeface="+mn-cs"/>
                        </a:rPr>
                        <a:t>につき）</a:t>
                      </a:r>
                    </a:p>
                    <a:p>
                      <a:r>
                        <a:rPr kumimoji="1" lang="ja-JP" altLang="en-US" sz="2000" baseline="0" dirty="0" smtClean="0">
                          <a:solidFill>
                            <a:schemeClr val="tx1"/>
                          </a:solidFill>
                          <a:latin typeface="MS UI Gothic" pitchFamily="50" charset="-128"/>
                          <a:ea typeface="MS UI Gothic" pitchFamily="50" charset="-128"/>
                          <a:cs typeface="+mn-cs"/>
                        </a:rPr>
                        <a:t>　小児加算</a:t>
                      </a:r>
                    </a:p>
                    <a:p>
                      <a:r>
                        <a:rPr kumimoji="1" lang="ja-JP" altLang="en-US" sz="2000" baseline="0" dirty="0" smtClean="0">
                          <a:solidFill>
                            <a:schemeClr val="tx1"/>
                          </a:solidFill>
                          <a:latin typeface="MS UI Gothic" pitchFamily="50" charset="-128"/>
                          <a:ea typeface="MS UI Gothic" pitchFamily="50" charset="-128"/>
                          <a:cs typeface="+mn-cs"/>
                        </a:rPr>
                        <a:t>　　イ　 ７日以内の期間</a:t>
                      </a:r>
                      <a:endParaRPr kumimoji="1" lang="en-US" altLang="ja-JP" sz="2000" baseline="0" dirty="0" smtClean="0">
                        <a:solidFill>
                          <a:schemeClr val="tx1"/>
                        </a:solidFill>
                        <a:latin typeface="MS UI Gothic" pitchFamily="50" charset="-128"/>
                        <a:ea typeface="MS UI Gothic" pitchFamily="50" charset="-128"/>
                        <a:cs typeface="+mn-cs"/>
                      </a:endParaRPr>
                    </a:p>
                    <a:p>
                      <a:r>
                        <a:rPr kumimoji="1" lang="ja-JP" altLang="en-US" sz="2000" baseline="0" dirty="0" smtClean="0">
                          <a:solidFill>
                            <a:schemeClr val="tx1"/>
                          </a:solidFill>
                          <a:latin typeface="MS UI Gothic" pitchFamily="50" charset="-128"/>
                          <a:ea typeface="MS UI Gothic" pitchFamily="50" charset="-128"/>
                          <a:cs typeface="+mn-cs"/>
                        </a:rPr>
                        <a:t>　　　　　　　　　　　　　　　　　１</a:t>
                      </a:r>
                      <a:r>
                        <a:rPr kumimoji="1" lang="en-US" altLang="ja-JP" sz="2000" baseline="0" dirty="0" smtClean="0">
                          <a:solidFill>
                            <a:schemeClr val="tx1"/>
                          </a:solidFill>
                          <a:latin typeface="MS UI Gothic" pitchFamily="50" charset="-128"/>
                          <a:ea typeface="MS UI Gothic" pitchFamily="50" charset="-128"/>
                          <a:cs typeface="+mn-cs"/>
                        </a:rPr>
                        <a:t>,</a:t>
                      </a:r>
                      <a:r>
                        <a:rPr kumimoji="1" lang="ja-JP" altLang="en-US" sz="2000" baseline="0" dirty="0" smtClean="0">
                          <a:solidFill>
                            <a:schemeClr val="tx1"/>
                          </a:solidFill>
                          <a:latin typeface="MS UI Gothic" pitchFamily="50" charset="-128"/>
                          <a:ea typeface="MS UI Gothic" pitchFamily="50" charset="-128"/>
                          <a:cs typeface="+mn-cs"/>
                        </a:rPr>
                        <a:t>５００点</a:t>
                      </a:r>
                    </a:p>
                    <a:p>
                      <a:r>
                        <a:rPr kumimoji="1" lang="ja-JP" altLang="en-US" sz="2000" baseline="0" dirty="0" smtClean="0">
                          <a:solidFill>
                            <a:schemeClr val="tx1"/>
                          </a:solidFill>
                          <a:latin typeface="MS UI Gothic" pitchFamily="50" charset="-128"/>
                          <a:ea typeface="MS UI Gothic" pitchFamily="50" charset="-128"/>
                          <a:cs typeface="+mn-cs"/>
                        </a:rPr>
                        <a:t>　　ロ 　８日以上１４日以内の期間</a:t>
                      </a:r>
                    </a:p>
                    <a:p>
                      <a:r>
                        <a:rPr kumimoji="1" lang="ja-JP" altLang="en-US" sz="2000" baseline="0" dirty="0" smtClean="0">
                          <a:solidFill>
                            <a:schemeClr val="tx1"/>
                          </a:solidFill>
                          <a:latin typeface="MS UI Gothic" pitchFamily="50" charset="-128"/>
                          <a:ea typeface="MS UI Gothic" pitchFamily="50" charset="-128"/>
                          <a:cs typeface="+mn-cs"/>
                        </a:rPr>
                        <a:t>　　　　　　　　　　　　　　　　　１</a:t>
                      </a:r>
                      <a:r>
                        <a:rPr kumimoji="1" lang="en-US" altLang="ja-JP" sz="2000" baseline="0" dirty="0" smtClean="0">
                          <a:solidFill>
                            <a:schemeClr val="tx1"/>
                          </a:solidFill>
                          <a:latin typeface="MS UI Gothic" pitchFamily="50" charset="-128"/>
                          <a:ea typeface="MS UI Gothic" pitchFamily="50" charset="-128"/>
                          <a:cs typeface="+mn-cs"/>
                        </a:rPr>
                        <a:t>,</a:t>
                      </a:r>
                      <a:r>
                        <a:rPr kumimoji="1" lang="ja-JP" altLang="en-US" sz="2000" baseline="0" dirty="0" smtClean="0">
                          <a:solidFill>
                            <a:schemeClr val="tx1"/>
                          </a:solidFill>
                          <a:latin typeface="MS UI Gothic" pitchFamily="50" charset="-128"/>
                          <a:ea typeface="MS UI Gothic" pitchFamily="50" charset="-128"/>
                          <a:cs typeface="+mn-cs"/>
                        </a:rPr>
                        <a:t>０００点</a:t>
                      </a:r>
                      <a:endParaRPr kumimoji="1" lang="ja-JP" altLang="en-US" sz="2000" dirty="0">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3EF1F76-271F-4BCC-BD0E-487AC919672C}" type="slidenum">
              <a:rPr lang="en-US" sz="1400">
                <a:effectLst>
                  <a:outerShdw blurRad="38100" dist="38100" dir="2700000" algn="tl">
                    <a:srgbClr val="000000">
                      <a:alpha val="43137"/>
                    </a:srgbClr>
                  </a:outerShdw>
                </a:effectLst>
              </a:rPr>
              <a:pPr algn="r">
                <a:defRPr/>
              </a:pPr>
              <a:t>211</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1196752"/>
            <a:ext cx="8229600" cy="2520280"/>
          </a:xfrm>
          <a:prstGeom prst="rect">
            <a:avLst/>
          </a:prstGeom>
          <a:solidFill>
            <a:srgbClr val="FFFFCC"/>
          </a:solidFill>
          <a:effectLst>
            <a:outerShdw blurRad="50800" dist="38100" dir="13500000" algn="br" rotWithShape="0">
              <a:prstClr val="black">
                <a:alpha val="40000"/>
              </a:prstClr>
            </a:outerShdw>
          </a:effectLst>
        </p:spPr>
        <p:txBody>
          <a:bodyPr anchor="ctr"/>
          <a:lstStyle/>
          <a:p>
            <a:pPr marL="355600" indent="-355600" fontAlgn="auto">
              <a:spcBef>
                <a:spcPts val="0"/>
              </a:spcBef>
              <a:spcAft>
                <a:spcPts val="0"/>
              </a:spcAft>
              <a:defRPr/>
            </a:pPr>
            <a:r>
              <a:rPr kumimoji="0" lang="ja-JP" altLang="en-US" sz="2400" dirty="0">
                <a:latin typeface="MS UI Gothic" pitchFamily="50" charset="-128"/>
                <a:ea typeface="MS UI Gothic" pitchFamily="50" charset="-128"/>
              </a:rPr>
              <a:t>◆</a:t>
            </a:r>
            <a:r>
              <a:rPr kumimoji="0" lang="ja-JP" altLang="en-US" sz="2400" spc="50" dirty="0">
                <a:ln w="13500">
                  <a:solidFill>
                    <a:schemeClr val="accent1">
                      <a:shade val="2500"/>
                      <a:alpha val="6500"/>
                    </a:schemeClr>
                  </a:solidFill>
                  <a:prstDash val="solid"/>
                </a:ln>
                <a:latin typeface="MS UI Gothic" pitchFamily="50" charset="-128"/>
                <a:ea typeface="MS UI Gothic" pitchFamily="50" charset="-128"/>
              </a:rPr>
              <a:t>小児救急医療に対する評価</a:t>
            </a:r>
            <a:endParaRPr lang="en-US" altLang="ja-JP" sz="2400" kern="0" dirty="0">
              <a:solidFill>
                <a:sysClr val="windowText" lastClr="000000"/>
              </a:solidFill>
              <a:latin typeface="MS UI Gothic" pitchFamily="50" charset="-128"/>
              <a:ea typeface="MS UI Gothic" pitchFamily="50" charset="-128"/>
            </a:endParaRPr>
          </a:p>
          <a:p>
            <a:pPr marL="355600" indent="-355600" fontAlgn="auto">
              <a:spcBef>
                <a:spcPts val="0"/>
              </a:spcBef>
              <a:spcAft>
                <a:spcPts val="1200"/>
              </a:spcAft>
              <a:defRPr/>
            </a:pPr>
            <a:r>
              <a:rPr lang="ja-JP" altLang="en-US" sz="2400" kern="0" dirty="0">
                <a:solidFill>
                  <a:sysClr val="windowText" lastClr="000000"/>
                </a:solidFill>
                <a:latin typeface="MS UI Gothic" pitchFamily="50" charset="-128"/>
                <a:ea typeface="MS UI Gothic" pitchFamily="50" charset="-128"/>
              </a:rPr>
              <a:t>　　（特定集中治療室管理料小児加算の引き上げ）</a:t>
            </a:r>
          </a:p>
          <a:p>
            <a:pPr marL="450850" fontAlgn="auto">
              <a:spcBef>
                <a:spcPts val="0"/>
              </a:spcBef>
              <a:spcAft>
                <a:spcPts val="0"/>
              </a:spcAft>
              <a:defRPr/>
            </a:pPr>
            <a:r>
              <a:rPr lang="ja-JP" altLang="en-US" sz="2400" kern="0" dirty="0">
                <a:solidFill>
                  <a:sysClr val="windowText" lastClr="000000"/>
                </a:solidFill>
                <a:latin typeface="MS UI Gothic" pitchFamily="50" charset="-128"/>
                <a:ea typeface="MS UI Gothic" pitchFamily="50" charset="-128"/>
              </a:rPr>
              <a:t>　 特定集中治療室管理料算定病床において、</a:t>
            </a:r>
            <a:r>
              <a:rPr lang="ja-JP" altLang="en-US" sz="2400" kern="0" dirty="0">
                <a:solidFill>
                  <a:srgbClr val="0070C0"/>
                </a:solidFill>
                <a:latin typeface="MS UI Gothic" pitchFamily="50" charset="-128"/>
                <a:ea typeface="MS UI Gothic" pitchFamily="50" charset="-128"/>
              </a:rPr>
              <a:t>１５歳未満の重篤な患者</a:t>
            </a:r>
            <a:r>
              <a:rPr lang="ja-JP" altLang="en-US" sz="2400" kern="0" dirty="0">
                <a:solidFill>
                  <a:sysClr val="windowText" lastClr="000000"/>
                </a:solidFill>
                <a:latin typeface="MS UI Gothic" pitchFamily="50" charset="-128"/>
                <a:ea typeface="MS UI Gothic" pitchFamily="50" charset="-128"/>
              </a:rPr>
              <a:t>に対して特定集中治療室管理が行われた場合の</a:t>
            </a:r>
            <a:r>
              <a:rPr lang="ja-JP" altLang="en-US" sz="2400" kern="0" dirty="0">
                <a:solidFill>
                  <a:srgbClr val="0070C0"/>
                </a:solidFill>
                <a:latin typeface="MS UI Gothic" pitchFamily="50" charset="-128"/>
                <a:ea typeface="MS UI Gothic" pitchFamily="50" charset="-128"/>
              </a:rPr>
              <a:t>小児加算を引き上げる</a:t>
            </a:r>
            <a:r>
              <a:rPr lang="ja-JP" altLang="en-US" sz="2400" kern="0" dirty="0">
                <a:solidFill>
                  <a:sysClr val="windowText" lastClr="000000"/>
                </a:solidFill>
                <a:latin typeface="MS UI Gothic" pitchFamily="50" charset="-128"/>
                <a:ea typeface="MS UI Gothic" pitchFamily="50" charset="-128"/>
              </a:rPr>
              <a:t>。</a:t>
            </a:r>
            <a:endParaRPr lang="ja-JP" altLang="en-US" sz="2400" kern="0" dirty="0">
              <a:latin typeface="MS UI Gothic" pitchFamily="50" charset="-128"/>
              <a:ea typeface="MS UI Gothic" pitchFamily="50" charset="-128"/>
            </a:endParaRPr>
          </a:p>
        </p:txBody>
      </p:sp>
      <p:sp>
        <p:nvSpPr>
          <p:cNvPr id="9" name="タイトル 2"/>
          <p:cNvSpPr txBox="1">
            <a:spLocks/>
          </p:cNvSpPr>
          <p:nvPr/>
        </p:nvSpPr>
        <p:spPr>
          <a:xfrm>
            <a:off x="457200" y="188640"/>
            <a:ext cx="8229600" cy="864096"/>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lang="ja-JP" altLang="en-US" sz="32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質の高い救命救急入院に係る医療の推進</a:t>
            </a:r>
          </a:p>
        </p:txBody>
      </p:sp>
      <p:sp>
        <p:nvSpPr>
          <p:cNvPr id="6" name="テキスト ボックス 5"/>
          <p:cNvSpPr txBox="1"/>
          <p:nvPr/>
        </p:nvSpPr>
        <p:spPr>
          <a:xfrm>
            <a:off x="5364088" y="1124744"/>
            <a:ext cx="3600400"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112</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583</a:t>
            </a:r>
          </a:p>
          <a:p>
            <a:pPr>
              <a:defRPr/>
            </a:pP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841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863</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864</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重症度評価</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795-799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5"/>
          <p:cNvSpPr>
            <a:spLocks noGrp="1"/>
          </p:cNvSpPr>
          <p:nvPr>
            <p:ph idx="1"/>
          </p:nvPr>
        </p:nvSpPr>
        <p:spPr>
          <a:xfrm>
            <a:off x="467544" y="1052736"/>
            <a:ext cx="8229600" cy="5616624"/>
          </a:xfrm>
          <a:solidFill>
            <a:srgbClr val="FFFFCC"/>
          </a:solidFill>
          <a:effectLst>
            <a:outerShdw blurRad="50800" dist="38100" dir="13500000" algn="br" rotWithShape="0">
              <a:prstClr val="black">
                <a:alpha val="40000"/>
              </a:prstClr>
            </a:outerShdw>
          </a:effectLst>
        </p:spPr>
        <p:txBody>
          <a:bodyPr>
            <a:noAutofit/>
          </a:bodyPr>
          <a:lstStyle/>
          <a:p>
            <a:pPr marL="355600" indent="-355600" eaLnBrk="1" fontAlgn="auto" hangingPunct="1">
              <a:spcBef>
                <a:spcPts val="0"/>
              </a:spcBef>
              <a:spcAft>
                <a:spcPts val="600"/>
              </a:spcAft>
              <a:buFontTx/>
              <a:buNone/>
              <a:defRPr/>
            </a:pPr>
            <a:r>
              <a:rPr lang="ja-JP" altLang="en-US" sz="2400" spc="50" dirty="0" smtClean="0">
                <a:ln w="13500">
                  <a:solidFill>
                    <a:schemeClr val="accent1">
                      <a:shade val="2500"/>
                      <a:alpha val="6500"/>
                    </a:schemeClr>
                  </a:solidFill>
                  <a:prstDash val="solid"/>
                </a:ln>
                <a:latin typeface="MS UI Gothic" pitchFamily="50" charset="-128"/>
                <a:ea typeface="MS UI Gothic" pitchFamily="50" charset="-128"/>
              </a:rPr>
              <a:t>◆</a:t>
            </a:r>
            <a:r>
              <a:rPr lang="ja-JP" altLang="en-US" sz="2400" dirty="0" smtClean="0">
                <a:solidFill>
                  <a:sysClr val="windowText" lastClr="000000"/>
                </a:solidFill>
                <a:latin typeface="MS UI Gothic" pitchFamily="50" charset="-128"/>
                <a:ea typeface="MS UI Gothic" pitchFamily="50" charset="-128"/>
              </a:rPr>
              <a:t>小児特定集中治療室管理料の新設</a:t>
            </a:r>
            <a:endParaRPr lang="en-US" altLang="ja-JP" sz="2400" dirty="0" smtClean="0">
              <a:solidFill>
                <a:sysClr val="windowText" lastClr="000000"/>
              </a:solidFill>
              <a:latin typeface="MS UI Gothic" pitchFamily="50" charset="-128"/>
              <a:ea typeface="MS UI Gothic" pitchFamily="50" charset="-128"/>
            </a:endParaRPr>
          </a:p>
          <a:p>
            <a:pPr marL="273050" indent="0" eaLnBrk="1" fontAlgn="auto" hangingPunct="1">
              <a:spcBef>
                <a:spcPts val="0"/>
              </a:spcBef>
              <a:spcAft>
                <a:spcPts val="600"/>
              </a:spcAft>
              <a:buFontTx/>
              <a:buNone/>
              <a:defRPr/>
            </a:pPr>
            <a:r>
              <a:rPr lang="ja-JP" altLang="en-US" sz="2400" dirty="0" smtClean="0">
                <a:solidFill>
                  <a:sysClr val="windowText" lastClr="000000"/>
                </a:solidFill>
                <a:latin typeface="MS UI Gothic" pitchFamily="50" charset="-128"/>
                <a:ea typeface="MS UI Gothic" pitchFamily="50" charset="-128"/>
              </a:rPr>
              <a:t>　</a:t>
            </a:r>
            <a:r>
              <a:rPr lang="ja-JP" altLang="en-US" sz="2400" dirty="0" smtClean="0">
                <a:solidFill>
                  <a:srgbClr val="0070C0"/>
                </a:solidFill>
                <a:latin typeface="MS UI Gothic" pitchFamily="50" charset="-128"/>
                <a:ea typeface="MS UI Gothic" pitchFamily="50" charset="-128"/>
              </a:rPr>
              <a:t>小児に特化した特定集中治療室</a:t>
            </a:r>
            <a:r>
              <a:rPr lang="ja-JP" altLang="en-US" sz="2400" dirty="0" smtClean="0">
                <a:solidFill>
                  <a:sysClr val="windowText" lastClr="000000"/>
                </a:solidFill>
                <a:latin typeface="MS UI Gothic" pitchFamily="50" charset="-128"/>
                <a:ea typeface="MS UI Gothic" pitchFamily="50" charset="-128"/>
              </a:rPr>
              <a:t>に対する特定入院料を新設する。</a:t>
            </a:r>
          </a:p>
          <a:p>
            <a:pPr marL="0" indent="0" eaLnBrk="1" fontAlgn="auto" hangingPunct="1">
              <a:spcBef>
                <a:spcPts val="0"/>
              </a:spcBef>
              <a:spcAft>
                <a:spcPts val="0"/>
              </a:spcAft>
              <a:buFontTx/>
              <a:buNone/>
              <a:defRPr/>
            </a:pPr>
            <a:r>
              <a:rPr lang="ja-JP" altLang="en-US" sz="2400" dirty="0" smtClean="0">
                <a:solidFill>
                  <a:sysClr val="windowText" lastClr="000000"/>
                </a:solidFill>
                <a:latin typeface="MS UI Gothic" pitchFamily="50" charset="-128"/>
                <a:ea typeface="MS UI Gothic" pitchFamily="50" charset="-128"/>
              </a:rPr>
              <a:t>　　</a:t>
            </a:r>
            <a:r>
              <a:rPr lang="en-US" altLang="ja-JP" sz="2400" dirty="0" smtClean="0">
                <a:solidFill>
                  <a:srgbClr val="FF0000"/>
                </a:solidFill>
                <a:latin typeface="MS UI Gothic" pitchFamily="50" charset="-128"/>
                <a:ea typeface="MS UI Gothic" pitchFamily="50" charset="-128"/>
              </a:rPr>
              <a:t>(</a:t>
            </a:r>
            <a:r>
              <a:rPr lang="ja-JP" altLang="en-US" sz="2400" dirty="0" smtClean="0">
                <a:solidFill>
                  <a:srgbClr val="FF0000"/>
                </a:solidFill>
                <a:latin typeface="MS UI Gothic" pitchFamily="50" charset="-128"/>
                <a:ea typeface="MS UI Gothic" pitchFamily="50" charset="-128"/>
              </a:rPr>
              <a:t>新</a:t>
            </a:r>
            <a:r>
              <a:rPr lang="en-US" altLang="ja-JP" sz="2400" dirty="0" smtClean="0">
                <a:solidFill>
                  <a:srgbClr val="FF0000"/>
                </a:solidFill>
                <a:latin typeface="MS UI Gothic" pitchFamily="50" charset="-128"/>
                <a:ea typeface="MS UI Gothic" pitchFamily="50" charset="-128"/>
              </a:rPr>
              <a:t>)</a:t>
            </a:r>
            <a:r>
              <a:rPr lang="ja-JP" altLang="en-US" sz="2400" dirty="0" smtClean="0">
                <a:solidFill>
                  <a:srgbClr val="FF0000"/>
                </a:solidFill>
                <a:latin typeface="MS UI Gothic" pitchFamily="50" charset="-128"/>
                <a:ea typeface="MS UI Gothic" pitchFamily="50" charset="-128"/>
              </a:rPr>
              <a:t>　</a:t>
            </a:r>
            <a:r>
              <a:rPr lang="en-US" altLang="ja-JP" sz="2400" dirty="0" smtClean="0">
                <a:solidFill>
                  <a:srgbClr val="FF0000"/>
                </a:solidFill>
                <a:latin typeface="MS UI Gothic" pitchFamily="50" charset="-128"/>
                <a:ea typeface="MS UI Gothic" pitchFamily="50" charset="-128"/>
              </a:rPr>
              <a:t>A301-4</a:t>
            </a:r>
            <a:r>
              <a:rPr lang="ja-JP" altLang="en-US" sz="2400" dirty="0" smtClean="0">
                <a:solidFill>
                  <a:srgbClr val="FF0000"/>
                </a:solidFill>
                <a:latin typeface="MS UI Gothic" pitchFamily="50" charset="-128"/>
                <a:ea typeface="MS UI Gothic" pitchFamily="50" charset="-128"/>
              </a:rPr>
              <a:t>　小児特定集中治療室管理料（１日につき）</a:t>
            </a:r>
          </a:p>
          <a:p>
            <a:pPr marL="0" indent="0" eaLnBrk="1" fontAlgn="auto" hangingPunct="1">
              <a:spcBef>
                <a:spcPts val="0"/>
              </a:spcBef>
              <a:spcAft>
                <a:spcPts val="0"/>
              </a:spcAft>
              <a:buFontTx/>
              <a:buNone/>
              <a:defRPr/>
            </a:pPr>
            <a:r>
              <a:rPr lang="ja-JP" altLang="en-US" sz="2400" dirty="0" smtClean="0">
                <a:solidFill>
                  <a:srgbClr val="FF0000"/>
                </a:solidFill>
                <a:latin typeface="MS UI Gothic" pitchFamily="50" charset="-128"/>
                <a:ea typeface="MS UI Gothic" pitchFamily="50" charset="-128"/>
              </a:rPr>
              <a:t>　　　　　　　　　　　　　１５</a:t>
            </a:r>
            <a:r>
              <a:rPr lang="en-US" altLang="ja-JP" sz="2400" dirty="0" smtClean="0">
                <a:solidFill>
                  <a:srgbClr val="FF0000"/>
                </a:solidFill>
                <a:latin typeface="MS UI Gothic" pitchFamily="50" charset="-128"/>
                <a:ea typeface="MS UI Gothic" pitchFamily="50" charset="-128"/>
              </a:rPr>
              <a:t>,</a:t>
            </a:r>
            <a:r>
              <a:rPr lang="ja-JP" altLang="en-US" sz="2400" dirty="0" smtClean="0">
                <a:solidFill>
                  <a:srgbClr val="FF0000"/>
                </a:solidFill>
                <a:latin typeface="MS UI Gothic" pitchFamily="50" charset="-128"/>
                <a:ea typeface="MS UI Gothic" pitchFamily="50" charset="-128"/>
              </a:rPr>
              <a:t>５００点（７日以内の期間）</a:t>
            </a:r>
          </a:p>
          <a:p>
            <a:pPr marL="0" indent="0" eaLnBrk="1" fontAlgn="auto" hangingPunct="1">
              <a:spcBef>
                <a:spcPts val="0"/>
              </a:spcBef>
              <a:spcAft>
                <a:spcPts val="0"/>
              </a:spcAft>
              <a:buFontTx/>
              <a:buNone/>
              <a:defRPr/>
            </a:pPr>
            <a:r>
              <a:rPr lang="ja-JP" altLang="en-US" sz="2400" dirty="0" smtClean="0">
                <a:solidFill>
                  <a:srgbClr val="FF0000"/>
                </a:solidFill>
                <a:latin typeface="MS UI Gothic" pitchFamily="50" charset="-128"/>
                <a:ea typeface="MS UI Gothic" pitchFamily="50" charset="-128"/>
              </a:rPr>
              <a:t>　　　　　　　　　　　　　１３</a:t>
            </a:r>
            <a:r>
              <a:rPr lang="en-US" altLang="ja-JP" sz="2400" dirty="0" smtClean="0">
                <a:solidFill>
                  <a:srgbClr val="FF0000"/>
                </a:solidFill>
                <a:latin typeface="MS UI Gothic" pitchFamily="50" charset="-128"/>
                <a:ea typeface="MS UI Gothic" pitchFamily="50" charset="-128"/>
              </a:rPr>
              <a:t>,</a:t>
            </a:r>
            <a:r>
              <a:rPr lang="ja-JP" altLang="en-US" sz="2400" dirty="0" smtClean="0">
                <a:solidFill>
                  <a:srgbClr val="FF0000"/>
                </a:solidFill>
                <a:latin typeface="MS UI Gothic" pitchFamily="50" charset="-128"/>
                <a:ea typeface="MS UI Gothic" pitchFamily="50" charset="-128"/>
              </a:rPr>
              <a:t>５００点（８日以上１４日以内の期間）</a:t>
            </a:r>
            <a:endParaRPr lang="en-US" altLang="ja-JP" sz="2400" dirty="0" smtClean="0">
              <a:solidFill>
                <a:srgbClr val="FF0000"/>
              </a:solidFill>
              <a:latin typeface="MS UI Gothic" pitchFamily="50" charset="-128"/>
              <a:ea typeface="MS UI Gothic" pitchFamily="50" charset="-128"/>
            </a:endParaRPr>
          </a:p>
          <a:p>
            <a:pPr marL="0" indent="0" eaLnBrk="1" fontAlgn="auto" hangingPunct="1">
              <a:spcBef>
                <a:spcPts val="0"/>
              </a:spcBef>
              <a:spcAft>
                <a:spcPts val="0"/>
              </a:spcAft>
              <a:buFontTx/>
              <a:buNone/>
              <a:defRPr/>
            </a:pPr>
            <a:r>
              <a:rPr lang="en-US" altLang="ja-JP" sz="1800" dirty="0" smtClean="0">
                <a:solidFill>
                  <a:sysClr val="windowText" lastClr="000000"/>
                </a:solidFill>
                <a:latin typeface="MS UI Gothic" pitchFamily="50" charset="-128"/>
                <a:ea typeface="MS UI Gothic" pitchFamily="50" charset="-128"/>
              </a:rPr>
              <a:t>[</a:t>
            </a:r>
            <a:r>
              <a:rPr lang="ja-JP" altLang="en-US" sz="1800" dirty="0" smtClean="0">
                <a:solidFill>
                  <a:sysClr val="windowText" lastClr="000000"/>
                </a:solidFill>
                <a:latin typeface="MS UI Gothic" pitchFamily="50" charset="-128"/>
                <a:ea typeface="MS UI Gothic" pitchFamily="50" charset="-128"/>
              </a:rPr>
              <a:t>算定要件</a:t>
            </a:r>
            <a:r>
              <a:rPr lang="en-US" altLang="ja-JP" sz="1800" dirty="0" smtClean="0">
                <a:solidFill>
                  <a:sysClr val="windowText" lastClr="000000"/>
                </a:solidFill>
                <a:latin typeface="MS UI Gothic" pitchFamily="50" charset="-128"/>
                <a:ea typeface="MS UI Gothic" pitchFamily="50" charset="-128"/>
              </a:rPr>
              <a:t>]</a:t>
            </a:r>
          </a:p>
          <a:p>
            <a:pPr marL="177800" indent="-177800" eaLnBrk="1" fontAlgn="auto" hangingPunct="1">
              <a:spcBef>
                <a:spcPts val="0"/>
              </a:spcBef>
              <a:spcAft>
                <a:spcPts val="0"/>
              </a:spcAft>
              <a:buFontTx/>
              <a:buNone/>
              <a:defRPr/>
            </a:pPr>
            <a:r>
              <a:rPr lang="ja-JP" altLang="en-US" sz="1800" dirty="0" smtClean="0">
                <a:solidFill>
                  <a:sysClr val="windowText" lastClr="000000"/>
                </a:solidFill>
                <a:latin typeface="MS UI Gothic" pitchFamily="50" charset="-128"/>
                <a:ea typeface="MS UI Gothic" pitchFamily="50" charset="-128"/>
              </a:rPr>
              <a:t>　　</a:t>
            </a:r>
            <a:r>
              <a:rPr lang="en-US" altLang="ja-JP" sz="1800" b="1" dirty="0" smtClean="0">
                <a:solidFill>
                  <a:srgbClr val="0070C0"/>
                </a:solidFill>
                <a:latin typeface="MS UI Gothic" pitchFamily="50" charset="-128"/>
                <a:ea typeface="MS UI Gothic" pitchFamily="50" charset="-128"/>
              </a:rPr>
              <a:t>15 </a:t>
            </a:r>
            <a:r>
              <a:rPr lang="ja-JP" altLang="en-US" sz="1800" b="1" dirty="0" smtClean="0">
                <a:solidFill>
                  <a:srgbClr val="0070C0"/>
                </a:solidFill>
                <a:latin typeface="MS UI Gothic" pitchFamily="50" charset="-128"/>
                <a:ea typeface="MS UI Gothic" pitchFamily="50" charset="-128"/>
              </a:rPr>
              <a:t>歳未満</a:t>
            </a:r>
            <a:r>
              <a:rPr lang="ja-JP" altLang="en-US" sz="1800" dirty="0" smtClean="0">
                <a:solidFill>
                  <a:sysClr val="windowText" lastClr="000000"/>
                </a:solidFill>
                <a:latin typeface="MS UI Gothic" pitchFamily="50" charset="-128"/>
                <a:ea typeface="MS UI Gothic" pitchFamily="50" charset="-128"/>
              </a:rPr>
              <a:t>であって、特定集中治療室管理が必要な患者について算定する。</a:t>
            </a:r>
            <a:endParaRPr lang="en-US" altLang="ja-JP" sz="1800" dirty="0" smtClean="0">
              <a:solidFill>
                <a:sysClr val="windowText" lastClr="000000"/>
              </a:solidFill>
              <a:latin typeface="MS UI Gothic" pitchFamily="50" charset="-128"/>
              <a:ea typeface="MS UI Gothic" pitchFamily="50" charset="-128"/>
            </a:endParaRPr>
          </a:p>
          <a:p>
            <a:pPr marL="0" indent="0" eaLnBrk="1" fontAlgn="auto" hangingPunct="1">
              <a:spcBef>
                <a:spcPts val="600"/>
              </a:spcBef>
              <a:spcAft>
                <a:spcPts val="0"/>
              </a:spcAft>
              <a:buFontTx/>
              <a:buNone/>
              <a:defRPr/>
            </a:pPr>
            <a:r>
              <a:rPr lang="en-US" altLang="ja-JP" sz="1800" dirty="0" smtClean="0">
                <a:solidFill>
                  <a:sysClr val="windowText" lastClr="000000"/>
                </a:solidFill>
                <a:latin typeface="MS UI Gothic" pitchFamily="50" charset="-128"/>
                <a:ea typeface="MS UI Gothic" pitchFamily="50" charset="-128"/>
              </a:rPr>
              <a:t>[</a:t>
            </a:r>
            <a:r>
              <a:rPr lang="ja-JP" altLang="en-US" sz="1800" dirty="0" smtClean="0">
                <a:solidFill>
                  <a:sysClr val="windowText" lastClr="000000"/>
                </a:solidFill>
                <a:latin typeface="MS UI Gothic" pitchFamily="50" charset="-128"/>
                <a:ea typeface="MS UI Gothic" pitchFamily="50" charset="-128"/>
              </a:rPr>
              <a:t>施設基準</a:t>
            </a:r>
            <a:r>
              <a:rPr lang="en-US" altLang="ja-JP" sz="1800" dirty="0" smtClean="0">
                <a:solidFill>
                  <a:sysClr val="windowText" lastClr="000000"/>
                </a:solidFill>
                <a:latin typeface="MS UI Gothic" pitchFamily="50" charset="-128"/>
                <a:ea typeface="MS UI Gothic" pitchFamily="50" charset="-128"/>
              </a:rPr>
              <a:t>]</a:t>
            </a:r>
          </a:p>
          <a:p>
            <a:pPr marL="273050" indent="-216000" eaLnBrk="1" fontAlgn="auto" hangingPunct="1">
              <a:spcBef>
                <a:spcPts val="0"/>
              </a:spcBef>
              <a:spcAft>
                <a:spcPts val="0"/>
              </a:spcAft>
              <a:buFontTx/>
              <a:buNone/>
              <a:defRPr/>
            </a:pPr>
            <a:r>
              <a:rPr lang="ja-JP" altLang="en-US" sz="1800" dirty="0" smtClean="0">
                <a:solidFill>
                  <a:sysClr val="windowText" lastClr="000000"/>
                </a:solidFill>
                <a:latin typeface="MS UI Gothic" pitchFamily="50" charset="-128"/>
                <a:ea typeface="MS UI Gothic" pitchFamily="50" charset="-128"/>
              </a:rPr>
              <a:t>①　小児特定集中治療室として</a:t>
            </a:r>
            <a:r>
              <a:rPr lang="ja-JP" altLang="en-US" sz="1800" b="1" dirty="0" smtClean="0">
                <a:solidFill>
                  <a:srgbClr val="0070C0"/>
                </a:solidFill>
                <a:latin typeface="MS UI Gothic" pitchFamily="50" charset="-128"/>
                <a:ea typeface="MS UI Gothic" pitchFamily="50" charset="-128"/>
              </a:rPr>
              <a:t>８床以上の病室</a:t>
            </a:r>
            <a:r>
              <a:rPr lang="ja-JP" altLang="en-US" sz="1800" dirty="0" smtClean="0">
                <a:solidFill>
                  <a:sysClr val="windowText" lastClr="000000"/>
                </a:solidFill>
                <a:latin typeface="MS UI Gothic" pitchFamily="50" charset="-128"/>
                <a:ea typeface="MS UI Gothic" pitchFamily="50" charset="-128"/>
              </a:rPr>
              <a:t>を有していること。</a:t>
            </a:r>
          </a:p>
          <a:p>
            <a:pPr marL="273050" indent="-216000" eaLnBrk="1" fontAlgn="auto" hangingPunct="1">
              <a:spcBef>
                <a:spcPts val="0"/>
              </a:spcBef>
              <a:spcAft>
                <a:spcPts val="0"/>
              </a:spcAft>
              <a:buFontTx/>
              <a:buNone/>
              <a:defRPr/>
            </a:pPr>
            <a:r>
              <a:rPr lang="ja-JP" altLang="en-US" sz="1800" dirty="0" smtClean="0">
                <a:solidFill>
                  <a:sysClr val="windowText" lastClr="000000"/>
                </a:solidFill>
                <a:latin typeface="MS UI Gothic" pitchFamily="50" charset="-128"/>
                <a:ea typeface="MS UI Gothic" pitchFamily="50" charset="-128"/>
              </a:rPr>
              <a:t>②　小児集中治療を行う</a:t>
            </a:r>
            <a:r>
              <a:rPr lang="ja-JP" altLang="en-US" sz="1800" b="1" dirty="0" smtClean="0">
                <a:solidFill>
                  <a:srgbClr val="0070C0"/>
                </a:solidFill>
                <a:latin typeface="MS UI Gothic" pitchFamily="50" charset="-128"/>
                <a:ea typeface="MS UI Gothic" pitchFamily="50" charset="-128"/>
              </a:rPr>
              <a:t>医師が常時配置</a:t>
            </a:r>
            <a:r>
              <a:rPr lang="ja-JP" altLang="en-US" sz="1800" dirty="0" smtClean="0">
                <a:solidFill>
                  <a:sysClr val="windowText" lastClr="000000"/>
                </a:solidFill>
                <a:latin typeface="MS UI Gothic" pitchFamily="50" charset="-128"/>
                <a:ea typeface="MS UI Gothic" pitchFamily="50" charset="-128"/>
              </a:rPr>
              <a:t>されていること。</a:t>
            </a:r>
          </a:p>
          <a:p>
            <a:pPr marL="273050" indent="-216000" eaLnBrk="1" fontAlgn="auto" hangingPunct="1">
              <a:spcBef>
                <a:spcPts val="0"/>
              </a:spcBef>
              <a:spcAft>
                <a:spcPts val="0"/>
              </a:spcAft>
              <a:buFontTx/>
              <a:buNone/>
              <a:defRPr/>
            </a:pPr>
            <a:r>
              <a:rPr lang="ja-JP" altLang="en-US" sz="1800" dirty="0" smtClean="0">
                <a:solidFill>
                  <a:sysClr val="windowText" lastClr="000000"/>
                </a:solidFill>
                <a:latin typeface="MS UI Gothic" pitchFamily="50" charset="-128"/>
                <a:ea typeface="MS UI Gothic" pitchFamily="50" charset="-128"/>
              </a:rPr>
              <a:t>③　</a:t>
            </a:r>
            <a:r>
              <a:rPr lang="ja-JP" altLang="en-US" sz="1800" b="1" dirty="0" smtClean="0">
                <a:solidFill>
                  <a:srgbClr val="0070C0"/>
                </a:solidFill>
                <a:latin typeface="MS UI Gothic" pitchFamily="50" charset="-128"/>
                <a:ea typeface="MS UI Gothic" pitchFamily="50" charset="-128"/>
              </a:rPr>
              <a:t>常時２対１以上の看護配置</a:t>
            </a:r>
            <a:r>
              <a:rPr lang="ja-JP" altLang="en-US" sz="1800" dirty="0" smtClean="0">
                <a:solidFill>
                  <a:sysClr val="windowText" lastClr="000000"/>
                </a:solidFill>
                <a:latin typeface="MS UI Gothic" pitchFamily="50" charset="-128"/>
                <a:ea typeface="MS UI Gothic" pitchFamily="50" charset="-128"/>
              </a:rPr>
              <a:t>であること。</a:t>
            </a:r>
          </a:p>
          <a:p>
            <a:pPr marL="273050" indent="-216000" eaLnBrk="1" fontAlgn="auto" hangingPunct="1">
              <a:spcBef>
                <a:spcPts val="0"/>
              </a:spcBef>
              <a:spcAft>
                <a:spcPts val="0"/>
              </a:spcAft>
              <a:buFontTx/>
              <a:buNone/>
              <a:defRPr/>
            </a:pPr>
            <a:r>
              <a:rPr lang="ja-JP" altLang="en-US" sz="1800" dirty="0" smtClean="0">
                <a:solidFill>
                  <a:sysClr val="windowText" lastClr="000000"/>
                </a:solidFill>
                <a:latin typeface="MS UI Gothic" pitchFamily="50" charset="-128"/>
                <a:ea typeface="MS UI Gothic" pitchFamily="50" charset="-128"/>
              </a:rPr>
              <a:t>④　</a:t>
            </a:r>
            <a:r>
              <a:rPr lang="ja-JP" altLang="en-US" sz="1800" b="1" dirty="0" smtClean="0">
                <a:solidFill>
                  <a:srgbClr val="0070C0"/>
                </a:solidFill>
                <a:latin typeface="MS UI Gothic" pitchFamily="50" charset="-128"/>
                <a:ea typeface="MS UI Gothic" pitchFamily="50" charset="-128"/>
              </a:rPr>
              <a:t>体外補助循環を行うために必要な装置</a:t>
            </a:r>
            <a:r>
              <a:rPr lang="ja-JP" altLang="en-US" sz="1800" dirty="0" smtClean="0">
                <a:solidFill>
                  <a:sysClr val="windowText" lastClr="000000"/>
                </a:solidFill>
                <a:latin typeface="MS UI Gothic" pitchFamily="50" charset="-128"/>
                <a:ea typeface="MS UI Gothic" pitchFamily="50" charset="-128"/>
              </a:rPr>
              <a:t>など、小児集中治療を行うための十分な設備を有していること。</a:t>
            </a:r>
          </a:p>
          <a:p>
            <a:pPr marL="273050" indent="-216000" eaLnBrk="1" fontAlgn="auto" hangingPunct="1">
              <a:spcBef>
                <a:spcPts val="0"/>
              </a:spcBef>
              <a:spcAft>
                <a:spcPts val="0"/>
              </a:spcAft>
              <a:buFontTx/>
              <a:buNone/>
              <a:defRPr/>
            </a:pPr>
            <a:r>
              <a:rPr lang="ja-JP" altLang="en-US" sz="1800" dirty="0" smtClean="0">
                <a:solidFill>
                  <a:sysClr val="windowText" lastClr="000000"/>
                </a:solidFill>
                <a:latin typeface="MS UI Gothic" pitchFamily="50" charset="-128"/>
                <a:ea typeface="MS UI Gothic" pitchFamily="50" charset="-128"/>
              </a:rPr>
              <a:t>⑤　</a:t>
            </a:r>
            <a:r>
              <a:rPr lang="ja-JP" altLang="en-US" sz="1800" b="1" dirty="0" smtClean="0">
                <a:solidFill>
                  <a:srgbClr val="0070C0"/>
                </a:solidFill>
                <a:latin typeface="MS UI Gothic" pitchFamily="50" charset="-128"/>
                <a:ea typeface="MS UI Gothic" pitchFamily="50" charset="-128"/>
              </a:rPr>
              <a:t>重症者等を概ね９割以上入院</a:t>
            </a:r>
            <a:r>
              <a:rPr lang="ja-JP" altLang="en-US" sz="1800" dirty="0" smtClean="0">
                <a:solidFill>
                  <a:sysClr val="windowText" lastClr="000000"/>
                </a:solidFill>
                <a:latin typeface="MS UI Gothic" pitchFamily="50" charset="-128"/>
                <a:ea typeface="MS UI Gothic" pitchFamily="50" charset="-128"/>
              </a:rPr>
              <a:t>させる治療室であること。</a:t>
            </a:r>
          </a:p>
          <a:p>
            <a:pPr marL="273050" indent="-216000" eaLnBrk="1" fontAlgn="auto" hangingPunct="1">
              <a:spcBef>
                <a:spcPts val="0"/>
              </a:spcBef>
              <a:spcAft>
                <a:spcPts val="0"/>
              </a:spcAft>
              <a:buFontTx/>
              <a:buNone/>
              <a:defRPr/>
            </a:pPr>
            <a:r>
              <a:rPr lang="ja-JP" altLang="en-US" sz="1800" dirty="0" smtClean="0">
                <a:solidFill>
                  <a:sysClr val="windowText" lastClr="000000"/>
                </a:solidFill>
                <a:latin typeface="MS UI Gothic" pitchFamily="50" charset="-128"/>
                <a:ea typeface="MS UI Gothic" pitchFamily="50" charset="-128"/>
              </a:rPr>
              <a:t>⑥　同病室に入院する患者のうち、転院日に他の医療機関において救命救急入院料、特定集中治療室管理料を算定していた患者を</a:t>
            </a:r>
            <a:r>
              <a:rPr lang="ja-JP" altLang="en-US" sz="1800" b="1" dirty="0" smtClean="0">
                <a:solidFill>
                  <a:srgbClr val="0070C0"/>
                </a:solidFill>
                <a:latin typeface="MS UI Gothic" pitchFamily="50" charset="-128"/>
                <a:ea typeface="MS UI Gothic" pitchFamily="50" charset="-128"/>
              </a:rPr>
              <a:t>一定程度受け入れている</a:t>
            </a:r>
            <a:r>
              <a:rPr lang="ja-JP" altLang="en-US" sz="1800" dirty="0" smtClean="0">
                <a:solidFill>
                  <a:sysClr val="windowText" lastClr="000000"/>
                </a:solidFill>
                <a:latin typeface="MS UI Gothic" pitchFamily="50" charset="-128"/>
                <a:ea typeface="MS UI Gothic" pitchFamily="50" charset="-128"/>
              </a:rPr>
              <a:t>こと。</a:t>
            </a:r>
            <a:endParaRPr lang="ja-JP" altLang="en-US" sz="1800" dirty="0">
              <a:latin typeface="MS UI Gothic" pitchFamily="50" charset="-128"/>
              <a:ea typeface="MS UI Gothic" pitchFamily="50" charset="-128"/>
            </a:endParaRPr>
          </a:p>
        </p:txBody>
      </p:sp>
      <p:sp>
        <p:nvSpPr>
          <p:cNvPr id="3" name="タイトル 2"/>
          <p:cNvSpPr>
            <a:spLocks noGrp="1"/>
          </p:cNvSpPr>
          <p:nvPr>
            <p:ph type="title"/>
          </p:nvPr>
        </p:nvSpPr>
        <p:spPr>
          <a:xfrm>
            <a:off x="467544" y="116633"/>
            <a:ext cx="8229600" cy="792087"/>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28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質の高い救命救急入院に係る医療の推進</a:t>
            </a:r>
            <a:endParaRPr lang="ja-JP" altLang="en-US" sz="28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1"/>
          </p:nvPr>
        </p:nvSpPr>
        <p:spPr>
          <a:xfrm>
            <a:off x="6840538" y="6480175"/>
            <a:ext cx="2133600" cy="341313"/>
          </a:xfrm>
        </p:spPr>
        <p:txBody>
          <a:bodyPr/>
          <a:lstStyle/>
          <a:p>
            <a:pPr algn="r">
              <a:defRPr/>
            </a:pPr>
            <a:fld id="{6EE07E9C-7370-49DE-ABC5-EB2139E18FFE}" type="slidenum">
              <a:rPr lang="en-US" sz="1400">
                <a:effectLst>
                  <a:outerShdw blurRad="38100" dist="38100" dir="2700000" algn="tl">
                    <a:srgbClr val="000000">
                      <a:alpha val="43137"/>
                    </a:srgbClr>
                  </a:outerShdw>
                </a:effectLst>
              </a:rPr>
              <a:pPr algn="r">
                <a:defRPr/>
              </a:pPr>
              <a:t>212</a:t>
            </a:fld>
            <a:endParaRPr lang="en-US" sz="1400" dirty="0">
              <a:effectLst>
                <a:outerShdw blurRad="38100" dist="38100" dir="2700000" algn="tl">
                  <a:srgbClr val="000000">
                    <a:alpha val="43137"/>
                  </a:srgbClr>
                </a:outerShdw>
              </a:effectLst>
            </a:endParaRPr>
          </a:p>
        </p:txBody>
      </p:sp>
      <p:sp>
        <p:nvSpPr>
          <p:cNvPr id="5" name="テキスト ボックス 4"/>
          <p:cNvSpPr txBox="1"/>
          <p:nvPr/>
        </p:nvSpPr>
        <p:spPr>
          <a:xfrm>
            <a:off x="5652120" y="836712"/>
            <a:ext cx="3312368" cy="738664"/>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113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585</a:t>
            </a:r>
          </a:p>
          <a:p>
            <a:pPr>
              <a:defRPr/>
            </a:pP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834</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841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864</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867</a:t>
            </a:r>
          </a:p>
          <a:p>
            <a:pPr>
              <a:defRPr/>
            </a:pPr>
            <a:r>
              <a:rPr lang="ja-JP" altLang="en-US" sz="1400" dirty="0" smtClean="0">
                <a:solidFill>
                  <a:srgbClr val="002060"/>
                </a:solidFill>
                <a:latin typeface="HGPｺﾞｼｯｸM" pitchFamily="50" charset="-128"/>
                <a:ea typeface="HGPｺﾞｼｯｸM" pitchFamily="50" charset="-128"/>
              </a:rPr>
              <a:t>重症度評価</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795-799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6"/>
          <p:cNvGraphicFramePr>
            <a:graphicFrameLocks noGrp="1"/>
          </p:cNvGraphicFramePr>
          <p:nvPr>
            <p:ph idx="1"/>
          </p:nvPr>
        </p:nvGraphicFramePr>
        <p:xfrm>
          <a:off x="467544" y="1556792"/>
          <a:ext cx="8229600" cy="5166360"/>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17531">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2785226">
                <a:tc>
                  <a:txBody>
                    <a:bodyPr/>
                    <a:lstStyle/>
                    <a:p>
                      <a:pPr marL="0" indent="0">
                        <a:spcAft>
                          <a:spcPts val="600"/>
                        </a:spcAft>
                      </a:pPr>
                      <a:r>
                        <a:rPr kumimoji="1" lang="en-US" altLang="ja-JP" sz="1600" b="0" baseline="0" dirty="0" smtClean="0">
                          <a:solidFill>
                            <a:schemeClr val="tx1"/>
                          </a:solidFill>
                          <a:latin typeface="MS UI Gothic" pitchFamily="50" charset="-128"/>
                          <a:ea typeface="MS UI Gothic" pitchFamily="50" charset="-128"/>
                          <a:cs typeface="+mn-cs"/>
                        </a:rPr>
                        <a:t>A307</a:t>
                      </a:r>
                      <a:r>
                        <a:rPr kumimoji="1" lang="ja-JP" altLang="en-US" sz="1600" b="0" baseline="0" dirty="0" smtClean="0">
                          <a:solidFill>
                            <a:schemeClr val="tx1"/>
                          </a:solidFill>
                          <a:latin typeface="MS UI Gothic" pitchFamily="50" charset="-128"/>
                          <a:ea typeface="MS UI Gothic" pitchFamily="50" charset="-128"/>
                          <a:cs typeface="+mn-cs"/>
                        </a:rPr>
                        <a:t>　小児入院医療管理料</a:t>
                      </a:r>
                      <a:endParaRPr kumimoji="1" lang="en-US" altLang="ja-JP" sz="1600" b="0" baseline="0" dirty="0" smtClean="0">
                        <a:solidFill>
                          <a:schemeClr val="tx1"/>
                        </a:solidFill>
                        <a:latin typeface="MS UI Gothic" pitchFamily="50" charset="-128"/>
                        <a:ea typeface="MS UI Gothic" pitchFamily="50" charset="-128"/>
                        <a:cs typeface="+mn-cs"/>
                      </a:endParaRPr>
                    </a:p>
                    <a:p>
                      <a:pPr marL="0" indent="177800"/>
                      <a:r>
                        <a:rPr kumimoji="1" lang="ja-JP" altLang="en-US" sz="1600" b="0" baseline="0" dirty="0" smtClean="0">
                          <a:solidFill>
                            <a:schemeClr val="tx1"/>
                          </a:solidFill>
                          <a:latin typeface="MS UI Gothic" pitchFamily="50" charset="-128"/>
                          <a:ea typeface="MS UI Gothic" pitchFamily="50" charset="-128"/>
                          <a:cs typeface="+mn-cs"/>
                        </a:rPr>
                        <a:t>診療に係る費用</a:t>
                      </a:r>
                      <a:r>
                        <a:rPr kumimoji="1" lang="en-US" altLang="ja-JP" sz="1600" b="0" baseline="0" dirty="0" smtClean="0">
                          <a:solidFill>
                            <a:schemeClr val="tx1"/>
                          </a:solidFill>
                          <a:latin typeface="MS UI Gothic" pitchFamily="50" charset="-128"/>
                          <a:ea typeface="MS UI Gothic" pitchFamily="50" charset="-128"/>
                          <a:cs typeface="+mn-cs"/>
                        </a:rPr>
                        <a:t>(</a:t>
                      </a:r>
                      <a:r>
                        <a:rPr kumimoji="1" lang="ja-JP" altLang="en-US" sz="1600" b="0" baseline="0" dirty="0" smtClean="0">
                          <a:solidFill>
                            <a:schemeClr val="tx1"/>
                          </a:solidFill>
                          <a:latin typeface="MS UI Gothic" pitchFamily="50" charset="-128"/>
                          <a:ea typeface="MS UI Gothic" pitchFamily="50" charset="-128"/>
                          <a:cs typeface="+mn-cs"/>
                        </a:rPr>
                        <a:t>投薬、注射、手術、麻酔、</a:t>
                      </a:r>
                      <a:r>
                        <a:rPr kumimoji="1" lang="en-US" altLang="ja-JP" sz="1600" b="0" baseline="0" dirty="0" smtClean="0">
                          <a:solidFill>
                            <a:schemeClr val="tx1"/>
                          </a:solidFill>
                          <a:latin typeface="MS UI Gothic" pitchFamily="50" charset="-128"/>
                          <a:ea typeface="MS UI Gothic" pitchFamily="50" charset="-128"/>
                          <a:cs typeface="+mn-cs"/>
                        </a:rPr>
                        <a:t/>
                      </a:r>
                      <a:br>
                        <a:rPr kumimoji="1" lang="en-US" altLang="ja-JP" sz="1600" b="0" baseline="0" dirty="0" smtClean="0">
                          <a:solidFill>
                            <a:schemeClr val="tx1"/>
                          </a:solidFill>
                          <a:latin typeface="MS UI Gothic" pitchFamily="50" charset="-128"/>
                          <a:ea typeface="MS UI Gothic" pitchFamily="50" charset="-128"/>
                          <a:cs typeface="+mn-cs"/>
                        </a:rPr>
                      </a:br>
                      <a:r>
                        <a:rPr kumimoji="1" lang="ja-JP" altLang="en-US" sz="1600" b="1" baseline="0" dirty="0" smtClean="0">
                          <a:solidFill>
                            <a:srgbClr val="FF0000"/>
                          </a:solidFill>
                          <a:latin typeface="MS UI Gothic" pitchFamily="50" charset="-128"/>
                          <a:ea typeface="MS UI Gothic" pitchFamily="50" charset="-128"/>
                          <a:cs typeface="+mn-cs"/>
                        </a:rPr>
                        <a:t>放射線治療</a:t>
                      </a:r>
                      <a:r>
                        <a:rPr kumimoji="1" lang="ja-JP" altLang="en-US" sz="1600" b="0" baseline="0" dirty="0" smtClean="0">
                          <a:solidFill>
                            <a:schemeClr val="tx1"/>
                          </a:solidFill>
                          <a:latin typeface="MS UI Gothic" pitchFamily="50" charset="-128"/>
                          <a:ea typeface="MS UI Gothic" pitchFamily="50" charset="-128"/>
                          <a:cs typeface="+mn-cs"/>
                        </a:rPr>
                        <a:t>、病理診断・判断料、臨床研修病院入院診療加算、超急性期脳卒中加算、医師事務作業補助体制加算、超重症児</a:t>
                      </a:r>
                      <a:r>
                        <a:rPr kumimoji="1" lang="en-US" altLang="ja-JP" sz="1600" b="0" baseline="0" dirty="0" smtClean="0">
                          <a:solidFill>
                            <a:schemeClr val="tx1"/>
                          </a:solidFill>
                          <a:latin typeface="MS UI Gothic" pitchFamily="50" charset="-128"/>
                          <a:ea typeface="MS UI Gothic" pitchFamily="50" charset="-128"/>
                          <a:cs typeface="+mn-cs"/>
                        </a:rPr>
                        <a:t>(</a:t>
                      </a:r>
                      <a:r>
                        <a:rPr kumimoji="1" lang="ja-JP" altLang="en-US" sz="1600" b="0" baseline="0" dirty="0" smtClean="0">
                          <a:solidFill>
                            <a:schemeClr val="tx1"/>
                          </a:solidFill>
                          <a:latin typeface="MS UI Gothic" pitchFamily="50" charset="-128"/>
                          <a:ea typeface="MS UI Gothic" pitchFamily="50" charset="-128"/>
                          <a:cs typeface="+mn-cs"/>
                        </a:rPr>
                        <a:t>者</a:t>
                      </a:r>
                      <a:r>
                        <a:rPr kumimoji="1" lang="en-US" altLang="ja-JP" sz="1600" b="0" baseline="0" dirty="0" smtClean="0">
                          <a:solidFill>
                            <a:schemeClr val="tx1"/>
                          </a:solidFill>
                          <a:latin typeface="MS UI Gothic" pitchFamily="50" charset="-128"/>
                          <a:ea typeface="MS UI Gothic" pitchFamily="50" charset="-128"/>
                          <a:cs typeface="+mn-cs"/>
                        </a:rPr>
                        <a:t>)</a:t>
                      </a:r>
                      <a:r>
                        <a:rPr kumimoji="1" lang="ja-JP" altLang="en-US" sz="1600" b="0" baseline="0" dirty="0" smtClean="0">
                          <a:solidFill>
                            <a:schemeClr val="tx1"/>
                          </a:solidFill>
                          <a:latin typeface="MS UI Gothic" pitchFamily="50" charset="-128"/>
                          <a:ea typeface="MS UI Gothic" pitchFamily="50" charset="-128"/>
                          <a:cs typeface="+mn-cs"/>
                        </a:rPr>
                        <a:t>入院診療加算・準超重症児</a:t>
                      </a:r>
                      <a:r>
                        <a:rPr kumimoji="1" lang="en-US" altLang="ja-JP" sz="1600" b="0" baseline="0" dirty="0" smtClean="0">
                          <a:solidFill>
                            <a:schemeClr val="tx1"/>
                          </a:solidFill>
                          <a:latin typeface="MS UI Gothic" pitchFamily="50" charset="-128"/>
                          <a:ea typeface="MS UI Gothic" pitchFamily="50" charset="-128"/>
                          <a:cs typeface="+mn-cs"/>
                        </a:rPr>
                        <a:t>(</a:t>
                      </a:r>
                      <a:r>
                        <a:rPr kumimoji="1" lang="ja-JP" altLang="en-US" sz="1600" b="0" baseline="0" dirty="0" smtClean="0">
                          <a:solidFill>
                            <a:schemeClr val="tx1"/>
                          </a:solidFill>
                          <a:latin typeface="MS UI Gothic" pitchFamily="50" charset="-128"/>
                          <a:ea typeface="MS UI Gothic" pitchFamily="50" charset="-128"/>
                          <a:cs typeface="+mn-cs"/>
                        </a:rPr>
                        <a:t>者</a:t>
                      </a:r>
                      <a:r>
                        <a:rPr kumimoji="1" lang="en-US" altLang="ja-JP" sz="1600" b="0" baseline="0" dirty="0" smtClean="0">
                          <a:solidFill>
                            <a:schemeClr val="tx1"/>
                          </a:solidFill>
                          <a:latin typeface="MS UI Gothic" pitchFamily="50" charset="-128"/>
                          <a:ea typeface="MS UI Gothic" pitchFamily="50" charset="-128"/>
                          <a:cs typeface="+mn-cs"/>
                        </a:rPr>
                        <a:t>)</a:t>
                      </a:r>
                      <a:r>
                        <a:rPr kumimoji="1" lang="ja-JP" altLang="en-US" sz="1600" b="0" baseline="0" dirty="0" smtClean="0">
                          <a:solidFill>
                            <a:schemeClr val="tx1"/>
                          </a:solidFill>
                          <a:latin typeface="MS UI Gothic" pitchFamily="50" charset="-128"/>
                          <a:ea typeface="MS UI Gothic" pitchFamily="50" charset="-128"/>
                          <a:cs typeface="+mn-cs"/>
                        </a:rPr>
                        <a:t>入院診療加算、地域加算、離島加算、小児療養環境特別加算、地域加算、離島加算、小児療養環境特別加算、栄養管理実施加算、医療安全対策加算、褥瘡患者管理加算、褥瘡ハイリスク患者ケア加算、新生児特定集中治療室退院調整加算を除く</a:t>
                      </a:r>
                      <a:r>
                        <a:rPr kumimoji="1" lang="en-US" altLang="ja-JP" sz="1600" b="0" baseline="0" dirty="0" smtClean="0">
                          <a:solidFill>
                            <a:schemeClr val="tx1"/>
                          </a:solidFill>
                          <a:latin typeface="MS UI Gothic" pitchFamily="50" charset="-128"/>
                          <a:ea typeface="MS UI Gothic" pitchFamily="50" charset="-128"/>
                          <a:cs typeface="+mn-cs"/>
                        </a:rPr>
                        <a:t>(</a:t>
                      </a:r>
                      <a:r>
                        <a:rPr kumimoji="1" lang="ja-JP" altLang="en-US" sz="1600" b="0" baseline="0" dirty="0" smtClean="0">
                          <a:solidFill>
                            <a:schemeClr val="tx1"/>
                          </a:solidFill>
                          <a:latin typeface="MS UI Gothic" pitchFamily="50" charset="-128"/>
                          <a:ea typeface="MS UI Gothic" pitchFamily="50" charset="-128"/>
                          <a:cs typeface="+mn-cs"/>
                        </a:rPr>
                        <a:t>小児入院医療管理料３及び４においては、加えて救急搬送患者地域連携紹介加算及び救急搬送患者地域連携受入加算も除く。小児入院医療管理料５においては、加えて児童・思春期精神科入院医療管理加算、強度行動障害入院医療管理加算、摂食障害入院医療管理加算も除く</a:t>
                      </a:r>
                      <a:r>
                        <a:rPr kumimoji="1" lang="en-US" altLang="ja-JP" sz="1600" b="0" baseline="0" dirty="0" smtClean="0">
                          <a:solidFill>
                            <a:schemeClr val="tx1"/>
                          </a:solidFill>
                          <a:latin typeface="MS UI Gothic" pitchFamily="50" charset="-128"/>
                          <a:ea typeface="MS UI Gothic" pitchFamily="50" charset="-128"/>
                          <a:cs typeface="+mn-cs"/>
                        </a:rPr>
                        <a:t>))</a:t>
                      </a:r>
                      <a:r>
                        <a:rPr kumimoji="1" lang="ja-JP" altLang="en-US" sz="1600" b="0" baseline="0" dirty="0" smtClean="0">
                          <a:solidFill>
                            <a:schemeClr val="tx1"/>
                          </a:solidFill>
                          <a:latin typeface="MS UI Gothic" pitchFamily="50" charset="-128"/>
                          <a:ea typeface="MS UI Gothic" pitchFamily="50" charset="-128"/>
                          <a:cs typeface="+mn-cs"/>
                        </a:rPr>
                        <a:t>は、小児入院医療管理料に含まれるものとする。</a:t>
                      </a:r>
                    </a:p>
                  </a:txBody>
                  <a:tcPr>
                    <a:solidFill>
                      <a:schemeClr val="accent5">
                        <a:lumMod val="20000"/>
                        <a:lumOff val="80000"/>
                      </a:schemeClr>
                    </a:solidFill>
                  </a:tcPr>
                </a:tc>
                <a:tc>
                  <a:txBody>
                    <a:bodyPr/>
                    <a:lstStyle/>
                    <a:p>
                      <a:pPr>
                        <a:spcAft>
                          <a:spcPts val="600"/>
                        </a:spcAft>
                      </a:pPr>
                      <a:r>
                        <a:rPr kumimoji="1" lang="en-US" altLang="ja-JP" sz="1600" baseline="0" dirty="0" smtClean="0">
                          <a:solidFill>
                            <a:schemeClr val="tx1"/>
                          </a:solidFill>
                          <a:latin typeface="MS UI Gothic" pitchFamily="50" charset="-128"/>
                          <a:ea typeface="MS UI Gothic" pitchFamily="50" charset="-128"/>
                          <a:cs typeface="+mn-cs"/>
                        </a:rPr>
                        <a:t>A307</a:t>
                      </a:r>
                      <a:r>
                        <a:rPr kumimoji="1" lang="ja-JP" altLang="en-US" sz="1600" baseline="0" dirty="0" smtClean="0">
                          <a:solidFill>
                            <a:schemeClr val="tx1"/>
                          </a:solidFill>
                          <a:latin typeface="MS UI Gothic" pitchFamily="50" charset="-128"/>
                          <a:ea typeface="MS UI Gothic" pitchFamily="50" charset="-128"/>
                          <a:cs typeface="+mn-cs"/>
                        </a:rPr>
                        <a:t>　小児入院医療管理料</a:t>
                      </a:r>
                      <a:endParaRPr kumimoji="1" lang="en-US" altLang="ja-JP" sz="1600" baseline="0" dirty="0" smtClean="0">
                        <a:solidFill>
                          <a:schemeClr val="tx1"/>
                        </a:solidFill>
                        <a:latin typeface="MS UI Gothic" pitchFamily="50" charset="-128"/>
                        <a:ea typeface="MS UI Gothic" pitchFamily="50" charset="-128"/>
                        <a:cs typeface="+mn-cs"/>
                      </a:endParaRPr>
                    </a:p>
                    <a:p>
                      <a:pPr marL="0" indent="177800"/>
                      <a:r>
                        <a:rPr kumimoji="1" lang="ja-JP" altLang="en-US" sz="1600" baseline="0" dirty="0" smtClean="0">
                          <a:solidFill>
                            <a:schemeClr val="tx1"/>
                          </a:solidFill>
                          <a:latin typeface="MS UI Gothic" pitchFamily="50" charset="-128"/>
                          <a:ea typeface="MS UI Gothic" pitchFamily="50" charset="-128"/>
                          <a:cs typeface="+mn-cs"/>
                        </a:rPr>
                        <a:t>診療に係る費用</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投薬、注射、手術、麻酔、病理診断・判断料、臨床研修病院入院診療加算、超急性期脳卒中加算、医師事務作業補助体制加算、超重症児</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者</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入院診療加算・準超重症児</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者</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入院診療加算、地域加算、離島加算、小児療養環境特別加算、地域加算、離島加算、小児療養環境特別加算、栄養管理実施加算、医療安全対策加算、褥瘡患者管理加算、褥瘡ハイリスク患者ケア加算、新生児特定集中治療室退院調整加算を除く</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小児入院医療管理料３及び４においては、加えて救急搬送患者地域連携紹介加算及び救急搬送患者地域連携受入加算も除く。小児入院医療管理料５においては、加えて児童・思春期精神科入院医療管理加算、強度行動障害入院医療管理加算、摂食障害入院医療管理加算も除く</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は、小児入院医療管理料に含まれるものとする。</a:t>
                      </a:r>
                      <a:endParaRPr kumimoji="1" lang="zh-CN" altLang="en-US" sz="16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648072"/>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28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小児入院医療管理料における放射線治療の評価</a:t>
            </a:r>
            <a:endParaRPr lang="ja-JP" altLang="en-US" sz="28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CBA91BFC-09AE-4BD8-B0F1-00A9917411F5}" type="slidenum">
              <a:rPr lang="en-US" sz="1400">
                <a:effectLst>
                  <a:outerShdw blurRad="38100" dist="38100" dir="2700000" algn="tl">
                    <a:srgbClr val="000000">
                      <a:alpha val="43137"/>
                    </a:srgbClr>
                  </a:outerShdw>
                </a:effectLst>
              </a:rPr>
              <a:pPr algn="r">
                <a:defRPr/>
              </a:pPr>
              <a:t>213</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80710" y="836712"/>
            <a:ext cx="8208912" cy="648072"/>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fontAlgn="auto">
              <a:spcBef>
                <a:spcPts val="0"/>
              </a:spcBef>
              <a:spcAft>
                <a:spcPts val="0"/>
              </a:spcAft>
              <a:defRPr/>
            </a:pPr>
            <a:r>
              <a:rPr kumimoji="0" lang="ja-JP" altLang="en-US" sz="2200" dirty="0">
                <a:latin typeface="MS UI Gothic" pitchFamily="50" charset="-128"/>
                <a:ea typeface="MS UI Gothic" pitchFamily="50" charset="-128"/>
              </a:rPr>
              <a:t>　小児入院医療管理料の</a:t>
            </a:r>
            <a:r>
              <a:rPr kumimoji="0" lang="ja-JP" altLang="en-US" sz="2200" dirty="0">
                <a:solidFill>
                  <a:srgbClr val="0070C0"/>
                </a:solidFill>
                <a:latin typeface="MS UI Gothic" pitchFamily="50" charset="-128"/>
                <a:ea typeface="MS UI Gothic" pitchFamily="50" charset="-128"/>
              </a:rPr>
              <a:t>包括範囲から放射線治療を除く</a:t>
            </a:r>
            <a:r>
              <a:rPr kumimoji="0" lang="ja-JP" altLang="en-US" sz="2200" dirty="0">
                <a:latin typeface="MS UI Gothic" pitchFamily="50" charset="-128"/>
                <a:ea typeface="MS UI Gothic" pitchFamily="50" charset="-128"/>
              </a:rPr>
              <a:t>。</a:t>
            </a:r>
            <a:endParaRPr kumimoji="0" lang="en-US" altLang="ja-JP" sz="2200" dirty="0">
              <a:latin typeface="MS UI Gothic" pitchFamily="50" charset="-128"/>
              <a:ea typeface="MS UI Gothic" pitchFamily="50" charset="-128"/>
            </a:endParaRPr>
          </a:p>
        </p:txBody>
      </p:sp>
      <p:sp>
        <p:nvSpPr>
          <p:cNvPr id="7" name="テキスト ボックス 6"/>
          <p:cNvSpPr txBox="1"/>
          <p:nvPr/>
        </p:nvSpPr>
        <p:spPr>
          <a:xfrm>
            <a:off x="7884368" y="1124744"/>
            <a:ext cx="108012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6"/>
          <p:cNvGraphicFramePr>
            <a:graphicFrameLocks noGrp="1"/>
          </p:cNvGraphicFramePr>
          <p:nvPr>
            <p:ph idx="1"/>
          </p:nvPr>
        </p:nvGraphicFramePr>
        <p:xfrm>
          <a:off x="449418" y="2708920"/>
          <a:ext cx="8229600" cy="367240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43222">
                <a:tc>
                  <a:txBody>
                    <a:bodyPr/>
                    <a:lstStyle/>
                    <a:p>
                      <a:pPr algn="ctr"/>
                      <a:r>
                        <a:rPr kumimoji="1" lang="ja-JP" altLang="en-US" sz="2200" b="1" dirty="0" smtClean="0">
                          <a:solidFill>
                            <a:srgbClr val="FF0000"/>
                          </a:solidFill>
                          <a:latin typeface="MS UI Gothic" pitchFamily="50" charset="-128"/>
                          <a:ea typeface="MS UI Gothic" pitchFamily="50" charset="-128"/>
                        </a:rPr>
                        <a:t>改　定　後</a:t>
                      </a:r>
                      <a:endParaRPr kumimoji="1" lang="ja-JP" altLang="en-US" sz="22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200" dirty="0" smtClean="0">
                          <a:latin typeface="MS UI Gothic" pitchFamily="50" charset="-128"/>
                          <a:ea typeface="MS UI Gothic" pitchFamily="50" charset="-128"/>
                        </a:rPr>
                        <a:t>現　　行</a:t>
                      </a:r>
                      <a:endParaRPr kumimoji="1" lang="ja-JP" altLang="en-US" sz="2200" dirty="0">
                        <a:latin typeface="MS UI Gothic" pitchFamily="50" charset="-128"/>
                        <a:ea typeface="MS UI Gothic" pitchFamily="50" charset="-128"/>
                      </a:endParaRPr>
                    </a:p>
                  </a:txBody>
                  <a:tcPr anchor="ctr">
                    <a:solidFill>
                      <a:schemeClr val="accent5">
                        <a:lumMod val="20000"/>
                        <a:lumOff val="80000"/>
                      </a:schemeClr>
                    </a:solidFill>
                  </a:tcPr>
                </a:tc>
              </a:tr>
              <a:tr h="3229186">
                <a:tc>
                  <a:txBody>
                    <a:bodyPr/>
                    <a:lstStyle/>
                    <a:p>
                      <a:pPr marL="450850" indent="-450850"/>
                      <a:r>
                        <a:rPr lang="en-US" altLang="ja-JP" sz="2200" b="0" dirty="0" smtClean="0">
                          <a:solidFill>
                            <a:schemeClr val="tx1"/>
                          </a:solidFill>
                          <a:latin typeface="MS UI Gothic" pitchFamily="50" charset="-128"/>
                          <a:ea typeface="MS UI Gothic" pitchFamily="50" charset="-128"/>
                        </a:rPr>
                        <a:t>A308</a:t>
                      </a:r>
                      <a:r>
                        <a:rPr lang="ja-JP" altLang="en-US" sz="2200" b="0" dirty="0" smtClean="0">
                          <a:solidFill>
                            <a:schemeClr val="tx1"/>
                          </a:solidFill>
                          <a:latin typeface="MS UI Gothic" pitchFamily="50" charset="-128"/>
                          <a:ea typeface="MS UI Gothic" pitchFamily="50" charset="-128"/>
                        </a:rPr>
                        <a:t>　回復期リハビリテーション</a:t>
                      </a:r>
                      <a:r>
                        <a:rPr lang="en-US" altLang="ja-JP" sz="2200" b="0" dirty="0" smtClean="0">
                          <a:solidFill>
                            <a:schemeClr val="tx1"/>
                          </a:solidFill>
                          <a:latin typeface="MS UI Gothic" pitchFamily="50" charset="-128"/>
                          <a:ea typeface="MS UI Gothic" pitchFamily="50" charset="-128"/>
                        </a:rPr>
                        <a:t/>
                      </a:r>
                      <a:br>
                        <a:rPr lang="en-US" altLang="ja-JP" sz="2200" b="0" dirty="0" smtClean="0">
                          <a:solidFill>
                            <a:schemeClr val="tx1"/>
                          </a:solidFill>
                          <a:latin typeface="MS UI Gothic" pitchFamily="50" charset="-128"/>
                          <a:ea typeface="MS UI Gothic" pitchFamily="50" charset="-128"/>
                        </a:rPr>
                      </a:br>
                      <a:r>
                        <a:rPr lang="ja-JP" altLang="en-US" sz="2200" b="0" dirty="0" smtClean="0">
                          <a:solidFill>
                            <a:schemeClr val="tx1"/>
                          </a:solidFill>
                          <a:latin typeface="MS UI Gothic" pitchFamily="50" charset="-128"/>
                          <a:ea typeface="MS UI Gothic" pitchFamily="50" charset="-128"/>
                        </a:rPr>
                        <a:t>病棟入院料（１日につき）</a:t>
                      </a:r>
                    </a:p>
                    <a:p>
                      <a:pPr marL="177800" indent="-177800">
                        <a:spcAft>
                          <a:spcPts val="1200"/>
                        </a:spcAft>
                      </a:pPr>
                      <a:r>
                        <a:rPr lang="ja-JP" altLang="en-US" sz="2200" b="0" dirty="0" smtClean="0">
                          <a:solidFill>
                            <a:srgbClr val="FF0000"/>
                          </a:solidFill>
                          <a:latin typeface="MS UI Gothic" pitchFamily="50" charset="-128"/>
                          <a:ea typeface="MS UI Gothic" pitchFamily="50" charset="-128"/>
                        </a:rPr>
                        <a:t>１　回復期リハビリテーション病棟</a:t>
                      </a:r>
                      <a:r>
                        <a:rPr lang="en-US" altLang="ja-JP" sz="2200" b="0" dirty="0" smtClean="0">
                          <a:solidFill>
                            <a:srgbClr val="FF0000"/>
                          </a:solidFill>
                          <a:latin typeface="MS UI Gothic" pitchFamily="50" charset="-128"/>
                          <a:ea typeface="MS UI Gothic" pitchFamily="50" charset="-128"/>
                        </a:rPr>
                        <a:t/>
                      </a:r>
                      <a:br>
                        <a:rPr lang="en-US" altLang="ja-JP" sz="2200" b="0" dirty="0" smtClean="0">
                          <a:solidFill>
                            <a:srgbClr val="FF0000"/>
                          </a:solidFill>
                          <a:latin typeface="MS UI Gothic" pitchFamily="50" charset="-128"/>
                          <a:ea typeface="MS UI Gothic" pitchFamily="50" charset="-128"/>
                        </a:rPr>
                      </a:br>
                      <a:r>
                        <a:rPr lang="ja-JP" altLang="en-US" sz="2200" b="0" dirty="0" smtClean="0">
                          <a:solidFill>
                            <a:srgbClr val="FF0000"/>
                          </a:solidFill>
                          <a:latin typeface="MS UI Gothic" pitchFamily="50" charset="-128"/>
                          <a:ea typeface="MS UI Gothic" pitchFamily="50" charset="-128"/>
                        </a:rPr>
                        <a:t>入院料１</a:t>
                      </a:r>
                      <a:r>
                        <a:rPr lang="ja-JP" altLang="en-US" sz="2200" b="0" dirty="0" smtClean="0">
                          <a:solidFill>
                            <a:schemeClr val="tx1"/>
                          </a:solidFill>
                          <a:latin typeface="MS UI Gothic" pitchFamily="50" charset="-128"/>
                          <a:ea typeface="MS UI Gothic" pitchFamily="50" charset="-128"/>
                        </a:rPr>
                        <a:t>　　　　　</a:t>
                      </a:r>
                      <a:r>
                        <a:rPr lang="ja-JP" altLang="en-US" sz="2200" b="0" dirty="0" smtClean="0">
                          <a:solidFill>
                            <a:srgbClr val="FF0000"/>
                          </a:solidFill>
                          <a:latin typeface="MS UI Gothic" pitchFamily="50" charset="-128"/>
                          <a:ea typeface="MS UI Gothic" pitchFamily="50" charset="-128"/>
                        </a:rPr>
                        <a:t>１</a:t>
                      </a:r>
                      <a:r>
                        <a:rPr lang="en-US" altLang="ja-JP" sz="2200" b="0" dirty="0" smtClean="0">
                          <a:solidFill>
                            <a:srgbClr val="FF0000"/>
                          </a:solidFill>
                          <a:latin typeface="MS UI Gothic" pitchFamily="50" charset="-128"/>
                          <a:ea typeface="MS UI Gothic" pitchFamily="50" charset="-128"/>
                        </a:rPr>
                        <a:t>,</a:t>
                      </a:r>
                      <a:r>
                        <a:rPr lang="ja-JP" altLang="en-US" sz="2200" b="0" dirty="0" smtClean="0">
                          <a:solidFill>
                            <a:srgbClr val="FF0000"/>
                          </a:solidFill>
                          <a:latin typeface="MS UI Gothic" pitchFamily="50" charset="-128"/>
                          <a:ea typeface="MS UI Gothic" pitchFamily="50" charset="-128"/>
                        </a:rPr>
                        <a:t>９１１点（新）</a:t>
                      </a:r>
                      <a:endParaRPr lang="en-US" altLang="ja-JP" sz="2200" b="0" dirty="0" smtClean="0">
                        <a:solidFill>
                          <a:schemeClr val="tx1"/>
                        </a:solidFill>
                        <a:latin typeface="MS UI Gothic" pitchFamily="50" charset="-128"/>
                        <a:ea typeface="MS UI Gothic" pitchFamily="50" charset="-128"/>
                      </a:endParaRPr>
                    </a:p>
                    <a:p>
                      <a:pPr marL="177800" indent="-177800">
                        <a:spcAft>
                          <a:spcPts val="1200"/>
                        </a:spcAft>
                      </a:pPr>
                      <a:r>
                        <a:rPr lang="ja-JP" altLang="en-US" sz="2200" b="0" dirty="0" smtClean="0">
                          <a:solidFill>
                            <a:schemeClr val="tx1"/>
                          </a:solidFill>
                          <a:latin typeface="MS UI Gothic" pitchFamily="50" charset="-128"/>
                          <a:ea typeface="MS UI Gothic" pitchFamily="50" charset="-128"/>
                        </a:rPr>
                        <a:t>２　回復期リハビリテーション病棟</a:t>
                      </a:r>
                      <a:r>
                        <a:rPr lang="en-US" altLang="ja-JP" sz="2200" b="0" dirty="0" smtClean="0">
                          <a:solidFill>
                            <a:schemeClr val="tx1"/>
                          </a:solidFill>
                          <a:latin typeface="MS UI Gothic" pitchFamily="50" charset="-128"/>
                          <a:ea typeface="MS UI Gothic" pitchFamily="50" charset="-128"/>
                        </a:rPr>
                        <a:t/>
                      </a:r>
                      <a:br>
                        <a:rPr lang="en-US" altLang="ja-JP" sz="2200" b="0" dirty="0" smtClean="0">
                          <a:solidFill>
                            <a:schemeClr val="tx1"/>
                          </a:solidFill>
                          <a:latin typeface="MS UI Gothic" pitchFamily="50" charset="-128"/>
                          <a:ea typeface="MS UI Gothic" pitchFamily="50" charset="-128"/>
                        </a:rPr>
                      </a:br>
                      <a:r>
                        <a:rPr lang="ja-JP" altLang="en-US" sz="2200" b="0" dirty="0" smtClean="0">
                          <a:solidFill>
                            <a:schemeClr val="tx1"/>
                          </a:solidFill>
                          <a:latin typeface="MS UI Gothic" pitchFamily="50" charset="-128"/>
                          <a:ea typeface="MS UI Gothic" pitchFamily="50" charset="-128"/>
                        </a:rPr>
                        <a:t>入院料２　　　　　</a:t>
                      </a:r>
                      <a:r>
                        <a:rPr lang="ja-JP" altLang="en-US" sz="2200" b="0" dirty="0" smtClean="0">
                          <a:solidFill>
                            <a:srgbClr val="FF0000"/>
                          </a:solidFill>
                          <a:latin typeface="MS UI Gothic" pitchFamily="50" charset="-128"/>
                          <a:ea typeface="MS UI Gothic" pitchFamily="50" charset="-128"/>
                        </a:rPr>
                        <a:t>１</a:t>
                      </a:r>
                      <a:r>
                        <a:rPr lang="en-US" altLang="ja-JP" sz="2200" b="0" dirty="0" smtClean="0">
                          <a:solidFill>
                            <a:srgbClr val="FF0000"/>
                          </a:solidFill>
                          <a:latin typeface="MS UI Gothic" pitchFamily="50" charset="-128"/>
                          <a:ea typeface="MS UI Gothic" pitchFamily="50" charset="-128"/>
                        </a:rPr>
                        <a:t>,</a:t>
                      </a:r>
                      <a:r>
                        <a:rPr lang="ja-JP" altLang="en-US" sz="2200" b="0" dirty="0" smtClean="0">
                          <a:solidFill>
                            <a:srgbClr val="FF0000"/>
                          </a:solidFill>
                          <a:latin typeface="MS UI Gothic" pitchFamily="50" charset="-128"/>
                          <a:ea typeface="MS UI Gothic" pitchFamily="50" charset="-128"/>
                        </a:rPr>
                        <a:t>７６１点（改）</a:t>
                      </a:r>
                      <a:endParaRPr lang="en-US" altLang="ja-JP" sz="2200" b="0" dirty="0" smtClean="0">
                        <a:solidFill>
                          <a:srgbClr val="FF0000"/>
                        </a:solidFill>
                        <a:latin typeface="MS UI Gothic" pitchFamily="50" charset="-128"/>
                        <a:ea typeface="MS UI Gothic" pitchFamily="50" charset="-128"/>
                      </a:endParaRPr>
                    </a:p>
                    <a:p>
                      <a:pPr marL="177800" indent="-177800"/>
                      <a:r>
                        <a:rPr lang="ja-JP" altLang="en-US" sz="2200" b="0" dirty="0" smtClean="0">
                          <a:solidFill>
                            <a:schemeClr val="tx1"/>
                          </a:solidFill>
                          <a:latin typeface="MS UI Gothic" pitchFamily="50" charset="-128"/>
                          <a:ea typeface="MS UI Gothic" pitchFamily="50" charset="-128"/>
                        </a:rPr>
                        <a:t>３　回復期リハビリテーション病棟</a:t>
                      </a:r>
                      <a:r>
                        <a:rPr lang="en-US" altLang="ja-JP" sz="2200" b="0" dirty="0" smtClean="0">
                          <a:solidFill>
                            <a:schemeClr val="tx1"/>
                          </a:solidFill>
                          <a:latin typeface="MS UI Gothic" pitchFamily="50" charset="-128"/>
                          <a:ea typeface="MS UI Gothic" pitchFamily="50" charset="-128"/>
                        </a:rPr>
                        <a:t/>
                      </a:r>
                      <a:br>
                        <a:rPr lang="en-US" altLang="ja-JP" sz="2200" b="0" dirty="0" smtClean="0">
                          <a:solidFill>
                            <a:schemeClr val="tx1"/>
                          </a:solidFill>
                          <a:latin typeface="MS UI Gothic" pitchFamily="50" charset="-128"/>
                          <a:ea typeface="MS UI Gothic" pitchFamily="50" charset="-128"/>
                        </a:rPr>
                      </a:br>
                      <a:r>
                        <a:rPr lang="ja-JP" altLang="en-US" sz="2200" b="0" dirty="0" smtClean="0">
                          <a:solidFill>
                            <a:schemeClr val="tx1"/>
                          </a:solidFill>
                          <a:latin typeface="MS UI Gothic" pitchFamily="50" charset="-128"/>
                          <a:ea typeface="MS UI Gothic" pitchFamily="50" charset="-128"/>
                        </a:rPr>
                        <a:t>入院料３　　　　　１</a:t>
                      </a:r>
                      <a:r>
                        <a:rPr lang="en-US" altLang="ja-JP" sz="2200" b="0" dirty="0" smtClean="0">
                          <a:solidFill>
                            <a:schemeClr val="tx1"/>
                          </a:solidFill>
                          <a:latin typeface="MS UI Gothic" pitchFamily="50" charset="-128"/>
                          <a:ea typeface="MS UI Gothic" pitchFamily="50" charset="-128"/>
                        </a:rPr>
                        <a:t>,</a:t>
                      </a:r>
                      <a:r>
                        <a:rPr lang="ja-JP" altLang="en-US" sz="2200" b="0" dirty="0" smtClean="0">
                          <a:solidFill>
                            <a:schemeClr val="tx1"/>
                          </a:solidFill>
                          <a:latin typeface="MS UI Gothic" pitchFamily="50" charset="-128"/>
                          <a:ea typeface="MS UI Gothic" pitchFamily="50" charset="-128"/>
                        </a:rPr>
                        <a:t>６１１点</a:t>
                      </a:r>
                    </a:p>
                  </a:txBody>
                  <a:tcPr>
                    <a:solidFill>
                      <a:schemeClr val="accent5">
                        <a:lumMod val="20000"/>
                        <a:lumOff val="80000"/>
                      </a:schemeClr>
                    </a:solidFill>
                  </a:tcPr>
                </a:tc>
                <a:tc>
                  <a:txBody>
                    <a:bodyPr/>
                    <a:lstStyle/>
                    <a:p>
                      <a:pPr marL="450850" indent="-450850"/>
                      <a:r>
                        <a:rPr kumimoji="1" lang="en-US" altLang="ja-JP" sz="2200" b="0" baseline="0" dirty="0" smtClean="0">
                          <a:solidFill>
                            <a:schemeClr val="tx1"/>
                          </a:solidFill>
                          <a:latin typeface="MS UI Gothic" pitchFamily="50" charset="-128"/>
                          <a:ea typeface="MS UI Gothic" pitchFamily="50" charset="-128"/>
                          <a:cs typeface="+mn-cs"/>
                        </a:rPr>
                        <a:t>A308</a:t>
                      </a:r>
                      <a:r>
                        <a:rPr kumimoji="1" lang="ja-JP" altLang="en-US" sz="2200" b="0" baseline="0" dirty="0" smtClean="0">
                          <a:solidFill>
                            <a:schemeClr val="tx1"/>
                          </a:solidFill>
                          <a:latin typeface="MS UI Gothic" pitchFamily="50" charset="-128"/>
                          <a:ea typeface="MS UI Gothic" pitchFamily="50" charset="-128"/>
                          <a:cs typeface="+mn-cs"/>
                        </a:rPr>
                        <a:t>　回復期リハビリテーション</a:t>
                      </a:r>
                      <a:r>
                        <a:rPr kumimoji="1" lang="en-US" altLang="ja-JP" sz="2200" b="0" baseline="0" dirty="0" smtClean="0">
                          <a:solidFill>
                            <a:schemeClr val="tx1"/>
                          </a:solidFill>
                          <a:latin typeface="MS UI Gothic" pitchFamily="50" charset="-128"/>
                          <a:ea typeface="MS UI Gothic" pitchFamily="50" charset="-128"/>
                          <a:cs typeface="+mn-cs"/>
                        </a:rPr>
                        <a:t/>
                      </a:r>
                      <a:br>
                        <a:rPr kumimoji="1" lang="en-US" altLang="ja-JP" sz="2200" b="0" baseline="0" dirty="0" smtClean="0">
                          <a:solidFill>
                            <a:schemeClr val="tx1"/>
                          </a:solidFill>
                          <a:latin typeface="MS UI Gothic" pitchFamily="50" charset="-128"/>
                          <a:ea typeface="MS UI Gothic" pitchFamily="50" charset="-128"/>
                          <a:cs typeface="+mn-cs"/>
                        </a:rPr>
                      </a:br>
                      <a:r>
                        <a:rPr kumimoji="1" lang="ja-JP" altLang="en-US" sz="2200" b="0" baseline="0" dirty="0" smtClean="0">
                          <a:solidFill>
                            <a:schemeClr val="tx1"/>
                          </a:solidFill>
                          <a:latin typeface="MS UI Gothic" pitchFamily="50" charset="-128"/>
                          <a:ea typeface="MS UI Gothic" pitchFamily="50" charset="-128"/>
                          <a:cs typeface="+mn-cs"/>
                        </a:rPr>
                        <a:t>病棟入院料（１日につき）</a:t>
                      </a:r>
                    </a:p>
                    <a:p>
                      <a:pPr marL="177800" indent="-177800"/>
                      <a:endParaRPr kumimoji="1" lang="en-US" altLang="ja-JP" sz="2200" b="0" baseline="0" dirty="0" smtClean="0">
                        <a:solidFill>
                          <a:schemeClr val="tx1"/>
                        </a:solidFill>
                        <a:latin typeface="MS UI Gothic" pitchFamily="50" charset="-128"/>
                        <a:ea typeface="MS UI Gothic" pitchFamily="50" charset="-128"/>
                        <a:cs typeface="+mn-cs"/>
                      </a:endParaRPr>
                    </a:p>
                    <a:p>
                      <a:pPr marL="177800" indent="-177800"/>
                      <a:endParaRPr kumimoji="1" lang="en-US" altLang="ja-JP" sz="2200" b="0" baseline="0" dirty="0" smtClean="0">
                        <a:solidFill>
                          <a:schemeClr val="tx1"/>
                        </a:solidFill>
                        <a:latin typeface="MS UI Gothic" pitchFamily="50" charset="-128"/>
                        <a:ea typeface="MS UI Gothic" pitchFamily="50" charset="-128"/>
                        <a:cs typeface="+mn-cs"/>
                      </a:endParaRPr>
                    </a:p>
                    <a:p>
                      <a:pPr marL="177800" indent="-177800">
                        <a:spcBef>
                          <a:spcPts val="1200"/>
                        </a:spcBef>
                        <a:spcAft>
                          <a:spcPts val="1200"/>
                        </a:spcAft>
                      </a:pPr>
                      <a:r>
                        <a:rPr kumimoji="1" lang="ja-JP" altLang="en-US" sz="2200" b="0" baseline="0" dirty="0" smtClean="0">
                          <a:solidFill>
                            <a:schemeClr val="tx1"/>
                          </a:solidFill>
                          <a:latin typeface="MS UI Gothic" pitchFamily="50" charset="-128"/>
                          <a:ea typeface="MS UI Gothic" pitchFamily="50" charset="-128"/>
                          <a:cs typeface="+mn-cs"/>
                        </a:rPr>
                        <a:t>１　回復期リハビリテーション病棟</a:t>
                      </a:r>
                      <a:r>
                        <a:rPr kumimoji="1" lang="en-US" altLang="ja-JP" sz="2200" b="0" baseline="0" dirty="0" smtClean="0">
                          <a:solidFill>
                            <a:schemeClr val="tx1"/>
                          </a:solidFill>
                          <a:latin typeface="MS UI Gothic" pitchFamily="50" charset="-128"/>
                          <a:ea typeface="MS UI Gothic" pitchFamily="50" charset="-128"/>
                          <a:cs typeface="+mn-cs"/>
                        </a:rPr>
                        <a:t/>
                      </a:r>
                      <a:br>
                        <a:rPr kumimoji="1" lang="en-US" altLang="ja-JP" sz="2200" b="0" baseline="0" dirty="0" smtClean="0">
                          <a:solidFill>
                            <a:schemeClr val="tx1"/>
                          </a:solidFill>
                          <a:latin typeface="MS UI Gothic" pitchFamily="50" charset="-128"/>
                          <a:ea typeface="MS UI Gothic" pitchFamily="50" charset="-128"/>
                          <a:cs typeface="+mn-cs"/>
                        </a:rPr>
                      </a:br>
                      <a:r>
                        <a:rPr kumimoji="1" lang="ja-JP" altLang="en-US" sz="2200" b="0" baseline="0" dirty="0" smtClean="0">
                          <a:solidFill>
                            <a:schemeClr val="tx1"/>
                          </a:solidFill>
                          <a:latin typeface="MS UI Gothic" pitchFamily="50" charset="-128"/>
                          <a:ea typeface="MS UI Gothic" pitchFamily="50" charset="-128"/>
                          <a:cs typeface="+mn-cs"/>
                        </a:rPr>
                        <a:t>入院料１　　　　　１</a:t>
                      </a:r>
                      <a:r>
                        <a:rPr kumimoji="1" lang="en-US" altLang="ja-JP" sz="2200" b="0" baseline="0" dirty="0" smtClean="0">
                          <a:solidFill>
                            <a:schemeClr val="tx1"/>
                          </a:solidFill>
                          <a:latin typeface="MS UI Gothic" pitchFamily="50" charset="-128"/>
                          <a:ea typeface="MS UI Gothic" pitchFamily="50" charset="-128"/>
                          <a:cs typeface="+mn-cs"/>
                        </a:rPr>
                        <a:t>,</a:t>
                      </a:r>
                      <a:r>
                        <a:rPr kumimoji="1" lang="ja-JP" altLang="en-US" sz="2200" b="0" baseline="0" dirty="0" smtClean="0">
                          <a:solidFill>
                            <a:schemeClr val="tx1"/>
                          </a:solidFill>
                          <a:latin typeface="MS UI Gothic" pitchFamily="50" charset="-128"/>
                          <a:ea typeface="MS UI Gothic" pitchFamily="50" charset="-128"/>
                          <a:cs typeface="+mn-cs"/>
                        </a:rPr>
                        <a:t>７２０点</a:t>
                      </a:r>
                    </a:p>
                    <a:p>
                      <a:pPr marL="177800" indent="-177800"/>
                      <a:r>
                        <a:rPr kumimoji="1" lang="ja-JP" altLang="en-US" sz="2200" b="0" baseline="0" dirty="0" smtClean="0">
                          <a:solidFill>
                            <a:schemeClr val="tx1"/>
                          </a:solidFill>
                          <a:latin typeface="MS UI Gothic" pitchFamily="50" charset="-128"/>
                          <a:ea typeface="MS UI Gothic" pitchFamily="50" charset="-128"/>
                          <a:cs typeface="+mn-cs"/>
                        </a:rPr>
                        <a:t>２　回復期リハビリテーション病棟</a:t>
                      </a:r>
                      <a:r>
                        <a:rPr kumimoji="1" lang="en-US" altLang="ja-JP" sz="2200" b="0" baseline="0" dirty="0" smtClean="0">
                          <a:solidFill>
                            <a:schemeClr val="tx1"/>
                          </a:solidFill>
                          <a:latin typeface="MS UI Gothic" pitchFamily="50" charset="-128"/>
                          <a:ea typeface="MS UI Gothic" pitchFamily="50" charset="-128"/>
                          <a:cs typeface="+mn-cs"/>
                        </a:rPr>
                        <a:t/>
                      </a:r>
                      <a:br>
                        <a:rPr kumimoji="1" lang="en-US" altLang="ja-JP" sz="2200" b="0" baseline="0" dirty="0" smtClean="0">
                          <a:solidFill>
                            <a:schemeClr val="tx1"/>
                          </a:solidFill>
                          <a:latin typeface="MS UI Gothic" pitchFamily="50" charset="-128"/>
                          <a:ea typeface="MS UI Gothic" pitchFamily="50" charset="-128"/>
                          <a:cs typeface="+mn-cs"/>
                        </a:rPr>
                      </a:br>
                      <a:r>
                        <a:rPr kumimoji="1" lang="ja-JP" altLang="en-US" sz="2200" b="0" baseline="0" dirty="0" smtClean="0">
                          <a:solidFill>
                            <a:schemeClr val="tx1"/>
                          </a:solidFill>
                          <a:latin typeface="MS UI Gothic" pitchFamily="50" charset="-128"/>
                          <a:ea typeface="MS UI Gothic" pitchFamily="50" charset="-128"/>
                          <a:cs typeface="+mn-cs"/>
                        </a:rPr>
                        <a:t>入院料２　　　　　１</a:t>
                      </a:r>
                      <a:r>
                        <a:rPr kumimoji="1" lang="en-US" altLang="ja-JP" sz="2200" b="0" baseline="0" dirty="0" smtClean="0">
                          <a:solidFill>
                            <a:schemeClr val="tx1"/>
                          </a:solidFill>
                          <a:latin typeface="MS UI Gothic" pitchFamily="50" charset="-128"/>
                          <a:ea typeface="MS UI Gothic" pitchFamily="50" charset="-128"/>
                          <a:cs typeface="+mn-cs"/>
                        </a:rPr>
                        <a:t>,</a:t>
                      </a:r>
                      <a:r>
                        <a:rPr kumimoji="1" lang="ja-JP" altLang="en-US" sz="2200" b="0" baseline="0" dirty="0" smtClean="0">
                          <a:solidFill>
                            <a:schemeClr val="tx1"/>
                          </a:solidFill>
                          <a:latin typeface="MS UI Gothic" pitchFamily="50" charset="-128"/>
                          <a:ea typeface="MS UI Gothic" pitchFamily="50" charset="-128"/>
                          <a:cs typeface="+mn-cs"/>
                        </a:rPr>
                        <a:t>６００点</a:t>
                      </a: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260648"/>
            <a:ext cx="8229600" cy="792088"/>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26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回復期リハビリテーション病棟入院料の新たな評価</a:t>
            </a:r>
            <a:endParaRPr lang="ja-JP" altLang="en-US" sz="26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0C5C0985-BFA5-4CD9-9EA1-5EAA42A59FAB}" type="slidenum">
              <a:rPr lang="en-US" sz="1400">
                <a:effectLst>
                  <a:outerShdw blurRad="38100" dist="38100" dir="2700000" algn="tl">
                    <a:srgbClr val="000000">
                      <a:alpha val="43137"/>
                    </a:srgbClr>
                  </a:outerShdw>
                </a:effectLst>
              </a:rPr>
              <a:pPr algn="r">
                <a:defRPr/>
              </a:pPr>
              <a:t>214</a:t>
            </a:fld>
            <a:endParaRPr lang="en-US" sz="1400" dirty="0">
              <a:effectLst>
                <a:outerShdw blurRad="38100" dist="38100" dir="2700000" algn="tl">
                  <a:srgbClr val="000000">
                    <a:alpha val="43137"/>
                  </a:srgbClr>
                </a:outerShdw>
              </a:effectLst>
            </a:endParaRPr>
          </a:p>
        </p:txBody>
      </p:sp>
      <p:sp>
        <p:nvSpPr>
          <p:cNvPr id="11" name="コンテンツ プレースホルダ 5"/>
          <p:cNvSpPr txBox="1">
            <a:spLocks/>
          </p:cNvSpPr>
          <p:nvPr/>
        </p:nvSpPr>
        <p:spPr>
          <a:xfrm>
            <a:off x="459762" y="1196752"/>
            <a:ext cx="8208912" cy="1075584"/>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fontAlgn="auto">
              <a:spcBef>
                <a:spcPts val="0"/>
              </a:spcBef>
              <a:spcAft>
                <a:spcPts val="0"/>
              </a:spcAft>
              <a:defRPr/>
            </a:pPr>
            <a:r>
              <a:rPr kumimoji="0" lang="ja-JP" altLang="en-US" sz="2800" dirty="0">
                <a:latin typeface="MS UI Gothic" pitchFamily="50" charset="-128"/>
                <a:ea typeface="MS UI Gothic" pitchFamily="50" charset="-128"/>
              </a:rPr>
              <a:t>◆回復期リハビリテーション病棟入院料について</a:t>
            </a:r>
            <a:r>
              <a:rPr kumimoji="0" lang="ja-JP" altLang="en-US" sz="2800" b="1" dirty="0">
                <a:solidFill>
                  <a:srgbClr val="0070C0"/>
                </a:solidFill>
                <a:latin typeface="MS UI Gothic" pitchFamily="50" charset="-128"/>
                <a:ea typeface="MS UI Gothic" pitchFamily="50" charset="-128"/>
              </a:rPr>
              <a:t>新たな評価を創設</a:t>
            </a:r>
            <a:r>
              <a:rPr kumimoji="0" lang="ja-JP" altLang="en-US" sz="2800" dirty="0">
                <a:latin typeface="MS UI Gothic" pitchFamily="50" charset="-128"/>
                <a:ea typeface="MS UI Gothic" pitchFamily="50" charset="-128"/>
              </a:rPr>
              <a:t>する。</a:t>
            </a:r>
            <a:endParaRPr kumimoji="0" lang="en-US" altLang="ja-JP" sz="2800" dirty="0">
              <a:latin typeface="MS UI Gothic" pitchFamily="50" charset="-128"/>
              <a:ea typeface="MS UI Gothic" pitchFamily="50" charset="-128"/>
            </a:endParaRPr>
          </a:p>
        </p:txBody>
      </p:sp>
      <p:sp>
        <p:nvSpPr>
          <p:cNvPr id="6" name="テキスト ボックス 5"/>
          <p:cNvSpPr txBox="1"/>
          <p:nvPr/>
        </p:nvSpPr>
        <p:spPr>
          <a:xfrm>
            <a:off x="4067944" y="1916832"/>
            <a:ext cx="4896544" cy="738664"/>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40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116</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588</a:t>
            </a:r>
          </a:p>
          <a:p>
            <a:pPr>
              <a:defRPr/>
            </a:pP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825</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826</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841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869-872</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日常生活機能評価</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808-812</a:t>
            </a:r>
          </a:p>
          <a:p>
            <a:pPr>
              <a:defRPr/>
            </a:pPr>
            <a:r>
              <a:rPr lang="ja-JP" altLang="en-US" sz="1400" dirty="0" smtClean="0">
                <a:solidFill>
                  <a:srgbClr val="002060"/>
                </a:solidFill>
                <a:latin typeface="HGPｺﾞｼｯｸM" pitchFamily="50" charset="-128"/>
                <a:ea typeface="HGPｺﾞｼｯｸM" pitchFamily="50" charset="-128"/>
              </a:rPr>
              <a:t>看護必要度</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777-782</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リハ計画</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806-808</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2"/>
          <p:cNvSpPr>
            <a:spLocks noGrp="1"/>
          </p:cNvSpPr>
          <p:nvPr>
            <p:ph type="title"/>
          </p:nvPr>
        </p:nvSpPr>
        <p:spPr>
          <a:xfrm>
            <a:off x="457200" y="188640"/>
            <a:ext cx="8229600" cy="792088"/>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26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回復期リハビリテーション病棟入院料の新たな評価</a:t>
            </a:r>
            <a:endParaRPr lang="ja-JP" altLang="en-US" sz="26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C233891E-B9AD-49CE-B788-608CF4932DE9}" type="slidenum">
              <a:rPr lang="en-US" sz="1400">
                <a:effectLst>
                  <a:outerShdw blurRad="38100" dist="38100" dir="2700000" algn="tl">
                    <a:srgbClr val="000000">
                      <a:alpha val="43137"/>
                    </a:srgbClr>
                  </a:outerShdw>
                </a:effectLst>
              </a:rPr>
              <a:pPr algn="r">
                <a:defRPr/>
              </a:pPr>
              <a:t>215</a:t>
            </a:fld>
            <a:endParaRPr lang="en-US" sz="1400" dirty="0">
              <a:effectLst>
                <a:outerShdw blurRad="38100" dist="38100" dir="2700000" algn="tl">
                  <a:srgbClr val="000000">
                    <a:alpha val="43137"/>
                  </a:srgbClr>
                </a:outerShdw>
              </a:effectLst>
            </a:endParaRPr>
          </a:p>
        </p:txBody>
      </p:sp>
      <p:sp>
        <p:nvSpPr>
          <p:cNvPr id="11" name="コンテンツ プレースホルダ 5"/>
          <p:cNvSpPr txBox="1">
            <a:spLocks/>
          </p:cNvSpPr>
          <p:nvPr/>
        </p:nvSpPr>
        <p:spPr>
          <a:xfrm>
            <a:off x="459762" y="1052736"/>
            <a:ext cx="8208912" cy="5472608"/>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fontAlgn="auto">
              <a:spcBef>
                <a:spcPts val="0"/>
              </a:spcBef>
              <a:spcAft>
                <a:spcPts val="600"/>
              </a:spcAft>
              <a:defRPr/>
            </a:pPr>
            <a:r>
              <a:rPr kumimoji="0" lang="ja-JP" altLang="en-US" sz="2400" dirty="0">
                <a:latin typeface="MS UI Gothic" pitchFamily="50" charset="-128"/>
                <a:ea typeface="MS UI Gothic" pitchFamily="50" charset="-128"/>
              </a:rPr>
              <a:t>◆</a:t>
            </a:r>
            <a:r>
              <a:rPr kumimoji="0" lang="ja-JP" altLang="en-US" sz="2400" b="1" dirty="0">
                <a:solidFill>
                  <a:srgbClr val="0070C0"/>
                </a:solidFill>
                <a:latin typeface="MS UI Gothic" pitchFamily="50" charset="-128"/>
                <a:ea typeface="MS UI Gothic" pitchFamily="50" charset="-128"/>
              </a:rPr>
              <a:t>重症患者回復病棟加算</a:t>
            </a:r>
            <a:r>
              <a:rPr kumimoji="0" lang="ja-JP" altLang="en-US" sz="2400" dirty="0">
                <a:latin typeface="MS UI Gothic" pitchFamily="50" charset="-128"/>
                <a:ea typeface="MS UI Gothic" pitchFamily="50" charset="-128"/>
              </a:rPr>
              <a:t>については多くの医療機関で算定されていることから、</a:t>
            </a:r>
            <a:r>
              <a:rPr kumimoji="0" lang="ja-JP" altLang="en-US" sz="2400" b="1" dirty="0">
                <a:solidFill>
                  <a:srgbClr val="0070C0"/>
                </a:solidFill>
                <a:latin typeface="MS UI Gothic" pitchFamily="50" charset="-128"/>
                <a:ea typeface="MS UI Gothic" pitchFamily="50" charset="-128"/>
              </a:rPr>
              <a:t>入院料に包括</a:t>
            </a:r>
            <a:r>
              <a:rPr kumimoji="0" lang="ja-JP" altLang="en-US" sz="2400" dirty="0">
                <a:latin typeface="MS UI Gothic" pitchFamily="50" charset="-128"/>
                <a:ea typeface="MS UI Gothic" pitchFamily="50" charset="-128"/>
              </a:rPr>
              <a:t>して評価を行う。</a:t>
            </a:r>
            <a:endParaRPr kumimoji="0" lang="en-US" altLang="ja-JP" sz="2400" dirty="0">
              <a:latin typeface="MS UI Gothic" pitchFamily="50" charset="-128"/>
              <a:ea typeface="MS UI Gothic" pitchFamily="50" charset="-128"/>
            </a:endParaRPr>
          </a:p>
          <a:p>
            <a:pPr marL="450850" indent="-177800" fontAlgn="auto">
              <a:spcBef>
                <a:spcPts val="0"/>
              </a:spcBef>
              <a:spcAft>
                <a:spcPts val="600"/>
              </a:spcAft>
              <a:defRPr/>
            </a:pPr>
            <a:r>
              <a:rPr kumimoji="0" lang="ja-JP" altLang="en-US" sz="2400" dirty="0">
                <a:latin typeface="MS UI Gothic" pitchFamily="50" charset="-128"/>
                <a:ea typeface="MS UI Gothic" pitchFamily="50" charset="-128"/>
              </a:rPr>
              <a:t>回復期リハビリテーション病棟入院料１</a:t>
            </a:r>
            <a:endParaRPr kumimoji="0" lang="en-US" altLang="ja-JP" sz="2400" dirty="0">
              <a:latin typeface="MS UI Gothic" pitchFamily="50" charset="-128"/>
              <a:ea typeface="MS UI Gothic" pitchFamily="50" charset="-128"/>
            </a:endParaRPr>
          </a:p>
          <a:p>
            <a:pPr marL="273050" fontAlgn="auto">
              <a:spcBef>
                <a:spcPts val="0"/>
              </a:spcBef>
              <a:spcAft>
                <a:spcPts val="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施設基準</a:t>
            </a:r>
            <a:r>
              <a:rPr kumimoji="0" lang="en-US" altLang="ja-JP" sz="2000" dirty="0">
                <a:latin typeface="MS UI Gothic" pitchFamily="50" charset="-128"/>
                <a:ea typeface="MS UI Gothic" pitchFamily="50" charset="-128"/>
              </a:rPr>
              <a:t>]</a:t>
            </a:r>
          </a:p>
          <a:p>
            <a:pPr marL="628650" indent="-177800" fontAlgn="auto">
              <a:spcBef>
                <a:spcPts val="0"/>
              </a:spcBef>
              <a:spcAft>
                <a:spcPts val="0"/>
              </a:spcAft>
              <a:defRPr/>
            </a:pPr>
            <a:r>
              <a:rPr kumimoji="0" lang="en-US" altLang="ja-JP" sz="2000" dirty="0">
                <a:latin typeface="MS UI Gothic" pitchFamily="50" charset="-128"/>
                <a:ea typeface="MS UI Gothic" pitchFamily="50" charset="-128"/>
              </a:rPr>
              <a:t>①</a:t>
            </a:r>
            <a:r>
              <a:rPr kumimoji="0" lang="ja-JP" altLang="en-US" sz="2000" dirty="0">
                <a:latin typeface="MS UI Gothic" pitchFamily="50" charset="-128"/>
                <a:ea typeface="MS UI Gothic" pitchFamily="50" charset="-128"/>
              </a:rPr>
              <a:t>　</a:t>
            </a:r>
            <a:r>
              <a:rPr kumimoji="0" lang="ja-JP" altLang="en-US" sz="2000" dirty="0">
                <a:solidFill>
                  <a:srgbClr val="0070C0"/>
                </a:solidFill>
                <a:latin typeface="MS UI Gothic" pitchFamily="50" charset="-128"/>
                <a:ea typeface="MS UI Gothic" pitchFamily="50" charset="-128"/>
              </a:rPr>
              <a:t>常時１３対１以上の看護配置</a:t>
            </a:r>
            <a:r>
              <a:rPr kumimoji="0" lang="ja-JP" altLang="en-US" sz="2000" dirty="0">
                <a:latin typeface="MS UI Gothic" pitchFamily="50" charset="-128"/>
                <a:ea typeface="MS UI Gothic" pitchFamily="50" charset="-128"/>
              </a:rPr>
              <a:t>があること。（看護師７割以上、夜勤看護職員２名以上）</a:t>
            </a:r>
          </a:p>
          <a:p>
            <a:pPr marL="628650" indent="-177800" fontAlgn="auto">
              <a:spcBef>
                <a:spcPts val="0"/>
              </a:spcBef>
              <a:spcAft>
                <a:spcPts val="0"/>
              </a:spcAft>
              <a:defRPr/>
            </a:pPr>
            <a:r>
              <a:rPr kumimoji="0" lang="ja-JP" altLang="en-US" sz="2000" dirty="0">
                <a:latin typeface="MS UI Gothic" pitchFamily="50" charset="-128"/>
                <a:ea typeface="MS UI Gothic" pitchFamily="50" charset="-128"/>
              </a:rPr>
              <a:t>②　</a:t>
            </a:r>
            <a:r>
              <a:rPr kumimoji="0" lang="ja-JP" altLang="en-US" sz="2000" dirty="0">
                <a:solidFill>
                  <a:srgbClr val="0070C0"/>
                </a:solidFill>
                <a:latin typeface="MS UI Gothic" pitchFamily="50" charset="-128"/>
                <a:ea typeface="MS UI Gothic" pitchFamily="50" charset="-128"/>
              </a:rPr>
              <a:t>常時３０対１以上の看護補助者</a:t>
            </a:r>
            <a:r>
              <a:rPr kumimoji="0" lang="ja-JP" altLang="en-US" sz="2000" dirty="0">
                <a:latin typeface="MS UI Gothic" pitchFamily="50" charset="-128"/>
                <a:ea typeface="MS UI Gothic" pitchFamily="50" charset="-128"/>
              </a:rPr>
              <a:t>の配置があること。</a:t>
            </a:r>
          </a:p>
          <a:p>
            <a:pPr marL="628650" indent="-177800" fontAlgn="auto">
              <a:spcBef>
                <a:spcPts val="0"/>
              </a:spcBef>
              <a:spcAft>
                <a:spcPts val="0"/>
              </a:spcAft>
              <a:defRPr/>
            </a:pPr>
            <a:r>
              <a:rPr kumimoji="0" lang="ja-JP" altLang="en-US" sz="2000" dirty="0">
                <a:latin typeface="MS UI Gothic" pitchFamily="50" charset="-128"/>
                <a:ea typeface="MS UI Gothic" pitchFamily="50" charset="-128"/>
              </a:rPr>
              <a:t>③　</a:t>
            </a:r>
            <a:r>
              <a:rPr kumimoji="0" lang="ja-JP" altLang="en-US" sz="2000" dirty="0">
                <a:solidFill>
                  <a:srgbClr val="0070C0"/>
                </a:solidFill>
                <a:latin typeface="MS UI Gothic" pitchFamily="50" charset="-128"/>
                <a:ea typeface="MS UI Gothic" pitchFamily="50" charset="-128"/>
              </a:rPr>
              <a:t>専任のリハビリテーション科の医師１名以上、専従の理学療法士３名以上、作業療法士２名以上、言語聴覚士１名以上、専任の在宅復帰支援を担当する社会福祉士等１名以上</a:t>
            </a:r>
            <a:r>
              <a:rPr kumimoji="0" lang="ja-JP" altLang="en-US" sz="2000" dirty="0">
                <a:latin typeface="MS UI Gothic" pitchFamily="50" charset="-128"/>
                <a:ea typeface="MS UI Gothic" pitchFamily="50" charset="-128"/>
              </a:rPr>
              <a:t>の配置があること。</a:t>
            </a:r>
          </a:p>
          <a:p>
            <a:pPr marL="628650" indent="-177800" fontAlgn="auto">
              <a:spcBef>
                <a:spcPts val="0"/>
              </a:spcBef>
              <a:spcAft>
                <a:spcPts val="0"/>
              </a:spcAft>
              <a:defRPr/>
            </a:pPr>
            <a:r>
              <a:rPr kumimoji="0" lang="ja-JP" altLang="en-US" sz="2000" dirty="0">
                <a:latin typeface="MS UI Gothic" pitchFamily="50" charset="-128"/>
                <a:ea typeface="MS UI Gothic" pitchFamily="50" charset="-128"/>
              </a:rPr>
              <a:t>④　</a:t>
            </a:r>
            <a:r>
              <a:rPr kumimoji="0" lang="ja-JP" altLang="en-US" sz="2000" dirty="0">
                <a:solidFill>
                  <a:srgbClr val="0070C0"/>
                </a:solidFill>
                <a:latin typeface="MS UI Gothic" pitchFamily="50" charset="-128"/>
                <a:ea typeface="MS UI Gothic" pitchFamily="50" charset="-128"/>
              </a:rPr>
              <a:t>在宅復帰率が７割以上</a:t>
            </a:r>
            <a:r>
              <a:rPr kumimoji="0" lang="ja-JP" altLang="en-US" sz="2000" dirty="0">
                <a:latin typeface="MS UI Gothic" pitchFamily="50" charset="-128"/>
                <a:ea typeface="MS UI Gothic" pitchFamily="50" charset="-128"/>
              </a:rPr>
              <a:t>であること。</a:t>
            </a:r>
          </a:p>
          <a:p>
            <a:pPr marL="628650" indent="-177800" fontAlgn="auto">
              <a:spcBef>
                <a:spcPts val="0"/>
              </a:spcBef>
              <a:spcAft>
                <a:spcPts val="0"/>
              </a:spcAft>
              <a:defRPr/>
            </a:pPr>
            <a:r>
              <a:rPr kumimoji="0" lang="ja-JP" altLang="en-US" sz="2000" dirty="0">
                <a:latin typeface="MS UI Gothic" pitchFamily="50" charset="-128"/>
                <a:ea typeface="MS UI Gothic" pitchFamily="50" charset="-128"/>
              </a:rPr>
              <a:t>⑤　</a:t>
            </a:r>
            <a:r>
              <a:rPr kumimoji="0" lang="ja-JP" altLang="en-US" sz="2000" dirty="0">
                <a:solidFill>
                  <a:srgbClr val="0070C0"/>
                </a:solidFill>
                <a:latin typeface="MS UI Gothic" pitchFamily="50" charset="-128"/>
                <a:ea typeface="MS UI Gothic" pitchFamily="50" charset="-128"/>
              </a:rPr>
              <a:t>新規入院患者のうち３割以上が重症の患者</a:t>
            </a:r>
            <a:r>
              <a:rPr kumimoji="0" lang="ja-JP" altLang="en-US" sz="2000" dirty="0">
                <a:latin typeface="MS UI Gothic" pitchFamily="50" charset="-128"/>
                <a:ea typeface="MS UI Gothic" pitchFamily="50" charset="-128"/>
              </a:rPr>
              <a:t>（日常生活機能評価で</a:t>
            </a:r>
            <a:r>
              <a:rPr kumimoji="0" lang="en-US" altLang="ja-JP" sz="2000" dirty="0">
                <a:latin typeface="MS UI Gothic" pitchFamily="50" charset="-128"/>
                <a:ea typeface="MS UI Gothic" pitchFamily="50" charset="-128"/>
              </a:rPr>
              <a:t/>
            </a:r>
            <a:br>
              <a:rPr kumimoji="0" lang="en-US" altLang="ja-JP" sz="2000" dirty="0">
                <a:latin typeface="MS UI Gothic" pitchFamily="50" charset="-128"/>
                <a:ea typeface="MS UI Gothic" pitchFamily="50" charset="-128"/>
              </a:rPr>
            </a:br>
            <a:r>
              <a:rPr kumimoji="0" lang="ja-JP" altLang="en-US" sz="2000" dirty="0">
                <a:latin typeface="MS UI Gothic" pitchFamily="50" charset="-128"/>
                <a:ea typeface="MS UI Gothic" pitchFamily="50" charset="-128"/>
              </a:rPr>
              <a:t>１０点以上の患者）であること。</a:t>
            </a:r>
          </a:p>
          <a:p>
            <a:pPr marL="628650" indent="-177800" fontAlgn="auto">
              <a:spcBef>
                <a:spcPts val="0"/>
              </a:spcBef>
              <a:spcAft>
                <a:spcPts val="0"/>
              </a:spcAft>
              <a:defRPr/>
            </a:pPr>
            <a:r>
              <a:rPr kumimoji="0" lang="ja-JP" altLang="en-US" sz="2000" dirty="0">
                <a:latin typeface="MS UI Gothic" pitchFamily="50" charset="-128"/>
                <a:ea typeface="MS UI Gothic" pitchFamily="50" charset="-128"/>
              </a:rPr>
              <a:t>⑥　</a:t>
            </a:r>
            <a:r>
              <a:rPr kumimoji="0" lang="ja-JP" altLang="en-US" sz="2000" dirty="0">
                <a:solidFill>
                  <a:srgbClr val="0070C0"/>
                </a:solidFill>
                <a:latin typeface="MS UI Gothic" pitchFamily="50" charset="-128"/>
                <a:ea typeface="MS UI Gothic" pitchFamily="50" charset="-128"/>
              </a:rPr>
              <a:t>新規入院患者のうち１割５分以上</a:t>
            </a:r>
            <a:r>
              <a:rPr kumimoji="0" lang="ja-JP" altLang="en-US" sz="2000" dirty="0">
                <a:latin typeface="MS UI Gothic" pitchFamily="50" charset="-128"/>
                <a:ea typeface="MS UI Gothic" pitchFamily="50" charset="-128"/>
              </a:rPr>
              <a:t>が「一般病棟用の重症度・看護必要度に係る評価表」の</a:t>
            </a:r>
            <a:r>
              <a:rPr kumimoji="0" lang="ja-JP" altLang="en-US" sz="2000" dirty="0">
                <a:solidFill>
                  <a:srgbClr val="0070C0"/>
                </a:solidFill>
                <a:latin typeface="MS UI Gothic" pitchFamily="50" charset="-128"/>
                <a:ea typeface="MS UI Gothic" pitchFamily="50" charset="-128"/>
              </a:rPr>
              <a:t>Ａ項目が１点以上</a:t>
            </a:r>
            <a:r>
              <a:rPr kumimoji="0" lang="ja-JP" altLang="en-US" sz="2000" dirty="0">
                <a:latin typeface="MS UI Gothic" pitchFamily="50" charset="-128"/>
                <a:ea typeface="MS UI Gothic" pitchFamily="50" charset="-128"/>
              </a:rPr>
              <a:t>の患者であること。</a:t>
            </a:r>
          </a:p>
          <a:p>
            <a:pPr marL="628650" indent="-177800" fontAlgn="auto">
              <a:spcBef>
                <a:spcPts val="0"/>
              </a:spcBef>
              <a:spcAft>
                <a:spcPts val="0"/>
              </a:spcAft>
              <a:defRPr/>
            </a:pPr>
            <a:r>
              <a:rPr kumimoji="0" lang="ja-JP" altLang="en-US" sz="2000" dirty="0">
                <a:latin typeface="MS UI Gothic" pitchFamily="50" charset="-128"/>
                <a:ea typeface="MS UI Gothic" pitchFamily="50" charset="-128"/>
              </a:rPr>
              <a:t>⑦　重症の患者の３割以上が</a:t>
            </a:r>
            <a:r>
              <a:rPr kumimoji="0" lang="ja-JP" altLang="en-US" sz="2000" dirty="0">
                <a:solidFill>
                  <a:srgbClr val="0070C0"/>
                </a:solidFill>
                <a:latin typeface="MS UI Gothic" pitchFamily="50" charset="-128"/>
                <a:ea typeface="MS UI Gothic" pitchFamily="50" charset="-128"/>
              </a:rPr>
              <a:t>退院時に日常生活機能が改善</a:t>
            </a:r>
            <a:r>
              <a:rPr kumimoji="0" lang="ja-JP" altLang="en-US" sz="2000" dirty="0">
                <a:latin typeface="MS UI Gothic" pitchFamily="50" charset="-128"/>
                <a:ea typeface="MS UI Gothic" pitchFamily="50" charset="-128"/>
              </a:rPr>
              <a:t>していること。</a:t>
            </a:r>
            <a:endParaRPr kumimoji="0" lang="en-US" altLang="ja-JP" sz="2000" dirty="0">
              <a:latin typeface="MS UI Gothic" pitchFamily="50" charset="-128"/>
              <a:ea typeface="MS UI Gothic" pitchFamily="50" charset="-128"/>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6"/>
          <p:cNvGraphicFramePr>
            <a:graphicFrameLocks noGrp="1"/>
          </p:cNvGraphicFramePr>
          <p:nvPr>
            <p:ph idx="1"/>
          </p:nvPr>
        </p:nvGraphicFramePr>
        <p:xfrm>
          <a:off x="467544" y="1484784"/>
          <a:ext cx="8229600" cy="530120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58611">
                <a:tc>
                  <a:txBody>
                    <a:bodyPr/>
                    <a:lstStyle/>
                    <a:p>
                      <a:pPr algn="ctr"/>
                      <a:r>
                        <a:rPr kumimoji="1" lang="ja-JP" altLang="en-US" sz="1700" b="1" dirty="0" smtClean="0">
                          <a:solidFill>
                            <a:srgbClr val="FF0000"/>
                          </a:solidFill>
                          <a:latin typeface="MS UI Gothic" pitchFamily="50" charset="-128"/>
                          <a:ea typeface="MS UI Gothic" pitchFamily="50" charset="-128"/>
                        </a:rPr>
                        <a:t>改　定　後</a:t>
                      </a:r>
                      <a:endParaRPr kumimoji="1" lang="ja-JP" altLang="en-US" sz="17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700" dirty="0" smtClean="0">
                          <a:latin typeface="MS UI Gothic" pitchFamily="50" charset="-128"/>
                          <a:ea typeface="MS UI Gothic" pitchFamily="50" charset="-128"/>
                        </a:rPr>
                        <a:t>現　　行</a:t>
                      </a:r>
                      <a:endParaRPr kumimoji="1" lang="ja-JP" altLang="en-US" sz="1700" dirty="0">
                        <a:latin typeface="MS UI Gothic" pitchFamily="50" charset="-128"/>
                        <a:ea typeface="MS UI Gothic" pitchFamily="50" charset="-128"/>
                      </a:endParaRPr>
                    </a:p>
                  </a:txBody>
                  <a:tcPr anchor="ctr">
                    <a:solidFill>
                      <a:schemeClr val="accent5">
                        <a:lumMod val="20000"/>
                        <a:lumOff val="80000"/>
                      </a:schemeClr>
                    </a:solidFill>
                  </a:tcPr>
                </a:tc>
              </a:tr>
              <a:tr h="4942597">
                <a:tc>
                  <a:txBody>
                    <a:bodyPr/>
                    <a:lstStyle/>
                    <a:p>
                      <a:r>
                        <a:rPr lang="en-US" altLang="ja-JP" sz="1700" b="0" dirty="0" smtClean="0">
                          <a:solidFill>
                            <a:schemeClr val="tx1"/>
                          </a:solidFill>
                          <a:latin typeface="MS UI Gothic" pitchFamily="50" charset="-128"/>
                          <a:ea typeface="MS UI Gothic" pitchFamily="50" charset="-128"/>
                        </a:rPr>
                        <a:t>A308</a:t>
                      </a:r>
                      <a:r>
                        <a:rPr lang="ja-JP" altLang="en-US" sz="1700" b="0" dirty="0" smtClean="0">
                          <a:solidFill>
                            <a:schemeClr val="tx1"/>
                          </a:solidFill>
                          <a:latin typeface="MS UI Gothic" pitchFamily="50" charset="-128"/>
                          <a:ea typeface="MS UI Gothic" pitchFamily="50" charset="-128"/>
                        </a:rPr>
                        <a:t>　回復期リハビリテーション病棟入院料</a:t>
                      </a:r>
                      <a:endParaRPr lang="en-US" altLang="ja-JP" sz="1700" b="0" dirty="0" smtClean="0">
                        <a:solidFill>
                          <a:schemeClr val="tx1"/>
                        </a:solidFill>
                        <a:latin typeface="MS UI Gothic" pitchFamily="50" charset="-128"/>
                        <a:ea typeface="MS UI Gothic" pitchFamily="50" charset="-128"/>
                      </a:endParaRPr>
                    </a:p>
                    <a:p>
                      <a:pPr marL="534988" indent="0"/>
                      <a:r>
                        <a:rPr lang="ja-JP" altLang="en-US" sz="1700" b="0" dirty="0" smtClean="0">
                          <a:solidFill>
                            <a:schemeClr val="tx1"/>
                          </a:solidFill>
                          <a:latin typeface="MS UI Gothic" pitchFamily="50" charset="-128"/>
                          <a:ea typeface="MS UI Gothic" pitchFamily="50" charset="-128"/>
                        </a:rPr>
                        <a:t>（１日につき）</a:t>
                      </a:r>
                      <a:endParaRPr lang="en-US" altLang="ja-JP" sz="1700" b="0" dirty="0" smtClean="0">
                        <a:solidFill>
                          <a:schemeClr val="tx1"/>
                        </a:solidFill>
                        <a:latin typeface="MS UI Gothic" pitchFamily="50" charset="-128"/>
                        <a:ea typeface="MS UI Gothic" pitchFamily="50" charset="-128"/>
                      </a:endParaRPr>
                    </a:p>
                    <a:p>
                      <a:r>
                        <a:rPr lang="ja-JP" altLang="en-US" sz="1700" b="0" dirty="0" smtClean="0">
                          <a:solidFill>
                            <a:schemeClr val="tx1"/>
                          </a:solidFill>
                          <a:latin typeface="MS UI Gothic" pitchFamily="50" charset="-128"/>
                          <a:ea typeface="MS UI Gothic" pitchFamily="50" charset="-128"/>
                        </a:rPr>
                        <a:t>２　回復期リハビリテーション病棟入院料２</a:t>
                      </a:r>
                      <a:endParaRPr lang="en-US" altLang="ja-JP" sz="1700" b="0" dirty="0" smtClean="0">
                        <a:solidFill>
                          <a:schemeClr val="tx1"/>
                        </a:solidFill>
                        <a:latin typeface="MS UI Gothic" pitchFamily="50" charset="-128"/>
                        <a:ea typeface="MS UI Gothic" pitchFamily="50" charset="-128"/>
                      </a:endParaRPr>
                    </a:p>
                    <a:p>
                      <a:r>
                        <a:rPr lang="ja-JP" altLang="en-US" sz="1700" b="1" dirty="0" smtClean="0">
                          <a:solidFill>
                            <a:srgbClr val="FF0000"/>
                          </a:solidFill>
                          <a:latin typeface="MS UI Gothic" pitchFamily="50" charset="-128"/>
                          <a:ea typeface="MS UI Gothic" pitchFamily="50" charset="-128"/>
                        </a:rPr>
                        <a:t>　　　　　　　　　　　　　　　　　１</a:t>
                      </a:r>
                      <a:r>
                        <a:rPr lang="en-US" altLang="ja-JP" sz="1700" b="1" dirty="0" smtClean="0">
                          <a:solidFill>
                            <a:srgbClr val="FF0000"/>
                          </a:solidFill>
                          <a:latin typeface="MS UI Gothic" pitchFamily="50" charset="-128"/>
                          <a:ea typeface="MS UI Gothic" pitchFamily="50" charset="-128"/>
                        </a:rPr>
                        <a:t>,</a:t>
                      </a:r>
                      <a:r>
                        <a:rPr lang="ja-JP" altLang="en-US" sz="1700" b="1" dirty="0" smtClean="0">
                          <a:solidFill>
                            <a:srgbClr val="FF0000"/>
                          </a:solidFill>
                          <a:latin typeface="MS UI Gothic" pitchFamily="50" charset="-128"/>
                          <a:ea typeface="MS UI Gothic" pitchFamily="50" charset="-128"/>
                        </a:rPr>
                        <a:t>７６１点（改）</a:t>
                      </a:r>
                      <a:endParaRPr lang="en-US" altLang="ja-JP" sz="1700" b="1" dirty="0" smtClean="0">
                        <a:solidFill>
                          <a:srgbClr val="FF0000"/>
                        </a:solidFill>
                        <a:latin typeface="MS UI Gothic" pitchFamily="50" charset="-128"/>
                        <a:ea typeface="MS UI Gothic" pitchFamily="50" charset="-128"/>
                      </a:endParaRPr>
                    </a:p>
                    <a:p>
                      <a:r>
                        <a:rPr lang="ja-JP" altLang="en-US" sz="1700" b="0" dirty="0" smtClean="0">
                          <a:solidFill>
                            <a:schemeClr val="tx1"/>
                          </a:solidFill>
                          <a:latin typeface="MS UI Gothic" pitchFamily="50" charset="-128"/>
                          <a:ea typeface="MS UI Gothic" pitchFamily="50" charset="-128"/>
                        </a:rPr>
                        <a:t>［施設基準］</a:t>
                      </a:r>
                    </a:p>
                    <a:p>
                      <a:pPr marL="355600" indent="-177800"/>
                      <a:r>
                        <a:rPr lang="ja-JP" altLang="en-US" sz="1700" b="0" dirty="0" smtClean="0">
                          <a:solidFill>
                            <a:schemeClr val="tx1"/>
                          </a:solidFill>
                          <a:latin typeface="MS UI Gothic" pitchFamily="50" charset="-128"/>
                          <a:ea typeface="MS UI Gothic" pitchFamily="50" charset="-128"/>
                        </a:rPr>
                        <a:t>①　常時１５対１以上の看護配置があること</a:t>
                      </a:r>
                    </a:p>
                    <a:p>
                      <a:pPr marL="355600" indent="-177800"/>
                      <a:r>
                        <a:rPr lang="ja-JP" altLang="en-US" sz="1700" b="0" dirty="0" smtClean="0">
                          <a:solidFill>
                            <a:schemeClr val="tx1"/>
                          </a:solidFill>
                          <a:latin typeface="MS UI Gothic" pitchFamily="50" charset="-128"/>
                          <a:ea typeface="MS UI Gothic" pitchFamily="50" charset="-128"/>
                        </a:rPr>
                        <a:t>②　常時３０対１以上の看護補助者の配置があること</a:t>
                      </a:r>
                    </a:p>
                    <a:p>
                      <a:pPr marL="355600" indent="-177800"/>
                      <a:r>
                        <a:rPr lang="ja-JP" altLang="en-US" sz="1700" b="0" dirty="0" smtClean="0">
                          <a:solidFill>
                            <a:schemeClr val="tx1"/>
                          </a:solidFill>
                          <a:latin typeface="MS UI Gothic" pitchFamily="50" charset="-128"/>
                          <a:ea typeface="MS UI Gothic" pitchFamily="50" charset="-128"/>
                        </a:rPr>
                        <a:t>③　リハビリテーション科の医師、理学療法士、作業療法士、言語聴覚士が適切に配置されていること</a:t>
                      </a:r>
                    </a:p>
                    <a:p>
                      <a:pPr marL="355600" indent="-177800"/>
                      <a:r>
                        <a:rPr lang="ja-JP" altLang="en-US" sz="1700" b="0" dirty="0" smtClean="0">
                          <a:solidFill>
                            <a:schemeClr val="tx1"/>
                          </a:solidFill>
                          <a:latin typeface="MS UI Gothic" pitchFamily="50" charset="-128"/>
                          <a:ea typeface="MS UI Gothic" pitchFamily="50" charset="-128"/>
                        </a:rPr>
                        <a:t>④　在宅復帰率６割以上であること</a:t>
                      </a:r>
                    </a:p>
                    <a:p>
                      <a:pPr marL="355600" indent="-177800"/>
                      <a:r>
                        <a:rPr lang="ja-JP" altLang="en-US" sz="1700" b="0" dirty="0" smtClean="0">
                          <a:solidFill>
                            <a:schemeClr val="tx1"/>
                          </a:solidFill>
                          <a:latin typeface="MS UI Gothic" pitchFamily="50" charset="-128"/>
                          <a:ea typeface="MS UI Gothic" pitchFamily="50" charset="-128"/>
                        </a:rPr>
                        <a:t>⑤　新規入院患者のうち２割以上が重症の患者であること</a:t>
                      </a:r>
                    </a:p>
                    <a:p>
                      <a:pPr marL="355600" indent="-177800"/>
                      <a:r>
                        <a:rPr lang="ja-JP" altLang="en-US" sz="1700" b="1" dirty="0" smtClean="0">
                          <a:solidFill>
                            <a:srgbClr val="FF0000"/>
                          </a:solidFill>
                          <a:latin typeface="MS UI Gothic" pitchFamily="50" charset="-128"/>
                          <a:ea typeface="MS UI Gothic" pitchFamily="50" charset="-128"/>
                        </a:rPr>
                        <a:t>⑥　重症の患者の３割以上が退院時に日常生活機能が改善していること</a:t>
                      </a:r>
                      <a:endParaRPr lang="en-US" altLang="ja-JP" sz="1700" b="1" dirty="0" smtClean="0">
                        <a:solidFill>
                          <a:srgbClr val="FF0000"/>
                        </a:solidFill>
                        <a:latin typeface="MS UI Gothic" pitchFamily="50" charset="-128"/>
                        <a:ea typeface="MS UI Gothic" pitchFamily="50" charset="-128"/>
                      </a:endParaRPr>
                    </a:p>
                    <a:p>
                      <a:pPr>
                        <a:spcBef>
                          <a:spcPts val="600"/>
                        </a:spcBef>
                      </a:pPr>
                      <a:r>
                        <a:rPr lang="ja-JP" altLang="en-US" sz="1700" b="1" dirty="0" smtClean="0">
                          <a:solidFill>
                            <a:srgbClr val="FF0000"/>
                          </a:solidFill>
                          <a:latin typeface="MS UI Gothic" pitchFamily="50" charset="-128"/>
                          <a:ea typeface="MS UI Gothic" pitchFamily="50" charset="-128"/>
                        </a:rPr>
                        <a:t>（注２削除）</a:t>
                      </a:r>
                    </a:p>
                  </a:txBody>
                  <a:tcPr>
                    <a:solidFill>
                      <a:schemeClr val="accent5">
                        <a:lumMod val="20000"/>
                        <a:lumOff val="80000"/>
                      </a:schemeClr>
                    </a:solidFill>
                  </a:tcPr>
                </a:tc>
                <a:tc>
                  <a:txBody>
                    <a:bodyPr/>
                    <a:lstStyle/>
                    <a:p>
                      <a:pPr marL="0" indent="0"/>
                      <a:r>
                        <a:rPr kumimoji="1" lang="en-US" altLang="ja-JP" sz="1700" b="0" baseline="0" dirty="0" smtClean="0">
                          <a:solidFill>
                            <a:schemeClr val="tx1"/>
                          </a:solidFill>
                          <a:latin typeface="MS UI Gothic" pitchFamily="50" charset="-128"/>
                          <a:ea typeface="MS UI Gothic" pitchFamily="50" charset="-128"/>
                          <a:cs typeface="+mn-cs"/>
                        </a:rPr>
                        <a:t>A308</a:t>
                      </a:r>
                      <a:r>
                        <a:rPr kumimoji="1" lang="ja-JP" altLang="en-US" sz="1700" b="0" baseline="0" dirty="0" smtClean="0">
                          <a:solidFill>
                            <a:schemeClr val="tx1"/>
                          </a:solidFill>
                          <a:latin typeface="MS UI Gothic" pitchFamily="50" charset="-128"/>
                          <a:ea typeface="MS UI Gothic" pitchFamily="50" charset="-128"/>
                          <a:cs typeface="+mn-cs"/>
                        </a:rPr>
                        <a:t>　回復期リハビリテーション病棟入院料</a:t>
                      </a:r>
                      <a:endParaRPr kumimoji="1" lang="en-US" altLang="ja-JP" sz="1700" b="0" baseline="0" dirty="0" smtClean="0">
                        <a:solidFill>
                          <a:schemeClr val="tx1"/>
                        </a:solidFill>
                        <a:latin typeface="MS UI Gothic" pitchFamily="50" charset="-128"/>
                        <a:ea typeface="MS UI Gothic" pitchFamily="50" charset="-128"/>
                        <a:cs typeface="+mn-cs"/>
                      </a:endParaRPr>
                    </a:p>
                    <a:p>
                      <a:pPr marL="534988" indent="0"/>
                      <a:r>
                        <a:rPr kumimoji="1" lang="ja-JP" altLang="en-US" sz="1700" b="0" baseline="0" dirty="0" smtClean="0">
                          <a:solidFill>
                            <a:schemeClr val="tx1"/>
                          </a:solidFill>
                          <a:latin typeface="MS UI Gothic" pitchFamily="50" charset="-128"/>
                          <a:ea typeface="MS UI Gothic" pitchFamily="50" charset="-128"/>
                          <a:cs typeface="+mn-cs"/>
                        </a:rPr>
                        <a:t>（１日につき）</a:t>
                      </a:r>
                      <a:endParaRPr kumimoji="1" lang="en-US" altLang="ja-JP" sz="1700" b="0" baseline="0" dirty="0" smtClean="0">
                        <a:solidFill>
                          <a:schemeClr val="tx1"/>
                        </a:solidFill>
                        <a:latin typeface="MS UI Gothic" pitchFamily="50" charset="-128"/>
                        <a:ea typeface="MS UI Gothic" pitchFamily="50" charset="-128"/>
                        <a:cs typeface="+mn-cs"/>
                      </a:endParaRPr>
                    </a:p>
                    <a:p>
                      <a:pPr marL="0" indent="0"/>
                      <a:r>
                        <a:rPr kumimoji="1" lang="ja-JP" altLang="en-US" sz="1700" b="0" baseline="0" dirty="0" smtClean="0">
                          <a:solidFill>
                            <a:schemeClr val="tx1"/>
                          </a:solidFill>
                          <a:latin typeface="MS UI Gothic" pitchFamily="50" charset="-128"/>
                          <a:ea typeface="MS UI Gothic" pitchFamily="50" charset="-128"/>
                          <a:cs typeface="+mn-cs"/>
                        </a:rPr>
                        <a:t>１　回復期リハビリテーション病棟入院料１　</a:t>
                      </a:r>
                      <a:endParaRPr kumimoji="1" lang="en-US" altLang="ja-JP" sz="1700" b="0" baseline="0" dirty="0" smtClean="0">
                        <a:solidFill>
                          <a:schemeClr val="tx1"/>
                        </a:solidFill>
                        <a:latin typeface="MS UI Gothic" pitchFamily="50" charset="-128"/>
                        <a:ea typeface="MS UI Gothic" pitchFamily="50" charset="-128"/>
                        <a:cs typeface="+mn-cs"/>
                      </a:endParaRPr>
                    </a:p>
                    <a:p>
                      <a:pPr marL="2695575" indent="0"/>
                      <a:r>
                        <a:rPr kumimoji="1" lang="ja-JP" altLang="en-US" sz="1700" b="0" baseline="0" dirty="0" smtClean="0">
                          <a:solidFill>
                            <a:schemeClr val="tx1"/>
                          </a:solidFill>
                          <a:latin typeface="MS UI Gothic" pitchFamily="50" charset="-128"/>
                          <a:ea typeface="MS UI Gothic" pitchFamily="50" charset="-128"/>
                          <a:cs typeface="+mn-cs"/>
                        </a:rPr>
                        <a:t>　　１</a:t>
                      </a:r>
                      <a:r>
                        <a:rPr kumimoji="1" lang="en-US" altLang="ja-JP" sz="1700" b="0" baseline="0" dirty="0" smtClean="0">
                          <a:solidFill>
                            <a:schemeClr val="tx1"/>
                          </a:solidFill>
                          <a:latin typeface="MS UI Gothic" pitchFamily="50" charset="-128"/>
                          <a:ea typeface="MS UI Gothic" pitchFamily="50" charset="-128"/>
                          <a:cs typeface="+mn-cs"/>
                        </a:rPr>
                        <a:t>,</a:t>
                      </a:r>
                      <a:r>
                        <a:rPr kumimoji="1" lang="ja-JP" altLang="en-US" sz="1700" b="0" baseline="0" dirty="0" smtClean="0">
                          <a:solidFill>
                            <a:schemeClr val="tx1"/>
                          </a:solidFill>
                          <a:latin typeface="MS UI Gothic" pitchFamily="50" charset="-128"/>
                          <a:ea typeface="MS UI Gothic" pitchFamily="50" charset="-128"/>
                          <a:cs typeface="+mn-cs"/>
                        </a:rPr>
                        <a:t>７２０点</a:t>
                      </a:r>
                    </a:p>
                    <a:p>
                      <a:pPr marL="0" indent="0"/>
                      <a:r>
                        <a:rPr kumimoji="1" lang="ja-JP" altLang="en-US" sz="1700" b="0" baseline="0" dirty="0" smtClean="0">
                          <a:solidFill>
                            <a:schemeClr val="tx1"/>
                          </a:solidFill>
                          <a:latin typeface="MS UI Gothic" pitchFamily="50" charset="-128"/>
                          <a:ea typeface="MS UI Gothic" pitchFamily="50" charset="-128"/>
                          <a:cs typeface="+mn-cs"/>
                        </a:rPr>
                        <a:t>［施設基準］</a:t>
                      </a:r>
                    </a:p>
                    <a:p>
                      <a:pPr marL="355600" indent="-177800"/>
                      <a:r>
                        <a:rPr kumimoji="1" lang="ja-JP" altLang="en-US" sz="1700" b="0" baseline="0" dirty="0" smtClean="0">
                          <a:solidFill>
                            <a:schemeClr val="tx1"/>
                          </a:solidFill>
                          <a:latin typeface="MS UI Gothic" pitchFamily="50" charset="-128"/>
                          <a:ea typeface="MS UI Gothic" pitchFamily="50" charset="-128"/>
                          <a:cs typeface="+mn-cs"/>
                        </a:rPr>
                        <a:t>①　常時１５対１以上の看護配置があること</a:t>
                      </a:r>
                    </a:p>
                    <a:p>
                      <a:pPr marL="355600" indent="-177800"/>
                      <a:r>
                        <a:rPr kumimoji="1" lang="ja-JP" altLang="en-US" sz="1700" b="0" baseline="0" dirty="0" smtClean="0">
                          <a:solidFill>
                            <a:schemeClr val="tx1"/>
                          </a:solidFill>
                          <a:latin typeface="MS UI Gothic" pitchFamily="50" charset="-128"/>
                          <a:ea typeface="MS UI Gothic" pitchFamily="50" charset="-128"/>
                          <a:cs typeface="+mn-cs"/>
                        </a:rPr>
                        <a:t>②　常時３０対１以上の看護補助者の配置があること</a:t>
                      </a:r>
                    </a:p>
                    <a:p>
                      <a:pPr marL="355600" indent="-177800"/>
                      <a:r>
                        <a:rPr kumimoji="1" lang="ja-JP" altLang="en-US" sz="1700" b="0" baseline="0" dirty="0" smtClean="0">
                          <a:solidFill>
                            <a:schemeClr val="tx1"/>
                          </a:solidFill>
                          <a:latin typeface="MS UI Gothic" pitchFamily="50" charset="-128"/>
                          <a:ea typeface="MS UI Gothic" pitchFamily="50" charset="-128"/>
                          <a:cs typeface="+mn-cs"/>
                        </a:rPr>
                        <a:t>③　リハビリテーション科の医師、理学療法士、作業療法士、言語聴覚士が適切に配置されていること</a:t>
                      </a:r>
                    </a:p>
                    <a:p>
                      <a:pPr marL="355600" indent="-177800"/>
                      <a:r>
                        <a:rPr kumimoji="1" lang="ja-JP" altLang="en-US" sz="1700" b="0" baseline="0" dirty="0" smtClean="0">
                          <a:solidFill>
                            <a:schemeClr val="tx1"/>
                          </a:solidFill>
                          <a:latin typeface="MS UI Gothic" pitchFamily="50" charset="-128"/>
                          <a:ea typeface="MS UI Gothic" pitchFamily="50" charset="-128"/>
                          <a:cs typeface="+mn-cs"/>
                        </a:rPr>
                        <a:t>④　在宅復帰率６割以上であること</a:t>
                      </a:r>
                    </a:p>
                    <a:p>
                      <a:pPr marL="355600" indent="-177800"/>
                      <a:r>
                        <a:rPr kumimoji="1" lang="ja-JP" altLang="en-US" sz="1700" b="0" baseline="0" dirty="0" smtClean="0">
                          <a:solidFill>
                            <a:schemeClr val="tx1"/>
                          </a:solidFill>
                          <a:latin typeface="MS UI Gothic" pitchFamily="50" charset="-128"/>
                          <a:ea typeface="MS UI Gothic" pitchFamily="50" charset="-128"/>
                          <a:cs typeface="+mn-cs"/>
                        </a:rPr>
                        <a:t>⑤　新規入院患者のうち２割以上が重症の患者であること</a:t>
                      </a:r>
                      <a:endParaRPr kumimoji="1" lang="en-US" altLang="ja-JP" sz="1700" b="0" baseline="0" dirty="0" smtClean="0">
                        <a:solidFill>
                          <a:schemeClr val="tx1"/>
                        </a:solidFill>
                        <a:latin typeface="MS UI Gothic" pitchFamily="50" charset="-128"/>
                        <a:ea typeface="MS UI Gothic" pitchFamily="50" charset="-128"/>
                        <a:cs typeface="+mn-cs"/>
                      </a:endParaRPr>
                    </a:p>
                    <a:p>
                      <a:pPr marL="355600" indent="-177800"/>
                      <a:endParaRPr kumimoji="1" lang="ja-JP" altLang="en-US" sz="1700" b="0" baseline="0" dirty="0" smtClean="0">
                        <a:solidFill>
                          <a:schemeClr val="tx1"/>
                        </a:solidFill>
                        <a:latin typeface="MS UI Gothic" pitchFamily="50" charset="-128"/>
                        <a:ea typeface="MS UI Gothic" pitchFamily="50" charset="-128"/>
                        <a:cs typeface="+mn-cs"/>
                      </a:endParaRPr>
                    </a:p>
                    <a:p>
                      <a:pPr marL="0" indent="0"/>
                      <a:endParaRPr kumimoji="1" lang="en-US" altLang="ja-JP" sz="1700" b="0" baseline="0" dirty="0" smtClean="0">
                        <a:solidFill>
                          <a:schemeClr val="tx1"/>
                        </a:solidFill>
                        <a:latin typeface="MS UI Gothic" pitchFamily="50" charset="-128"/>
                        <a:ea typeface="MS UI Gothic" pitchFamily="50" charset="-128"/>
                        <a:cs typeface="+mn-cs"/>
                      </a:endParaRPr>
                    </a:p>
                    <a:p>
                      <a:pPr marL="0" indent="0">
                        <a:spcBef>
                          <a:spcPts val="600"/>
                        </a:spcBef>
                      </a:pPr>
                      <a:r>
                        <a:rPr kumimoji="1" lang="ja-JP" altLang="en-US" sz="1700" b="0" baseline="0" dirty="0" smtClean="0">
                          <a:solidFill>
                            <a:schemeClr val="tx1"/>
                          </a:solidFill>
                          <a:latin typeface="MS UI Gothic" pitchFamily="50" charset="-128"/>
                          <a:ea typeface="MS UI Gothic" pitchFamily="50" charset="-128"/>
                          <a:cs typeface="+mn-cs"/>
                        </a:rPr>
                        <a:t>注２　重症患者回復病棟加算</a:t>
                      </a:r>
                      <a:endParaRPr kumimoji="1" lang="en-US" altLang="ja-JP" sz="1700" b="0" baseline="0" dirty="0" smtClean="0">
                        <a:solidFill>
                          <a:schemeClr val="tx1"/>
                        </a:solidFill>
                        <a:latin typeface="MS UI Gothic" pitchFamily="50" charset="-128"/>
                        <a:ea typeface="MS UI Gothic" pitchFamily="50" charset="-128"/>
                        <a:cs typeface="+mn-cs"/>
                      </a:endParaRPr>
                    </a:p>
                    <a:p>
                      <a:pPr marL="0" indent="0"/>
                      <a:r>
                        <a:rPr kumimoji="1" lang="ja-JP" altLang="en-US" sz="1700" b="0" baseline="0" dirty="0" smtClean="0">
                          <a:solidFill>
                            <a:schemeClr val="tx1"/>
                          </a:solidFill>
                          <a:latin typeface="MS UI Gothic" pitchFamily="50" charset="-128"/>
                          <a:ea typeface="MS UI Gothic" pitchFamily="50" charset="-128"/>
                          <a:cs typeface="+mn-cs"/>
                        </a:rPr>
                        <a:t>　　　　　　　　　　　　　（１日につき） ５０点</a:t>
                      </a: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92088"/>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26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回復期リハビリテーション病棟入院料の新たな評価</a:t>
            </a:r>
            <a:endParaRPr lang="ja-JP" altLang="en-US" sz="26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F7E7707E-A801-425A-8046-DB40C90808F6}" type="slidenum">
              <a:rPr lang="en-US" sz="1400">
                <a:effectLst>
                  <a:outerShdw blurRad="38100" dist="38100" dir="2700000" algn="tl">
                    <a:srgbClr val="000000">
                      <a:alpha val="43137"/>
                    </a:srgbClr>
                  </a:outerShdw>
                </a:effectLst>
              </a:rPr>
              <a:pPr algn="r">
                <a:defRPr/>
              </a:pPr>
              <a:t>216</a:t>
            </a:fld>
            <a:endParaRPr lang="en-US" sz="1400" dirty="0">
              <a:effectLst>
                <a:outerShdw blurRad="38100" dist="38100" dir="2700000" algn="tl">
                  <a:srgbClr val="000000">
                    <a:alpha val="43137"/>
                  </a:srgbClr>
                </a:outerShdw>
              </a:effectLst>
            </a:endParaRPr>
          </a:p>
        </p:txBody>
      </p:sp>
      <p:sp>
        <p:nvSpPr>
          <p:cNvPr id="11" name="コンテンツ プレースホルダ 5"/>
          <p:cNvSpPr txBox="1">
            <a:spLocks/>
          </p:cNvSpPr>
          <p:nvPr/>
        </p:nvSpPr>
        <p:spPr>
          <a:xfrm>
            <a:off x="467544" y="908720"/>
            <a:ext cx="8208912" cy="576064"/>
          </a:xfrm>
          <a:prstGeom prst="rect">
            <a:avLst/>
          </a:prstGeom>
          <a:solidFill>
            <a:srgbClr val="FFFFCC"/>
          </a:solidFill>
          <a:effectLst>
            <a:innerShdw blurRad="63500" dist="50800" dir="13500000">
              <a:prstClr val="black">
                <a:alpha val="50000"/>
              </a:prstClr>
            </a:innerShdw>
          </a:effectLst>
        </p:spPr>
        <p:txBody>
          <a:bodyPr anchor="ctr"/>
          <a:lstStyle/>
          <a:p>
            <a:pPr marL="450850" indent="-273050" fontAlgn="auto">
              <a:spcBef>
                <a:spcPts val="0"/>
              </a:spcBef>
              <a:spcAft>
                <a:spcPts val="0"/>
              </a:spcAft>
              <a:defRPr/>
            </a:pPr>
            <a:r>
              <a:rPr kumimoji="0" lang="ja-JP" altLang="en-US" sz="2400" dirty="0">
                <a:latin typeface="MS UI Gothic" pitchFamily="50" charset="-128"/>
                <a:ea typeface="MS UI Gothic" pitchFamily="50" charset="-128"/>
              </a:rPr>
              <a:t>◆回復期リハビリテーション病棟入院料２</a:t>
            </a:r>
            <a:endParaRPr kumimoji="0" lang="en-US" altLang="ja-JP" sz="2400" dirty="0">
              <a:latin typeface="MS UI Gothic" pitchFamily="50" charset="-128"/>
              <a:ea typeface="MS UI Gothic" pitchFamily="50" charset="-128"/>
            </a:endParaRP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 5"/>
          <p:cNvSpPr txBox="1">
            <a:spLocks/>
          </p:cNvSpPr>
          <p:nvPr/>
        </p:nvSpPr>
        <p:spPr>
          <a:xfrm>
            <a:off x="467544" y="980728"/>
            <a:ext cx="8208912" cy="864096"/>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fontAlgn="auto">
              <a:spcBef>
                <a:spcPts val="0"/>
              </a:spcBef>
              <a:spcAft>
                <a:spcPts val="0"/>
              </a:spcAft>
              <a:defRPr/>
            </a:pPr>
            <a:r>
              <a:rPr kumimoji="0" lang="ja-JP" altLang="en-US" sz="2400" dirty="0">
                <a:latin typeface="MS UI Gothic" pitchFamily="50" charset="-128"/>
                <a:ea typeface="MS UI Gothic" pitchFamily="50" charset="-128"/>
              </a:rPr>
              <a:t>◆回復期リハビリテーション病棟入院料における</a:t>
            </a:r>
            <a:r>
              <a:rPr kumimoji="0" lang="ja-JP" altLang="en-US" sz="2400" b="1" dirty="0">
                <a:solidFill>
                  <a:srgbClr val="0070C0"/>
                </a:solidFill>
                <a:latin typeface="MS UI Gothic" pitchFamily="50" charset="-128"/>
                <a:ea typeface="MS UI Gothic" pitchFamily="50" charset="-128"/>
              </a:rPr>
              <a:t>包括範囲について見直し</a:t>
            </a:r>
            <a:r>
              <a:rPr kumimoji="0" lang="ja-JP" altLang="en-US" sz="2400" dirty="0">
                <a:latin typeface="MS UI Gothic" pitchFamily="50" charset="-128"/>
                <a:ea typeface="MS UI Gothic" pitchFamily="50" charset="-128"/>
              </a:rPr>
              <a:t>を行う。</a:t>
            </a:r>
            <a:endParaRPr kumimoji="0" lang="en-US" altLang="ja-JP" sz="2400" dirty="0">
              <a:latin typeface="MS UI Gothic" pitchFamily="50" charset="-128"/>
              <a:ea typeface="MS UI Gothic" pitchFamily="50" charset="-128"/>
            </a:endParaRPr>
          </a:p>
        </p:txBody>
      </p:sp>
      <p:graphicFrame>
        <p:nvGraphicFramePr>
          <p:cNvPr id="7" name="コンテンツ プレースホルダ 6"/>
          <p:cNvGraphicFramePr>
            <a:graphicFrameLocks noGrp="1"/>
          </p:cNvGraphicFramePr>
          <p:nvPr>
            <p:ph idx="1"/>
          </p:nvPr>
        </p:nvGraphicFramePr>
        <p:xfrm>
          <a:off x="467544" y="1916832"/>
          <a:ext cx="8229600" cy="475252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70604">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4381924">
                <a:tc>
                  <a:txBody>
                    <a:bodyPr/>
                    <a:lstStyle/>
                    <a:p>
                      <a:r>
                        <a:rPr lang="en-US" altLang="ja-JP" sz="1800" b="0" dirty="0" smtClean="0">
                          <a:solidFill>
                            <a:schemeClr val="tx1"/>
                          </a:solidFill>
                          <a:latin typeface="MS UI Gothic" pitchFamily="50" charset="-128"/>
                          <a:ea typeface="MS UI Gothic" pitchFamily="50" charset="-128"/>
                        </a:rPr>
                        <a:t>A308</a:t>
                      </a:r>
                      <a:r>
                        <a:rPr lang="ja-JP" altLang="en-US" sz="1800" b="0" dirty="0" smtClean="0">
                          <a:solidFill>
                            <a:schemeClr val="tx1"/>
                          </a:solidFill>
                          <a:latin typeface="MS UI Gothic" pitchFamily="50" charset="-128"/>
                          <a:ea typeface="MS UI Gothic" pitchFamily="50" charset="-128"/>
                        </a:rPr>
                        <a:t>　回復期リハビリテーション病棟入院料</a:t>
                      </a:r>
                      <a:endParaRPr lang="en-US" altLang="ja-JP" sz="1800" b="0" dirty="0" smtClean="0">
                        <a:solidFill>
                          <a:schemeClr val="tx1"/>
                        </a:solidFill>
                        <a:latin typeface="MS UI Gothic" pitchFamily="50" charset="-128"/>
                        <a:ea typeface="MS UI Gothic" pitchFamily="50" charset="-128"/>
                      </a:endParaRPr>
                    </a:p>
                    <a:p>
                      <a:pPr marL="628650" indent="0"/>
                      <a:r>
                        <a:rPr lang="ja-JP" altLang="en-US" sz="1800" b="0" dirty="0" smtClean="0">
                          <a:solidFill>
                            <a:schemeClr val="tx1"/>
                          </a:solidFill>
                          <a:latin typeface="MS UI Gothic" pitchFamily="50" charset="-128"/>
                          <a:ea typeface="MS UI Gothic" pitchFamily="50" charset="-128"/>
                        </a:rPr>
                        <a:t>（１日につき）</a:t>
                      </a:r>
                    </a:p>
                    <a:p>
                      <a:pPr>
                        <a:spcBef>
                          <a:spcPts val="1200"/>
                        </a:spcBef>
                      </a:pPr>
                      <a:r>
                        <a:rPr lang="ja-JP" altLang="en-US" sz="1800" b="0" dirty="0" smtClean="0">
                          <a:solidFill>
                            <a:schemeClr val="tx1"/>
                          </a:solidFill>
                          <a:latin typeface="MS UI Gothic" pitchFamily="50" charset="-128"/>
                          <a:ea typeface="MS UI Gothic" pitchFamily="50" charset="-128"/>
                        </a:rPr>
                        <a:t>［包括範囲］</a:t>
                      </a:r>
                    </a:p>
                    <a:p>
                      <a:pPr marL="82550" indent="190500"/>
                      <a:r>
                        <a:rPr lang="ja-JP" altLang="en-US" sz="1800" b="0" dirty="0" smtClean="0">
                          <a:solidFill>
                            <a:schemeClr val="tx1"/>
                          </a:solidFill>
                          <a:latin typeface="MS UI Gothic" pitchFamily="50" charset="-128"/>
                          <a:ea typeface="MS UI Gothic" pitchFamily="50" charset="-128"/>
                        </a:rPr>
                        <a:t>診療にかかる費用（注２、注３の加算、在宅医療及びリハビリテーション、臨床研修病院入院診療加算、医師事務作業補助体制加算（一般病棟に限る）、地域加算、離島加算、医療安全対策加算、感染防止対策加算、患者サポート体制充実加算及び救急搬送患者地域連携受入加算（一般病棟に限る）、地域連携診療計画退院時指導料（</a:t>
                      </a:r>
                      <a:r>
                        <a:rPr lang="en-US" altLang="ja-JP" sz="1800" b="0" dirty="0" smtClean="0">
                          <a:solidFill>
                            <a:schemeClr val="tx1"/>
                          </a:solidFill>
                          <a:latin typeface="MS UI Gothic" pitchFamily="50" charset="-128"/>
                          <a:ea typeface="MS UI Gothic" pitchFamily="50" charset="-128"/>
                        </a:rPr>
                        <a:t>Ⅰ</a:t>
                      </a:r>
                      <a:r>
                        <a:rPr lang="ja-JP" altLang="en-US" sz="1800" b="0" dirty="0" smtClean="0">
                          <a:solidFill>
                            <a:schemeClr val="tx1"/>
                          </a:solidFill>
                          <a:latin typeface="MS UI Gothic" pitchFamily="50" charset="-128"/>
                          <a:ea typeface="MS UI Gothic" pitchFamily="50" charset="-128"/>
                        </a:rPr>
                        <a:t>）、</a:t>
                      </a:r>
                      <a:r>
                        <a:rPr lang="en-US" altLang="ja-JP" sz="1800" b="1" dirty="0" smtClean="0">
                          <a:solidFill>
                            <a:srgbClr val="FF0000"/>
                          </a:solidFill>
                          <a:latin typeface="MS UI Gothic" pitchFamily="50" charset="-128"/>
                          <a:ea typeface="MS UI Gothic" pitchFamily="50" charset="-128"/>
                        </a:rPr>
                        <a:t>J-038 </a:t>
                      </a:r>
                      <a:r>
                        <a:rPr lang="ja-JP" altLang="en-US" sz="1800" b="1" dirty="0" smtClean="0">
                          <a:solidFill>
                            <a:srgbClr val="FF0000"/>
                          </a:solidFill>
                          <a:latin typeface="MS UI Gothic" pitchFamily="50" charset="-128"/>
                          <a:ea typeface="MS UI Gothic" pitchFamily="50" charset="-128"/>
                        </a:rPr>
                        <a:t>人工腎臓</a:t>
                      </a:r>
                      <a:r>
                        <a:rPr lang="ja-JP" altLang="en-US" sz="1800" b="0" dirty="0" smtClean="0">
                          <a:solidFill>
                            <a:schemeClr val="tx1"/>
                          </a:solidFill>
                          <a:latin typeface="MS UI Gothic" pitchFamily="50" charset="-128"/>
                          <a:ea typeface="MS UI Gothic" pitchFamily="50" charset="-128"/>
                        </a:rPr>
                        <a:t>並びに除外薬剤・注射薬の費用を除く）は、回復期リハビリテーション病棟入院料に含まれるものとする。</a:t>
                      </a:r>
                      <a:endParaRPr lang="ja-JP" altLang="en-US" sz="1800" b="1" dirty="0" smtClean="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marL="0" indent="0"/>
                      <a:r>
                        <a:rPr kumimoji="1" lang="en-US" altLang="ja-JP" sz="1800" b="0" baseline="0" dirty="0" smtClean="0">
                          <a:solidFill>
                            <a:schemeClr val="tx1"/>
                          </a:solidFill>
                          <a:latin typeface="MS UI Gothic" pitchFamily="50" charset="-128"/>
                          <a:ea typeface="MS UI Gothic" pitchFamily="50" charset="-128"/>
                          <a:cs typeface="+mn-cs"/>
                        </a:rPr>
                        <a:t>A308</a:t>
                      </a:r>
                      <a:r>
                        <a:rPr kumimoji="1" lang="ja-JP" altLang="en-US" sz="1800" b="0" baseline="0" dirty="0" smtClean="0">
                          <a:solidFill>
                            <a:schemeClr val="tx1"/>
                          </a:solidFill>
                          <a:latin typeface="MS UI Gothic" pitchFamily="50" charset="-128"/>
                          <a:ea typeface="MS UI Gothic" pitchFamily="50" charset="-128"/>
                          <a:cs typeface="+mn-cs"/>
                        </a:rPr>
                        <a:t>　回復期リハビリテーション病棟入院料</a:t>
                      </a:r>
                      <a:endParaRPr kumimoji="1" lang="en-US" altLang="ja-JP" sz="1800" b="0" baseline="0" dirty="0" smtClean="0">
                        <a:solidFill>
                          <a:schemeClr val="tx1"/>
                        </a:solidFill>
                        <a:latin typeface="MS UI Gothic" pitchFamily="50" charset="-128"/>
                        <a:ea typeface="MS UI Gothic" pitchFamily="50" charset="-128"/>
                        <a:cs typeface="+mn-cs"/>
                      </a:endParaRPr>
                    </a:p>
                    <a:p>
                      <a:pPr marL="628650" indent="0"/>
                      <a:r>
                        <a:rPr kumimoji="1" lang="ja-JP" altLang="en-US" sz="1800" b="0" baseline="0" dirty="0" smtClean="0">
                          <a:solidFill>
                            <a:schemeClr val="tx1"/>
                          </a:solidFill>
                          <a:latin typeface="MS UI Gothic" pitchFamily="50" charset="-128"/>
                          <a:ea typeface="MS UI Gothic" pitchFamily="50" charset="-128"/>
                          <a:cs typeface="+mn-cs"/>
                        </a:rPr>
                        <a:t>（１日につき）</a:t>
                      </a:r>
                    </a:p>
                    <a:p>
                      <a:pPr marL="0" indent="0">
                        <a:spcBef>
                          <a:spcPts val="1200"/>
                        </a:spcBef>
                      </a:pPr>
                      <a:r>
                        <a:rPr kumimoji="1" lang="ja-JP" altLang="en-US" sz="1800" b="0" baseline="0" dirty="0" smtClean="0">
                          <a:solidFill>
                            <a:schemeClr val="tx1"/>
                          </a:solidFill>
                          <a:latin typeface="MS UI Gothic" pitchFamily="50" charset="-128"/>
                          <a:ea typeface="MS UI Gothic" pitchFamily="50" charset="-128"/>
                          <a:cs typeface="+mn-cs"/>
                        </a:rPr>
                        <a:t>［包括範囲］</a:t>
                      </a:r>
                    </a:p>
                    <a:p>
                      <a:pPr marL="82550" indent="190500"/>
                      <a:r>
                        <a:rPr kumimoji="1" lang="ja-JP" altLang="en-US" sz="1800" b="0" baseline="0" dirty="0" smtClean="0">
                          <a:solidFill>
                            <a:schemeClr val="tx1"/>
                          </a:solidFill>
                          <a:latin typeface="MS UI Gothic" pitchFamily="50" charset="-128"/>
                          <a:ea typeface="MS UI Gothic" pitchFamily="50" charset="-128"/>
                          <a:cs typeface="+mn-cs"/>
                        </a:rPr>
                        <a:t>診療にかかる費用（注２、注３、注４の加算、リハビリテーション、臨床研修病院入院診療加算、医師事務作業補助体制加算（一般病棟に限る）、地域加算、離島加算、栄養管理実施加算、医療安全対策加算、褥瘡患者管理加算及び救急搬送患者地域連携受入加算（一般病棟に限る）、地域連携診療計画退院時指導料（</a:t>
                      </a:r>
                      <a:r>
                        <a:rPr kumimoji="1" lang="en-US" altLang="ja-JP" sz="1800" b="0" baseline="0" dirty="0" smtClean="0">
                          <a:solidFill>
                            <a:schemeClr val="tx1"/>
                          </a:solidFill>
                          <a:latin typeface="MS UI Gothic" pitchFamily="50" charset="-128"/>
                          <a:ea typeface="MS UI Gothic" pitchFamily="50" charset="-128"/>
                          <a:cs typeface="+mn-cs"/>
                        </a:rPr>
                        <a:t>Ⅰ</a:t>
                      </a:r>
                      <a:r>
                        <a:rPr kumimoji="1" lang="ja-JP" altLang="en-US" sz="1800" b="0" baseline="0" dirty="0" smtClean="0">
                          <a:solidFill>
                            <a:schemeClr val="tx1"/>
                          </a:solidFill>
                          <a:latin typeface="MS UI Gothic" pitchFamily="50" charset="-128"/>
                          <a:ea typeface="MS UI Gothic" pitchFamily="50" charset="-128"/>
                          <a:cs typeface="+mn-cs"/>
                        </a:rPr>
                        <a:t>）並びに除外薬剤・注射薬の費用を除く）は、回復期リハビリテーション病棟入院料に含まれるものとする。</a:t>
                      </a:r>
                    </a:p>
                  </a:txBody>
                  <a:tcPr>
                    <a:solidFill>
                      <a:schemeClr val="accent5">
                        <a:lumMod val="20000"/>
                        <a:lumOff val="80000"/>
                      </a:schemeClr>
                    </a:solidFill>
                  </a:tcPr>
                </a:tc>
              </a:tr>
            </a:tbl>
          </a:graphicData>
        </a:graphic>
      </p:graphicFrame>
      <p:sp>
        <p:nvSpPr>
          <p:cNvPr id="10" name="タイトル 2"/>
          <p:cNvSpPr>
            <a:spLocks noGrp="1"/>
          </p:cNvSpPr>
          <p:nvPr>
            <p:ph type="title"/>
          </p:nvPr>
        </p:nvSpPr>
        <p:spPr>
          <a:xfrm>
            <a:off x="457200" y="116632"/>
            <a:ext cx="8229600" cy="792088"/>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26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回復期リハビリテーション病棟入院料の新たな評価</a:t>
            </a:r>
            <a:endParaRPr lang="ja-JP" altLang="en-US" sz="26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CB40BBF4-FD20-4C48-B1AE-D5EEDC199FCD}" type="slidenum">
              <a:rPr lang="en-US" sz="1400">
                <a:effectLst>
                  <a:outerShdw blurRad="38100" dist="38100" dir="2700000" algn="tl">
                    <a:srgbClr val="000000">
                      <a:alpha val="43137"/>
                    </a:srgbClr>
                  </a:outerShdw>
                </a:effectLst>
              </a:rPr>
              <a:pPr algn="r">
                <a:defRPr/>
              </a:pPr>
              <a:t>217</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052736"/>
            <a:ext cx="8136904" cy="2016224"/>
          </a:xfrm>
          <a:prstGeom prst="rect">
            <a:avLst/>
          </a:prstGeom>
          <a:solidFill>
            <a:srgbClr val="FFFFCC"/>
          </a:solidFill>
          <a:effectLst>
            <a:innerShdw blurRad="63500" dist="50800" dir="13500000">
              <a:prstClr val="black">
                <a:alpha val="50000"/>
              </a:prstClr>
            </a:innerShdw>
          </a:effectLst>
        </p:spPr>
        <p:txBody>
          <a:bodyPr anchor="ctr"/>
          <a:lstStyle/>
          <a:p>
            <a:pPr marL="82550" indent="368300" fontAlgn="auto">
              <a:spcBef>
                <a:spcPts val="0"/>
              </a:spcBef>
              <a:spcAft>
                <a:spcPts val="0"/>
              </a:spcAft>
              <a:defRPr/>
            </a:pPr>
            <a:r>
              <a:rPr kumimoji="0" lang="ja-JP" altLang="en-US" sz="2800" dirty="0">
                <a:latin typeface="MS UI Gothic" pitchFamily="50" charset="-128"/>
                <a:ea typeface="MS UI Gothic" pitchFamily="50" charset="-128"/>
              </a:rPr>
              <a:t>亜急性期入院医療管理料を算定している患者のうち、</a:t>
            </a:r>
            <a:r>
              <a:rPr kumimoji="0" lang="ja-JP" altLang="en-US" sz="2800" dirty="0">
                <a:solidFill>
                  <a:srgbClr val="0070C0"/>
                </a:solidFill>
                <a:latin typeface="MS UI Gothic" pitchFamily="50" charset="-128"/>
                <a:ea typeface="MS UI Gothic" pitchFamily="50" charset="-128"/>
              </a:rPr>
              <a:t>回復期リハビリテーションを要する患者</a:t>
            </a:r>
            <a:r>
              <a:rPr kumimoji="0" lang="ja-JP" altLang="en-US" sz="2800" dirty="0">
                <a:latin typeface="MS UI Gothic" pitchFamily="50" charset="-128"/>
                <a:ea typeface="MS UI Gothic" pitchFamily="50" charset="-128"/>
              </a:rPr>
              <a:t>については包括範囲を含め、回復期リハビリテーション病棟入院料と</a:t>
            </a:r>
            <a:r>
              <a:rPr kumimoji="0" lang="ja-JP" altLang="en-US" sz="2800" dirty="0">
                <a:solidFill>
                  <a:srgbClr val="0070C0"/>
                </a:solidFill>
                <a:latin typeface="MS UI Gothic" pitchFamily="50" charset="-128"/>
                <a:ea typeface="MS UI Gothic" pitchFamily="50" charset="-128"/>
              </a:rPr>
              <a:t>同等の評価体系</a:t>
            </a:r>
            <a:r>
              <a:rPr kumimoji="0" lang="ja-JP" altLang="en-US" sz="2800" dirty="0">
                <a:latin typeface="MS UI Gothic" pitchFamily="50" charset="-128"/>
                <a:ea typeface="MS UI Gothic" pitchFamily="50" charset="-128"/>
              </a:rPr>
              <a:t>に改める。</a:t>
            </a:r>
          </a:p>
        </p:txBody>
      </p:sp>
      <p:graphicFrame>
        <p:nvGraphicFramePr>
          <p:cNvPr id="6" name="コンテンツ プレースホルダ 6"/>
          <p:cNvGraphicFramePr>
            <a:graphicFrameLocks noGrp="1"/>
          </p:cNvGraphicFramePr>
          <p:nvPr>
            <p:ph idx="1"/>
          </p:nvPr>
        </p:nvGraphicFramePr>
        <p:xfrm>
          <a:off x="467544" y="3356992"/>
          <a:ext cx="8136904" cy="2865275"/>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369220">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nchor="ctr">
                    <a:solidFill>
                      <a:schemeClr val="accent5">
                        <a:lumMod val="20000"/>
                        <a:lumOff val="80000"/>
                      </a:schemeClr>
                    </a:solidFill>
                  </a:tcPr>
                </a:tc>
              </a:tr>
              <a:tr h="2469035">
                <a:tc>
                  <a:txBody>
                    <a:bodyPr/>
                    <a:lstStyle/>
                    <a:p>
                      <a:r>
                        <a:rPr kumimoji="1" lang="ja-JP" altLang="en-US" sz="2000" b="0" i="0" u="none" strike="noStrike" kern="1200" baseline="0" dirty="0" smtClean="0">
                          <a:solidFill>
                            <a:schemeClr val="tx1"/>
                          </a:solidFill>
                          <a:latin typeface="MS UI Gothic" pitchFamily="50" charset="-128"/>
                          <a:ea typeface="MS UI Gothic" pitchFamily="50" charset="-128"/>
                          <a:cs typeface="+mn-cs"/>
                        </a:rPr>
                        <a:t>Ａ</a:t>
                      </a:r>
                      <a:r>
                        <a:rPr kumimoji="1" lang="en-US" altLang="ja-JP" sz="2000" b="0" i="0" u="none" strike="noStrike" kern="1200" baseline="0" dirty="0" smtClean="0">
                          <a:solidFill>
                            <a:schemeClr val="tx1"/>
                          </a:solidFill>
                          <a:latin typeface="MS UI Gothic" pitchFamily="50" charset="-128"/>
                          <a:ea typeface="MS UI Gothic" pitchFamily="50" charset="-128"/>
                          <a:cs typeface="+mn-cs"/>
                        </a:rPr>
                        <a:t>308-2</a:t>
                      </a:r>
                      <a:r>
                        <a:rPr kumimoji="1" lang="ja-JP" altLang="en-US" sz="2000" b="0" i="0" u="none" strike="noStrike" kern="1200" baseline="0" dirty="0" smtClean="0">
                          <a:solidFill>
                            <a:schemeClr val="tx1"/>
                          </a:solidFill>
                          <a:latin typeface="MS UI Gothic" pitchFamily="50" charset="-128"/>
                          <a:ea typeface="MS UI Gothic" pitchFamily="50" charset="-128"/>
                          <a:cs typeface="+mn-cs"/>
                        </a:rPr>
                        <a:t>　亜急性期入院医療管理料</a:t>
                      </a:r>
                      <a:endParaRPr kumimoji="1" lang="en-US" altLang="ja-JP" sz="2000" b="0" i="0" u="none" strike="noStrike" kern="1200" baseline="0" dirty="0" smtClean="0">
                        <a:solidFill>
                          <a:schemeClr val="tx1"/>
                        </a:solidFill>
                        <a:latin typeface="MS UI Gothic" pitchFamily="50" charset="-128"/>
                        <a:ea typeface="MS UI Gothic" pitchFamily="50" charset="-128"/>
                        <a:cs typeface="+mn-cs"/>
                      </a:endParaRPr>
                    </a:p>
                    <a:p>
                      <a:pPr algn="r"/>
                      <a:r>
                        <a:rPr kumimoji="1" lang="ja-JP" altLang="en-US" sz="2000" b="0" i="0" u="none" strike="noStrike" kern="1200" baseline="0" dirty="0" smtClean="0">
                          <a:solidFill>
                            <a:schemeClr val="tx1"/>
                          </a:solidFill>
                          <a:latin typeface="MS UI Gothic" pitchFamily="50" charset="-128"/>
                          <a:ea typeface="MS UI Gothic" pitchFamily="50" charset="-128"/>
                          <a:cs typeface="+mn-cs"/>
                        </a:rPr>
                        <a:t>（１日につき）</a:t>
                      </a:r>
                    </a:p>
                    <a:p>
                      <a:endParaRPr kumimoji="1" lang="en-US" altLang="ja-JP" sz="2000" b="0" i="0" u="none" strike="noStrike" kern="1200" baseline="0" dirty="0" smtClean="0">
                        <a:solidFill>
                          <a:schemeClr val="tx1"/>
                        </a:solidFill>
                        <a:latin typeface="MS UI Gothic" pitchFamily="50" charset="-128"/>
                        <a:ea typeface="MS UI Gothic" pitchFamily="50" charset="-128"/>
                        <a:cs typeface="+mn-cs"/>
                      </a:endParaRPr>
                    </a:p>
                    <a:p>
                      <a:r>
                        <a:rPr kumimoji="1" lang="ja-JP" altLang="en-US" sz="2000" b="0" i="0" u="none" strike="noStrike" kern="1200" baseline="0" dirty="0" smtClean="0">
                          <a:solidFill>
                            <a:schemeClr val="tx1"/>
                          </a:solidFill>
                          <a:latin typeface="MS UI Gothic" pitchFamily="50" charset="-128"/>
                          <a:ea typeface="MS UI Gothic" pitchFamily="50" charset="-128"/>
                          <a:cs typeface="+mn-cs"/>
                        </a:rPr>
                        <a:t>１ 亜急性期入院医療管理料１</a:t>
                      </a:r>
                    </a:p>
                    <a:p>
                      <a:pPr algn="r"/>
                      <a:r>
                        <a:rPr kumimoji="1" lang="ja-JP" altLang="en-US" sz="2000" b="1" i="0" u="none" strike="noStrike" kern="1200" baseline="0" dirty="0" smtClean="0">
                          <a:solidFill>
                            <a:srgbClr val="FF0000"/>
                          </a:solidFill>
                          <a:latin typeface="MS UI Gothic" pitchFamily="50" charset="-128"/>
                          <a:ea typeface="MS UI Gothic" pitchFamily="50" charset="-128"/>
                          <a:cs typeface="+mn-cs"/>
                        </a:rPr>
                        <a:t>２</a:t>
                      </a:r>
                      <a:r>
                        <a:rPr kumimoji="1" lang="en-US" altLang="ja-JP" sz="2000" b="1" i="0" u="none" strike="noStrike" kern="1200" baseline="0" dirty="0" smtClean="0">
                          <a:solidFill>
                            <a:srgbClr val="FF0000"/>
                          </a:solidFill>
                          <a:latin typeface="MS UI Gothic" pitchFamily="50" charset="-128"/>
                          <a:ea typeface="MS UI Gothic" pitchFamily="50" charset="-128"/>
                          <a:cs typeface="+mn-cs"/>
                        </a:rPr>
                        <a:t>,</a:t>
                      </a:r>
                      <a:r>
                        <a:rPr kumimoji="1" lang="ja-JP" altLang="en-US" sz="2000" b="1" i="0" u="none" strike="noStrike" kern="1200" baseline="0" dirty="0" smtClean="0">
                          <a:solidFill>
                            <a:srgbClr val="FF0000"/>
                          </a:solidFill>
                          <a:latin typeface="MS UI Gothic" pitchFamily="50" charset="-128"/>
                          <a:ea typeface="MS UI Gothic" pitchFamily="50" charset="-128"/>
                          <a:cs typeface="+mn-cs"/>
                        </a:rPr>
                        <a:t>０６１点（改）</a:t>
                      </a:r>
                      <a:endParaRPr kumimoji="1" lang="en-US" altLang="ja-JP" sz="2000" b="1" i="0" u="none" strike="noStrike" kern="1200" baseline="0" dirty="0" smtClean="0">
                        <a:solidFill>
                          <a:srgbClr val="FF0000"/>
                        </a:solidFill>
                        <a:latin typeface="MS UI Gothic" pitchFamily="50" charset="-128"/>
                        <a:ea typeface="MS UI Gothic" pitchFamily="50" charset="-128"/>
                        <a:cs typeface="+mn-cs"/>
                      </a:endParaRPr>
                    </a:p>
                    <a:p>
                      <a:r>
                        <a:rPr kumimoji="1" lang="ja-JP" altLang="en-US" sz="2000" b="0" i="0" u="none" strike="noStrike" kern="1200" baseline="0" dirty="0" smtClean="0">
                          <a:solidFill>
                            <a:schemeClr val="tx1"/>
                          </a:solidFill>
                          <a:latin typeface="MS UI Gothic" pitchFamily="50" charset="-128"/>
                          <a:ea typeface="MS UI Gothic" pitchFamily="50" charset="-128"/>
                          <a:cs typeface="+mn-cs"/>
                        </a:rPr>
                        <a:t>２ 亜急性期入院医療管理料２</a:t>
                      </a:r>
                    </a:p>
                    <a:p>
                      <a:pPr algn="r"/>
                      <a:r>
                        <a:rPr kumimoji="1" lang="ja-JP" altLang="en-US" sz="2000" b="1" i="0" u="none" strike="noStrike" kern="1200" baseline="0" dirty="0" smtClean="0">
                          <a:solidFill>
                            <a:srgbClr val="FF0000"/>
                          </a:solidFill>
                          <a:latin typeface="MS UI Gothic" pitchFamily="50" charset="-128"/>
                          <a:ea typeface="MS UI Gothic" pitchFamily="50" charset="-128"/>
                          <a:cs typeface="+mn-cs"/>
                        </a:rPr>
                        <a:t>１</a:t>
                      </a:r>
                      <a:r>
                        <a:rPr kumimoji="1" lang="en-US" altLang="ja-JP" sz="2000" b="1" i="0" u="none" strike="noStrike" kern="1200" baseline="0" dirty="0" smtClean="0">
                          <a:solidFill>
                            <a:srgbClr val="FF0000"/>
                          </a:solidFill>
                          <a:latin typeface="MS UI Gothic" pitchFamily="50" charset="-128"/>
                          <a:ea typeface="MS UI Gothic" pitchFamily="50" charset="-128"/>
                          <a:cs typeface="+mn-cs"/>
                        </a:rPr>
                        <a:t>,</a:t>
                      </a:r>
                      <a:r>
                        <a:rPr kumimoji="1" lang="ja-JP" altLang="en-US" sz="2000" b="1" i="0" u="none" strike="noStrike" kern="1200" baseline="0" dirty="0" smtClean="0">
                          <a:solidFill>
                            <a:srgbClr val="FF0000"/>
                          </a:solidFill>
                          <a:latin typeface="MS UI Gothic" pitchFamily="50" charset="-128"/>
                          <a:ea typeface="MS UI Gothic" pitchFamily="50" charset="-128"/>
                          <a:cs typeface="+mn-cs"/>
                        </a:rPr>
                        <a:t>９１１点（新）</a:t>
                      </a:r>
                      <a:endParaRPr kumimoji="1" lang="ja-JP" altLang="en-US" sz="20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r>
                        <a:rPr kumimoji="1" lang="ja-JP" altLang="en-US" sz="2000" b="0" i="0" u="none" strike="noStrike" kern="1200" baseline="0" dirty="0" smtClean="0">
                          <a:solidFill>
                            <a:schemeClr val="tx1"/>
                          </a:solidFill>
                          <a:latin typeface="MS UI Gothic" pitchFamily="50" charset="-128"/>
                          <a:ea typeface="MS UI Gothic" pitchFamily="50" charset="-128"/>
                          <a:cs typeface="+mn-cs"/>
                        </a:rPr>
                        <a:t>Ａ</a:t>
                      </a:r>
                      <a:r>
                        <a:rPr kumimoji="1" lang="en-US" altLang="ja-JP" sz="2000" b="0" i="0" u="none" strike="noStrike" kern="1200" baseline="0" dirty="0" smtClean="0">
                          <a:solidFill>
                            <a:schemeClr val="tx1"/>
                          </a:solidFill>
                          <a:latin typeface="MS UI Gothic" pitchFamily="50" charset="-128"/>
                          <a:ea typeface="MS UI Gothic" pitchFamily="50" charset="-128"/>
                          <a:cs typeface="+mn-cs"/>
                        </a:rPr>
                        <a:t>308-2</a:t>
                      </a:r>
                      <a:r>
                        <a:rPr kumimoji="1" lang="ja-JP" altLang="en-US" sz="2000" b="0" i="0" u="none" strike="noStrike" kern="1200" baseline="0" dirty="0" smtClean="0">
                          <a:solidFill>
                            <a:schemeClr val="tx1"/>
                          </a:solidFill>
                          <a:latin typeface="MS UI Gothic" pitchFamily="50" charset="-128"/>
                          <a:ea typeface="MS UI Gothic" pitchFamily="50" charset="-128"/>
                          <a:cs typeface="+mn-cs"/>
                        </a:rPr>
                        <a:t>　亜急性期入院医療管理料</a:t>
                      </a:r>
                      <a:endParaRPr kumimoji="1" lang="en-US" altLang="ja-JP" sz="2000" b="0" i="0" u="none" strike="noStrike" kern="1200" baseline="0" dirty="0" smtClean="0">
                        <a:solidFill>
                          <a:schemeClr val="tx1"/>
                        </a:solidFill>
                        <a:latin typeface="MS UI Gothic" pitchFamily="50" charset="-128"/>
                        <a:ea typeface="MS UI Gothic" pitchFamily="50" charset="-128"/>
                        <a:cs typeface="+mn-cs"/>
                      </a:endParaRPr>
                    </a:p>
                    <a:p>
                      <a:pPr algn="r"/>
                      <a:r>
                        <a:rPr kumimoji="1" lang="ja-JP" altLang="en-US" sz="2000" b="0" i="0" u="none" strike="noStrike" kern="1200" baseline="0" dirty="0" smtClean="0">
                          <a:solidFill>
                            <a:schemeClr val="tx1"/>
                          </a:solidFill>
                          <a:latin typeface="MS UI Gothic" pitchFamily="50" charset="-128"/>
                          <a:ea typeface="MS UI Gothic" pitchFamily="50" charset="-128"/>
                          <a:cs typeface="+mn-cs"/>
                        </a:rPr>
                        <a:t>（１日につき）</a:t>
                      </a:r>
                    </a:p>
                    <a:p>
                      <a:endParaRPr kumimoji="1" lang="en-US" altLang="ja-JP" sz="2000" b="0" i="0" u="none" strike="noStrike" kern="1200" baseline="0" dirty="0" smtClean="0">
                        <a:solidFill>
                          <a:schemeClr val="tx1"/>
                        </a:solidFill>
                        <a:latin typeface="MS UI Gothic" pitchFamily="50" charset="-128"/>
                        <a:ea typeface="MS UI Gothic" pitchFamily="50" charset="-128"/>
                        <a:cs typeface="+mn-cs"/>
                      </a:endParaRPr>
                    </a:p>
                    <a:p>
                      <a:r>
                        <a:rPr kumimoji="1" lang="ja-JP" altLang="en-US" sz="2000" b="0" i="0" u="none" strike="noStrike" kern="1200" baseline="0" dirty="0" smtClean="0">
                          <a:solidFill>
                            <a:schemeClr val="tx1"/>
                          </a:solidFill>
                          <a:latin typeface="MS UI Gothic" pitchFamily="50" charset="-128"/>
                          <a:ea typeface="MS UI Gothic" pitchFamily="50" charset="-128"/>
                          <a:cs typeface="+mn-cs"/>
                        </a:rPr>
                        <a:t>１ 亜急性期入院医療管理料１</a:t>
                      </a:r>
                    </a:p>
                    <a:p>
                      <a:pPr algn="l">
                        <a:tabLst/>
                      </a:pPr>
                      <a:r>
                        <a:rPr kumimoji="1" lang="ja-JP" altLang="en-US" sz="2000" b="0" i="0" u="none" strike="noStrike" kern="1200" baseline="0" dirty="0" smtClean="0">
                          <a:solidFill>
                            <a:schemeClr val="tx1"/>
                          </a:solidFill>
                          <a:latin typeface="MS UI Gothic" pitchFamily="50" charset="-128"/>
                          <a:ea typeface="MS UI Gothic" pitchFamily="50" charset="-128"/>
                          <a:cs typeface="+mn-cs"/>
                        </a:rPr>
                        <a:t>　　　　　　　　　　　　　　　　２</a:t>
                      </a:r>
                      <a:r>
                        <a:rPr kumimoji="1" lang="en-US" altLang="ja-JP" sz="20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2000" b="0" i="0" u="none" strike="noStrike" kern="1200" baseline="0" dirty="0" smtClean="0">
                          <a:solidFill>
                            <a:schemeClr val="tx1"/>
                          </a:solidFill>
                          <a:latin typeface="MS UI Gothic" pitchFamily="50" charset="-128"/>
                          <a:ea typeface="MS UI Gothic" pitchFamily="50" charset="-128"/>
                          <a:cs typeface="+mn-cs"/>
                        </a:rPr>
                        <a:t>０５０点</a:t>
                      </a:r>
                      <a:endParaRPr kumimoji="1" lang="en-US" altLang="ja-JP" sz="2000" b="0" i="0" u="none" strike="noStrike" kern="1200" baseline="0" dirty="0" smtClean="0">
                        <a:solidFill>
                          <a:schemeClr val="tx1"/>
                        </a:solidFill>
                        <a:latin typeface="MS UI Gothic" pitchFamily="50" charset="-128"/>
                        <a:ea typeface="MS UI Gothic" pitchFamily="50" charset="-128"/>
                        <a:cs typeface="+mn-cs"/>
                      </a:endParaRPr>
                    </a:p>
                    <a:p>
                      <a:r>
                        <a:rPr kumimoji="1" lang="ja-JP" altLang="en-US" sz="2000" b="0" i="0" u="none" strike="noStrike" kern="1200" baseline="0" dirty="0" smtClean="0">
                          <a:solidFill>
                            <a:schemeClr val="tx1"/>
                          </a:solidFill>
                          <a:latin typeface="MS UI Gothic" pitchFamily="50" charset="-128"/>
                          <a:ea typeface="MS UI Gothic" pitchFamily="50" charset="-128"/>
                          <a:cs typeface="+mn-cs"/>
                        </a:rPr>
                        <a:t>２ 亜急性期入院医療管理料２</a:t>
                      </a:r>
                    </a:p>
                    <a:p>
                      <a:pPr algn="l"/>
                      <a:r>
                        <a:rPr kumimoji="1" lang="ja-JP" altLang="en-US" sz="2000" b="0" i="0" u="none" strike="noStrike" kern="1200" baseline="0" dirty="0" smtClean="0">
                          <a:solidFill>
                            <a:schemeClr val="tx1"/>
                          </a:solidFill>
                          <a:latin typeface="MS UI Gothic" pitchFamily="50" charset="-128"/>
                          <a:ea typeface="MS UI Gothic" pitchFamily="50" charset="-128"/>
                          <a:cs typeface="+mn-cs"/>
                        </a:rPr>
                        <a:t>　　　　　　　　　　　　　　　　２</a:t>
                      </a:r>
                      <a:r>
                        <a:rPr kumimoji="1" lang="en-US" altLang="ja-JP" sz="20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2000" b="0" i="0" u="none" strike="noStrike" kern="1200" baseline="0" dirty="0" smtClean="0">
                          <a:solidFill>
                            <a:schemeClr val="tx1"/>
                          </a:solidFill>
                          <a:latin typeface="MS UI Gothic" pitchFamily="50" charset="-128"/>
                          <a:ea typeface="MS UI Gothic" pitchFamily="50" charset="-128"/>
                          <a:cs typeface="+mn-cs"/>
                        </a:rPr>
                        <a:t>０５０点</a:t>
                      </a:r>
                      <a:endParaRPr kumimoji="1" lang="ja-JP" altLang="en-US" sz="20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7" name="タイトル 2"/>
          <p:cNvSpPr>
            <a:spLocks noGrp="1"/>
          </p:cNvSpPr>
          <p:nvPr>
            <p:ph type="title"/>
          </p:nvPr>
        </p:nvSpPr>
        <p:spPr>
          <a:xfrm>
            <a:off x="457200" y="116632"/>
            <a:ext cx="8229600" cy="864096"/>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32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亜急性期入院医療管理料の見直し</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DE925670-52F8-4AF3-BCBC-F54C05AB6D9A}" type="slidenum">
              <a:rPr lang="en-US" sz="1400">
                <a:effectLst>
                  <a:outerShdw blurRad="38100" dist="38100" dir="2700000" algn="tl">
                    <a:srgbClr val="000000">
                      <a:alpha val="43137"/>
                    </a:srgbClr>
                  </a:outerShdw>
                </a:effectLst>
              </a:rPr>
              <a:pPr algn="r">
                <a:defRPr/>
              </a:pPr>
              <a:t>218</a:t>
            </a:fld>
            <a:endParaRPr lang="en-US" sz="1400" dirty="0">
              <a:effectLst>
                <a:outerShdw blurRad="38100" dist="38100" dir="2700000" algn="tl">
                  <a:srgbClr val="000000">
                    <a:alpha val="43137"/>
                  </a:srgbClr>
                </a:outerShdw>
              </a:effectLst>
            </a:endParaRPr>
          </a:p>
        </p:txBody>
      </p:sp>
      <p:sp>
        <p:nvSpPr>
          <p:cNvPr id="9" name="テキスト ボックス 8"/>
          <p:cNvSpPr txBox="1"/>
          <p:nvPr/>
        </p:nvSpPr>
        <p:spPr>
          <a:xfrm>
            <a:off x="6876256" y="2564904"/>
            <a:ext cx="2088232" cy="738664"/>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41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117</a:t>
            </a:r>
          </a:p>
          <a:p>
            <a:pP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589</a:t>
            </a:r>
          </a:p>
          <a:p>
            <a:pPr>
              <a:defRPr/>
            </a:pP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826</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841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872</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873</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404664"/>
          <a:ext cx="8136904" cy="5904009"/>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432048">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nchor="ctr">
                    <a:solidFill>
                      <a:schemeClr val="accent5">
                        <a:lumMod val="20000"/>
                        <a:lumOff val="80000"/>
                      </a:schemeClr>
                    </a:solidFill>
                  </a:tcPr>
                </a:tc>
              </a:tr>
              <a:tr h="5471961">
                <a:tc>
                  <a:txBody>
                    <a:bodyPr/>
                    <a:lstStyle/>
                    <a:p>
                      <a:r>
                        <a:rPr kumimoji="1" lang="ja-JP" altLang="en-US" sz="2000" b="0" i="0" u="none" strike="noStrike" kern="1200" baseline="0" dirty="0" smtClean="0">
                          <a:solidFill>
                            <a:schemeClr val="tx1"/>
                          </a:solidFill>
                          <a:latin typeface="MS UI Gothic" pitchFamily="50" charset="-128"/>
                          <a:ea typeface="MS UI Gothic" pitchFamily="50" charset="-128"/>
                          <a:cs typeface="+mn-cs"/>
                        </a:rPr>
                        <a:t>［算定要件］</a:t>
                      </a:r>
                    </a:p>
                    <a:p>
                      <a:pPr marL="266700" indent="-266700">
                        <a:spcBef>
                          <a:spcPts val="0"/>
                        </a:spcBef>
                        <a:spcAft>
                          <a:spcPts val="600"/>
                        </a:spcAft>
                      </a:pPr>
                      <a:r>
                        <a:rPr kumimoji="1" lang="ja-JP" altLang="en-US" sz="2000" b="0" i="0" u="none" strike="noStrike" kern="1200" baseline="0" dirty="0" smtClean="0">
                          <a:solidFill>
                            <a:schemeClr val="tx1"/>
                          </a:solidFill>
                          <a:latin typeface="MS UI Gothic" pitchFamily="50" charset="-128"/>
                          <a:ea typeface="MS UI Gothic" pitchFamily="50" charset="-128"/>
                          <a:cs typeface="+mn-cs"/>
                        </a:rPr>
                        <a:t>１ 亜急性期入院医療管理料１</a:t>
                      </a:r>
                    </a:p>
                    <a:p>
                      <a:pPr marL="273050" indent="-190500"/>
                      <a:r>
                        <a:rPr kumimoji="1" lang="ja-JP" altLang="en-US" sz="2000" b="0" i="0" u="none" strike="noStrike" kern="1200" baseline="0" dirty="0" smtClean="0">
                          <a:solidFill>
                            <a:schemeClr val="tx1"/>
                          </a:solidFill>
                          <a:latin typeface="MS UI Gothic" pitchFamily="50" charset="-128"/>
                          <a:ea typeface="MS UI Gothic" pitchFamily="50" charset="-128"/>
                          <a:cs typeface="+mn-cs"/>
                        </a:rPr>
                        <a:t>①　</a:t>
                      </a:r>
                      <a:r>
                        <a:rPr kumimoji="1" lang="ja-JP" altLang="en-US" sz="2000" b="1" i="0" u="none" strike="noStrike" kern="1200" baseline="0" dirty="0" smtClean="0">
                          <a:solidFill>
                            <a:srgbClr val="FF0000"/>
                          </a:solidFill>
                          <a:latin typeface="MS UI Gothic" pitchFamily="50" charset="-128"/>
                          <a:ea typeface="MS UI Gothic" pitchFamily="50" charset="-128"/>
                          <a:cs typeface="+mn-cs"/>
                        </a:rPr>
                        <a:t>６０日</a:t>
                      </a:r>
                      <a:r>
                        <a:rPr kumimoji="1" lang="ja-JP" altLang="en-US" sz="2000" b="0" i="0" u="none" strike="noStrike" kern="1200" baseline="0" dirty="0" smtClean="0">
                          <a:solidFill>
                            <a:schemeClr val="tx1"/>
                          </a:solidFill>
                          <a:latin typeface="MS UI Gothic" pitchFamily="50" charset="-128"/>
                          <a:ea typeface="MS UI Gothic" pitchFamily="50" charset="-128"/>
                          <a:cs typeface="+mn-cs"/>
                        </a:rPr>
                        <a:t>を限度として一般病棟の病室単位で算定する。</a:t>
                      </a:r>
                    </a:p>
                    <a:p>
                      <a:pPr marL="273050" indent="-190500"/>
                      <a:r>
                        <a:rPr kumimoji="1" lang="ja-JP" altLang="en-US" sz="2000" b="1" i="0" u="none" strike="noStrike" kern="1200" baseline="0" dirty="0" smtClean="0">
                          <a:solidFill>
                            <a:srgbClr val="FF0000"/>
                          </a:solidFill>
                          <a:latin typeface="MS UI Gothic" pitchFamily="50" charset="-128"/>
                          <a:ea typeface="MS UI Gothic" pitchFamily="50" charset="-128"/>
                          <a:cs typeface="+mn-cs"/>
                        </a:rPr>
                        <a:t>②　脳血管疾患等リハビリテーション料又は運動器リハビリテーション料を算定したことがない患者について算定する。</a:t>
                      </a:r>
                      <a:endParaRPr kumimoji="1" lang="en-US" altLang="ja-JP" sz="2000" b="1" i="0" u="none" strike="noStrike" kern="1200" baseline="0" dirty="0" smtClean="0">
                        <a:solidFill>
                          <a:srgbClr val="FF0000"/>
                        </a:solidFill>
                        <a:latin typeface="MS UI Gothic" pitchFamily="50" charset="-128"/>
                        <a:ea typeface="MS UI Gothic" pitchFamily="50" charset="-128"/>
                        <a:cs typeface="+mn-cs"/>
                      </a:endParaRPr>
                    </a:p>
                    <a:p>
                      <a:pPr marL="273050" indent="-190500"/>
                      <a:endParaRPr kumimoji="1" lang="ja-JP" altLang="en-US" sz="2000" b="0" i="0" u="none" strike="noStrike" kern="1200" baseline="0" dirty="0" smtClean="0">
                        <a:solidFill>
                          <a:srgbClr val="FF0000"/>
                        </a:solidFill>
                        <a:latin typeface="MS UI Gothic" pitchFamily="50" charset="-128"/>
                        <a:ea typeface="MS UI Gothic" pitchFamily="50" charset="-128"/>
                        <a:cs typeface="+mn-cs"/>
                      </a:endParaRPr>
                    </a:p>
                    <a:p>
                      <a:pPr marL="266700" indent="-266700">
                        <a:spcAft>
                          <a:spcPts val="600"/>
                        </a:spcAft>
                      </a:pPr>
                      <a:r>
                        <a:rPr kumimoji="1" lang="ja-JP" altLang="en-US" sz="2000" b="0" i="0" u="none" strike="noStrike" kern="1200" baseline="0" dirty="0" smtClean="0">
                          <a:solidFill>
                            <a:schemeClr val="tx1"/>
                          </a:solidFill>
                          <a:latin typeface="MS UI Gothic" pitchFamily="50" charset="-128"/>
                          <a:ea typeface="MS UI Gothic" pitchFamily="50" charset="-128"/>
                          <a:cs typeface="+mn-cs"/>
                        </a:rPr>
                        <a:t>２ 亜急性期入院医療管理料２</a:t>
                      </a:r>
                    </a:p>
                    <a:p>
                      <a:pPr marL="273050" indent="-190500"/>
                      <a:r>
                        <a:rPr kumimoji="1" lang="ja-JP" altLang="en-US" sz="2000" b="0" i="0" u="none" strike="noStrike" kern="1200" baseline="0" dirty="0" smtClean="0">
                          <a:solidFill>
                            <a:schemeClr val="tx1"/>
                          </a:solidFill>
                          <a:latin typeface="MS UI Gothic" pitchFamily="50" charset="-128"/>
                          <a:ea typeface="MS UI Gothic" pitchFamily="50" charset="-128"/>
                          <a:cs typeface="+mn-cs"/>
                        </a:rPr>
                        <a:t>①　６０日を限度として一般病棟の病室単位で算定する。</a:t>
                      </a:r>
                    </a:p>
                    <a:p>
                      <a:pPr marL="273050" indent="-190500"/>
                      <a:r>
                        <a:rPr kumimoji="1" lang="ja-JP" altLang="en-US" sz="2000" b="1" i="0" u="none" strike="noStrike" kern="1200" baseline="0" dirty="0" smtClean="0">
                          <a:solidFill>
                            <a:srgbClr val="FF0000"/>
                          </a:solidFill>
                          <a:latin typeface="MS UI Gothic" pitchFamily="50" charset="-128"/>
                          <a:ea typeface="MS UI Gothic" pitchFamily="50" charset="-128"/>
                          <a:cs typeface="+mn-cs"/>
                        </a:rPr>
                        <a:t>②　脳血管疾患等リハビリテーション料又は運動器リハビリテーション料を算定したことがある患者について算定する。</a:t>
                      </a:r>
                      <a:endParaRPr kumimoji="1" lang="ja-JP" altLang="en-US" sz="2000" b="1" i="0" u="none"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p>
                      <a:endParaRPr kumimoji="1" lang="ja-JP" altLang="en-US" sz="2000" b="1" i="0" u="none"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r>
                        <a:rPr kumimoji="1" lang="ja-JP" altLang="en-US" sz="2000" b="0" i="0" u="none" strike="noStrike" kern="1200" baseline="0" dirty="0" smtClean="0">
                          <a:solidFill>
                            <a:schemeClr val="tx1"/>
                          </a:solidFill>
                          <a:latin typeface="MS UI Gothic" pitchFamily="50" charset="-128"/>
                          <a:ea typeface="MS UI Gothic" pitchFamily="50" charset="-128"/>
                          <a:cs typeface="+mn-cs"/>
                        </a:rPr>
                        <a:t>［算定要件］</a:t>
                      </a:r>
                    </a:p>
                    <a:p>
                      <a:pPr>
                        <a:spcAft>
                          <a:spcPts val="600"/>
                        </a:spcAft>
                      </a:pPr>
                      <a:r>
                        <a:rPr kumimoji="1" lang="ja-JP" altLang="en-US" sz="2000" b="0" i="0" u="none" strike="noStrike" kern="1200" baseline="0" dirty="0" smtClean="0">
                          <a:solidFill>
                            <a:schemeClr val="tx1"/>
                          </a:solidFill>
                          <a:latin typeface="MS UI Gothic" pitchFamily="50" charset="-128"/>
                          <a:ea typeface="MS UI Gothic" pitchFamily="50" charset="-128"/>
                          <a:cs typeface="+mn-cs"/>
                        </a:rPr>
                        <a:t>１ 亜急性期入院医療管理料１</a:t>
                      </a:r>
                    </a:p>
                    <a:p>
                      <a:pPr marL="82550" indent="273050"/>
                      <a:r>
                        <a:rPr kumimoji="1" lang="ja-JP" altLang="en-US" sz="2000" b="1" i="0" u="sng" strike="noStrike" kern="1200" baseline="0" dirty="0" smtClean="0">
                          <a:solidFill>
                            <a:schemeClr val="tx1"/>
                          </a:solidFill>
                          <a:latin typeface="MS UI Gothic" pitchFamily="50" charset="-128"/>
                          <a:ea typeface="MS UI Gothic" pitchFamily="50" charset="-128"/>
                          <a:cs typeface="+mn-cs"/>
                        </a:rPr>
                        <a:t>９０日</a:t>
                      </a:r>
                      <a:r>
                        <a:rPr kumimoji="1" lang="ja-JP" altLang="en-US" sz="2000" b="0" i="0" u="none" strike="noStrike" kern="1200" baseline="0" dirty="0" smtClean="0">
                          <a:solidFill>
                            <a:schemeClr val="tx1"/>
                          </a:solidFill>
                          <a:latin typeface="MS UI Gothic" pitchFamily="50" charset="-128"/>
                          <a:ea typeface="MS UI Gothic" pitchFamily="50" charset="-128"/>
                          <a:cs typeface="+mn-cs"/>
                        </a:rPr>
                        <a:t>を限度として一般病棟の病室単位で算定する。</a:t>
                      </a:r>
                      <a:endParaRPr kumimoji="1" lang="en-US" altLang="ja-JP" sz="20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20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20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20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2000" b="0" i="0" u="none" strike="noStrike" kern="1200" baseline="0" dirty="0" smtClean="0">
                        <a:solidFill>
                          <a:schemeClr val="tx1"/>
                        </a:solidFill>
                        <a:latin typeface="MS UI Gothic" pitchFamily="50" charset="-128"/>
                        <a:ea typeface="MS UI Gothic" pitchFamily="50" charset="-128"/>
                        <a:cs typeface="+mn-cs"/>
                      </a:endParaRPr>
                    </a:p>
                    <a:p>
                      <a:endParaRPr kumimoji="1" lang="ja-JP" altLang="en-US" sz="2000" b="0" i="0" u="none" strike="noStrike" kern="1200" baseline="0" dirty="0" smtClean="0">
                        <a:solidFill>
                          <a:schemeClr val="tx1"/>
                        </a:solidFill>
                        <a:latin typeface="MS UI Gothic" pitchFamily="50" charset="-128"/>
                        <a:ea typeface="MS UI Gothic" pitchFamily="50" charset="-128"/>
                        <a:cs typeface="+mn-cs"/>
                      </a:endParaRPr>
                    </a:p>
                    <a:p>
                      <a:pPr>
                        <a:spcAft>
                          <a:spcPts val="600"/>
                        </a:spcAft>
                      </a:pPr>
                      <a:r>
                        <a:rPr kumimoji="1" lang="ja-JP" altLang="en-US" sz="2000" b="0" i="0" u="none" strike="noStrike" kern="1200" baseline="0" dirty="0" smtClean="0">
                          <a:solidFill>
                            <a:schemeClr val="tx1"/>
                          </a:solidFill>
                          <a:latin typeface="MS UI Gothic" pitchFamily="50" charset="-128"/>
                          <a:ea typeface="MS UI Gothic" pitchFamily="50" charset="-128"/>
                          <a:cs typeface="+mn-cs"/>
                        </a:rPr>
                        <a:t>２ 亜急性期入院医療管理料２</a:t>
                      </a:r>
                    </a:p>
                    <a:p>
                      <a:pPr marL="82550" indent="273050"/>
                      <a:r>
                        <a:rPr kumimoji="1" lang="ja-JP" altLang="en-US" sz="2000" b="0" i="0" u="none" strike="noStrike" kern="1200" baseline="0" dirty="0" smtClean="0">
                          <a:solidFill>
                            <a:schemeClr val="tx1"/>
                          </a:solidFill>
                          <a:latin typeface="MS UI Gothic" pitchFamily="50" charset="-128"/>
                          <a:ea typeface="MS UI Gothic" pitchFamily="50" charset="-128"/>
                          <a:cs typeface="+mn-cs"/>
                        </a:rPr>
                        <a:t>６０日を限度として一般病棟の病室単位で算定する。</a:t>
                      </a:r>
                      <a:endParaRPr kumimoji="1" lang="ja-JP" altLang="en-US" sz="20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1274A07E-158E-434C-9427-323846BF32A8}" type="slidenum">
              <a:rPr lang="en-US" sz="1400">
                <a:effectLst>
                  <a:outerShdw blurRad="38100" dist="38100" dir="2700000" algn="tl">
                    <a:srgbClr val="000000">
                      <a:alpha val="43137"/>
                    </a:srgbClr>
                  </a:outerShdw>
                </a:effectLst>
              </a:rPr>
              <a:pPr algn="r">
                <a:defRPr/>
              </a:pPr>
              <a:t>219</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正方形/長方形 3"/>
          <p:cNvSpPr>
            <a:spLocks noChangeArrowheads="1"/>
          </p:cNvSpPr>
          <p:nvPr/>
        </p:nvSpPr>
        <p:spPr bwMode="auto">
          <a:xfrm>
            <a:off x="179388" y="179388"/>
            <a:ext cx="8893175" cy="5181600"/>
          </a:xfrm>
          <a:prstGeom prst="rect">
            <a:avLst/>
          </a:prstGeom>
          <a:noFill/>
          <a:ln w="9525">
            <a:noFill/>
            <a:miter lim="800000"/>
            <a:headEnd/>
            <a:tailEnd/>
          </a:ln>
        </p:spPr>
        <p:txBody>
          <a:bodyPr>
            <a:spAutoFit/>
          </a:bodyPr>
          <a:lstStyle/>
          <a:p>
            <a:r>
              <a:rPr lang="ja-JP" altLang="ja-JP" sz="2000">
                <a:solidFill>
                  <a:srgbClr val="0070C0"/>
                </a:solidFill>
                <a:latin typeface="HG創英角ｺﾞｼｯｸUB" pitchFamily="49" charset="-128"/>
                <a:ea typeface="HG創英角ｺﾞｼｯｸUB" pitchFamily="49" charset="-128"/>
              </a:rPr>
              <a:t>２月１日</a:t>
            </a:r>
          </a:p>
          <a:p>
            <a:r>
              <a:rPr lang="ja-JP" altLang="en-US" sz="2000">
                <a:solidFill>
                  <a:srgbClr val="000000"/>
                </a:solidFill>
                <a:latin typeface="ＭＳ Ｐゴシック" charset="-128"/>
              </a:rPr>
              <a:t>  </a:t>
            </a:r>
            <a:r>
              <a:rPr lang="ja-JP" altLang="ja-JP" sz="2000">
                <a:solidFill>
                  <a:srgbClr val="000000"/>
                </a:solidFill>
                <a:latin typeface="ＭＳ Ｐゴシック" charset="-128"/>
              </a:rPr>
              <a:t>【総会】個別改定項目（その３）</a:t>
            </a: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latin typeface="ＭＳ Ｐゴシック" charset="-128"/>
              </a:rPr>
              <a:t>答申書の附帯意見案</a:t>
            </a:r>
            <a:endParaRPr lang="ja-JP" altLang="en-US" sz="2000">
              <a:solidFill>
                <a:srgbClr val="000000"/>
              </a:solidFill>
              <a:latin typeface="ＭＳ Ｐゴシック" charset="-128"/>
            </a:endParaRPr>
          </a:p>
          <a:p>
            <a:r>
              <a:rPr lang="ja-JP" altLang="ja-JP" sz="2000">
                <a:solidFill>
                  <a:srgbClr val="000000"/>
                </a:solidFill>
                <a:latin typeface="ＭＳ Ｐゴシック" charset="-128"/>
              </a:rPr>
              <a:t>　　　　　</a:t>
            </a:r>
            <a:r>
              <a:rPr lang="ja-JP" altLang="en-US" sz="2000">
                <a:solidFill>
                  <a:srgbClr val="000000"/>
                </a:solidFill>
                <a:latin typeface="ＭＳ Ｐゴシック" charset="-128"/>
              </a:rPr>
              <a:t> </a:t>
            </a:r>
            <a:r>
              <a:rPr lang="ja-JP" altLang="ja-JP" sz="2000">
                <a:solidFill>
                  <a:srgbClr val="000000"/>
                </a:solidFill>
              </a:rPr>
              <a:t>パブリックコメントの結果報告</a:t>
            </a:r>
            <a:endParaRPr lang="ja-JP" altLang="en-US" sz="2000">
              <a:solidFill>
                <a:srgbClr val="000000"/>
              </a:solidFill>
            </a:endParaRPr>
          </a:p>
          <a:p>
            <a:pPr>
              <a:lnSpc>
                <a:spcPct val="85000"/>
              </a:lnSpc>
            </a:pPr>
            <a:r>
              <a:rPr lang="ja-JP" altLang="en-US">
                <a:solidFill>
                  <a:srgbClr val="000000"/>
                </a:solidFill>
                <a:latin typeface="ＭＳ Ｐゴシック" charset="-128"/>
              </a:rPr>
              <a:t>　　　　　　　１月１８日～２５日までの大変短い期間にもかかわらず、</a:t>
            </a:r>
            <a:r>
              <a:rPr lang="ja-JP" altLang="en-US">
                <a:solidFill>
                  <a:srgbClr val="FF0000"/>
                </a:solidFill>
                <a:latin typeface="ＭＳ Ｐゴシック" charset="-128"/>
              </a:rPr>
              <a:t>１３１４件</a:t>
            </a:r>
            <a:r>
              <a:rPr lang="ja-JP" altLang="en-US">
                <a:solidFill>
                  <a:srgbClr val="000000"/>
                </a:solidFill>
                <a:latin typeface="ＭＳ Ｐゴシック" charset="-128"/>
              </a:rPr>
              <a:t>もの意見が</a:t>
            </a:r>
          </a:p>
          <a:p>
            <a:pPr>
              <a:lnSpc>
                <a:spcPct val="85000"/>
              </a:lnSpc>
            </a:pPr>
            <a:r>
              <a:rPr lang="ja-JP" altLang="en-US">
                <a:solidFill>
                  <a:srgbClr val="000000"/>
                </a:solidFill>
                <a:latin typeface="ＭＳ Ｐゴシック" charset="-128"/>
              </a:rPr>
              <a:t>　　　　　　 投稿された</a:t>
            </a:r>
          </a:p>
          <a:p>
            <a:pPr>
              <a:lnSpc>
                <a:spcPct val="85000"/>
              </a:lnSpc>
            </a:pPr>
            <a:r>
              <a:rPr lang="ja-JP" altLang="en-US">
                <a:solidFill>
                  <a:srgbClr val="000000"/>
                </a:solidFill>
                <a:latin typeface="ＭＳ Ｐゴシック" charset="-128"/>
              </a:rPr>
              <a:t>                最も意見が多かったのが</a:t>
            </a:r>
            <a:r>
              <a:rPr lang="ja-JP" altLang="en-US">
                <a:solidFill>
                  <a:srgbClr val="FF0000"/>
                </a:solidFill>
                <a:latin typeface="ＭＳ Ｐゴシック" charset="-128"/>
              </a:rPr>
              <a:t>再診料</a:t>
            </a:r>
            <a:r>
              <a:rPr lang="ja-JP" altLang="en-US">
                <a:solidFill>
                  <a:srgbClr val="000000"/>
                </a:solidFill>
                <a:latin typeface="ＭＳ Ｐゴシック" charset="-128"/>
              </a:rPr>
              <a:t>について</a:t>
            </a:r>
            <a:r>
              <a:rPr lang="ja-JP" altLang="en-US">
                <a:solidFill>
                  <a:srgbClr val="0000FF"/>
                </a:solidFill>
                <a:latin typeface="ＭＳ Ｐゴシック" charset="-128"/>
              </a:rPr>
              <a:t>２６６件</a:t>
            </a:r>
            <a:endParaRPr lang="ja-JP" altLang="en-US">
              <a:solidFill>
                <a:srgbClr val="000000"/>
              </a:solidFill>
              <a:latin typeface="ＭＳ Ｐゴシック" charset="-128"/>
            </a:endParaRPr>
          </a:p>
          <a:p>
            <a:endParaRPr lang="ja-JP" altLang="en-US" sz="2000">
              <a:solidFill>
                <a:srgbClr val="0070C0"/>
              </a:solidFill>
              <a:ea typeface="HG創英角ｺﾞｼｯｸUB" pitchFamily="49" charset="-128"/>
            </a:endParaRPr>
          </a:p>
          <a:p>
            <a:endParaRPr lang="ja-JP" altLang="en-US" sz="2000">
              <a:solidFill>
                <a:srgbClr val="0070C0"/>
              </a:solidFill>
              <a:ea typeface="HG創英角ｺﾞｼｯｸUB" pitchFamily="49" charset="-128"/>
            </a:endParaRPr>
          </a:p>
          <a:p>
            <a:endParaRPr lang="ja-JP" altLang="en-US" sz="2000">
              <a:solidFill>
                <a:srgbClr val="0070C0"/>
              </a:solidFill>
              <a:ea typeface="HG創英角ｺﾞｼｯｸUB" pitchFamily="49" charset="-128"/>
            </a:endParaRPr>
          </a:p>
          <a:p>
            <a:endParaRPr lang="ja-JP" altLang="en-US" sz="2000">
              <a:solidFill>
                <a:srgbClr val="0070C0"/>
              </a:solidFill>
              <a:ea typeface="HG創英角ｺﾞｼｯｸUB" pitchFamily="49" charset="-128"/>
            </a:endParaRPr>
          </a:p>
          <a:p>
            <a:r>
              <a:rPr lang="ja-JP" altLang="ja-JP" sz="2000">
                <a:solidFill>
                  <a:srgbClr val="0070C0"/>
                </a:solidFill>
                <a:ea typeface="HG創英角ｺﾞｼｯｸUB" pitchFamily="49" charset="-128"/>
              </a:rPr>
              <a:t>２月１０日</a:t>
            </a:r>
          </a:p>
          <a:p>
            <a:r>
              <a:rPr lang="ja-JP" altLang="en-US" sz="2000">
                <a:solidFill>
                  <a:srgbClr val="000000"/>
                </a:solidFill>
              </a:rPr>
              <a:t>  </a:t>
            </a:r>
            <a:r>
              <a:rPr lang="ja-JP" altLang="ja-JP" sz="2000">
                <a:solidFill>
                  <a:srgbClr val="000000"/>
                </a:solidFill>
              </a:rPr>
              <a:t>【総会】</a:t>
            </a:r>
            <a:r>
              <a:rPr lang="ja-JP" altLang="ja-JP" sz="2000">
                <a:solidFill>
                  <a:srgbClr val="FF0000"/>
                </a:solidFill>
              </a:rPr>
              <a:t>答申</a:t>
            </a:r>
            <a:endParaRPr lang="ja-JP" altLang="en-US" sz="2000">
              <a:solidFill>
                <a:srgbClr val="FF0000"/>
              </a:solidFill>
            </a:endParaRPr>
          </a:p>
          <a:p>
            <a:r>
              <a:rPr lang="ja-JP" altLang="en-US" sz="2000">
                <a:solidFill>
                  <a:srgbClr val="FF0000"/>
                </a:solidFill>
              </a:rPr>
              <a:t>　　　　　 </a:t>
            </a:r>
            <a:r>
              <a:rPr lang="ja-JP" altLang="en-US" sz="2000">
                <a:solidFill>
                  <a:srgbClr val="000000"/>
                </a:solidFill>
              </a:rPr>
              <a:t>被災地における診療報酬の特例措置延長</a:t>
            </a:r>
          </a:p>
          <a:p>
            <a:pPr>
              <a:spcBef>
                <a:spcPct val="40000"/>
              </a:spcBef>
            </a:pPr>
            <a:r>
              <a:rPr lang="ja-JP" altLang="ja-JP" sz="2000">
                <a:solidFill>
                  <a:srgbClr val="0070C0"/>
                </a:solidFill>
                <a:ea typeface="HG創英角ｺﾞｼｯｸUB" pitchFamily="49" charset="-128"/>
              </a:rPr>
              <a:t>３月５日</a:t>
            </a:r>
          </a:p>
          <a:p>
            <a:r>
              <a:rPr lang="ja-JP" altLang="en-US" sz="2000">
                <a:solidFill>
                  <a:srgbClr val="000000"/>
                </a:solidFill>
              </a:rPr>
              <a:t>  告示</a:t>
            </a:r>
            <a:endParaRPr lang="ja-JP" altLang="ja-JP" sz="2000">
              <a:solidFill>
                <a:srgbClr val="FF0000"/>
              </a:solidFill>
            </a:endParaRPr>
          </a:p>
          <a:p>
            <a:endParaRPr lang="ja-JP" altLang="ja-JP" sz="2000">
              <a:solidFill>
                <a:srgbClr val="FF0000"/>
              </a:solidFill>
            </a:endParaRPr>
          </a:p>
        </p:txBody>
      </p:sp>
      <p:sp>
        <p:nvSpPr>
          <p:cNvPr id="76802" name="Text Box 5"/>
          <p:cNvSpPr txBox="1">
            <a:spLocks noChangeArrowheads="1"/>
          </p:cNvSpPr>
          <p:nvPr/>
        </p:nvSpPr>
        <p:spPr bwMode="auto">
          <a:xfrm>
            <a:off x="827088" y="2205038"/>
            <a:ext cx="7848600" cy="1095375"/>
          </a:xfrm>
          <a:prstGeom prst="rect">
            <a:avLst/>
          </a:prstGeom>
          <a:noFill/>
          <a:ln w="12700" algn="ctr">
            <a:solidFill>
              <a:schemeClr val="tx1"/>
            </a:solidFill>
            <a:prstDash val="dash"/>
            <a:miter lim="800000"/>
            <a:headEnd/>
            <a:tailEnd/>
          </a:ln>
        </p:spPr>
        <p:txBody>
          <a:bodyPr>
            <a:spAutoFit/>
          </a:bodyPr>
          <a:lstStyle/>
          <a:p>
            <a:pPr>
              <a:lnSpc>
                <a:spcPct val="90000"/>
              </a:lnSpc>
            </a:pPr>
            <a:r>
              <a:rPr lang="ja-JP" altLang="en-US">
                <a:solidFill>
                  <a:srgbClr val="000000"/>
                </a:solidFill>
              </a:rPr>
              <a:t>・　再診料については、前回、診療所が２点引き下げられ、診療所・病院の再診</a:t>
            </a:r>
          </a:p>
          <a:p>
            <a:pPr>
              <a:lnSpc>
                <a:spcPct val="90000"/>
              </a:lnSpc>
            </a:pPr>
            <a:r>
              <a:rPr lang="ja-JP" altLang="en-US">
                <a:solidFill>
                  <a:srgbClr val="000000"/>
                </a:solidFill>
              </a:rPr>
              <a:t>　料が統一されたが、診療所、中小病院の外来機能が病院勤務医の負担軽減</a:t>
            </a:r>
          </a:p>
          <a:p>
            <a:pPr>
              <a:lnSpc>
                <a:spcPct val="90000"/>
              </a:lnSpc>
            </a:pPr>
            <a:r>
              <a:rPr lang="ja-JP" altLang="en-US">
                <a:solidFill>
                  <a:srgbClr val="000000"/>
                </a:solidFill>
              </a:rPr>
              <a:t>　に貢献していることを踏まえ、再診料は７１点に戻すべき</a:t>
            </a:r>
            <a:r>
              <a:rPr lang="ja-JP" altLang="en-US">
                <a:solidFill>
                  <a:srgbClr val="0000FF"/>
                </a:solidFill>
              </a:rPr>
              <a:t>（３０件）</a:t>
            </a:r>
          </a:p>
          <a:p>
            <a:pPr>
              <a:lnSpc>
                <a:spcPct val="90000"/>
              </a:lnSpc>
            </a:pPr>
            <a:r>
              <a:rPr lang="ja-JP" altLang="en-US">
                <a:solidFill>
                  <a:srgbClr val="000000"/>
                </a:solidFill>
              </a:rPr>
              <a:t>・　再診料を診療所、病院ともに７４点にすべき</a:t>
            </a:r>
            <a:r>
              <a:rPr lang="ja-JP" altLang="en-US">
                <a:solidFill>
                  <a:srgbClr val="0000FF"/>
                </a:solidFill>
              </a:rPr>
              <a:t>（２３６件）</a:t>
            </a:r>
            <a:endParaRPr lang="ja-JP" altLang="en-US">
              <a:solidFill>
                <a:srgbClr val="000000"/>
              </a:solidFill>
            </a:endParaRPr>
          </a:p>
        </p:txBody>
      </p:sp>
      <p:sp>
        <p:nvSpPr>
          <p:cNvPr id="63491"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808B9654-8BD2-47C4-9493-84C039C358DE}" type="slidenum">
              <a:rPr kumimoji="1" lang="en-US" altLang="ja-JP" smtClean="0"/>
              <a:pPr fontAlgn="base">
                <a:spcAft>
                  <a:spcPct val="0"/>
                </a:spcAft>
                <a:defRPr/>
              </a:pPr>
              <a:t>22</a:t>
            </a:fld>
            <a:endParaRPr kumimoji="1" lang="en-US" altLang="ja-JP" smtClean="0"/>
          </a:p>
        </p:txBody>
      </p:sp>
    </p:spTree>
    <p:extLst>
      <p:ext uri="{BB962C8B-B14F-4D97-AF65-F5344CB8AC3E}">
        <p14:creationId xmlns:p14="http://schemas.microsoft.com/office/powerpoint/2010/main" xmlns="" val="1213275237"/>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332656"/>
          <a:ext cx="8136904" cy="5838702"/>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413262">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nchor="ctr">
                    <a:solidFill>
                      <a:schemeClr val="accent5">
                        <a:lumMod val="20000"/>
                        <a:lumOff val="80000"/>
                      </a:schemeClr>
                    </a:solidFill>
                  </a:tcPr>
                </a:tc>
              </a:tr>
              <a:tr h="3855374">
                <a:tc>
                  <a:txBody>
                    <a:bodyPr/>
                    <a:lstStyle/>
                    <a:p>
                      <a:pPr>
                        <a:spcAft>
                          <a:spcPts val="600"/>
                        </a:spcAft>
                      </a:pPr>
                      <a:r>
                        <a:rPr kumimoji="1" lang="ja-JP" altLang="en-US" sz="2000" b="0" i="0" u="none" strike="noStrike" kern="1200" baseline="0" dirty="0" smtClean="0">
                          <a:solidFill>
                            <a:schemeClr val="tx1"/>
                          </a:solidFill>
                          <a:latin typeface="MS UI Gothic" pitchFamily="50" charset="-128"/>
                          <a:ea typeface="MS UI Gothic" pitchFamily="50" charset="-128"/>
                          <a:cs typeface="+mn-cs"/>
                        </a:rPr>
                        <a:t>［施設基準］</a:t>
                      </a:r>
                    </a:p>
                    <a:p>
                      <a:pPr>
                        <a:spcAft>
                          <a:spcPts val="600"/>
                        </a:spcAft>
                      </a:pPr>
                      <a:r>
                        <a:rPr kumimoji="1" lang="ja-JP" altLang="en-US" sz="2000" b="0" i="0" u="none" strike="noStrike" kern="1200" baseline="0" dirty="0" smtClean="0">
                          <a:solidFill>
                            <a:schemeClr val="tx1"/>
                          </a:solidFill>
                          <a:latin typeface="MS UI Gothic" pitchFamily="50" charset="-128"/>
                          <a:ea typeface="MS UI Gothic" pitchFamily="50" charset="-128"/>
                          <a:cs typeface="+mn-cs"/>
                        </a:rPr>
                        <a:t>１　亜急性期入院医療管理料１</a:t>
                      </a:r>
                    </a:p>
                    <a:p>
                      <a:pPr marL="273050" indent="-190500"/>
                      <a:r>
                        <a:rPr kumimoji="1" lang="ja-JP" altLang="en-US" sz="2000" b="0" i="0" u="none" strike="noStrike" kern="1200" baseline="0" dirty="0" smtClean="0">
                          <a:solidFill>
                            <a:schemeClr val="tx1"/>
                          </a:solidFill>
                          <a:latin typeface="MS UI Gothic" pitchFamily="50" charset="-128"/>
                          <a:ea typeface="MS UI Gothic" pitchFamily="50" charset="-128"/>
                          <a:cs typeface="+mn-cs"/>
                        </a:rPr>
                        <a:t>①　届出可能病床は</a:t>
                      </a:r>
                      <a:r>
                        <a:rPr kumimoji="1" lang="ja-JP" altLang="en-US" sz="2000" b="1" i="0" u="none" strike="noStrike" kern="1200" baseline="0" dirty="0" smtClean="0">
                          <a:solidFill>
                            <a:srgbClr val="FF0000"/>
                          </a:solidFill>
                          <a:latin typeface="MS UI Gothic" pitchFamily="50" charset="-128"/>
                          <a:ea typeface="MS UI Gothic" pitchFamily="50" charset="-128"/>
                          <a:cs typeface="+mn-cs"/>
                        </a:rPr>
                        <a:t>亜急性期入院医療管理料１と２をあわせて</a:t>
                      </a:r>
                      <a:r>
                        <a:rPr kumimoji="1" lang="ja-JP" altLang="en-US" sz="2000" b="0" i="0" u="none" strike="noStrike" kern="1200" baseline="0" dirty="0" smtClean="0">
                          <a:solidFill>
                            <a:schemeClr val="tx1"/>
                          </a:solidFill>
                          <a:latin typeface="MS UI Gothic" pitchFamily="50" charset="-128"/>
                          <a:ea typeface="MS UI Gothic" pitchFamily="50" charset="-128"/>
                          <a:cs typeface="+mn-cs"/>
                        </a:rPr>
                        <a:t>一般病床数の</a:t>
                      </a:r>
                      <a:r>
                        <a:rPr kumimoji="1" lang="ja-JP" altLang="en-US" sz="2000" b="1" i="0" u="none" strike="noStrike" kern="1200" baseline="0" dirty="0" smtClean="0">
                          <a:solidFill>
                            <a:srgbClr val="FF0000"/>
                          </a:solidFill>
                          <a:latin typeface="MS UI Gothic" pitchFamily="50" charset="-128"/>
                          <a:ea typeface="MS UI Gothic" pitchFamily="50" charset="-128"/>
                          <a:cs typeface="+mn-cs"/>
                        </a:rPr>
                        <a:t>３割</a:t>
                      </a:r>
                      <a:r>
                        <a:rPr kumimoji="1" lang="ja-JP" altLang="en-US" sz="2000" b="0" i="0" u="none" strike="noStrike" kern="1200" baseline="0" dirty="0" smtClean="0">
                          <a:solidFill>
                            <a:schemeClr val="tx1"/>
                          </a:solidFill>
                          <a:latin typeface="MS UI Gothic" pitchFamily="50" charset="-128"/>
                          <a:ea typeface="MS UI Gothic" pitchFamily="50" charset="-128"/>
                          <a:cs typeface="+mn-cs"/>
                        </a:rPr>
                        <a:t>以下。</a:t>
                      </a:r>
                      <a:r>
                        <a:rPr kumimoji="1" lang="ja-JP" altLang="en-US" sz="2000" b="1" i="0" u="none" strike="noStrike" kern="1200" baseline="0" dirty="0" smtClean="0">
                          <a:solidFill>
                            <a:srgbClr val="FF0000"/>
                          </a:solidFill>
                          <a:latin typeface="MS UI Gothic" pitchFamily="50" charset="-128"/>
                          <a:ea typeface="MS UI Gothic" pitchFamily="50" charset="-128"/>
                          <a:cs typeface="+mn-cs"/>
                        </a:rPr>
                        <a:t>ただし、一般病床２００床以上の病院は病床数にかかわらず最大４０床まで、一般病床</a:t>
                      </a:r>
                      <a:r>
                        <a:rPr kumimoji="1" lang="en-US" altLang="ja-JP" sz="2000" b="1" i="0" u="none" strike="noStrike" kern="1200" baseline="0" dirty="0" smtClean="0">
                          <a:solidFill>
                            <a:srgbClr val="FF0000"/>
                          </a:solidFill>
                          <a:latin typeface="MS UI Gothic" pitchFamily="50" charset="-128"/>
                          <a:ea typeface="MS UI Gothic" pitchFamily="50" charset="-128"/>
                          <a:cs typeface="+mn-cs"/>
                        </a:rPr>
                        <a:t/>
                      </a:r>
                      <a:br>
                        <a:rPr kumimoji="1" lang="en-US" altLang="ja-JP" sz="2000" b="1" i="0" u="none" strike="noStrike" kern="1200" baseline="0" dirty="0" smtClean="0">
                          <a:solidFill>
                            <a:srgbClr val="FF0000"/>
                          </a:solidFill>
                          <a:latin typeface="MS UI Gothic" pitchFamily="50" charset="-128"/>
                          <a:ea typeface="MS UI Gothic" pitchFamily="50" charset="-128"/>
                          <a:cs typeface="+mn-cs"/>
                        </a:rPr>
                      </a:br>
                      <a:r>
                        <a:rPr kumimoji="1" lang="ja-JP" altLang="en-US" sz="2000" b="1" i="0" u="none" strike="noStrike" kern="1200" baseline="0" dirty="0" smtClean="0">
                          <a:solidFill>
                            <a:srgbClr val="FF0000"/>
                          </a:solidFill>
                          <a:latin typeface="MS UI Gothic" pitchFamily="50" charset="-128"/>
                          <a:ea typeface="MS UI Gothic" pitchFamily="50" charset="-128"/>
                          <a:cs typeface="+mn-cs"/>
                        </a:rPr>
                        <a:t>１００床以下の病院は病床数にかかわらず最大３０床まで届出可能。</a:t>
                      </a:r>
                    </a:p>
                    <a:p>
                      <a:pPr marL="273050" indent="-190500"/>
                      <a:r>
                        <a:rPr kumimoji="1" lang="ja-JP" altLang="en-US" sz="2000" b="0" i="0" u="none" strike="noStrike" kern="1200" baseline="0" dirty="0" smtClean="0">
                          <a:solidFill>
                            <a:schemeClr val="tx1"/>
                          </a:solidFill>
                          <a:latin typeface="MS UI Gothic" pitchFamily="50" charset="-128"/>
                          <a:ea typeface="MS UI Gothic" pitchFamily="50" charset="-128"/>
                          <a:cs typeface="+mn-cs"/>
                        </a:rPr>
                        <a:t>②　看護職員配置が常時１３対１以上。（看護師７割以上）</a:t>
                      </a:r>
                    </a:p>
                    <a:p>
                      <a:pPr marL="273050" indent="-190500"/>
                      <a:r>
                        <a:rPr kumimoji="1" lang="ja-JP" altLang="en-US" sz="2000" b="0" i="0" u="none" strike="noStrike" kern="1200" baseline="0" dirty="0" smtClean="0">
                          <a:solidFill>
                            <a:schemeClr val="tx1"/>
                          </a:solidFill>
                          <a:latin typeface="MS UI Gothic" pitchFamily="50" charset="-128"/>
                          <a:ea typeface="MS UI Gothic" pitchFamily="50" charset="-128"/>
                          <a:cs typeface="+mn-cs"/>
                        </a:rPr>
                        <a:t>③　診療録管理体制加算を算定していること。</a:t>
                      </a:r>
                    </a:p>
                    <a:p>
                      <a:pPr marL="273050" indent="-190500"/>
                      <a:r>
                        <a:rPr kumimoji="1" lang="ja-JP" altLang="en-US" sz="2000" b="0" i="0" u="none" strike="noStrike" kern="1200" baseline="0" dirty="0" smtClean="0">
                          <a:solidFill>
                            <a:schemeClr val="tx1"/>
                          </a:solidFill>
                          <a:latin typeface="MS UI Gothic" pitchFamily="50" charset="-128"/>
                          <a:ea typeface="MS UI Gothic" pitchFamily="50" charset="-128"/>
                          <a:cs typeface="+mn-cs"/>
                        </a:rPr>
                        <a:t>④　専任の在宅復帰支援者が勤務していること</a:t>
                      </a:r>
                    </a:p>
                    <a:p>
                      <a:pPr marL="273050" indent="-190500"/>
                      <a:r>
                        <a:rPr kumimoji="1" lang="ja-JP" altLang="en-US" sz="2000" b="0" i="0" u="none" strike="noStrike" kern="1200" baseline="0" dirty="0" smtClean="0">
                          <a:solidFill>
                            <a:schemeClr val="tx1"/>
                          </a:solidFill>
                          <a:latin typeface="MS UI Gothic" pitchFamily="50" charset="-128"/>
                          <a:ea typeface="MS UI Gothic" pitchFamily="50" charset="-128"/>
                          <a:cs typeface="+mn-cs"/>
                        </a:rPr>
                        <a:t>⑤　在宅復帰率が６割以上であること。</a:t>
                      </a:r>
                    </a:p>
                    <a:p>
                      <a:endParaRPr kumimoji="1" lang="ja-JP" altLang="en-US" sz="2000" b="1" i="0" u="sng"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pPr marL="266700" indent="-266700">
                        <a:spcAft>
                          <a:spcPts val="600"/>
                        </a:spcAft>
                      </a:pPr>
                      <a:r>
                        <a:rPr kumimoji="1" lang="ja-JP" altLang="en-US" sz="2000" b="0" i="0" u="none" strike="noStrike" kern="1200" baseline="0" dirty="0" smtClean="0">
                          <a:solidFill>
                            <a:schemeClr val="tx1"/>
                          </a:solidFill>
                          <a:latin typeface="MS UI Gothic" pitchFamily="50" charset="-128"/>
                          <a:ea typeface="MS UI Gothic" pitchFamily="50" charset="-128"/>
                          <a:cs typeface="+mn-cs"/>
                        </a:rPr>
                        <a:t>［施設基準］</a:t>
                      </a:r>
                    </a:p>
                    <a:p>
                      <a:pPr marL="266700" indent="-266700">
                        <a:spcAft>
                          <a:spcPts val="600"/>
                        </a:spcAft>
                      </a:pPr>
                      <a:r>
                        <a:rPr kumimoji="1" lang="ja-JP" altLang="en-US" sz="2000" b="0" i="0" u="none" strike="noStrike" kern="1200" baseline="0" dirty="0" smtClean="0">
                          <a:solidFill>
                            <a:schemeClr val="tx1"/>
                          </a:solidFill>
                          <a:latin typeface="MS UI Gothic" pitchFamily="50" charset="-128"/>
                          <a:ea typeface="MS UI Gothic" pitchFamily="50" charset="-128"/>
                          <a:cs typeface="+mn-cs"/>
                        </a:rPr>
                        <a:t>１　亜急性期入院医療管理料１</a:t>
                      </a:r>
                    </a:p>
                    <a:p>
                      <a:pPr marL="273050" indent="-190500"/>
                      <a:r>
                        <a:rPr kumimoji="1" lang="ja-JP" altLang="en-US" sz="2000" b="0" i="0" u="none" strike="noStrike" kern="1200" baseline="0" dirty="0" smtClean="0">
                          <a:solidFill>
                            <a:schemeClr val="tx1"/>
                          </a:solidFill>
                          <a:latin typeface="MS UI Gothic" pitchFamily="50" charset="-128"/>
                          <a:ea typeface="MS UI Gothic" pitchFamily="50" charset="-128"/>
                          <a:cs typeface="+mn-cs"/>
                        </a:rPr>
                        <a:t>①　届出可能病床は一般病床数の</a:t>
                      </a:r>
                      <a:r>
                        <a:rPr kumimoji="1" lang="ja-JP" altLang="en-US" sz="2000" b="1" i="0" u="sng" strike="noStrike" kern="1200" baseline="0" dirty="0" smtClean="0">
                          <a:solidFill>
                            <a:schemeClr val="tx1"/>
                          </a:solidFill>
                          <a:latin typeface="MS UI Gothic" pitchFamily="50" charset="-128"/>
                          <a:ea typeface="MS UI Gothic" pitchFamily="50" charset="-128"/>
                          <a:cs typeface="+mn-cs"/>
                        </a:rPr>
                        <a:t>１割</a:t>
                      </a:r>
                      <a:r>
                        <a:rPr kumimoji="1" lang="ja-JP" altLang="en-US" sz="2000" b="0" i="0" u="none" strike="noStrike" kern="1200" baseline="0" dirty="0" smtClean="0">
                          <a:solidFill>
                            <a:schemeClr val="tx1"/>
                          </a:solidFill>
                          <a:latin typeface="MS UI Gothic" pitchFamily="50" charset="-128"/>
                          <a:ea typeface="MS UI Gothic" pitchFamily="50" charset="-128"/>
                          <a:cs typeface="+mn-cs"/>
                        </a:rPr>
                        <a:t>以下。</a:t>
                      </a:r>
                      <a:r>
                        <a:rPr kumimoji="1" lang="ja-JP" altLang="en-US" sz="2000" b="1" i="0" u="sng" strike="noStrike" kern="1200" baseline="0" dirty="0" smtClean="0">
                          <a:solidFill>
                            <a:schemeClr val="tx1"/>
                          </a:solidFill>
                          <a:latin typeface="MS UI Gothic" pitchFamily="50" charset="-128"/>
                          <a:ea typeface="MS UI Gothic" pitchFamily="50" charset="-128"/>
                          <a:cs typeface="+mn-cs"/>
                        </a:rPr>
                        <a:t>ただし、一般病床４００床以上の病院は病床数にかかわらず最大</a:t>
                      </a:r>
                      <a:r>
                        <a:rPr kumimoji="1" lang="en-US" altLang="ja-JP" sz="2000" b="1" i="0" u="sng" strike="noStrike" kern="1200" baseline="0" dirty="0" smtClean="0">
                          <a:solidFill>
                            <a:schemeClr val="tx1"/>
                          </a:solidFill>
                          <a:latin typeface="MS UI Gothic" pitchFamily="50" charset="-128"/>
                          <a:ea typeface="MS UI Gothic" pitchFamily="50" charset="-128"/>
                          <a:cs typeface="+mn-cs"/>
                        </a:rPr>
                        <a:t>40</a:t>
                      </a:r>
                      <a:r>
                        <a:rPr kumimoji="1" lang="ja-JP" altLang="en-US" sz="2000" b="1" i="0" u="sng" strike="noStrike" kern="1200" baseline="0" dirty="0" smtClean="0">
                          <a:solidFill>
                            <a:schemeClr val="tx1"/>
                          </a:solidFill>
                          <a:latin typeface="MS UI Gothic" pitchFamily="50" charset="-128"/>
                          <a:ea typeface="MS UI Gothic" pitchFamily="50" charset="-128"/>
                          <a:cs typeface="+mn-cs"/>
                        </a:rPr>
                        <a:t>床まで、一般病床１００床以下の病院は病床数にかかわらず最大１０床まで届出可能。</a:t>
                      </a:r>
                    </a:p>
                    <a:p>
                      <a:pPr marL="273050" indent="-190500"/>
                      <a:endParaRPr kumimoji="1" lang="en-US" altLang="ja-JP" sz="2000" b="0" i="0" u="none" strike="noStrike" kern="1200" baseline="0" dirty="0" smtClean="0">
                        <a:solidFill>
                          <a:schemeClr val="tx1"/>
                        </a:solidFill>
                        <a:latin typeface="MS UI Gothic" pitchFamily="50" charset="-128"/>
                        <a:ea typeface="MS UI Gothic" pitchFamily="50" charset="-128"/>
                        <a:cs typeface="+mn-cs"/>
                      </a:endParaRPr>
                    </a:p>
                    <a:p>
                      <a:pPr marL="273050" indent="-190500"/>
                      <a:r>
                        <a:rPr kumimoji="1" lang="ja-JP" altLang="en-US" sz="2000" b="0" i="0" u="none" strike="noStrike" kern="1200" baseline="0" dirty="0" smtClean="0">
                          <a:solidFill>
                            <a:schemeClr val="tx1"/>
                          </a:solidFill>
                          <a:latin typeface="MS UI Gothic" pitchFamily="50" charset="-128"/>
                          <a:ea typeface="MS UI Gothic" pitchFamily="50" charset="-128"/>
                          <a:cs typeface="+mn-cs"/>
                        </a:rPr>
                        <a:t>②　看護職員配置が常時１３対１以上。（看護師７割以上）</a:t>
                      </a:r>
                    </a:p>
                    <a:p>
                      <a:pPr marL="273050" indent="-190500"/>
                      <a:r>
                        <a:rPr kumimoji="1" lang="ja-JP" altLang="en-US" sz="2000" b="0" i="0" u="none" strike="noStrike" kern="1200" baseline="0" dirty="0" smtClean="0">
                          <a:solidFill>
                            <a:schemeClr val="tx1"/>
                          </a:solidFill>
                          <a:latin typeface="MS UI Gothic" pitchFamily="50" charset="-128"/>
                          <a:ea typeface="MS UI Gothic" pitchFamily="50" charset="-128"/>
                          <a:cs typeface="+mn-cs"/>
                        </a:rPr>
                        <a:t>③　診療録管理体制加算を算定していること。</a:t>
                      </a:r>
                    </a:p>
                    <a:p>
                      <a:pPr marL="273050" indent="-190500"/>
                      <a:r>
                        <a:rPr kumimoji="1" lang="ja-JP" altLang="en-US" sz="2000" b="0" i="0" u="none" strike="noStrike" kern="1200" baseline="0" dirty="0" smtClean="0">
                          <a:solidFill>
                            <a:schemeClr val="tx1"/>
                          </a:solidFill>
                          <a:latin typeface="MS UI Gothic" pitchFamily="50" charset="-128"/>
                          <a:ea typeface="MS UI Gothic" pitchFamily="50" charset="-128"/>
                          <a:cs typeface="+mn-cs"/>
                        </a:rPr>
                        <a:t>④　専任の在宅復帰支援者が勤務していること。</a:t>
                      </a:r>
                    </a:p>
                    <a:p>
                      <a:pPr marL="273050" indent="-190500"/>
                      <a:r>
                        <a:rPr kumimoji="1" lang="ja-JP" altLang="en-US" sz="2000" b="0" i="0" u="none" strike="noStrike" kern="1200" baseline="0" dirty="0" smtClean="0">
                          <a:solidFill>
                            <a:schemeClr val="tx1"/>
                          </a:solidFill>
                          <a:latin typeface="MS UI Gothic" pitchFamily="50" charset="-128"/>
                          <a:ea typeface="MS UI Gothic" pitchFamily="50" charset="-128"/>
                          <a:cs typeface="+mn-cs"/>
                        </a:rPr>
                        <a:t>⑤　在宅復帰率が６割以上であること。</a:t>
                      </a:r>
                      <a:endParaRPr kumimoji="1" lang="en-US" altLang="ja-JP" sz="2000" b="0" i="0" u="none" strike="noStrike" kern="12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B63F6258-6DF8-4BE4-8158-0A1CF1776C9E}" type="slidenum">
              <a:rPr lang="en-US" sz="1400">
                <a:effectLst>
                  <a:outerShdw blurRad="38100" dist="38100" dir="2700000" algn="tl">
                    <a:srgbClr val="000000">
                      <a:alpha val="43137"/>
                    </a:srgbClr>
                  </a:outerShdw>
                </a:effectLst>
              </a:rPr>
              <a:pPr algn="r">
                <a:defRPr/>
              </a:pPr>
              <a:t>220</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260648"/>
          <a:ext cx="8136904" cy="6480719"/>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389453">
                <a:tc>
                  <a:txBody>
                    <a:bodyPr/>
                    <a:lstStyle/>
                    <a:p>
                      <a:pPr algn="ctr"/>
                      <a:r>
                        <a:rPr kumimoji="1" lang="ja-JP" altLang="en-US" sz="1900" b="1" dirty="0" smtClean="0">
                          <a:solidFill>
                            <a:srgbClr val="FF0000"/>
                          </a:solidFill>
                          <a:latin typeface="MS UI Gothic" pitchFamily="50" charset="-128"/>
                          <a:ea typeface="MS UI Gothic" pitchFamily="50" charset="-128"/>
                        </a:rPr>
                        <a:t>改　定　後</a:t>
                      </a:r>
                      <a:endParaRPr kumimoji="1" lang="ja-JP" altLang="en-US" sz="19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900" dirty="0" smtClean="0">
                          <a:latin typeface="MS UI Gothic" pitchFamily="50" charset="-128"/>
                          <a:ea typeface="MS UI Gothic" pitchFamily="50" charset="-128"/>
                        </a:rPr>
                        <a:t>現　　行</a:t>
                      </a:r>
                      <a:endParaRPr kumimoji="1" lang="ja-JP" altLang="en-US" sz="1900" dirty="0">
                        <a:latin typeface="MS UI Gothic" pitchFamily="50" charset="-128"/>
                        <a:ea typeface="MS UI Gothic" pitchFamily="50" charset="-128"/>
                      </a:endParaRPr>
                    </a:p>
                  </a:txBody>
                  <a:tcPr anchor="ctr">
                    <a:solidFill>
                      <a:schemeClr val="accent5">
                        <a:lumMod val="20000"/>
                        <a:lumOff val="80000"/>
                      </a:schemeClr>
                    </a:solidFill>
                  </a:tcPr>
                </a:tc>
              </a:tr>
              <a:tr h="6091266">
                <a:tc>
                  <a:txBody>
                    <a:bodyPr/>
                    <a:lstStyle/>
                    <a:p>
                      <a:pPr marL="266700" indent="-266700">
                        <a:spcAft>
                          <a:spcPts val="600"/>
                        </a:spcAft>
                      </a:pPr>
                      <a:r>
                        <a:rPr kumimoji="1" lang="ja-JP" altLang="en-US" sz="1900" b="0" i="0" u="none" strike="noStrike" kern="1200" baseline="0" dirty="0" smtClean="0">
                          <a:solidFill>
                            <a:schemeClr val="tx1"/>
                          </a:solidFill>
                          <a:latin typeface="MS UI Gothic" pitchFamily="50" charset="-128"/>
                          <a:ea typeface="MS UI Gothic" pitchFamily="50" charset="-128"/>
                          <a:cs typeface="+mn-cs"/>
                        </a:rPr>
                        <a:t>２　亜急性期入院医療管理料２</a:t>
                      </a:r>
                    </a:p>
                    <a:p>
                      <a:pPr marL="266700" indent="-266700"/>
                      <a:r>
                        <a:rPr kumimoji="1" lang="ja-JP" altLang="en-US" sz="1900" b="0" i="0" u="sng" strike="noStrike" kern="1200" baseline="0" dirty="0" smtClean="0">
                          <a:solidFill>
                            <a:srgbClr val="FF0000"/>
                          </a:solidFill>
                          <a:latin typeface="MS UI Gothic" pitchFamily="50" charset="-128"/>
                          <a:ea typeface="MS UI Gothic" pitchFamily="50" charset="-128"/>
                          <a:cs typeface="+mn-cs"/>
                        </a:rPr>
                        <a:t>（削除）</a:t>
                      </a:r>
                    </a:p>
                    <a:p>
                      <a:pPr marL="273050" indent="-190500"/>
                      <a:r>
                        <a:rPr kumimoji="1" lang="ja-JP" altLang="en-US" sz="1900" b="0" i="0" u="none" strike="noStrike" kern="1200" baseline="0" dirty="0" smtClean="0">
                          <a:solidFill>
                            <a:schemeClr val="tx1"/>
                          </a:solidFill>
                          <a:latin typeface="MS UI Gothic" pitchFamily="50" charset="-128"/>
                          <a:ea typeface="MS UI Gothic" pitchFamily="50" charset="-128"/>
                          <a:cs typeface="+mn-cs"/>
                        </a:rPr>
                        <a:t>①　届出可能病床は</a:t>
                      </a:r>
                      <a:r>
                        <a:rPr kumimoji="1" lang="ja-JP" altLang="en-US" sz="1900" b="1" i="0" u="none" strike="noStrike" kern="1200" baseline="0" dirty="0" smtClean="0">
                          <a:solidFill>
                            <a:srgbClr val="FF0000"/>
                          </a:solidFill>
                          <a:latin typeface="MS UI Gothic" pitchFamily="50" charset="-128"/>
                          <a:ea typeface="MS UI Gothic" pitchFamily="50" charset="-128"/>
                          <a:cs typeface="+mn-cs"/>
                        </a:rPr>
                        <a:t>亜急性期入院医療管理料１と２をあわせて</a:t>
                      </a:r>
                      <a:r>
                        <a:rPr kumimoji="1" lang="ja-JP" altLang="en-US" sz="1900" b="0" i="0" u="none" strike="noStrike" kern="1200" baseline="0" dirty="0" smtClean="0">
                          <a:solidFill>
                            <a:schemeClr val="tx1"/>
                          </a:solidFill>
                          <a:latin typeface="MS UI Gothic" pitchFamily="50" charset="-128"/>
                          <a:ea typeface="MS UI Gothic" pitchFamily="50" charset="-128"/>
                          <a:cs typeface="+mn-cs"/>
                        </a:rPr>
                        <a:t>一般病床数の</a:t>
                      </a:r>
                      <a:r>
                        <a:rPr kumimoji="1" lang="ja-JP" altLang="en-US" sz="1900" b="1" i="0" u="none" strike="noStrike" kern="1200" baseline="0" dirty="0" smtClean="0">
                          <a:solidFill>
                            <a:srgbClr val="FF0000"/>
                          </a:solidFill>
                          <a:latin typeface="MS UI Gothic" pitchFamily="50" charset="-128"/>
                          <a:ea typeface="MS UI Gothic" pitchFamily="50" charset="-128"/>
                          <a:cs typeface="+mn-cs"/>
                        </a:rPr>
                        <a:t>３割</a:t>
                      </a:r>
                      <a:r>
                        <a:rPr kumimoji="1" lang="ja-JP" altLang="en-US" sz="1900" b="0" i="0" u="none" strike="noStrike" kern="1200" baseline="0" dirty="0" smtClean="0">
                          <a:solidFill>
                            <a:schemeClr val="tx1"/>
                          </a:solidFill>
                          <a:latin typeface="MS UI Gothic" pitchFamily="50" charset="-128"/>
                          <a:ea typeface="MS UI Gothic" pitchFamily="50" charset="-128"/>
                          <a:cs typeface="+mn-cs"/>
                        </a:rPr>
                        <a:t>以下。</a:t>
                      </a:r>
                      <a:r>
                        <a:rPr kumimoji="1" lang="ja-JP" altLang="en-US" sz="1900" b="1" i="0" u="none" strike="noStrike" kern="1200" baseline="0" dirty="0" smtClean="0">
                          <a:solidFill>
                            <a:srgbClr val="FF0000"/>
                          </a:solidFill>
                          <a:latin typeface="MS UI Gothic" pitchFamily="50" charset="-128"/>
                          <a:ea typeface="MS UI Gothic" pitchFamily="50" charset="-128"/>
                          <a:cs typeface="+mn-cs"/>
                        </a:rPr>
                        <a:t>ただし、一般病床</a:t>
                      </a:r>
                      <a:r>
                        <a:rPr kumimoji="1" lang="en-US" altLang="ja-JP" sz="1900" b="1" i="0" u="none" strike="noStrike" kern="1200" baseline="0" dirty="0" smtClean="0">
                          <a:solidFill>
                            <a:srgbClr val="FF0000"/>
                          </a:solidFill>
                          <a:latin typeface="MS UI Gothic" pitchFamily="50" charset="-128"/>
                          <a:ea typeface="MS UI Gothic" pitchFamily="50" charset="-128"/>
                          <a:cs typeface="+mn-cs"/>
                        </a:rPr>
                        <a:t/>
                      </a:r>
                      <a:br>
                        <a:rPr kumimoji="1" lang="en-US" altLang="ja-JP" sz="1900" b="1" i="0" u="none" strike="noStrike" kern="1200" baseline="0" dirty="0" smtClean="0">
                          <a:solidFill>
                            <a:srgbClr val="FF0000"/>
                          </a:solidFill>
                          <a:latin typeface="MS UI Gothic" pitchFamily="50" charset="-128"/>
                          <a:ea typeface="MS UI Gothic" pitchFamily="50" charset="-128"/>
                          <a:cs typeface="+mn-cs"/>
                        </a:rPr>
                      </a:br>
                      <a:r>
                        <a:rPr kumimoji="1" lang="ja-JP" altLang="en-US" sz="1900" b="1" i="0" u="none" strike="noStrike" kern="1200" baseline="0" dirty="0" smtClean="0">
                          <a:solidFill>
                            <a:srgbClr val="FF0000"/>
                          </a:solidFill>
                          <a:latin typeface="MS UI Gothic" pitchFamily="50" charset="-128"/>
                          <a:ea typeface="MS UI Gothic" pitchFamily="50" charset="-128"/>
                          <a:cs typeface="+mn-cs"/>
                        </a:rPr>
                        <a:t>２００床以上の病院は病床数にかかわらず最大４０床まで、一般病床</a:t>
                      </a:r>
                      <a:r>
                        <a:rPr kumimoji="1" lang="en-US" altLang="ja-JP" sz="1900" b="1" i="0" u="none" strike="noStrike" kern="1200" baseline="0" dirty="0" smtClean="0">
                          <a:solidFill>
                            <a:srgbClr val="FF0000"/>
                          </a:solidFill>
                          <a:latin typeface="MS UI Gothic" pitchFamily="50" charset="-128"/>
                          <a:ea typeface="MS UI Gothic" pitchFamily="50" charset="-128"/>
                          <a:cs typeface="+mn-cs"/>
                        </a:rPr>
                        <a:t/>
                      </a:r>
                      <a:br>
                        <a:rPr kumimoji="1" lang="en-US" altLang="ja-JP" sz="1900" b="1" i="0" u="none" strike="noStrike" kern="1200" baseline="0" dirty="0" smtClean="0">
                          <a:solidFill>
                            <a:srgbClr val="FF0000"/>
                          </a:solidFill>
                          <a:latin typeface="MS UI Gothic" pitchFamily="50" charset="-128"/>
                          <a:ea typeface="MS UI Gothic" pitchFamily="50" charset="-128"/>
                          <a:cs typeface="+mn-cs"/>
                        </a:rPr>
                      </a:br>
                      <a:r>
                        <a:rPr kumimoji="1" lang="ja-JP" altLang="en-US" sz="1900" b="1" i="0" u="none" strike="noStrike" kern="1200" baseline="0" dirty="0" smtClean="0">
                          <a:solidFill>
                            <a:srgbClr val="FF0000"/>
                          </a:solidFill>
                          <a:latin typeface="MS UI Gothic" pitchFamily="50" charset="-128"/>
                          <a:ea typeface="MS UI Gothic" pitchFamily="50" charset="-128"/>
                          <a:cs typeface="+mn-cs"/>
                        </a:rPr>
                        <a:t>１００床以下の病院は病床数にかかわらず最大３０床まで届出可能。</a:t>
                      </a:r>
                    </a:p>
                    <a:p>
                      <a:pPr marL="273050" indent="-190500"/>
                      <a:r>
                        <a:rPr kumimoji="1" lang="ja-JP" altLang="en-US" sz="1900" b="0" i="0" u="none" strike="noStrike" kern="1200" baseline="0" dirty="0" smtClean="0">
                          <a:solidFill>
                            <a:schemeClr val="tx1"/>
                          </a:solidFill>
                          <a:latin typeface="MS UI Gothic" pitchFamily="50" charset="-128"/>
                          <a:ea typeface="MS UI Gothic" pitchFamily="50" charset="-128"/>
                          <a:cs typeface="+mn-cs"/>
                        </a:rPr>
                        <a:t>②　看護職員配置が常時１３対１以上。（看護師７割以上）</a:t>
                      </a:r>
                    </a:p>
                    <a:p>
                      <a:pPr marL="273050" indent="-190500"/>
                      <a:r>
                        <a:rPr kumimoji="1" lang="ja-JP" altLang="en-US" sz="1900" b="0" i="0" u="none" strike="noStrike" kern="1200" baseline="0" dirty="0" smtClean="0">
                          <a:solidFill>
                            <a:schemeClr val="tx1"/>
                          </a:solidFill>
                          <a:latin typeface="MS UI Gothic" pitchFamily="50" charset="-128"/>
                          <a:ea typeface="MS UI Gothic" pitchFamily="50" charset="-128"/>
                          <a:cs typeface="+mn-cs"/>
                        </a:rPr>
                        <a:t>③　診療録管理体制加算を算定していること。</a:t>
                      </a:r>
                    </a:p>
                    <a:p>
                      <a:pPr marL="273050" indent="-190500"/>
                      <a:r>
                        <a:rPr kumimoji="1" lang="ja-JP" altLang="en-US" sz="1900" b="0" i="0" u="none" strike="noStrike" kern="1200" baseline="0" dirty="0" smtClean="0">
                          <a:solidFill>
                            <a:schemeClr val="tx1"/>
                          </a:solidFill>
                          <a:latin typeface="MS UI Gothic" pitchFamily="50" charset="-128"/>
                          <a:ea typeface="MS UI Gothic" pitchFamily="50" charset="-128"/>
                          <a:cs typeface="+mn-cs"/>
                        </a:rPr>
                        <a:t>④　専任の在宅復帰支援者が勤務していること。</a:t>
                      </a:r>
                    </a:p>
                    <a:p>
                      <a:pPr marL="273050" indent="-190500"/>
                      <a:r>
                        <a:rPr kumimoji="1" lang="ja-JP" altLang="en-US" sz="1900" b="0" i="0" u="none" strike="noStrike" kern="1200" baseline="0" dirty="0" smtClean="0">
                          <a:solidFill>
                            <a:schemeClr val="tx1"/>
                          </a:solidFill>
                          <a:latin typeface="MS UI Gothic" pitchFamily="50" charset="-128"/>
                          <a:ea typeface="MS UI Gothic" pitchFamily="50" charset="-128"/>
                          <a:cs typeface="+mn-cs"/>
                        </a:rPr>
                        <a:t>⑤　在宅復帰率が６割以上であること。</a:t>
                      </a:r>
                    </a:p>
                    <a:p>
                      <a:pPr marL="266700" indent="-266700"/>
                      <a:r>
                        <a:rPr kumimoji="1" lang="ja-JP" altLang="en-US" sz="1900" b="0" i="0" u="sng" strike="noStrike" kern="1200" baseline="0" dirty="0" smtClean="0">
                          <a:solidFill>
                            <a:srgbClr val="FF0000"/>
                          </a:solidFill>
                          <a:latin typeface="MS UI Gothic" pitchFamily="50" charset="-128"/>
                          <a:ea typeface="MS UI Gothic" pitchFamily="50" charset="-128"/>
                          <a:cs typeface="+mn-cs"/>
                        </a:rPr>
                        <a:t>（削除）</a:t>
                      </a:r>
                      <a:endParaRPr kumimoji="1" lang="ja-JP" altLang="en-US" sz="1900" b="1" i="0" u="sng"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p>
                      <a:pPr marL="266700" indent="-266700"/>
                      <a:endParaRPr kumimoji="1" lang="ja-JP" altLang="en-US" sz="1900" b="0" i="0" u="none" strike="noStrike" kern="1200" baseline="0" dirty="0" smtClean="0">
                        <a:solidFill>
                          <a:schemeClr val="tx1"/>
                        </a:solidFill>
                        <a:latin typeface="MS UI Gothic" pitchFamily="50" charset="-128"/>
                        <a:ea typeface="MS UI Gothic" pitchFamily="50" charset="-128"/>
                        <a:cs typeface="+mn-cs"/>
                      </a:endParaRPr>
                    </a:p>
                    <a:p>
                      <a:endParaRPr kumimoji="1" lang="ja-JP" altLang="en-US" sz="1900" b="1" i="0" u="sng"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pPr marL="266700" indent="-266700">
                        <a:spcAft>
                          <a:spcPts val="600"/>
                        </a:spcAft>
                      </a:pPr>
                      <a:r>
                        <a:rPr kumimoji="1" lang="ja-JP" altLang="en-US" sz="1900" b="0" i="0" u="none" strike="noStrike" kern="1200" baseline="0" dirty="0" smtClean="0">
                          <a:solidFill>
                            <a:schemeClr val="tx1"/>
                          </a:solidFill>
                          <a:latin typeface="MS UI Gothic" pitchFamily="50" charset="-128"/>
                          <a:ea typeface="MS UI Gothic" pitchFamily="50" charset="-128"/>
                          <a:cs typeface="+mn-cs"/>
                        </a:rPr>
                        <a:t>２　亜急性期入院医療管理料２</a:t>
                      </a:r>
                    </a:p>
                    <a:p>
                      <a:pPr marL="266700" indent="-184150"/>
                      <a:r>
                        <a:rPr kumimoji="1" lang="ja-JP" altLang="en-US" sz="1900" b="1" i="0" u="sng" strike="noStrike" kern="1200" baseline="0" dirty="0" smtClean="0">
                          <a:solidFill>
                            <a:schemeClr val="tx1"/>
                          </a:solidFill>
                          <a:latin typeface="MS UI Gothic" pitchFamily="50" charset="-128"/>
                          <a:ea typeface="MS UI Gothic" pitchFamily="50" charset="-128"/>
                          <a:cs typeface="+mn-cs"/>
                        </a:rPr>
                        <a:t>①　許可病床数２００床未満であること。</a:t>
                      </a:r>
                    </a:p>
                    <a:p>
                      <a:pPr marL="266700" indent="-184150"/>
                      <a:r>
                        <a:rPr kumimoji="1" lang="ja-JP" altLang="en-US" sz="1900" b="0" i="0" u="none" strike="noStrike" kern="1200" baseline="0" dirty="0" smtClean="0">
                          <a:solidFill>
                            <a:schemeClr val="tx1"/>
                          </a:solidFill>
                          <a:latin typeface="MS UI Gothic" pitchFamily="50" charset="-128"/>
                          <a:ea typeface="MS UI Gothic" pitchFamily="50" charset="-128"/>
                          <a:cs typeface="+mn-cs"/>
                        </a:rPr>
                        <a:t>②　届出可能病床は一般病床数の３割以下。</a:t>
                      </a:r>
                      <a:r>
                        <a:rPr kumimoji="1" lang="ja-JP" altLang="en-US" sz="1900" b="1" i="0" u="sng" strike="noStrike" kern="1200" baseline="0" dirty="0" smtClean="0">
                          <a:solidFill>
                            <a:schemeClr val="tx1"/>
                          </a:solidFill>
                          <a:latin typeface="MS UI Gothic" pitchFamily="50" charset="-128"/>
                          <a:ea typeface="MS UI Gothic" pitchFamily="50" charset="-128"/>
                          <a:cs typeface="+mn-cs"/>
                        </a:rPr>
                        <a:t>ただし、一般病床１００床以下の病院は病床数にかかわらず最大３０床まで届出可能</a:t>
                      </a:r>
                      <a:r>
                        <a:rPr kumimoji="1" lang="ja-JP" altLang="en-US" sz="1900" b="0" i="0" u="none" strike="noStrike" kern="1200" baseline="0" dirty="0" smtClean="0">
                          <a:solidFill>
                            <a:schemeClr val="tx1"/>
                          </a:solidFill>
                          <a:latin typeface="MS UI Gothic" pitchFamily="50" charset="-128"/>
                          <a:ea typeface="MS UI Gothic" pitchFamily="50" charset="-128"/>
                          <a:cs typeface="+mn-cs"/>
                        </a:rPr>
                        <a:t>。</a:t>
                      </a:r>
                    </a:p>
                    <a:p>
                      <a:pPr marL="266700" indent="-184150"/>
                      <a:endParaRPr kumimoji="1" lang="en-US" altLang="ja-JP" sz="1900" b="0" i="0" u="none" strike="noStrike" kern="1200" baseline="0" dirty="0" smtClean="0">
                        <a:solidFill>
                          <a:schemeClr val="tx1"/>
                        </a:solidFill>
                        <a:latin typeface="MS UI Gothic" pitchFamily="50" charset="-128"/>
                        <a:ea typeface="MS UI Gothic" pitchFamily="50" charset="-128"/>
                        <a:cs typeface="+mn-cs"/>
                      </a:endParaRPr>
                    </a:p>
                    <a:p>
                      <a:pPr marL="266700" indent="-184150"/>
                      <a:endParaRPr kumimoji="1" lang="en-US" altLang="ja-JP" sz="1900" b="0" i="0" u="none" strike="noStrike" kern="1200" baseline="0" dirty="0" smtClean="0">
                        <a:solidFill>
                          <a:schemeClr val="tx1"/>
                        </a:solidFill>
                        <a:latin typeface="MS UI Gothic" pitchFamily="50" charset="-128"/>
                        <a:ea typeface="MS UI Gothic" pitchFamily="50" charset="-128"/>
                        <a:cs typeface="+mn-cs"/>
                      </a:endParaRPr>
                    </a:p>
                    <a:p>
                      <a:pPr marL="266700" indent="-184150"/>
                      <a:endParaRPr kumimoji="1" lang="en-US" altLang="ja-JP" sz="1900" b="0" i="0" u="none" strike="noStrike" kern="1200" baseline="0" dirty="0" smtClean="0">
                        <a:solidFill>
                          <a:schemeClr val="tx1"/>
                        </a:solidFill>
                        <a:latin typeface="MS UI Gothic" pitchFamily="50" charset="-128"/>
                        <a:ea typeface="MS UI Gothic" pitchFamily="50" charset="-128"/>
                        <a:cs typeface="+mn-cs"/>
                      </a:endParaRPr>
                    </a:p>
                    <a:p>
                      <a:pPr marL="266700" indent="-184150"/>
                      <a:r>
                        <a:rPr kumimoji="1" lang="ja-JP" altLang="en-US" sz="1900" b="0" i="0" u="none" strike="noStrike" kern="1200" baseline="0" dirty="0" smtClean="0">
                          <a:solidFill>
                            <a:schemeClr val="tx1"/>
                          </a:solidFill>
                          <a:latin typeface="MS UI Gothic" pitchFamily="50" charset="-128"/>
                          <a:ea typeface="MS UI Gothic" pitchFamily="50" charset="-128"/>
                          <a:cs typeface="+mn-cs"/>
                        </a:rPr>
                        <a:t>③　看護職員配置が常時１３対１以上。（看護師７割以上）</a:t>
                      </a:r>
                    </a:p>
                    <a:p>
                      <a:pPr marL="266700" indent="-184150"/>
                      <a:r>
                        <a:rPr kumimoji="1" lang="ja-JP" altLang="en-US" sz="1900" b="0" i="0" u="none" strike="noStrike" kern="1200" baseline="0" dirty="0" smtClean="0">
                          <a:solidFill>
                            <a:schemeClr val="tx1"/>
                          </a:solidFill>
                          <a:latin typeface="MS UI Gothic" pitchFamily="50" charset="-128"/>
                          <a:ea typeface="MS UI Gothic" pitchFamily="50" charset="-128"/>
                          <a:cs typeface="+mn-cs"/>
                        </a:rPr>
                        <a:t>④　診療録管理体制加算を算定していること。</a:t>
                      </a:r>
                    </a:p>
                    <a:p>
                      <a:pPr marL="266700" indent="-184150"/>
                      <a:r>
                        <a:rPr kumimoji="1" lang="ja-JP" altLang="en-US" sz="1900" b="0" i="0" u="none" strike="noStrike" kern="1200" baseline="0" dirty="0" smtClean="0">
                          <a:solidFill>
                            <a:schemeClr val="tx1"/>
                          </a:solidFill>
                          <a:latin typeface="MS UI Gothic" pitchFamily="50" charset="-128"/>
                          <a:ea typeface="MS UI Gothic" pitchFamily="50" charset="-128"/>
                          <a:cs typeface="+mn-cs"/>
                        </a:rPr>
                        <a:t>⑤　専任の在宅復帰支援者が勤務していること。</a:t>
                      </a:r>
                    </a:p>
                    <a:p>
                      <a:pPr marL="266700" indent="-184150"/>
                      <a:r>
                        <a:rPr kumimoji="1" lang="ja-JP" altLang="en-US" sz="1900" b="0" i="0" u="none" strike="noStrike" kern="1200" baseline="0" dirty="0" smtClean="0">
                          <a:solidFill>
                            <a:schemeClr val="tx1"/>
                          </a:solidFill>
                          <a:latin typeface="MS UI Gothic" pitchFamily="50" charset="-128"/>
                          <a:ea typeface="MS UI Gothic" pitchFamily="50" charset="-128"/>
                          <a:cs typeface="+mn-cs"/>
                        </a:rPr>
                        <a:t>⑥　在宅復帰率が６割以上であること。</a:t>
                      </a:r>
                    </a:p>
                    <a:p>
                      <a:pPr marL="266700" indent="-184150"/>
                      <a:r>
                        <a:rPr kumimoji="1" lang="ja-JP" altLang="en-US" sz="1900" b="1" i="0" u="sng" strike="noStrike" kern="1200" baseline="0" dirty="0" smtClean="0">
                          <a:solidFill>
                            <a:schemeClr val="tx1"/>
                          </a:solidFill>
                          <a:latin typeface="MS UI Gothic" pitchFamily="50" charset="-128"/>
                          <a:ea typeface="MS UI Gothic" pitchFamily="50" charset="-128"/>
                          <a:cs typeface="+mn-cs"/>
                        </a:rPr>
                        <a:t>⑦　治療開始日より３週間以内に７対１入院基本料、１０対１入院基本料等算定病床から転床又は転院してきた患者が２／３以上であること。</a:t>
                      </a:r>
                      <a:endParaRPr kumimoji="1" lang="en-US" altLang="ja-JP" sz="1900" b="1" i="0" u="sng" strike="noStrike" kern="12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1D82D521-2AD4-4CA2-A560-85B9CE571BF3}" type="slidenum">
              <a:rPr lang="en-US" sz="1400">
                <a:effectLst>
                  <a:outerShdw blurRad="38100" dist="38100" dir="2700000" algn="tl">
                    <a:srgbClr val="000000">
                      <a:alpha val="43137"/>
                    </a:srgbClr>
                  </a:outerShdw>
                </a:effectLst>
              </a:rPr>
              <a:pPr algn="r">
                <a:defRPr/>
              </a:pPr>
              <a:t>221</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124744"/>
            <a:ext cx="8136904" cy="5544616"/>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fontAlgn="auto">
              <a:spcBef>
                <a:spcPts val="0"/>
              </a:spcBef>
              <a:spcAft>
                <a:spcPts val="600"/>
              </a:spcAft>
              <a:defRPr/>
            </a:pPr>
            <a:r>
              <a:rPr kumimoji="0" lang="ja-JP" altLang="en-US" sz="2400" dirty="0">
                <a:latin typeface="MS UI Gothic" pitchFamily="50" charset="-128"/>
                <a:ea typeface="MS UI Gothic" pitchFamily="50" charset="-128"/>
              </a:rPr>
              <a:t>◆亜急性期入院医療管理料について看護配置等を緩和した評価を新設する。</a:t>
            </a:r>
            <a:endParaRPr kumimoji="0" lang="en-US" altLang="ja-JP" sz="2400" dirty="0">
              <a:latin typeface="MS UI Gothic" pitchFamily="50" charset="-128"/>
              <a:ea typeface="MS UI Gothic" pitchFamily="50" charset="-128"/>
            </a:endParaRPr>
          </a:p>
          <a:p>
            <a:pPr marL="450850" fontAlgn="auto">
              <a:spcBef>
                <a:spcPts val="0"/>
              </a:spcBef>
              <a:spcAft>
                <a:spcPts val="0"/>
              </a:spcAft>
              <a:defRPr/>
            </a:pPr>
            <a:r>
              <a:rPr kumimoji="0" lang="en-US" altLang="ja-JP" sz="2000" dirty="0">
                <a:latin typeface="MS UI Gothic" pitchFamily="50" charset="-128"/>
                <a:ea typeface="MS UI Gothic" pitchFamily="50" charset="-128"/>
              </a:rPr>
              <a:t>A308-2</a:t>
            </a:r>
            <a:r>
              <a:rPr kumimoji="0" lang="ja-JP" altLang="en-US" sz="2000" dirty="0">
                <a:latin typeface="MS UI Gothic" pitchFamily="50" charset="-128"/>
                <a:ea typeface="MS UI Gothic" pitchFamily="50" charset="-128"/>
              </a:rPr>
              <a:t>　亜急性期入院医療管理料　注２</a:t>
            </a:r>
          </a:p>
          <a:p>
            <a:pPr fontAlgn="auto">
              <a:spcBef>
                <a:spcPts val="0"/>
              </a:spcBef>
              <a:spcAft>
                <a:spcPts val="0"/>
              </a:spcAft>
              <a:defRPr/>
            </a:pPr>
            <a:r>
              <a:rPr kumimoji="0" lang="ja-JP" altLang="en-US" sz="2200" dirty="0">
                <a:solidFill>
                  <a:srgbClr val="FF0000"/>
                </a:solidFill>
                <a:latin typeface="MS UI Gothic" pitchFamily="50" charset="-128"/>
                <a:ea typeface="MS UI Gothic" pitchFamily="50" charset="-128"/>
              </a:rPr>
              <a:t>（新）亜急性期入院医療管理料１（指定地域）  １</a:t>
            </a:r>
            <a:r>
              <a:rPr kumimoji="0" lang="en-US" altLang="ja-JP" sz="2200" dirty="0">
                <a:solidFill>
                  <a:srgbClr val="FF0000"/>
                </a:solidFill>
                <a:latin typeface="MS UI Gothic" pitchFamily="50" charset="-128"/>
                <a:ea typeface="MS UI Gothic" pitchFamily="50" charset="-128"/>
              </a:rPr>
              <a:t>,</a:t>
            </a:r>
            <a:r>
              <a:rPr kumimoji="0" lang="ja-JP" altLang="en-US" sz="2200" dirty="0">
                <a:solidFill>
                  <a:srgbClr val="FF0000"/>
                </a:solidFill>
                <a:latin typeface="MS UI Gothic" pitchFamily="50" charset="-128"/>
                <a:ea typeface="MS UI Gothic" pitchFamily="50" charset="-128"/>
              </a:rPr>
              <a:t>７６１点（１日につき）</a:t>
            </a:r>
          </a:p>
          <a:p>
            <a:pPr fontAlgn="auto">
              <a:spcBef>
                <a:spcPts val="0"/>
              </a:spcBef>
              <a:spcAft>
                <a:spcPts val="0"/>
              </a:spcAft>
              <a:defRPr/>
            </a:pPr>
            <a:r>
              <a:rPr kumimoji="0" lang="ja-JP" altLang="en-US" sz="2200" dirty="0">
                <a:solidFill>
                  <a:srgbClr val="FF0000"/>
                </a:solidFill>
                <a:latin typeface="MS UI Gothic" pitchFamily="50" charset="-128"/>
                <a:ea typeface="MS UI Gothic" pitchFamily="50" charset="-128"/>
              </a:rPr>
              <a:t>（新）亜急性期入院医療管理料２（指定地域）  １</a:t>
            </a:r>
            <a:r>
              <a:rPr kumimoji="0" lang="en-US" altLang="ja-JP" sz="2200" dirty="0">
                <a:solidFill>
                  <a:srgbClr val="FF0000"/>
                </a:solidFill>
                <a:latin typeface="MS UI Gothic" pitchFamily="50" charset="-128"/>
                <a:ea typeface="MS UI Gothic" pitchFamily="50" charset="-128"/>
              </a:rPr>
              <a:t>,</a:t>
            </a:r>
            <a:r>
              <a:rPr kumimoji="0" lang="ja-JP" altLang="en-US" sz="2200" dirty="0">
                <a:solidFill>
                  <a:srgbClr val="FF0000"/>
                </a:solidFill>
                <a:latin typeface="MS UI Gothic" pitchFamily="50" charset="-128"/>
                <a:ea typeface="MS UI Gothic" pitchFamily="50" charset="-128"/>
              </a:rPr>
              <a:t>６６１点（１日につき）</a:t>
            </a:r>
          </a:p>
          <a:p>
            <a:pPr marL="273050" fontAlgn="auto">
              <a:spcBef>
                <a:spcPts val="1200"/>
              </a:spcBef>
              <a:spcAft>
                <a:spcPts val="0"/>
              </a:spcAft>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算定要件</a:t>
            </a:r>
            <a:r>
              <a:rPr kumimoji="0" lang="en-US" altLang="ja-JP" dirty="0">
                <a:latin typeface="MS UI Gothic" pitchFamily="50" charset="-128"/>
                <a:ea typeface="MS UI Gothic" pitchFamily="50" charset="-128"/>
              </a:rPr>
              <a:t>]</a:t>
            </a:r>
          </a:p>
          <a:p>
            <a:pPr marL="628650" fontAlgn="auto">
              <a:spcBef>
                <a:spcPts val="0"/>
              </a:spcBef>
              <a:spcAft>
                <a:spcPts val="0"/>
              </a:spcAft>
              <a:defRPr/>
            </a:pPr>
            <a:r>
              <a:rPr kumimoji="0" lang="ja-JP" altLang="en-US" b="1" dirty="0">
                <a:solidFill>
                  <a:srgbClr val="FF0000"/>
                </a:solidFill>
                <a:latin typeface="MS UI Gothic" pitchFamily="50" charset="-128"/>
                <a:ea typeface="MS UI Gothic" pitchFamily="50" charset="-128"/>
              </a:rPr>
              <a:t>６０日</a:t>
            </a:r>
            <a:r>
              <a:rPr kumimoji="0" lang="ja-JP" altLang="en-US" dirty="0">
                <a:latin typeface="MS UI Gothic" pitchFamily="50" charset="-128"/>
                <a:ea typeface="MS UI Gothic" pitchFamily="50" charset="-128"/>
              </a:rPr>
              <a:t>を限度として一般病棟の</a:t>
            </a:r>
            <a:r>
              <a:rPr kumimoji="0" lang="ja-JP" altLang="en-US" dirty="0">
                <a:solidFill>
                  <a:srgbClr val="0070C0"/>
                </a:solidFill>
                <a:latin typeface="MS UI Gothic" pitchFamily="50" charset="-128"/>
                <a:ea typeface="MS UI Gothic" pitchFamily="50" charset="-128"/>
              </a:rPr>
              <a:t>病室単位</a:t>
            </a:r>
            <a:r>
              <a:rPr kumimoji="0" lang="ja-JP" altLang="en-US" dirty="0">
                <a:latin typeface="MS UI Gothic" pitchFamily="50" charset="-128"/>
                <a:ea typeface="MS UI Gothic" pitchFamily="50" charset="-128"/>
              </a:rPr>
              <a:t>で算定する。</a:t>
            </a:r>
          </a:p>
          <a:p>
            <a:pPr marL="273050" fontAlgn="auto">
              <a:spcBef>
                <a:spcPts val="1200"/>
              </a:spcBef>
              <a:spcAft>
                <a:spcPts val="0"/>
              </a:spcAft>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施設基準</a:t>
            </a:r>
            <a:r>
              <a:rPr kumimoji="0" lang="en-US" altLang="ja-JP" dirty="0">
                <a:latin typeface="MS UI Gothic" pitchFamily="50" charset="-128"/>
                <a:ea typeface="MS UI Gothic" pitchFamily="50" charset="-128"/>
              </a:rPr>
              <a:t>]</a:t>
            </a:r>
          </a:p>
          <a:p>
            <a:pPr marL="628650" indent="-177800" fontAlgn="auto">
              <a:spcBef>
                <a:spcPts val="0"/>
              </a:spcBef>
              <a:spcAft>
                <a:spcPts val="0"/>
              </a:spcAft>
              <a:defRPr/>
            </a:pPr>
            <a:r>
              <a:rPr kumimoji="0" lang="en-US" altLang="ja-JP" dirty="0">
                <a:latin typeface="MS UI Gothic" pitchFamily="50" charset="-128"/>
                <a:ea typeface="MS UI Gothic" pitchFamily="50" charset="-128"/>
              </a:rPr>
              <a:t>①</a:t>
            </a:r>
            <a:r>
              <a:rPr kumimoji="0" lang="ja-JP" altLang="en-US" dirty="0">
                <a:latin typeface="MS UI Gothic" pitchFamily="50" charset="-128"/>
                <a:ea typeface="MS UI Gothic" pitchFamily="50" charset="-128"/>
              </a:rPr>
              <a:t>　別に厚生労働大臣が定める二次医療圏に属する保険医療機関（特定機能病院、２００床以上の病院、ＤＰＣ対象病院、一般病棟７対１入院基本料及び一般病棟１０対１入院基本料を算定している病院を除く）であること。</a:t>
            </a:r>
          </a:p>
          <a:p>
            <a:pPr marL="628650" indent="-177800" fontAlgn="auto">
              <a:spcBef>
                <a:spcPts val="0"/>
              </a:spcBef>
              <a:spcAft>
                <a:spcPts val="0"/>
              </a:spcAft>
              <a:defRPr/>
            </a:pPr>
            <a:r>
              <a:rPr kumimoji="0" lang="ja-JP" altLang="en-US" dirty="0">
                <a:latin typeface="MS UI Gothic" pitchFamily="50" charset="-128"/>
                <a:ea typeface="MS UI Gothic" pitchFamily="50" charset="-128"/>
              </a:rPr>
              <a:t>②　</a:t>
            </a:r>
            <a:r>
              <a:rPr kumimoji="0" lang="ja-JP" altLang="en-US" dirty="0">
                <a:solidFill>
                  <a:srgbClr val="0070C0"/>
                </a:solidFill>
                <a:latin typeface="MS UI Gothic" pitchFamily="50" charset="-128"/>
                <a:ea typeface="MS UI Gothic" pitchFamily="50" charset="-128"/>
              </a:rPr>
              <a:t>届出可能病床</a:t>
            </a:r>
            <a:r>
              <a:rPr kumimoji="0" lang="ja-JP" altLang="en-US" dirty="0">
                <a:latin typeface="MS UI Gothic" pitchFamily="50" charset="-128"/>
                <a:ea typeface="MS UI Gothic" pitchFamily="50" charset="-128"/>
              </a:rPr>
              <a:t>は亜急性期入院医療管理料１と２を</a:t>
            </a:r>
            <a:r>
              <a:rPr kumimoji="0" lang="ja-JP" altLang="en-US" dirty="0">
                <a:solidFill>
                  <a:srgbClr val="0070C0"/>
                </a:solidFill>
                <a:latin typeface="MS UI Gothic" pitchFamily="50" charset="-128"/>
                <a:ea typeface="MS UI Gothic" pitchFamily="50" charset="-128"/>
              </a:rPr>
              <a:t>あわせて一般病床数の３割以下</a:t>
            </a:r>
            <a:r>
              <a:rPr kumimoji="0" lang="ja-JP" altLang="en-US" dirty="0">
                <a:latin typeface="MS UI Gothic" pitchFamily="50" charset="-128"/>
                <a:ea typeface="MS UI Gothic" pitchFamily="50" charset="-128"/>
              </a:rPr>
              <a:t>。</a:t>
            </a:r>
          </a:p>
          <a:p>
            <a:pPr marL="628650" indent="-177800" fontAlgn="auto">
              <a:spcBef>
                <a:spcPts val="0"/>
              </a:spcBef>
              <a:spcAft>
                <a:spcPts val="0"/>
              </a:spcAft>
              <a:defRPr/>
            </a:pPr>
            <a:r>
              <a:rPr kumimoji="0" lang="ja-JP" altLang="en-US" dirty="0">
                <a:latin typeface="MS UI Gothic" pitchFamily="50" charset="-128"/>
                <a:ea typeface="MS UI Gothic" pitchFamily="50" charset="-128"/>
              </a:rPr>
              <a:t>③　</a:t>
            </a:r>
            <a:r>
              <a:rPr kumimoji="0" lang="ja-JP" altLang="en-US" dirty="0">
                <a:solidFill>
                  <a:srgbClr val="0070C0"/>
                </a:solidFill>
                <a:latin typeface="MS UI Gothic" pitchFamily="50" charset="-128"/>
                <a:ea typeface="MS UI Gothic" pitchFamily="50" charset="-128"/>
              </a:rPr>
              <a:t>看護職員配置が常時１５対１</a:t>
            </a:r>
            <a:r>
              <a:rPr kumimoji="0" lang="ja-JP" altLang="en-US" dirty="0">
                <a:latin typeface="MS UI Gothic" pitchFamily="50" charset="-128"/>
                <a:ea typeface="MS UI Gothic" pitchFamily="50" charset="-128"/>
              </a:rPr>
              <a:t>に限る。（看護師４割以上）</a:t>
            </a:r>
          </a:p>
          <a:p>
            <a:pPr marL="628650" indent="-177800" fontAlgn="auto">
              <a:spcBef>
                <a:spcPts val="0"/>
              </a:spcBef>
              <a:spcAft>
                <a:spcPts val="0"/>
              </a:spcAft>
              <a:defRPr/>
            </a:pPr>
            <a:r>
              <a:rPr kumimoji="0" lang="ja-JP" altLang="en-US" dirty="0">
                <a:latin typeface="MS UI Gothic" pitchFamily="50" charset="-128"/>
                <a:ea typeface="MS UI Gothic" pitchFamily="50" charset="-128"/>
              </a:rPr>
              <a:t>④　</a:t>
            </a:r>
            <a:r>
              <a:rPr kumimoji="0" lang="ja-JP" altLang="en-US" dirty="0">
                <a:solidFill>
                  <a:srgbClr val="0070C0"/>
                </a:solidFill>
                <a:latin typeface="MS UI Gothic" pitchFamily="50" charset="-128"/>
                <a:ea typeface="MS UI Gothic" pitchFamily="50" charset="-128"/>
              </a:rPr>
              <a:t>診療録管理体制加算を算定</a:t>
            </a:r>
            <a:r>
              <a:rPr kumimoji="0" lang="ja-JP" altLang="en-US" dirty="0">
                <a:latin typeface="MS UI Gothic" pitchFamily="50" charset="-128"/>
                <a:ea typeface="MS UI Gothic" pitchFamily="50" charset="-128"/>
              </a:rPr>
              <a:t>していること。</a:t>
            </a:r>
          </a:p>
          <a:p>
            <a:pPr marL="628650" indent="-177800" fontAlgn="auto">
              <a:spcBef>
                <a:spcPts val="0"/>
              </a:spcBef>
              <a:spcAft>
                <a:spcPts val="0"/>
              </a:spcAft>
              <a:defRPr/>
            </a:pPr>
            <a:r>
              <a:rPr kumimoji="0" lang="ja-JP" altLang="en-US" dirty="0">
                <a:latin typeface="MS UI Gothic" pitchFamily="50" charset="-128"/>
                <a:ea typeface="MS UI Gothic" pitchFamily="50" charset="-128"/>
              </a:rPr>
              <a:t>⑤　</a:t>
            </a:r>
            <a:r>
              <a:rPr kumimoji="0" lang="ja-JP" altLang="en-US" dirty="0">
                <a:solidFill>
                  <a:srgbClr val="0070C0"/>
                </a:solidFill>
                <a:latin typeface="MS UI Gothic" pitchFamily="50" charset="-128"/>
                <a:ea typeface="MS UI Gothic" pitchFamily="50" charset="-128"/>
              </a:rPr>
              <a:t>専任の在宅復帰支援者</a:t>
            </a:r>
            <a:r>
              <a:rPr kumimoji="0" lang="ja-JP" altLang="en-US" dirty="0">
                <a:latin typeface="MS UI Gothic" pitchFamily="50" charset="-128"/>
                <a:ea typeface="MS UI Gothic" pitchFamily="50" charset="-128"/>
              </a:rPr>
              <a:t>が勤務していること</a:t>
            </a:r>
          </a:p>
          <a:p>
            <a:pPr marL="628650" indent="-177800" fontAlgn="auto">
              <a:spcBef>
                <a:spcPts val="0"/>
              </a:spcBef>
              <a:spcAft>
                <a:spcPts val="0"/>
              </a:spcAft>
              <a:defRPr/>
            </a:pPr>
            <a:r>
              <a:rPr kumimoji="0" lang="ja-JP" altLang="en-US" dirty="0">
                <a:latin typeface="MS UI Gothic" pitchFamily="50" charset="-128"/>
                <a:ea typeface="MS UI Gothic" pitchFamily="50" charset="-128"/>
              </a:rPr>
              <a:t>⑥　</a:t>
            </a:r>
            <a:r>
              <a:rPr kumimoji="0" lang="ja-JP" altLang="en-US" dirty="0">
                <a:solidFill>
                  <a:srgbClr val="0070C0"/>
                </a:solidFill>
                <a:latin typeface="MS UI Gothic" pitchFamily="50" charset="-128"/>
                <a:ea typeface="MS UI Gothic" pitchFamily="50" charset="-128"/>
              </a:rPr>
              <a:t>在宅復帰率が６割以上</a:t>
            </a:r>
            <a:r>
              <a:rPr kumimoji="0" lang="ja-JP" altLang="en-US" dirty="0">
                <a:latin typeface="MS UI Gothic" pitchFamily="50" charset="-128"/>
                <a:ea typeface="MS UI Gothic" pitchFamily="50" charset="-128"/>
              </a:rPr>
              <a:t>であること。</a:t>
            </a:r>
          </a:p>
        </p:txBody>
      </p:sp>
      <p:sp>
        <p:nvSpPr>
          <p:cNvPr id="9" name="タイトル 2"/>
          <p:cNvSpPr>
            <a:spLocks noGrp="1"/>
          </p:cNvSpPr>
          <p:nvPr>
            <p:ph type="title"/>
          </p:nvPr>
        </p:nvSpPr>
        <p:spPr>
          <a:xfrm>
            <a:off x="457200" y="116632"/>
            <a:ext cx="8229600" cy="93610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医療を提供しているが、</a:t>
            </a:r>
            <a: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医療</a:t>
            </a:r>
            <a:r>
              <a:rPr lang="ja-JP" altLang="en-US" sz="24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資源の少ない地域に配慮した評価</a:t>
            </a:r>
            <a:endParaRPr lang="ja-JP" altLang="en-US" sz="24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3A94D029-A63A-4B6C-82E8-A94E0F235D2C}" type="slidenum">
              <a:rPr lang="en-US" sz="1400">
                <a:effectLst>
                  <a:outerShdw blurRad="38100" dist="38100" dir="2700000" algn="tl">
                    <a:srgbClr val="000000">
                      <a:alpha val="43137"/>
                    </a:srgbClr>
                  </a:outerShdw>
                </a:effectLst>
              </a:rPr>
              <a:pPr algn="r">
                <a:defRPr/>
              </a:pPr>
              <a:t>222</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5724128" y="1700808"/>
            <a:ext cx="3168352"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41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117</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589</a:t>
            </a:r>
          </a:p>
          <a:p>
            <a:pPr>
              <a:defRPr/>
            </a:pP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826</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841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872</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873</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052736"/>
            <a:ext cx="8208912" cy="1656184"/>
          </a:xfrm>
          <a:prstGeom prst="rect">
            <a:avLst/>
          </a:prstGeom>
          <a:solidFill>
            <a:srgbClr val="FFFFCC"/>
          </a:solidFill>
          <a:effectLst>
            <a:innerShdw blurRad="63500" dist="50800" dir="13500000">
              <a:prstClr val="black">
                <a:alpha val="50000"/>
              </a:prstClr>
            </a:innerShdw>
          </a:effectLst>
        </p:spPr>
        <p:txBody>
          <a:bodyPr anchor="ctr"/>
          <a:lstStyle/>
          <a:p>
            <a:pPr marL="355600" indent="-355600" fontAlgn="auto">
              <a:spcBef>
                <a:spcPts val="0"/>
              </a:spcBef>
              <a:spcAft>
                <a:spcPts val="0"/>
              </a:spcAft>
              <a:defRPr/>
            </a:pPr>
            <a:r>
              <a:rPr kumimoji="0" lang="ja-JP" altLang="en-US" sz="2800" dirty="0">
                <a:latin typeface="MS UI Gothic" pitchFamily="50" charset="-128"/>
                <a:ea typeface="MS UI Gothic" pitchFamily="50" charset="-128"/>
              </a:rPr>
              <a:t>◆</a:t>
            </a:r>
            <a:r>
              <a:rPr kumimoji="0" lang="ja-JP" altLang="en-US" sz="2800" dirty="0">
                <a:solidFill>
                  <a:srgbClr val="0070C0"/>
                </a:solidFill>
                <a:latin typeface="MS UI Gothic" pitchFamily="50" charset="-128"/>
                <a:ea typeface="MS UI Gothic" pitchFamily="50" charset="-128"/>
              </a:rPr>
              <a:t>入院初期の緩和ケアの評価</a:t>
            </a:r>
            <a:r>
              <a:rPr kumimoji="0" lang="ja-JP" altLang="en-US" sz="2800" dirty="0">
                <a:latin typeface="MS UI Gothic" pitchFamily="50" charset="-128"/>
                <a:ea typeface="MS UI Gothic" pitchFamily="50" charset="-128"/>
              </a:rPr>
              <a:t>と、外来・在宅緩和ケアの充実と併せて</a:t>
            </a:r>
            <a:r>
              <a:rPr kumimoji="0" lang="ja-JP" altLang="en-US" sz="2800" dirty="0">
                <a:solidFill>
                  <a:srgbClr val="0070C0"/>
                </a:solidFill>
                <a:latin typeface="MS UI Gothic" pitchFamily="50" charset="-128"/>
                <a:ea typeface="MS UI Gothic" pitchFamily="50" charset="-128"/>
              </a:rPr>
              <a:t>在宅への円滑な移行</a:t>
            </a:r>
            <a:r>
              <a:rPr kumimoji="0" lang="ja-JP" altLang="en-US" sz="2800" dirty="0">
                <a:latin typeface="MS UI Gothic" pitchFamily="50" charset="-128"/>
                <a:ea typeface="MS UI Gothic" pitchFamily="50" charset="-128"/>
              </a:rPr>
              <a:t>を促進するため、緩和ケア病棟入院料の評価体系の見直しを行う。</a:t>
            </a:r>
            <a:endParaRPr kumimoji="0" lang="en-US" altLang="ja-JP" sz="2800" b="1" dirty="0">
              <a:solidFill>
                <a:srgbClr val="FF0000"/>
              </a:solidFill>
              <a:latin typeface="MS UI Gothic" pitchFamily="50" charset="-128"/>
              <a:ea typeface="MS UI Gothic" pitchFamily="50" charset="-128"/>
            </a:endParaRPr>
          </a:p>
        </p:txBody>
      </p:sp>
      <p:graphicFrame>
        <p:nvGraphicFramePr>
          <p:cNvPr id="6" name="コンテンツ プレースホルダ 6"/>
          <p:cNvGraphicFramePr>
            <a:graphicFrameLocks noGrp="1"/>
          </p:cNvGraphicFramePr>
          <p:nvPr>
            <p:ph idx="1"/>
          </p:nvPr>
        </p:nvGraphicFramePr>
        <p:xfrm>
          <a:off x="446856" y="2996952"/>
          <a:ext cx="8229600" cy="331236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41649">
                <a:tc>
                  <a:txBody>
                    <a:bodyPr/>
                    <a:lstStyle/>
                    <a:p>
                      <a:pPr algn="ctr"/>
                      <a:r>
                        <a:rPr kumimoji="1" lang="ja-JP" altLang="en-US" sz="2200" b="1" dirty="0" smtClean="0">
                          <a:solidFill>
                            <a:srgbClr val="FF0000"/>
                          </a:solidFill>
                          <a:latin typeface="MS UI Gothic" pitchFamily="50" charset="-128"/>
                          <a:ea typeface="MS UI Gothic" pitchFamily="50" charset="-128"/>
                        </a:rPr>
                        <a:t>改　定　後</a:t>
                      </a:r>
                      <a:endParaRPr kumimoji="1" lang="ja-JP" altLang="en-US" sz="22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200" dirty="0" smtClean="0">
                          <a:latin typeface="MS UI Gothic" pitchFamily="50" charset="-128"/>
                          <a:ea typeface="MS UI Gothic" pitchFamily="50" charset="-128"/>
                        </a:rPr>
                        <a:t>現　　行</a:t>
                      </a:r>
                      <a:endParaRPr kumimoji="1" lang="ja-JP" altLang="en-US" sz="2200" dirty="0">
                        <a:latin typeface="MS UI Gothic" pitchFamily="50" charset="-128"/>
                        <a:ea typeface="MS UI Gothic" pitchFamily="50" charset="-128"/>
                      </a:endParaRPr>
                    </a:p>
                  </a:txBody>
                  <a:tcPr anchor="ctr">
                    <a:solidFill>
                      <a:schemeClr val="accent5">
                        <a:lumMod val="20000"/>
                        <a:lumOff val="80000"/>
                      </a:schemeClr>
                    </a:solidFill>
                  </a:tcPr>
                </a:tc>
              </a:tr>
              <a:tr h="2870719">
                <a:tc>
                  <a:txBody>
                    <a:bodyPr/>
                    <a:lstStyle/>
                    <a:p>
                      <a:pPr marL="0" indent="0"/>
                      <a:r>
                        <a:rPr kumimoji="1" lang="en-US" altLang="ja-JP" sz="2200" b="0" baseline="0" dirty="0" smtClean="0">
                          <a:solidFill>
                            <a:schemeClr val="tx1"/>
                          </a:solidFill>
                          <a:latin typeface="MS UI Gothic" pitchFamily="50" charset="-128"/>
                          <a:ea typeface="MS UI Gothic" pitchFamily="50" charset="-128"/>
                          <a:cs typeface="+mn-cs"/>
                        </a:rPr>
                        <a:t>A310</a:t>
                      </a:r>
                      <a:r>
                        <a:rPr kumimoji="1" lang="ja-JP" altLang="en-US" sz="2200" b="0" baseline="0" dirty="0" smtClean="0">
                          <a:solidFill>
                            <a:schemeClr val="tx1"/>
                          </a:solidFill>
                          <a:latin typeface="MS UI Gothic" pitchFamily="50" charset="-128"/>
                          <a:ea typeface="MS UI Gothic" pitchFamily="50" charset="-128"/>
                          <a:cs typeface="+mn-cs"/>
                        </a:rPr>
                        <a:t>　緩和ケア病棟入院料</a:t>
                      </a:r>
                      <a:endParaRPr kumimoji="1" lang="en-US" altLang="ja-JP" sz="2200" b="0" baseline="0" dirty="0" smtClean="0">
                        <a:solidFill>
                          <a:schemeClr val="tx1"/>
                        </a:solidFill>
                        <a:latin typeface="MS UI Gothic" pitchFamily="50" charset="-128"/>
                        <a:ea typeface="MS UI Gothic" pitchFamily="50" charset="-128"/>
                        <a:cs typeface="+mn-cs"/>
                      </a:endParaRPr>
                    </a:p>
                    <a:p>
                      <a:pPr marL="0" indent="0" algn="r"/>
                      <a:r>
                        <a:rPr kumimoji="1" lang="ja-JP" altLang="en-US" sz="2200" b="0" baseline="0" dirty="0" smtClean="0">
                          <a:solidFill>
                            <a:schemeClr val="tx1"/>
                          </a:solidFill>
                          <a:latin typeface="MS UI Gothic" pitchFamily="50" charset="-128"/>
                          <a:ea typeface="MS UI Gothic" pitchFamily="50" charset="-128"/>
                          <a:cs typeface="+mn-cs"/>
                        </a:rPr>
                        <a:t>（１日につき）</a:t>
                      </a:r>
                    </a:p>
                    <a:p>
                      <a:pPr marL="177800" indent="0"/>
                      <a:r>
                        <a:rPr kumimoji="1" lang="ja-JP" altLang="en-US" sz="2200" b="0" baseline="0" dirty="0" smtClean="0">
                          <a:solidFill>
                            <a:srgbClr val="FF0000"/>
                          </a:solidFill>
                          <a:latin typeface="MS UI Gothic" pitchFamily="50" charset="-128"/>
                          <a:ea typeface="MS UI Gothic" pitchFamily="50" charset="-128"/>
                          <a:cs typeface="+mn-cs"/>
                        </a:rPr>
                        <a:t>１　３０日以内の場合</a:t>
                      </a:r>
                    </a:p>
                    <a:p>
                      <a:pPr marL="1698625" indent="0"/>
                      <a:r>
                        <a:rPr kumimoji="1" lang="ja-JP" altLang="en-US" sz="2200" b="0" baseline="0" dirty="0" smtClean="0">
                          <a:solidFill>
                            <a:srgbClr val="FF0000"/>
                          </a:solidFill>
                          <a:latin typeface="MS UI Gothic" pitchFamily="50" charset="-128"/>
                          <a:ea typeface="MS UI Gothic" pitchFamily="50" charset="-128"/>
                          <a:cs typeface="+mn-cs"/>
                        </a:rPr>
                        <a:t>　　４</a:t>
                      </a:r>
                      <a:r>
                        <a:rPr kumimoji="1" lang="en-US" altLang="ja-JP" sz="2200" b="0" baseline="0" dirty="0" smtClean="0">
                          <a:solidFill>
                            <a:srgbClr val="FF0000"/>
                          </a:solidFill>
                          <a:latin typeface="MS UI Gothic" pitchFamily="50" charset="-128"/>
                          <a:ea typeface="MS UI Gothic" pitchFamily="50" charset="-128"/>
                          <a:cs typeface="+mn-cs"/>
                        </a:rPr>
                        <a:t>,</a:t>
                      </a:r>
                      <a:r>
                        <a:rPr kumimoji="1" lang="ja-JP" altLang="en-US" sz="2200" b="0" baseline="0" dirty="0" smtClean="0">
                          <a:solidFill>
                            <a:srgbClr val="FF0000"/>
                          </a:solidFill>
                          <a:latin typeface="MS UI Gothic" pitchFamily="50" charset="-128"/>
                          <a:ea typeface="MS UI Gothic" pitchFamily="50" charset="-128"/>
                          <a:cs typeface="+mn-cs"/>
                        </a:rPr>
                        <a:t>７９１点（改）</a:t>
                      </a:r>
                      <a:endParaRPr kumimoji="1" lang="en-US" altLang="ja-JP" sz="2200" b="0" baseline="0" dirty="0" smtClean="0">
                        <a:solidFill>
                          <a:srgbClr val="FF0000"/>
                        </a:solidFill>
                        <a:latin typeface="MS UI Gothic" pitchFamily="50" charset="-128"/>
                        <a:ea typeface="MS UI Gothic" pitchFamily="50" charset="-128"/>
                        <a:cs typeface="+mn-cs"/>
                      </a:endParaRPr>
                    </a:p>
                    <a:p>
                      <a:pPr marL="177800" indent="0"/>
                      <a:r>
                        <a:rPr kumimoji="1" lang="ja-JP" altLang="en-US" sz="2200" b="0" baseline="0" dirty="0" smtClean="0">
                          <a:solidFill>
                            <a:srgbClr val="FF0000"/>
                          </a:solidFill>
                          <a:latin typeface="MS UI Gothic" pitchFamily="50" charset="-128"/>
                          <a:ea typeface="MS UI Gothic" pitchFamily="50" charset="-128"/>
                          <a:cs typeface="+mn-cs"/>
                        </a:rPr>
                        <a:t>２　３１日以上６０日以内の場合</a:t>
                      </a:r>
                    </a:p>
                    <a:p>
                      <a:pPr marL="1698625" indent="0"/>
                      <a:r>
                        <a:rPr kumimoji="1" lang="ja-JP" altLang="en-US" sz="2200" b="0" baseline="0" dirty="0" smtClean="0">
                          <a:solidFill>
                            <a:srgbClr val="FF0000"/>
                          </a:solidFill>
                          <a:latin typeface="MS UI Gothic" pitchFamily="50" charset="-128"/>
                          <a:ea typeface="MS UI Gothic" pitchFamily="50" charset="-128"/>
                          <a:cs typeface="+mn-cs"/>
                        </a:rPr>
                        <a:t>　　４</a:t>
                      </a:r>
                      <a:r>
                        <a:rPr kumimoji="1" lang="en-US" altLang="ja-JP" sz="2200" b="0" baseline="0" dirty="0" smtClean="0">
                          <a:solidFill>
                            <a:srgbClr val="FF0000"/>
                          </a:solidFill>
                          <a:latin typeface="MS UI Gothic" pitchFamily="50" charset="-128"/>
                          <a:ea typeface="MS UI Gothic" pitchFamily="50" charset="-128"/>
                          <a:cs typeface="+mn-cs"/>
                        </a:rPr>
                        <a:t>,</a:t>
                      </a:r>
                      <a:r>
                        <a:rPr kumimoji="1" lang="ja-JP" altLang="en-US" sz="2200" b="0" baseline="0" dirty="0" smtClean="0">
                          <a:solidFill>
                            <a:srgbClr val="FF0000"/>
                          </a:solidFill>
                          <a:latin typeface="MS UI Gothic" pitchFamily="50" charset="-128"/>
                          <a:ea typeface="MS UI Gothic" pitchFamily="50" charset="-128"/>
                          <a:cs typeface="+mn-cs"/>
                        </a:rPr>
                        <a:t>２９１点（改）</a:t>
                      </a:r>
                      <a:endParaRPr kumimoji="1" lang="en-US" altLang="ja-JP" sz="2200" b="0" baseline="0" dirty="0" smtClean="0">
                        <a:solidFill>
                          <a:srgbClr val="FF0000"/>
                        </a:solidFill>
                        <a:latin typeface="MS UI Gothic" pitchFamily="50" charset="-128"/>
                        <a:ea typeface="MS UI Gothic" pitchFamily="50" charset="-128"/>
                        <a:cs typeface="+mn-cs"/>
                      </a:endParaRPr>
                    </a:p>
                    <a:p>
                      <a:pPr marL="177800" indent="0"/>
                      <a:r>
                        <a:rPr kumimoji="1" lang="ja-JP" altLang="en-US" sz="2200" b="0" baseline="0" dirty="0" smtClean="0">
                          <a:solidFill>
                            <a:srgbClr val="FF0000"/>
                          </a:solidFill>
                          <a:latin typeface="MS UI Gothic" pitchFamily="50" charset="-128"/>
                          <a:ea typeface="MS UI Gothic" pitchFamily="50" charset="-128"/>
                          <a:cs typeface="+mn-cs"/>
                        </a:rPr>
                        <a:t>３　６１日以上の場合</a:t>
                      </a:r>
                    </a:p>
                    <a:p>
                      <a:pPr marL="1698625" indent="0"/>
                      <a:r>
                        <a:rPr kumimoji="1" lang="ja-JP" altLang="en-US" sz="2200" b="0" baseline="0" dirty="0" smtClean="0">
                          <a:solidFill>
                            <a:srgbClr val="FF0000"/>
                          </a:solidFill>
                          <a:latin typeface="MS UI Gothic" pitchFamily="50" charset="-128"/>
                          <a:ea typeface="MS UI Gothic" pitchFamily="50" charset="-128"/>
                          <a:cs typeface="+mn-cs"/>
                        </a:rPr>
                        <a:t>　　３</a:t>
                      </a:r>
                      <a:r>
                        <a:rPr kumimoji="1" lang="en-US" altLang="ja-JP" sz="2200" b="0" baseline="0" dirty="0" smtClean="0">
                          <a:solidFill>
                            <a:srgbClr val="FF0000"/>
                          </a:solidFill>
                          <a:latin typeface="MS UI Gothic" pitchFamily="50" charset="-128"/>
                          <a:ea typeface="MS UI Gothic" pitchFamily="50" charset="-128"/>
                          <a:cs typeface="+mn-cs"/>
                        </a:rPr>
                        <a:t>,</a:t>
                      </a:r>
                      <a:r>
                        <a:rPr kumimoji="1" lang="ja-JP" altLang="en-US" sz="2200" b="0" baseline="0" dirty="0" smtClean="0">
                          <a:solidFill>
                            <a:srgbClr val="FF0000"/>
                          </a:solidFill>
                          <a:latin typeface="MS UI Gothic" pitchFamily="50" charset="-128"/>
                          <a:ea typeface="MS UI Gothic" pitchFamily="50" charset="-128"/>
                          <a:cs typeface="+mn-cs"/>
                        </a:rPr>
                        <a:t>２９１点（改）</a:t>
                      </a:r>
                      <a:endParaRPr kumimoji="1" lang="en-US" altLang="ja-JP" sz="2200" b="0"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en-US" altLang="ja-JP" sz="2200" b="0" baseline="0" dirty="0" smtClean="0">
                          <a:solidFill>
                            <a:schemeClr val="tx1"/>
                          </a:solidFill>
                          <a:latin typeface="MS UI Gothic" pitchFamily="50" charset="-128"/>
                          <a:ea typeface="MS UI Gothic" pitchFamily="50" charset="-128"/>
                          <a:cs typeface="+mn-cs"/>
                        </a:rPr>
                        <a:t>A310</a:t>
                      </a:r>
                      <a:r>
                        <a:rPr kumimoji="1" lang="ja-JP" altLang="en-US" sz="2200" b="0" baseline="0" dirty="0" smtClean="0">
                          <a:solidFill>
                            <a:schemeClr val="tx1"/>
                          </a:solidFill>
                          <a:latin typeface="MS UI Gothic" pitchFamily="50" charset="-128"/>
                          <a:ea typeface="MS UI Gothic" pitchFamily="50" charset="-128"/>
                          <a:cs typeface="+mn-cs"/>
                        </a:rPr>
                        <a:t>　緩和ケア病棟入院料</a:t>
                      </a:r>
                      <a:endParaRPr kumimoji="1" lang="en-US" altLang="ja-JP" sz="2200" b="0" baseline="0" dirty="0" smtClean="0">
                        <a:solidFill>
                          <a:schemeClr val="tx1"/>
                        </a:solidFill>
                        <a:latin typeface="MS UI Gothic" pitchFamily="50" charset="-128"/>
                        <a:ea typeface="MS UI Gothic" pitchFamily="50" charset="-128"/>
                        <a:cs typeface="+mn-cs"/>
                      </a:endParaRPr>
                    </a:p>
                    <a:p>
                      <a:r>
                        <a:rPr kumimoji="1" lang="ja-JP" altLang="en-US" sz="2200" b="0" baseline="0" dirty="0" smtClean="0">
                          <a:solidFill>
                            <a:schemeClr val="tx1"/>
                          </a:solidFill>
                          <a:latin typeface="MS UI Gothic" pitchFamily="50" charset="-128"/>
                          <a:ea typeface="MS UI Gothic" pitchFamily="50" charset="-128"/>
                          <a:cs typeface="+mn-cs"/>
                        </a:rPr>
                        <a:t>　　　（１日につき）　　　３</a:t>
                      </a:r>
                      <a:r>
                        <a:rPr kumimoji="1" lang="en-US" altLang="ja-JP" sz="2200" b="0" baseline="0" dirty="0" smtClean="0">
                          <a:solidFill>
                            <a:schemeClr val="tx1"/>
                          </a:solidFill>
                          <a:latin typeface="MS UI Gothic" pitchFamily="50" charset="-128"/>
                          <a:ea typeface="MS UI Gothic" pitchFamily="50" charset="-128"/>
                          <a:cs typeface="+mn-cs"/>
                        </a:rPr>
                        <a:t>,</a:t>
                      </a:r>
                      <a:r>
                        <a:rPr kumimoji="1" lang="ja-JP" altLang="en-US" sz="2200" b="0" baseline="0" dirty="0" smtClean="0">
                          <a:solidFill>
                            <a:schemeClr val="tx1"/>
                          </a:solidFill>
                          <a:latin typeface="MS UI Gothic" pitchFamily="50" charset="-128"/>
                          <a:ea typeface="MS UI Gothic" pitchFamily="50" charset="-128"/>
                          <a:cs typeface="+mn-cs"/>
                        </a:rPr>
                        <a:t>７８０点</a:t>
                      </a:r>
                      <a:endParaRPr kumimoji="1" lang="zh-CN" altLang="en-US" sz="22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92088"/>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緩和ケア病棟の評価の見直し</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D85AD9F2-87E6-4AF7-9853-259BBD31CF6E}" type="slidenum">
              <a:rPr lang="en-US" sz="1400">
                <a:effectLst>
                  <a:outerShdw blurRad="38100" dist="38100" dir="2700000" algn="tl">
                    <a:srgbClr val="000000">
                      <a:alpha val="43137"/>
                    </a:srgbClr>
                  </a:outerShdw>
                </a:effectLst>
              </a:rPr>
              <a:pPr algn="r">
                <a:defRPr/>
              </a:pPr>
              <a:t>223</a:t>
            </a:fld>
            <a:endParaRPr lang="en-US" sz="1400" dirty="0">
              <a:effectLst>
                <a:outerShdw blurRad="38100" dist="38100" dir="2700000" algn="tl">
                  <a:srgbClr val="000000">
                    <a:alpha val="43137"/>
                  </a:srgbClr>
                </a:outerShdw>
              </a:effectLst>
            </a:endParaRPr>
          </a:p>
        </p:txBody>
      </p:sp>
      <p:sp>
        <p:nvSpPr>
          <p:cNvPr id="7" name="テキスト ボックス 6"/>
          <p:cNvSpPr txBox="1"/>
          <p:nvPr/>
        </p:nvSpPr>
        <p:spPr>
          <a:xfrm>
            <a:off x="7812360" y="2636912"/>
            <a:ext cx="115212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42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908720"/>
            <a:ext cx="8208912" cy="1008112"/>
          </a:xfrm>
          <a:prstGeom prst="rect">
            <a:avLst/>
          </a:prstGeom>
          <a:solidFill>
            <a:srgbClr val="FFFFCC"/>
          </a:solidFill>
          <a:effectLst>
            <a:innerShdw blurRad="63500" dist="50800" dir="13500000">
              <a:prstClr val="black">
                <a:alpha val="50000"/>
              </a:prstClr>
            </a:innerShdw>
          </a:effectLst>
        </p:spPr>
        <p:txBody>
          <a:bodyPr anchor="ctr"/>
          <a:lstStyle/>
          <a:p>
            <a:pPr marL="355600" indent="-355600" fontAlgn="auto">
              <a:spcBef>
                <a:spcPts val="0"/>
              </a:spcBef>
              <a:spcAft>
                <a:spcPts val="0"/>
              </a:spcAft>
              <a:defRPr/>
            </a:pPr>
            <a:r>
              <a:rPr kumimoji="0" lang="ja-JP" altLang="en-US" sz="2800" dirty="0">
                <a:latin typeface="MS UI Gothic" pitchFamily="50" charset="-128"/>
                <a:ea typeface="MS UI Gothic" pitchFamily="50" charset="-128"/>
              </a:rPr>
              <a:t>◆緩和ケア病棟入院料及び緩和ケア診療加算に係る</a:t>
            </a:r>
            <a:r>
              <a:rPr kumimoji="0" lang="ja-JP" altLang="en-US" sz="2800" dirty="0">
                <a:solidFill>
                  <a:srgbClr val="0070C0"/>
                </a:solidFill>
                <a:latin typeface="MS UI Gothic" pitchFamily="50" charset="-128"/>
                <a:ea typeface="MS UI Gothic" pitchFamily="50" charset="-128"/>
              </a:rPr>
              <a:t>施設基準の見直し</a:t>
            </a:r>
            <a:r>
              <a:rPr kumimoji="0" lang="ja-JP" altLang="en-US" sz="2800" dirty="0">
                <a:latin typeface="MS UI Gothic" pitchFamily="50" charset="-128"/>
                <a:ea typeface="MS UI Gothic" pitchFamily="50" charset="-128"/>
              </a:rPr>
              <a:t>を行う。</a:t>
            </a:r>
            <a:endParaRPr kumimoji="0" lang="en-US" altLang="ja-JP" sz="2800" b="1" dirty="0">
              <a:solidFill>
                <a:srgbClr val="FF0000"/>
              </a:solidFill>
              <a:latin typeface="MS UI Gothic" pitchFamily="50" charset="-128"/>
              <a:ea typeface="MS UI Gothic" pitchFamily="50" charset="-128"/>
            </a:endParaRPr>
          </a:p>
        </p:txBody>
      </p:sp>
      <p:graphicFrame>
        <p:nvGraphicFramePr>
          <p:cNvPr id="6" name="コンテンツ プレースホルダ 6"/>
          <p:cNvGraphicFramePr>
            <a:graphicFrameLocks noGrp="1"/>
          </p:cNvGraphicFramePr>
          <p:nvPr>
            <p:ph idx="1"/>
            <p:extLst>
              <p:ext uri="{D42A27DB-BD31-4B8C-83A1-F6EECF244321}">
                <p14:modId xmlns:p14="http://schemas.microsoft.com/office/powerpoint/2010/main" xmlns="" val="442324724"/>
              </p:ext>
            </p:extLst>
          </p:nvPr>
        </p:nvGraphicFramePr>
        <p:xfrm>
          <a:off x="446856" y="1988840"/>
          <a:ext cx="8229600" cy="4680520"/>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74442">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4306078">
                <a:tc>
                  <a:txBody>
                    <a:bodyPr/>
                    <a:lstStyle/>
                    <a:p>
                      <a:pPr marL="0" indent="0"/>
                      <a:r>
                        <a:rPr kumimoji="1" lang="en-US" altLang="ja-JP" sz="1800" b="0" baseline="0" dirty="0" smtClean="0">
                          <a:solidFill>
                            <a:schemeClr val="tx1"/>
                          </a:solidFill>
                          <a:latin typeface="MS UI Gothic" pitchFamily="50" charset="-128"/>
                          <a:ea typeface="MS UI Gothic" pitchFamily="50" charset="-128"/>
                          <a:cs typeface="+mn-cs"/>
                        </a:rPr>
                        <a:t>A310</a:t>
                      </a:r>
                      <a:r>
                        <a:rPr kumimoji="1" lang="ja-JP" altLang="en-US" sz="1800" b="0" baseline="0" dirty="0" smtClean="0">
                          <a:solidFill>
                            <a:schemeClr val="tx1"/>
                          </a:solidFill>
                          <a:latin typeface="MS UI Gothic" pitchFamily="50" charset="-128"/>
                          <a:ea typeface="MS UI Gothic" pitchFamily="50" charset="-128"/>
                          <a:cs typeface="+mn-cs"/>
                        </a:rPr>
                        <a:t>　緩和ケア病棟入院料</a:t>
                      </a:r>
                      <a:endParaRPr kumimoji="1" lang="en-US" altLang="ja-JP" sz="1800" b="0" baseline="0" dirty="0" smtClean="0">
                        <a:solidFill>
                          <a:schemeClr val="tx1"/>
                        </a:solidFill>
                        <a:latin typeface="MS UI Gothic" pitchFamily="50" charset="-128"/>
                        <a:ea typeface="MS UI Gothic" pitchFamily="50" charset="-128"/>
                        <a:cs typeface="+mn-cs"/>
                      </a:endParaRPr>
                    </a:p>
                    <a:p>
                      <a:pPr marL="0" indent="0"/>
                      <a:r>
                        <a:rPr kumimoji="1" lang="ja-JP" altLang="en-US" sz="1800" b="0" baseline="0" dirty="0" smtClean="0">
                          <a:solidFill>
                            <a:schemeClr val="tx1"/>
                          </a:solidFill>
                          <a:latin typeface="MS UI Gothic" pitchFamily="50" charset="-128"/>
                          <a:ea typeface="MS UI Gothic" pitchFamily="50" charset="-128"/>
                          <a:cs typeface="+mn-cs"/>
                        </a:rPr>
                        <a:t>［施設基準］</a:t>
                      </a:r>
                      <a:endParaRPr kumimoji="1" lang="en-US" altLang="ja-JP" sz="1800" b="0" baseline="0" dirty="0" smtClean="0">
                        <a:solidFill>
                          <a:schemeClr val="tx1"/>
                        </a:solidFill>
                        <a:latin typeface="MS UI Gothic" pitchFamily="50" charset="-128"/>
                        <a:ea typeface="MS UI Gothic" pitchFamily="50" charset="-128"/>
                        <a:cs typeface="+mn-cs"/>
                      </a:endParaRPr>
                    </a:p>
                    <a:p>
                      <a:pPr marL="177800" indent="-177800"/>
                      <a:r>
                        <a:rPr kumimoji="1" lang="ja-JP" altLang="en-US" sz="1800" b="0" baseline="0" dirty="0" smtClean="0">
                          <a:solidFill>
                            <a:schemeClr val="tx1"/>
                          </a:solidFill>
                          <a:latin typeface="MS UI Gothic" pitchFamily="50" charset="-128"/>
                          <a:ea typeface="MS UI Gothic" pitchFamily="50" charset="-128"/>
                          <a:cs typeface="+mn-cs"/>
                        </a:rPr>
                        <a:t>⑧　がん治療連携の拠点となる病院若しくは財団法人日本医療機能評価機構等が行う医療機能評価を受けている</a:t>
                      </a:r>
                      <a:r>
                        <a:rPr kumimoji="1" lang="ja-JP" altLang="en-US" sz="1800" b="1" baseline="0" dirty="0" smtClean="0">
                          <a:solidFill>
                            <a:srgbClr val="FF0000"/>
                          </a:solidFill>
                          <a:latin typeface="MS UI Gothic" pitchFamily="50" charset="-128"/>
                          <a:ea typeface="MS UI Gothic" pitchFamily="50" charset="-128"/>
                          <a:cs typeface="+mn-cs"/>
                        </a:rPr>
                        <a:t>病院又はこれらに準ずる病院である</a:t>
                      </a:r>
                      <a:r>
                        <a:rPr kumimoji="1" lang="ja-JP" altLang="en-US" sz="1800" b="0" baseline="0" dirty="0" smtClean="0">
                          <a:solidFill>
                            <a:schemeClr val="tx1"/>
                          </a:solidFill>
                          <a:latin typeface="MS UI Gothic" pitchFamily="50" charset="-128"/>
                          <a:ea typeface="MS UI Gothic" pitchFamily="50" charset="-128"/>
                          <a:cs typeface="+mn-cs"/>
                        </a:rPr>
                        <a:t>こと。</a:t>
                      </a:r>
                      <a:endParaRPr kumimoji="1" lang="en-US" altLang="ja-JP" sz="1800" b="0" baseline="0" dirty="0" smtClean="0">
                        <a:solidFill>
                          <a:schemeClr val="tx1"/>
                        </a:solidFill>
                        <a:latin typeface="MS UI Gothic" pitchFamily="50" charset="-128"/>
                        <a:ea typeface="MS UI Gothic" pitchFamily="50" charset="-128"/>
                        <a:cs typeface="+mn-cs"/>
                      </a:endParaRPr>
                    </a:p>
                    <a:p>
                      <a:pPr marL="177800" indent="-177800"/>
                      <a:endParaRPr kumimoji="1" lang="en-US" altLang="ja-JP" sz="1800" b="0" baseline="0" dirty="0" smtClean="0">
                        <a:solidFill>
                          <a:schemeClr val="tx1"/>
                        </a:solidFill>
                        <a:latin typeface="MS UI Gothic" pitchFamily="50" charset="-128"/>
                        <a:ea typeface="MS UI Gothic" pitchFamily="50" charset="-128"/>
                        <a:cs typeface="+mn-cs"/>
                      </a:endParaRPr>
                    </a:p>
                    <a:p>
                      <a:pPr marL="177800" indent="-177800"/>
                      <a:r>
                        <a:rPr kumimoji="1" lang="en-US" altLang="ja-JP" sz="1800" b="0" baseline="0" dirty="0" smtClean="0">
                          <a:solidFill>
                            <a:schemeClr val="tx1"/>
                          </a:solidFill>
                          <a:latin typeface="MS UI Gothic" pitchFamily="50" charset="-128"/>
                          <a:ea typeface="MS UI Gothic" pitchFamily="50" charset="-128"/>
                          <a:cs typeface="+mn-cs"/>
                        </a:rPr>
                        <a:t>A226-2</a:t>
                      </a:r>
                      <a:r>
                        <a:rPr kumimoji="1" lang="ja-JP" altLang="en-US" sz="1800" b="0" baseline="0" dirty="0" smtClean="0">
                          <a:solidFill>
                            <a:schemeClr val="tx1"/>
                          </a:solidFill>
                          <a:latin typeface="MS UI Gothic" pitchFamily="50" charset="-128"/>
                          <a:ea typeface="MS UI Gothic" pitchFamily="50" charset="-128"/>
                          <a:cs typeface="+mn-cs"/>
                        </a:rPr>
                        <a:t>　緩和ケア診療加算</a:t>
                      </a:r>
                      <a:endParaRPr kumimoji="1" lang="en-US" altLang="ja-JP" sz="1800" b="0" baseline="0" dirty="0" smtClean="0">
                        <a:solidFill>
                          <a:schemeClr val="tx1"/>
                        </a:solidFill>
                        <a:latin typeface="MS UI Gothic" pitchFamily="50" charset="-128"/>
                        <a:ea typeface="MS UI Gothic" pitchFamily="50" charset="-128"/>
                        <a:cs typeface="+mn-cs"/>
                      </a:endParaRPr>
                    </a:p>
                    <a:p>
                      <a:pPr marL="177800" indent="-177800"/>
                      <a:r>
                        <a:rPr kumimoji="1" lang="ja-JP" altLang="en-US" sz="1800" b="0" baseline="0" dirty="0" smtClean="0">
                          <a:solidFill>
                            <a:schemeClr val="tx1"/>
                          </a:solidFill>
                          <a:latin typeface="MS UI Gothic" pitchFamily="50" charset="-128"/>
                          <a:ea typeface="MS UI Gothic" pitchFamily="50" charset="-128"/>
                          <a:cs typeface="+mn-cs"/>
                        </a:rPr>
                        <a:t>［施設基準］</a:t>
                      </a:r>
                      <a:endParaRPr kumimoji="1" lang="en-US" altLang="ja-JP" sz="1800" b="0" baseline="0" dirty="0" smtClean="0">
                        <a:solidFill>
                          <a:schemeClr val="tx1"/>
                        </a:solidFill>
                        <a:latin typeface="MS UI Gothic" pitchFamily="50" charset="-128"/>
                        <a:ea typeface="MS UI Gothic" pitchFamily="50" charset="-128"/>
                        <a:cs typeface="+mn-cs"/>
                      </a:endParaRPr>
                    </a:p>
                    <a:p>
                      <a:pPr marL="177800" indent="-177800"/>
                      <a:r>
                        <a:rPr kumimoji="1" lang="ja-JP" altLang="en-US" sz="1800" b="0" baseline="0" dirty="0" smtClean="0">
                          <a:solidFill>
                            <a:schemeClr val="tx1"/>
                          </a:solidFill>
                          <a:latin typeface="MS UI Gothic" pitchFamily="50" charset="-128"/>
                          <a:ea typeface="MS UI Gothic" pitchFamily="50" charset="-128"/>
                          <a:cs typeface="+mn-cs"/>
                        </a:rPr>
                        <a:t>③　がん治療連携の拠点となる病院若しくは財団法人日本医療機能評価機構等が行う医療機能評価を受けている</a:t>
                      </a:r>
                      <a:r>
                        <a:rPr kumimoji="1" lang="ja-JP" altLang="en-US" sz="1800" b="1" baseline="0" dirty="0" smtClean="0">
                          <a:solidFill>
                            <a:srgbClr val="FF0000"/>
                          </a:solidFill>
                          <a:latin typeface="MS UI Gothic" pitchFamily="50" charset="-128"/>
                          <a:ea typeface="MS UI Gothic" pitchFamily="50" charset="-128"/>
                          <a:cs typeface="+mn-cs"/>
                        </a:rPr>
                        <a:t>病院又はこれらに準ずる病院である</a:t>
                      </a:r>
                      <a:r>
                        <a:rPr kumimoji="1" lang="ja-JP" altLang="en-US" sz="1800" b="0" baseline="0" dirty="0" smtClean="0">
                          <a:solidFill>
                            <a:schemeClr val="tx1"/>
                          </a:solidFill>
                          <a:latin typeface="MS UI Gothic" pitchFamily="50" charset="-128"/>
                          <a:ea typeface="MS UI Gothic" pitchFamily="50" charset="-128"/>
                          <a:cs typeface="+mn-cs"/>
                        </a:rPr>
                        <a:t>こと。</a:t>
                      </a:r>
                      <a:endParaRPr kumimoji="1" lang="en-US" altLang="ja-JP" sz="18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en-US" altLang="ja-JP" sz="1800" baseline="0" dirty="0" smtClean="0">
                          <a:solidFill>
                            <a:schemeClr val="tx1"/>
                          </a:solidFill>
                          <a:latin typeface="MS UI Gothic" pitchFamily="50" charset="-128"/>
                          <a:ea typeface="MS UI Gothic" pitchFamily="50" charset="-128"/>
                          <a:cs typeface="+mn-cs"/>
                        </a:rPr>
                        <a:t>A310</a:t>
                      </a:r>
                      <a:r>
                        <a:rPr kumimoji="1" lang="ja-JP" altLang="en-US" sz="1800" baseline="0" dirty="0" smtClean="0">
                          <a:solidFill>
                            <a:schemeClr val="tx1"/>
                          </a:solidFill>
                          <a:latin typeface="MS UI Gothic" pitchFamily="50" charset="-128"/>
                          <a:ea typeface="MS UI Gothic" pitchFamily="50" charset="-128"/>
                          <a:cs typeface="+mn-cs"/>
                        </a:rPr>
                        <a:t>　緩和ケア病棟入院料</a:t>
                      </a:r>
                      <a:endParaRPr kumimoji="1" lang="en-US" altLang="ja-JP"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［施設基準］</a:t>
                      </a:r>
                      <a:endParaRPr kumimoji="1" lang="en-US" altLang="ja-JP" sz="1800" baseline="0" dirty="0" smtClean="0">
                        <a:solidFill>
                          <a:schemeClr val="tx1"/>
                        </a:solidFill>
                        <a:latin typeface="MS UI Gothic" pitchFamily="50" charset="-128"/>
                        <a:ea typeface="MS UI Gothic" pitchFamily="50" charset="-128"/>
                        <a:cs typeface="+mn-cs"/>
                      </a:endParaRPr>
                    </a:p>
                    <a:p>
                      <a:pPr marL="177800" indent="-177800"/>
                      <a:r>
                        <a:rPr kumimoji="1" lang="ja-JP" altLang="en-US" sz="1800" baseline="0" dirty="0" smtClean="0">
                          <a:solidFill>
                            <a:schemeClr val="tx1"/>
                          </a:solidFill>
                          <a:latin typeface="MS UI Gothic" pitchFamily="50" charset="-128"/>
                          <a:ea typeface="MS UI Gothic" pitchFamily="50" charset="-128"/>
                          <a:cs typeface="+mn-cs"/>
                        </a:rPr>
                        <a:t>⑧　</a:t>
                      </a:r>
                      <a:r>
                        <a:rPr kumimoji="1" lang="ja-JP" altLang="en-US" sz="1800" u="none" baseline="0" dirty="0" smtClean="0">
                          <a:solidFill>
                            <a:schemeClr val="tx1"/>
                          </a:solidFill>
                          <a:latin typeface="MS UI Gothic" pitchFamily="50" charset="-128"/>
                          <a:ea typeface="MS UI Gothic" pitchFamily="50" charset="-128"/>
                          <a:cs typeface="+mn-cs"/>
                        </a:rPr>
                        <a:t>がん治療連携の拠点となる病院若しくはそれに準じる病院であること又は財団法人日本医療機能評価機構等が行う医療機能評価を受けていること。</a:t>
                      </a:r>
                      <a:endParaRPr kumimoji="1" lang="en-US" altLang="ja-JP" sz="1800" u="none" baseline="0" dirty="0" smtClean="0">
                        <a:solidFill>
                          <a:schemeClr val="tx1"/>
                        </a:solidFill>
                        <a:latin typeface="MS UI Gothic" pitchFamily="50" charset="-128"/>
                        <a:ea typeface="MS UI Gothic" pitchFamily="50" charset="-128"/>
                        <a:cs typeface="+mn-cs"/>
                      </a:endParaRPr>
                    </a:p>
                    <a:p>
                      <a:pPr marL="177800" indent="-177800"/>
                      <a:endParaRPr kumimoji="1" lang="en-US" altLang="ja-JP" sz="1800" baseline="0" dirty="0" smtClean="0">
                        <a:solidFill>
                          <a:schemeClr val="tx1"/>
                        </a:solidFill>
                        <a:latin typeface="MS UI Gothic" pitchFamily="50" charset="-128"/>
                        <a:ea typeface="MS UI Gothic" pitchFamily="50" charset="-128"/>
                        <a:cs typeface="+mn-cs"/>
                      </a:endParaRPr>
                    </a:p>
                    <a:p>
                      <a:pPr marL="177800" indent="-177800"/>
                      <a:endParaRPr kumimoji="1" lang="en-US" altLang="ja-JP" sz="1800" baseline="0" dirty="0" smtClean="0">
                        <a:solidFill>
                          <a:schemeClr val="tx1"/>
                        </a:solidFill>
                        <a:latin typeface="MS UI Gothic" pitchFamily="50" charset="-128"/>
                        <a:ea typeface="MS UI Gothic" pitchFamily="50" charset="-128"/>
                        <a:cs typeface="+mn-cs"/>
                      </a:endParaRPr>
                    </a:p>
                    <a:p>
                      <a:pPr marL="177800" marR="0" indent="-177800" defTabSz="914400" eaLnBrk="1" fontAlgn="auto" latinLnBrk="0" hangingPunct="1">
                        <a:lnSpc>
                          <a:spcPct val="100000"/>
                        </a:lnSpc>
                        <a:spcBef>
                          <a:spcPts val="0"/>
                        </a:spcBef>
                        <a:spcAft>
                          <a:spcPts val="0"/>
                        </a:spcAft>
                        <a:buClrTx/>
                        <a:buSzTx/>
                        <a:buFontTx/>
                        <a:buNone/>
                        <a:tabLst/>
                        <a:defRPr/>
                      </a:pPr>
                      <a:r>
                        <a:rPr kumimoji="1" lang="en-US" altLang="ja-JP" sz="1800" b="0" baseline="0" dirty="0" smtClean="0">
                          <a:solidFill>
                            <a:schemeClr val="tx1"/>
                          </a:solidFill>
                          <a:latin typeface="MS UI Gothic" pitchFamily="50" charset="-128"/>
                          <a:ea typeface="MS UI Gothic" pitchFamily="50" charset="-128"/>
                          <a:cs typeface="+mn-cs"/>
                        </a:rPr>
                        <a:t>A226-2</a:t>
                      </a:r>
                      <a:r>
                        <a:rPr kumimoji="1" lang="ja-JP" altLang="en-US" sz="1800" b="0" baseline="0" dirty="0" smtClean="0">
                          <a:solidFill>
                            <a:schemeClr val="tx1"/>
                          </a:solidFill>
                          <a:latin typeface="MS UI Gothic" pitchFamily="50" charset="-128"/>
                          <a:ea typeface="MS UI Gothic" pitchFamily="50" charset="-128"/>
                          <a:cs typeface="+mn-cs"/>
                        </a:rPr>
                        <a:t>　緩和ケア診療加算</a:t>
                      </a:r>
                      <a:endParaRPr kumimoji="1" lang="en-US" altLang="ja-JP" sz="1800" b="0" baseline="0" dirty="0" smtClean="0">
                        <a:solidFill>
                          <a:schemeClr val="tx1"/>
                        </a:solidFill>
                        <a:latin typeface="MS UI Gothic" pitchFamily="50" charset="-128"/>
                        <a:ea typeface="MS UI Gothic" pitchFamily="50" charset="-128"/>
                        <a:cs typeface="+mn-cs"/>
                      </a:endParaRPr>
                    </a:p>
                    <a:p>
                      <a:pPr marL="177800" indent="-177800"/>
                      <a:r>
                        <a:rPr kumimoji="1" lang="ja-JP" altLang="en-US" sz="1800" baseline="0" dirty="0" smtClean="0">
                          <a:solidFill>
                            <a:schemeClr val="tx1"/>
                          </a:solidFill>
                          <a:latin typeface="MS UI Gothic" pitchFamily="50" charset="-128"/>
                          <a:ea typeface="MS UI Gothic" pitchFamily="50" charset="-128"/>
                          <a:cs typeface="+mn-cs"/>
                        </a:rPr>
                        <a:t>［施設基準］</a:t>
                      </a:r>
                      <a:endParaRPr kumimoji="1" lang="en-US" altLang="ja-JP" sz="1800" baseline="0" dirty="0" smtClean="0">
                        <a:solidFill>
                          <a:schemeClr val="tx1"/>
                        </a:solidFill>
                        <a:latin typeface="MS UI Gothic" pitchFamily="50" charset="-128"/>
                        <a:ea typeface="MS UI Gothic" pitchFamily="50" charset="-128"/>
                        <a:cs typeface="+mn-cs"/>
                      </a:endParaRPr>
                    </a:p>
                    <a:p>
                      <a:pPr marL="177800" indent="-177800"/>
                      <a:r>
                        <a:rPr kumimoji="1" lang="ja-JP" altLang="en-US" sz="1800" baseline="0" dirty="0" smtClean="0">
                          <a:solidFill>
                            <a:schemeClr val="tx1"/>
                          </a:solidFill>
                          <a:latin typeface="MS UI Gothic" pitchFamily="50" charset="-128"/>
                          <a:ea typeface="MS UI Gothic" pitchFamily="50" charset="-128"/>
                          <a:cs typeface="+mn-cs"/>
                        </a:rPr>
                        <a:t>③　</a:t>
                      </a:r>
                      <a:r>
                        <a:rPr kumimoji="1" lang="ja-JP" altLang="en-US" sz="1800" u="none" baseline="0" dirty="0" smtClean="0">
                          <a:solidFill>
                            <a:schemeClr val="tx1"/>
                          </a:solidFill>
                          <a:latin typeface="MS UI Gothic" pitchFamily="50" charset="-128"/>
                          <a:ea typeface="MS UI Gothic" pitchFamily="50" charset="-128"/>
                          <a:cs typeface="+mn-cs"/>
                        </a:rPr>
                        <a:t>がん治療連携の拠点となる病院若しくはそれに準じる病院であること又は財団法人日本医療機能評価機構等が行う医療機能評価を受けていること。</a:t>
                      </a:r>
                      <a:endParaRPr kumimoji="1" lang="en-US" altLang="ja-JP" sz="1800" u="none" baseline="0" dirty="0" smtClean="0">
                        <a:solidFill>
                          <a:schemeClr val="tx1"/>
                        </a:solidFill>
                        <a:latin typeface="MS UI Gothic" pitchFamily="50" charset="-128"/>
                        <a:ea typeface="MS UI Gothic" pitchFamily="50" charset="-128"/>
                        <a:cs typeface="+mn-cs"/>
                      </a:endParaRPr>
                    </a:p>
                    <a:p>
                      <a:pPr marL="177800" indent="-177800"/>
                      <a:endParaRPr kumimoji="1" lang="en-US" altLang="ja-JP" sz="18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緩和ケアを行う医療機関の評価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6FC76BDF-61C0-45F7-ADAF-A3DD4A69484A}" type="slidenum">
              <a:rPr lang="en-US" sz="1400">
                <a:effectLst>
                  <a:outerShdw blurRad="38100" dist="38100" dir="2700000" algn="tl">
                    <a:srgbClr val="000000">
                      <a:alpha val="43137"/>
                    </a:srgbClr>
                  </a:outerShdw>
                </a:effectLst>
              </a:rPr>
              <a:pPr algn="r">
                <a:defRPr/>
              </a:pPr>
              <a:t>224</a:t>
            </a:fld>
            <a:endParaRPr lang="en-US" sz="1400" dirty="0">
              <a:effectLst>
                <a:outerShdw blurRad="38100" dist="38100" dir="2700000" algn="tl">
                  <a:srgbClr val="000000">
                    <a:alpha val="43137"/>
                  </a:srgbClr>
                </a:outerShdw>
              </a:effectLst>
            </a:endParaRPr>
          </a:p>
        </p:txBody>
      </p:sp>
      <p:sp>
        <p:nvSpPr>
          <p:cNvPr id="10" name="テキスト ボックス 9"/>
          <p:cNvSpPr txBox="1"/>
          <p:nvPr/>
        </p:nvSpPr>
        <p:spPr>
          <a:xfrm>
            <a:off x="6228184" y="1484784"/>
            <a:ext cx="2699792"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smtClean="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119</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591</a:t>
            </a:r>
          </a:p>
          <a:p>
            <a:pPr>
              <a:defRPr/>
            </a:pP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826</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841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874</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875</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精神科急性期入院医療の評価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5E92F143-584E-404C-9268-D79C5EE64DD4}" type="slidenum">
              <a:rPr lang="en-US" sz="1400">
                <a:effectLst>
                  <a:outerShdw blurRad="38100" dist="38100" dir="2700000" algn="tl">
                    <a:srgbClr val="000000">
                      <a:alpha val="43137"/>
                    </a:srgbClr>
                  </a:outerShdw>
                </a:effectLst>
              </a:rPr>
              <a:pPr algn="r">
                <a:defRPr/>
              </a:pPr>
              <a:t>225</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80710" y="1556792"/>
            <a:ext cx="8208912" cy="2592288"/>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600"/>
              </a:spcAft>
              <a:defRPr/>
            </a:pPr>
            <a:r>
              <a:rPr kumimoji="0" lang="ja-JP" altLang="en-US" sz="2800" dirty="0">
                <a:latin typeface="MS UI Gothic" pitchFamily="50" charset="-128"/>
                <a:ea typeface="MS UI Gothic" pitchFamily="50" charset="-128"/>
              </a:rPr>
              <a:t>◆身体合併症の対応に関する評価</a:t>
            </a:r>
          </a:p>
          <a:p>
            <a:pPr marL="450850" indent="357188" fontAlgn="auto">
              <a:spcBef>
                <a:spcPts val="0"/>
              </a:spcBef>
              <a:spcAft>
                <a:spcPts val="1200"/>
              </a:spcAft>
              <a:defRPr/>
            </a:pPr>
            <a:r>
              <a:rPr kumimoji="0" lang="ja-JP" altLang="en-US" sz="2400" dirty="0" smtClean="0">
                <a:latin typeface="MS UI Gothic" pitchFamily="50" charset="-128"/>
                <a:ea typeface="MS UI Gothic" pitchFamily="50" charset="-128"/>
              </a:rPr>
              <a:t>Ａ３１１</a:t>
            </a:r>
            <a:r>
              <a:rPr kumimoji="0" lang="ja-JP" altLang="en-US" sz="2400" dirty="0">
                <a:latin typeface="MS UI Gothic" pitchFamily="50" charset="-128"/>
                <a:ea typeface="MS UI Gothic" pitchFamily="50" charset="-128"/>
              </a:rPr>
              <a:t>精神科救急入院料、Ａ３１１－２精神科急性期治療病棟入院料及びＡ３１１－３精神科救急・合併症入院料について、</a:t>
            </a:r>
            <a:r>
              <a:rPr kumimoji="0" lang="ja-JP" altLang="en-US" sz="2400" dirty="0">
                <a:solidFill>
                  <a:srgbClr val="0070C0"/>
                </a:solidFill>
                <a:latin typeface="MS UI Gothic" pitchFamily="50" charset="-128"/>
                <a:ea typeface="MS UI Gothic" pitchFamily="50" charset="-128"/>
              </a:rPr>
              <a:t>手術等の目的で一時的に転棟、あるいは転院した場合、再転棟や再入院時に再算定可能</a:t>
            </a:r>
            <a:r>
              <a:rPr kumimoji="0" lang="ja-JP" altLang="en-US" sz="2400" dirty="0">
                <a:latin typeface="MS UI Gothic" pitchFamily="50" charset="-128"/>
                <a:ea typeface="MS UI Gothic" pitchFamily="50" charset="-128"/>
              </a:rPr>
              <a:t>にする。</a:t>
            </a:r>
            <a:endParaRPr kumimoji="0" lang="en-US" altLang="ja-JP" sz="2400" dirty="0">
              <a:latin typeface="MS UI Gothic" pitchFamily="50" charset="-128"/>
              <a:ea typeface="MS UI Gothic" pitchFamily="50" charset="-128"/>
            </a:endParaRPr>
          </a:p>
        </p:txBody>
      </p:sp>
      <p:sp>
        <p:nvSpPr>
          <p:cNvPr id="5" name="テキスト ボックス 4"/>
          <p:cNvSpPr txBox="1"/>
          <p:nvPr/>
        </p:nvSpPr>
        <p:spPr>
          <a:xfrm>
            <a:off x="7308304" y="1124744"/>
            <a:ext cx="154868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42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119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精神科急性期入院医療の評価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6" name="コンテンツ プレースホルダ 5"/>
          <p:cNvSpPr txBox="1">
            <a:spLocks/>
          </p:cNvSpPr>
          <p:nvPr/>
        </p:nvSpPr>
        <p:spPr>
          <a:xfrm>
            <a:off x="459762" y="908720"/>
            <a:ext cx="8208912" cy="4824536"/>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400" dirty="0">
                <a:latin typeface="MS UI Gothic" pitchFamily="50" charset="-128"/>
                <a:ea typeface="MS UI Gothic" pitchFamily="50" charset="-128"/>
              </a:rPr>
              <a:t>◆児童・思春期精神科入院医療の評価</a:t>
            </a:r>
          </a:p>
          <a:p>
            <a:pPr marL="450850" indent="-271463" fontAlgn="auto">
              <a:spcBef>
                <a:spcPts val="0"/>
              </a:spcBef>
              <a:spcAft>
                <a:spcPts val="0"/>
              </a:spcAft>
              <a:defRPr/>
            </a:pPr>
            <a:r>
              <a:rPr kumimoji="0" lang="ja-JP" altLang="en-US" sz="2200" dirty="0">
                <a:latin typeface="MS UI Gothic" pitchFamily="50" charset="-128"/>
                <a:ea typeface="MS UI Gothic" pitchFamily="50" charset="-128"/>
              </a:rPr>
              <a:t>（</a:t>
            </a:r>
            <a:r>
              <a:rPr kumimoji="0" lang="en-US" altLang="ja-JP" sz="2200" dirty="0">
                <a:latin typeface="MS UI Gothic" pitchFamily="50" charset="-128"/>
                <a:ea typeface="MS UI Gothic" pitchFamily="50" charset="-128"/>
              </a:rPr>
              <a:t>1</a:t>
            </a:r>
            <a:r>
              <a:rPr kumimoji="0" lang="ja-JP" altLang="en-US" sz="2200" dirty="0">
                <a:latin typeface="MS UI Gothic" pitchFamily="50" charset="-128"/>
                <a:ea typeface="MS UI Gothic" pitchFamily="50" charset="-128"/>
              </a:rPr>
              <a:t>）　小児精神医療について、小児病院、精神病院それぞれにおいて適切な評価となるよう、児童・思春期精神科入院医療管理料を新設する。</a:t>
            </a:r>
            <a:endParaRPr kumimoji="0" lang="en-US" altLang="ja-JP" sz="2200" dirty="0">
              <a:latin typeface="MS UI Gothic" pitchFamily="50" charset="-128"/>
              <a:ea typeface="MS UI Gothic" pitchFamily="50" charset="-128"/>
            </a:endParaRPr>
          </a:p>
          <a:p>
            <a:pPr marL="273050" indent="177800" fontAlgn="auto">
              <a:spcBef>
                <a:spcPts val="600"/>
              </a:spcBef>
              <a:spcAft>
                <a:spcPts val="0"/>
              </a:spcAft>
              <a:defRPr/>
            </a:pPr>
            <a:r>
              <a:rPr kumimoji="0" lang="ja-JP" altLang="en-US" sz="2400" dirty="0">
                <a:solidFill>
                  <a:srgbClr val="FF0000"/>
                </a:solidFill>
                <a:latin typeface="MS UI Gothic" pitchFamily="50" charset="-128"/>
                <a:ea typeface="MS UI Gothic" pitchFamily="50" charset="-128"/>
              </a:rPr>
              <a:t>（新）</a:t>
            </a:r>
            <a:r>
              <a:rPr kumimoji="0" lang="en-US" altLang="ja-JP" sz="2400" dirty="0">
                <a:solidFill>
                  <a:srgbClr val="FF0000"/>
                </a:solidFill>
                <a:latin typeface="MS UI Gothic" pitchFamily="50" charset="-128"/>
                <a:ea typeface="MS UI Gothic" pitchFamily="50" charset="-128"/>
              </a:rPr>
              <a:t>A311-4</a:t>
            </a:r>
            <a:r>
              <a:rPr kumimoji="0" lang="ja-JP" altLang="en-US" sz="2400" dirty="0">
                <a:solidFill>
                  <a:srgbClr val="FF0000"/>
                </a:solidFill>
                <a:latin typeface="MS UI Gothic" pitchFamily="50" charset="-128"/>
                <a:ea typeface="MS UI Gothic" pitchFamily="50" charset="-128"/>
              </a:rPr>
              <a:t>　児童・思春期精神科入院医療管理料　 </a:t>
            </a:r>
            <a:endParaRPr kumimoji="0" lang="en-US" altLang="ja-JP" sz="2400" dirty="0">
              <a:solidFill>
                <a:srgbClr val="FF0000"/>
              </a:solidFill>
              <a:latin typeface="MS UI Gothic" pitchFamily="50" charset="-128"/>
              <a:ea typeface="MS UI Gothic" pitchFamily="50" charset="-128"/>
            </a:endParaRPr>
          </a:p>
          <a:p>
            <a:pPr marL="273050" indent="-273050"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　　　　　　　　　　　　　　　　　　　　　　　２</a:t>
            </a:r>
            <a:r>
              <a:rPr kumimoji="0" lang="en-US" altLang="ja-JP" sz="2400" dirty="0">
                <a:solidFill>
                  <a:srgbClr val="FF0000"/>
                </a:solidFill>
                <a:latin typeface="MS UI Gothic" pitchFamily="50" charset="-128"/>
                <a:ea typeface="MS UI Gothic" pitchFamily="50" charset="-128"/>
              </a:rPr>
              <a:t>,</a:t>
            </a:r>
            <a:r>
              <a:rPr kumimoji="0" lang="ja-JP" altLang="en-US" sz="2400" dirty="0">
                <a:solidFill>
                  <a:srgbClr val="FF0000"/>
                </a:solidFill>
                <a:latin typeface="MS UI Gothic" pitchFamily="50" charset="-128"/>
                <a:ea typeface="MS UI Gothic" pitchFamily="50" charset="-128"/>
              </a:rPr>
              <a:t>９１１点（１日につき）</a:t>
            </a:r>
            <a:endParaRPr kumimoji="0" lang="en-US" altLang="ja-JP" sz="2400" dirty="0">
              <a:solidFill>
                <a:srgbClr val="FF0000"/>
              </a:solidFill>
              <a:latin typeface="MS UI Gothic" pitchFamily="50" charset="-128"/>
              <a:ea typeface="MS UI Gothic" pitchFamily="50" charset="-128"/>
            </a:endParaRPr>
          </a:p>
          <a:p>
            <a:pPr marL="450850" fontAlgn="auto">
              <a:spcBef>
                <a:spcPts val="0"/>
              </a:spcBef>
              <a:spcAft>
                <a:spcPts val="0"/>
              </a:spcAft>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算定要件</a:t>
            </a:r>
            <a:r>
              <a:rPr kumimoji="0" lang="en-US" altLang="ja-JP" dirty="0">
                <a:latin typeface="MS UI Gothic" pitchFamily="50" charset="-128"/>
                <a:ea typeface="MS UI Gothic" pitchFamily="50" charset="-128"/>
              </a:rPr>
              <a:t>]</a:t>
            </a:r>
          </a:p>
          <a:p>
            <a:pPr marL="712788" fontAlgn="auto">
              <a:spcBef>
                <a:spcPts val="0"/>
              </a:spcBef>
              <a:spcAft>
                <a:spcPts val="0"/>
              </a:spcAft>
              <a:defRPr/>
            </a:pPr>
            <a:r>
              <a:rPr kumimoji="0" lang="ja-JP" altLang="en-US" b="1" dirty="0">
                <a:solidFill>
                  <a:srgbClr val="0070C0"/>
                </a:solidFill>
                <a:latin typeface="MS UI Gothic" pitchFamily="50" charset="-128"/>
                <a:ea typeface="MS UI Gothic" pitchFamily="50" charset="-128"/>
              </a:rPr>
              <a:t>２０歳未満の精神疾患を有する患者</a:t>
            </a:r>
            <a:r>
              <a:rPr kumimoji="0" lang="ja-JP" altLang="en-US" dirty="0">
                <a:latin typeface="MS UI Gothic" pitchFamily="50" charset="-128"/>
                <a:ea typeface="MS UI Gothic" pitchFamily="50" charset="-128"/>
              </a:rPr>
              <a:t>について病棟又は病室単位で算定する。</a:t>
            </a:r>
            <a:endParaRPr kumimoji="0" lang="en-US" altLang="ja-JP" dirty="0">
              <a:latin typeface="MS UI Gothic" pitchFamily="50" charset="-128"/>
              <a:ea typeface="MS UI Gothic" pitchFamily="50" charset="-128"/>
            </a:endParaRPr>
          </a:p>
          <a:p>
            <a:pPr marL="450850" fontAlgn="auto">
              <a:spcBef>
                <a:spcPts val="0"/>
              </a:spcBef>
              <a:spcAft>
                <a:spcPts val="0"/>
              </a:spcAft>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施設基準</a:t>
            </a:r>
            <a:r>
              <a:rPr kumimoji="0" lang="en-US" altLang="ja-JP" dirty="0">
                <a:latin typeface="MS UI Gothic" pitchFamily="50" charset="-128"/>
                <a:ea typeface="MS UI Gothic" pitchFamily="50" charset="-128"/>
              </a:rPr>
              <a:t>]</a:t>
            </a:r>
          </a:p>
          <a:p>
            <a:pPr marL="712788" indent="-177800" fontAlgn="auto">
              <a:spcBef>
                <a:spcPts val="0"/>
              </a:spcBef>
              <a:spcAft>
                <a:spcPts val="0"/>
              </a:spcAft>
              <a:defRPr/>
            </a:pPr>
            <a:r>
              <a:rPr kumimoji="0" lang="en-US" altLang="ja-JP" dirty="0">
                <a:latin typeface="MS UI Gothic" pitchFamily="50" charset="-128"/>
                <a:ea typeface="MS UI Gothic" pitchFamily="50" charset="-128"/>
              </a:rPr>
              <a:t>①</a:t>
            </a:r>
            <a:r>
              <a:rPr kumimoji="0" lang="ja-JP" altLang="en-US" dirty="0">
                <a:latin typeface="MS UI Gothic" pitchFamily="50" charset="-128"/>
                <a:ea typeface="MS UI Gothic" pitchFamily="50" charset="-128"/>
              </a:rPr>
              <a:t>　２０歳未満の精神疾患を有する患者を</a:t>
            </a:r>
            <a:r>
              <a:rPr kumimoji="0" lang="ja-JP" altLang="en-US" b="1" dirty="0">
                <a:solidFill>
                  <a:srgbClr val="0070C0"/>
                </a:solidFill>
                <a:latin typeface="MS UI Gothic" pitchFamily="50" charset="-128"/>
                <a:ea typeface="MS UI Gothic" pitchFamily="50" charset="-128"/>
              </a:rPr>
              <a:t>概ね８割以上入院させる</a:t>
            </a:r>
            <a:r>
              <a:rPr kumimoji="0" lang="ja-JP" altLang="en-US" b="1" dirty="0" smtClean="0">
                <a:solidFill>
                  <a:srgbClr val="0070C0"/>
                </a:solidFill>
                <a:latin typeface="MS UI Gothic" pitchFamily="50" charset="-128"/>
                <a:ea typeface="MS UI Gothic" pitchFamily="50" charset="-128"/>
              </a:rPr>
              <a:t>病棟（精神病棟に限る）又</a:t>
            </a:r>
            <a:r>
              <a:rPr kumimoji="0" lang="ja-JP" altLang="en-US" b="1" dirty="0">
                <a:solidFill>
                  <a:srgbClr val="0070C0"/>
                </a:solidFill>
                <a:latin typeface="MS UI Gothic" pitchFamily="50" charset="-128"/>
                <a:ea typeface="MS UI Gothic" pitchFamily="50" charset="-128"/>
              </a:rPr>
              <a:t>は</a:t>
            </a:r>
            <a:r>
              <a:rPr kumimoji="0" lang="ja-JP" altLang="en-US" b="1" dirty="0" smtClean="0">
                <a:solidFill>
                  <a:srgbClr val="0070C0"/>
                </a:solidFill>
                <a:latin typeface="MS UI Gothic" pitchFamily="50" charset="-128"/>
                <a:ea typeface="MS UI Gothic" pitchFamily="50" charset="-128"/>
              </a:rPr>
              <a:t>治療室（精神病床に限る）</a:t>
            </a:r>
            <a:r>
              <a:rPr kumimoji="0" lang="ja-JP" altLang="en-US" dirty="0" smtClean="0">
                <a:latin typeface="MS UI Gothic" pitchFamily="50" charset="-128"/>
                <a:ea typeface="MS UI Gothic" pitchFamily="50" charset="-128"/>
              </a:rPr>
              <a:t>で</a:t>
            </a:r>
            <a:r>
              <a:rPr kumimoji="0" lang="ja-JP" altLang="en-US" dirty="0">
                <a:latin typeface="MS UI Gothic" pitchFamily="50" charset="-128"/>
                <a:ea typeface="MS UI Gothic" pitchFamily="50" charset="-128"/>
              </a:rPr>
              <a:t>あること。</a:t>
            </a:r>
            <a:endParaRPr kumimoji="0" lang="en-US" altLang="ja-JP" dirty="0">
              <a:latin typeface="MS UI Gothic" pitchFamily="50" charset="-128"/>
              <a:ea typeface="MS UI Gothic" pitchFamily="50" charset="-128"/>
            </a:endParaRPr>
          </a:p>
          <a:p>
            <a:pPr marL="712788" indent="-177800" fontAlgn="auto">
              <a:spcBef>
                <a:spcPts val="0"/>
              </a:spcBef>
              <a:spcAft>
                <a:spcPts val="0"/>
              </a:spcAft>
              <a:defRPr/>
            </a:pPr>
            <a:r>
              <a:rPr kumimoji="0" lang="ja-JP" altLang="en-US" dirty="0">
                <a:latin typeface="MS UI Gothic" pitchFamily="50" charset="-128"/>
                <a:ea typeface="MS UI Gothic" pitchFamily="50" charset="-128"/>
              </a:rPr>
              <a:t>②　小児医療及び児童・思春期の精神医療を専門とする</a:t>
            </a:r>
            <a:r>
              <a:rPr kumimoji="0" lang="ja-JP" altLang="en-US" b="1" dirty="0">
                <a:solidFill>
                  <a:srgbClr val="0070C0"/>
                </a:solidFill>
                <a:latin typeface="MS UI Gothic" pitchFamily="50" charset="-128"/>
                <a:ea typeface="MS UI Gothic" pitchFamily="50" charset="-128"/>
              </a:rPr>
              <a:t>常勤医師が２名以上</a:t>
            </a:r>
            <a:r>
              <a:rPr kumimoji="0" lang="ja-JP" altLang="en-US" dirty="0">
                <a:latin typeface="MS UI Gothic" pitchFamily="50" charset="-128"/>
                <a:ea typeface="MS UI Gothic" pitchFamily="50" charset="-128"/>
              </a:rPr>
              <a:t>（うち１名は精神保健指定医）</a:t>
            </a:r>
            <a:endParaRPr kumimoji="0" lang="en-US" altLang="ja-JP" dirty="0">
              <a:latin typeface="MS UI Gothic" pitchFamily="50" charset="-128"/>
              <a:ea typeface="MS UI Gothic" pitchFamily="50" charset="-128"/>
            </a:endParaRPr>
          </a:p>
          <a:p>
            <a:pPr marL="712788" indent="-177800" fontAlgn="auto">
              <a:spcBef>
                <a:spcPts val="0"/>
              </a:spcBef>
              <a:spcAft>
                <a:spcPts val="0"/>
              </a:spcAft>
              <a:defRPr/>
            </a:pPr>
            <a:r>
              <a:rPr kumimoji="0" lang="ja-JP" altLang="en-US" dirty="0">
                <a:latin typeface="MS UI Gothic" pitchFamily="50" charset="-128"/>
                <a:ea typeface="MS UI Gothic" pitchFamily="50" charset="-128"/>
              </a:rPr>
              <a:t>③　</a:t>
            </a:r>
            <a:r>
              <a:rPr kumimoji="0" lang="ja-JP" altLang="en-US" b="1" dirty="0">
                <a:solidFill>
                  <a:srgbClr val="0070C0"/>
                </a:solidFill>
                <a:latin typeface="MS UI Gothic" pitchFamily="50" charset="-128"/>
                <a:ea typeface="MS UI Gothic" pitchFamily="50" charset="-128"/>
              </a:rPr>
              <a:t>看護師配置常時１０対１以上</a:t>
            </a:r>
            <a:r>
              <a:rPr kumimoji="0" lang="ja-JP" altLang="en-US" dirty="0">
                <a:latin typeface="MS UI Gothic" pitchFamily="50" charset="-128"/>
                <a:ea typeface="MS UI Gothic" pitchFamily="50" charset="-128"/>
              </a:rPr>
              <a:t>（夜勤看護師２名以上）</a:t>
            </a:r>
            <a:endParaRPr kumimoji="0" lang="en-US" altLang="ja-JP" dirty="0">
              <a:latin typeface="MS UI Gothic" pitchFamily="50" charset="-128"/>
              <a:ea typeface="MS UI Gothic" pitchFamily="50" charset="-128"/>
            </a:endParaRPr>
          </a:p>
          <a:p>
            <a:pPr marL="712788" indent="-177800" fontAlgn="auto">
              <a:spcBef>
                <a:spcPts val="0"/>
              </a:spcBef>
              <a:spcAft>
                <a:spcPts val="0"/>
              </a:spcAft>
              <a:defRPr/>
            </a:pPr>
            <a:r>
              <a:rPr kumimoji="0" lang="ja-JP" altLang="en-US" dirty="0">
                <a:latin typeface="MS UI Gothic" pitchFamily="50" charset="-128"/>
                <a:ea typeface="MS UI Gothic" pitchFamily="50" charset="-128"/>
              </a:rPr>
              <a:t>④　</a:t>
            </a:r>
            <a:r>
              <a:rPr kumimoji="0" lang="ja-JP" altLang="en-US" b="1" dirty="0">
                <a:solidFill>
                  <a:srgbClr val="0070C0"/>
                </a:solidFill>
                <a:latin typeface="MS UI Gothic" pitchFamily="50" charset="-128"/>
                <a:ea typeface="MS UI Gothic" pitchFamily="50" charset="-128"/>
              </a:rPr>
              <a:t>専従の常勤精神保健福祉士、臨床心理技術者</a:t>
            </a:r>
            <a:r>
              <a:rPr kumimoji="0" lang="ja-JP" altLang="en-US" dirty="0">
                <a:latin typeface="MS UI Gothic" pitchFamily="50" charset="-128"/>
                <a:ea typeface="MS UI Gothic" pitchFamily="50" charset="-128"/>
              </a:rPr>
              <a:t>がそれぞれ１名以上</a:t>
            </a:r>
          </a:p>
        </p:txBody>
      </p:sp>
      <p:sp>
        <p:nvSpPr>
          <p:cNvPr id="5" name="コンテンツ プレースホルダ 5"/>
          <p:cNvSpPr txBox="1">
            <a:spLocks/>
          </p:cNvSpPr>
          <p:nvPr/>
        </p:nvSpPr>
        <p:spPr>
          <a:xfrm>
            <a:off x="467544" y="5805264"/>
            <a:ext cx="8208912" cy="864096"/>
          </a:xfrm>
          <a:prstGeom prst="rect">
            <a:avLst/>
          </a:prstGeom>
          <a:solidFill>
            <a:srgbClr val="FFFFCC"/>
          </a:solidFill>
          <a:effectLst>
            <a:innerShdw blurRad="63500" dist="50800" dir="13500000">
              <a:prstClr val="black">
                <a:alpha val="50000"/>
              </a:prstClr>
            </a:innerShdw>
          </a:effectLst>
        </p:spPr>
        <p:txBody>
          <a:bodyPr anchor="ctr"/>
          <a:lstStyle/>
          <a:p>
            <a:pPr marL="450850" indent="-273050" fontAlgn="auto">
              <a:spcBef>
                <a:spcPts val="0"/>
              </a:spcBef>
              <a:spcAft>
                <a:spcPts val="0"/>
              </a:spcAft>
              <a:defRPr/>
            </a:pPr>
            <a:r>
              <a:rPr kumimoji="0" lang="ja-JP" altLang="en-US" sz="2200" dirty="0">
                <a:latin typeface="MS UI Gothic" pitchFamily="50" charset="-128"/>
                <a:ea typeface="MS UI Gothic" pitchFamily="50" charset="-128"/>
              </a:rPr>
              <a:t>（</a:t>
            </a:r>
            <a:r>
              <a:rPr kumimoji="0" lang="en-US" altLang="ja-JP" sz="2200" dirty="0">
                <a:latin typeface="MS UI Gothic" pitchFamily="50" charset="-128"/>
                <a:ea typeface="MS UI Gothic" pitchFamily="50" charset="-128"/>
              </a:rPr>
              <a:t>2</a:t>
            </a:r>
            <a:r>
              <a:rPr kumimoji="0" lang="ja-JP" altLang="en-US" sz="2200" dirty="0">
                <a:latin typeface="MS UI Gothic" pitchFamily="50" charset="-128"/>
                <a:ea typeface="MS UI Gothic" pitchFamily="50" charset="-128"/>
              </a:rPr>
              <a:t>）　児童・思春期精神科入院医療管理料の新設に合わせ、</a:t>
            </a:r>
            <a:r>
              <a:rPr kumimoji="0" lang="ja-JP" altLang="en-US" sz="2200" dirty="0">
                <a:solidFill>
                  <a:srgbClr val="0070C0"/>
                </a:solidFill>
                <a:latin typeface="MS UI Gothic" pitchFamily="50" charset="-128"/>
                <a:ea typeface="MS UI Gothic" pitchFamily="50" charset="-128"/>
              </a:rPr>
              <a:t>児童・思春期精神科入院医療管理加算は廃止</a:t>
            </a:r>
            <a:r>
              <a:rPr kumimoji="0" lang="ja-JP" altLang="en-US" sz="2200" dirty="0">
                <a:latin typeface="MS UI Gothic" pitchFamily="50" charset="-128"/>
                <a:ea typeface="MS UI Gothic" pitchFamily="50" charset="-128"/>
              </a:rPr>
              <a:t>する。</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A0E95D9C-A980-47E1-8CAF-E66EA2D95AEF}" type="slidenum">
              <a:rPr lang="en-US" sz="1400">
                <a:effectLst>
                  <a:outerShdw blurRad="38100" dist="38100" dir="2700000" algn="tl">
                    <a:srgbClr val="000000">
                      <a:alpha val="43137"/>
                    </a:srgbClr>
                  </a:outerShdw>
                </a:effectLst>
              </a:rPr>
              <a:pPr algn="r">
                <a:defRPr/>
              </a:pPr>
              <a:t>226</a:t>
            </a:fld>
            <a:endParaRPr lang="en-US" sz="1400" dirty="0">
              <a:effectLst>
                <a:outerShdw blurRad="38100" dist="38100" dir="2700000" algn="tl">
                  <a:srgbClr val="000000">
                    <a:alpha val="43137"/>
                  </a:srgbClr>
                </a:outerShdw>
              </a:effectLst>
            </a:endParaRPr>
          </a:p>
        </p:txBody>
      </p:sp>
      <p:sp>
        <p:nvSpPr>
          <p:cNvPr id="7" name="テキスト ボックス 6"/>
          <p:cNvSpPr txBox="1"/>
          <p:nvPr/>
        </p:nvSpPr>
        <p:spPr>
          <a:xfrm>
            <a:off x="5759624" y="764704"/>
            <a:ext cx="3384376"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44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121</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594</a:t>
            </a:r>
          </a:p>
          <a:p>
            <a:pPr>
              <a:defRPr/>
            </a:pP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826</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878</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idx="1"/>
            <p:extLst>
              <p:ext uri="{D42A27DB-BD31-4B8C-83A1-F6EECF244321}">
                <p14:modId xmlns:p14="http://schemas.microsoft.com/office/powerpoint/2010/main" xmlns="" val="2545238002"/>
              </p:ext>
            </p:extLst>
          </p:nvPr>
        </p:nvGraphicFramePr>
        <p:xfrm>
          <a:off x="459762" y="2060848"/>
          <a:ext cx="8229600" cy="4632960"/>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63830">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4244682">
                <a:tc>
                  <a:txBody>
                    <a:bodyPr/>
                    <a:lstStyle/>
                    <a:p>
                      <a:pPr marL="0" indent="0"/>
                      <a:r>
                        <a:rPr kumimoji="1" lang="en-US" altLang="ja-JP" sz="1800" b="0" baseline="0" dirty="0" smtClean="0">
                          <a:solidFill>
                            <a:schemeClr val="tx1"/>
                          </a:solidFill>
                          <a:latin typeface="MS UI Gothic" pitchFamily="50" charset="-128"/>
                          <a:ea typeface="MS UI Gothic" pitchFamily="50" charset="-128"/>
                          <a:cs typeface="+mn-cs"/>
                        </a:rPr>
                        <a:t>A312</a:t>
                      </a:r>
                      <a:r>
                        <a:rPr kumimoji="1" lang="ja-JP" altLang="en-US" sz="1800" b="0" baseline="0" dirty="0" smtClean="0">
                          <a:solidFill>
                            <a:schemeClr val="tx1"/>
                          </a:solidFill>
                          <a:latin typeface="MS UI Gothic" pitchFamily="50" charset="-128"/>
                          <a:ea typeface="MS UI Gothic" pitchFamily="50" charset="-128"/>
                          <a:cs typeface="+mn-cs"/>
                        </a:rPr>
                        <a:t>　精神療養病棟入院料　注４</a:t>
                      </a:r>
                      <a:endParaRPr kumimoji="1" lang="en-US" altLang="ja-JP" sz="1800" b="0" baseline="0" dirty="0" smtClean="0">
                        <a:solidFill>
                          <a:schemeClr val="tx1"/>
                        </a:solidFill>
                        <a:latin typeface="MS UI Gothic" pitchFamily="50" charset="-128"/>
                        <a:ea typeface="MS UI Gothic" pitchFamily="50" charset="-128"/>
                        <a:cs typeface="+mn-cs"/>
                      </a:endParaRPr>
                    </a:p>
                    <a:p>
                      <a:pPr marL="628650" indent="0"/>
                      <a:r>
                        <a:rPr kumimoji="1" lang="ja-JP" altLang="en-US" sz="1800" b="0" baseline="0" dirty="0" smtClean="0">
                          <a:solidFill>
                            <a:schemeClr val="tx1"/>
                          </a:solidFill>
                          <a:latin typeface="MS UI Gothic" pitchFamily="50" charset="-128"/>
                          <a:ea typeface="MS UI Gothic" pitchFamily="50" charset="-128"/>
                          <a:cs typeface="+mn-cs"/>
                        </a:rPr>
                        <a:t>（１日につき）</a:t>
                      </a:r>
                    </a:p>
                    <a:p>
                      <a:pPr marL="628650" indent="0"/>
                      <a:r>
                        <a:rPr kumimoji="1" lang="ja-JP" altLang="en-US" sz="1800" b="1" baseline="0" dirty="0" smtClean="0">
                          <a:solidFill>
                            <a:srgbClr val="FF0000"/>
                          </a:solidFill>
                          <a:latin typeface="MS UI Gothic" pitchFamily="50" charset="-128"/>
                          <a:ea typeface="MS UI Gothic" pitchFamily="50" charset="-128"/>
                          <a:cs typeface="+mn-cs"/>
                        </a:rPr>
                        <a:t>イ 重症者加算１　　６０点（改）</a:t>
                      </a:r>
                      <a:endParaRPr kumimoji="1" lang="en-US" altLang="ja-JP" sz="1800" b="1" baseline="0" dirty="0" smtClean="0">
                        <a:solidFill>
                          <a:srgbClr val="FF0000"/>
                        </a:solidFill>
                        <a:latin typeface="MS UI Gothic" pitchFamily="50" charset="-128"/>
                        <a:ea typeface="MS UI Gothic" pitchFamily="50" charset="-128"/>
                        <a:cs typeface="+mn-cs"/>
                      </a:endParaRPr>
                    </a:p>
                    <a:p>
                      <a:pPr marL="628650" indent="0"/>
                      <a:r>
                        <a:rPr kumimoji="1" lang="ja-JP" altLang="en-US" sz="1800" b="1" baseline="0" dirty="0" smtClean="0">
                          <a:solidFill>
                            <a:srgbClr val="FF0000"/>
                          </a:solidFill>
                          <a:latin typeface="MS UI Gothic" pitchFamily="50" charset="-128"/>
                          <a:ea typeface="MS UI Gothic" pitchFamily="50" charset="-128"/>
                          <a:cs typeface="+mn-cs"/>
                        </a:rPr>
                        <a:t>ロ 重症者加算２　　３０点（改）</a:t>
                      </a:r>
                      <a:endParaRPr kumimoji="1" lang="en-US" altLang="ja-JP" sz="1800" b="1" baseline="0" dirty="0" smtClean="0">
                        <a:solidFill>
                          <a:srgbClr val="FF0000"/>
                        </a:solidFill>
                        <a:latin typeface="MS UI Gothic" pitchFamily="50" charset="-128"/>
                        <a:ea typeface="MS UI Gothic" pitchFamily="50" charset="-128"/>
                        <a:cs typeface="+mn-cs"/>
                      </a:endParaRPr>
                    </a:p>
                    <a:p>
                      <a:pPr marL="0" indent="0">
                        <a:spcBef>
                          <a:spcPts val="600"/>
                        </a:spcBef>
                      </a:pPr>
                      <a:r>
                        <a:rPr kumimoji="1" lang="ja-JP" altLang="en-US" sz="1600" b="0" baseline="0" dirty="0" smtClean="0">
                          <a:solidFill>
                            <a:schemeClr val="tx1"/>
                          </a:solidFill>
                          <a:latin typeface="MS UI Gothic" pitchFamily="50" charset="-128"/>
                          <a:ea typeface="MS UI Gothic" pitchFamily="50" charset="-128"/>
                          <a:cs typeface="+mn-cs"/>
                        </a:rPr>
                        <a:t>［算定要件］</a:t>
                      </a:r>
                    </a:p>
                    <a:p>
                      <a:pPr marL="82550" indent="0"/>
                      <a:r>
                        <a:rPr kumimoji="1" lang="ja-JP" altLang="en-US" sz="1600" b="0" baseline="0" dirty="0" smtClean="0">
                          <a:solidFill>
                            <a:schemeClr val="tx1"/>
                          </a:solidFill>
                          <a:latin typeface="MS UI Gothic" pitchFamily="50" charset="-128"/>
                          <a:ea typeface="MS UI Gothic" pitchFamily="50" charset="-128"/>
                          <a:cs typeface="+mn-cs"/>
                        </a:rPr>
                        <a:t>イ　重症者加算１</a:t>
                      </a:r>
                    </a:p>
                    <a:p>
                      <a:pPr marL="177800" indent="177800"/>
                      <a:r>
                        <a:rPr kumimoji="1" lang="ja-JP" altLang="en-US" sz="1600" b="0" baseline="0" dirty="0" smtClean="0">
                          <a:solidFill>
                            <a:srgbClr val="FF0000"/>
                          </a:solidFill>
                          <a:latin typeface="MS UI Gothic" pitchFamily="50" charset="-128"/>
                          <a:ea typeface="MS UI Gothic" pitchFamily="50" charset="-128"/>
                          <a:cs typeface="+mn-cs"/>
                        </a:rPr>
                        <a:t>精神科救急医療体制整備事業に協力している保険医療機関であって、ＧＡＦ尺度による判定が３０以下の患者について算定する。</a:t>
                      </a:r>
                      <a:endParaRPr kumimoji="1" lang="en-US" altLang="ja-JP" sz="1600" b="0" baseline="0" dirty="0" smtClean="0">
                        <a:solidFill>
                          <a:srgbClr val="FF0000"/>
                        </a:solidFill>
                        <a:latin typeface="MS UI Gothic" pitchFamily="50" charset="-128"/>
                        <a:ea typeface="MS UI Gothic" pitchFamily="50" charset="-128"/>
                        <a:cs typeface="+mn-cs"/>
                      </a:endParaRPr>
                    </a:p>
                    <a:p>
                      <a:pPr marL="82550" indent="0"/>
                      <a:r>
                        <a:rPr kumimoji="1" lang="ja-JP" altLang="en-US" sz="1600" b="0" baseline="0" dirty="0" smtClean="0">
                          <a:solidFill>
                            <a:schemeClr val="tx1"/>
                          </a:solidFill>
                          <a:latin typeface="MS UI Gothic" pitchFamily="50" charset="-128"/>
                          <a:ea typeface="MS UI Gothic" pitchFamily="50" charset="-128"/>
                          <a:cs typeface="+mn-cs"/>
                        </a:rPr>
                        <a:t>ロ　重症者加算２</a:t>
                      </a:r>
                    </a:p>
                    <a:p>
                      <a:pPr marL="177800" indent="177800">
                        <a:tabLst/>
                      </a:pPr>
                      <a:r>
                        <a:rPr kumimoji="1" lang="ja-JP" altLang="en-US" sz="1600" b="0" baseline="0" dirty="0" smtClean="0">
                          <a:solidFill>
                            <a:srgbClr val="FF0000"/>
                          </a:solidFill>
                          <a:latin typeface="MS UI Gothic" pitchFamily="50" charset="-128"/>
                          <a:ea typeface="MS UI Gothic" pitchFamily="50" charset="-128"/>
                          <a:cs typeface="+mn-cs"/>
                        </a:rPr>
                        <a:t>ＧＡＦ尺度による判定が４０以下の患者について算定する。</a:t>
                      </a:r>
                      <a:endParaRPr kumimoji="1" lang="en-US" altLang="ja-JP" sz="1600" b="0" baseline="0" dirty="0" smtClean="0">
                        <a:solidFill>
                          <a:srgbClr val="FF0000"/>
                        </a:solidFill>
                        <a:latin typeface="MS UI Gothic" pitchFamily="50" charset="-128"/>
                        <a:ea typeface="MS UI Gothic" pitchFamily="50" charset="-128"/>
                        <a:cs typeface="+mn-cs"/>
                      </a:endParaRPr>
                    </a:p>
                    <a:p>
                      <a:pPr>
                        <a:spcBef>
                          <a:spcPts val="600"/>
                        </a:spcBef>
                      </a:pPr>
                      <a:r>
                        <a:rPr kumimoji="1" lang="en-US" altLang="ja-JP" sz="1600" b="0" i="0" u="none" strike="noStrike" baseline="0" dirty="0" smtClean="0">
                          <a:solidFill>
                            <a:schemeClr val="tx1"/>
                          </a:solidFill>
                          <a:latin typeface="MS UI Gothic" pitchFamily="50" charset="-128"/>
                          <a:ea typeface="MS UI Gothic" pitchFamily="50" charset="-128"/>
                          <a:cs typeface="+mn-cs"/>
                        </a:rPr>
                        <a:t>[</a:t>
                      </a:r>
                      <a:r>
                        <a:rPr kumimoji="1" lang="ja-JP" altLang="en-US" sz="1600" b="0" i="0" u="none" strike="noStrike" baseline="0" dirty="0" smtClean="0">
                          <a:solidFill>
                            <a:schemeClr val="tx1"/>
                          </a:solidFill>
                          <a:latin typeface="MS UI Gothic" pitchFamily="50" charset="-128"/>
                          <a:ea typeface="MS UI Gothic" pitchFamily="50" charset="-128"/>
                          <a:cs typeface="+mn-cs"/>
                        </a:rPr>
                        <a:t>経過措置</a:t>
                      </a:r>
                      <a:r>
                        <a:rPr kumimoji="1" lang="en-US" altLang="ja-JP" sz="1600" b="0" i="0" u="none" strike="noStrike" baseline="0" dirty="0" smtClean="0">
                          <a:solidFill>
                            <a:schemeClr val="tx1"/>
                          </a:solidFill>
                          <a:latin typeface="MS UI Gothic" pitchFamily="50" charset="-128"/>
                          <a:ea typeface="MS UI Gothic" pitchFamily="50" charset="-128"/>
                          <a:cs typeface="+mn-cs"/>
                        </a:rPr>
                        <a:t>]</a:t>
                      </a:r>
                    </a:p>
                    <a:p>
                      <a:pPr marL="82550" indent="177800"/>
                      <a:r>
                        <a:rPr kumimoji="1" lang="ja-JP" altLang="en-US" sz="1600" b="0" i="0" u="none" strike="noStrike" baseline="0" dirty="0" smtClean="0">
                          <a:solidFill>
                            <a:schemeClr val="tx1"/>
                          </a:solidFill>
                          <a:latin typeface="MS UI Gothic" pitchFamily="50" charset="-128"/>
                          <a:ea typeface="MS UI Gothic" pitchFamily="50" charset="-128"/>
                          <a:cs typeface="+mn-cs"/>
                        </a:rPr>
                        <a:t>重症者加算１について、</a:t>
                      </a:r>
                      <a:r>
                        <a:rPr kumimoji="1" lang="ja-JP" altLang="en-US" sz="1600" b="0" i="0" u="none" strike="noStrike" baseline="0" dirty="0" smtClean="0">
                          <a:solidFill>
                            <a:srgbClr val="0070C0"/>
                          </a:solidFill>
                          <a:latin typeface="MS UI Gothic" pitchFamily="50" charset="-128"/>
                          <a:ea typeface="MS UI Gothic" pitchFamily="50" charset="-128"/>
                          <a:cs typeface="+mn-cs"/>
                        </a:rPr>
                        <a:t>平成２５年３月３１日までは精神科救急医療体制整備事業に協力しているものとみなす</a:t>
                      </a:r>
                      <a:r>
                        <a:rPr kumimoji="1" lang="ja-JP" altLang="en-US" sz="1600" b="0" i="0" u="none" strike="noStrike" baseline="0" dirty="0" smtClean="0">
                          <a:solidFill>
                            <a:schemeClr val="tx1"/>
                          </a:solidFill>
                          <a:latin typeface="MS UI Gothic" pitchFamily="50" charset="-128"/>
                          <a:ea typeface="MS UI Gothic" pitchFamily="50" charset="-128"/>
                          <a:cs typeface="+mn-cs"/>
                        </a:rPr>
                        <a:t>。</a:t>
                      </a:r>
                      <a:endParaRPr kumimoji="1" lang="ja-JP" altLang="en-US" sz="16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en-US" altLang="ja-JP" sz="1800" baseline="0" dirty="0" smtClean="0">
                          <a:solidFill>
                            <a:schemeClr val="tx1"/>
                          </a:solidFill>
                          <a:latin typeface="MS UI Gothic" pitchFamily="50" charset="-128"/>
                          <a:ea typeface="MS UI Gothic" pitchFamily="50" charset="-128"/>
                          <a:cs typeface="+mn-cs"/>
                        </a:rPr>
                        <a:t>A312</a:t>
                      </a:r>
                      <a:r>
                        <a:rPr kumimoji="1" lang="ja-JP" altLang="en-US" sz="1800" baseline="0" dirty="0" smtClean="0">
                          <a:solidFill>
                            <a:schemeClr val="tx1"/>
                          </a:solidFill>
                          <a:latin typeface="MS UI Gothic" pitchFamily="50" charset="-128"/>
                          <a:ea typeface="MS UI Gothic" pitchFamily="50" charset="-128"/>
                          <a:cs typeface="+mn-cs"/>
                        </a:rPr>
                        <a:t>　精神療養病棟入院料　注４</a:t>
                      </a:r>
                      <a:endParaRPr kumimoji="1" lang="en-US" altLang="ja-JP" sz="1800" baseline="0" dirty="0" smtClean="0">
                        <a:solidFill>
                          <a:schemeClr val="tx1"/>
                        </a:solidFill>
                        <a:latin typeface="MS UI Gothic" pitchFamily="50" charset="-128"/>
                        <a:ea typeface="MS UI Gothic" pitchFamily="50" charset="-128"/>
                        <a:cs typeface="+mn-cs"/>
                      </a:endParaRPr>
                    </a:p>
                    <a:p>
                      <a:pPr marL="628650" indent="0"/>
                      <a:r>
                        <a:rPr kumimoji="1" lang="ja-JP" altLang="en-US" sz="1800" baseline="0" dirty="0" smtClean="0">
                          <a:solidFill>
                            <a:schemeClr val="tx1"/>
                          </a:solidFill>
                          <a:latin typeface="MS UI Gothic" pitchFamily="50" charset="-128"/>
                          <a:ea typeface="MS UI Gothic" pitchFamily="50" charset="-128"/>
                          <a:cs typeface="+mn-cs"/>
                        </a:rPr>
                        <a:t>（１日につき）　重症者加算　４０点</a:t>
                      </a:r>
                    </a:p>
                    <a:p>
                      <a:endParaRPr kumimoji="1" lang="en-US" altLang="ja-JP" sz="1800" baseline="0" dirty="0" smtClean="0">
                        <a:solidFill>
                          <a:schemeClr val="tx1"/>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pPr>
                        <a:spcBef>
                          <a:spcPts val="600"/>
                        </a:spcBef>
                      </a:pPr>
                      <a:r>
                        <a:rPr kumimoji="1" lang="ja-JP" altLang="en-US" sz="1600" baseline="0" dirty="0" smtClean="0">
                          <a:solidFill>
                            <a:schemeClr val="tx1"/>
                          </a:solidFill>
                          <a:latin typeface="MS UI Gothic" pitchFamily="50" charset="-128"/>
                          <a:ea typeface="MS UI Gothic" pitchFamily="50" charset="-128"/>
                          <a:cs typeface="+mn-cs"/>
                        </a:rPr>
                        <a:t>［算定要件］</a:t>
                      </a:r>
                    </a:p>
                    <a:p>
                      <a:pPr marL="82550" indent="190500"/>
                      <a:r>
                        <a:rPr kumimoji="1" lang="ja-JP" altLang="en-US" sz="1600" baseline="0" dirty="0" smtClean="0">
                          <a:solidFill>
                            <a:schemeClr val="tx1"/>
                          </a:solidFill>
                          <a:latin typeface="MS UI Gothic" pitchFamily="50" charset="-128"/>
                          <a:ea typeface="MS UI Gothic" pitchFamily="50" charset="-128"/>
                          <a:cs typeface="+mn-cs"/>
                        </a:rPr>
                        <a:t>ＧＡＦ尺度による判定が４０以下の患者について算定する。</a:t>
                      </a:r>
                      <a:endParaRPr kumimoji="1" lang="zh-CN" altLang="en-US" sz="16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57606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fontScale="90000"/>
          </a:bodyP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精神科慢性期入院医療の評価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5016B294-9E20-497A-A197-AF0030416089}" type="slidenum">
              <a:rPr lang="en-US" sz="1400">
                <a:effectLst>
                  <a:outerShdw blurRad="38100" dist="38100" dir="2700000" algn="tl">
                    <a:srgbClr val="000000">
                      <a:alpha val="43137"/>
                    </a:srgbClr>
                  </a:outerShdw>
                </a:effectLst>
              </a:rPr>
              <a:pPr algn="r">
                <a:defRPr/>
              </a:pPr>
              <a:t>227</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59762" y="692696"/>
            <a:ext cx="8208912" cy="1368152"/>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200" dirty="0">
                <a:latin typeface="MS UI Gothic" pitchFamily="50" charset="-128"/>
                <a:ea typeface="MS UI Gothic" pitchFamily="50" charset="-128"/>
              </a:rPr>
              <a:t>◆精神療養病棟入院料の重症者加算の見直し</a:t>
            </a:r>
          </a:p>
          <a:p>
            <a:pPr marL="177800" indent="273050" fontAlgn="auto">
              <a:spcBef>
                <a:spcPts val="0"/>
              </a:spcBef>
              <a:spcAft>
                <a:spcPts val="0"/>
              </a:spcAft>
              <a:defRPr/>
            </a:pPr>
            <a:r>
              <a:rPr kumimoji="0" lang="ja-JP" altLang="en-US" sz="2200" dirty="0">
                <a:latin typeface="MS UI Gothic" pitchFamily="50" charset="-128"/>
                <a:ea typeface="MS UI Gothic" pitchFamily="50" charset="-128"/>
              </a:rPr>
              <a:t>精神療養病棟入院料に重症者加算を新設後、重症者の受入が進んでいる傾向があり、</a:t>
            </a:r>
            <a:r>
              <a:rPr kumimoji="0" lang="ja-JP" altLang="en-US" sz="2200" dirty="0">
                <a:solidFill>
                  <a:srgbClr val="0070C0"/>
                </a:solidFill>
                <a:latin typeface="MS UI Gothic" pitchFamily="50" charset="-128"/>
                <a:ea typeface="MS UI Gothic" pitchFamily="50" charset="-128"/>
              </a:rPr>
              <a:t>より重症者を受け入れている病棟を評価</a:t>
            </a:r>
            <a:r>
              <a:rPr kumimoji="0" lang="ja-JP" altLang="en-US" sz="2200" dirty="0">
                <a:latin typeface="MS UI Gothic" pitchFamily="50" charset="-128"/>
                <a:ea typeface="MS UI Gothic" pitchFamily="50" charset="-128"/>
              </a:rPr>
              <a:t>するため、同加算の見直しを行う。</a:t>
            </a:r>
          </a:p>
        </p:txBody>
      </p:sp>
      <p:sp>
        <p:nvSpPr>
          <p:cNvPr id="10" name="テキスト ボックス 9"/>
          <p:cNvSpPr txBox="1"/>
          <p:nvPr/>
        </p:nvSpPr>
        <p:spPr>
          <a:xfrm>
            <a:off x="3851920" y="1772816"/>
            <a:ext cx="514908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44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122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594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826</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841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844</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877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精神科慢性期入院医療の評価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2151AF81-A2F3-4DEF-A692-663DBC4D23AB}" type="slidenum">
              <a:rPr lang="en-US" sz="1400">
                <a:effectLst>
                  <a:outerShdw blurRad="38100" dist="38100" dir="2700000" algn="tl">
                    <a:srgbClr val="000000">
                      <a:alpha val="43137"/>
                    </a:srgbClr>
                  </a:outerShdw>
                </a:effectLst>
              </a:rPr>
              <a:pPr algn="r">
                <a:defRPr/>
              </a:pPr>
              <a:t>228</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59762" y="980728"/>
            <a:ext cx="8208912" cy="5472608"/>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600"/>
              </a:spcAft>
              <a:defRPr/>
            </a:pPr>
            <a:r>
              <a:rPr kumimoji="0" lang="ja-JP" altLang="en-US" sz="2800" dirty="0">
                <a:latin typeface="MS UI Gothic" pitchFamily="50" charset="-128"/>
                <a:ea typeface="MS UI Gothic" pitchFamily="50" charset="-128"/>
              </a:rPr>
              <a:t>◆精神療養病棟の退院支援の評価</a:t>
            </a:r>
          </a:p>
          <a:p>
            <a:pPr marL="273050" indent="261938" fontAlgn="auto">
              <a:spcBef>
                <a:spcPts val="0"/>
              </a:spcBef>
              <a:spcAft>
                <a:spcPts val="0"/>
              </a:spcAft>
              <a:defRPr/>
            </a:pPr>
            <a:r>
              <a:rPr kumimoji="0" lang="ja-JP" altLang="en-US" sz="2400" dirty="0">
                <a:latin typeface="MS UI Gothic" pitchFamily="50" charset="-128"/>
                <a:ea typeface="MS UI Gothic" pitchFamily="50" charset="-128"/>
              </a:rPr>
              <a:t>精神療養病棟において、</a:t>
            </a:r>
            <a:r>
              <a:rPr kumimoji="0" lang="ja-JP" altLang="en-US" sz="2400" dirty="0">
                <a:solidFill>
                  <a:srgbClr val="0070C0"/>
                </a:solidFill>
                <a:latin typeface="MS UI Gothic" pitchFamily="50" charset="-128"/>
                <a:ea typeface="MS UI Gothic" pitchFamily="50" charset="-128"/>
              </a:rPr>
              <a:t>退院支援部署による支援で退院を行った場合</a:t>
            </a:r>
            <a:r>
              <a:rPr kumimoji="0" lang="ja-JP" altLang="en-US" sz="2400" dirty="0">
                <a:latin typeface="MS UI Gothic" pitchFamily="50" charset="-128"/>
                <a:ea typeface="MS UI Gothic" pitchFamily="50" charset="-128"/>
              </a:rPr>
              <a:t>の評価を新設する。</a:t>
            </a:r>
            <a:endParaRPr kumimoji="0" lang="en-US" altLang="ja-JP" sz="2400" dirty="0">
              <a:latin typeface="MS UI Gothic" pitchFamily="50" charset="-128"/>
              <a:ea typeface="MS UI Gothic" pitchFamily="50" charset="-128"/>
            </a:endParaRPr>
          </a:p>
          <a:p>
            <a:pPr marL="273050" indent="261938" fontAlgn="auto">
              <a:spcBef>
                <a:spcPts val="0"/>
              </a:spcBef>
              <a:spcAft>
                <a:spcPts val="0"/>
              </a:spcAft>
              <a:defRPr/>
            </a:pPr>
            <a:endParaRPr kumimoji="0" lang="en-US" altLang="ja-JP" sz="2400" dirty="0">
              <a:latin typeface="MS UI Gothic" pitchFamily="50" charset="-128"/>
              <a:ea typeface="MS UI Gothic" pitchFamily="50" charset="-128"/>
            </a:endParaRPr>
          </a:p>
          <a:p>
            <a:pPr marL="1163638" fontAlgn="auto">
              <a:spcBef>
                <a:spcPts val="0"/>
              </a:spcBef>
              <a:spcAft>
                <a:spcPts val="0"/>
              </a:spcAft>
              <a:defRPr/>
            </a:pPr>
            <a:r>
              <a:rPr kumimoji="0" lang="en-US" altLang="ja-JP" sz="2400" dirty="0">
                <a:latin typeface="MS UI Gothic" pitchFamily="50" charset="-128"/>
                <a:ea typeface="MS UI Gothic" pitchFamily="50" charset="-128"/>
              </a:rPr>
              <a:t>A312</a:t>
            </a:r>
            <a:r>
              <a:rPr kumimoji="0" lang="ja-JP" altLang="en-US" sz="2400" dirty="0">
                <a:latin typeface="MS UI Gothic" pitchFamily="50" charset="-128"/>
                <a:ea typeface="MS UI Gothic" pitchFamily="50" charset="-128"/>
              </a:rPr>
              <a:t>　精神療養病棟入院料</a:t>
            </a:r>
            <a:endParaRPr kumimoji="0" lang="en-US" altLang="ja-JP" sz="2400" dirty="0">
              <a:latin typeface="MS UI Gothic" pitchFamily="50" charset="-128"/>
              <a:ea typeface="MS UI Gothic" pitchFamily="50" charset="-128"/>
            </a:endParaRPr>
          </a:p>
          <a:p>
            <a:pPr marL="355600"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　</a:t>
            </a:r>
            <a:r>
              <a:rPr kumimoji="0" lang="ja-JP" altLang="en-US" sz="2800" dirty="0">
                <a:solidFill>
                  <a:srgbClr val="FF0000"/>
                </a:solidFill>
                <a:latin typeface="MS UI Gothic" pitchFamily="50" charset="-128"/>
                <a:ea typeface="MS UI Gothic" pitchFamily="50" charset="-128"/>
              </a:rPr>
              <a:t>（新）注５　退院調整加算（退院時）　　５００点</a:t>
            </a:r>
            <a:endParaRPr kumimoji="0" lang="en-US" altLang="ja-JP" sz="2400" dirty="0">
              <a:solidFill>
                <a:srgbClr val="FF0000"/>
              </a:solidFill>
              <a:latin typeface="MS UI Gothic" pitchFamily="50" charset="-128"/>
              <a:ea typeface="MS UI Gothic" pitchFamily="50" charset="-128"/>
            </a:endParaRPr>
          </a:p>
          <a:p>
            <a:pPr marL="355600" fontAlgn="auto">
              <a:spcBef>
                <a:spcPts val="0"/>
              </a:spcBef>
              <a:spcAft>
                <a:spcPts val="0"/>
              </a:spcAft>
              <a:defRPr/>
            </a:pPr>
            <a:endParaRPr kumimoji="0" lang="en-US" altLang="ja-JP" sz="2400" dirty="0">
              <a:solidFill>
                <a:srgbClr val="FF0000"/>
              </a:solidFill>
              <a:latin typeface="MS UI Gothic" pitchFamily="50" charset="-128"/>
              <a:ea typeface="MS UI Gothic" pitchFamily="50" charset="-128"/>
            </a:endParaRPr>
          </a:p>
          <a:p>
            <a:pPr marL="534988" fontAlgn="auto">
              <a:spcBef>
                <a:spcPts val="0"/>
              </a:spcBef>
              <a:spcAft>
                <a:spcPts val="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算定要件</a:t>
            </a:r>
            <a:r>
              <a:rPr kumimoji="0" lang="en-US" altLang="ja-JP" sz="2000" dirty="0">
                <a:latin typeface="MS UI Gothic" pitchFamily="50" charset="-128"/>
                <a:ea typeface="MS UI Gothic" pitchFamily="50" charset="-128"/>
              </a:rPr>
              <a:t>]</a:t>
            </a:r>
          </a:p>
          <a:p>
            <a:pPr marL="355600" indent="452438" fontAlgn="auto">
              <a:spcBef>
                <a:spcPts val="0"/>
              </a:spcBef>
              <a:spcAft>
                <a:spcPts val="0"/>
              </a:spcAft>
              <a:defRPr/>
            </a:pPr>
            <a:r>
              <a:rPr kumimoji="0" lang="ja-JP" altLang="en-US" sz="2000" dirty="0">
                <a:solidFill>
                  <a:srgbClr val="0070C0"/>
                </a:solidFill>
                <a:latin typeface="MS UI Gothic" pitchFamily="50" charset="-128"/>
                <a:ea typeface="MS UI Gothic" pitchFamily="50" charset="-128"/>
              </a:rPr>
              <a:t>退院支援</a:t>
            </a:r>
            <a:r>
              <a:rPr kumimoji="0" lang="ja-JP" altLang="en-US" sz="2000" dirty="0" smtClean="0">
                <a:solidFill>
                  <a:srgbClr val="0070C0"/>
                </a:solidFill>
                <a:latin typeface="MS UI Gothic" pitchFamily="50" charset="-128"/>
                <a:ea typeface="MS UI Gothic" pitchFamily="50" charset="-128"/>
              </a:rPr>
              <a:t>計画を</a:t>
            </a:r>
            <a:r>
              <a:rPr kumimoji="0" lang="ja-JP" altLang="en-US" sz="2000" dirty="0">
                <a:solidFill>
                  <a:srgbClr val="0070C0"/>
                </a:solidFill>
                <a:latin typeface="MS UI Gothic" pitchFamily="50" charset="-128"/>
                <a:ea typeface="MS UI Gothic" pitchFamily="50" charset="-128"/>
              </a:rPr>
              <a:t>作成</a:t>
            </a:r>
            <a:r>
              <a:rPr kumimoji="0" lang="ja-JP" altLang="en-US" sz="2000" dirty="0">
                <a:latin typeface="MS UI Gothic" pitchFamily="50" charset="-128"/>
                <a:ea typeface="MS UI Gothic" pitchFamily="50" charset="-128"/>
              </a:rPr>
              <a:t>し、退院</a:t>
            </a:r>
            <a:r>
              <a:rPr kumimoji="0" lang="ja-JP" altLang="en-US" sz="2000" dirty="0" smtClean="0">
                <a:latin typeface="MS UI Gothic" pitchFamily="50" charset="-128"/>
                <a:ea typeface="MS UI Gothic" pitchFamily="50" charset="-128"/>
              </a:rPr>
              <a:t>支援部署による退院調整を行った場合。</a:t>
            </a:r>
            <a:endParaRPr kumimoji="0" lang="en-US" altLang="ja-JP" sz="2000" dirty="0">
              <a:latin typeface="MS UI Gothic" pitchFamily="50" charset="-128"/>
              <a:ea typeface="MS UI Gothic" pitchFamily="50" charset="-128"/>
            </a:endParaRPr>
          </a:p>
          <a:p>
            <a:pPr marL="534988" fontAlgn="auto">
              <a:spcBef>
                <a:spcPts val="1200"/>
              </a:spcBef>
              <a:spcAft>
                <a:spcPts val="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施設基準</a:t>
            </a:r>
            <a:r>
              <a:rPr kumimoji="0" lang="en-US" altLang="ja-JP" sz="2000" dirty="0">
                <a:latin typeface="MS UI Gothic" pitchFamily="50" charset="-128"/>
                <a:ea typeface="MS UI Gothic" pitchFamily="50" charset="-128"/>
              </a:rPr>
              <a:t>]</a:t>
            </a:r>
          </a:p>
          <a:p>
            <a:pPr marL="628650" indent="273050" fontAlgn="auto">
              <a:spcBef>
                <a:spcPts val="0"/>
              </a:spcBef>
              <a:spcAft>
                <a:spcPts val="0"/>
              </a:spcAft>
              <a:defRPr/>
            </a:pPr>
            <a:r>
              <a:rPr kumimoji="0" lang="ja-JP" altLang="en-US" sz="2000" dirty="0">
                <a:latin typeface="MS UI Gothic" pitchFamily="50" charset="-128"/>
                <a:ea typeface="MS UI Gothic" pitchFamily="50" charset="-128"/>
              </a:rPr>
              <a:t>当該保険医療機関内に</a:t>
            </a:r>
            <a:r>
              <a:rPr kumimoji="0" lang="ja-JP" altLang="en-US" sz="2000" dirty="0">
                <a:solidFill>
                  <a:srgbClr val="0070C0"/>
                </a:solidFill>
                <a:latin typeface="MS UI Gothic" pitchFamily="50" charset="-128"/>
                <a:ea typeface="MS UI Gothic" pitchFamily="50" charset="-128"/>
              </a:rPr>
              <a:t>退院支援部署を設置し、専従の精神保健福祉士及び専従する</a:t>
            </a:r>
            <a:r>
              <a:rPr kumimoji="0" lang="en-US" altLang="ja-JP" sz="2000" dirty="0">
                <a:solidFill>
                  <a:srgbClr val="0070C0"/>
                </a:solidFill>
                <a:latin typeface="MS UI Gothic" pitchFamily="50" charset="-128"/>
                <a:ea typeface="MS UI Gothic" pitchFamily="50" charset="-128"/>
              </a:rPr>
              <a:t>1</a:t>
            </a:r>
            <a:r>
              <a:rPr kumimoji="0" lang="ja-JP" altLang="en-US" sz="2000" dirty="0">
                <a:solidFill>
                  <a:srgbClr val="0070C0"/>
                </a:solidFill>
                <a:latin typeface="MS UI Gothic" pitchFamily="50" charset="-128"/>
                <a:ea typeface="MS UI Gothic" pitchFamily="50" charset="-128"/>
              </a:rPr>
              <a:t>人の従事者（看護師、作業療法士、精神保健福祉士、社会福祉士又は臨床心理技術者のいずれか）</a:t>
            </a:r>
            <a:r>
              <a:rPr kumimoji="0" lang="ja-JP" altLang="en-US" sz="2000" dirty="0">
                <a:latin typeface="MS UI Gothic" pitchFamily="50" charset="-128"/>
                <a:ea typeface="MS UI Gothic" pitchFamily="50" charset="-128"/>
              </a:rPr>
              <a:t>が勤務していること。</a:t>
            </a:r>
          </a:p>
        </p:txBody>
      </p:sp>
      <p:sp>
        <p:nvSpPr>
          <p:cNvPr id="5" name="テキスト ボックス 4"/>
          <p:cNvSpPr txBox="1"/>
          <p:nvPr/>
        </p:nvSpPr>
        <p:spPr>
          <a:xfrm>
            <a:off x="3851920" y="908720"/>
            <a:ext cx="514908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44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122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529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594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826</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841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844</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877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6"/>
          <p:cNvGraphicFramePr>
            <a:graphicFrameLocks noGrp="1"/>
          </p:cNvGraphicFramePr>
          <p:nvPr>
            <p:ph idx="1"/>
            <p:extLst>
              <p:ext uri="{D42A27DB-BD31-4B8C-83A1-F6EECF244321}">
                <p14:modId xmlns:p14="http://schemas.microsoft.com/office/powerpoint/2010/main" xmlns="" val="647731175"/>
              </p:ext>
            </p:extLst>
          </p:nvPr>
        </p:nvGraphicFramePr>
        <p:xfrm>
          <a:off x="459762" y="2564904"/>
          <a:ext cx="8229600" cy="4104456"/>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73132">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3731324">
                <a:tc>
                  <a:txBody>
                    <a:bodyPr/>
                    <a:lstStyle/>
                    <a:p>
                      <a:r>
                        <a:rPr lang="en-US" altLang="ja-JP" sz="1800" dirty="0" smtClean="0">
                          <a:latin typeface="MS UI Gothic" pitchFamily="50" charset="-128"/>
                          <a:ea typeface="MS UI Gothic" pitchFamily="50" charset="-128"/>
                        </a:rPr>
                        <a:t>A314</a:t>
                      </a:r>
                      <a:r>
                        <a:rPr lang="ja-JP" altLang="en-US" sz="1800" dirty="0" smtClean="0">
                          <a:latin typeface="MS UI Gothic" pitchFamily="50" charset="-128"/>
                          <a:ea typeface="MS UI Gothic" pitchFamily="50" charset="-128"/>
                        </a:rPr>
                        <a:t>　認知症治療病棟入院料</a:t>
                      </a:r>
                      <a:endParaRPr lang="en-US" altLang="ja-JP" sz="1800" dirty="0" smtClean="0">
                        <a:latin typeface="MS UI Gothic" pitchFamily="50" charset="-128"/>
                        <a:ea typeface="MS UI Gothic" pitchFamily="50" charset="-128"/>
                      </a:endParaRPr>
                    </a:p>
                    <a:p>
                      <a:r>
                        <a:rPr lang="ja-JP" altLang="en-US" sz="1800" dirty="0" smtClean="0">
                          <a:latin typeface="MS UI Gothic" pitchFamily="50" charset="-128"/>
                          <a:ea typeface="MS UI Gothic" pitchFamily="50" charset="-128"/>
                        </a:rPr>
                        <a:t>　　　　　　　　　　　　　　　　　　（１日につき）</a:t>
                      </a:r>
                    </a:p>
                    <a:p>
                      <a:r>
                        <a:rPr lang="ja-JP" altLang="en-US" sz="1800" dirty="0" smtClean="0">
                          <a:latin typeface="MS UI Gothic" pitchFamily="50" charset="-128"/>
                          <a:ea typeface="MS UI Gothic" pitchFamily="50" charset="-128"/>
                        </a:rPr>
                        <a:t>１　認知症治療病棟入院料１</a:t>
                      </a:r>
                    </a:p>
                    <a:p>
                      <a:pPr marL="177800" indent="0"/>
                      <a:r>
                        <a:rPr lang="ja-JP" altLang="en-US" sz="1800" b="1" dirty="0" smtClean="0">
                          <a:solidFill>
                            <a:srgbClr val="FF0000"/>
                          </a:solidFill>
                          <a:latin typeface="MS UI Gothic" pitchFamily="50" charset="-128"/>
                          <a:ea typeface="MS UI Gothic" pitchFamily="50" charset="-128"/>
                        </a:rPr>
                        <a:t>イ　３０日以内の期間　　１</a:t>
                      </a:r>
                      <a:r>
                        <a:rPr lang="en-US" altLang="ja-JP" sz="1800" b="1" dirty="0" smtClean="0">
                          <a:solidFill>
                            <a:srgbClr val="FF0000"/>
                          </a:solidFill>
                          <a:latin typeface="MS UI Gothic" pitchFamily="50" charset="-128"/>
                          <a:ea typeface="MS UI Gothic" pitchFamily="50" charset="-128"/>
                        </a:rPr>
                        <a:t>,</a:t>
                      </a:r>
                      <a:r>
                        <a:rPr lang="ja-JP" altLang="en-US" sz="1800" b="1" dirty="0" smtClean="0">
                          <a:solidFill>
                            <a:srgbClr val="FF0000"/>
                          </a:solidFill>
                          <a:latin typeface="MS UI Gothic" pitchFamily="50" charset="-128"/>
                          <a:ea typeface="MS UI Gothic" pitchFamily="50" charset="-128"/>
                        </a:rPr>
                        <a:t>７６１点（改）</a:t>
                      </a:r>
                      <a:endParaRPr lang="en-US" altLang="ja-JP" sz="1800" b="1" dirty="0" smtClean="0">
                        <a:solidFill>
                          <a:srgbClr val="FF0000"/>
                        </a:solidFill>
                        <a:latin typeface="MS UI Gothic" pitchFamily="50" charset="-128"/>
                        <a:ea typeface="MS UI Gothic" pitchFamily="50" charset="-128"/>
                      </a:endParaRPr>
                    </a:p>
                    <a:p>
                      <a:pPr marL="177800" indent="0"/>
                      <a:r>
                        <a:rPr lang="ja-JP" altLang="en-US" sz="1800" b="1" dirty="0" smtClean="0">
                          <a:solidFill>
                            <a:srgbClr val="FF0000"/>
                          </a:solidFill>
                          <a:latin typeface="MS UI Gothic" pitchFamily="50" charset="-128"/>
                          <a:ea typeface="MS UI Gothic" pitchFamily="50" charset="-128"/>
                        </a:rPr>
                        <a:t>ロ　３１日以上６０日以内の期間</a:t>
                      </a:r>
                      <a:endParaRPr lang="en-US" altLang="ja-JP" sz="1800" b="1" dirty="0" smtClean="0">
                        <a:solidFill>
                          <a:srgbClr val="FF0000"/>
                        </a:solidFill>
                        <a:latin typeface="MS UI Gothic" pitchFamily="50" charset="-128"/>
                        <a:ea typeface="MS UI Gothic" pitchFamily="50" charset="-128"/>
                      </a:endParaRPr>
                    </a:p>
                    <a:p>
                      <a:pPr marL="177800" indent="0"/>
                      <a:r>
                        <a:rPr lang="ja-JP" altLang="en-US" sz="1800" b="1" dirty="0" smtClean="0">
                          <a:solidFill>
                            <a:srgbClr val="FF0000"/>
                          </a:solidFill>
                          <a:latin typeface="MS UI Gothic" pitchFamily="50" charset="-128"/>
                          <a:ea typeface="MS UI Gothic" pitchFamily="50" charset="-128"/>
                        </a:rPr>
                        <a:t>　　　　　　　　　　　　　　　１</a:t>
                      </a:r>
                      <a:r>
                        <a:rPr lang="en-US" altLang="ja-JP" sz="1800" b="1" dirty="0" smtClean="0">
                          <a:solidFill>
                            <a:srgbClr val="FF0000"/>
                          </a:solidFill>
                          <a:latin typeface="MS UI Gothic" pitchFamily="50" charset="-128"/>
                          <a:ea typeface="MS UI Gothic" pitchFamily="50" charset="-128"/>
                        </a:rPr>
                        <a:t>,</a:t>
                      </a:r>
                      <a:r>
                        <a:rPr lang="ja-JP" altLang="en-US" sz="1800" b="1" dirty="0" smtClean="0">
                          <a:solidFill>
                            <a:srgbClr val="FF0000"/>
                          </a:solidFill>
                          <a:latin typeface="MS UI Gothic" pitchFamily="50" charset="-128"/>
                          <a:ea typeface="MS UI Gothic" pitchFamily="50" charset="-128"/>
                        </a:rPr>
                        <a:t>４６１点（改）</a:t>
                      </a:r>
                      <a:endParaRPr lang="en-US" altLang="ja-JP" sz="1800" b="1" dirty="0" smtClean="0">
                        <a:solidFill>
                          <a:srgbClr val="FF0000"/>
                        </a:solidFill>
                        <a:latin typeface="MS UI Gothic" pitchFamily="50" charset="-128"/>
                        <a:ea typeface="MS UI Gothic" pitchFamily="50" charset="-128"/>
                      </a:endParaRPr>
                    </a:p>
                    <a:p>
                      <a:pPr marL="177800" indent="0"/>
                      <a:r>
                        <a:rPr lang="ja-JP" altLang="en-US" sz="1800" dirty="0" smtClean="0">
                          <a:latin typeface="MS UI Gothic" pitchFamily="50" charset="-128"/>
                          <a:ea typeface="MS UI Gothic" pitchFamily="50" charset="-128"/>
                        </a:rPr>
                        <a:t>ハ　６１日以上の期間　</a:t>
                      </a:r>
                      <a:r>
                        <a:rPr lang="ja-JP" altLang="en-US" sz="1800" b="1" dirty="0" smtClean="0">
                          <a:latin typeface="MS UI Gothic" pitchFamily="50" charset="-128"/>
                          <a:ea typeface="MS UI Gothic" pitchFamily="50" charset="-128"/>
                        </a:rPr>
                        <a:t>　</a:t>
                      </a:r>
                      <a:r>
                        <a:rPr lang="ja-JP" altLang="en-US" sz="1800" b="1" dirty="0" smtClean="0">
                          <a:solidFill>
                            <a:srgbClr val="FF0000"/>
                          </a:solidFill>
                          <a:latin typeface="MS UI Gothic" pitchFamily="50" charset="-128"/>
                          <a:ea typeface="MS UI Gothic" pitchFamily="50" charset="-128"/>
                        </a:rPr>
                        <a:t>１</a:t>
                      </a:r>
                      <a:r>
                        <a:rPr lang="en-US" altLang="ja-JP" sz="1800" b="1" dirty="0" smtClean="0">
                          <a:solidFill>
                            <a:srgbClr val="FF0000"/>
                          </a:solidFill>
                          <a:latin typeface="MS UI Gothic" pitchFamily="50" charset="-128"/>
                          <a:ea typeface="MS UI Gothic" pitchFamily="50" charset="-128"/>
                        </a:rPr>
                        <a:t>,</a:t>
                      </a:r>
                      <a:r>
                        <a:rPr lang="ja-JP" altLang="en-US" sz="1800" b="1" dirty="0" smtClean="0">
                          <a:solidFill>
                            <a:srgbClr val="FF0000"/>
                          </a:solidFill>
                          <a:latin typeface="MS UI Gothic" pitchFamily="50" charset="-128"/>
                          <a:ea typeface="MS UI Gothic" pitchFamily="50" charset="-128"/>
                        </a:rPr>
                        <a:t>１７１点（改）</a:t>
                      </a:r>
                      <a:endParaRPr lang="en-US" altLang="ja-JP" sz="1800" b="1" dirty="0" smtClean="0">
                        <a:solidFill>
                          <a:srgbClr val="FF0000"/>
                        </a:solidFill>
                        <a:latin typeface="MS UI Gothic" pitchFamily="50" charset="-128"/>
                        <a:ea typeface="MS UI Gothic" pitchFamily="50" charset="-128"/>
                      </a:endParaRPr>
                    </a:p>
                    <a:p>
                      <a:endParaRPr lang="en-US" altLang="ja-JP" sz="1800" dirty="0" smtClean="0">
                        <a:latin typeface="MS UI Gothic" pitchFamily="50" charset="-128"/>
                        <a:ea typeface="MS UI Gothic" pitchFamily="50" charset="-128"/>
                      </a:endParaRPr>
                    </a:p>
                    <a:p>
                      <a:r>
                        <a:rPr lang="ja-JP" altLang="en-US" sz="1800" dirty="0" smtClean="0">
                          <a:latin typeface="MS UI Gothic" pitchFamily="50" charset="-128"/>
                          <a:ea typeface="MS UI Gothic" pitchFamily="50" charset="-128"/>
                        </a:rPr>
                        <a:t>２ 認知症治療病棟入院料２</a:t>
                      </a:r>
                    </a:p>
                    <a:p>
                      <a:pPr marL="177800" indent="0"/>
                      <a:r>
                        <a:rPr lang="ja-JP" altLang="en-US" sz="1800" b="1" dirty="0" smtClean="0">
                          <a:solidFill>
                            <a:srgbClr val="FF0000"/>
                          </a:solidFill>
                          <a:latin typeface="MS UI Gothic" pitchFamily="50" charset="-128"/>
                          <a:ea typeface="MS UI Gothic" pitchFamily="50" charset="-128"/>
                        </a:rPr>
                        <a:t>イ　３０日以内の期間</a:t>
                      </a:r>
                      <a:r>
                        <a:rPr lang="ja-JP" altLang="en-US" sz="1800" dirty="0" smtClean="0">
                          <a:latin typeface="MS UI Gothic" pitchFamily="50" charset="-128"/>
                          <a:ea typeface="MS UI Gothic" pitchFamily="50" charset="-128"/>
                        </a:rPr>
                        <a:t>　　</a:t>
                      </a:r>
                      <a:r>
                        <a:rPr lang="ja-JP" altLang="en-US" sz="1800" b="1" dirty="0" smtClean="0">
                          <a:solidFill>
                            <a:srgbClr val="FF0000"/>
                          </a:solidFill>
                          <a:latin typeface="MS UI Gothic" pitchFamily="50" charset="-128"/>
                          <a:ea typeface="MS UI Gothic" pitchFamily="50" charset="-128"/>
                        </a:rPr>
                        <a:t>１</a:t>
                      </a:r>
                      <a:r>
                        <a:rPr lang="en-US" altLang="ja-JP" sz="1800" b="1" dirty="0" smtClean="0">
                          <a:solidFill>
                            <a:srgbClr val="FF0000"/>
                          </a:solidFill>
                          <a:latin typeface="MS UI Gothic" pitchFamily="50" charset="-128"/>
                          <a:ea typeface="MS UI Gothic" pitchFamily="50" charset="-128"/>
                        </a:rPr>
                        <a:t>,</a:t>
                      </a:r>
                      <a:r>
                        <a:rPr lang="ja-JP" altLang="en-US" sz="1800" b="1" dirty="0" smtClean="0">
                          <a:solidFill>
                            <a:srgbClr val="FF0000"/>
                          </a:solidFill>
                          <a:latin typeface="MS UI Gothic" pitchFamily="50" charset="-128"/>
                          <a:ea typeface="MS UI Gothic" pitchFamily="50" charset="-128"/>
                        </a:rPr>
                        <a:t>２８１点（改）</a:t>
                      </a:r>
                      <a:endParaRPr lang="en-US" altLang="ja-JP" sz="1800" b="1" dirty="0" smtClean="0">
                        <a:solidFill>
                          <a:srgbClr val="FF0000"/>
                        </a:solidFill>
                        <a:latin typeface="MS UI Gothic" pitchFamily="50" charset="-128"/>
                        <a:ea typeface="MS UI Gothic" pitchFamily="50" charset="-128"/>
                      </a:endParaRPr>
                    </a:p>
                    <a:p>
                      <a:pPr marL="177800" indent="0"/>
                      <a:r>
                        <a:rPr lang="ja-JP" altLang="en-US" sz="1800" b="1" dirty="0" smtClean="0">
                          <a:solidFill>
                            <a:srgbClr val="FF0000"/>
                          </a:solidFill>
                          <a:latin typeface="MS UI Gothic" pitchFamily="50" charset="-128"/>
                          <a:ea typeface="MS UI Gothic" pitchFamily="50" charset="-128"/>
                        </a:rPr>
                        <a:t>ロ　３１日以上６０日以内の期間</a:t>
                      </a:r>
                      <a:endParaRPr lang="en-US" altLang="ja-JP" sz="1800" b="1" dirty="0" smtClean="0">
                        <a:solidFill>
                          <a:srgbClr val="FF0000"/>
                        </a:solidFill>
                        <a:latin typeface="MS UI Gothic" pitchFamily="50" charset="-128"/>
                        <a:ea typeface="MS UI Gothic" pitchFamily="50" charset="-128"/>
                      </a:endParaRPr>
                    </a:p>
                    <a:p>
                      <a:pPr marL="177800" indent="0"/>
                      <a:r>
                        <a:rPr lang="ja-JP" altLang="en-US" sz="1800" b="1" dirty="0" smtClean="0">
                          <a:solidFill>
                            <a:srgbClr val="FF0000"/>
                          </a:solidFill>
                          <a:latin typeface="MS UI Gothic" pitchFamily="50" charset="-128"/>
                          <a:ea typeface="MS UI Gothic" pitchFamily="50" charset="-128"/>
                        </a:rPr>
                        <a:t>　　　　　　　　　　　　　　　１</a:t>
                      </a:r>
                      <a:r>
                        <a:rPr lang="en-US" altLang="ja-JP" sz="1800" b="1" dirty="0" smtClean="0">
                          <a:solidFill>
                            <a:srgbClr val="FF0000"/>
                          </a:solidFill>
                          <a:latin typeface="MS UI Gothic" pitchFamily="50" charset="-128"/>
                          <a:ea typeface="MS UI Gothic" pitchFamily="50" charset="-128"/>
                        </a:rPr>
                        <a:t>,</a:t>
                      </a:r>
                      <a:r>
                        <a:rPr lang="ja-JP" altLang="en-US" sz="1800" b="1" dirty="0" smtClean="0">
                          <a:solidFill>
                            <a:srgbClr val="FF0000"/>
                          </a:solidFill>
                          <a:latin typeface="MS UI Gothic" pitchFamily="50" charset="-128"/>
                          <a:ea typeface="MS UI Gothic" pitchFamily="50" charset="-128"/>
                        </a:rPr>
                        <a:t>０８１点（改）</a:t>
                      </a:r>
                      <a:endParaRPr lang="en-US" altLang="ja-JP" sz="1800" b="1" dirty="0" smtClean="0">
                        <a:solidFill>
                          <a:srgbClr val="FF0000"/>
                        </a:solidFill>
                        <a:latin typeface="MS UI Gothic" pitchFamily="50" charset="-128"/>
                        <a:ea typeface="MS UI Gothic" pitchFamily="50" charset="-128"/>
                      </a:endParaRPr>
                    </a:p>
                    <a:p>
                      <a:pPr marL="177800" indent="0"/>
                      <a:r>
                        <a:rPr lang="ja-JP" altLang="en-US" sz="1800" dirty="0" smtClean="0">
                          <a:latin typeface="MS UI Gothic" pitchFamily="50" charset="-128"/>
                          <a:ea typeface="MS UI Gothic" pitchFamily="50" charset="-128"/>
                        </a:rPr>
                        <a:t>ハ　６１日以上の期間　　　 </a:t>
                      </a:r>
                      <a:r>
                        <a:rPr lang="ja-JP" altLang="en-US" sz="1800" b="1" dirty="0" smtClean="0">
                          <a:solidFill>
                            <a:srgbClr val="FF0000"/>
                          </a:solidFill>
                          <a:latin typeface="MS UI Gothic" pitchFamily="50" charset="-128"/>
                          <a:ea typeface="MS UI Gothic" pitchFamily="50" charset="-128"/>
                        </a:rPr>
                        <a:t>９６１点（改）</a:t>
                      </a:r>
                    </a:p>
                  </a:txBody>
                  <a:tcPr>
                    <a:solidFill>
                      <a:schemeClr val="accent5">
                        <a:lumMod val="20000"/>
                        <a:lumOff val="80000"/>
                      </a:schemeClr>
                    </a:solidFill>
                  </a:tcPr>
                </a:tc>
                <a:tc>
                  <a:txBody>
                    <a:bodyPr/>
                    <a:lstStyle/>
                    <a:p>
                      <a:pPr marL="0" indent="0"/>
                      <a:r>
                        <a:rPr kumimoji="1" lang="en-US" altLang="ja-JP" sz="1800" b="0" baseline="0" dirty="0" smtClean="0">
                          <a:solidFill>
                            <a:schemeClr val="tx1"/>
                          </a:solidFill>
                          <a:latin typeface="MS UI Gothic" pitchFamily="50" charset="-128"/>
                          <a:ea typeface="MS UI Gothic" pitchFamily="50" charset="-128"/>
                          <a:cs typeface="+mn-cs"/>
                        </a:rPr>
                        <a:t>A314</a:t>
                      </a:r>
                      <a:r>
                        <a:rPr kumimoji="1" lang="ja-JP" altLang="en-US" sz="1800" b="0" baseline="0" dirty="0" smtClean="0">
                          <a:solidFill>
                            <a:schemeClr val="tx1"/>
                          </a:solidFill>
                          <a:latin typeface="MS UI Gothic" pitchFamily="50" charset="-128"/>
                          <a:ea typeface="MS UI Gothic" pitchFamily="50" charset="-128"/>
                          <a:cs typeface="+mn-cs"/>
                        </a:rPr>
                        <a:t>　認知症治療病棟入院料</a:t>
                      </a:r>
                      <a:endParaRPr kumimoji="1" lang="en-US" altLang="ja-JP" sz="1800" b="0" baseline="0" dirty="0" smtClean="0">
                        <a:solidFill>
                          <a:schemeClr val="tx1"/>
                        </a:solidFill>
                        <a:latin typeface="MS UI Gothic" pitchFamily="50" charset="-128"/>
                        <a:ea typeface="MS UI Gothic" pitchFamily="50" charset="-128"/>
                        <a:cs typeface="+mn-cs"/>
                      </a:endParaRPr>
                    </a:p>
                    <a:p>
                      <a:pPr marL="0" indent="0"/>
                      <a:r>
                        <a:rPr kumimoji="1" lang="ja-JP" altLang="en-US" sz="1800" b="0" baseline="0" dirty="0" smtClean="0">
                          <a:solidFill>
                            <a:schemeClr val="tx1"/>
                          </a:solidFill>
                          <a:latin typeface="MS UI Gothic" pitchFamily="50" charset="-128"/>
                          <a:ea typeface="MS UI Gothic" pitchFamily="50" charset="-128"/>
                          <a:cs typeface="+mn-cs"/>
                        </a:rPr>
                        <a:t>　　　　　　　　　　　　　　　　　（１日につき）</a:t>
                      </a:r>
                    </a:p>
                    <a:p>
                      <a:pPr marL="0" indent="0"/>
                      <a:r>
                        <a:rPr kumimoji="1" lang="ja-JP" altLang="en-US" sz="1800" b="0" baseline="0" dirty="0" smtClean="0">
                          <a:solidFill>
                            <a:schemeClr val="tx1"/>
                          </a:solidFill>
                          <a:latin typeface="MS UI Gothic" pitchFamily="50" charset="-128"/>
                          <a:ea typeface="MS UI Gothic" pitchFamily="50" charset="-128"/>
                          <a:cs typeface="+mn-cs"/>
                        </a:rPr>
                        <a:t>１　認知症治療病棟入院料１</a:t>
                      </a:r>
                    </a:p>
                    <a:p>
                      <a:pPr marL="177800" indent="0"/>
                      <a:r>
                        <a:rPr kumimoji="1" lang="ja-JP" altLang="en-US" sz="1800" b="0" baseline="0" dirty="0" smtClean="0">
                          <a:solidFill>
                            <a:schemeClr val="tx1"/>
                          </a:solidFill>
                          <a:latin typeface="MS UI Gothic" pitchFamily="50" charset="-128"/>
                          <a:ea typeface="MS UI Gothic" pitchFamily="50" charset="-128"/>
                          <a:cs typeface="+mn-cs"/>
                        </a:rPr>
                        <a:t>イ　</a:t>
                      </a:r>
                      <a:r>
                        <a:rPr kumimoji="1" lang="ja-JP" altLang="en-US" sz="1800" b="1" u="sng" baseline="0" dirty="0" smtClean="0">
                          <a:solidFill>
                            <a:schemeClr val="tx1"/>
                          </a:solidFill>
                          <a:latin typeface="MS UI Gothic" pitchFamily="50" charset="-128"/>
                          <a:ea typeface="MS UI Gothic" pitchFamily="50" charset="-128"/>
                          <a:cs typeface="+mn-cs"/>
                        </a:rPr>
                        <a:t>６０日以内</a:t>
                      </a:r>
                      <a:r>
                        <a:rPr kumimoji="1" lang="ja-JP" altLang="en-US" sz="1800" b="0" baseline="0" dirty="0" smtClean="0">
                          <a:solidFill>
                            <a:schemeClr val="tx1"/>
                          </a:solidFill>
                          <a:latin typeface="MS UI Gothic" pitchFamily="50" charset="-128"/>
                          <a:ea typeface="MS UI Gothic" pitchFamily="50" charset="-128"/>
                          <a:cs typeface="+mn-cs"/>
                        </a:rPr>
                        <a:t>の期間　　　１</a:t>
                      </a:r>
                      <a:r>
                        <a:rPr kumimoji="1" lang="en-US" altLang="ja-JP" sz="1800" b="0" baseline="0" dirty="0" smtClean="0">
                          <a:solidFill>
                            <a:schemeClr val="tx1"/>
                          </a:solidFill>
                          <a:latin typeface="MS UI Gothic" pitchFamily="50" charset="-128"/>
                          <a:ea typeface="MS UI Gothic" pitchFamily="50" charset="-128"/>
                          <a:cs typeface="+mn-cs"/>
                        </a:rPr>
                        <a:t>,</a:t>
                      </a:r>
                      <a:r>
                        <a:rPr kumimoji="1" lang="ja-JP" altLang="en-US" sz="1800" b="0" baseline="0" dirty="0" smtClean="0">
                          <a:solidFill>
                            <a:schemeClr val="tx1"/>
                          </a:solidFill>
                          <a:latin typeface="MS UI Gothic" pitchFamily="50" charset="-128"/>
                          <a:ea typeface="MS UI Gothic" pitchFamily="50" charset="-128"/>
                          <a:cs typeface="+mn-cs"/>
                        </a:rPr>
                        <a:t>４５０点</a:t>
                      </a:r>
                    </a:p>
                    <a:p>
                      <a:pPr marL="177800" indent="0"/>
                      <a:endParaRPr kumimoji="1" lang="en-US" altLang="ja-JP" sz="1800" b="0" baseline="0" dirty="0" smtClean="0">
                        <a:solidFill>
                          <a:schemeClr val="tx1"/>
                        </a:solidFill>
                        <a:latin typeface="MS UI Gothic" pitchFamily="50" charset="-128"/>
                        <a:ea typeface="MS UI Gothic" pitchFamily="50" charset="-128"/>
                        <a:cs typeface="+mn-cs"/>
                      </a:endParaRPr>
                    </a:p>
                    <a:p>
                      <a:pPr marL="177800" indent="0"/>
                      <a:endParaRPr kumimoji="1" lang="en-US" altLang="ja-JP" sz="1800" b="0" baseline="0" dirty="0" smtClean="0">
                        <a:solidFill>
                          <a:schemeClr val="tx1"/>
                        </a:solidFill>
                        <a:latin typeface="MS UI Gothic" pitchFamily="50" charset="-128"/>
                        <a:ea typeface="MS UI Gothic" pitchFamily="50" charset="-128"/>
                        <a:cs typeface="+mn-cs"/>
                      </a:endParaRPr>
                    </a:p>
                    <a:p>
                      <a:pPr marL="177800" indent="0"/>
                      <a:r>
                        <a:rPr kumimoji="1" lang="ja-JP" altLang="en-US" sz="1800" b="0" baseline="0" dirty="0" smtClean="0">
                          <a:solidFill>
                            <a:schemeClr val="tx1"/>
                          </a:solidFill>
                          <a:latin typeface="MS UI Gothic" pitchFamily="50" charset="-128"/>
                          <a:ea typeface="MS UI Gothic" pitchFamily="50" charset="-128"/>
                          <a:cs typeface="+mn-cs"/>
                        </a:rPr>
                        <a:t>ロ　６１日以上の期間　　　１</a:t>
                      </a:r>
                      <a:r>
                        <a:rPr kumimoji="1" lang="en-US" altLang="ja-JP" sz="1800" b="0" baseline="0" dirty="0" smtClean="0">
                          <a:solidFill>
                            <a:schemeClr val="tx1"/>
                          </a:solidFill>
                          <a:latin typeface="MS UI Gothic" pitchFamily="50" charset="-128"/>
                          <a:ea typeface="MS UI Gothic" pitchFamily="50" charset="-128"/>
                          <a:cs typeface="+mn-cs"/>
                        </a:rPr>
                        <a:t>,</a:t>
                      </a:r>
                      <a:r>
                        <a:rPr kumimoji="1" lang="ja-JP" altLang="en-US" sz="1800" b="0" baseline="0" dirty="0" smtClean="0">
                          <a:solidFill>
                            <a:schemeClr val="tx1"/>
                          </a:solidFill>
                          <a:latin typeface="MS UI Gothic" pitchFamily="50" charset="-128"/>
                          <a:ea typeface="MS UI Gothic" pitchFamily="50" charset="-128"/>
                          <a:cs typeface="+mn-cs"/>
                        </a:rPr>
                        <a:t>１８０点</a:t>
                      </a:r>
                      <a:endParaRPr kumimoji="1" lang="en-US" altLang="ja-JP" sz="1800" b="0" baseline="0" dirty="0" smtClean="0">
                        <a:solidFill>
                          <a:schemeClr val="tx1"/>
                        </a:solidFill>
                        <a:latin typeface="MS UI Gothic" pitchFamily="50" charset="-128"/>
                        <a:ea typeface="MS UI Gothic" pitchFamily="50" charset="-128"/>
                        <a:cs typeface="+mn-cs"/>
                      </a:endParaRPr>
                    </a:p>
                    <a:p>
                      <a:pPr marL="0" indent="0"/>
                      <a:endParaRPr kumimoji="1" lang="en-US" altLang="ja-JP" sz="1800" b="0" baseline="0" dirty="0" smtClean="0">
                        <a:solidFill>
                          <a:schemeClr val="tx1"/>
                        </a:solidFill>
                        <a:latin typeface="MS UI Gothic" pitchFamily="50" charset="-128"/>
                        <a:ea typeface="MS UI Gothic" pitchFamily="50" charset="-128"/>
                        <a:cs typeface="+mn-cs"/>
                      </a:endParaRPr>
                    </a:p>
                    <a:p>
                      <a:pPr marL="0" indent="0"/>
                      <a:r>
                        <a:rPr kumimoji="1" lang="ja-JP" altLang="en-US" sz="1800" b="0" baseline="0" dirty="0" smtClean="0">
                          <a:solidFill>
                            <a:schemeClr val="tx1"/>
                          </a:solidFill>
                          <a:latin typeface="MS UI Gothic" pitchFamily="50" charset="-128"/>
                          <a:ea typeface="MS UI Gothic" pitchFamily="50" charset="-128"/>
                          <a:cs typeface="+mn-cs"/>
                        </a:rPr>
                        <a:t>２　認知症治療病棟入院料２</a:t>
                      </a:r>
                    </a:p>
                    <a:p>
                      <a:pPr marL="177800" indent="0"/>
                      <a:r>
                        <a:rPr kumimoji="1" lang="ja-JP" altLang="en-US" sz="1800" b="0" baseline="0" dirty="0" smtClean="0">
                          <a:solidFill>
                            <a:schemeClr val="tx1"/>
                          </a:solidFill>
                          <a:latin typeface="MS UI Gothic" pitchFamily="50" charset="-128"/>
                          <a:ea typeface="MS UI Gothic" pitchFamily="50" charset="-128"/>
                          <a:cs typeface="+mn-cs"/>
                        </a:rPr>
                        <a:t>イ　</a:t>
                      </a:r>
                      <a:r>
                        <a:rPr kumimoji="1" lang="ja-JP" altLang="en-US" sz="1800" b="1" u="sng" baseline="0" dirty="0" smtClean="0">
                          <a:solidFill>
                            <a:schemeClr val="tx1"/>
                          </a:solidFill>
                          <a:latin typeface="MS UI Gothic" pitchFamily="50" charset="-128"/>
                          <a:ea typeface="MS UI Gothic" pitchFamily="50" charset="-128"/>
                          <a:cs typeface="+mn-cs"/>
                        </a:rPr>
                        <a:t>６０日以内</a:t>
                      </a:r>
                      <a:r>
                        <a:rPr kumimoji="1" lang="ja-JP" altLang="en-US" sz="1800" b="0" baseline="0" dirty="0" smtClean="0">
                          <a:solidFill>
                            <a:schemeClr val="tx1"/>
                          </a:solidFill>
                          <a:latin typeface="MS UI Gothic" pitchFamily="50" charset="-128"/>
                          <a:ea typeface="MS UI Gothic" pitchFamily="50" charset="-128"/>
                          <a:cs typeface="+mn-cs"/>
                        </a:rPr>
                        <a:t>の期間　　　１</a:t>
                      </a:r>
                      <a:r>
                        <a:rPr kumimoji="1" lang="en-US" altLang="ja-JP" sz="1800" b="0" baseline="0" dirty="0" smtClean="0">
                          <a:solidFill>
                            <a:schemeClr val="tx1"/>
                          </a:solidFill>
                          <a:latin typeface="MS UI Gothic" pitchFamily="50" charset="-128"/>
                          <a:ea typeface="MS UI Gothic" pitchFamily="50" charset="-128"/>
                          <a:cs typeface="+mn-cs"/>
                        </a:rPr>
                        <a:t>,</a:t>
                      </a:r>
                      <a:r>
                        <a:rPr kumimoji="1" lang="ja-JP" altLang="en-US" sz="1800" b="0" baseline="0" dirty="0" smtClean="0">
                          <a:solidFill>
                            <a:schemeClr val="tx1"/>
                          </a:solidFill>
                          <a:latin typeface="MS UI Gothic" pitchFamily="50" charset="-128"/>
                          <a:ea typeface="MS UI Gothic" pitchFamily="50" charset="-128"/>
                          <a:cs typeface="+mn-cs"/>
                        </a:rPr>
                        <a:t>０７０点</a:t>
                      </a:r>
                    </a:p>
                    <a:p>
                      <a:pPr marL="177800" indent="0"/>
                      <a:endParaRPr kumimoji="1" lang="en-US" altLang="ja-JP" sz="1800" b="0" baseline="0" dirty="0" smtClean="0">
                        <a:solidFill>
                          <a:schemeClr val="tx1"/>
                        </a:solidFill>
                        <a:latin typeface="MS UI Gothic" pitchFamily="50" charset="-128"/>
                        <a:ea typeface="MS UI Gothic" pitchFamily="50" charset="-128"/>
                        <a:cs typeface="+mn-cs"/>
                      </a:endParaRPr>
                    </a:p>
                    <a:p>
                      <a:pPr marL="177800" indent="0"/>
                      <a:endParaRPr kumimoji="1" lang="en-US" altLang="ja-JP" sz="1800" b="0" baseline="0" dirty="0" smtClean="0">
                        <a:solidFill>
                          <a:schemeClr val="tx1"/>
                        </a:solidFill>
                        <a:latin typeface="MS UI Gothic" pitchFamily="50" charset="-128"/>
                        <a:ea typeface="MS UI Gothic" pitchFamily="50" charset="-128"/>
                        <a:cs typeface="+mn-cs"/>
                      </a:endParaRPr>
                    </a:p>
                    <a:p>
                      <a:pPr marL="177800" indent="0"/>
                      <a:r>
                        <a:rPr kumimoji="1" lang="ja-JP" altLang="en-US" sz="1800" b="0" baseline="0" dirty="0" smtClean="0">
                          <a:solidFill>
                            <a:schemeClr val="tx1"/>
                          </a:solidFill>
                          <a:latin typeface="MS UI Gothic" pitchFamily="50" charset="-128"/>
                          <a:ea typeface="MS UI Gothic" pitchFamily="50" charset="-128"/>
                          <a:cs typeface="+mn-cs"/>
                        </a:rPr>
                        <a:t>ロ　６１日以上の期間　　　　 ９７０点</a:t>
                      </a: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認知症入院医療の評価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79DC1CF-E6B7-4D7E-BC88-A391134BC4D5}" type="slidenum">
              <a:rPr lang="en-US" sz="1400">
                <a:effectLst>
                  <a:outerShdw blurRad="38100" dist="38100" dir="2700000" algn="tl">
                    <a:srgbClr val="000000">
                      <a:alpha val="43137"/>
                    </a:srgbClr>
                  </a:outerShdw>
                </a:effectLst>
              </a:rPr>
              <a:pPr algn="r">
                <a:defRPr/>
              </a:pPr>
              <a:t>229</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59762" y="1124744"/>
            <a:ext cx="8208912" cy="1440160"/>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600"/>
              </a:spcAft>
              <a:defRPr/>
            </a:pPr>
            <a:r>
              <a:rPr kumimoji="0" lang="ja-JP" altLang="en-US" sz="2800" dirty="0">
                <a:latin typeface="MS UI Gothic" pitchFamily="50" charset="-128"/>
                <a:ea typeface="MS UI Gothic" pitchFamily="50" charset="-128"/>
              </a:rPr>
              <a:t>◆認知症治療病棟入院料の見直し</a:t>
            </a:r>
            <a:endParaRPr kumimoji="0" lang="en-US" altLang="ja-JP" sz="2800" dirty="0">
              <a:latin typeface="MS UI Gothic" pitchFamily="50" charset="-128"/>
              <a:ea typeface="MS UI Gothic" pitchFamily="50" charset="-128"/>
            </a:endParaRPr>
          </a:p>
          <a:p>
            <a:pPr marL="534988" indent="-261938" fontAlgn="auto">
              <a:spcBef>
                <a:spcPts val="0"/>
              </a:spcBef>
              <a:spcAft>
                <a:spcPts val="0"/>
              </a:spcAft>
              <a:defRPr/>
            </a:pPr>
            <a:r>
              <a:rPr kumimoji="0" lang="en-US" altLang="ja-JP" sz="2400" dirty="0">
                <a:latin typeface="MS UI Gothic" pitchFamily="50" charset="-128"/>
                <a:ea typeface="MS UI Gothic" pitchFamily="50" charset="-128"/>
              </a:rPr>
              <a:t>(1)</a:t>
            </a:r>
            <a:r>
              <a:rPr kumimoji="0" lang="ja-JP" altLang="en-US" sz="2400" dirty="0">
                <a:latin typeface="MS UI Gothic" pitchFamily="50" charset="-128"/>
                <a:ea typeface="MS UI Gothic" pitchFamily="50" charset="-128"/>
              </a:rPr>
              <a:t>　認知症治療病棟入院料の</a:t>
            </a:r>
            <a:r>
              <a:rPr kumimoji="0" lang="ja-JP" altLang="en-US" sz="2400" dirty="0">
                <a:solidFill>
                  <a:srgbClr val="0070C0"/>
                </a:solidFill>
                <a:latin typeface="MS UI Gothic" pitchFamily="50" charset="-128"/>
                <a:ea typeface="MS UI Gothic" pitchFamily="50" charset="-128"/>
              </a:rPr>
              <a:t>入院３０日以内</a:t>
            </a:r>
            <a:r>
              <a:rPr kumimoji="0" lang="ja-JP" altLang="en-US" sz="2400" dirty="0">
                <a:latin typeface="MS UI Gothic" pitchFamily="50" charset="-128"/>
                <a:ea typeface="MS UI Gothic" pitchFamily="50" charset="-128"/>
              </a:rPr>
              <a:t>についてさらなる</a:t>
            </a:r>
            <a:r>
              <a:rPr kumimoji="0" lang="ja-JP" altLang="en-US" sz="2400" dirty="0">
                <a:solidFill>
                  <a:srgbClr val="0070C0"/>
                </a:solidFill>
                <a:latin typeface="MS UI Gothic" pitchFamily="50" charset="-128"/>
                <a:ea typeface="MS UI Gothic" pitchFamily="50" charset="-128"/>
              </a:rPr>
              <a:t>評価</a:t>
            </a:r>
            <a:r>
              <a:rPr kumimoji="0" lang="ja-JP" altLang="en-US" sz="2400" dirty="0">
                <a:latin typeface="MS UI Gothic" pitchFamily="50" charset="-128"/>
                <a:ea typeface="MS UI Gothic" pitchFamily="50" charset="-128"/>
              </a:rPr>
              <a:t>を行い、</a:t>
            </a:r>
            <a:r>
              <a:rPr kumimoji="0" lang="ja-JP" altLang="en-US" sz="2400" dirty="0">
                <a:solidFill>
                  <a:srgbClr val="0070C0"/>
                </a:solidFill>
                <a:latin typeface="MS UI Gothic" pitchFamily="50" charset="-128"/>
                <a:ea typeface="MS UI Gothic" pitchFamily="50" charset="-128"/>
              </a:rPr>
              <a:t>入院６１日以降</a:t>
            </a:r>
            <a:r>
              <a:rPr kumimoji="0" lang="ja-JP" altLang="en-US" sz="2400" dirty="0">
                <a:latin typeface="MS UI Gothic" pitchFamily="50" charset="-128"/>
                <a:ea typeface="MS UI Gothic" pitchFamily="50" charset="-128"/>
              </a:rPr>
              <a:t>の長期入院の</a:t>
            </a:r>
            <a:r>
              <a:rPr kumimoji="0" lang="ja-JP" altLang="en-US" sz="2400" dirty="0">
                <a:solidFill>
                  <a:srgbClr val="0070C0"/>
                </a:solidFill>
                <a:latin typeface="MS UI Gothic" pitchFamily="50" charset="-128"/>
                <a:ea typeface="MS UI Gothic" pitchFamily="50" charset="-128"/>
              </a:rPr>
              <a:t>評価を見直す</a:t>
            </a:r>
            <a:r>
              <a:rPr kumimoji="0" lang="ja-JP" altLang="en-US" sz="2400" dirty="0">
                <a:latin typeface="MS UI Gothic" pitchFamily="50" charset="-128"/>
                <a:ea typeface="MS UI Gothic" pitchFamily="50" charset="-128"/>
              </a:rPr>
              <a:t>。</a:t>
            </a:r>
          </a:p>
        </p:txBody>
      </p:sp>
      <p:sp>
        <p:nvSpPr>
          <p:cNvPr id="7" name="テキスト ボックス 6"/>
          <p:cNvSpPr txBox="1"/>
          <p:nvPr/>
        </p:nvSpPr>
        <p:spPr>
          <a:xfrm>
            <a:off x="4210944" y="836712"/>
            <a:ext cx="493305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45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122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530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595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826</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841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877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テキスト ボックス 2"/>
          <p:cNvSpPr txBox="1">
            <a:spLocks noChangeArrowheads="1"/>
          </p:cNvSpPr>
          <p:nvPr/>
        </p:nvSpPr>
        <p:spPr bwMode="auto">
          <a:xfrm>
            <a:off x="492125" y="115888"/>
            <a:ext cx="7921625" cy="457200"/>
          </a:xfrm>
          <a:prstGeom prst="rect">
            <a:avLst/>
          </a:prstGeom>
          <a:noFill/>
          <a:ln w="9525">
            <a:noFill/>
            <a:miter lim="800000"/>
            <a:headEnd/>
            <a:tailEnd/>
          </a:ln>
        </p:spPr>
        <p:txBody>
          <a:bodyPr>
            <a:spAutoFit/>
          </a:bodyPr>
          <a:lstStyle/>
          <a:p>
            <a:pPr algn="ctr"/>
            <a:r>
              <a:rPr lang="ja-JP" altLang="en-US" sz="2400">
                <a:solidFill>
                  <a:srgbClr val="000000"/>
                </a:solidFill>
                <a:latin typeface="HG創英角ｺﾞｼｯｸUB" pitchFamily="49" charset="-128"/>
                <a:ea typeface="HG創英角ｺﾞｼｯｸUB" pitchFamily="49" charset="-128"/>
              </a:rPr>
              <a:t>平成２４年度診療報酬改定に係る答申書  附帯意見</a:t>
            </a:r>
          </a:p>
        </p:txBody>
      </p:sp>
      <p:sp>
        <p:nvSpPr>
          <p:cNvPr id="77826" name="テキスト ボックス 5"/>
          <p:cNvSpPr txBox="1">
            <a:spLocks noChangeArrowheads="1"/>
          </p:cNvSpPr>
          <p:nvPr/>
        </p:nvSpPr>
        <p:spPr bwMode="auto">
          <a:xfrm>
            <a:off x="61913" y="1128713"/>
            <a:ext cx="9037637" cy="5273675"/>
          </a:xfrm>
          <a:prstGeom prst="rect">
            <a:avLst/>
          </a:prstGeom>
          <a:noFill/>
          <a:ln w="9525">
            <a:noFill/>
            <a:miter lim="800000"/>
            <a:headEnd/>
            <a:tailEnd/>
          </a:ln>
        </p:spPr>
        <p:txBody>
          <a:bodyPr>
            <a:spAutoFit/>
          </a:bodyPr>
          <a:lstStyle/>
          <a:p>
            <a:r>
              <a:rPr lang="ja-JP" altLang="en-US" sz="2000">
                <a:solidFill>
                  <a:srgbClr val="0000FF"/>
                </a:solidFill>
                <a:latin typeface="ＭＳ Ｐゴシック" charset="-128"/>
              </a:rPr>
              <a:t>（急性期医療の適切な提供に向けた医療従事者の負担軽減等）</a:t>
            </a:r>
            <a:endParaRPr lang="en-US" altLang="ja-JP" sz="2000">
              <a:solidFill>
                <a:srgbClr val="0000FF"/>
              </a:solidFill>
              <a:latin typeface="ＭＳ Ｐゴシック" charset="-128"/>
            </a:endParaRPr>
          </a:p>
          <a:p>
            <a:r>
              <a:rPr lang="ja-JP" altLang="en-US" sz="2000">
                <a:solidFill>
                  <a:srgbClr val="000000"/>
                </a:solidFill>
                <a:latin typeface="ＭＳ Ｐゴシック" charset="-128"/>
              </a:rPr>
              <a:t>１　初再診料及び入院基本料等の基本診療料については、コスト調査分科会報告</a:t>
            </a:r>
          </a:p>
          <a:p>
            <a:r>
              <a:rPr lang="ja-JP" altLang="en-US" sz="2000">
                <a:solidFill>
                  <a:srgbClr val="000000"/>
                </a:solidFill>
                <a:latin typeface="ＭＳ Ｐゴシック" charset="-128"/>
              </a:rPr>
              <a:t>  書等も踏まえ、その在り方について検討を行うこと。なお、歯科は単科で多くは小</a:t>
            </a:r>
          </a:p>
          <a:p>
            <a:r>
              <a:rPr lang="ja-JP" altLang="en-US" sz="2000">
                <a:solidFill>
                  <a:srgbClr val="000000"/>
                </a:solidFill>
                <a:latin typeface="ＭＳ Ｐゴシック" charset="-128"/>
              </a:rPr>
              <a:t>  規模であること等を踏まえ、基本診療料の在り方について別途検討を行うこと。そ</a:t>
            </a:r>
          </a:p>
          <a:p>
            <a:r>
              <a:rPr lang="ja-JP" altLang="en-US" sz="2000">
                <a:solidFill>
                  <a:srgbClr val="000000"/>
                </a:solidFill>
                <a:latin typeface="ＭＳ Ｐゴシック" charset="-128"/>
              </a:rPr>
              <a:t>  の上で、財政影響も含め、平成２４年度診療報酬改定における見直しの影響を調</a:t>
            </a:r>
          </a:p>
          <a:p>
            <a:r>
              <a:rPr lang="ja-JP" altLang="en-US" sz="2000">
                <a:solidFill>
                  <a:srgbClr val="000000"/>
                </a:solidFill>
                <a:latin typeface="ＭＳ Ｐゴシック" charset="-128"/>
              </a:rPr>
              <a:t>  査・検証し、その結果を今後の診療報酬改定に反映させること。また、医療経済実</a:t>
            </a:r>
          </a:p>
          <a:p>
            <a:r>
              <a:rPr lang="ja-JP" altLang="en-US" sz="2000">
                <a:solidFill>
                  <a:srgbClr val="000000"/>
                </a:solidFill>
                <a:latin typeface="ＭＳ Ｐゴシック" charset="-128"/>
              </a:rPr>
              <a:t>  態調査のさらなる充実・改良等により、医療機関等の協力を得つつ経営データをよ</a:t>
            </a:r>
          </a:p>
          <a:p>
            <a:r>
              <a:rPr lang="ja-JP" altLang="en-US" sz="2000">
                <a:solidFill>
                  <a:srgbClr val="000000"/>
                </a:solidFill>
                <a:latin typeface="ＭＳ Ｐゴシック" charset="-128"/>
              </a:rPr>
              <a:t>  り広く収集し、診療報酬の体系的見直しを進めること。</a:t>
            </a:r>
            <a:endParaRPr lang="en-US" altLang="ja-JP" sz="2000">
              <a:solidFill>
                <a:srgbClr val="000000"/>
              </a:solidFill>
              <a:latin typeface="ＭＳ Ｐゴシック" charset="-128"/>
            </a:endParaRPr>
          </a:p>
          <a:p>
            <a:endParaRPr lang="en-US" altLang="ja-JP" sz="2000">
              <a:solidFill>
                <a:srgbClr val="000000"/>
              </a:solidFill>
              <a:latin typeface="ＭＳ Ｐゴシック" charset="-128"/>
            </a:endParaRPr>
          </a:p>
          <a:p>
            <a:r>
              <a:rPr lang="ja-JP" altLang="en-US" sz="2000">
                <a:solidFill>
                  <a:srgbClr val="000000"/>
                </a:solidFill>
                <a:latin typeface="ＭＳ Ｐゴシック" charset="-128"/>
              </a:rPr>
              <a:t>２　救急医療機関と後方病床との一層の連携推進など、小児救急や精神科救急を</a:t>
            </a:r>
          </a:p>
          <a:p>
            <a:r>
              <a:rPr lang="ja-JP" altLang="en-US" sz="2000">
                <a:solidFill>
                  <a:srgbClr val="000000"/>
                </a:solidFill>
                <a:latin typeface="ＭＳ Ｐゴシック" charset="-128"/>
              </a:rPr>
              <a:t>  含む救急医療の評価について影響を調査・検証するとともに、その結果を今後の</a:t>
            </a:r>
          </a:p>
          <a:p>
            <a:r>
              <a:rPr lang="ja-JP" altLang="en-US" sz="2000">
                <a:solidFill>
                  <a:srgbClr val="000000"/>
                </a:solidFill>
                <a:latin typeface="ＭＳ Ｐゴシック" charset="-128"/>
              </a:rPr>
              <a:t>  診療報酬改定に反映させること。</a:t>
            </a:r>
            <a:endParaRPr lang="en-US" altLang="ja-JP" sz="2000">
              <a:solidFill>
                <a:srgbClr val="000000"/>
              </a:solidFill>
              <a:latin typeface="ＭＳ Ｐゴシック" charset="-128"/>
            </a:endParaRPr>
          </a:p>
          <a:p>
            <a:endParaRPr lang="en-US" altLang="ja-JP" sz="2000">
              <a:solidFill>
                <a:srgbClr val="000000"/>
              </a:solidFill>
              <a:latin typeface="ＭＳ Ｐゴシック" charset="-128"/>
            </a:endParaRPr>
          </a:p>
          <a:p>
            <a:r>
              <a:rPr lang="ja-JP" altLang="en-US" sz="2000">
                <a:solidFill>
                  <a:srgbClr val="000000"/>
                </a:solidFill>
                <a:latin typeface="ＭＳ Ｐゴシック" charset="-128"/>
              </a:rPr>
              <a:t>３　病院勤務医等の負担の大きな医療従事者の勤務体制の改善等の取組に係るさ</a:t>
            </a:r>
          </a:p>
          <a:p>
            <a:r>
              <a:rPr lang="ja-JP" altLang="en-US" sz="2000">
                <a:solidFill>
                  <a:srgbClr val="000000"/>
                </a:solidFill>
                <a:latin typeface="ＭＳ Ｐゴシック" charset="-128"/>
              </a:rPr>
              <a:t>  らなる措置（時間外対応加算を含む。）については、その効果を調査・検証するとと</a:t>
            </a:r>
          </a:p>
          <a:p>
            <a:r>
              <a:rPr lang="ja-JP" altLang="en-US" sz="2000">
                <a:solidFill>
                  <a:srgbClr val="000000"/>
                </a:solidFill>
                <a:latin typeface="ＭＳ Ｐゴシック" charset="-128"/>
              </a:rPr>
              <a:t>  もに、いわゆるドクターフィーの導入の是非も含め、引き続き、医師や看護師等の</a:t>
            </a:r>
          </a:p>
          <a:p>
            <a:r>
              <a:rPr lang="ja-JP" altLang="en-US" sz="2000">
                <a:solidFill>
                  <a:srgbClr val="000000"/>
                </a:solidFill>
                <a:latin typeface="ＭＳ Ｐゴシック" charset="-128"/>
              </a:rPr>
              <a:t>  勤務の負担軽減に関する検討を行うこと。</a:t>
            </a:r>
            <a:endParaRPr lang="en-US" altLang="ja-JP" sz="2000">
              <a:solidFill>
                <a:srgbClr val="000000"/>
              </a:solidFill>
              <a:latin typeface="ＭＳ Ｐゴシック" charset="-128"/>
            </a:endParaRPr>
          </a:p>
        </p:txBody>
      </p:sp>
      <p:sp>
        <p:nvSpPr>
          <p:cNvPr id="77827" name="テキスト ボックス 6"/>
          <p:cNvSpPr txBox="1">
            <a:spLocks noChangeArrowheads="1"/>
          </p:cNvSpPr>
          <p:nvPr/>
        </p:nvSpPr>
        <p:spPr bwMode="auto">
          <a:xfrm>
            <a:off x="6804025" y="593725"/>
            <a:ext cx="2232025" cy="522288"/>
          </a:xfrm>
          <a:prstGeom prst="rect">
            <a:avLst/>
          </a:prstGeom>
          <a:noFill/>
          <a:ln w="9525">
            <a:solidFill>
              <a:schemeClr val="tx1"/>
            </a:solidFill>
            <a:miter lim="800000"/>
            <a:headEnd/>
            <a:tailEnd/>
          </a:ln>
        </p:spPr>
        <p:txBody>
          <a:bodyPr>
            <a:spAutoFit/>
          </a:bodyPr>
          <a:lstStyle/>
          <a:p>
            <a:pPr algn="dist"/>
            <a:r>
              <a:rPr lang="ja-JP" altLang="en-US" sz="1400">
                <a:solidFill>
                  <a:srgbClr val="000000"/>
                </a:solidFill>
                <a:latin typeface="ＭＳ Ｐゴシック" charset="-128"/>
              </a:rPr>
              <a:t>中医協　総－２</a:t>
            </a:r>
          </a:p>
          <a:p>
            <a:pPr algn="dist"/>
            <a:r>
              <a:rPr lang="ja-JP" altLang="en-US" sz="1400">
                <a:solidFill>
                  <a:srgbClr val="000000"/>
                </a:solidFill>
                <a:latin typeface="ＭＳ Ｐゴシック" charset="-128"/>
              </a:rPr>
              <a:t>平成２４年２月１０日</a:t>
            </a:r>
          </a:p>
        </p:txBody>
      </p:sp>
      <p:sp>
        <p:nvSpPr>
          <p:cNvPr id="64516"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219A830A-33F4-421F-AD4B-27BC786B9F15}" type="slidenum">
              <a:rPr kumimoji="1" lang="en-US" altLang="ja-JP" smtClean="0"/>
              <a:pPr fontAlgn="base">
                <a:spcAft>
                  <a:spcPct val="0"/>
                </a:spcAft>
                <a:defRPr/>
              </a:pPr>
              <a:t>23</a:t>
            </a:fld>
            <a:endParaRPr kumimoji="1" lang="en-US" altLang="ja-JP" smtClean="0"/>
          </a:p>
        </p:txBody>
      </p:sp>
    </p:spTree>
    <p:extLst>
      <p:ext uri="{BB962C8B-B14F-4D97-AF65-F5344CB8AC3E}">
        <p14:creationId xmlns:p14="http://schemas.microsoft.com/office/powerpoint/2010/main" xmlns="" val="1914175945"/>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6"/>
          <p:cNvGraphicFramePr>
            <a:graphicFrameLocks noGrp="1"/>
          </p:cNvGraphicFramePr>
          <p:nvPr>
            <p:ph idx="1"/>
          </p:nvPr>
        </p:nvGraphicFramePr>
        <p:xfrm>
          <a:off x="449418" y="2204864"/>
          <a:ext cx="8229600" cy="4176464"/>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79679">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3796785">
                <a:tc>
                  <a:txBody>
                    <a:bodyPr/>
                    <a:lstStyle/>
                    <a:p>
                      <a:r>
                        <a:rPr lang="en-US" altLang="ja-JP" sz="1800" dirty="0" smtClean="0">
                          <a:latin typeface="MS UI Gothic" pitchFamily="50" charset="-128"/>
                          <a:ea typeface="MS UI Gothic" pitchFamily="50" charset="-128"/>
                        </a:rPr>
                        <a:t>A314</a:t>
                      </a:r>
                      <a:r>
                        <a:rPr lang="ja-JP" altLang="en-US" sz="1800" dirty="0" smtClean="0">
                          <a:latin typeface="MS UI Gothic" pitchFamily="50" charset="-128"/>
                          <a:ea typeface="MS UI Gothic" pitchFamily="50" charset="-128"/>
                        </a:rPr>
                        <a:t>　認知症治療病棟入院料</a:t>
                      </a:r>
                      <a:endParaRPr lang="en-US" altLang="ja-JP" sz="1800" dirty="0" smtClean="0">
                        <a:latin typeface="MS UI Gothic" pitchFamily="50" charset="-128"/>
                        <a:ea typeface="MS UI Gothic" pitchFamily="50" charset="-128"/>
                      </a:endParaRPr>
                    </a:p>
                    <a:p>
                      <a:pPr marL="628650" indent="0"/>
                      <a:r>
                        <a:rPr lang="ja-JP" altLang="en-US" sz="1800" dirty="0" smtClean="0">
                          <a:latin typeface="MS UI Gothic" pitchFamily="50" charset="-128"/>
                          <a:ea typeface="MS UI Gothic" pitchFamily="50" charset="-128"/>
                        </a:rPr>
                        <a:t>                           （１日につき）</a:t>
                      </a:r>
                    </a:p>
                    <a:p>
                      <a:endParaRPr lang="en-US" altLang="ja-JP" sz="1800" dirty="0" smtClean="0">
                        <a:latin typeface="MS UI Gothic" pitchFamily="50" charset="-128"/>
                        <a:ea typeface="MS UI Gothic" pitchFamily="50" charset="-128"/>
                      </a:endParaRPr>
                    </a:p>
                    <a:p>
                      <a:r>
                        <a:rPr lang="ja-JP" altLang="en-US" sz="1600" dirty="0" smtClean="0">
                          <a:latin typeface="MS UI Gothic" pitchFamily="50" charset="-128"/>
                          <a:ea typeface="MS UI Gothic" pitchFamily="50" charset="-128"/>
                        </a:rPr>
                        <a:t>［包括範囲］</a:t>
                      </a:r>
                    </a:p>
                    <a:p>
                      <a:pPr marL="82550" indent="190500"/>
                      <a:r>
                        <a:rPr lang="ja-JP" altLang="en-US" sz="1600" dirty="0" smtClean="0">
                          <a:latin typeface="MS UI Gothic" pitchFamily="50" charset="-128"/>
                          <a:ea typeface="MS UI Gothic" pitchFamily="50" charset="-128"/>
                        </a:rPr>
                        <a:t>診療にかかる費用（注２及び注３の加算、臨床研修病院入院診療加算、地域加算、離島加算、精神科措置入院診療加算、精神科身体合併症管理加算、医療安全対策加算、感染防止対策加算、患者サポート体制充実加算、精神科救急搬送患者地域連携受入加算及び地域連携認知症集中治療加算、精神科専門療法、</a:t>
                      </a:r>
                      <a:r>
                        <a:rPr lang="en-US" altLang="ja-JP" sz="1600" b="1" dirty="0" smtClean="0">
                          <a:solidFill>
                            <a:srgbClr val="FF0000"/>
                          </a:solidFill>
                          <a:latin typeface="MS UI Gothic" pitchFamily="50" charset="-128"/>
                          <a:ea typeface="MS UI Gothic" pitchFamily="50" charset="-128"/>
                        </a:rPr>
                        <a:t>J-038</a:t>
                      </a:r>
                      <a:r>
                        <a:rPr lang="ja-JP" altLang="en-US" sz="1600" b="1" dirty="0" smtClean="0">
                          <a:solidFill>
                            <a:srgbClr val="FF0000"/>
                          </a:solidFill>
                          <a:latin typeface="MS UI Gothic" pitchFamily="50" charset="-128"/>
                          <a:ea typeface="MS UI Gothic" pitchFamily="50" charset="-128"/>
                        </a:rPr>
                        <a:t>　人工腎臓（入院６０日以内に限る）</a:t>
                      </a:r>
                      <a:r>
                        <a:rPr lang="ja-JP" altLang="en-US" sz="1600" dirty="0" smtClean="0">
                          <a:latin typeface="MS UI Gothic" pitchFamily="50" charset="-128"/>
                          <a:ea typeface="MS UI Gothic" pitchFamily="50" charset="-128"/>
                        </a:rPr>
                        <a:t>並びに除外薬剤・注射薬の費用は除く）は、認知症治療病棟入院料に含まれるものとする。</a:t>
                      </a:r>
                      <a:endParaRPr lang="ja-JP" altLang="en-US" sz="1600" b="1" dirty="0" smtClean="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marL="0" indent="0"/>
                      <a:r>
                        <a:rPr kumimoji="1" lang="en-US" altLang="ja-JP" sz="1800" b="0" baseline="0" dirty="0" smtClean="0">
                          <a:solidFill>
                            <a:schemeClr val="tx1"/>
                          </a:solidFill>
                          <a:latin typeface="MS UI Gothic" pitchFamily="50" charset="-128"/>
                          <a:ea typeface="MS UI Gothic" pitchFamily="50" charset="-128"/>
                          <a:cs typeface="+mn-cs"/>
                        </a:rPr>
                        <a:t>A314</a:t>
                      </a:r>
                      <a:r>
                        <a:rPr kumimoji="1" lang="ja-JP" altLang="en-US" sz="1800" b="0" baseline="0" dirty="0" smtClean="0">
                          <a:solidFill>
                            <a:schemeClr val="tx1"/>
                          </a:solidFill>
                          <a:latin typeface="MS UI Gothic" pitchFamily="50" charset="-128"/>
                          <a:ea typeface="MS UI Gothic" pitchFamily="50" charset="-128"/>
                          <a:cs typeface="+mn-cs"/>
                        </a:rPr>
                        <a:t>　認知症治療病棟入院料</a:t>
                      </a:r>
                      <a:endParaRPr kumimoji="1" lang="en-US" altLang="ja-JP" sz="1800" b="0" baseline="0" dirty="0" smtClean="0">
                        <a:solidFill>
                          <a:schemeClr val="tx1"/>
                        </a:solidFill>
                        <a:latin typeface="MS UI Gothic" pitchFamily="50" charset="-128"/>
                        <a:ea typeface="MS UI Gothic" pitchFamily="50" charset="-128"/>
                        <a:cs typeface="+mn-cs"/>
                      </a:endParaRPr>
                    </a:p>
                    <a:p>
                      <a:pPr marL="628650" indent="0"/>
                      <a:r>
                        <a:rPr kumimoji="1" lang="ja-JP" altLang="en-US" sz="1800" b="0" baseline="0" dirty="0" smtClean="0">
                          <a:solidFill>
                            <a:schemeClr val="tx1"/>
                          </a:solidFill>
                          <a:latin typeface="MS UI Gothic" pitchFamily="50" charset="-128"/>
                          <a:ea typeface="MS UI Gothic" pitchFamily="50" charset="-128"/>
                          <a:cs typeface="+mn-cs"/>
                        </a:rPr>
                        <a:t>                           （１日につき）</a:t>
                      </a:r>
                    </a:p>
                    <a:p>
                      <a:pPr marL="0" indent="0"/>
                      <a:endParaRPr kumimoji="1" lang="en-US" altLang="ja-JP" sz="1800" b="0" baseline="0" dirty="0" smtClean="0">
                        <a:solidFill>
                          <a:schemeClr val="tx1"/>
                        </a:solidFill>
                        <a:latin typeface="MS UI Gothic" pitchFamily="50" charset="-128"/>
                        <a:ea typeface="MS UI Gothic" pitchFamily="50" charset="-128"/>
                        <a:cs typeface="+mn-cs"/>
                      </a:endParaRPr>
                    </a:p>
                    <a:p>
                      <a:pPr marL="0" indent="0"/>
                      <a:r>
                        <a:rPr kumimoji="1" lang="ja-JP" altLang="en-US" sz="1600" b="0" baseline="0" dirty="0" smtClean="0">
                          <a:solidFill>
                            <a:schemeClr val="tx1"/>
                          </a:solidFill>
                          <a:latin typeface="MS UI Gothic" pitchFamily="50" charset="-128"/>
                          <a:ea typeface="MS UI Gothic" pitchFamily="50" charset="-128"/>
                          <a:cs typeface="+mn-cs"/>
                        </a:rPr>
                        <a:t>［包括範囲］</a:t>
                      </a:r>
                    </a:p>
                    <a:p>
                      <a:pPr marL="82550" indent="190500"/>
                      <a:r>
                        <a:rPr kumimoji="1" lang="ja-JP" altLang="en-US" sz="1600" b="0" baseline="0" dirty="0" smtClean="0">
                          <a:solidFill>
                            <a:schemeClr val="tx1"/>
                          </a:solidFill>
                          <a:latin typeface="MS UI Gothic" pitchFamily="50" charset="-128"/>
                          <a:ea typeface="MS UI Gothic" pitchFamily="50" charset="-128"/>
                          <a:cs typeface="+mn-cs"/>
                        </a:rPr>
                        <a:t>診療にかかる費用（注２の加算、臨床研修病院入院診療加算、地域加算、離島加算、精神科措置入院診療加算、精神科身体合併症管理加算、栄養管理実施加算、医療安全対策加算及び褥瘡患者管理加算、精神科専門療法並びに除外薬剤・注射薬の費用は除く）は、認知症治療病棟入院料に含まれるものとする</a:t>
                      </a:r>
                      <a:r>
                        <a:rPr kumimoji="1" lang="ja-JP" altLang="en-US" sz="1800" b="0" baseline="0" dirty="0" smtClean="0">
                          <a:solidFill>
                            <a:schemeClr val="tx1"/>
                          </a:solidFill>
                          <a:latin typeface="MS UI Gothic" pitchFamily="50" charset="-128"/>
                          <a:ea typeface="MS UI Gothic" pitchFamily="50" charset="-128"/>
                          <a:cs typeface="+mn-cs"/>
                        </a:rPr>
                        <a:t>。</a:t>
                      </a: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認知症入院医療の評価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602EED19-9393-426B-A0A0-94FC36C1D593}" type="slidenum">
              <a:rPr lang="en-US" sz="1400">
                <a:effectLst>
                  <a:outerShdw blurRad="38100" dist="38100" dir="2700000" algn="tl">
                    <a:srgbClr val="000000">
                      <a:alpha val="43137"/>
                    </a:srgbClr>
                  </a:outerShdw>
                </a:effectLst>
              </a:rPr>
              <a:pPr algn="r">
                <a:defRPr/>
              </a:pPr>
              <a:t>230</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59762" y="1052736"/>
            <a:ext cx="8208912" cy="1080120"/>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600"/>
              </a:spcAft>
              <a:defRPr/>
            </a:pPr>
            <a:r>
              <a:rPr kumimoji="0" lang="ja-JP" altLang="en-US" sz="2800" dirty="0">
                <a:latin typeface="MS UI Gothic" pitchFamily="50" charset="-128"/>
                <a:ea typeface="MS UI Gothic" pitchFamily="50" charset="-128"/>
              </a:rPr>
              <a:t>◆認知症治療病棟入院料の見直し</a:t>
            </a:r>
            <a:endParaRPr kumimoji="0" lang="en-US" altLang="ja-JP" sz="2800" dirty="0">
              <a:latin typeface="MS UI Gothic" pitchFamily="50" charset="-128"/>
              <a:ea typeface="MS UI Gothic" pitchFamily="50" charset="-128"/>
            </a:endParaRPr>
          </a:p>
          <a:p>
            <a:pPr marL="273050" indent="-95250" fontAlgn="auto">
              <a:spcBef>
                <a:spcPts val="0"/>
              </a:spcBef>
              <a:spcAft>
                <a:spcPts val="0"/>
              </a:spcAft>
              <a:defRPr/>
            </a:pPr>
            <a:r>
              <a:rPr kumimoji="0" lang="en-US" altLang="ja-JP" sz="2400" dirty="0">
                <a:latin typeface="MS UI Gothic" pitchFamily="50" charset="-128"/>
                <a:ea typeface="MS UI Gothic" pitchFamily="50" charset="-128"/>
              </a:rPr>
              <a:t>(2)</a:t>
            </a:r>
            <a:r>
              <a:rPr kumimoji="0" lang="ja-JP" altLang="en-US" sz="2400" dirty="0">
                <a:latin typeface="MS UI Gothic" pitchFamily="50" charset="-128"/>
                <a:ea typeface="MS UI Gothic" pitchFamily="50" charset="-128"/>
              </a:rPr>
              <a:t>　認知症治療病棟入院料について</a:t>
            </a:r>
            <a:r>
              <a:rPr kumimoji="0" lang="ja-JP" altLang="en-US" sz="2400" dirty="0">
                <a:solidFill>
                  <a:srgbClr val="0070C0"/>
                </a:solidFill>
                <a:latin typeface="MS UI Gothic" pitchFamily="50" charset="-128"/>
                <a:ea typeface="MS UI Gothic" pitchFamily="50" charset="-128"/>
              </a:rPr>
              <a:t>包括範囲の見直し</a:t>
            </a:r>
            <a:r>
              <a:rPr kumimoji="0" lang="ja-JP" altLang="en-US" sz="2400" dirty="0">
                <a:latin typeface="MS UI Gothic" pitchFamily="50" charset="-128"/>
                <a:ea typeface="MS UI Gothic" pitchFamily="50" charset="-128"/>
              </a:rPr>
              <a:t>を行う。</a:t>
            </a:r>
          </a:p>
        </p:txBody>
      </p:sp>
      <p:sp>
        <p:nvSpPr>
          <p:cNvPr id="7" name="テキスト ボックス 6"/>
          <p:cNvSpPr txBox="1"/>
          <p:nvPr/>
        </p:nvSpPr>
        <p:spPr>
          <a:xfrm>
            <a:off x="4210944" y="836712"/>
            <a:ext cx="493305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45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122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530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595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826</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841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877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6"/>
          <p:cNvGraphicFramePr>
            <a:graphicFrameLocks noGrp="1"/>
          </p:cNvGraphicFramePr>
          <p:nvPr>
            <p:ph idx="1"/>
            <p:extLst>
              <p:ext uri="{D42A27DB-BD31-4B8C-83A1-F6EECF244321}">
                <p14:modId xmlns:p14="http://schemas.microsoft.com/office/powerpoint/2010/main" xmlns="" val="1864824917"/>
              </p:ext>
            </p:extLst>
          </p:nvPr>
        </p:nvGraphicFramePr>
        <p:xfrm>
          <a:off x="449418" y="2369570"/>
          <a:ext cx="8229600" cy="4227782"/>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51225">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3862022">
                <a:tc>
                  <a:txBody>
                    <a:bodyPr/>
                    <a:lstStyle/>
                    <a:p>
                      <a:r>
                        <a:rPr lang="en-US" altLang="ja-JP" sz="1800" dirty="0" smtClean="0">
                          <a:latin typeface="MS UI Gothic" pitchFamily="50" charset="-128"/>
                          <a:ea typeface="MS UI Gothic" pitchFamily="50" charset="-128"/>
                        </a:rPr>
                        <a:t>A314</a:t>
                      </a:r>
                      <a:r>
                        <a:rPr lang="ja-JP" altLang="en-US" sz="1800" dirty="0" smtClean="0">
                          <a:latin typeface="MS UI Gothic" pitchFamily="50" charset="-128"/>
                          <a:ea typeface="MS UI Gothic" pitchFamily="50" charset="-128"/>
                        </a:rPr>
                        <a:t>　認知症治療病棟入院料　注２</a:t>
                      </a:r>
                      <a:endParaRPr lang="en-US" altLang="ja-JP" sz="1800" dirty="0" smtClean="0">
                        <a:latin typeface="MS UI Gothic" pitchFamily="50" charset="-128"/>
                        <a:ea typeface="MS UI Gothic" pitchFamily="50" charset="-128"/>
                      </a:endParaRPr>
                    </a:p>
                    <a:p>
                      <a:pPr marL="628650" indent="0"/>
                      <a:r>
                        <a:rPr lang="ja-JP" altLang="en-US" sz="1800" dirty="0" smtClean="0">
                          <a:latin typeface="MS UI Gothic" pitchFamily="50" charset="-128"/>
                          <a:ea typeface="MS UI Gothic" pitchFamily="50" charset="-128"/>
                        </a:rPr>
                        <a:t>（退院時）</a:t>
                      </a:r>
                    </a:p>
                    <a:p>
                      <a:pPr marL="628650" indent="0"/>
                      <a:r>
                        <a:rPr lang="ja-JP" altLang="en-US" sz="1800" dirty="0" smtClean="0">
                          <a:latin typeface="MS UI Gothic" pitchFamily="50" charset="-128"/>
                          <a:ea typeface="MS UI Gothic" pitchFamily="50" charset="-128"/>
                        </a:rPr>
                        <a:t>退院調整加算　　</a:t>
                      </a:r>
                      <a:r>
                        <a:rPr lang="ja-JP" altLang="en-US" sz="1800" b="1" dirty="0" smtClean="0">
                          <a:solidFill>
                            <a:srgbClr val="FF0000"/>
                          </a:solidFill>
                          <a:latin typeface="MS UI Gothic" pitchFamily="50" charset="-128"/>
                          <a:ea typeface="MS UI Gothic" pitchFamily="50" charset="-128"/>
                        </a:rPr>
                        <a:t>　３００点（改）</a:t>
                      </a:r>
                      <a:endParaRPr lang="en-US" altLang="ja-JP" sz="1800" b="1" dirty="0" smtClean="0">
                        <a:solidFill>
                          <a:srgbClr val="FF0000"/>
                        </a:solidFill>
                        <a:latin typeface="MS UI Gothic" pitchFamily="50" charset="-128"/>
                        <a:ea typeface="MS UI Gothic" pitchFamily="50" charset="-128"/>
                      </a:endParaRPr>
                    </a:p>
                    <a:p>
                      <a:pPr>
                        <a:spcBef>
                          <a:spcPts val="600"/>
                        </a:spcBef>
                      </a:pPr>
                      <a:endParaRPr lang="en-US" altLang="ja-JP" sz="1600" dirty="0" smtClean="0">
                        <a:latin typeface="MS UI Gothic" pitchFamily="50" charset="-128"/>
                        <a:ea typeface="MS UI Gothic" pitchFamily="50" charset="-128"/>
                      </a:endParaRPr>
                    </a:p>
                    <a:p>
                      <a:pPr>
                        <a:spcBef>
                          <a:spcPts val="600"/>
                        </a:spcBef>
                      </a:pPr>
                      <a:r>
                        <a:rPr lang="ja-JP" altLang="en-US" sz="1600" dirty="0" smtClean="0">
                          <a:latin typeface="MS UI Gothic" pitchFamily="50" charset="-128"/>
                          <a:ea typeface="MS UI Gothic" pitchFamily="50" charset="-128"/>
                        </a:rPr>
                        <a:t>［算定要件］</a:t>
                      </a:r>
                    </a:p>
                    <a:p>
                      <a:pPr marL="82550" indent="177800"/>
                      <a:r>
                        <a:rPr lang="ja-JP" altLang="en-US" sz="1600" dirty="0" smtClean="0">
                          <a:latin typeface="MS UI Gothic" pitchFamily="50" charset="-128"/>
                          <a:ea typeface="MS UI Gothic" pitchFamily="50" charset="-128"/>
                        </a:rPr>
                        <a:t>当該病棟に６月以上入院している患者について退院支援計画を作成し、退院調整を行った場合に、退院時に算定する。</a:t>
                      </a:r>
                      <a:endParaRPr lang="en-US" altLang="ja-JP" sz="1600" dirty="0" smtClean="0">
                        <a:latin typeface="MS UI Gothic" pitchFamily="50" charset="-128"/>
                        <a:ea typeface="MS UI Gothic" pitchFamily="50" charset="-128"/>
                      </a:endParaRPr>
                    </a:p>
                    <a:p>
                      <a:pPr>
                        <a:spcBef>
                          <a:spcPts val="600"/>
                        </a:spcBef>
                      </a:pPr>
                      <a:r>
                        <a:rPr lang="ja-JP" altLang="en-US" sz="1600" dirty="0" smtClean="0">
                          <a:latin typeface="MS UI Gothic" pitchFamily="50" charset="-128"/>
                          <a:ea typeface="MS UI Gothic" pitchFamily="50" charset="-128"/>
                        </a:rPr>
                        <a:t>［施設基準］</a:t>
                      </a:r>
                    </a:p>
                    <a:p>
                      <a:pPr marL="82550" indent="177800"/>
                      <a:r>
                        <a:rPr lang="ja-JP" altLang="en-US" sz="1600" b="0" dirty="0" smtClean="0">
                          <a:latin typeface="MS UI Gothic" pitchFamily="50" charset="-128"/>
                          <a:ea typeface="MS UI Gothic" pitchFamily="50" charset="-128"/>
                        </a:rPr>
                        <a:t>当該保険医療機関内に</a:t>
                      </a:r>
                      <a:r>
                        <a:rPr lang="ja-JP" altLang="en-US" sz="1600" b="0" u="none" dirty="0" smtClean="0">
                          <a:solidFill>
                            <a:srgbClr val="FF0000"/>
                          </a:solidFill>
                          <a:latin typeface="MS UI Gothic" pitchFamily="50" charset="-128"/>
                          <a:ea typeface="MS UI Gothic" pitchFamily="50" charset="-128"/>
                        </a:rPr>
                        <a:t>退院支援部署を設置し</a:t>
                      </a:r>
                      <a:r>
                        <a:rPr lang="ja-JP" altLang="en-US" sz="1600" b="0" dirty="0" smtClean="0">
                          <a:latin typeface="MS UI Gothic" pitchFamily="50" charset="-128"/>
                          <a:ea typeface="MS UI Gothic" pitchFamily="50" charset="-128"/>
                        </a:rPr>
                        <a:t>、専従の精神保健福祉士及び</a:t>
                      </a:r>
                      <a:r>
                        <a:rPr lang="ja-JP" altLang="en-US" sz="1600" b="0" dirty="0" smtClean="0">
                          <a:solidFill>
                            <a:srgbClr val="FF0000"/>
                          </a:solidFill>
                          <a:latin typeface="MS UI Gothic" pitchFamily="50" charset="-128"/>
                          <a:ea typeface="MS UI Gothic" pitchFamily="50" charset="-128"/>
                        </a:rPr>
                        <a:t>専従する１人の従事者（看護師、作業療法士、精神保健福祉士、社会福祉士又は臨床心理技術者のいずれか）</a:t>
                      </a:r>
                      <a:r>
                        <a:rPr lang="ja-JP" altLang="en-US" sz="1600" b="0" dirty="0" smtClean="0">
                          <a:latin typeface="MS UI Gothic" pitchFamily="50" charset="-128"/>
                          <a:ea typeface="MS UI Gothic" pitchFamily="50" charset="-128"/>
                        </a:rPr>
                        <a:t>が配置されて</a:t>
                      </a:r>
                      <a:r>
                        <a:rPr lang="ja-JP" altLang="en-US" sz="1600" dirty="0" smtClean="0">
                          <a:latin typeface="MS UI Gothic" pitchFamily="50" charset="-128"/>
                          <a:ea typeface="MS UI Gothic" pitchFamily="50" charset="-128"/>
                        </a:rPr>
                        <a:t>いること。</a:t>
                      </a:r>
                      <a:endParaRPr lang="ja-JP" altLang="en-US" sz="1600" b="1" dirty="0" smtClean="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marL="0" indent="0"/>
                      <a:r>
                        <a:rPr kumimoji="1" lang="en-US" altLang="ja-JP" sz="1800" b="0" baseline="0" dirty="0" smtClean="0">
                          <a:solidFill>
                            <a:schemeClr val="tx1"/>
                          </a:solidFill>
                          <a:latin typeface="MS UI Gothic" pitchFamily="50" charset="-128"/>
                          <a:ea typeface="MS UI Gothic" pitchFamily="50" charset="-128"/>
                          <a:cs typeface="+mn-cs"/>
                        </a:rPr>
                        <a:t>A314</a:t>
                      </a:r>
                      <a:r>
                        <a:rPr kumimoji="1" lang="ja-JP" altLang="en-US" sz="1800" b="0" baseline="0" dirty="0" smtClean="0">
                          <a:solidFill>
                            <a:schemeClr val="tx1"/>
                          </a:solidFill>
                          <a:latin typeface="MS UI Gothic" pitchFamily="50" charset="-128"/>
                          <a:ea typeface="MS UI Gothic" pitchFamily="50" charset="-128"/>
                          <a:cs typeface="+mn-cs"/>
                        </a:rPr>
                        <a:t>　認知症治療病棟入院料　注２</a:t>
                      </a:r>
                      <a:endParaRPr kumimoji="1" lang="en-US" altLang="ja-JP" sz="1800" b="0" baseline="0" dirty="0" smtClean="0">
                        <a:solidFill>
                          <a:schemeClr val="tx1"/>
                        </a:solidFill>
                        <a:latin typeface="MS UI Gothic" pitchFamily="50" charset="-128"/>
                        <a:ea typeface="MS UI Gothic" pitchFamily="50" charset="-128"/>
                        <a:cs typeface="+mn-cs"/>
                      </a:endParaRPr>
                    </a:p>
                    <a:p>
                      <a:pPr marL="628650" indent="0"/>
                      <a:r>
                        <a:rPr kumimoji="1" lang="ja-JP" altLang="en-US" sz="1800" b="0" baseline="0" dirty="0" smtClean="0">
                          <a:solidFill>
                            <a:schemeClr val="tx1"/>
                          </a:solidFill>
                          <a:latin typeface="MS UI Gothic" pitchFamily="50" charset="-128"/>
                          <a:ea typeface="MS UI Gothic" pitchFamily="50" charset="-128"/>
                          <a:cs typeface="+mn-cs"/>
                        </a:rPr>
                        <a:t>（退院時）</a:t>
                      </a:r>
                    </a:p>
                    <a:p>
                      <a:pPr marL="628650" indent="0"/>
                      <a:r>
                        <a:rPr kumimoji="1" lang="ja-JP" altLang="en-US" sz="1800" b="0" baseline="0" dirty="0" smtClean="0">
                          <a:solidFill>
                            <a:schemeClr val="tx1"/>
                          </a:solidFill>
                          <a:latin typeface="MS UI Gothic" pitchFamily="50" charset="-128"/>
                          <a:ea typeface="MS UI Gothic" pitchFamily="50" charset="-128"/>
                          <a:cs typeface="+mn-cs"/>
                        </a:rPr>
                        <a:t>退院調整加算　　　　 １００点</a:t>
                      </a:r>
                    </a:p>
                    <a:p>
                      <a:pPr marL="0" indent="0">
                        <a:spcBef>
                          <a:spcPts val="600"/>
                        </a:spcBef>
                      </a:pPr>
                      <a:endParaRPr kumimoji="1" lang="en-US" altLang="ja-JP" sz="1600" b="0" baseline="0" dirty="0" smtClean="0">
                        <a:solidFill>
                          <a:schemeClr val="tx1"/>
                        </a:solidFill>
                        <a:latin typeface="MS UI Gothic" pitchFamily="50" charset="-128"/>
                        <a:ea typeface="MS UI Gothic" pitchFamily="50" charset="-128"/>
                        <a:cs typeface="+mn-cs"/>
                      </a:endParaRPr>
                    </a:p>
                    <a:p>
                      <a:pPr marL="0" indent="0">
                        <a:spcBef>
                          <a:spcPts val="600"/>
                        </a:spcBef>
                      </a:pPr>
                      <a:r>
                        <a:rPr kumimoji="1" lang="ja-JP" altLang="en-US" sz="1600" b="0" baseline="0" dirty="0" smtClean="0">
                          <a:solidFill>
                            <a:schemeClr val="tx1"/>
                          </a:solidFill>
                          <a:latin typeface="MS UI Gothic" pitchFamily="50" charset="-128"/>
                          <a:ea typeface="MS UI Gothic" pitchFamily="50" charset="-128"/>
                          <a:cs typeface="+mn-cs"/>
                        </a:rPr>
                        <a:t>［算定要件］</a:t>
                      </a:r>
                    </a:p>
                    <a:p>
                      <a:pPr marL="82550" indent="177800"/>
                      <a:r>
                        <a:rPr kumimoji="1" lang="ja-JP" altLang="en-US" sz="1600" b="0" baseline="0" dirty="0" smtClean="0">
                          <a:solidFill>
                            <a:schemeClr val="tx1"/>
                          </a:solidFill>
                          <a:latin typeface="MS UI Gothic" pitchFamily="50" charset="-128"/>
                          <a:ea typeface="MS UI Gothic" pitchFamily="50" charset="-128"/>
                          <a:cs typeface="+mn-cs"/>
                        </a:rPr>
                        <a:t>当該病棟に６月以上入院している患者について退院支援計画を作成し、退院調整を行った場合に、退院時に算定する。</a:t>
                      </a:r>
                      <a:endParaRPr kumimoji="1" lang="en-US" altLang="ja-JP" sz="1600" b="0" baseline="0" dirty="0" smtClean="0">
                        <a:solidFill>
                          <a:schemeClr val="tx1"/>
                        </a:solidFill>
                        <a:latin typeface="MS UI Gothic" pitchFamily="50" charset="-128"/>
                        <a:ea typeface="MS UI Gothic" pitchFamily="50" charset="-128"/>
                        <a:cs typeface="+mn-cs"/>
                      </a:endParaRPr>
                    </a:p>
                    <a:p>
                      <a:pPr marL="0" indent="0">
                        <a:spcBef>
                          <a:spcPts val="600"/>
                        </a:spcBef>
                      </a:pPr>
                      <a:r>
                        <a:rPr kumimoji="1" lang="ja-JP" altLang="en-US" sz="1600" b="0" baseline="0" dirty="0" smtClean="0">
                          <a:solidFill>
                            <a:schemeClr val="tx1"/>
                          </a:solidFill>
                          <a:latin typeface="MS UI Gothic" pitchFamily="50" charset="-128"/>
                          <a:ea typeface="MS UI Gothic" pitchFamily="50" charset="-128"/>
                          <a:cs typeface="+mn-cs"/>
                        </a:rPr>
                        <a:t>［施設基準］</a:t>
                      </a:r>
                    </a:p>
                    <a:p>
                      <a:pPr marL="82550" indent="177800"/>
                      <a:r>
                        <a:rPr kumimoji="1" lang="ja-JP" altLang="en-US" sz="1600" b="0" baseline="0" dirty="0" smtClean="0">
                          <a:solidFill>
                            <a:schemeClr val="tx1"/>
                          </a:solidFill>
                          <a:latin typeface="MS UI Gothic" pitchFamily="50" charset="-128"/>
                          <a:ea typeface="MS UI Gothic" pitchFamily="50" charset="-128"/>
                          <a:cs typeface="+mn-cs"/>
                        </a:rPr>
                        <a:t>当該保険医療機関内に、専従の精神保健福祉士及び専従の臨床心理技術者が配置されていること。</a:t>
                      </a: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認知症入院医療の評価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42AA4D39-360D-49D1-A7B0-AFA889F043BA}" type="slidenum">
              <a:rPr lang="en-US" sz="1400">
                <a:effectLst>
                  <a:outerShdw blurRad="38100" dist="38100" dir="2700000" algn="tl">
                    <a:srgbClr val="000000">
                      <a:alpha val="43137"/>
                    </a:srgbClr>
                  </a:outerShdw>
                </a:effectLst>
              </a:rPr>
              <a:pPr algn="r">
                <a:defRPr/>
              </a:pPr>
              <a:t>231</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59762" y="908720"/>
            <a:ext cx="8208912" cy="1440160"/>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600"/>
              </a:spcAft>
              <a:defRPr/>
            </a:pPr>
            <a:r>
              <a:rPr kumimoji="0" lang="ja-JP" altLang="en-US" sz="2800" dirty="0">
                <a:latin typeface="MS UI Gothic" pitchFamily="50" charset="-128"/>
                <a:ea typeface="MS UI Gothic" pitchFamily="50" charset="-128"/>
              </a:rPr>
              <a:t>◆退院支援の評価</a:t>
            </a:r>
            <a:endParaRPr kumimoji="0" lang="en-US" altLang="ja-JP" sz="2800" dirty="0">
              <a:latin typeface="MS UI Gothic" pitchFamily="50" charset="-128"/>
              <a:ea typeface="MS UI Gothic" pitchFamily="50" charset="-128"/>
            </a:endParaRPr>
          </a:p>
          <a:p>
            <a:pPr marL="177800" indent="273050" fontAlgn="auto">
              <a:spcBef>
                <a:spcPts val="0"/>
              </a:spcBef>
              <a:spcAft>
                <a:spcPts val="0"/>
              </a:spcAft>
              <a:defRPr/>
            </a:pPr>
            <a:r>
              <a:rPr kumimoji="0" lang="ja-JP" altLang="en-US" sz="2400" dirty="0">
                <a:latin typeface="MS UI Gothic" pitchFamily="50" charset="-128"/>
                <a:ea typeface="MS UI Gothic" pitchFamily="50" charset="-128"/>
              </a:rPr>
              <a:t>認知症治療病棟入院料の退院調整加算の要件を見直し、</a:t>
            </a:r>
            <a:r>
              <a:rPr kumimoji="0" lang="ja-JP" altLang="en-US" sz="2400" dirty="0">
                <a:solidFill>
                  <a:srgbClr val="0070C0"/>
                </a:solidFill>
                <a:latin typeface="MS UI Gothic" pitchFamily="50" charset="-128"/>
                <a:ea typeface="MS UI Gothic" pitchFamily="50" charset="-128"/>
              </a:rPr>
              <a:t>退院支援部署</a:t>
            </a:r>
            <a:r>
              <a:rPr kumimoji="0" lang="ja-JP" altLang="en-US" sz="2400" dirty="0">
                <a:latin typeface="MS UI Gothic" pitchFamily="50" charset="-128"/>
                <a:ea typeface="MS UI Gothic" pitchFamily="50" charset="-128"/>
              </a:rPr>
              <a:t>による支援で</a:t>
            </a:r>
            <a:r>
              <a:rPr kumimoji="0" lang="ja-JP" altLang="en-US" sz="2400" dirty="0">
                <a:solidFill>
                  <a:srgbClr val="0070C0"/>
                </a:solidFill>
                <a:latin typeface="MS UI Gothic" pitchFamily="50" charset="-128"/>
                <a:ea typeface="MS UI Gothic" pitchFamily="50" charset="-128"/>
              </a:rPr>
              <a:t>退院</a:t>
            </a:r>
            <a:r>
              <a:rPr kumimoji="0" lang="ja-JP" altLang="en-US" sz="2400" dirty="0">
                <a:latin typeface="MS UI Gothic" pitchFamily="50" charset="-128"/>
                <a:ea typeface="MS UI Gothic" pitchFamily="50" charset="-128"/>
              </a:rPr>
              <a:t>を行った場合の</a:t>
            </a:r>
            <a:r>
              <a:rPr kumimoji="0" lang="ja-JP" altLang="en-US" sz="2400" dirty="0">
                <a:solidFill>
                  <a:srgbClr val="0070C0"/>
                </a:solidFill>
                <a:latin typeface="MS UI Gothic" pitchFamily="50" charset="-128"/>
                <a:ea typeface="MS UI Gothic" pitchFamily="50" charset="-128"/>
              </a:rPr>
              <a:t>評価を引き上げ</a:t>
            </a:r>
            <a:r>
              <a:rPr kumimoji="0" lang="ja-JP" altLang="en-US" sz="2400" dirty="0">
                <a:latin typeface="MS UI Gothic" pitchFamily="50" charset="-128"/>
                <a:ea typeface="MS UI Gothic" pitchFamily="50" charset="-128"/>
              </a:rPr>
              <a:t>る。</a:t>
            </a:r>
          </a:p>
        </p:txBody>
      </p:sp>
      <p:sp>
        <p:nvSpPr>
          <p:cNvPr id="7" name="テキスト ボックス 6"/>
          <p:cNvSpPr txBox="1"/>
          <p:nvPr/>
        </p:nvSpPr>
        <p:spPr>
          <a:xfrm>
            <a:off x="5796136" y="908720"/>
            <a:ext cx="3347864"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45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122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530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595</a:t>
            </a:r>
          </a:p>
          <a:p>
            <a:pPr>
              <a:defRPr/>
            </a:pP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826</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841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877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認知症入院医療の評価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8A0318C9-58A9-43B9-8613-4CF77009D253}" type="slidenum">
              <a:rPr lang="en-US" sz="1400">
                <a:effectLst>
                  <a:outerShdw blurRad="38100" dist="38100" dir="2700000" algn="tl">
                    <a:srgbClr val="000000">
                      <a:alpha val="43137"/>
                    </a:srgbClr>
                  </a:outerShdw>
                </a:effectLst>
              </a:rPr>
              <a:pPr algn="r">
                <a:defRPr/>
              </a:pPr>
              <a:t>232</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59762" y="1232756"/>
            <a:ext cx="8208912" cy="4428492"/>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600"/>
              </a:spcAft>
              <a:defRPr/>
            </a:pPr>
            <a:r>
              <a:rPr kumimoji="0" lang="ja-JP" altLang="en-US" sz="2800" dirty="0">
                <a:latin typeface="MS UI Gothic" pitchFamily="50" charset="-128"/>
                <a:ea typeface="MS UI Gothic" pitchFamily="50" charset="-128"/>
              </a:rPr>
              <a:t>◆認知症夜間対応の評価</a:t>
            </a:r>
          </a:p>
          <a:p>
            <a:pPr marL="177800" indent="273050" fontAlgn="auto">
              <a:spcBef>
                <a:spcPts val="0"/>
              </a:spcBef>
              <a:spcAft>
                <a:spcPts val="0"/>
              </a:spcAft>
              <a:defRPr/>
            </a:pPr>
            <a:r>
              <a:rPr kumimoji="0" lang="ja-JP" altLang="en-US" sz="2400" dirty="0">
                <a:latin typeface="MS UI Gothic" pitchFamily="50" charset="-128"/>
                <a:ea typeface="MS UI Gothic" pitchFamily="50" charset="-128"/>
              </a:rPr>
              <a:t>認知症治療病棟で、</a:t>
            </a:r>
            <a:r>
              <a:rPr kumimoji="0" lang="ja-JP" altLang="en-US" sz="2400" dirty="0">
                <a:solidFill>
                  <a:srgbClr val="0070C0"/>
                </a:solidFill>
                <a:latin typeface="MS UI Gothic" pitchFamily="50" charset="-128"/>
                <a:ea typeface="MS UI Gothic" pitchFamily="50" charset="-128"/>
              </a:rPr>
              <a:t>夜間に</a:t>
            </a:r>
            <a:r>
              <a:rPr kumimoji="0" lang="ja-JP" altLang="en-US" sz="2400" dirty="0">
                <a:latin typeface="MS UI Gothic" pitchFamily="50" charset="-128"/>
                <a:ea typeface="MS UI Gothic" pitchFamily="50" charset="-128"/>
              </a:rPr>
              <a:t>十分な看護補助者を配置することにより、</a:t>
            </a:r>
            <a:r>
              <a:rPr kumimoji="0" lang="ja-JP" altLang="en-US" sz="2400" dirty="0">
                <a:solidFill>
                  <a:srgbClr val="0070C0"/>
                </a:solidFill>
                <a:latin typeface="MS UI Gothic" pitchFamily="50" charset="-128"/>
                <a:ea typeface="MS UI Gothic" pitchFamily="50" charset="-128"/>
              </a:rPr>
              <a:t>手厚い体制で看護を行っている場合の評価</a:t>
            </a:r>
            <a:r>
              <a:rPr kumimoji="0" lang="ja-JP" altLang="en-US" sz="2400" dirty="0">
                <a:latin typeface="MS UI Gothic" pitchFamily="50" charset="-128"/>
                <a:ea typeface="MS UI Gothic" pitchFamily="50" charset="-128"/>
              </a:rPr>
              <a:t>を新設する。</a:t>
            </a:r>
            <a:endParaRPr kumimoji="0" lang="en-US" altLang="ja-JP" sz="2400" dirty="0">
              <a:latin typeface="MS UI Gothic" pitchFamily="50" charset="-128"/>
              <a:ea typeface="MS UI Gothic" pitchFamily="50" charset="-128"/>
            </a:endParaRPr>
          </a:p>
          <a:p>
            <a:pPr fontAlgn="auto">
              <a:spcBef>
                <a:spcPts val="0"/>
              </a:spcBef>
              <a:spcAft>
                <a:spcPts val="0"/>
              </a:spcAft>
              <a:defRPr/>
            </a:pPr>
            <a:endParaRPr kumimoji="0" lang="en-US" altLang="ja-JP" sz="2400" dirty="0">
              <a:latin typeface="MS UI Gothic" pitchFamily="50" charset="-128"/>
              <a:ea typeface="MS UI Gothic" pitchFamily="50" charset="-128"/>
            </a:endParaRPr>
          </a:p>
          <a:p>
            <a:pPr marL="903288" fontAlgn="auto">
              <a:spcBef>
                <a:spcPts val="0"/>
              </a:spcBef>
              <a:spcAft>
                <a:spcPts val="0"/>
              </a:spcAft>
              <a:defRPr/>
            </a:pPr>
            <a:r>
              <a:rPr kumimoji="0" lang="en-US" altLang="ja-JP" sz="2400" dirty="0">
                <a:latin typeface="MS UI Gothic" pitchFamily="50" charset="-128"/>
                <a:ea typeface="MS UI Gothic" pitchFamily="50" charset="-128"/>
              </a:rPr>
              <a:t>A314</a:t>
            </a:r>
            <a:r>
              <a:rPr kumimoji="0" lang="ja-JP" altLang="en-US" sz="2400" dirty="0">
                <a:latin typeface="MS UI Gothic" pitchFamily="50" charset="-128"/>
                <a:ea typeface="MS UI Gothic" pitchFamily="50" charset="-128"/>
              </a:rPr>
              <a:t>　認知症治療病棟入院料</a:t>
            </a:r>
          </a:p>
          <a:p>
            <a:pPr marL="355600" fontAlgn="auto">
              <a:spcBef>
                <a:spcPts val="0"/>
              </a:spcBef>
              <a:spcAft>
                <a:spcPts val="0"/>
              </a:spcAft>
              <a:defRPr/>
            </a:pPr>
            <a:r>
              <a:rPr kumimoji="0" lang="ja-JP" altLang="en-US" sz="2800" dirty="0">
                <a:solidFill>
                  <a:srgbClr val="FF0000"/>
                </a:solidFill>
                <a:latin typeface="MS UI Gothic" pitchFamily="50" charset="-128"/>
                <a:ea typeface="MS UI Gothic" pitchFamily="50" charset="-128"/>
              </a:rPr>
              <a:t>（新）注３　認知症夜間対応加算（１日につき）　８４点</a:t>
            </a:r>
            <a:endParaRPr kumimoji="0" lang="en-US" altLang="ja-JP" sz="2800" dirty="0">
              <a:solidFill>
                <a:srgbClr val="FF0000"/>
              </a:solidFill>
              <a:latin typeface="MS UI Gothic" pitchFamily="50" charset="-128"/>
              <a:ea typeface="MS UI Gothic" pitchFamily="50" charset="-128"/>
            </a:endParaRPr>
          </a:p>
          <a:p>
            <a:pPr marL="273050" indent="-273050" fontAlgn="auto">
              <a:spcBef>
                <a:spcPts val="0"/>
              </a:spcBef>
              <a:spcAft>
                <a:spcPts val="0"/>
              </a:spcAft>
              <a:defRPr/>
            </a:pPr>
            <a:endParaRPr kumimoji="0" lang="ja-JP" altLang="en-US" sz="2400" dirty="0">
              <a:latin typeface="MS UI Gothic" pitchFamily="50" charset="-128"/>
              <a:ea typeface="MS UI Gothic" pitchFamily="50" charset="-128"/>
            </a:endParaRPr>
          </a:p>
          <a:p>
            <a:pPr marL="450850" fontAlgn="auto">
              <a:spcBef>
                <a:spcPts val="0"/>
              </a:spcBef>
              <a:spcAft>
                <a:spcPts val="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算定要件</a:t>
            </a:r>
            <a:r>
              <a:rPr kumimoji="0" lang="en-US" altLang="ja-JP" sz="2400" dirty="0">
                <a:latin typeface="MS UI Gothic" pitchFamily="50" charset="-128"/>
                <a:ea typeface="MS UI Gothic" pitchFamily="50" charset="-128"/>
              </a:rPr>
              <a:t>]</a:t>
            </a:r>
          </a:p>
          <a:p>
            <a:pPr marL="808038" indent="-179388" fontAlgn="auto">
              <a:spcBef>
                <a:spcPts val="0"/>
              </a:spcBef>
              <a:spcAft>
                <a:spcPts val="0"/>
              </a:spcAft>
              <a:defRPr/>
            </a:pPr>
            <a:r>
              <a:rPr kumimoji="0" lang="en-US" altLang="ja-JP" sz="2400" dirty="0">
                <a:latin typeface="MS UI Gothic" pitchFamily="50" charset="-128"/>
                <a:ea typeface="MS UI Gothic" pitchFamily="50" charset="-128"/>
              </a:rPr>
              <a:t>①</a:t>
            </a:r>
            <a:r>
              <a:rPr kumimoji="0" lang="ja-JP" altLang="en-US" sz="2400" dirty="0">
                <a:latin typeface="MS UI Gothic" pitchFamily="50" charset="-128"/>
                <a:ea typeface="MS UI Gothic" pitchFamily="50" charset="-128"/>
              </a:rPr>
              <a:t>　夜間に看護補助者を配置し、</a:t>
            </a:r>
            <a:r>
              <a:rPr kumimoji="0" lang="ja-JP" altLang="en-US" sz="2400" dirty="0">
                <a:solidFill>
                  <a:srgbClr val="0070C0"/>
                </a:solidFill>
                <a:latin typeface="MS UI Gothic" pitchFamily="50" charset="-128"/>
                <a:ea typeface="MS UI Gothic" pitchFamily="50" charset="-128"/>
              </a:rPr>
              <a:t>夜勤を行う看護要員が３人以上</a:t>
            </a:r>
            <a:r>
              <a:rPr kumimoji="0" lang="ja-JP" altLang="en-US" sz="2400" dirty="0">
                <a:latin typeface="MS UI Gothic" pitchFamily="50" charset="-128"/>
                <a:ea typeface="MS UI Gothic" pitchFamily="50" charset="-128"/>
              </a:rPr>
              <a:t>の場合に算定できる。</a:t>
            </a:r>
          </a:p>
          <a:p>
            <a:pPr marL="808038" indent="-179388" fontAlgn="auto">
              <a:spcBef>
                <a:spcPts val="0"/>
              </a:spcBef>
              <a:spcAft>
                <a:spcPts val="0"/>
              </a:spcAft>
              <a:defRPr/>
            </a:pPr>
            <a:r>
              <a:rPr kumimoji="0" lang="ja-JP" altLang="en-US" sz="2400" dirty="0">
                <a:latin typeface="MS UI Gothic" pitchFamily="50" charset="-128"/>
                <a:ea typeface="MS UI Gothic" pitchFamily="50" charset="-128"/>
              </a:rPr>
              <a:t>②　</a:t>
            </a:r>
            <a:r>
              <a:rPr kumimoji="0" lang="ja-JP" altLang="en-US" sz="2400" dirty="0">
                <a:solidFill>
                  <a:srgbClr val="0070C0"/>
                </a:solidFill>
                <a:latin typeface="MS UI Gothic" pitchFamily="50" charset="-128"/>
                <a:ea typeface="MS UI Gothic" pitchFamily="50" charset="-128"/>
              </a:rPr>
              <a:t>入院日から３０日以内</a:t>
            </a:r>
            <a:r>
              <a:rPr kumimoji="0" lang="ja-JP" altLang="en-US" sz="2400" dirty="0">
                <a:latin typeface="MS UI Gothic" pitchFamily="50" charset="-128"/>
                <a:ea typeface="MS UI Gothic" pitchFamily="50" charset="-128"/>
              </a:rPr>
              <a:t>であること。</a:t>
            </a:r>
          </a:p>
        </p:txBody>
      </p:sp>
      <p:sp>
        <p:nvSpPr>
          <p:cNvPr id="5" name="テキスト ボックス 4"/>
          <p:cNvSpPr txBox="1"/>
          <p:nvPr/>
        </p:nvSpPr>
        <p:spPr>
          <a:xfrm>
            <a:off x="5580112" y="1052736"/>
            <a:ext cx="3347864"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45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122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530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595</a:t>
            </a:r>
          </a:p>
          <a:p>
            <a:pPr>
              <a:defRPr/>
            </a:pP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826</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841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877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196752"/>
            <a:ext cx="8136904" cy="5184576"/>
          </a:xfrm>
          <a:prstGeom prst="rect">
            <a:avLst/>
          </a:prstGeom>
          <a:solidFill>
            <a:srgbClr val="FFFFCC"/>
          </a:solidFill>
          <a:effectLst>
            <a:innerShdw blurRad="63500" dist="50800" dir="13500000">
              <a:prstClr val="black">
                <a:alpha val="50000"/>
              </a:prstClr>
            </a:innerShdw>
          </a:effectLst>
        </p:spPr>
        <p:txBody>
          <a:bodyPr anchor="ctr"/>
          <a:lstStyle/>
          <a:p>
            <a:pPr marL="355600" indent="-355600" fontAlgn="auto">
              <a:spcBef>
                <a:spcPts val="0"/>
              </a:spcBef>
              <a:spcAft>
                <a:spcPts val="0"/>
              </a:spcAft>
              <a:defRPr/>
            </a:pPr>
            <a:r>
              <a:rPr kumimoji="0" lang="ja-JP" altLang="en-US" sz="2800" dirty="0">
                <a:latin typeface="MS UI Gothic" pitchFamily="50" charset="-128"/>
                <a:ea typeface="MS UI Gothic" pitchFamily="50" charset="-128"/>
              </a:rPr>
              <a:t>◆</a:t>
            </a:r>
            <a:r>
              <a:rPr kumimoji="0" lang="ja-JP" altLang="en-US" sz="2800" dirty="0">
                <a:solidFill>
                  <a:srgbClr val="0070C0"/>
                </a:solidFill>
                <a:latin typeface="MS UI Gothic" pitchFamily="50" charset="-128"/>
                <a:ea typeface="MS UI Gothic" pitchFamily="50" charset="-128"/>
              </a:rPr>
              <a:t>１病棟のみの小規模な病院</a:t>
            </a:r>
            <a:r>
              <a:rPr kumimoji="0" lang="ja-JP" altLang="en-US" sz="2800" dirty="0">
                <a:latin typeface="MS UI Gothic" pitchFamily="50" charset="-128"/>
                <a:ea typeface="MS UI Gothic" pitchFamily="50" charset="-128"/>
              </a:rPr>
              <a:t>について、病棟に応じた評価を新設する。</a:t>
            </a:r>
          </a:p>
          <a:p>
            <a:pPr marL="177800" fontAlgn="auto">
              <a:spcBef>
                <a:spcPts val="1200"/>
              </a:spcBef>
              <a:spcAft>
                <a:spcPts val="0"/>
              </a:spcAft>
              <a:defRPr/>
            </a:pPr>
            <a:r>
              <a:rPr kumimoji="0" lang="ja-JP" altLang="en-US" sz="2400" dirty="0">
                <a:solidFill>
                  <a:srgbClr val="FF0000"/>
                </a:solidFill>
                <a:latin typeface="MS UI Gothic" pitchFamily="50" charset="-128"/>
                <a:ea typeface="MS UI Gothic" pitchFamily="50" charset="-128"/>
              </a:rPr>
              <a:t>（新）</a:t>
            </a:r>
            <a:r>
              <a:rPr kumimoji="0" lang="en-US" altLang="ja-JP" sz="2400" dirty="0">
                <a:solidFill>
                  <a:srgbClr val="FF0000"/>
                </a:solidFill>
                <a:latin typeface="MS UI Gothic" pitchFamily="50" charset="-128"/>
                <a:ea typeface="MS UI Gothic" pitchFamily="50" charset="-128"/>
              </a:rPr>
              <a:t>A317</a:t>
            </a:r>
            <a:r>
              <a:rPr kumimoji="0" lang="ja-JP" altLang="en-US" sz="2400" dirty="0">
                <a:solidFill>
                  <a:srgbClr val="FF0000"/>
                </a:solidFill>
                <a:latin typeface="MS UI Gothic" pitchFamily="50" charset="-128"/>
                <a:ea typeface="MS UI Gothic" pitchFamily="50" charset="-128"/>
              </a:rPr>
              <a:t>　特定一般病棟入院料（指定地域</a:t>
            </a:r>
            <a:r>
              <a:rPr kumimoji="0" lang="ja-JP" altLang="en-US" sz="2400" dirty="0" smtClean="0">
                <a:solidFill>
                  <a:srgbClr val="FF0000"/>
                </a:solidFill>
                <a:latin typeface="MS UI Gothic" pitchFamily="50" charset="-128"/>
                <a:ea typeface="MS UI Gothic" pitchFamily="50" charset="-128"/>
              </a:rPr>
              <a:t>）（１日につき）</a:t>
            </a:r>
            <a:endParaRPr kumimoji="0" lang="en-US" altLang="ja-JP" sz="2400" dirty="0">
              <a:solidFill>
                <a:srgbClr val="FF0000"/>
              </a:solidFill>
              <a:latin typeface="MS UI Gothic" pitchFamily="50" charset="-128"/>
              <a:ea typeface="MS UI Gothic" pitchFamily="50" charset="-128"/>
            </a:endParaRPr>
          </a:p>
          <a:p>
            <a:pPr marL="712788" fontAlgn="auto">
              <a:spcBef>
                <a:spcPts val="0"/>
              </a:spcBef>
              <a:spcAft>
                <a:spcPts val="0"/>
              </a:spcAft>
              <a:defRPr/>
            </a:pPr>
            <a:r>
              <a:rPr kumimoji="0" lang="ja-JP" altLang="en-US" sz="2400" dirty="0" smtClean="0">
                <a:solidFill>
                  <a:srgbClr val="FF0000"/>
                </a:solidFill>
                <a:latin typeface="MS UI Gothic" pitchFamily="50" charset="-128"/>
                <a:ea typeface="MS UI Gothic" pitchFamily="50" charset="-128"/>
              </a:rPr>
              <a:t>　１</a:t>
            </a:r>
            <a:r>
              <a:rPr kumimoji="0" lang="ja-JP" altLang="en-US" sz="2400" dirty="0">
                <a:solidFill>
                  <a:srgbClr val="FF0000"/>
                </a:solidFill>
                <a:latin typeface="MS UI Gothic" pitchFamily="50" charset="-128"/>
                <a:ea typeface="MS UI Gothic" pitchFamily="50" charset="-128"/>
              </a:rPr>
              <a:t>　特定一般病棟入院料１（１３対１）　</a:t>
            </a:r>
            <a:r>
              <a:rPr kumimoji="0" lang="ja-JP" altLang="en-US" sz="2400" dirty="0" smtClean="0">
                <a:solidFill>
                  <a:srgbClr val="FF0000"/>
                </a:solidFill>
                <a:latin typeface="MS UI Gothic" pitchFamily="50" charset="-128"/>
                <a:ea typeface="MS UI Gothic" pitchFamily="50" charset="-128"/>
              </a:rPr>
              <a:t>　１</a:t>
            </a:r>
            <a:r>
              <a:rPr kumimoji="0" lang="en-US" altLang="ja-JP" sz="2400" dirty="0">
                <a:solidFill>
                  <a:srgbClr val="FF0000"/>
                </a:solidFill>
                <a:latin typeface="MS UI Gothic" pitchFamily="50" charset="-128"/>
                <a:ea typeface="MS UI Gothic" pitchFamily="50" charset="-128"/>
              </a:rPr>
              <a:t>,</a:t>
            </a:r>
            <a:r>
              <a:rPr kumimoji="0" lang="ja-JP" altLang="en-US" sz="2400" dirty="0">
                <a:solidFill>
                  <a:srgbClr val="FF0000"/>
                </a:solidFill>
                <a:latin typeface="MS UI Gothic" pitchFamily="50" charset="-128"/>
                <a:ea typeface="MS UI Gothic" pitchFamily="50" charset="-128"/>
              </a:rPr>
              <a:t>１０３点</a:t>
            </a:r>
            <a:endParaRPr kumimoji="0" lang="en-US" altLang="ja-JP" sz="2400" dirty="0">
              <a:solidFill>
                <a:srgbClr val="FF0000"/>
              </a:solidFill>
              <a:latin typeface="MS UI Gothic" pitchFamily="50" charset="-128"/>
              <a:ea typeface="MS UI Gothic" pitchFamily="50" charset="-128"/>
            </a:endParaRPr>
          </a:p>
          <a:p>
            <a:pPr marL="712788" fontAlgn="auto">
              <a:spcBef>
                <a:spcPts val="0"/>
              </a:spcBef>
              <a:spcAft>
                <a:spcPts val="0"/>
              </a:spcAft>
              <a:defRPr/>
            </a:pPr>
            <a:r>
              <a:rPr kumimoji="0" lang="ja-JP" altLang="en-US" sz="2400" dirty="0" smtClean="0">
                <a:solidFill>
                  <a:srgbClr val="FF0000"/>
                </a:solidFill>
                <a:latin typeface="MS UI Gothic" pitchFamily="50" charset="-128"/>
                <a:ea typeface="MS UI Gothic" pitchFamily="50" charset="-128"/>
              </a:rPr>
              <a:t>　２</a:t>
            </a:r>
            <a:r>
              <a:rPr kumimoji="0" lang="ja-JP" altLang="en-US" sz="2400" dirty="0">
                <a:solidFill>
                  <a:srgbClr val="FF0000"/>
                </a:solidFill>
                <a:latin typeface="MS UI Gothic" pitchFamily="50" charset="-128"/>
                <a:ea typeface="MS UI Gothic" pitchFamily="50" charset="-128"/>
              </a:rPr>
              <a:t>　特定一般病棟入院料２（１５対１）　</a:t>
            </a:r>
            <a:r>
              <a:rPr kumimoji="0" lang="ja-JP" altLang="en-US" sz="2400" dirty="0" smtClean="0">
                <a:solidFill>
                  <a:srgbClr val="FF0000"/>
                </a:solidFill>
                <a:latin typeface="MS UI Gothic" pitchFamily="50" charset="-128"/>
                <a:ea typeface="MS UI Gothic" pitchFamily="50" charset="-128"/>
              </a:rPr>
              <a:t>　</a:t>
            </a:r>
            <a:r>
              <a:rPr kumimoji="0" lang="ja-JP" altLang="en-US" sz="2400" dirty="0">
                <a:solidFill>
                  <a:srgbClr val="FF0000"/>
                </a:solidFill>
                <a:latin typeface="MS UI Gothic" pitchFamily="50" charset="-128"/>
                <a:ea typeface="MS UI Gothic" pitchFamily="50" charset="-128"/>
              </a:rPr>
              <a:t>　 ９４５点</a:t>
            </a:r>
          </a:p>
          <a:p>
            <a:pPr fontAlgn="auto">
              <a:spcBef>
                <a:spcPts val="0"/>
              </a:spcBef>
              <a:spcAft>
                <a:spcPts val="0"/>
              </a:spcAft>
              <a:defRPr/>
            </a:pPr>
            <a:endParaRPr kumimoji="0" lang="ja-JP" altLang="en-US" sz="2800" dirty="0">
              <a:latin typeface="MS UI Gothic" pitchFamily="50" charset="-128"/>
              <a:ea typeface="MS UI Gothic" pitchFamily="50" charset="-128"/>
            </a:endParaRPr>
          </a:p>
          <a:p>
            <a:pPr marL="808038" indent="-357188" fontAlgn="auto">
              <a:spcBef>
                <a:spcPts val="0"/>
              </a:spcBef>
              <a:spcAft>
                <a:spcPts val="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施設基準</a:t>
            </a:r>
            <a:r>
              <a:rPr kumimoji="0" lang="en-US" altLang="ja-JP" sz="2400" dirty="0">
                <a:latin typeface="MS UI Gothic" pitchFamily="50" charset="-128"/>
                <a:ea typeface="MS UI Gothic" pitchFamily="50" charset="-128"/>
              </a:rPr>
              <a:t>]</a:t>
            </a:r>
          </a:p>
          <a:p>
            <a:pPr marL="808038" indent="-179388" fontAlgn="auto">
              <a:spcBef>
                <a:spcPts val="0"/>
              </a:spcBef>
              <a:spcAft>
                <a:spcPts val="0"/>
              </a:spcAft>
              <a:defRPr/>
            </a:pPr>
            <a:r>
              <a:rPr kumimoji="0" lang="en-US" altLang="ja-JP" sz="2000" dirty="0">
                <a:latin typeface="MS UI Gothic" pitchFamily="50" charset="-128"/>
                <a:ea typeface="MS UI Gothic" pitchFamily="50" charset="-128"/>
              </a:rPr>
              <a:t>①</a:t>
            </a:r>
            <a:r>
              <a:rPr kumimoji="0" lang="ja-JP" altLang="en-US" sz="2000" dirty="0">
                <a:latin typeface="MS UI Gothic" pitchFamily="50" charset="-128"/>
                <a:ea typeface="MS UI Gothic" pitchFamily="50" charset="-128"/>
              </a:rPr>
              <a:t>　別に厚生労働大臣が定める二次医療圏に属する保険医療機関（特定機能病院、２００床以上の病院、ＤＰＣ対象病院及び一般病棟７対１、１０対１入院基本料を算定している病院を除く）であること。</a:t>
            </a:r>
          </a:p>
          <a:p>
            <a:pPr marL="808038" indent="-179388" fontAlgn="auto">
              <a:spcBef>
                <a:spcPts val="0"/>
              </a:spcBef>
              <a:spcAft>
                <a:spcPts val="0"/>
              </a:spcAft>
              <a:defRPr/>
            </a:pPr>
            <a:r>
              <a:rPr kumimoji="0" lang="ja-JP" altLang="en-US" sz="2000" dirty="0">
                <a:latin typeface="MS UI Gothic" pitchFamily="50" charset="-128"/>
                <a:ea typeface="MS UI Gothic" pitchFamily="50" charset="-128"/>
              </a:rPr>
              <a:t>②　当該保険医療機関の</a:t>
            </a:r>
            <a:r>
              <a:rPr kumimoji="0" lang="ja-JP" altLang="en-US" sz="2000" dirty="0">
                <a:solidFill>
                  <a:srgbClr val="0070C0"/>
                </a:solidFill>
                <a:latin typeface="MS UI Gothic" pitchFamily="50" charset="-128"/>
                <a:ea typeface="MS UI Gothic" pitchFamily="50" charset="-128"/>
              </a:rPr>
              <a:t>病棟が一つであり、一般病床</a:t>
            </a:r>
            <a:r>
              <a:rPr kumimoji="0" lang="ja-JP" altLang="en-US" sz="2000" dirty="0">
                <a:latin typeface="MS UI Gothic" pitchFamily="50" charset="-128"/>
                <a:ea typeface="MS UI Gothic" pitchFamily="50" charset="-128"/>
              </a:rPr>
              <a:t>であること。</a:t>
            </a:r>
          </a:p>
        </p:txBody>
      </p:sp>
      <p:sp>
        <p:nvSpPr>
          <p:cNvPr id="9" name="タイトル 2"/>
          <p:cNvSpPr>
            <a:spLocks noGrp="1"/>
          </p:cNvSpPr>
          <p:nvPr>
            <p:ph type="title"/>
          </p:nvPr>
        </p:nvSpPr>
        <p:spPr>
          <a:xfrm>
            <a:off x="457200" y="116632"/>
            <a:ext cx="8229600" cy="93610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医療を提供しているが、</a:t>
            </a:r>
            <a: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医療</a:t>
            </a:r>
            <a:r>
              <a:rPr lang="ja-JP" altLang="en-US" sz="24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資源の少ない地域に配慮した評価</a:t>
            </a:r>
            <a:endParaRPr lang="ja-JP" altLang="en-US" sz="24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4E1BF542-285A-4635-9E46-E9D38C4B6B3C}" type="slidenum">
              <a:rPr lang="en-US" sz="1400">
                <a:effectLst>
                  <a:outerShdw blurRad="38100" dist="38100" dir="2700000" algn="tl">
                    <a:srgbClr val="000000">
                      <a:alpha val="43137"/>
                    </a:srgbClr>
                  </a:outerShdw>
                </a:effectLst>
              </a:rPr>
              <a:pPr algn="r">
                <a:defRPr/>
              </a:pPr>
              <a:t>233</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4427984" y="1124744"/>
            <a:ext cx="4464496"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45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123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530</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535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596</a:t>
            </a:r>
          </a:p>
          <a:p>
            <a:pPr>
              <a:defRPr/>
            </a:pP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825</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826</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878</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注</a:t>
            </a:r>
            <a:r>
              <a:rPr lang="en-US" altLang="ja-JP" sz="1400" dirty="0" smtClean="0">
                <a:solidFill>
                  <a:srgbClr val="002060"/>
                </a:solidFill>
                <a:latin typeface="HGPｺﾞｼｯｸM" pitchFamily="50" charset="-128"/>
                <a:ea typeface="HGPｺﾞｼｯｸM" pitchFamily="50" charset="-128"/>
              </a:rPr>
              <a:t>7</a:t>
            </a:r>
            <a:r>
              <a:rPr lang="ja-JP" altLang="en-US" sz="1400" dirty="0" smtClean="0">
                <a:solidFill>
                  <a:srgbClr val="002060"/>
                </a:solidFill>
                <a:latin typeface="HGPｺﾞｼｯｸM" pitchFamily="50" charset="-128"/>
                <a:ea typeface="HGPｺﾞｼｯｸM" pitchFamily="50" charset="-128"/>
              </a:rPr>
              <a:t>・注９様式</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826</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841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872</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873</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xmlns="" val="1054624764"/>
              </p:ext>
            </p:extLst>
          </p:nvPr>
        </p:nvGraphicFramePr>
        <p:xfrm>
          <a:off x="467544" y="1484784"/>
          <a:ext cx="8147248" cy="5054081"/>
        </p:xfrm>
        <a:graphic>
          <a:graphicData uri="http://schemas.openxmlformats.org/drawingml/2006/table">
            <a:tbl>
              <a:tblPr firstRow="1" bandRow="1">
                <a:tableStyleId>{5C22544A-7EE6-4342-B048-85BDC9FD1C3A}</a:tableStyleId>
              </a:tblPr>
              <a:tblGrid>
                <a:gridCol w="1142035"/>
                <a:gridCol w="1927183"/>
                <a:gridCol w="5078030"/>
              </a:tblGrid>
              <a:tr h="360712">
                <a:tc>
                  <a:txBody>
                    <a:bodyPr/>
                    <a:lstStyle/>
                    <a:p>
                      <a:pPr algn="ctr"/>
                      <a:r>
                        <a:rPr kumimoji="1" lang="ja-JP" altLang="en-US" dirty="0" smtClean="0">
                          <a:latin typeface="MS UI Gothic" pitchFamily="50" charset="-128"/>
                          <a:ea typeface="MS UI Gothic" pitchFamily="50" charset="-128"/>
                        </a:rPr>
                        <a:t>都道府県</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smtClean="0">
                          <a:latin typeface="MS UI Gothic" pitchFamily="50" charset="-128"/>
                          <a:ea typeface="MS UI Gothic" pitchFamily="50" charset="-128"/>
                        </a:rPr>
                        <a:t>二次医療圏</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市町村</a:t>
                      </a:r>
                      <a:endParaRPr kumimoji="1" lang="ja-JP" altLang="en-US" dirty="0">
                        <a:latin typeface="MS UI Gothic" pitchFamily="50" charset="-128"/>
                        <a:ea typeface="MS UI Gothic" pitchFamily="50" charset="-128"/>
                      </a:endParaRPr>
                    </a:p>
                  </a:txBody>
                  <a:tcPr anchor="ctr"/>
                </a:tc>
              </a:tr>
              <a:tr h="631246">
                <a:tc rowSpan="5">
                  <a:txBody>
                    <a:bodyPr/>
                    <a:lstStyle/>
                    <a:p>
                      <a:pPr algn="ctr"/>
                      <a:r>
                        <a:rPr kumimoji="1" lang="ja-JP" altLang="en-US" dirty="0" smtClean="0">
                          <a:latin typeface="MS UI Gothic" pitchFamily="50" charset="-128"/>
                          <a:ea typeface="MS UI Gothic" pitchFamily="50" charset="-128"/>
                        </a:rPr>
                        <a:t>北海道</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中空知</a:t>
                      </a:r>
                      <a:endParaRPr kumimoji="1" lang="ja-JP" altLang="en-US" dirty="0">
                        <a:latin typeface="MS UI Gothic" pitchFamily="50" charset="-128"/>
                        <a:ea typeface="MS UI Gothic" pitchFamily="50" charset="-128"/>
                      </a:endParaRPr>
                    </a:p>
                  </a:txBody>
                  <a:tcPr anchor="ctr"/>
                </a:tc>
                <a:tc>
                  <a:txBody>
                    <a:bodyPr/>
                    <a:lstStyle/>
                    <a:p>
                      <a:r>
                        <a:rPr kumimoji="1" lang="ja-JP" altLang="ja-JP" sz="1800" kern="1200" dirty="0" smtClean="0">
                          <a:solidFill>
                            <a:schemeClr val="dk1"/>
                          </a:solidFill>
                          <a:latin typeface="MS UI Gothic" pitchFamily="50" charset="-128"/>
                          <a:ea typeface="MS UI Gothic" pitchFamily="50" charset="-128"/>
                          <a:cs typeface="+mn-cs"/>
                        </a:rPr>
                        <a:t>芦別市、赤平市、滝川市、砂川市、歌志内市、奈井江町、上砂川町、浦臼町、新十津川町</a:t>
                      </a:r>
                      <a:r>
                        <a:rPr kumimoji="1" lang="ja-JP" altLang="en-US" sz="1800" kern="1200" dirty="0" smtClean="0">
                          <a:solidFill>
                            <a:schemeClr val="dk1"/>
                          </a:solidFill>
                          <a:latin typeface="MS UI Gothic" pitchFamily="50" charset="-128"/>
                          <a:ea typeface="MS UI Gothic" pitchFamily="50" charset="-128"/>
                          <a:cs typeface="+mn-cs"/>
                        </a:rPr>
                        <a:t>、</a:t>
                      </a:r>
                      <a:r>
                        <a:rPr kumimoji="1" lang="ja-JP" altLang="ja-JP" sz="1800" kern="1200" dirty="0" smtClean="0">
                          <a:solidFill>
                            <a:schemeClr val="dk1"/>
                          </a:solidFill>
                          <a:latin typeface="MS UI Gothic" pitchFamily="50" charset="-128"/>
                          <a:ea typeface="MS UI Gothic" pitchFamily="50" charset="-128"/>
                          <a:cs typeface="+mn-cs"/>
                        </a:rPr>
                        <a:t>雨竜町</a:t>
                      </a:r>
                      <a:endParaRPr kumimoji="1" lang="ja-JP" altLang="en-US" dirty="0">
                        <a:latin typeface="MS UI Gothic" pitchFamily="50" charset="-128"/>
                        <a:ea typeface="MS UI Gothic" pitchFamily="50" charset="-128"/>
                      </a:endParaRPr>
                    </a:p>
                  </a:txBody>
                  <a:tcPr anchor="ctr"/>
                </a:tc>
              </a:tr>
              <a:tr h="360712">
                <a:tc vMerge="1">
                  <a:txBody>
                    <a:bodyPr/>
                    <a:lstStyle/>
                    <a:p>
                      <a:endParaRPr kumimoji="1" lang="ja-JP" altLang="en-US" dirty="0"/>
                    </a:p>
                  </a:txBody>
                  <a:tcPr/>
                </a:tc>
                <a:tc>
                  <a:txBody>
                    <a:bodyPr/>
                    <a:lstStyle/>
                    <a:p>
                      <a:pPr algn="ctr"/>
                      <a:r>
                        <a:rPr kumimoji="1" lang="ja-JP" altLang="en-US" dirty="0" smtClean="0">
                          <a:latin typeface="MS UI Gothic" pitchFamily="50" charset="-128"/>
                          <a:ea typeface="MS UI Gothic" pitchFamily="50" charset="-128"/>
                        </a:rPr>
                        <a:t>東胆振</a:t>
                      </a:r>
                      <a:endParaRPr kumimoji="1" lang="ja-JP" altLang="en-US" dirty="0">
                        <a:latin typeface="MS UI Gothic" pitchFamily="50" charset="-128"/>
                        <a:ea typeface="MS UI Gothic" pitchFamily="50" charset="-128"/>
                      </a:endParaRPr>
                    </a:p>
                  </a:txBody>
                  <a:tcPr anchor="ctr"/>
                </a:tc>
                <a:tc>
                  <a:txBody>
                    <a:bodyPr/>
                    <a:lstStyle/>
                    <a:p>
                      <a:r>
                        <a:rPr kumimoji="1" lang="ja-JP" altLang="ja-JP" sz="1800" kern="1200" dirty="0" smtClean="0">
                          <a:solidFill>
                            <a:schemeClr val="dk1"/>
                          </a:solidFill>
                          <a:latin typeface="MS UI Gothic" pitchFamily="50" charset="-128"/>
                          <a:ea typeface="MS UI Gothic" pitchFamily="50" charset="-128"/>
                          <a:cs typeface="+mn-cs"/>
                        </a:rPr>
                        <a:t>苫小牧市、白老町、安平町、厚真町</a:t>
                      </a:r>
                      <a:r>
                        <a:rPr kumimoji="1" lang="ja-JP" altLang="en-US" sz="1800" kern="1200" dirty="0" smtClean="0">
                          <a:solidFill>
                            <a:schemeClr val="dk1"/>
                          </a:solidFill>
                          <a:latin typeface="MS UI Gothic" pitchFamily="50" charset="-128"/>
                          <a:ea typeface="MS UI Gothic" pitchFamily="50" charset="-128"/>
                          <a:cs typeface="+mn-cs"/>
                        </a:rPr>
                        <a:t>、</a:t>
                      </a:r>
                      <a:r>
                        <a:rPr kumimoji="1" lang="ja-JP" altLang="ja-JP" sz="1800" kern="1200" dirty="0" err="1" smtClean="0">
                          <a:solidFill>
                            <a:schemeClr val="dk1"/>
                          </a:solidFill>
                          <a:latin typeface="MS UI Gothic" pitchFamily="50" charset="-128"/>
                          <a:ea typeface="MS UI Gothic" pitchFamily="50" charset="-128"/>
                          <a:cs typeface="+mn-cs"/>
                        </a:rPr>
                        <a:t>む</a:t>
                      </a:r>
                      <a:r>
                        <a:rPr kumimoji="1" lang="ja-JP" altLang="ja-JP" sz="1800" kern="1200" dirty="0" smtClean="0">
                          <a:solidFill>
                            <a:schemeClr val="dk1"/>
                          </a:solidFill>
                          <a:latin typeface="MS UI Gothic" pitchFamily="50" charset="-128"/>
                          <a:ea typeface="MS UI Gothic" pitchFamily="50" charset="-128"/>
                          <a:cs typeface="+mn-cs"/>
                        </a:rPr>
                        <a:t>かわ町</a:t>
                      </a:r>
                      <a:endParaRPr kumimoji="1" lang="ja-JP" altLang="en-US" dirty="0">
                        <a:latin typeface="MS UI Gothic" pitchFamily="50" charset="-128"/>
                        <a:ea typeface="MS UI Gothic" pitchFamily="50" charset="-128"/>
                      </a:endParaRPr>
                    </a:p>
                  </a:txBody>
                  <a:tcPr anchor="ctr"/>
                </a:tc>
              </a:tr>
              <a:tr h="631246">
                <a:tc vMerge="1">
                  <a:txBody>
                    <a:bodyPr/>
                    <a:lstStyle/>
                    <a:p>
                      <a:endParaRPr kumimoji="1" lang="ja-JP" altLang="en-US" dirty="0"/>
                    </a:p>
                  </a:txBody>
                  <a:tcPr/>
                </a:tc>
                <a:tc>
                  <a:txBody>
                    <a:bodyPr/>
                    <a:lstStyle/>
                    <a:p>
                      <a:pPr algn="ctr"/>
                      <a:r>
                        <a:rPr kumimoji="1" lang="ja-JP" altLang="en-US" dirty="0" smtClean="0">
                          <a:latin typeface="MS UI Gothic" pitchFamily="50" charset="-128"/>
                          <a:ea typeface="MS UI Gothic" pitchFamily="50" charset="-128"/>
                        </a:rPr>
                        <a:t>北網</a:t>
                      </a:r>
                      <a:endParaRPr kumimoji="1" lang="ja-JP" altLang="en-US" dirty="0">
                        <a:latin typeface="MS UI Gothic" pitchFamily="50" charset="-128"/>
                        <a:ea typeface="MS UI Gothic" pitchFamily="50" charset="-128"/>
                      </a:endParaRPr>
                    </a:p>
                  </a:txBody>
                  <a:tcPr anchor="ctr"/>
                </a:tc>
                <a:tc>
                  <a:txBody>
                    <a:bodyPr/>
                    <a:lstStyle/>
                    <a:p>
                      <a:r>
                        <a:rPr kumimoji="1" lang="ja-JP" altLang="ja-JP" sz="1800" kern="1200" dirty="0" smtClean="0">
                          <a:solidFill>
                            <a:schemeClr val="dk1"/>
                          </a:solidFill>
                          <a:latin typeface="MS UI Gothic" pitchFamily="50" charset="-128"/>
                          <a:ea typeface="MS UI Gothic" pitchFamily="50" charset="-128"/>
                          <a:cs typeface="+mn-cs"/>
                        </a:rPr>
                        <a:t>北見市、網走市、大空町、美幌町、津別町、斜里町、清里町、小清水町、</a:t>
                      </a:r>
                      <a:r>
                        <a:rPr kumimoji="1" lang="ja-JP" altLang="en-US" sz="1800" kern="1200" dirty="0" smtClean="0">
                          <a:solidFill>
                            <a:schemeClr val="dk1"/>
                          </a:solidFill>
                          <a:latin typeface="MS UI Gothic" pitchFamily="50" charset="-128"/>
                          <a:ea typeface="MS UI Gothic" pitchFamily="50" charset="-128"/>
                          <a:cs typeface="+mn-cs"/>
                        </a:rPr>
                        <a:t>訓子</a:t>
                      </a:r>
                      <a:r>
                        <a:rPr kumimoji="1" lang="ja-JP" altLang="ja-JP" sz="1800" kern="1200" dirty="0" smtClean="0">
                          <a:solidFill>
                            <a:schemeClr val="dk1"/>
                          </a:solidFill>
                          <a:latin typeface="MS UI Gothic" pitchFamily="50" charset="-128"/>
                          <a:ea typeface="MS UI Gothic" pitchFamily="50" charset="-128"/>
                          <a:cs typeface="+mn-cs"/>
                        </a:rPr>
                        <a:t>府町</a:t>
                      </a:r>
                      <a:r>
                        <a:rPr kumimoji="1" lang="ja-JP" altLang="en-US" sz="1800" kern="1200" dirty="0" smtClean="0">
                          <a:solidFill>
                            <a:schemeClr val="dk1"/>
                          </a:solidFill>
                          <a:latin typeface="MS UI Gothic" pitchFamily="50" charset="-128"/>
                          <a:ea typeface="MS UI Gothic" pitchFamily="50" charset="-128"/>
                          <a:cs typeface="+mn-cs"/>
                        </a:rPr>
                        <a:t>、</a:t>
                      </a:r>
                      <a:r>
                        <a:rPr kumimoji="1" lang="ja-JP" altLang="ja-JP" sz="1800" kern="1200" dirty="0" smtClean="0">
                          <a:solidFill>
                            <a:schemeClr val="dk1"/>
                          </a:solidFill>
                          <a:latin typeface="MS UI Gothic" pitchFamily="50" charset="-128"/>
                          <a:ea typeface="MS UI Gothic" pitchFamily="50" charset="-128"/>
                          <a:cs typeface="+mn-cs"/>
                        </a:rPr>
                        <a:t>置戸町</a:t>
                      </a:r>
                      <a:endParaRPr kumimoji="1" lang="ja-JP" altLang="en-US" dirty="0">
                        <a:latin typeface="MS UI Gothic" pitchFamily="50" charset="-128"/>
                        <a:ea typeface="MS UI Gothic" pitchFamily="50" charset="-128"/>
                      </a:endParaRPr>
                    </a:p>
                  </a:txBody>
                  <a:tcPr anchor="ctr"/>
                </a:tc>
              </a:tr>
              <a:tr h="1172314">
                <a:tc vMerge="1">
                  <a:txBody>
                    <a:bodyPr/>
                    <a:lstStyle/>
                    <a:p>
                      <a:endParaRPr kumimoji="1" lang="ja-JP" altLang="en-US" dirty="0"/>
                    </a:p>
                  </a:txBody>
                  <a:tcPr/>
                </a:tc>
                <a:tc>
                  <a:txBody>
                    <a:bodyPr/>
                    <a:lstStyle/>
                    <a:p>
                      <a:pPr algn="ctr"/>
                      <a:r>
                        <a:rPr kumimoji="1" lang="ja-JP" altLang="en-US" dirty="0" smtClean="0">
                          <a:latin typeface="MS UI Gothic" pitchFamily="50" charset="-128"/>
                          <a:ea typeface="MS UI Gothic" pitchFamily="50" charset="-128"/>
                        </a:rPr>
                        <a:t>十勝</a:t>
                      </a:r>
                      <a:endParaRPr kumimoji="1" lang="ja-JP" altLang="en-US" dirty="0">
                        <a:latin typeface="MS UI Gothic" pitchFamily="50" charset="-128"/>
                        <a:ea typeface="MS UI Gothic" pitchFamily="50" charset="-128"/>
                      </a:endParaRPr>
                    </a:p>
                  </a:txBody>
                  <a:tcPr anchor="ctr"/>
                </a:tc>
                <a:tc>
                  <a:txBody>
                    <a:bodyPr/>
                    <a:lstStyle/>
                    <a:p>
                      <a:r>
                        <a:rPr kumimoji="1" lang="ja-JP" altLang="ja-JP" sz="1800" kern="1200" dirty="0" smtClean="0">
                          <a:solidFill>
                            <a:schemeClr val="dk1"/>
                          </a:solidFill>
                          <a:latin typeface="MS UI Gothic" pitchFamily="50" charset="-128"/>
                          <a:ea typeface="MS UI Gothic" pitchFamily="50" charset="-128"/>
                          <a:cs typeface="+mn-cs"/>
                        </a:rPr>
                        <a:t>帯広市、音更町、士幌町、上士幌町、鹿追町、新得町、清水町、芽室町、中礼内村、更別村、大樹町、広尾町、幕別町、池田町、豊頃町、本別町、足寄町、陸別町</a:t>
                      </a:r>
                      <a:r>
                        <a:rPr kumimoji="1" lang="ja-JP" altLang="en-US" sz="1800" kern="1200" dirty="0" smtClean="0">
                          <a:solidFill>
                            <a:schemeClr val="dk1"/>
                          </a:solidFill>
                          <a:latin typeface="MS UI Gothic" pitchFamily="50" charset="-128"/>
                          <a:ea typeface="MS UI Gothic" pitchFamily="50" charset="-128"/>
                          <a:cs typeface="+mn-cs"/>
                        </a:rPr>
                        <a:t>、</a:t>
                      </a:r>
                      <a:r>
                        <a:rPr kumimoji="1" lang="ja-JP" altLang="ja-JP" sz="1800" kern="1200" dirty="0" smtClean="0">
                          <a:solidFill>
                            <a:schemeClr val="dk1"/>
                          </a:solidFill>
                          <a:latin typeface="MS UI Gothic" pitchFamily="50" charset="-128"/>
                          <a:ea typeface="MS UI Gothic" pitchFamily="50" charset="-128"/>
                          <a:cs typeface="+mn-cs"/>
                        </a:rPr>
                        <a:t>浦幌町</a:t>
                      </a:r>
                    </a:p>
                  </a:txBody>
                  <a:tcPr anchor="ctr"/>
                </a:tc>
              </a:tr>
              <a:tr h="631246">
                <a:tc vMerge="1">
                  <a:txBody>
                    <a:bodyPr/>
                    <a:lstStyle/>
                    <a:p>
                      <a:endParaRPr kumimoji="1" lang="ja-JP" altLang="en-US" dirty="0"/>
                    </a:p>
                  </a:txBody>
                  <a:tcPr/>
                </a:tc>
                <a:tc>
                  <a:txBody>
                    <a:bodyPr/>
                    <a:lstStyle/>
                    <a:p>
                      <a:pPr algn="ctr"/>
                      <a:r>
                        <a:rPr kumimoji="1" lang="ja-JP" altLang="en-US" dirty="0" smtClean="0">
                          <a:latin typeface="MS UI Gothic" pitchFamily="50" charset="-128"/>
                          <a:ea typeface="MS UI Gothic" pitchFamily="50" charset="-128"/>
                        </a:rPr>
                        <a:t>釧路</a:t>
                      </a:r>
                      <a:endParaRPr kumimoji="1" lang="ja-JP" altLang="en-US" dirty="0">
                        <a:latin typeface="MS UI Gothic" pitchFamily="50" charset="-128"/>
                        <a:ea typeface="MS UI Gothic" pitchFamily="50" charset="-128"/>
                      </a:endParaRPr>
                    </a:p>
                  </a:txBody>
                  <a:tcPr anchor="ctr"/>
                </a:tc>
                <a:tc>
                  <a:txBody>
                    <a:bodyPr/>
                    <a:lstStyle/>
                    <a:p>
                      <a:r>
                        <a:rPr kumimoji="1" lang="ja-JP" altLang="ja-JP" sz="1800" kern="1200" dirty="0" smtClean="0">
                          <a:solidFill>
                            <a:schemeClr val="dk1"/>
                          </a:solidFill>
                          <a:latin typeface="MS UI Gothic" pitchFamily="50" charset="-128"/>
                          <a:ea typeface="MS UI Gothic" pitchFamily="50" charset="-128"/>
                          <a:cs typeface="+mn-cs"/>
                        </a:rPr>
                        <a:t>釧路市、釧路町、厚岸町、浜中町、標茶町、弟子屈町、鶴居村</a:t>
                      </a:r>
                      <a:r>
                        <a:rPr kumimoji="1" lang="ja-JP" altLang="en-US" sz="1800" kern="1200" dirty="0" smtClean="0">
                          <a:solidFill>
                            <a:schemeClr val="dk1"/>
                          </a:solidFill>
                          <a:latin typeface="MS UI Gothic" pitchFamily="50" charset="-128"/>
                          <a:ea typeface="MS UI Gothic" pitchFamily="50" charset="-128"/>
                          <a:cs typeface="+mn-cs"/>
                        </a:rPr>
                        <a:t>、</a:t>
                      </a:r>
                      <a:r>
                        <a:rPr kumimoji="1" lang="ja-JP" altLang="ja-JP" sz="1800" kern="1200" dirty="0" smtClean="0">
                          <a:solidFill>
                            <a:schemeClr val="dk1"/>
                          </a:solidFill>
                          <a:latin typeface="MS UI Gothic" pitchFamily="50" charset="-128"/>
                          <a:ea typeface="MS UI Gothic" pitchFamily="50" charset="-128"/>
                          <a:cs typeface="+mn-cs"/>
                        </a:rPr>
                        <a:t>白糠町</a:t>
                      </a:r>
                      <a:endParaRPr kumimoji="1" lang="ja-JP" altLang="en-US" dirty="0" smtClean="0">
                        <a:latin typeface="MS UI Gothic" pitchFamily="50" charset="-128"/>
                        <a:ea typeface="MS UI Gothic" pitchFamily="50" charset="-128"/>
                      </a:endParaRPr>
                    </a:p>
                  </a:txBody>
                  <a:tcPr anchor="ctr"/>
                </a:tc>
              </a:tr>
              <a:tr h="582355">
                <a:tc rowSpan="2">
                  <a:txBody>
                    <a:bodyPr/>
                    <a:lstStyle/>
                    <a:p>
                      <a:pPr algn="ctr"/>
                      <a:r>
                        <a:rPr kumimoji="1" lang="ja-JP" altLang="en-US" dirty="0" smtClean="0">
                          <a:latin typeface="MS UI Gothic" pitchFamily="50" charset="-128"/>
                          <a:ea typeface="MS UI Gothic" pitchFamily="50" charset="-128"/>
                        </a:rPr>
                        <a:t>秋田県</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大館・鹿角</a:t>
                      </a:r>
                      <a:endParaRPr kumimoji="1" lang="ja-JP" altLang="en-US" dirty="0">
                        <a:latin typeface="MS UI Gothic" pitchFamily="50" charset="-128"/>
                        <a:ea typeface="MS UI Gothic" pitchFamily="50" charset="-128"/>
                      </a:endParaRPr>
                    </a:p>
                  </a:txBody>
                  <a:tcPr anchor="ctr"/>
                </a:tc>
                <a:tc>
                  <a:txBody>
                    <a:bodyPr/>
                    <a:lstStyle/>
                    <a:p>
                      <a:pPr algn="l"/>
                      <a:r>
                        <a:rPr kumimoji="1" lang="ja-JP" altLang="ja-JP" sz="1800" kern="1200" dirty="0" smtClean="0">
                          <a:solidFill>
                            <a:schemeClr val="dk1"/>
                          </a:solidFill>
                          <a:latin typeface="MS UI Gothic" pitchFamily="50" charset="-128"/>
                          <a:ea typeface="MS UI Gothic" pitchFamily="50" charset="-128"/>
                          <a:cs typeface="+mn-cs"/>
                        </a:rPr>
                        <a:t>大館市、鹿角市</a:t>
                      </a:r>
                      <a:r>
                        <a:rPr kumimoji="1" lang="ja-JP" altLang="en-US" sz="1800" kern="1200" dirty="0" smtClean="0">
                          <a:solidFill>
                            <a:schemeClr val="dk1"/>
                          </a:solidFill>
                          <a:latin typeface="MS UI Gothic" pitchFamily="50" charset="-128"/>
                          <a:ea typeface="MS UI Gothic" pitchFamily="50" charset="-128"/>
                          <a:cs typeface="+mn-cs"/>
                        </a:rPr>
                        <a:t>、</a:t>
                      </a:r>
                      <a:r>
                        <a:rPr kumimoji="1" lang="ja-JP" altLang="ja-JP" sz="1800" kern="1200" dirty="0" smtClean="0">
                          <a:solidFill>
                            <a:schemeClr val="dk1"/>
                          </a:solidFill>
                          <a:latin typeface="MS UI Gothic" pitchFamily="50" charset="-128"/>
                          <a:ea typeface="MS UI Gothic" pitchFamily="50" charset="-128"/>
                          <a:cs typeface="+mn-cs"/>
                        </a:rPr>
                        <a:t>小坂町</a:t>
                      </a:r>
                    </a:p>
                  </a:txBody>
                  <a:tcPr anchor="ctr"/>
                </a:tc>
              </a:tr>
              <a:tr h="631246">
                <a:tc vMerge="1">
                  <a:txBody>
                    <a:bodyPr/>
                    <a:lstStyle/>
                    <a:p>
                      <a:endParaRPr kumimoji="1" lang="ja-JP" altLang="en-US" dirty="0"/>
                    </a:p>
                  </a:txBody>
                  <a:tcPr/>
                </a:tc>
                <a:tc>
                  <a:txBody>
                    <a:bodyPr/>
                    <a:lstStyle/>
                    <a:p>
                      <a:pPr algn="ctr"/>
                      <a:r>
                        <a:rPr kumimoji="1" lang="ja-JP" altLang="en-US" dirty="0" smtClean="0">
                          <a:latin typeface="MS UI Gothic" pitchFamily="50" charset="-128"/>
                          <a:ea typeface="MS UI Gothic" pitchFamily="50" charset="-128"/>
                        </a:rPr>
                        <a:t>由利本荘・に</a:t>
                      </a:r>
                      <a:r>
                        <a:rPr kumimoji="1" lang="ja-JP" altLang="en-US" dirty="0" err="1" smtClean="0">
                          <a:latin typeface="MS UI Gothic" pitchFamily="50" charset="-128"/>
                          <a:ea typeface="MS UI Gothic" pitchFamily="50" charset="-128"/>
                        </a:rPr>
                        <a:t>かほ</a:t>
                      </a:r>
                      <a:endParaRPr kumimoji="1" lang="ja-JP" altLang="en-US" dirty="0">
                        <a:latin typeface="MS UI Gothic" pitchFamily="50" charset="-128"/>
                        <a:ea typeface="MS UI Gothic"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smtClean="0">
                          <a:solidFill>
                            <a:schemeClr val="dk1"/>
                          </a:solidFill>
                          <a:latin typeface="MS UI Gothic" pitchFamily="50" charset="-128"/>
                          <a:ea typeface="MS UI Gothic" pitchFamily="50" charset="-128"/>
                          <a:cs typeface="+mn-cs"/>
                        </a:rPr>
                        <a:t>由利本荘市</a:t>
                      </a:r>
                      <a:r>
                        <a:rPr kumimoji="1" lang="ja-JP" altLang="en-US" sz="1800" kern="1200" dirty="0" smtClean="0">
                          <a:solidFill>
                            <a:schemeClr val="dk1"/>
                          </a:solidFill>
                          <a:latin typeface="MS UI Gothic" pitchFamily="50" charset="-128"/>
                          <a:ea typeface="MS UI Gothic" pitchFamily="50" charset="-128"/>
                          <a:cs typeface="+mn-cs"/>
                        </a:rPr>
                        <a:t>、</a:t>
                      </a:r>
                      <a:r>
                        <a:rPr kumimoji="1" lang="ja-JP" altLang="ja-JP" sz="1800" kern="1200" dirty="0" smtClean="0">
                          <a:solidFill>
                            <a:schemeClr val="dk1"/>
                          </a:solidFill>
                          <a:latin typeface="MS UI Gothic" pitchFamily="50" charset="-128"/>
                          <a:ea typeface="MS UI Gothic" pitchFamily="50" charset="-128"/>
                          <a:cs typeface="+mn-cs"/>
                        </a:rPr>
                        <a:t>に</a:t>
                      </a:r>
                      <a:r>
                        <a:rPr kumimoji="1" lang="ja-JP" altLang="ja-JP" sz="1800" kern="1200" dirty="0" err="1" smtClean="0">
                          <a:solidFill>
                            <a:schemeClr val="dk1"/>
                          </a:solidFill>
                          <a:latin typeface="MS UI Gothic" pitchFamily="50" charset="-128"/>
                          <a:ea typeface="MS UI Gothic" pitchFamily="50" charset="-128"/>
                          <a:cs typeface="+mn-cs"/>
                        </a:rPr>
                        <a:t>かほ</a:t>
                      </a:r>
                      <a:r>
                        <a:rPr kumimoji="1" lang="ja-JP" altLang="ja-JP" sz="1800" kern="1200" dirty="0" smtClean="0">
                          <a:solidFill>
                            <a:schemeClr val="dk1"/>
                          </a:solidFill>
                          <a:latin typeface="MS UI Gothic" pitchFamily="50" charset="-128"/>
                          <a:ea typeface="MS UI Gothic" pitchFamily="50" charset="-128"/>
                          <a:cs typeface="+mn-cs"/>
                        </a:rPr>
                        <a:t>市</a:t>
                      </a:r>
                      <a:endParaRPr kumimoji="1" lang="ja-JP" altLang="en-US" dirty="0">
                        <a:latin typeface="MS UI Gothic" pitchFamily="50" charset="-128"/>
                        <a:ea typeface="MS UI Gothic" pitchFamily="50" charset="-128"/>
                      </a:endParaRPr>
                    </a:p>
                  </a:txBody>
                  <a:tcPr anchor="ctr"/>
                </a:tc>
              </a:tr>
            </a:tbl>
          </a:graphicData>
        </a:graphic>
      </p:graphicFrame>
      <p:sp>
        <p:nvSpPr>
          <p:cNvPr id="7" name="タイトル 2"/>
          <p:cNvSpPr txBox="1">
            <a:spLocks/>
          </p:cNvSpPr>
          <p:nvPr/>
        </p:nvSpPr>
        <p:spPr>
          <a:xfrm>
            <a:off x="467544" y="188640"/>
            <a:ext cx="8229600" cy="864096"/>
          </a:xfrm>
          <a:prstGeom prst="round2DiagRect">
            <a:avLst/>
          </a:prstGeom>
          <a:solidFill>
            <a:schemeClr val="accent2">
              <a:lumMod val="40000"/>
              <a:lumOff val="60000"/>
            </a:schemeClr>
          </a:solidFill>
          <a:ln>
            <a:noFill/>
          </a:ln>
          <a:effectLst/>
          <a:scene3d>
            <a:camera prst="orthographicFront"/>
            <a:lightRig rig="threePt" dir="t"/>
          </a:scene3d>
          <a:sp3d>
            <a:bevelT w="114300" prst="artDeco"/>
          </a:sp3d>
        </p:spPr>
        <p:txBody>
          <a:bodyPr anchor="ctr"/>
          <a:lstStyle/>
          <a:p>
            <a:pPr algn="ctr" fontAlgn="auto">
              <a:spcBef>
                <a:spcPts val="0"/>
              </a:spcBef>
              <a:spcAft>
                <a:spcPts val="0"/>
              </a:spcAft>
              <a:defRPr/>
            </a:pPr>
            <a:r>
              <a:rPr lang="ja-JP" altLang="en-US" sz="2400" dirty="0">
                <a:solidFill>
                  <a:prstClr val="black"/>
                </a:solidFill>
                <a:effectLst>
                  <a:outerShdw blurRad="38100" dist="38100" dir="2700000" algn="tl">
                    <a:srgbClr val="000000">
                      <a:alpha val="43137"/>
                    </a:srgbClr>
                  </a:outerShdw>
                </a:effectLst>
                <a:latin typeface="HG丸ｺﾞｼｯｸM-PRO" pitchFamily="50" charset="-128"/>
                <a:ea typeface="HG丸ｺﾞｼｯｸM-PRO" pitchFamily="50" charset="-128"/>
              </a:rPr>
              <a:t>医療を提供しているが、</a:t>
            </a:r>
            <a:r>
              <a:rPr lang="en-US" altLang="ja-JP" sz="2400" dirty="0">
                <a:solidFill>
                  <a:prstClr val="black"/>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400" dirty="0">
                <a:solidFill>
                  <a:prstClr val="black"/>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400" dirty="0">
                <a:solidFill>
                  <a:prstClr val="black"/>
                </a:solidFill>
                <a:effectLst>
                  <a:outerShdw blurRad="38100" dist="38100" dir="2700000" algn="tl">
                    <a:srgbClr val="000000">
                      <a:alpha val="43137"/>
                    </a:srgbClr>
                  </a:outerShdw>
                </a:effectLst>
                <a:latin typeface="HG丸ｺﾞｼｯｸM-PRO" pitchFamily="50" charset="-128"/>
                <a:ea typeface="HG丸ｺﾞｼｯｸM-PRO" pitchFamily="50" charset="-128"/>
              </a:rPr>
              <a:t>医療資源の少ない地域に配慮した評価</a:t>
            </a:r>
            <a:endParaRPr lang="ja-JP" altLang="en-US" sz="2400" kern="0" spc="50" dirty="0">
              <a:ln w="13500">
                <a:solidFill>
                  <a:srgbClr val="4F81BD">
                    <a:shade val="2500"/>
                    <a:alpha val="6500"/>
                  </a:srgbClr>
                </a:solidFill>
                <a:prstDash val="solid"/>
              </a:ln>
              <a:solidFill>
                <a:prstClr val="black"/>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テキスト ボックス 4"/>
          <p:cNvSpPr txBox="1"/>
          <p:nvPr/>
        </p:nvSpPr>
        <p:spPr>
          <a:xfrm>
            <a:off x="467544" y="1124744"/>
            <a:ext cx="1872208" cy="369332"/>
          </a:xfrm>
          <a:prstGeom prst="rect">
            <a:avLst/>
          </a:prstGeom>
          <a:noFill/>
        </p:spPr>
        <p:txBody>
          <a:bodyPr wrap="square" rtlCol="0">
            <a:spAutoFit/>
          </a:bodyPr>
          <a:lstStyle/>
          <a:p>
            <a:pPr fontAlgn="auto">
              <a:spcBef>
                <a:spcPts val="0"/>
              </a:spcBef>
              <a:spcAft>
                <a:spcPts val="0"/>
              </a:spcAft>
            </a:pPr>
            <a:r>
              <a:rPr lang="ja-JP" altLang="en-US" b="1" dirty="0" smtClean="0">
                <a:solidFill>
                  <a:prstClr val="black"/>
                </a:solidFill>
                <a:latin typeface="MS UI Gothic" pitchFamily="50" charset="-128"/>
                <a:ea typeface="MS UI Gothic" pitchFamily="50" charset="-128"/>
              </a:rPr>
              <a:t>別表六の二　</a:t>
            </a:r>
            <a:endParaRPr lang="ja-JP" altLang="en-US" b="1" dirty="0">
              <a:solidFill>
                <a:prstClr val="black"/>
              </a:solidFill>
              <a:latin typeface="MS UI Gothic" pitchFamily="50" charset="-128"/>
              <a:ea typeface="MS UI Gothic" pitchFamily="50" charset="-128"/>
            </a:endParaRPr>
          </a:p>
        </p:txBody>
      </p:sp>
      <p:sp>
        <p:nvSpPr>
          <p:cNvPr id="6" name="スライド番号プレースホルダ 7"/>
          <p:cNvSpPr>
            <a:spLocks noGrp="1"/>
          </p:cNvSpPr>
          <p:nvPr>
            <p:ph type="sldNum" sz="quarter" idx="11"/>
          </p:nvPr>
        </p:nvSpPr>
        <p:spPr>
          <a:xfrm>
            <a:off x="6840538" y="6480175"/>
            <a:ext cx="2133600" cy="339725"/>
          </a:xfrm>
        </p:spPr>
        <p:txBody>
          <a:bodyPr/>
          <a:lstStyle/>
          <a:p>
            <a:pPr algn="r">
              <a:defRPr/>
            </a:pPr>
            <a:fld id="{4E1BF542-285A-4635-9E46-E9D38C4B6B3C}" type="slidenum">
              <a:rPr lang="en-US">
                <a:effectLst>
                  <a:outerShdw blurRad="38100" dist="38100" dir="2700000" algn="tl">
                    <a:srgbClr val="000000">
                      <a:alpha val="43137"/>
                    </a:srgbClr>
                  </a:outerShdw>
                </a:effectLst>
                <a:latin typeface="Arial Unicode MS" pitchFamily="50" charset="-128"/>
                <a:ea typeface="Arial Unicode MS" pitchFamily="50" charset="-128"/>
                <a:cs typeface="Arial Unicode MS" pitchFamily="50" charset="-128"/>
              </a:rPr>
              <a:pPr algn="r">
                <a:defRPr/>
              </a:pPr>
              <a:t>234</a:t>
            </a:fld>
            <a:endParaRPr lang="en-US" dirty="0">
              <a:effectLst>
                <a:outerShdw blurRad="38100" dist="38100" dir="2700000" algn="tl">
                  <a:srgbClr val="000000">
                    <a:alpha val="43137"/>
                  </a:srgbClr>
                </a:outerShdw>
              </a:effectLst>
              <a:latin typeface="Arial Unicode MS" pitchFamily="50" charset="-128"/>
              <a:ea typeface="Arial Unicode MS" pitchFamily="50" charset="-128"/>
              <a:cs typeface="Arial Unicode MS" pitchFamily="50" charset="-128"/>
            </a:endParaRPr>
          </a:p>
        </p:txBody>
      </p:sp>
    </p:spTree>
    <p:extLst>
      <p:ext uri="{BB962C8B-B14F-4D97-AF65-F5344CB8AC3E}">
        <p14:creationId xmlns:p14="http://schemas.microsoft.com/office/powerpoint/2010/main" xmlns="" val="358748210"/>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xmlns="" val="3050099052"/>
              </p:ext>
            </p:extLst>
          </p:nvPr>
        </p:nvGraphicFramePr>
        <p:xfrm>
          <a:off x="467544" y="116632"/>
          <a:ext cx="8229600" cy="6497658"/>
        </p:xfrm>
        <a:graphic>
          <a:graphicData uri="http://schemas.openxmlformats.org/drawingml/2006/table">
            <a:tbl>
              <a:tblPr firstRow="1" bandRow="1">
                <a:tableStyleId>{5C22544A-7EE6-4342-B048-85BDC9FD1C3A}</a:tableStyleId>
              </a:tblPr>
              <a:tblGrid>
                <a:gridCol w="1224136"/>
                <a:gridCol w="1368152"/>
                <a:gridCol w="5637312"/>
              </a:tblGrid>
              <a:tr h="382702">
                <a:tc>
                  <a:txBody>
                    <a:bodyPr/>
                    <a:lstStyle/>
                    <a:p>
                      <a:pPr algn="ctr"/>
                      <a:r>
                        <a:rPr kumimoji="1" lang="ja-JP" altLang="en-US" dirty="0" smtClean="0">
                          <a:latin typeface="MS UI Gothic" pitchFamily="50" charset="-128"/>
                          <a:ea typeface="MS UI Gothic" pitchFamily="50" charset="-128"/>
                        </a:rPr>
                        <a:t>都道府県</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二次医療圏</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市町村</a:t>
                      </a:r>
                      <a:endParaRPr kumimoji="1" lang="ja-JP" altLang="en-US" dirty="0">
                        <a:latin typeface="MS UI Gothic" pitchFamily="50" charset="-128"/>
                        <a:ea typeface="MS UI Gothic" pitchFamily="50" charset="-128"/>
                      </a:endParaRPr>
                    </a:p>
                  </a:txBody>
                  <a:tcPr anchor="ctr"/>
                </a:tc>
              </a:tr>
              <a:tr h="660555">
                <a:tc rowSpan="2">
                  <a:txBody>
                    <a:bodyPr/>
                    <a:lstStyle/>
                    <a:p>
                      <a:pPr algn="ctr"/>
                      <a:r>
                        <a:rPr kumimoji="1" lang="ja-JP" altLang="en-US" dirty="0" smtClean="0">
                          <a:latin typeface="MS UI Gothic" pitchFamily="50" charset="-128"/>
                          <a:ea typeface="MS UI Gothic" pitchFamily="50" charset="-128"/>
                        </a:rPr>
                        <a:t>山形県</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置賜</a:t>
                      </a:r>
                      <a:endParaRPr kumimoji="1" lang="ja-JP" altLang="en-US" dirty="0">
                        <a:latin typeface="MS UI Gothic" pitchFamily="50" charset="-128"/>
                        <a:ea typeface="MS UI Gothic" pitchFamily="50" charset="-128"/>
                      </a:endParaRPr>
                    </a:p>
                  </a:txBody>
                  <a:tcPr anchor="ctr"/>
                </a:tc>
                <a:tc>
                  <a:txBody>
                    <a:bodyPr/>
                    <a:lstStyle/>
                    <a:p>
                      <a:pPr algn="l"/>
                      <a:r>
                        <a:rPr kumimoji="1" lang="ja-JP" altLang="ja-JP" sz="1800" kern="1200" dirty="0" smtClean="0">
                          <a:solidFill>
                            <a:schemeClr val="dk1"/>
                          </a:solidFill>
                          <a:latin typeface="MS UI Gothic" pitchFamily="50" charset="-128"/>
                          <a:ea typeface="MS UI Gothic" pitchFamily="50" charset="-128"/>
                          <a:cs typeface="+mn-cs"/>
                        </a:rPr>
                        <a:t>米沢市、長井市、南陽市、高畠町、川西町、小国町、</a:t>
                      </a:r>
                      <a:endParaRPr kumimoji="1" lang="en-US" altLang="ja-JP" sz="1800" kern="1200" dirty="0" smtClean="0">
                        <a:solidFill>
                          <a:schemeClr val="dk1"/>
                        </a:solidFill>
                        <a:latin typeface="MS UI Gothic" pitchFamily="50" charset="-128"/>
                        <a:ea typeface="MS UI Gothic" pitchFamily="50" charset="-128"/>
                        <a:cs typeface="+mn-cs"/>
                      </a:endParaRPr>
                    </a:p>
                    <a:p>
                      <a:pPr algn="l"/>
                      <a:r>
                        <a:rPr kumimoji="1" lang="ja-JP" altLang="ja-JP" sz="1800" kern="1200" dirty="0" smtClean="0">
                          <a:solidFill>
                            <a:schemeClr val="dk1"/>
                          </a:solidFill>
                          <a:latin typeface="MS UI Gothic" pitchFamily="50" charset="-128"/>
                          <a:ea typeface="MS UI Gothic" pitchFamily="50" charset="-128"/>
                          <a:cs typeface="+mn-cs"/>
                        </a:rPr>
                        <a:t>白鷹町</a:t>
                      </a:r>
                      <a:r>
                        <a:rPr kumimoji="1" lang="ja-JP" altLang="en-US" sz="1800" kern="1200" dirty="0" smtClean="0">
                          <a:solidFill>
                            <a:schemeClr val="dk1"/>
                          </a:solidFill>
                          <a:latin typeface="MS UI Gothic" pitchFamily="50" charset="-128"/>
                          <a:ea typeface="MS UI Gothic" pitchFamily="50" charset="-128"/>
                          <a:cs typeface="+mn-cs"/>
                        </a:rPr>
                        <a:t>、</a:t>
                      </a:r>
                      <a:r>
                        <a:rPr kumimoji="1" lang="ja-JP" altLang="ja-JP" sz="1800" kern="1200" dirty="0" smtClean="0">
                          <a:solidFill>
                            <a:schemeClr val="dk1"/>
                          </a:solidFill>
                          <a:latin typeface="MS UI Gothic" pitchFamily="50" charset="-128"/>
                          <a:ea typeface="MS UI Gothic" pitchFamily="50" charset="-128"/>
                          <a:cs typeface="+mn-cs"/>
                        </a:rPr>
                        <a:t>飯豊町</a:t>
                      </a:r>
                    </a:p>
                  </a:txBody>
                  <a:tcPr anchor="ctr"/>
                </a:tc>
              </a:tr>
              <a:tr h="382702">
                <a:tc vMerge="1">
                  <a:txBody>
                    <a:bodyPr/>
                    <a:lstStyle/>
                    <a:p>
                      <a:endParaRPr kumimoji="1" lang="ja-JP" altLang="en-US" dirty="0"/>
                    </a:p>
                  </a:txBody>
                  <a:tcPr/>
                </a:tc>
                <a:tc>
                  <a:txBody>
                    <a:bodyPr/>
                    <a:lstStyle/>
                    <a:p>
                      <a:pPr algn="ctr"/>
                      <a:r>
                        <a:rPr kumimoji="1" lang="ja-JP" altLang="en-US" dirty="0" smtClean="0">
                          <a:latin typeface="MS UI Gothic" pitchFamily="50" charset="-128"/>
                          <a:ea typeface="MS UI Gothic" pitchFamily="50" charset="-128"/>
                        </a:rPr>
                        <a:t>庄内</a:t>
                      </a:r>
                      <a:endParaRPr kumimoji="1" lang="ja-JP" altLang="en-US" dirty="0">
                        <a:latin typeface="MS UI Gothic" pitchFamily="50" charset="-128"/>
                        <a:ea typeface="MS UI Gothic" pitchFamily="50" charset="-128"/>
                      </a:endParaRPr>
                    </a:p>
                  </a:txBody>
                  <a:tcPr anchor="ctr"/>
                </a:tc>
                <a:tc>
                  <a:txBody>
                    <a:bodyPr/>
                    <a:lstStyle/>
                    <a:p>
                      <a:pPr algn="l"/>
                      <a:r>
                        <a:rPr kumimoji="1" lang="ja-JP" altLang="ja-JP" sz="1800" kern="1200" dirty="0" smtClean="0">
                          <a:solidFill>
                            <a:schemeClr val="dk1"/>
                          </a:solidFill>
                          <a:latin typeface="MS UI Gothic" pitchFamily="50" charset="-128"/>
                          <a:ea typeface="MS UI Gothic" pitchFamily="50" charset="-128"/>
                          <a:cs typeface="+mn-cs"/>
                        </a:rPr>
                        <a:t>鶴岡市、酒田市、三川町、庄内町</a:t>
                      </a:r>
                      <a:r>
                        <a:rPr kumimoji="1" lang="ja-JP" altLang="en-US" sz="1800" kern="1200" dirty="0" smtClean="0">
                          <a:solidFill>
                            <a:schemeClr val="dk1"/>
                          </a:solidFill>
                          <a:latin typeface="MS UI Gothic" pitchFamily="50" charset="-128"/>
                          <a:ea typeface="MS UI Gothic" pitchFamily="50" charset="-128"/>
                          <a:cs typeface="+mn-cs"/>
                        </a:rPr>
                        <a:t>、</a:t>
                      </a:r>
                      <a:r>
                        <a:rPr kumimoji="1" lang="ja-JP" altLang="ja-JP" sz="1800" kern="1200" dirty="0" smtClean="0">
                          <a:solidFill>
                            <a:schemeClr val="dk1"/>
                          </a:solidFill>
                          <a:latin typeface="MS UI Gothic" pitchFamily="50" charset="-128"/>
                          <a:ea typeface="MS UI Gothic" pitchFamily="50" charset="-128"/>
                          <a:cs typeface="+mn-cs"/>
                        </a:rPr>
                        <a:t>遊佐町</a:t>
                      </a:r>
                    </a:p>
                  </a:txBody>
                  <a:tcPr anchor="ctr"/>
                </a:tc>
              </a:tr>
              <a:tr h="1226744">
                <a:tc>
                  <a:txBody>
                    <a:bodyPr/>
                    <a:lstStyle/>
                    <a:p>
                      <a:pPr algn="ctr"/>
                      <a:r>
                        <a:rPr kumimoji="1" lang="ja-JP" altLang="en-US" dirty="0" smtClean="0">
                          <a:latin typeface="MS UI Gothic" pitchFamily="50" charset="-128"/>
                          <a:ea typeface="MS UI Gothic" pitchFamily="50" charset="-128"/>
                        </a:rPr>
                        <a:t>福島県</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会津</a:t>
                      </a:r>
                      <a:endParaRPr kumimoji="1" lang="ja-JP" altLang="en-US" dirty="0">
                        <a:latin typeface="MS UI Gothic" pitchFamily="50" charset="-128"/>
                        <a:ea typeface="MS UI Gothic" pitchFamily="50" charset="-128"/>
                      </a:endParaRPr>
                    </a:p>
                  </a:txBody>
                  <a:tcPr anchor="ctr"/>
                </a:tc>
                <a:tc>
                  <a:txBody>
                    <a:bodyPr/>
                    <a:lstStyle/>
                    <a:p>
                      <a:pPr algn="l"/>
                      <a:r>
                        <a:rPr kumimoji="1" lang="ja-JP" altLang="ja-JP" sz="1800" kern="1200" dirty="0" smtClean="0">
                          <a:solidFill>
                            <a:schemeClr val="dk1"/>
                          </a:solidFill>
                          <a:latin typeface="MS UI Gothic" pitchFamily="50" charset="-128"/>
                          <a:ea typeface="MS UI Gothic" pitchFamily="50" charset="-128"/>
                          <a:cs typeface="+mn-cs"/>
                        </a:rPr>
                        <a:t>会津若松市、喜多方市、北塩原村、西会津町、磐梯町、猪苗代町、会津坂下町、湯川村、柳津町、三島町、</a:t>
                      </a:r>
                      <a:endParaRPr kumimoji="1" lang="en-US" altLang="ja-JP" sz="1800" kern="1200" dirty="0" smtClean="0">
                        <a:solidFill>
                          <a:schemeClr val="dk1"/>
                        </a:solidFill>
                        <a:latin typeface="MS UI Gothic" pitchFamily="50" charset="-128"/>
                        <a:ea typeface="MS UI Gothic" pitchFamily="50" charset="-128"/>
                        <a:cs typeface="+mn-cs"/>
                      </a:endParaRPr>
                    </a:p>
                    <a:p>
                      <a:pPr algn="l"/>
                      <a:r>
                        <a:rPr kumimoji="1" lang="ja-JP" altLang="ja-JP" sz="1800" kern="1200" dirty="0" smtClean="0">
                          <a:solidFill>
                            <a:schemeClr val="dk1"/>
                          </a:solidFill>
                          <a:latin typeface="MS UI Gothic" pitchFamily="50" charset="-128"/>
                          <a:ea typeface="MS UI Gothic" pitchFamily="50" charset="-128"/>
                          <a:cs typeface="+mn-cs"/>
                        </a:rPr>
                        <a:t>金山町、昭和村</a:t>
                      </a:r>
                      <a:r>
                        <a:rPr kumimoji="1" lang="ja-JP" altLang="en-US" sz="1800" kern="1200" dirty="0" smtClean="0">
                          <a:solidFill>
                            <a:schemeClr val="dk1"/>
                          </a:solidFill>
                          <a:latin typeface="MS UI Gothic" pitchFamily="50" charset="-128"/>
                          <a:ea typeface="MS UI Gothic" pitchFamily="50" charset="-128"/>
                          <a:cs typeface="+mn-cs"/>
                        </a:rPr>
                        <a:t>、</a:t>
                      </a:r>
                      <a:r>
                        <a:rPr kumimoji="1" lang="ja-JP" altLang="ja-JP" sz="1800" kern="1200" dirty="0" smtClean="0">
                          <a:solidFill>
                            <a:schemeClr val="dk1"/>
                          </a:solidFill>
                          <a:latin typeface="MS UI Gothic" pitchFamily="50" charset="-128"/>
                          <a:ea typeface="MS UI Gothic" pitchFamily="50" charset="-128"/>
                          <a:cs typeface="+mn-cs"/>
                        </a:rPr>
                        <a:t>会津美里町</a:t>
                      </a:r>
                      <a:endParaRPr kumimoji="1" lang="ja-JP" altLang="en-US" dirty="0">
                        <a:latin typeface="MS UI Gothic" pitchFamily="50" charset="-128"/>
                        <a:ea typeface="MS UI Gothic" pitchFamily="50" charset="-128"/>
                      </a:endParaRPr>
                    </a:p>
                  </a:txBody>
                  <a:tcPr anchor="ctr"/>
                </a:tc>
              </a:tr>
              <a:tr h="943649">
                <a:tc>
                  <a:txBody>
                    <a:bodyPr/>
                    <a:lstStyle/>
                    <a:p>
                      <a:pPr algn="ctr"/>
                      <a:r>
                        <a:rPr kumimoji="1" lang="ja-JP" altLang="en-US" dirty="0" smtClean="0">
                          <a:latin typeface="MS UI Gothic" pitchFamily="50" charset="-128"/>
                          <a:ea typeface="MS UI Gothic" pitchFamily="50" charset="-128"/>
                        </a:rPr>
                        <a:t>東京都</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島</a:t>
                      </a:r>
                      <a:r>
                        <a:rPr kumimoji="1" lang="ja-JP" altLang="en-US" dirty="0" err="1" smtClean="0">
                          <a:latin typeface="MS UI Gothic" pitchFamily="50" charset="-128"/>
                          <a:ea typeface="MS UI Gothic" pitchFamily="50" charset="-128"/>
                        </a:rPr>
                        <a:t>しょ</a:t>
                      </a:r>
                      <a:endParaRPr kumimoji="1" lang="ja-JP" altLang="en-US" dirty="0">
                        <a:latin typeface="MS UI Gothic" pitchFamily="50" charset="-128"/>
                        <a:ea typeface="MS UI Gothic" pitchFamily="50" charset="-128"/>
                      </a:endParaRPr>
                    </a:p>
                  </a:txBody>
                  <a:tcPr anchor="ctr"/>
                </a:tc>
                <a:tc>
                  <a:txBody>
                    <a:bodyPr/>
                    <a:lstStyle/>
                    <a:p>
                      <a:pPr algn="l"/>
                      <a:r>
                        <a:rPr kumimoji="1" lang="ja-JP" altLang="ja-JP" sz="1800" kern="1200" dirty="0" smtClean="0">
                          <a:solidFill>
                            <a:schemeClr val="dk1"/>
                          </a:solidFill>
                          <a:latin typeface="MS UI Gothic" pitchFamily="50" charset="-128"/>
                          <a:ea typeface="MS UI Gothic" pitchFamily="50" charset="-128"/>
                          <a:cs typeface="+mn-cs"/>
                        </a:rPr>
                        <a:t>大島町、利島村、新島村、神津島村、三宅村、御蔵島村、八丈町、青ヶ島村</a:t>
                      </a:r>
                      <a:r>
                        <a:rPr kumimoji="1" lang="ja-JP" altLang="en-US" sz="1800" kern="1200" dirty="0" smtClean="0">
                          <a:solidFill>
                            <a:schemeClr val="dk1"/>
                          </a:solidFill>
                          <a:latin typeface="MS UI Gothic" pitchFamily="50" charset="-128"/>
                          <a:ea typeface="MS UI Gothic" pitchFamily="50" charset="-128"/>
                          <a:cs typeface="+mn-cs"/>
                        </a:rPr>
                        <a:t>、</a:t>
                      </a:r>
                      <a:r>
                        <a:rPr kumimoji="1" lang="ja-JP" altLang="ja-JP" sz="1800" kern="1200" dirty="0" smtClean="0">
                          <a:solidFill>
                            <a:schemeClr val="dk1"/>
                          </a:solidFill>
                          <a:latin typeface="MS UI Gothic" pitchFamily="50" charset="-128"/>
                          <a:ea typeface="MS UI Gothic" pitchFamily="50" charset="-128"/>
                          <a:cs typeface="+mn-cs"/>
                        </a:rPr>
                        <a:t>小笠原村</a:t>
                      </a:r>
                      <a:endParaRPr kumimoji="1" lang="ja-JP" altLang="en-US" dirty="0">
                        <a:latin typeface="MS UI Gothic" pitchFamily="50" charset="-128"/>
                        <a:ea typeface="MS UI Gothic" pitchFamily="50" charset="-128"/>
                      </a:endParaRPr>
                    </a:p>
                  </a:txBody>
                  <a:tcPr anchor="ctr"/>
                </a:tc>
              </a:tr>
              <a:tr h="943649">
                <a:tc rowSpan="3">
                  <a:txBody>
                    <a:bodyPr/>
                    <a:lstStyle/>
                    <a:p>
                      <a:pPr algn="ctr"/>
                      <a:r>
                        <a:rPr kumimoji="1" lang="ja-JP" altLang="en-US" dirty="0" smtClean="0">
                          <a:latin typeface="MS UI Gothic" pitchFamily="50" charset="-128"/>
                          <a:ea typeface="MS UI Gothic" pitchFamily="50" charset="-128"/>
                        </a:rPr>
                        <a:t>新潟県</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下越</a:t>
                      </a:r>
                      <a:endParaRPr kumimoji="1" lang="ja-JP" altLang="en-US" dirty="0">
                        <a:latin typeface="MS UI Gothic" pitchFamily="50" charset="-128"/>
                        <a:ea typeface="MS UI Gothic"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smtClean="0">
                          <a:solidFill>
                            <a:schemeClr val="dk1"/>
                          </a:solidFill>
                          <a:latin typeface="MS UI Gothic" pitchFamily="50" charset="-128"/>
                          <a:ea typeface="MS UI Gothic" pitchFamily="50" charset="-128"/>
                          <a:cs typeface="+mn-cs"/>
                        </a:rPr>
                        <a:t>村上市、新発</a:t>
                      </a:r>
                      <a:r>
                        <a:rPr kumimoji="1" lang="ja-JP" altLang="en-US" sz="1800" kern="1200" dirty="0" smtClean="0">
                          <a:solidFill>
                            <a:schemeClr val="dk1"/>
                          </a:solidFill>
                          <a:latin typeface="MS UI Gothic" pitchFamily="50" charset="-128"/>
                          <a:ea typeface="MS UI Gothic" pitchFamily="50" charset="-128"/>
                          <a:cs typeface="+mn-cs"/>
                        </a:rPr>
                        <a:t>田</a:t>
                      </a:r>
                      <a:r>
                        <a:rPr kumimoji="1" lang="ja-JP" altLang="ja-JP" sz="1800" kern="1200" dirty="0" smtClean="0">
                          <a:solidFill>
                            <a:schemeClr val="dk1"/>
                          </a:solidFill>
                          <a:latin typeface="MS UI Gothic" pitchFamily="50" charset="-128"/>
                          <a:ea typeface="MS UI Gothic" pitchFamily="50" charset="-128"/>
                          <a:cs typeface="+mn-cs"/>
                        </a:rPr>
                        <a:t>市、胎内市、関川村、粟島浦村</a:t>
                      </a:r>
                      <a:r>
                        <a:rPr kumimoji="1" lang="ja-JP" altLang="en-US" sz="1800" kern="1200" dirty="0" smtClean="0">
                          <a:solidFill>
                            <a:schemeClr val="dk1"/>
                          </a:solidFill>
                          <a:latin typeface="MS UI Gothic" pitchFamily="50" charset="-128"/>
                          <a:ea typeface="MS UI Gothic" pitchFamily="50" charset="-128"/>
                          <a:cs typeface="+mn-cs"/>
                        </a:rPr>
                        <a:t>、</a:t>
                      </a:r>
                      <a:r>
                        <a:rPr kumimoji="1" lang="ja-JP" altLang="ja-JP" sz="1800" kern="1200" dirty="0" smtClean="0">
                          <a:solidFill>
                            <a:schemeClr val="dk1"/>
                          </a:solidFill>
                          <a:latin typeface="MS UI Gothic" pitchFamily="50" charset="-128"/>
                          <a:ea typeface="MS UI Gothic" pitchFamily="50" charset="-128"/>
                          <a:cs typeface="+mn-cs"/>
                        </a:rPr>
                        <a:t>聖籠町</a:t>
                      </a:r>
                    </a:p>
                    <a:p>
                      <a:pPr algn="l"/>
                      <a:endParaRPr kumimoji="1" lang="ja-JP" altLang="en-US" dirty="0">
                        <a:latin typeface="MS UI Gothic" pitchFamily="50" charset="-128"/>
                        <a:ea typeface="MS UI Gothic" pitchFamily="50" charset="-128"/>
                      </a:endParaRPr>
                    </a:p>
                  </a:txBody>
                  <a:tcPr anchor="ctr"/>
                </a:tc>
              </a:tr>
              <a:tr h="660555">
                <a:tc vMerge="1">
                  <a:txBody>
                    <a:bodyPr/>
                    <a:lstStyle/>
                    <a:p>
                      <a:pPr algn="ctr"/>
                      <a:endParaRPr kumimoji="1" lang="ja-JP" altLang="en-US" dirty="0"/>
                    </a:p>
                  </a:txBody>
                  <a:tcPr anchor="ctr"/>
                </a:tc>
                <a:tc>
                  <a:txBody>
                    <a:bodyPr/>
                    <a:lstStyle/>
                    <a:p>
                      <a:pPr algn="ctr"/>
                      <a:r>
                        <a:rPr kumimoji="1" lang="ja-JP" altLang="en-US" dirty="0" smtClean="0">
                          <a:latin typeface="MS UI Gothic" pitchFamily="50" charset="-128"/>
                          <a:ea typeface="MS UI Gothic" pitchFamily="50" charset="-128"/>
                        </a:rPr>
                        <a:t>上越</a:t>
                      </a:r>
                      <a:endParaRPr kumimoji="1" lang="ja-JP" altLang="en-US" dirty="0">
                        <a:latin typeface="MS UI Gothic" pitchFamily="50" charset="-128"/>
                        <a:ea typeface="MS UI Gothic" pitchFamily="50" charset="-128"/>
                      </a:endParaRPr>
                    </a:p>
                  </a:txBody>
                  <a:tcPr anchor="ctr"/>
                </a:tc>
                <a:tc>
                  <a:txBody>
                    <a:bodyPr/>
                    <a:lstStyle/>
                    <a:p>
                      <a:pPr algn="l"/>
                      <a:r>
                        <a:rPr kumimoji="1" lang="ja-JP" altLang="ja-JP" sz="1800" kern="1200" dirty="0" smtClean="0">
                          <a:solidFill>
                            <a:schemeClr val="dk1"/>
                          </a:solidFill>
                          <a:latin typeface="MS UI Gothic" pitchFamily="50" charset="-128"/>
                          <a:ea typeface="MS UI Gothic" pitchFamily="50" charset="-128"/>
                          <a:cs typeface="+mn-cs"/>
                        </a:rPr>
                        <a:t>上越市、妙高市</a:t>
                      </a:r>
                      <a:r>
                        <a:rPr kumimoji="1" lang="ja-JP" altLang="en-US" sz="1800" kern="1200" dirty="0" smtClean="0">
                          <a:solidFill>
                            <a:schemeClr val="dk1"/>
                          </a:solidFill>
                          <a:latin typeface="MS UI Gothic" pitchFamily="50" charset="-128"/>
                          <a:ea typeface="MS UI Gothic" pitchFamily="50" charset="-128"/>
                          <a:cs typeface="+mn-cs"/>
                        </a:rPr>
                        <a:t>、</a:t>
                      </a:r>
                      <a:r>
                        <a:rPr kumimoji="1" lang="ja-JP" altLang="ja-JP" sz="1800" kern="1200" dirty="0" smtClean="0">
                          <a:solidFill>
                            <a:schemeClr val="dk1"/>
                          </a:solidFill>
                          <a:latin typeface="MS UI Gothic" pitchFamily="50" charset="-128"/>
                          <a:ea typeface="MS UI Gothic" pitchFamily="50" charset="-128"/>
                          <a:cs typeface="+mn-cs"/>
                        </a:rPr>
                        <a:t>糸魚川市</a:t>
                      </a:r>
                      <a:endParaRPr kumimoji="1" lang="ja-JP" altLang="en-US" dirty="0">
                        <a:latin typeface="MS UI Gothic" pitchFamily="50" charset="-128"/>
                        <a:ea typeface="MS UI Gothic" pitchFamily="50" charset="-128"/>
                      </a:endParaRPr>
                    </a:p>
                  </a:txBody>
                  <a:tcPr anchor="ctr"/>
                </a:tc>
              </a:tr>
              <a:tr h="382702">
                <a:tc vMerge="1">
                  <a:txBody>
                    <a:bodyPr/>
                    <a:lstStyle/>
                    <a:p>
                      <a:pPr algn="ctr"/>
                      <a:endParaRPr kumimoji="1" lang="ja-JP" altLang="en-US" dirty="0"/>
                    </a:p>
                  </a:txBody>
                  <a:tcPr anchor="ctr"/>
                </a:tc>
                <a:tc>
                  <a:txBody>
                    <a:bodyPr/>
                    <a:lstStyle/>
                    <a:p>
                      <a:pPr algn="ctr"/>
                      <a:r>
                        <a:rPr kumimoji="1" lang="ja-JP" altLang="en-US" dirty="0" smtClean="0">
                          <a:latin typeface="MS UI Gothic" pitchFamily="50" charset="-128"/>
                          <a:ea typeface="MS UI Gothic" pitchFamily="50" charset="-128"/>
                        </a:rPr>
                        <a:t>佐渡</a:t>
                      </a:r>
                      <a:endParaRPr kumimoji="1" lang="ja-JP" altLang="en-US" dirty="0">
                        <a:latin typeface="MS UI Gothic" pitchFamily="50" charset="-128"/>
                        <a:ea typeface="MS UI Gothic"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smtClean="0">
                          <a:solidFill>
                            <a:schemeClr val="dk1"/>
                          </a:solidFill>
                          <a:latin typeface="MS UI Gothic" pitchFamily="50" charset="-128"/>
                          <a:ea typeface="MS UI Gothic" pitchFamily="50" charset="-128"/>
                          <a:cs typeface="+mn-cs"/>
                        </a:rPr>
                        <a:t>佐渡市</a:t>
                      </a:r>
                    </a:p>
                  </a:txBody>
                  <a:tcPr anchor="ctr"/>
                </a:tc>
              </a:tr>
              <a:tr h="897462">
                <a:tc>
                  <a:txBody>
                    <a:bodyPr/>
                    <a:lstStyle/>
                    <a:p>
                      <a:pPr algn="ctr"/>
                      <a:r>
                        <a:rPr kumimoji="1" lang="ja-JP" altLang="en-US" dirty="0" smtClean="0">
                          <a:latin typeface="MS UI Gothic" pitchFamily="50" charset="-128"/>
                          <a:ea typeface="MS UI Gothic" pitchFamily="50" charset="-128"/>
                        </a:rPr>
                        <a:t>長野県</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飯伊</a:t>
                      </a:r>
                      <a:endParaRPr kumimoji="1" lang="ja-JP" altLang="en-US" dirty="0">
                        <a:latin typeface="MS UI Gothic" pitchFamily="50" charset="-128"/>
                        <a:ea typeface="MS UI Gothic"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smtClean="0">
                          <a:solidFill>
                            <a:schemeClr val="dk1"/>
                          </a:solidFill>
                          <a:latin typeface="MS UI Gothic" pitchFamily="50" charset="-128"/>
                          <a:ea typeface="MS UI Gothic" pitchFamily="50" charset="-128"/>
                          <a:cs typeface="+mn-cs"/>
                        </a:rPr>
                        <a:t>飯田市、下伊那郡（松川町、高森町阿南町、清内路村、阿智村、平谷村、根羽村、下條村、売木村、天龍村、</a:t>
                      </a:r>
                      <a:endParaRPr kumimoji="1" lang="en-US" altLang="ja-JP" sz="1800" kern="1200" dirty="0" smtClean="0">
                        <a:solidFill>
                          <a:schemeClr val="dk1"/>
                        </a:solidFill>
                        <a:latin typeface="MS UI Gothic" pitchFamily="50" charset="-128"/>
                        <a:ea typeface="MS UI Gothic"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smtClean="0">
                          <a:solidFill>
                            <a:schemeClr val="dk1"/>
                          </a:solidFill>
                          <a:latin typeface="MS UI Gothic" pitchFamily="50" charset="-128"/>
                          <a:ea typeface="MS UI Gothic" pitchFamily="50" charset="-128"/>
                          <a:cs typeface="+mn-cs"/>
                        </a:rPr>
                        <a:t>泰阜村、喬木村、豊丘村、大鹿村）</a:t>
                      </a:r>
                      <a:endParaRPr kumimoji="1" lang="ja-JP" altLang="ja-JP" sz="1800" kern="1200" dirty="0" smtClean="0">
                        <a:solidFill>
                          <a:schemeClr val="dk1"/>
                        </a:solidFill>
                        <a:latin typeface="MS UI Gothic" pitchFamily="50" charset="-128"/>
                        <a:ea typeface="MS UI Gothic" pitchFamily="50" charset="-128"/>
                        <a:cs typeface="+mn-cs"/>
                      </a:endParaRPr>
                    </a:p>
                  </a:txBody>
                  <a:tcPr anchor="ctr"/>
                </a:tc>
              </a:tr>
            </a:tbl>
          </a:graphicData>
        </a:graphic>
      </p:graphicFrame>
      <p:sp>
        <p:nvSpPr>
          <p:cNvPr id="3" name="スライド番号プレースホルダ 7"/>
          <p:cNvSpPr>
            <a:spLocks noGrp="1"/>
          </p:cNvSpPr>
          <p:nvPr>
            <p:ph type="sldNum" sz="quarter" idx="11"/>
          </p:nvPr>
        </p:nvSpPr>
        <p:spPr>
          <a:xfrm>
            <a:off x="6840538" y="6480175"/>
            <a:ext cx="2133600" cy="339725"/>
          </a:xfrm>
        </p:spPr>
        <p:txBody>
          <a:bodyPr/>
          <a:lstStyle/>
          <a:p>
            <a:pPr algn="r">
              <a:defRPr/>
            </a:pPr>
            <a:fld id="{4E1BF542-285A-4635-9E46-E9D38C4B6B3C}" type="slidenum">
              <a:rPr lang="en-US">
                <a:effectLst>
                  <a:outerShdw blurRad="38100" dist="38100" dir="2700000" algn="tl">
                    <a:srgbClr val="000000">
                      <a:alpha val="43137"/>
                    </a:srgbClr>
                  </a:outerShdw>
                </a:effectLst>
                <a:latin typeface="Arial Unicode MS" pitchFamily="50" charset="-128"/>
                <a:ea typeface="Arial Unicode MS" pitchFamily="50" charset="-128"/>
                <a:cs typeface="Arial Unicode MS" pitchFamily="50" charset="-128"/>
              </a:rPr>
              <a:pPr algn="r">
                <a:defRPr/>
              </a:pPr>
              <a:t>235</a:t>
            </a:fld>
            <a:endParaRPr lang="en-US" dirty="0">
              <a:effectLst>
                <a:outerShdw blurRad="38100" dist="38100" dir="2700000" algn="tl">
                  <a:srgbClr val="000000">
                    <a:alpha val="43137"/>
                  </a:srgbClr>
                </a:outerShdw>
              </a:effectLst>
              <a:latin typeface="Arial Unicode MS" pitchFamily="50" charset="-128"/>
              <a:ea typeface="Arial Unicode MS" pitchFamily="50" charset="-128"/>
              <a:cs typeface="Arial Unicode MS" pitchFamily="50" charset="-128"/>
            </a:endParaRPr>
          </a:p>
        </p:txBody>
      </p:sp>
    </p:spTree>
    <p:extLst>
      <p:ext uri="{BB962C8B-B14F-4D97-AF65-F5344CB8AC3E}">
        <p14:creationId xmlns:p14="http://schemas.microsoft.com/office/powerpoint/2010/main" xmlns="" val="2474649924"/>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xmlns="" val="1457542561"/>
              </p:ext>
            </p:extLst>
          </p:nvPr>
        </p:nvGraphicFramePr>
        <p:xfrm>
          <a:off x="467544" y="188640"/>
          <a:ext cx="8229600" cy="6192686"/>
        </p:xfrm>
        <a:graphic>
          <a:graphicData uri="http://schemas.openxmlformats.org/drawingml/2006/table">
            <a:tbl>
              <a:tblPr firstRow="1" bandRow="1">
                <a:tableStyleId>{5C22544A-7EE6-4342-B048-85BDC9FD1C3A}</a:tableStyleId>
              </a:tblPr>
              <a:tblGrid>
                <a:gridCol w="1234480"/>
                <a:gridCol w="1512168"/>
                <a:gridCol w="5482952"/>
              </a:tblGrid>
              <a:tr h="476360">
                <a:tc>
                  <a:txBody>
                    <a:bodyPr/>
                    <a:lstStyle/>
                    <a:p>
                      <a:pPr algn="ctr"/>
                      <a:r>
                        <a:rPr kumimoji="1" lang="ja-JP" altLang="en-US" dirty="0" smtClean="0">
                          <a:latin typeface="MS UI Gothic" pitchFamily="50" charset="-128"/>
                          <a:ea typeface="MS UI Gothic" pitchFamily="50" charset="-128"/>
                        </a:rPr>
                        <a:t>都道府県</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二次医療圏</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市町村</a:t>
                      </a:r>
                      <a:endParaRPr kumimoji="1" lang="ja-JP" altLang="en-US" dirty="0">
                        <a:latin typeface="MS UI Gothic" pitchFamily="50" charset="-128"/>
                        <a:ea typeface="MS UI Gothic" pitchFamily="50" charset="-128"/>
                      </a:endParaRPr>
                    </a:p>
                  </a:txBody>
                  <a:tcPr anchor="ctr"/>
                </a:tc>
              </a:tr>
              <a:tr h="833631">
                <a:tc>
                  <a:txBody>
                    <a:bodyPr/>
                    <a:lstStyle/>
                    <a:p>
                      <a:pPr algn="ctr"/>
                      <a:r>
                        <a:rPr kumimoji="1" lang="ja-JP" altLang="en-US" dirty="0" smtClean="0">
                          <a:latin typeface="MS UI Gothic" pitchFamily="50" charset="-128"/>
                          <a:ea typeface="MS UI Gothic" pitchFamily="50" charset="-128"/>
                        </a:rPr>
                        <a:t>岐阜県</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飛騨</a:t>
                      </a:r>
                      <a:endParaRPr kumimoji="1" lang="ja-JP" altLang="en-US" dirty="0">
                        <a:latin typeface="MS UI Gothic" pitchFamily="50" charset="-128"/>
                        <a:ea typeface="MS UI Gothic" pitchFamily="50" charset="-128"/>
                      </a:endParaRPr>
                    </a:p>
                  </a:txBody>
                  <a:tcPr anchor="ctr"/>
                </a:tc>
                <a:tc>
                  <a:txBody>
                    <a:bodyPr/>
                    <a:lstStyle/>
                    <a:p>
                      <a:pPr algn="l"/>
                      <a:r>
                        <a:rPr kumimoji="1" lang="ja-JP" altLang="ja-JP" sz="1800" kern="1200" dirty="0" smtClean="0">
                          <a:solidFill>
                            <a:schemeClr val="dk1"/>
                          </a:solidFill>
                          <a:latin typeface="MS UI Gothic" pitchFamily="50" charset="-128"/>
                          <a:ea typeface="MS UI Gothic" pitchFamily="50" charset="-128"/>
                          <a:cs typeface="+mn-cs"/>
                        </a:rPr>
                        <a:t>高山市、飛騨市、下呂市</a:t>
                      </a:r>
                      <a:r>
                        <a:rPr kumimoji="1" lang="ja-JP" altLang="en-US" sz="1800" kern="1200" dirty="0" smtClean="0">
                          <a:solidFill>
                            <a:schemeClr val="dk1"/>
                          </a:solidFill>
                          <a:latin typeface="MS UI Gothic" pitchFamily="50" charset="-128"/>
                          <a:ea typeface="MS UI Gothic" pitchFamily="50" charset="-128"/>
                          <a:cs typeface="+mn-cs"/>
                        </a:rPr>
                        <a:t>、</a:t>
                      </a:r>
                      <a:r>
                        <a:rPr kumimoji="1" lang="ja-JP" altLang="ja-JP" sz="1800" kern="1200" dirty="0" smtClean="0">
                          <a:solidFill>
                            <a:schemeClr val="dk1"/>
                          </a:solidFill>
                          <a:latin typeface="MS UI Gothic" pitchFamily="50" charset="-128"/>
                          <a:ea typeface="MS UI Gothic" pitchFamily="50" charset="-128"/>
                          <a:cs typeface="+mn-cs"/>
                        </a:rPr>
                        <a:t>白</a:t>
                      </a:r>
                      <a:r>
                        <a:rPr kumimoji="1" lang="ja-JP" altLang="en-US" sz="1800" kern="1200" dirty="0" smtClean="0">
                          <a:solidFill>
                            <a:schemeClr val="dk1"/>
                          </a:solidFill>
                          <a:latin typeface="MS UI Gothic" pitchFamily="50" charset="-128"/>
                          <a:ea typeface="MS UI Gothic" pitchFamily="50" charset="-128"/>
                          <a:cs typeface="+mn-cs"/>
                        </a:rPr>
                        <a:t>川</a:t>
                      </a:r>
                      <a:r>
                        <a:rPr kumimoji="1" lang="ja-JP" altLang="ja-JP" sz="1800" kern="1200" dirty="0" smtClean="0">
                          <a:solidFill>
                            <a:schemeClr val="dk1"/>
                          </a:solidFill>
                          <a:latin typeface="MS UI Gothic" pitchFamily="50" charset="-128"/>
                          <a:ea typeface="MS UI Gothic" pitchFamily="50" charset="-128"/>
                          <a:cs typeface="+mn-cs"/>
                        </a:rPr>
                        <a:t>村</a:t>
                      </a:r>
                      <a:endParaRPr kumimoji="1" lang="ja-JP" altLang="en-US" dirty="0">
                        <a:latin typeface="MS UI Gothic" pitchFamily="50" charset="-128"/>
                        <a:ea typeface="MS UI Gothic" pitchFamily="50" charset="-128"/>
                      </a:endParaRPr>
                    </a:p>
                  </a:txBody>
                  <a:tcPr anchor="ctr"/>
                </a:tc>
              </a:tr>
              <a:tr h="833631">
                <a:tc>
                  <a:txBody>
                    <a:bodyPr/>
                    <a:lstStyle/>
                    <a:p>
                      <a:pPr algn="ctr"/>
                      <a:r>
                        <a:rPr kumimoji="1" lang="ja-JP" altLang="en-US" dirty="0" smtClean="0">
                          <a:latin typeface="MS UI Gothic" pitchFamily="50" charset="-128"/>
                          <a:ea typeface="MS UI Gothic" pitchFamily="50" charset="-128"/>
                        </a:rPr>
                        <a:t>和歌山県</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田辺</a:t>
                      </a:r>
                      <a:endParaRPr kumimoji="1" lang="ja-JP" altLang="en-US" dirty="0">
                        <a:latin typeface="MS UI Gothic" pitchFamily="50" charset="-128"/>
                        <a:ea typeface="MS UI Gothic"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smtClean="0">
                          <a:solidFill>
                            <a:schemeClr val="dk1"/>
                          </a:solidFill>
                          <a:latin typeface="MS UI Gothic" pitchFamily="50" charset="-128"/>
                          <a:ea typeface="MS UI Gothic" pitchFamily="50" charset="-128"/>
                          <a:cs typeface="+mn-cs"/>
                        </a:rPr>
                        <a:t>田辺市、みなべ町</a:t>
                      </a:r>
                      <a:r>
                        <a:rPr kumimoji="1" lang="ja-JP" altLang="en-US" sz="1800" kern="1200" dirty="0" smtClean="0">
                          <a:solidFill>
                            <a:schemeClr val="dk1"/>
                          </a:solidFill>
                          <a:latin typeface="MS UI Gothic" pitchFamily="50" charset="-128"/>
                          <a:ea typeface="MS UI Gothic" pitchFamily="50" charset="-128"/>
                          <a:cs typeface="+mn-cs"/>
                        </a:rPr>
                        <a:t>、</a:t>
                      </a:r>
                      <a:r>
                        <a:rPr kumimoji="1" lang="ja-JP" altLang="ja-JP" sz="1800" kern="1200" dirty="0" smtClean="0">
                          <a:solidFill>
                            <a:schemeClr val="dk1"/>
                          </a:solidFill>
                          <a:latin typeface="MS UI Gothic" pitchFamily="50" charset="-128"/>
                          <a:ea typeface="MS UI Gothic" pitchFamily="50" charset="-128"/>
                          <a:cs typeface="+mn-cs"/>
                        </a:rPr>
                        <a:t>白浜町、上富田町</a:t>
                      </a:r>
                      <a:r>
                        <a:rPr kumimoji="1" lang="ja-JP" altLang="en-US" sz="1800" kern="1200" dirty="0" smtClean="0">
                          <a:solidFill>
                            <a:schemeClr val="dk1"/>
                          </a:solidFill>
                          <a:latin typeface="MS UI Gothic" pitchFamily="50" charset="-128"/>
                          <a:ea typeface="MS UI Gothic" pitchFamily="50" charset="-128"/>
                          <a:cs typeface="+mn-cs"/>
                        </a:rPr>
                        <a:t>、</a:t>
                      </a:r>
                      <a:r>
                        <a:rPr kumimoji="1" lang="ja-JP" altLang="ja-JP" sz="1800" kern="1200" dirty="0" smtClean="0">
                          <a:solidFill>
                            <a:schemeClr val="dk1"/>
                          </a:solidFill>
                          <a:latin typeface="MS UI Gothic" pitchFamily="50" charset="-128"/>
                          <a:ea typeface="MS UI Gothic" pitchFamily="50" charset="-128"/>
                          <a:cs typeface="+mn-cs"/>
                        </a:rPr>
                        <a:t>すさみ町</a:t>
                      </a:r>
                      <a:endParaRPr kumimoji="1" lang="ja-JP" altLang="en-US" dirty="0">
                        <a:latin typeface="MS UI Gothic" pitchFamily="50" charset="-128"/>
                        <a:ea typeface="MS UI Gothic" pitchFamily="50" charset="-128"/>
                      </a:endParaRPr>
                    </a:p>
                  </a:txBody>
                  <a:tcPr anchor="ctr"/>
                </a:tc>
              </a:tr>
              <a:tr h="833631">
                <a:tc>
                  <a:txBody>
                    <a:bodyPr/>
                    <a:lstStyle/>
                    <a:p>
                      <a:pPr algn="ctr"/>
                      <a:r>
                        <a:rPr kumimoji="1" lang="ja-JP" altLang="en-US" dirty="0" smtClean="0">
                          <a:latin typeface="MS UI Gothic" pitchFamily="50" charset="-128"/>
                          <a:ea typeface="MS UI Gothic" pitchFamily="50" charset="-128"/>
                        </a:rPr>
                        <a:t>島根県</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隠</a:t>
                      </a:r>
                      <a:r>
                        <a:rPr kumimoji="1" lang="ja-JP" altLang="ja-JP" sz="1800" kern="1200" dirty="0" smtClean="0">
                          <a:solidFill>
                            <a:schemeClr val="dk1"/>
                          </a:solidFill>
                          <a:latin typeface="MS UI Gothic" pitchFamily="50" charset="-128"/>
                          <a:ea typeface="MS UI Gothic" pitchFamily="50" charset="-128"/>
                          <a:cs typeface="+mn-cs"/>
                        </a:rPr>
                        <a:t>岐</a:t>
                      </a:r>
                      <a:endParaRPr kumimoji="1" lang="ja-JP" altLang="en-US" dirty="0">
                        <a:latin typeface="MS UI Gothic" pitchFamily="50" charset="-128"/>
                        <a:ea typeface="MS UI Gothic"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smtClean="0">
                          <a:solidFill>
                            <a:schemeClr val="dk1"/>
                          </a:solidFill>
                          <a:latin typeface="MS UI Gothic" pitchFamily="50" charset="-128"/>
                          <a:ea typeface="MS UI Gothic" pitchFamily="50" charset="-128"/>
                          <a:cs typeface="+mn-cs"/>
                        </a:rPr>
                        <a:t>海士町、西ノ島町、知夫村</a:t>
                      </a:r>
                      <a:r>
                        <a:rPr kumimoji="1" lang="ja-JP" altLang="en-US" sz="1800" kern="1200" dirty="0" smtClean="0">
                          <a:solidFill>
                            <a:schemeClr val="dk1"/>
                          </a:solidFill>
                          <a:latin typeface="MS UI Gothic" pitchFamily="50" charset="-128"/>
                          <a:ea typeface="MS UI Gothic" pitchFamily="50" charset="-128"/>
                          <a:cs typeface="+mn-cs"/>
                        </a:rPr>
                        <a:t>、</a:t>
                      </a:r>
                      <a:r>
                        <a:rPr kumimoji="1" lang="ja-JP" altLang="ja-JP" sz="1800" kern="1200" dirty="0" smtClean="0">
                          <a:solidFill>
                            <a:schemeClr val="dk1"/>
                          </a:solidFill>
                          <a:latin typeface="MS UI Gothic" pitchFamily="50" charset="-128"/>
                          <a:ea typeface="MS UI Gothic" pitchFamily="50" charset="-128"/>
                          <a:cs typeface="+mn-cs"/>
                        </a:rPr>
                        <a:t>隠岐の島町</a:t>
                      </a:r>
                      <a:endParaRPr kumimoji="1" lang="ja-JP" altLang="en-US" dirty="0">
                        <a:latin typeface="MS UI Gothic" pitchFamily="50" charset="-128"/>
                        <a:ea typeface="MS UI Gothic" pitchFamily="50" charset="-128"/>
                      </a:endParaRPr>
                    </a:p>
                  </a:txBody>
                  <a:tcPr anchor="ctr"/>
                </a:tc>
              </a:tr>
              <a:tr h="1190901">
                <a:tc>
                  <a:txBody>
                    <a:bodyPr/>
                    <a:lstStyle/>
                    <a:p>
                      <a:pPr algn="ctr"/>
                      <a:r>
                        <a:rPr kumimoji="1" lang="ja-JP" altLang="en-US" dirty="0" smtClean="0">
                          <a:latin typeface="MS UI Gothic" pitchFamily="50" charset="-128"/>
                          <a:ea typeface="MS UI Gothic" pitchFamily="50" charset="-128"/>
                        </a:rPr>
                        <a:t>岡山県</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津山・英田</a:t>
                      </a:r>
                      <a:endParaRPr kumimoji="1" lang="ja-JP" altLang="en-US" dirty="0">
                        <a:latin typeface="MS UI Gothic" pitchFamily="50" charset="-128"/>
                        <a:ea typeface="MS UI Gothic"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smtClean="0">
                          <a:solidFill>
                            <a:schemeClr val="dk1"/>
                          </a:solidFill>
                          <a:latin typeface="MS UI Gothic" pitchFamily="50" charset="-128"/>
                          <a:ea typeface="MS UI Gothic" pitchFamily="50" charset="-128"/>
                          <a:cs typeface="+mn-cs"/>
                        </a:rPr>
                        <a:t>津山市、美作市、鏡野町、勝央町、奈義町、西粟倉村、</a:t>
                      </a:r>
                      <a:r>
                        <a:rPr kumimoji="1" lang="ja-JP" altLang="en-US" sz="1800" kern="1200" dirty="0" smtClean="0">
                          <a:solidFill>
                            <a:schemeClr val="dk1"/>
                          </a:solidFill>
                          <a:latin typeface="MS UI Gothic" pitchFamily="50" charset="-128"/>
                          <a:ea typeface="MS UI Gothic" pitchFamily="50" charset="-128"/>
                          <a:cs typeface="+mn-cs"/>
                        </a:rPr>
                        <a:t>久米南町、美咲町</a:t>
                      </a:r>
                      <a:endParaRPr kumimoji="1" lang="ja-JP" altLang="ja-JP" sz="1800" kern="1200" dirty="0" smtClean="0">
                        <a:solidFill>
                          <a:schemeClr val="dk1"/>
                        </a:solidFill>
                        <a:latin typeface="MS UI Gothic" pitchFamily="50" charset="-128"/>
                        <a:ea typeface="MS UI Gothic" pitchFamily="50" charset="-128"/>
                        <a:cs typeface="+mn-cs"/>
                      </a:endParaRPr>
                    </a:p>
                    <a:p>
                      <a:pPr algn="l"/>
                      <a:endParaRPr kumimoji="1" lang="ja-JP" altLang="en-US" dirty="0">
                        <a:latin typeface="MS UI Gothic" pitchFamily="50" charset="-128"/>
                        <a:ea typeface="MS UI Gothic" pitchFamily="50" charset="-128"/>
                      </a:endParaRPr>
                    </a:p>
                  </a:txBody>
                  <a:tcPr anchor="ctr"/>
                </a:tc>
              </a:tr>
              <a:tr h="833631">
                <a:tc>
                  <a:txBody>
                    <a:bodyPr/>
                    <a:lstStyle/>
                    <a:p>
                      <a:pPr algn="ctr"/>
                      <a:r>
                        <a:rPr kumimoji="1" lang="ja-JP" altLang="en-US" dirty="0" smtClean="0">
                          <a:latin typeface="MS UI Gothic" pitchFamily="50" charset="-128"/>
                          <a:ea typeface="MS UI Gothic" pitchFamily="50" charset="-128"/>
                        </a:rPr>
                        <a:t>香川県</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小豆</a:t>
                      </a:r>
                      <a:endParaRPr kumimoji="1" lang="ja-JP" altLang="en-US" dirty="0">
                        <a:latin typeface="MS UI Gothic" pitchFamily="50" charset="-128"/>
                        <a:ea typeface="MS UI Gothic"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smtClean="0">
                          <a:solidFill>
                            <a:schemeClr val="dk1"/>
                          </a:solidFill>
                          <a:latin typeface="MS UI Gothic" pitchFamily="50" charset="-128"/>
                          <a:ea typeface="MS UI Gothic" pitchFamily="50" charset="-128"/>
                          <a:cs typeface="+mn-cs"/>
                        </a:rPr>
                        <a:t>小豆郡</a:t>
                      </a:r>
                      <a:r>
                        <a:rPr kumimoji="1" lang="ja-JP" altLang="en-US" sz="1800" kern="1200" dirty="0" smtClean="0">
                          <a:solidFill>
                            <a:schemeClr val="dk1"/>
                          </a:solidFill>
                          <a:latin typeface="MS UI Gothic" pitchFamily="50" charset="-128"/>
                          <a:ea typeface="MS UI Gothic" pitchFamily="50" charset="-128"/>
                          <a:cs typeface="+mn-cs"/>
                        </a:rPr>
                        <a:t>（土庄町、小豆島町）</a:t>
                      </a:r>
                      <a:endParaRPr kumimoji="1" lang="ja-JP" altLang="en-US" dirty="0">
                        <a:latin typeface="MS UI Gothic" pitchFamily="50" charset="-128"/>
                        <a:ea typeface="MS UI Gothic" pitchFamily="50" charset="-128"/>
                      </a:endParaRPr>
                    </a:p>
                  </a:txBody>
                  <a:tcPr anchor="ctr"/>
                </a:tc>
              </a:tr>
              <a:tr h="1190901">
                <a:tc>
                  <a:txBody>
                    <a:bodyPr/>
                    <a:lstStyle/>
                    <a:p>
                      <a:pPr algn="ctr"/>
                      <a:r>
                        <a:rPr kumimoji="1" lang="ja-JP" altLang="en-US" dirty="0" smtClean="0">
                          <a:latin typeface="MS UI Gothic" pitchFamily="50" charset="-128"/>
                          <a:ea typeface="MS UI Gothic" pitchFamily="50" charset="-128"/>
                        </a:rPr>
                        <a:t>高知県</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幡多</a:t>
                      </a:r>
                      <a:endParaRPr kumimoji="1" lang="ja-JP" altLang="en-US" dirty="0">
                        <a:latin typeface="MS UI Gothic" pitchFamily="50" charset="-128"/>
                        <a:ea typeface="MS UI Gothic" pitchFamily="50" charset="-128"/>
                      </a:endParaRPr>
                    </a:p>
                  </a:txBody>
                  <a:tcPr anchor="ctr"/>
                </a:tc>
                <a:tc>
                  <a:txBody>
                    <a:bodyPr/>
                    <a:lstStyle/>
                    <a:p>
                      <a:pPr algn="l"/>
                      <a:r>
                        <a:rPr kumimoji="1" lang="ja-JP" altLang="ja-JP" sz="1800" kern="1200" dirty="0" smtClean="0">
                          <a:solidFill>
                            <a:schemeClr val="dk1"/>
                          </a:solidFill>
                          <a:latin typeface="MS UI Gothic" pitchFamily="50" charset="-128"/>
                          <a:ea typeface="MS UI Gothic" pitchFamily="50" charset="-128"/>
                          <a:cs typeface="+mn-cs"/>
                        </a:rPr>
                        <a:t>宿毛市、土佐清水市、四万十市、大月町、三原村</a:t>
                      </a:r>
                      <a:r>
                        <a:rPr kumimoji="1" lang="ja-JP" altLang="en-US" sz="1800" kern="1200" dirty="0" smtClean="0">
                          <a:solidFill>
                            <a:schemeClr val="dk1"/>
                          </a:solidFill>
                          <a:latin typeface="MS UI Gothic" pitchFamily="50" charset="-128"/>
                          <a:ea typeface="MS UI Gothic" pitchFamily="50" charset="-128"/>
                          <a:cs typeface="+mn-cs"/>
                        </a:rPr>
                        <a:t>、</a:t>
                      </a:r>
                      <a:endParaRPr kumimoji="1" lang="ja-JP" altLang="ja-JP" sz="1800" kern="1200" dirty="0" smtClean="0">
                        <a:solidFill>
                          <a:schemeClr val="dk1"/>
                        </a:solidFill>
                        <a:latin typeface="MS UI Gothic" pitchFamily="50" charset="-128"/>
                        <a:ea typeface="MS UI Gothic" pitchFamily="50" charset="-128"/>
                        <a:cs typeface="+mn-cs"/>
                      </a:endParaRPr>
                    </a:p>
                    <a:p>
                      <a:pPr algn="l"/>
                      <a:r>
                        <a:rPr kumimoji="1" lang="ja-JP" altLang="ja-JP" sz="1800" kern="1200" dirty="0" smtClean="0">
                          <a:solidFill>
                            <a:schemeClr val="dk1"/>
                          </a:solidFill>
                          <a:latin typeface="MS UI Gothic" pitchFamily="50" charset="-128"/>
                          <a:ea typeface="MS UI Gothic" pitchFamily="50" charset="-128"/>
                          <a:cs typeface="+mn-cs"/>
                        </a:rPr>
                        <a:t>黒潮町</a:t>
                      </a:r>
                      <a:endParaRPr kumimoji="1" lang="ja-JP" altLang="en-US" dirty="0">
                        <a:latin typeface="MS UI Gothic" pitchFamily="50" charset="-128"/>
                        <a:ea typeface="MS UI Gothic" pitchFamily="50" charset="-128"/>
                      </a:endParaRPr>
                    </a:p>
                  </a:txBody>
                  <a:tcPr anchor="ctr"/>
                </a:tc>
              </a:tr>
            </a:tbl>
          </a:graphicData>
        </a:graphic>
      </p:graphicFrame>
      <p:sp>
        <p:nvSpPr>
          <p:cNvPr id="3" name="スライド番号プレースホルダ 7"/>
          <p:cNvSpPr>
            <a:spLocks noGrp="1"/>
          </p:cNvSpPr>
          <p:nvPr>
            <p:ph type="sldNum" sz="quarter" idx="11"/>
          </p:nvPr>
        </p:nvSpPr>
        <p:spPr>
          <a:xfrm>
            <a:off x="6840538" y="6480175"/>
            <a:ext cx="2133600" cy="339725"/>
          </a:xfrm>
        </p:spPr>
        <p:txBody>
          <a:bodyPr/>
          <a:lstStyle/>
          <a:p>
            <a:pPr algn="r">
              <a:defRPr/>
            </a:pPr>
            <a:fld id="{4E1BF542-285A-4635-9E46-E9D38C4B6B3C}" type="slidenum">
              <a:rPr lang="en-US">
                <a:effectLst>
                  <a:outerShdw blurRad="38100" dist="38100" dir="2700000" algn="tl">
                    <a:srgbClr val="000000">
                      <a:alpha val="43137"/>
                    </a:srgbClr>
                  </a:outerShdw>
                </a:effectLst>
                <a:latin typeface="Arial Unicode MS" pitchFamily="50" charset="-128"/>
                <a:ea typeface="Arial Unicode MS" pitchFamily="50" charset="-128"/>
                <a:cs typeface="Arial Unicode MS" pitchFamily="50" charset="-128"/>
              </a:rPr>
              <a:pPr algn="r">
                <a:defRPr/>
              </a:pPr>
              <a:t>236</a:t>
            </a:fld>
            <a:endParaRPr lang="en-US" dirty="0">
              <a:effectLst>
                <a:outerShdw blurRad="38100" dist="38100" dir="2700000" algn="tl">
                  <a:srgbClr val="000000">
                    <a:alpha val="43137"/>
                  </a:srgbClr>
                </a:outerShdw>
              </a:effectLst>
              <a:latin typeface="Arial Unicode MS" pitchFamily="50" charset="-128"/>
              <a:ea typeface="Arial Unicode MS" pitchFamily="50" charset="-128"/>
              <a:cs typeface="Arial Unicode MS" pitchFamily="50" charset="-128"/>
            </a:endParaRPr>
          </a:p>
        </p:txBody>
      </p:sp>
    </p:spTree>
    <p:extLst>
      <p:ext uri="{BB962C8B-B14F-4D97-AF65-F5344CB8AC3E}">
        <p14:creationId xmlns:p14="http://schemas.microsoft.com/office/powerpoint/2010/main" xmlns="" val="2666483868"/>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xmlns="" val="1666402893"/>
              </p:ext>
            </p:extLst>
          </p:nvPr>
        </p:nvGraphicFramePr>
        <p:xfrm>
          <a:off x="467544" y="260649"/>
          <a:ext cx="8352928" cy="6419825"/>
        </p:xfrm>
        <a:graphic>
          <a:graphicData uri="http://schemas.openxmlformats.org/drawingml/2006/table">
            <a:tbl>
              <a:tblPr firstRow="1" bandRow="1">
                <a:tableStyleId>{5C22544A-7EE6-4342-B048-85BDC9FD1C3A}</a:tableStyleId>
              </a:tblPr>
              <a:tblGrid>
                <a:gridCol w="1179893"/>
                <a:gridCol w="1534829"/>
                <a:gridCol w="5638206"/>
              </a:tblGrid>
              <a:tr h="566051">
                <a:tc>
                  <a:txBody>
                    <a:bodyPr/>
                    <a:lstStyle/>
                    <a:p>
                      <a:pPr algn="ctr"/>
                      <a:r>
                        <a:rPr kumimoji="1" lang="ja-JP" altLang="en-US" dirty="0" smtClean="0">
                          <a:latin typeface="MS UI Gothic" pitchFamily="50" charset="-128"/>
                          <a:ea typeface="MS UI Gothic" pitchFamily="50" charset="-128"/>
                        </a:rPr>
                        <a:t>都道府県</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二次医療圏</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市町村</a:t>
                      </a:r>
                      <a:endParaRPr kumimoji="1" lang="ja-JP" altLang="en-US" dirty="0">
                        <a:latin typeface="MS UI Gothic" pitchFamily="50" charset="-128"/>
                        <a:ea typeface="MS UI Gothic" pitchFamily="50" charset="-128"/>
                      </a:endParaRPr>
                    </a:p>
                  </a:txBody>
                  <a:tcPr anchor="ctr"/>
                </a:tc>
              </a:tr>
              <a:tr h="566051">
                <a:tc rowSpan="4">
                  <a:txBody>
                    <a:bodyPr/>
                    <a:lstStyle/>
                    <a:p>
                      <a:pPr algn="ctr"/>
                      <a:r>
                        <a:rPr kumimoji="1" lang="ja-JP" altLang="en-US" dirty="0" smtClean="0">
                          <a:latin typeface="MS UI Gothic" pitchFamily="50" charset="-128"/>
                          <a:ea typeface="MS UI Gothic" pitchFamily="50" charset="-128"/>
                        </a:rPr>
                        <a:t>長崎県</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五島</a:t>
                      </a:r>
                      <a:endParaRPr kumimoji="1" lang="ja-JP" altLang="en-US" dirty="0">
                        <a:latin typeface="MS UI Gothic" pitchFamily="50" charset="-128"/>
                        <a:ea typeface="MS UI Gothic" pitchFamily="50" charset="-128"/>
                      </a:endParaRPr>
                    </a:p>
                  </a:txBody>
                  <a:tcPr anchor="ctr"/>
                </a:tc>
                <a:tc>
                  <a:txBody>
                    <a:bodyPr/>
                    <a:lstStyle/>
                    <a:p>
                      <a:r>
                        <a:rPr kumimoji="1" lang="ja-JP" altLang="en-US" dirty="0" smtClean="0">
                          <a:latin typeface="MS UI Gothic" pitchFamily="50" charset="-128"/>
                          <a:ea typeface="MS UI Gothic" pitchFamily="50" charset="-128"/>
                        </a:rPr>
                        <a:t>五島市</a:t>
                      </a:r>
                      <a:endParaRPr kumimoji="1" lang="ja-JP" altLang="en-US" dirty="0">
                        <a:latin typeface="MS UI Gothic" pitchFamily="50" charset="-128"/>
                        <a:ea typeface="MS UI Gothic" pitchFamily="50" charset="-128"/>
                      </a:endParaRPr>
                    </a:p>
                  </a:txBody>
                  <a:tcPr anchor="ctr"/>
                </a:tc>
              </a:tr>
              <a:tr h="566051">
                <a:tc vMerge="1">
                  <a:txBody>
                    <a:bodyPr/>
                    <a:lstStyle/>
                    <a:p>
                      <a:endParaRPr kumimoji="1" lang="ja-JP" altLang="en-US" dirty="0"/>
                    </a:p>
                  </a:txBody>
                  <a:tcPr/>
                </a:tc>
                <a:tc>
                  <a:txBody>
                    <a:bodyPr/>
                    <a:lstStyle/>
                    <a:p>
                      <a:pPr algn="ctr"/>
                      <a:r>
                        <a:rPr kumimoji="1" lang="ja-JP" altLang="en-US" dirty="0" smtClean="0">
                          <a:latin typeface="MS UI Gothic" pitchFamily="50" charset="-128"/>
                          <a:ea typeface="MS UI Gothic" pitchFamily="50" charset="-128"/>
                        </a:rPr>
                        <a:t>上五島</a:t>
                      </a:r>
                      <a:endParaRPr kumimoji="1" lang="ja-JP" altLang="en-US" dirty="0">
                        <a:latin typeface="MS UI Gothic" pitchFamily="50" charset="-128"/>
                        <a:ea typeface="MS UI Gothic" pitchFamily="50" charset="-128"/>
                      </a:endParaRPr>
                    </a:p>
                  </a:txBody>
                  <a:tcPr anchor="ctr"/>
                </a:tc>
                <a:tc>
                  <a:txBody>
                    <a:bodyPr/>
                    <a:lstStyle/>
                    <a:p>
                      <a:r>
                        <a:rPr kumimoji="1" lang="ja-JP" altLang="en-US" dirty="0" smtClean="0">
                          <a:latin typeface="MS UI Gothic" pitchFamily="50" charset="-128"/>
                          <a:ea typeface="MS UI Gothic" pitchFamily="50" charset="-128"/>
                        </a:rPr>
                        <a:t>新上五島町、小値賀町</a:t>
                      </a:r>
                      <a:endParaRPr kumimoji="1" lang="ja-JP" altLang="en-US" dirty="0">
                        <a:latin typeface="MS UI Gothic" pitchFamily="50" charset="-128"/>
                        <a:ea typeface="MS UI Gothic" pitchFamily="50" charset="-128"/>
                      </a:endParaRPr>
                    </a:p>
                  </a:txBody>
                  <a:tcPr anchor="ctr"/>
                </a:tc>
              </a:tr>
              <a:tr h="566051">
                <a:tc vMerge="1">
                  <a:txBody>
                    <a:bodyPr/>
                    <a:lstStyle/>
                    <a:p>
                      <a:endParaRPr kumimoji="1" lang="ja-JP" altLang="en-US" dirty="0"/>
                    </a:p>
                  </a:txBody>
                  <a:tcPr/>
                </a:tc>
                <a:tc>
                  <a:txBody>
                    <a:bodyPr/>
                    <a:lstStyle/>
                    <a:p>
                      <a:pPr algn="ctr"/>
                      <a:r>
                        <a:rPr kumimoji="1" lang="ja-JP" altLang="en-US" dirty="0" smtClean="0">
                          <a:latin typeface="MS UI Gothic" pitchFamily="50" charset="-128"/>
                          <a:ea typeface="MS UI Gothic" pitchFamily="50" charset="-128"/>
                        </a:rPr>
                        <a:t>壱岐</a:t>
                      </a:r>
                      <a:endParaRPr kumimoji="1" lang="ja-JP" altLang="en-US" dirty="0">
                        <a:latin typeface="MS UI Gothic" pitchFamily="50" charset="-128"/>
                        <a:ea typeface="MS UI Gothic" pitchFamily="50" charset="-128"/>
                      </a:endParaRPr>
                    </a:p>
                  </a:txBody>
                  <a:tcPr anchor="ctr"/>
                </a:tc>
                <a:tc>
                  <a:txBody>
                    <a:bodyPr/>
                    <a:lstStyle/>
                    <a:p>
                      <a:r>
                        <a:rPr kumimoji="1" lang="ja-JP" altLang="en-US" dirty="0" smtClean="0">
                          <a:latin typeface="MS UI Gothic" pitchFamily="50" charset="-128"/>
                          <a:ea typeface="MS UI Gothic" pitchFamily="50" charset="-128"/>
                        </a:rPr>
                        <a:t>壱岐市</a:t>
                      </a:r>
                      <a:endParaRPr kumimoji="1" lang="ja-JP" altLang="en-US" dirty="0">
                        <a:latin typeface="MS UI Gothic" pitchFamily="50" charset="-128"/>
                        <a:ea typeface="MS UI Gothic" pitchFamily="50" charset="-128"/>
                      </a:endParaRPr>
                    </a:p>
                  </a:txBody>
                  <a:tcPr anchor="ctr"/>
                </a:tc>
              </a:tr>
              <a:tr h="566051">
                <a:tc vMerge="1">
                  <a:txBody>
                    <a:bodyPr/>
                    <a:lstStyle/>
                    <a:p>
                      <a:endParaRPr kumimoji="1" lang="ja-JP" altLang="en-US" dirty="0"/>
                    </a:p>
                  </a:txBody>
                  <a:tcPr/>
                </a:tc>
                <a:tc>
                  <a:txBody>
                    <a:bodyPr/>
                    <a:lstStyle/>
                    <a:p>
                      <a:pPr algn="ctr"/>
                      <a:r>
                        <a:rPr kumimoji="1" lang="ja-JP" altLang="en-US" dirty="0" smtClean="0">
                          <a:latin typeface="MS UI Gothic" pitchFamily="50" charset="-128"/>
                          <a:ea typeface="MS UI Gothic" pitchFamily="50" charset="-128"/>
                        </a:rPr>
                        <a:t>対馬</a:t>
                      </a:r>
                      <a:endParaRPr kumimoji="1" lang="ja-JP" altLang="en-US" dirty="0">
                        <a:latin typeface="MS UI Gothic" pitchFamily="50" charset="-128"/>
                        <a:ea typeface="MS UI Gothic" pitchFamily="50" charset="-128"/>
                      </a:endParaRPr>
                    </a:p>
                  </a:txBody>
                  <a:tcPr anchor="ctr"/>
                </a:tc>
                <a:tc>
                  <a:txBody>
                    <a:bodyPr/>
                    <a:lstStyle/>
                    <a:p>
                      <a:r>
                        <a:rPr kumimoji="1" lang="ja-JP" altLang="en-US" dirty="0" smtClean="0">
                          <a:latin typeface="MS UI Gothic" pitchFamily="50" charset="-128"/>
                          <a:ea typeface="MS UI Gothic" pitchFamily="50" charset="-128"/>
                        </a:rPr>
                        <a:t>対馬市</a:t>
                      </a:r>
                      <a:endParaRPr kumimoji="1" lang="ja-JP" altLang="en-US" dirty="0">
                        <a:latin typeface="MS UI Gothic" pitchFamily="50" charset="-128"/>
                        <a:ea typeface="MS UI Gothic" pitchFamily="50" charset="-128"/>
                      </a:endParaRPr>
                    </a:p>
                  </a:txBody>
                  <a:tcPr anchor="ctr"/>
                </a:tc>
              </a:tr>
              <a:tr h="977017">
                <a:tc>
                  <a:txBody>
                    <a:bodyPr/>
                    <a:lstStyle/>
                    <a:p>
                      <a:pPr algn="ctr"/>
                      <a:r>
                        <a:rPr kumimoji="1" lang="ja-JP" altLang="en-US" dirty="0" smtClean="0">
                          <a:latin typeface="MS UI Gothic" pitchFamily="50" charset="-128"/>
                          <a:ea typeface="MS UI Gothic" pitchFamily="50" charset="-128"/>
                        </a:rPr>
                        <a:t>熊本県</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球磨</a:t>
                      </a:r>
                      <a:endParaRPr kumimoji="1" lang="ja-JP" altLang="en-US" dirty="0">
                        <a:latin typeface="MS UI Gothic" pitchFamily="50" charset="-128"/>
                        <a:ea typeface="MS UI Gothic" pitchFamily="50" charset="-128"/>
                      </a:endParaRPr>
                    </a:p>
                  </a:txBody>
                  <a:tcPr anchor="ctr"/>
                </a:tc>
                <a:tc>
                  <a:txBody>
                    <a:bodyPr/>
                    <a:lstStyle/>
                    <a:p>
                      <a:r>
                        <a:rPr kumimoji="1" lang="ja-JP" altLang="ja-JP" sz="1800" kern="1200" dirty="0" smtClean="0">
                          <a:solidFill>
                            <a:schemeClr val="dk1"/>
                          </a:solidFill>
                          <a:latin typeface="MS UI Gothic" pitchFamily="50" charset="-128"/>
                          <a:ea typeface="MS UI Gothic" pitchFamily="50" charset="-128"/>
                          <a:cs typeface="+mn-cs"/>
                        </a:rPr>
                        <a:t>人吉市、錦町、あさぎり町、多良木町、湯前町、水上村、相良村、五木村、山江村</a:t>
                      </a:r>
                      <a:r>
                        <a:rPr kumimoji="1" lang="ja-JP" altLang="en-US" sz="1800" kern="1200" dirty="0" smtClean="0">
                          <a:solidFill>
                            <a:schemeClr val="dk1"/>
                          </a:solidFill>
                          <a:latin typeface="MS UI Gothic" pitchFamily="50" charset="-128"/>
                          <a:ea typeface="MS UI Gothic" pitchFamily="50" charset="-128"/>
                          <a:cs typeface="+mn-cs"/>
                        </a:rPr>
                        <a:t>、</a:t>
                      </a:r>
                      <a:r>
                        <a:rPr kumimoji="1" lang="ja-JP" altLang="ja-JP" sz="1800" kern="1200" dirty="0" smtClean="0">
                          <a:solidFill>
                            <a:schemeClr val="dk1"/>
                          </a:solidFill>
                          <a:latin typeface="MS UI Gothic" pitchFamily="50" charset="-128"/>
                          <a:ea typeface="MS UI Gothic" pitchFamily="50" charset="-128"/>
                          <a:cs typeface="+mn-cs"/>
                        </a:rPr>
                        <a:t>球磨村</a:t>
                      </a:r>
                    </a:p>
                  </a:txBody>
                  <a:tcPr anchor="ctr"/>
                </a:tc>
              </a:tr>
              <a:tr h="566051">
                <a:tc rowSpan="2">
                  <a:txBody>
                    <a:bodyPr/>
                    <a:lstStyle/>
                    <a:p>
                      <a:pPr algn="ctr"/>
                      <a:r>
                        <a:rPr kumimoji="1" lang="ja-JP" altLang="en-US" dirty="0" smtClean="0">
                          <a:latin typeface="MS UI Gothic" pitchFamily="50" charset="-128"/>
                          <a:ea typeface="MS UI Gothic" pitchFamily="50" charset="-128"/>
                        </a:rPr>
                        <a:t>鹿児島県</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熊毛</a:t>
                      </a:r>
                      <a:endParaRPr kumimoji="1" lang="ja-JP" altLang="en-US" dirty="0">
                        <a:latin typeface="MS UI Gothic" pitchFamily="50" charset="-128"/>
                        <a:ea typeface="MS UI Gothic" pitchFamily="50" charset="-128"/>
                      </a:endParaRPr>
                    </a:p>
                  </a:txBody>
                  <a:tcPr anchor="ctr"/>
                </a:tc>
                <a:tc>
                  <a:txBody>
                    <a:bodyPr/>
                    <a:lstStyle/>
                    <a:p>
                      <a:r>
                        <a:rPr kumimoji="1" lang="ja-JP" altLang="ja-JP" sz="1800" kern="1200" dirty="0" smtClean="0">
                          <a:solidFill>
                            <a:schemeClr val="dk1"/>
                          </a:solidFill>
                          <a:latin typeface="MS UI Gothic" pitchFamily="50" charset="-128"/>
                          <a:ea typeface="MS UI Gothic" pitchFamily="50" charset="-128"/>
                          <a:cs typeface="+mn-cs"/>
                        </a:rPr>
                        <a:t>西之表市、熊毛郡</a:t>
                      </a:r>
                      <a:r>
                        <a:rPr kumimoji="1" lang="ja-JP" altLang="en-US" sz="1800" kern="1200" dirty="0" smtClean="0">
                          <a:solidFill>
                            <a:schemeClr val="dk1"/>
                          </a:solidFill>
                          <a:latin typeface="MS UI Gothic" pitchFamily="50" charset="-128"/>
                          <a:ea typeface="MS UI Gothic" pitchFamily="50" charset="-128"/>
                          <a:cs typeface="+mn-cs"/>
                        </a:rPr>
                        <a:t>（中種子町、南種子町、屋久島町）</a:t>
                      </a:r>
                      <a:endParaRPr kumimoji="1" lang="ja-JP" altLang="en-US" dirty="0">
                        <a:latin typeface="MS UI Gothic" pitchFamily="50" charset="-128"/>
                        <a:ea typeface="MS UI Gothic" pitchFamily="50" charset="-128"/>
                      </a:endParaRPr>
                    </a:p>
                  </a:txBody>
                  <a:tcPr anchor="ctr"/>
                </a:tc>
              </a:tr>
              <a:tr h="903283">
                <a:tc vMerge="1">
                  <a:txBody>
                    <a:bodyPr/>
                    <a:lstStyle/>
                    <a:p>
                      <a:pPr algn="ctr"/>
                      <a:endParaRPr kumimoji="1" lang="ja-JP" altLang="en-US" dirty="0"/>
                    </a:p>
                  </a:txBody>
                  <a:tcPr anchor="ctr"/>
                </a:tc>
                <a:tc>
                  <a:txBody>
                    <a:bodyPr/>
                    <a:lstStyle/>
                    <a:p>
                      <a:pPr algn="ctr"/>
                      <a:r>
                        <a:rPr kumimoji="1" lang="ja-JP" altLang="en-US" dirty="0" smtClean="0">
                          <a:latin typeface="MS UI Gothic" pitchFamily="50" charset="-128"/>
                          <a:ea typeface="MS UI Gothic" pitchFamily="50" charset="-128"/>
                        </a:rPr>
                        <a:t>奄美</a:t>
                      </a:r>
                      <a:endParaRPr kumimoji="1" lang="ja-JP" altLang="en-US" dirty="0">
                        <a:latin typeface="MS UI Gothic" pitchFamily="50" charset="-128"/>
                        <a:ea typeface="MS UI Gothic" pitchFamily="50" charset="-128"/>
                      </a:endParaRPr>
                    </a:p>
                  </a:txBody>
                  <a:tcPr anchor="ctr"/>
                </a:tc>
                <a:tc>
                  <a:txBody>
                    <a:bodyPr/>
                    <a:lstStyle/>
                    <a:p>
                      <a:r>
                        <a:rPr kumimoji="1" lang="ja-JP" altLang="ja-JP" sz="1800" kern="1200" dirty="0" smtClean="0">
                          <a:solidFill>
                            <a:schemeClr val="dk1"/>
                          </a:solidFill>
                          <a:latin typeface="MS UI Gothic" pitchFamily="50" charset="-128"/>
                          <a:ea typeface="MS UI Gothic" pitchFamily="50" charset="-128"/>
                          <a:cs typeface="+mn-cs"/>
                        </a:rPr>
                        <a:t>奄美市</a:t>
                      </a:r>
                      <a:r>
                        <a:rPr kumimoji="1" lang="ja-JP" altLang="en-US" sz="1800" kern="1200" dirty="0" smtClean="0">
                          <a:solidFill>
                            <a:schemeClr val="dk1"/>
                          </a:solidFill>
                          <a:latin typeface="MS UI Gothic" pitchFamily="50" charset="-128"/>
                          <a:ea typeface="MS UI Gothic" pitchFamily="50" charset="-128"/>
                          <a:cs typeface="+mn-cs"/>
                        </a:rPr>
                        <a:t>、</a:t>
                      </a:r>
                      <a:r>
                        <a:rPr kumimoji="1" lang="ja-JP" altLang="ja-JP" sz="1800" kern="1200" dirty="0" smtClean="0">
                          <a:solidFill>
                            <a:schemeClr val="dk1"/>
                          </a:solidFill>
                          <a:latin typeface="MS UI Gothic" pitchFamily="50" charset="-128"/>
                          <a:ea typeface="MS UI Gothic" pitchFamily="50" charset="-128"/>
                          <a:cs typeface="+mn-cs"/>
                        </a:rPr>
                        <a:t>大島郡</a:t>
                      </a:r>
                      <a:r>
                        <a:rPr kumimoji="1" lang="ja-JP" altLang="en-US" sz="1800" kern="1200" dirty="0" smtClean="0">
                          <a:solidFill>
                            <a:schemeClr val="dk1"/>
                          </a:solidFill>
                          <a:latin typeface="MS UI Gothic" pitchFamily="50" charset="-128"/>
                          <a:ea typeface="MS UI Gothic" pitchFamily="50" charset="-128"/>
                          <a:cs typeface="+mn-cs"/>
                        </a:rPr>
                        <a:t>（大和村、宇検村、瀬戸内町、籠郷町、喜界町、徳之島町、天城町、伊仙町、和泊町、知名町、与論町）</a:t>
                      </a:r>
                      <a:endParaRPr kumimoji="1" lang="ja-JP" altLang="ja-JP" sz="1800" kern="1200" dirty="0" smtClean="0">
                        <a:solidFill>
                          <a:schemeClr val="dk1"/>
                        </a:solidFill>
                        <a:latin typeface="MS UI Gothic" pitchFamily="50" charset="-128"/>
                        <a:ea typeface="MS UI Gothic" pitchFamily="50" charset="-128"/>
                        <a:cs typeface="+mn-cs"/>
                      </a:endParaRPr>
                    </a:p>
                  </a:txBody>
                  <a:tcPr anchor="ctr"/>
                </a:tc>
              </a:tr>
              <a:tr h="566051">
                <a:tc rowSpan="2">
                  <a:txBody>
                    <a:bodyPr/>
                    <a:lstStyle/>
                    <a:p>
                      <a:pPr algn="ctr"/>
                      <a:r>
                        <a:rPr kumimoji="1" lang="ja-JP" altLang="en-US" dirty="0" smtClean="0">
                          <a:latin typeface="MS UI Gothic" pitchFamily="50" charset="-128"/>
                          <a:ea typeface="MS UI Gothic" pitchFamily="50" charset="-128"/>
                        </a:rPr>
                        <a:t>沖縄県</a:t>
                      </a:r>
                      <a:endParaRPr kumimoji="1" lang="ja-JP" altLang="en-US" dirty="0">
                        <a:latin typeface="MS UI Gothic" pitchFamily="50" charset="-128"/>
                        <a:ea typeface="MS UI Gothic" pitchFamily="50" charset="-128"/>
                      </a:endParaRPr>
                    </a:p>
                  </a:txBody>
                  <a:tcPr anchor="ctr"/>
                </a:tc>
                <a:tc>
                  <a:txBody>
                    <a:bodyPr/>
                    <a:lstStyle/>
                    <a:p>
                      <a:pPr algn="ctr"/>
                      <a:r>
                        <a:rPr kumimoji="1" lang="ja-JP" altLang="en-US" dirty="0" smtClean="0">
                          <a:latin typeface="MS UI Gothic" pitchFamily="50" charset="-128"/>
                          <a:ea typeface="MS UI Gothic" pitchFamily="50" charset="-128"/>
                        </a:rPr>
                        <a:t>宮古</a:t>
                      </a:r>
                      <a:endParaRPr kumimoji="1" lang="ja-JP" altLang="en-US" dirty="0">
                        <a:latin typeface="MS UI Gothic" pitchFamily="50" charset="-128"/>
                        <a:ea typeface="MS UI Gothic" pitchFamily="50" charset="-128"/>
                      </a:endParaRPr>
                    </a:p>
                  </a:txBody>
                  <a:tcPr anchor="ctr"/>
                </a:tc>
                <a:tc>
                  <a:txBody>
                    <a:bodyPr/>
                    <a:lstStyle/>
                    <a:p>
                      <a:r>
                        <a:rPr kumimoji="1" lang="ja-JP" altLang="ja-JP" sz="1800" kern="1200" dirty="0" smtClean="0">
                          <a:solidFill>
                            <a:schemeClr val="dk1"/>
                          </a:solidFill>
                          <a:latin typeface="MS UI Gothic" pitchFamily="50" charset="-128"/>
                          <a:ea typeface="MS UI Gothic" pitchFamily="50" charset="-128"/>
                          <a:cs typeface="+mn-cs"/>
                        </a:rPr>
                        <a:t>宮古島市</a:t>
                      </a:r>
                      <a:r>
                        <a:rPr kumimoji="1" lang="ja-JP" altLang="en-US" sz="1800" kern="1200" dirty="0" smtClean="0">
                          <a:solidFill>
                            <a:schemeClr val="dk1"/>
                          </a:solidFill>
                          <a:latin typeface="MS UI Gothic" pitchFamily="50" charset="-128"/>
                          <a:ea typeface="MS UI Gothic" pitchFamily="50" charset="-128"/>
                          <a:cs typeface="+mn-cs"/>
                        </a:rPr>
                        <a:t>、</a:t>
                      </a:r>
                      <a:r>
                        <a:rPr kumimoji="1" lang="ja-JP" altLang="ja-JP" sz="1800" kern="1200" dirty="0" smtClean="0">
                          <a:solidFill>
                            <a:schemeClr val="dk1"/>
                          </a:solidFill>
                          <a:latin typeface="MS UI Gothic" pitchFamily="50" charset="-128"/>
                          <a:ea typeface="MS UI Gothic" pitchFamily="50" charset="-128"/>
                          <a:cs typeface="+mn-cs"/>
                        </a:rPr>
                        <a:t>多良間村</a:t>
                      </a:r>
                      <a:endParaRPr kumimoji="1" lang="ja-JP" altLang="en-US" dirty="0">
                        <a:latin typeface="MS UI Gothic" pitchFamily="50" charset="-128"/>
                        <a:ea typeface="MS UI Gothic" pitchFamily="50" charset="-128"/>
                      </a:endParaRPr>
                    </a:p>
                  </a:txBody>
                  <a:tcPr anchor="ctr"/>
                </a:tc>
              </a:tr>
              <a:tr h="566051">
                <a:tc vMerge="1">
                  <a:txBody>
                    <a:bodyPr/>
                    <a:lstStyle/>
                    <a:p>
                      <a:pPr algn="ctr"/>
                      <a:endParaRPr kumimoji="1" lang="ja-JP" altLang="en-US" dirty="0"/>
                    </a:p>
                  </a:txBody>
                  <a:tcPr anchor="ctr"/>
                </a:tc>
                <a:tc>
                  <a:txBody>
                    <a:bodyPr/>
                    <a:lstStyle/>
                    <a:p>
                      <a:pPr algn="ctr"/>
                      <a:r>
                        <a:rPr kumimoji="1" lang="ja-JP" altLang="en-US" dirty="0" smtClean="0">
                          <a:latin typeface="MS UI Gothic" pitchFamily="50" charset="-128"/>
                          <a:ea typeface="MS UI Gothic" pitchFamily="50" charset="-128"/>
                        </a:rPr>
                        <a:t>八重山</a:t>
                      </a:r>
                      <a:endParaRPr kumimoji="1" lang="ja-JP" altLang="en-US" dirty="0">
                        <a:latin typeface="MS UI Gothic" pitchFamily="50" charset="-128"/>
                        <a:ea typeface="MS UI Gothic" pitchFamily="50" charset="-128"/>
                      </a:endParaRPr>
                    </a:p>
                  </a:txBody>
                  <a:tcPr anchor="ctr"/>
                </a:tc>
                <a:tc>
                  <a:txBody>
                    <a:bodyPr/>
                    <a:lstStyle/>
                    <a:p>
                      <a:r>
                        <a:rPr kumimoji="1" lang="ja-JP" altLang="ja-JP" sz="1800" kern="1200" dirty="0" smtClean="0">
                          <a:solidFill>
                            <a:schemeClr val="dk1"/>
                          </a:solidFill>
                          <a:latin typeface="MS UI Gothic" pitchFamily="50" charset="-128"/>
                          <a:ea typeface="MS UI Gothic" pitchFamily="50" charset="-128"/>
                          <a:cs typeface="+mn-cs"/>
                        </a:rPr>
                        <a:t>石垣市、竹富町</a:t>
                      </a:r>
                      <a:r>
                        <a:rPr kumimoji="1" lang="ja-JP" altLang="en-US" sz="1800" kern="1200" dirty="0" smtClean="0">
                          <a:solidFill>
                            <a:schemeClr val="dk1"/>
                          </a:solidFill>
                          <a:latin typeface="MS UI Gothic" pitchFamily="50" charset="-128"/>
                          <a:ea typeface="MS UI Gothic" pitchFamily="50" charset="-128"/>
                          <a:cs typeface="+mn-cs"/>
                        </a:rPr>
                        <a:t>、</a:t>
                      </a:r>
                      <a:r>
                        <a:rPr kumimoji="1" lang="ja-JP" altLang="ja-JP" sz="1800" kern="1200" dirty="0" smtClean="0">
                          <a:solidFill>
                            <a:schemeClr val="dk1"/>
                          </a:solidFill>
                          <a:latin typeface="MS UI Gothic" pitchFamily="50" charset="-128"/>
                          <a:ea typeface="MS UI Gothic" pitchFamily="50" charset="-128"/>
                          <a:cs typeface="+mn-cs"/>
                        </a:rPr>
                        <a:t>与那国町</a:t>
                      </a:r>
                      <a:endParaRPr kumimoji="1" lang="ja-JP" altLang="en-US" dirty="0">
                        <a:latin typeface="MS UI Gothic" pitchFamily="50" charset="-128"/>
                        <a:ea typeface="MS UI Gothic" pitchFamily="50" charset="-128"/>
                      </a:endParaRPr>
                    </a:p>
                  </a:txBody>
                  <a:tcPr anchor="ctr"/>
                </a:tc>
              </a:tr>
            </a:tbl>
          </a:graphicData>
        </a:graphic>
      </p:graphicFrame>
      <p:sp>
        <p:nvSpPr>
          <p:cNvPr id="3" name="スライド番号プレースホルダ 7"/>
          <p:cNvSpPr>
            <a:spLocks noGrp="1"/>
          </p:cNvSpPr>
          <p:nvPr>
            <p:ph type="sldNum" sz="quarter" idx="11"/>
          </p:nvPr>
        </p:nvSpPr>
        <p:spPr>
          <a:xfrm>
            <a:off x="6840538" y="6480175"/>
            <a:ext cx="2133600" cy="339725"/>
          </a:xfrm>
        </p:spPr>
        <p:txBody>
          <a:bodyPr/>
          <a:lstStyle/>
          <a:p>
            <a:pPr algn="r">
              <a:defRPr/>
            </a:pPr>
            <a:fld id="{4E1BF542-285A-4635-9E46-E9D38C4B6B3C}" type="slidenum">
              <a:rPr lang="en-US">
                <a:effectLst>
                  <a:outerShdw blurRad="38100" dist="38100" dir="2700000" algn="tl">
                    <a:srgbClr val="000000">
                      <a:alpha val="43137"/>
                    </a:srgbClr>
                  </a:outerShdw>
                </a:effectLst>
                <a:latin typeface="Arial Unicode MS" pitchFamily="50" charset="-128"/>
                <a:ea typeface="Arial Unicode MS" pitchFamily="50" charset="-128"/>
                <a:cs typeface="Arial Unicode MS" pitchFamily="50" charset="-128"/>
              </a:rPr>
              <a:pPr algn="r">
                <a:defRPr/>
              </a:pPr>
              <a:t>237</a:t>
            </a:fld>
            <a:endParaRPr lang="en-US" dirty="0">
              <a:effectLst>
                <a:outerShdw blurRad="38100" dist="38100" dir="2700000" algn="tl">
                  <a:srgbClr val="000000">
                    <a:alpha val="43137"/>
                  </a:srgbClr>
                </a:outerShdw>
              </a:effectLst>
              <a:latin typeface="Arial Unicode MS" pitchFamily="50" charset="-128"/>
              <a:ea typeface="Arial Unicode MS" pitchFamily="50" charset="-128"/>
              <a:cs typeface="Arial Unicode MS" pitchFamily="50" charset="-128"/>
            </a:endParaRPr>
          </a:p>
        </p:txBody>
      </p:sp>
    </p:spTree>
    <p:extLst>
      <p:ext uri="{BB962C8B-B14F-4D97-AF65-F5344CB8AC3E}">
        <p14:creationId xmlns:p14="http://schemas.microsoft.com/office/powerpoint/2010/main" xmlns="" val="4177155309"/>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341438"/>
            <a:ext cx="8229600" cy="2087562"/>
          </a:xfrm>
        </p:spPr>
        <p:txBody>
          <a:bodyPr anchor="ctr"/>
          <a:lstStyle/>
          <a:p>
            <a:pPr eaLnBrk="1" fontAlgn="auto" hangingPunct="1">
              <a:spcBef>
                <a:spcPts val="0"/>
              </a:spcBef>
              <a:spcAft>
                <a:spcPts val="1200"/>
              </a:spcAft>
              <a:defRPr/>
            </a:pP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特掲診療料</a:t>
            </a: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4000" b="1" u="sng"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医 学 管 理 等</a:t>
            </a:r>
            <a:endParaRPr lang="ja-JP" altLang="en-US" sz="4000" b="1" u="sng"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スライド番号プレースホルダ 7"/>
          <p:cNvSpPr txBox="1">
            <a:spLocks/>
          </p:cNvSpPr>
          <p:nvPr/>
        </p:nvSpPr>
        <p:spPr>
          <a:xfrm>
            <a:off x="6840538" y="6480175"/>
            <a:ext cx="2133600" cy="339725"/>
          </a:xfrm>
          <a:prstGeom prst="rect">
            <a:avLst/>
          </a:prstGeom>
        </p:spPr>
        <p:txBody>
          <a:bodyPr/>
          <a:lstStyle/>
          <a:p>
            <a:pPr algn="r" fontAlgn="auto">
              <a:spcBef>
                <a:spcPts val="0"/>
              </a:spcBef>
              <a:spcAft>
                <a:spcPts val="0"/>
              </a:spcAft>
              <a:defRPr/>
            </a:pPr>
            <a:fld id="{BFC9B473-3E4C-497D-ACDE-8298C41B5B29}" type="slidenum">
              <a:rPr kumimoji="0" lang="en-US" sz="1400">
                <a:effectLst>
                  <a:outerShdw blurRad="38100" dist="38100" dir="2700000" algn="tl">
                    <a:srgbClr val="000000">
                      <a:alpha val="43137"/>
                    </a:srgbClr>
                  </a:outerShdw>
                </a:effectLst>
                <a:latin typeface="+mn-lt"/>
                <a:ea typeface="+mn-ea"/>
              </a:rPr>
              <a:pPr algn="r" fontAlgn="auto">
                <a:spcBef>
                  <a:spcPts val="0"/>
                </a:spcBef>
                <a:spcAft>
                  <a:spcPts val="0"/>
                </a:spcAft>
                <a:defRPr/>
              </a:pPr>
              <a:t>238</a:t>
            </a:fld>
            <a:endParaRPr kumimoji="0" lang="en-US" sz="1400" dirty="0">
              <a:effectLst>
                <a:outerShdw blurRad="38100" dist="38100" dir="2700000" algn="tl">
                  <a:srgbClr val="000000">
                    <a:alpha val="43137"/>
                  </a:srgbClr>
                </a:outerShdw>
              </a:effectLst>
              <a:latin typeface="+mn-lt"/>
              <a:ea typeface="+mn-ea"/>
            </a:endParaRP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980728"/>
            <a:ext cx="8208912" cy="1728192"/>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600"/>
              </a:spcAft>
              <a:defRPr/>
            </a:pPr>
            <a:r>
              <a:rPr kumimoji="0" lang="ja-JP" altLang="en-US" sz="2800" dirty="0">
                <a:latin typeface="MS UI Gothic" pitchFamily="50" charset="-128"/>
                <a:ea typeface="MS UI Gothic" pitchFamily="50" charset="-128"/>
              </a:rPr>
              <a:t>◆緩和ケアチーム等の評価</a:t>
            </a:r>
            <a:endParaRPr kumimoji="0" lang="en-US" altLang="ja-JP" sz="2800" dirty="0">
              <a:latin typeface="MS UI Gothic" pitchFamily="50" charset="-128"/>
              <a:ea typeface="MS UI Gothic" pitchFamily="50" charset="-128"/>
            </a:endParaRPr>
          </a:p>
          <a:p>
            <a:pPr marL="273050" indent="263525" fontAlgn="auto">
              <a:spcBef>
                <a:spcPts val="0"/>
              </a:spcBef>
              <a:spcAft>
                <a:spcPts val="0"/>
              </a:spcAft>
              <a:defRPr/>
            </a:pPr>
            <a:r>
              <a:rPr kumimoji="0" lang="ja-JP" altLang="en-US" sz="2400" dirty="0">
                <a:solidFill>
                  <a:srgbClr val="0070C0"/>
                </a:solidFill>
                <a:latin typeface="MS UI Gothic" pitchFamily="50" charset="-128"/>
                <a:ea typeface="MS UI Gothic" pitchFamily="50" charset="-128"/>
              </a:rPr>
              <a:t>緩和ケアの経験を有する医師</a:t>
            </a:r>
            <a:r>
              <a:rPr kumimoji="0" lang="ja-JP" altLang="en-US" sz="2400" dirty="0">
                <a:latin typeface="MS UI Gothic" pitchFamily="50" charset="-128"/>
                <a:ea typeface="MS UI Gothic" pitchFamily="50" charset="-128"/>
              </a:rPr>
              <a:t>が、がん性疼痛の症状緩和を目的として麻薬を投与しているがん患者に対して療養上必要な</a:t>
            </a:r>
            <a:r>
              <a:rPr kumimoji="0" lang="ja-JP" altLang="en-US" sz="2400" dirty="0">
                <a:solidFill>
                  <a:srgbClr val="0070C0"/>
                </a:solidFill>
                <a:latin typeface="MS UI Gothic" pitchFamily="50" charset="-128"/>
                <a:ea typeface="MS UI Gothic" pitchFamily="50" charset="-128"/>
              </a:rPr>
              <a:t>指導を行った場合の評価</a:t>
            </a:r>
            <a:r>
              <a:rPr kumimoji="0" lang="ja-JP" altLang="en-US" sz="2400" dirty="0">
                <a:latin typeface="MS UI Gothic" pitchFamily="50" charset="-128"/>
                <a:ea typeface="MS UI Gothic" pitchFamily="50" charset="-128"/>
              </a:rPr>
              <a:t>を行う。</a:t>
            </a:r>
            <a:endParaRPr kumimoji="0" lang="en-US" altLang="ja-JP" sz="2400" dirty="0">
              <a:latin typeface="MS UI Gothic" pitchFamily="50" charset="-128"/>
              <a:ea typeface="MS UI Gothic" pitchFamily="50" charset="-128"/>
            </a:endParaRPr>
          </a:p>
        </p:txBody>
      </p:sp>
      <p:graphicFrame>
        <p:nvGraphicFramePr>
          <p:cNvPr id="11" name="コンテンツ プレースホルダ 6"/>
          <p:cNvGraphicFramePr>
            <a:graphicFrameLocks noGrp="1"/>
          </p:cNvGraphicFramePr>
          <p:nvPr>
            <p:ph idx="1"/>
            <p:extLst>
              <p:ext uri="{D42A27DB-BD31-4B8C-83A1-F6EECF244321}">
                <p14:modId xmlns:p14="http://schemas.microsoft.com/office/powerpoint/2010/main" xmlns="" val="3609332996"/>
              </p:ext>
            </p:extLst>
          </p:nvPr>
        </p:nvGraphicFramePr>
        <p:xfrm>
          <a:off x="446856" y="2708920"/>
          <a:ext cx="8229600" cy="3904642"/>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73352">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3531290">
                <a:tc>
                  <a:txBody>
                    <a:bodyPr/>
                    <a:lstStyle/>
                    <a:p>
                      <a:pPr marL="0" indent="0"/>
                      <a:r>
                        <a:rPr kumimoji="1" lang="en-US" altLang="ja-JP" sz="1800" b="0" baseline="0" dirty="0" smtClean="0">
                          <a:solidFill>
                            <a:schemeClr val="tx1"/>
                          </a:solidFill>
                          <a:latin typeface="MS UI Gothic" pitchFamily="50" charset="-128"/>
                          <a:ea typeface="MS UI Gothic" pitchFamily="50" charset="-128"/>
                          <a:cs typeface="+mn-cs"/>
                        </a:rPr>
                        <a:t>B001</a:t>
                      </a:r>
                      <a:r>
                        <a:rPr kumimoji="1" lang="ja-JP" altLang="en-US" sz="1800" b="0" baseline="0" dirty="0" smtClean="0">
                          <a:solidFill>
                            <a:schemeClr val="tx1"/>
                          </a:solidFill>
                          <a:latin typeface="MS UI Gothic" pitchFamily="50" charset="-128"/>
                          <a:ea typeface="MS UI Gothic" pitchFamily="50" charset="-128"/>
                          <a:cs typeface="+mn-cs"/>
                        </a:rPr>
                        <a:t>　</a:t>
                      </a:r>
                      <a:r>
                        <a:rPr kumimoji="1" lang="en-US" altLang="ja-JP" sz="1800" b="0" baseline="0" dirty="0" smtClean="0">
                          <a:solidFill>
                            <a:schemeClr val="tx1"/>
                          </a:solidFill>
                          <a:latin typeface="MS UI Gothic" pitchFamily="50" charset="-128"/>
                          <a:ea typeface="MS UI Gothic" pitchFamily="50" charset="-128"/>
                          <a:cs typeface="+mn-cs"/>
                        </a:rPr>
                        <a:t>22</a:t>
                      </a:r>
                      <a:r>
                        <a:rPr kumimoji="1" lang="ja-JP" altLang="en-US" sz="1800" b="0" baseline="0" dirty="0" smtClean="0">
                          <a:solidFill>
                            <a:schemeClr val="tx1"/>
                          </a:solidFill>
                          <a:latin typeface="MS UI Gothic" pitchFamily="50" charset="-128"/>
                          <a:ea typeface="MS UI Gothic" pitchFamily="50" charset="-128"/>
                          <a:cs typeface="+mn-cs"/>
                        </a:rPr>
                        <a:t>　がん性疼痛緩和指導管理料</a:t>
                      </a:r>
                      <a:endParaRPr kumimoji="1" lang="en-US" altLang="ja-JP" sz="1800" b="0" baseline="0" dirty="0" smtClean="0">
                        <a:solidFill>
                          <a:schemeClr val="tx1"/>
                        </a:solidFill>
                        <a:latin typeface="MS UI Gothic" pitchFamily="50" charset="-128"/>
                        <a:ea typeface="MS UI Gothic" pitchFamily="50" charset="-128"/>
                        <a:cs typeface="+mn-cs"/>
                      </a:endParaRPr>
                    </a:p>
                    <a:p>
                      <a:pPr marL="355600" indent="0"/>
                      <a:r>
                        <a:rPr kumimoji="1" lang="ja-JP" altLang="en-US" sz="1600" b="1" baseline="0" dirty="0" smtClean="0">
                          <a:solidFill>
                            <a:srgbClr val="FF0000"/>
                          </a:solidFill>
                          <a:latin typeface="MS UI Gothic" pitchFamily="50" charset="-128"/>
                          <a:ea typeface="MS UI Gothic" pitchFamily="50" charset="-128"/>
                          <a:cs typeface="+mn-cs"/>
                        </a:rPr>
                        <a:t>１　緩和ケアに係る研修を受けた保険医</a:t>
                      </a:r>
                      <a:endParaRPr kumimoji="1" lang="en-US" altLang="ja-JP" sz="1600" b="1" baseline="0" dirty="0" smtClean="0">
                        <a:solidFill>
                          <a:srgbClr val="FF0000"/>
                        </a:solidFill>
                        <a:latin typeface="MS UI Gothic" pitchFamily="50" charset="-128"/>
                        <a:ea typeface="MS UI Gothic" pitchFamily="50" charset="-128"/>
                        <a:cs typeface="+mn-cs"/>
                      </a:endParaRPr>
                    </a:p>
                    <a:p>
                      <a:pPr marL="355600" indent="0"/>
                      <a:r>
                        <a:rPr kumimoji="1" lang="ja-JP" altLang="en-US" sz="1800" b="1" baseline="0" dirty="0" smtClean="0">
                          <a:solidFill>
                            <a:srgbClr val="FF0000"/>
                          </a:solidFill>
                          <a:latin typeface="MS UI Gothic" pitchFamily="50" charset="-128"/>
                          <a:ea typeface="MS UI Gothic" pitchFamily="50" charset="-128"/>
                          <a:cs typeface="+mn-cs"/>
                        </a:rPr>
                        <a:t>　　　　　　　　　　　　　　　</a:t>
                      </a:r>
                      <a:r>
                        <a:rPr kumimoji="1" lang="ja-JP" altLang="en-US" sz="1600" b="1" baseline="0" dirty="0" smtClean="0">
                          <a:solidFill>
                            <a:srgbClr val="FF0000"/>
                          </a:solidFill>
                          <a:latin typeface="MS UI Gothic" pitchFamily="50" charset="-128"/>
                          <a:ea typeface="MS UI Gothic" pitchFamily="50" charset="-128"/>
                          <a:cs typeface="+mn-cs"/>
                        </a:rPr>
                        <a:t>２００点（新）</a:t>
                      </a:r>
                      <a:endParaRPr kumimoji="1" lang="en-US" altLang="ja-JP" sz="1800" b="1" baseline="0" dirty="0" smtClean="0">
                        <a:solidFill>
                          <a:srgbClr val="FF0000"/>
                        </a:solidFill>
                        <a:latin typeface="MS UI Gothic" pitchFamily="50" charset="-128"/>
                        <a:ea typeface="MS UI Gothic" pitchFamily="50" charset="-128"/>
                        <a:cs typeface="+mn-cs"/>
                      </a:endParaRPr>
                    </a:p>
                    <a:p>
                      <a:pPr marL="355600" indent="0"/>
                      <a:r>
                        <a:rPr kumimoji="1" lang="ja-JP" altLang="en-US" sz="1600" b="1" baseline="0" dirty="0" smtClean="0">
                          <a:solidFill>
                            <a:srgbClr val="FF0000"/>
                          </a:solidFill>
                          <a:latin typeface="MS UI Gothic" pitchFamily="50" charset="-128"/>
                          <a:ea typeface="MS UI Gothic" pitchFamily="50" charset="-128"/>
                          <a:cs typeface="+mn-cs"/>
                        </a:rPr>
                        <a:t>２　１以外の場合</a:t>
                      </a:r>
                      <a:endParaRPr kumimoji="1" lang="en-US" altLang="ja-JP" sz="1600" b="1" baseline="0" dirty="0" smtClean="0">
                        <a:solidFill>
                          <a:srgbClr val="FF0000"/>
                        </a:solidFill>
                        <a:latin typeface="MS UI Gothic" pitchFamily="50" charset="-128"/>
                        <a:ea typeface="MS UI Gothic" pitchFamily="50" charset="-128"/>
                        <a:cs typeface="+mn-cs"/>
                      </a:endParaRPr>
                    </a:p>
                    <a:p>
                      <a:pPr marL="355600" indent="0"/>
                      <a:r>
                        <a:rPr kumimoji="1" lang="ja-JP" altLang="en-US" sz="1800" b="1" baseline="0" dirty="0" smtClean="0">
                          <a:solidFill>
                            <a:srgbClr val="FF0000"/>
                          </a:solidFill>
                          <a:latin typeface="MS UI Gothic" pitchFamily="50" charset="-128"/>
                          <a:ea typeface="MS UI Gothic" pitchFamily="50" charset="-128"/>
                          <a:cs typeface="+mn-cs"/>
                        </a:rPr>
                        <a:t>　　　　　　　　　　　　　　　</a:t>
                      </a:r>
                      <a:r>
                        <a:rPr kumimoji="1" lang="ja-JP" altLang="en-US" sz="1600" b="1" baseline="0" dirty="0" smtClean="0">
                          <a:solidFill>
                            <a:srgbClr val="FF0000"/>
                          </a:solidFill>
                          <a:latin typeface="MS UI Gothic" pitchFamily="50" charset="-128"/>
                          <a:ea typeface="MS UI Gothic" pitchFamily="50" charset="-128"/>
                          <a:cs typeface="+mn-cs"/>
                        </a:rPr>
                        <a:t>１００点（改）</a:t>
                      </a:r>
                      <a:endParaRPr kumimoji="1" lang="en-US" altLang="ja-JP" sz="1600" b="1" baseline="0" dirty="0" smtClean="0">
                        <a:solidFill>
                          <a:srgbClr val="FF0000"/>
                        </a:solidFill>
                        <a:latin typeface="MS UI Gothic" pitchFamily="50" charset="-128"/>
                        <a:ea typeface="MS UI Gothic" pitchFamily="50" charset="-128"/>
                        <a:cs typeface="+mn-cs"/>
                      </a:endParaRPr>
                    </a:p>
                    <a:p>
                      <a:pPr marL="0" indent="0"/>
                      <a:r>
                        <a:rPr kumimoji="1" lang="ja-JP" altLang="en-US" sz="1800" b="0" baseline="0" dirty="0" smtClean="0">
                          <a:solidFill>
                            <a:schemeClr val="tx1"/>
                          </a:solidFill>
                          <a:latin typeface="MS UI Gothic" pitchFamily="50" charset="-128"/>
                          <a:ea typeface="MS UI Gothic" pitchFamily="50" charset="-128"/>
                          <a:cs typeface="+mn-cs"/>
                        </a:rPr>
                        <a:t>［算定要件］</a:t>
                      </a:r>
                    </a:p>
                    <a:p>
                      <a:pPr marL="82550" indent="180975"/>
                      <a:r>
                        <a:rPr kumimoji="1" lang="ja-JP" altLang="en-US" sz="1800" b="0" baseline="0" dirty="0" smtClean="0">
                          <a:solidFill>
                            <a:schemeClr val="tx1"/>
                          </a:solidFill>
                          <a:latin typeface="MS UI Gothic" pitchFamily="50" charset="-128"/>
                          <a:ea typeface="MS UI Gothic" pitchFamily="50" charset="-128"/>
                          <a:cs typeface="+mn-cs"/>
                        </a:rPr>
                        <a:t>がん性疼痛緩和指導管理料の</a:t>
                      </a:r>
                      <a:r>
                        <a:rPr kumimoji="1" lang="ja-JP" altLang="en-US" sz="1800" b="0" baseline="0" dirty="0" smtClean="0">
                          <a:solidFill>
                            <a:srgbClr val="0070C0"/>
                          </a:solidFill>
                          <a:latin typeface="MS UI Gothic" pitchFamily="50" charset="-128"/>
                          <a:ea typeface="MS UI Gothic" pitchFamily="50" charset="-128"/>
                          <a:cs typeface="+mn-cs"/>
                        </a:rPr>
                        <a:t>「１」は、</a:t>
                      </a:r>
                      <a:r>
                        <a:rPr kumimoji="1" lang="ja-JP" altLang="en-US" sz="1800" b="0" baseline="0" dirty="0" smtClean="0">
                          <a:solidFill>
                            <a:schemeClr val="tx1"/>
                          </a:solidFill>
                          <a:latin typeface="MS UI Gothic" pitchFamily="50" charset="-128"/>
                          <a:ea typeface="MS UI Gothic" pitchFamily="50" charset="-128"/>
                          <a:cs typeface="+mn-cs"/>
                        </a:rPr>
                        <a:t>緩和ケアの経験を有する医師が</a:t>
                      </a:r>
                      <a:r>
                        <a:rPr kumimoji="1" lang="ja-JP" altLang="en-US" sz="1800" b="0" baseline="0" dirty="0" smtClean="0">
                          <a:solidFill>
                            <a:srgbClr val="0070C0"/>
                          </a:solidFill>
                          <a:latin typeface="MS UI Gothic" pitchFamily="50" charset="-128"/>
                          <a:ea typeface="MS UI Gothic" pitchFamily="50" charset="-128"/>
                          <a:cs typeface="+mn-cs"/>
                        </a:rPr>
                        <a:t>直接当該指導管理を行った場合</a:t>
                      </a:r>
                      <a:r>
                        <a:rPr kumimoji="1" lang="ja-JP" altLang="en-US" sz="1800" b="0" baseline="0" dirty="0" smtClean="0">
                          <a:solidFill>
                            <a:schemeClr val="tx1"/>
                          </a:solidFill>
                          <a:latin typeface="MS UI Gothic" pitchFamily="50" charset="-128"/>
                          <a:ea typeface="MS UI Gothic" pitchFamily="50" charset="-128"/>
                          <a:cs typeface="+mn-cs"/>
                        </a:rPr>
                        <a:t>に算定する。</a:t>
                      </a:r>
                    </a:p>
                    <a:p>
                      <a:pPr marL="0" indent="0">
                        <a:spcBef>
                          <a:spcPts val="600"/>
                        </a:spcBef>
                      </a:pPr>
                      <a:r>
                        <a:rPr kumimoji="1" lang="ja-JP" altLang="en-US" sz="1800" b="0" baseline="0" dirty="0" smtClean="0">
                          <a:solidFill>
                            <a:schemeClr val="tx1"/>
                          </a:solidFill>
                          <a:latin typeface="MS UI Gothic" pitchFamily="50" charset="-128"/>
                          <a:ea typeface="MS UI Gothic" pitchFamily="50" charset="-128"/>
                          <a:cs typeface="+mn-cs"/>
                        </a:rPr>
                        <a:t>［施設基準］</a:t>
                      </a:r>
                    </a:p>
                    <a:p>
                      <a:pPr marL="82550" indent="177800"/>
                      <a:r>
                        <a:rPr kumimoji="1" lang="ja-JP" altLang="en-US" sz="1800" b="0" baseline="0" dirty="0" smtClean="0">
                          <a:solidFill>
                            <a:schemeClr val="tx1"/>
                          </a:solidFill>
                          <a:latin typeface="MS UI Gothic" pitchFamily="50" charset="-128"/>
                          <a:ea typeface="MS UI Gothic" pitchFamily="50" charset="-128"/>
                          <a:cs typeface="+mn-cs"/>
                        </a:rPr>
                        <a:t>当該医療機関内に、緩和ケアの経験を有する医師が配置されていること。</a:t>
                      </a:r>
                    </a:p>
                  </a:txBody>
                  <a:tcPr>
                    <a:solidFill>
                      <a:schemeClr val="accent5">
                        <a:lumMod val="20000"/>
                        <a:lumOff val="80000"/>
                      </a:schemeClr>
                    </a:solidFill>
                  </a:tcPr>
                </a:tc>
                <a:tc>
                  <a:txBody>
                    <a:bodyPr/>
                    <a:lstStyle/>
                    <a:p>
                      <a:r>
                        <a:rPr kumimoji="1" lang="en-US" altLang="ja-JP" sz="1800" baseline="0" dirty="0" smtClean="0">
                          <a:solidFill>
                            <a:schemeClr val="tx1"/>
                          </a:solidFill>
                          <a:latin typeface="MS UI Gothic" pitchFamily="50" charset="-128"/>
                          <a:ea typeface="MS UI Gothic" pitchFamily="50" charset="-128"/>
                          <a:cs typeface="+mn-cs"/>
                        </a:rPr>
                        <a:t>B001</a:t>
                      </a:r>
                      <a:r>
                        <a:rPr kumimoji="1" lang="ja-JP" altLang="en-US" sz="1800" baseline="0" dirty="0" smtClean="0">
                          <a:solidFill>
                            <a:schemeClr val="tx1"/>
                          </a:solidFill>
                          <a:latin typeface="MS UI Gothic" pitchFamily="50" charset="-128"/>
                          <a:ea typeface="MS UI Gothic" pitchFamily="50" charset="-128"/>
                          <a:cs typeface="+mn-cs"/>
                        </a:rPr>
                        <a:t>　</a:t>
                      </a:r>
                      <a:r>
                        <a:rPr kumimoji="1" lang="en-US" altLang="ja-JP" sz="1800" baseline="0" dirty="0" smtClean="0">
                          <a:solidFill>
                            <a:schemeClr val="tx1"/>
                          </a:solidFill>
                          <a:latin typeface="MS UI Gothic" pitchFamily="50" charset="-128"/>
                          <a:ea typeface="MS UI Gothic" pitchFamily="50" charset="-128"/>
                          <a:cs typeface="+mn-cs"/>
                        </a:rPr>
                        <a:t>22</a:t>
                      </a:r>
                      <a:r>
                        <a:rPr kumimoji="1" lang="ja-JP" altLang="en-US" sz="1800" baseline="0" dirty="0" smtClean="0">
                          <a:solidFill>
                            <a:schemeClr val="tx1"/>
                          </a:solidFill>
                          <a:latin typeface="MS UI Gothic" pitchFamily="50" charset="-128"/>
                          <a:ea typeface="MS UI Gothic" pitchFamily="50" charset="-128"/>
                          <a:cs typeface="+mn-cs"/>
                        </a:rPr>
                        <a:t>　がん性疼痛緩和指導管理料</a:t>
                      </a:r>
                      <a:endParaRPr kumimoji="1" lang="en-US" altLang="ja-JP"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　　　　　　　　　　　　　　　　　　　　</a:t>
                      </a:r>
                      <a:r>
                        <a:rPr kumimoji="1" lang="ja-JP" altLang="en-US" sz="1600" baseline="0" dirty="0" smtClean="0">
                          <a:solidFill>
                            <a:schemeClr val="tx1"/>
                          </a:solidFill>
                          <a:latin typeface="MS UI Gothic" pitchFamily="50" charset="-128"/>
                          <a:ea typeface="MS UI Gothic" pitchFamily="50" charset="-128"/>
                          <a:cs typeface="+mn-cs"/>
                        </a:rPr>
                        <a:t>１００点</a:t>
                      </a:r>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zh-CN" sz="1800" baseline="0" dirty="0" smtClean="0">
                        <a:solidFill>
                          <a:schemeClr val="tx1"/>
                        </a:solidFill>
                        <a:latin typeface="MS UI Gothic" pitchFamily="50" charset="-128"/>
                        <a:ea typeface="MS UI Gothic" pitchFamily="50" charset="-128"/>
                        <a:cs typeface="+mn-cs"/>
                      </a:endParaRPr>
                    </a:p>
                    <a:p>
                      <a:endParaRPr kumimoji="1" lang="en-US" altLang="zh-CN" sz="1800" baseline="0" dirty="0" smtClean="0">
                        <a:solidFill>
                          <a:schemeClr val="tx1"/>
                        </a:solidFill>
                        <a:latin typeface="MS UI Gothic" pitchFamily="50" charset="-128"/>
                        <a:ea typeface="MS UI Gothic" pitchFamily="50" charset="-128"/>
                        <a:cs typeface="+mn-cs"/>
                      </a:endParaRPr>
                    </a:p>
                    <a:p>
                      <a:pPr marL="0" indent="0">
                        <a:spcBef>
                          <a:spcPts val="600"/>
                        </a:spcBef>
                      </a:pPr>
                      <a:endParaRPr kumimoji="1" lang="en-US" altLang="ja-JP" sz="1800" b="0" baseline="0" dirty="0" smtClean="0">
                        <a:solidFill>
                          <a:schemeClr val="tx1"/>
                        </a:solidFill>
                        <a:latin typeface="MS UI Gothic" pitchFamily="50" charset="-128"/>
                        <a:ea typeface="MS UI Gothic" pitchFamily="50" charset="-128"/>
                        <a:cs typeface="+mn-cs"/>
                      </a:endParaRPr>
                    </a:p>
                    <a:p>
                      <a:pPr marL="0" indent="0">
                        <a:spcBef>
                          <a:spcPts val="600"/>
                        </a:spcBef>
                      </a:pPr>
                      <a:endParaRPr kumimoji="1" lang="en-US" altLang="ja-JP" sz="1800" b="0" baseline="0" dirty="0" smtClean="0">
                        <a:solidFill>
                          <a:schemeClr val="tx1"/>
                        </a:solidFill>
                        <a:latin typeface="MS UI Gothic" pitchFamily="50" charset="-128"/>
                        <a:ea typeface="MS UI Gothic" pitchFamily="50" charset="-128"/>
                        <a:cs typeface="+mn-cs"/>
                      </a:endParaRPr>
                    </a:p>
                    <a:p>
                      <a:pPr marL="0" indent="0">
                        <a:spcBef>
                          <a:spcPts val="600"/>
                        </a:spcBef>
                      </a:pPr>
                      <a:endParaRPr kumimoji="1" lang="en-US" altLang="ja-JP" sz="1800" b="0" baseline="0" dirty="0" smtClean="0">
                        <a:solidFill>
                          <a:schemeClr val="tx1"/>
                        </a:solidFill>
                        <a:latin typeface="MS UI Gothic" pitchFamily="50" charset="-128"/>
                        <a:ea typeface="MS UI Gothic" pitchFamily="50" charset="-128"/>
                        <a:cs typeface="+mn-cs"/>
                      </a:endParaRPr>
                    </a:p>
                    <a:p>
                      <a:pPr marL="0" indent="0">
                        <a:spcBef>
                          <a:spcPts val="600"/>
                        </a:spcBef>
                      </a:pPr>
                      <a:endParaRPr kumimoji="1" lang="en-US" altLang="ja-JP" sz="1800" b="0" baseline="0" dirty="0" smtClean="0">
                        <a:solidFill>
                          <a:schemeClr val="tx1"/>
                        </a:solidFill>
                        <a:latin typeface="MS UI Gothic" pitchFamily="50" charset="-128"/>
                        <a:ea typeface="MS UI Gothic" pitchFamily="50" charset="-128"/>
                        <a:cs typeface="+mn-cs"/>
                      </a:endParaRPr>
                    </a:p>
                    <a:p>
                      <a:pPr marL="0" indent="0">
                        <a:spcBef>
                          <a:spcPts val="600"/>
                        </a:spcBef>
                      </a:pPr>
                      <a:r>
                        <a:rPr kumimoji="1" lang="ja-JP" altLang="en-US" sz="1800" b="0" baseline="0" dirty="0" smtClean="0">
                          <a:solidFill>
                            <a:schemeClr val="tx1"/>
                          </a:solidFill>
                          <a:latin typeface="MS UI Gothic" pitchFamily="50" charset="-128"/>
                          <a:ea typeface="MS UI Gothic" pitchFamily="50" charset="-128"/>
                          <a:cs typeface="+mn-cs"/>
                        </a:rPr>
                        <a:t>［施設基準］</a:t>
                      </a:r>
                    </a:p>
                    <a:p>
                      <a:pPr marL="82550" indent="177800"/>
                      <a:r>
                        <a:rPr kumimoji="1" lang="ja-JP" altLang="en-US" sz="1800" b="0" baseline="0" dirty="0" smtClean="0">
                          <a:solidFill>
                            <a:schemeClr val="tx1"/>
                          </a:solidFill>
                          <a:latin typeface="MS UI Gothic" pitchFamily="50" charset="-128"/>
                          <a:ea typeface="MS UI Gothic" pitchFamily="50" charset="-128"/>
                          <a:cs typeface="+mn-cs"/>
                        </a:rPr>
                        <a:t>当該医療機関内に、緩和ケアの経験を有する医師が配置されていること。</a:t>
                      </a:r>
                      <a:endParaRPr kumimoji="1" lang="zh-CN" altLang="en-US" sz="18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外来緩和ケアの更なる評価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6" name="スライド番号プレースホルダ 7"/>
          <p:cNvSpPr>
            <a:spLocks noGrp="1"/>
          </p:cNvSpPr>
          <p:nvPr>
            <p:ph type="sldNum" sz="quarter" idx="11"/>
          </p:nvPr>
        </p:nvSpPr>
        <p:spPr>
          <a:xfrm>
            <a:off x="6840538" y="6480175"/>
            <a:ext cx="2133600" cy="339725"/>
          </a:xfrm>
        </p:spPr>
        <p:txBody>
          <a:bodyPr/>
          <a:lstStyle/>
          <a:p>
            <a:pPr algn="r">
              <a:defRPr/>
            </a:pPr>
            <a:fld id="{CEC5D4D6-FF0C-4ECB-89F6-E09D02D5A99F}" type="slidenum">
              <a:rPr lang="en-US" sz="1400">
                <a:effectLst>
                  <a:outerShdw blurRad="38100" dist="38100" dir="2700000" algn="tl">
                    <a:srgbClr val="000000">
                      <a:alpha val="43137"/>
                    </a:srgbClr>
                  </a:outerShdw>
                </a:effectLst>
              </a:rPr>
              <a:pPr algn="r">
                <a:defRPr/>
              </a:pPr>
              <a:t>239</a:t>
            </a:fld>
            <a:endParaRPr lang="en-US" sz="1400" dirty="0">
              <a:effectLst>
                <a:outerShdw blurRad="38100" dist="38100" dir="2700000" algn="tl">
                  <a:srgbClr val="000000">
                    <a:alpha val="43137"/>
                  </a:srgbClr>
                </a:outerShdw>
              </a:effectLst>
            </a:endParaRPr>
          </a:p>
        </p:txBody>
      </p:sp>
      <p:sp>
        <p:nvSpPr>
          <p:cNvPr id="7" name="テキスト ボックス 6"/>
          <p:cNvSpPr txBox="1"/>
          <p:nvPr/>
        </p:nvSpPr>
        <p:spPr>
          <a:xfrm>
            <a:off x="4716016" y="836712"/>
            <a:ext cx="424948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133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159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599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631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886</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テキスト ボックス 5"/>
          <p:cNvSpPr txBox="1">
            <a:spLocks noChangeArrowheads="1"/>
          </p:cNvSpPr>
          <p:nvPr/>
        </p:nvSpPr>
        <p:spPr bwMode="auto">
          <a:xfrm>
            <a:off x="34925" y="333375"/>
            <a:ext cx="9001125" cy="5883275"/>
          </a:xfrm>
          <a:prstGeom prst="rect">
            <a:avLst/>
          </a:prstGeom>
          <a:noFill/>
          <a:ln w="9525">
            <a:noFill/>
            <a:miter lim="800000"/>
            <a:headEnd/>
            <a:tailEnd/>
          </a:ln>
        </p:spPr>
        <p:txBody>
          <a:bodyPr>
            <a:spAutoFit/>
          </a:bodyPr>
          <a:lstStyle/>
          <a:p>
            <a:r>
              <a:rPr lang="ja-JP" altLang="en-US" sz="2000">
                <a:solidFill>
                  <a:srgbClr val="000000"/>
                </a:solidFill>
                <a:latin typeface="ＭＳ Ｐゴシック" charset="-128"/>
              </a:rPr>
              <a:t>４　次に掲げるチーム医療に関する評価について、調査・検証を行うこと。</a:t>
            </a:r>
          </a:p>
          <a:p>
            <a:r>
              <a:rPr lang="ja-JP" altLang="en-US" sz="2000">
                <a:solidFill>
                  <a:srgbClr val="000000"/>
                </a:solidFill>
                <a:latin typeface="ＭＳ Ｐゴシック" charset="-128"/>
              </a:rPr>
              <a:t>　・薬剤師の病棟業務（療養病棟又は精神病棟における業務を含む。）</a:t>
            </a:r>
          </a:p>
          <a:p>
            <a:r>
              <a:rPr lang="ja-JP" altLang="en-US" sz="2000">
                <a:solidFill>
                  <a:srgbClr val="000000"/>
                </a:solidFill>
                <a:latin typeface="ＭＳ Ｐゴシック" charset="-128"/>
              </a:rPr>
              <a:t>　・歯科医師等による肩裄期等の口腔機能の管理</a:t>
            </a:r>
          </a:p>
          <a:p>
            <a:r>
              <a:rPr lang="ja-JP" altLang="en-US" sz="2000">
                <a:solidFill>
                  <a:srgbClr val="000000"/>
                </a:solidFill>
                <a:latin typeface="ＭＳ Ｐゴシック" charset="-128"/>
              </a:rPr>
              <a:t>　・糖尿病透析予防指導による生活習慣病対策の推進・普及の実態</a:t>
            </a:r>
          </a:p>
          <a:p>
            <a:r>
              <a:rPr lang="ja-JP" altLang="en-US" sz="2000">
                <a:solidFill>
                  <a:srgbClr val="000000"/>
                </a:solidFill>
                <a:latin typeface="ＭＳ Ｐゴシック" charset="-128"/>
              </a:rPr>
              <a:t>　・栄養障害を生じている患者への栄養状態改善に向けた取組</a:t>
            </a:r>
            <a:endParaRPr lang="en-US" altLang="ja-JP" sz="2000">
              <a:solidFill>
                <a:srgbClr val="000000"/>
              </a:solidFill>
              <a:latin typeface="ＭＳ Ｐゴシック" charset="-128"/>
            </a:endParaRPr>
          </a:p>
          <a:p>
            <a:r>
              <a:rPr lang="ja-JP" altLang="en-US" sz="2000">
                <a:solidFill>
                  <a:srgbClr val="000000"/>
                </a:solidFill>
                <a:latin typeface="ＭＳ Ｐゴシック" charset="-128"/>
              </a:rPr>
              <a:t> 等</a:t>
            </a:r>
          </a:p>
          <a:p>
            <a:endParaRPr lang="en-US" altLang="ja-JP" sz="2000">
              <a:solidFill>
                <a:srgbClr val="000000"/>
              </a:solidFill>
              <a:latin typeface="ＭＳ Ｐゴシック" charset="-128"/>
            </a:endParaRPr>
          </a:p>
          <a:p>
            <a:endParaRPr lang="en-US" altLang="ja-JP" sz="2000">
              <a:solidFill>
                <a:srgbClr val="000000"/>
              </a:solidFill>
              <a:latin typeface="ＭＳ Ｐゴシック" charset="-128"/>
            </a:endParaRPr>
          </a:p>
          <a:p>
            <a:r>
              <a:rPr lang="ja-JP" altLang="en-US" sz="2000">
                <a:solidFill>
                  <a:srgbClr val="0000FF"/>
                </a:solidFill>
                <a:latin typeface="ＭＳ Ｐゴシック" charset="-128"/>
              </a:rPr>
              <a:t>（医療と介護の連携強化、在宅医療等の充実）</a:t>
            </a:r>
            <a:endParaRPr lang="en-US" altLang="ja-JP" sz="2000">
              <a:solidFill>
                <a:srgbClr val="0000FF"/>
              </a:solidFill>
              <a:latin typeface="ＭＳ Ｐゴシック" charset="-128"/>
            </a:endParaRPr>
          </a:p>
          <a:p>
            <a:r>
              <a:rPr lang="ja-JP" altLang="en-US" sz="2000">
                <a:solidFill>
                  <a:srgbClr val="000000"/>
                </a:solidFill>
                <a:latin typeface="ＭＳ Ｐゴシック" charset="-128"/>
              </a:rPr>
              <a:t>５　在宅医療を担う医療機関の機能分化と連携等による在宅医療のさらなる充実や</a:t>
            </a:r>
          </a:p>
          <a:p>
            <a:r>
              <a:rPr lang="ja-JP" altLang="en-US" sz="2000">
                <a:solidFill>
                  <a:srgbClr val="000000"/>
                </a:solidFill>
                <a:latin typeface="ＭＳ Ｐゴシック" charset="-128"/>
              </a:rPr>
              <a:t>  後方病床機能の評価について検討を行うこと。</a:t>
            </a:r>
          </a:p>
          <a:p>
            <a:endParaRPr lang="en-US" altLang="ja-JP" sz="2000">
              <a:solidFill>
                <a:srgbClr val="000000"/>
              </a:solidFill>
              <a:latin typeface="ＭＳ Ｐゴシック" charset="-128"/>
            </a:endParaRPr>
          </a:p>
          <a:p>
            <a:r>
              <a:rPr lang="ja-JP" altLang="en-US" sz="2000">
                <a:solidFill>
                  <a:srgbClr val="000000"/>
                </a:solidFill>
                <a:latin typeface="ＭＳ Ｐゴシック" charset="-128"/>
              </a:rPr>
              <a:t>６　効率的かつ質の高い訪問看護のさらなる推進について検討を行うこと。</a:t>
            </a:r>
          </a:p>
          <a:p>
            <a:endParaRPr lang="en-US" altLang="ja-JP" sz="2000">
              <a:solidFill>
                <a:srgbClr val="000000"/>
              </a:solidFill>
              <a:latin typeface="ＭＳ Ｐゴシック" charset="-128"/>
            </a:endParaRPr>
          </a:p>
          <a:p>
            <a:r>
              <a:rPr lang="ja-JP" altLang="en-US" sz="2000">
                <a:solidFill>
                  <a:srgbClr val="000000"/>
                </a:solidFill>
                <a:latin typeface="ＭＳ Ｐゴシック" charset="-128"/>
              </a:rPr>
              <a:t>７　維持期のリハビリテーションについては、介護サービスにおけるリハビリテーショ</a:t>
            </a:r>
          </a:p>
          <a:p>
            <a:r>
              <a:rPr lang="ja-JP" altLang="en-US" sz="2000">
                <a:solidFill>
                  <a:srgbClr val="000000"/>
                </a:solidFill>
                <a:latin typeface="ＭＳ Ｐゴシック" charset="-128"/>
              </a:rPr>
              <a:t>  ンの充実状況等を踏まえ、介護保険サービスとの重複が指摘される疾患別リハビ</a:t>
            </a:r>
          </a:p>
          <a:p>
            <a:r>
              <a:rPr lang="ja-JP" altLang="en-US" sz="2000">
                <a:solidFill>
                  <a:srgbClr val="000000"/>
                </a:solidFill>
                <a:latin typeface="ＭＳ Ｐゴシック" charset="-128"/>
              </a:rPr>
              <a:t>  リテーションに関する方針について確認を行うこと。また、廃用症候群に対する脳</a:t>
            </a:r>
          </a:p>
          <a:p>
            <a:r>
              <a:rPr lang="ja-JP" altLang="en-US" sz="2000">
                <a:solidFill>
                  <a:srgbClr val="000000"/>
                </a:solidFill>
                <a:latin typeface="ＭＳ Ｐゴシック" charset="-128"/>
              </a:rPr>
              <a:t>  血管疾患等リハビリテーションの実施状況について調査・検証するとともに、その</a:t>
            </a:r>
          </a:p>
          <a:p>
            <a:r>
              <a:rPr lang="ja-JP" altLang="en-US" sz="2000">
                <a:solidFill>
                  <a:srgbClr val="000000"/>
                </a:solidFill>
                <a:latin typeface="ＭＳ Ｐゴシック" charset="-128"/>
              </a:rPr>
              <a:t>  結果を今後の診療報酬改定に反映させること。</a:t>
            </a:r>
            <a:endParaRPr lang="en-US" altLang="ja-JP" sz="2000">
              <a:solidFill>
                <a:srgbClr val="000000"/>
              </a:solidFill>
              <a:latin typeface="ＭＳ Ｐゴシック" charset="-128"/>
            </a:endParaRPr>
          </a:p>
        </p:txBody>
      </p:sp>
      <p:sp>
        <p:nvSpPr>
          <p:cNvPr id="65538"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03CB0D34-83AF-4173-A008-5D3A710019DB}" type="slidenum">
              <a:rPr kumimoji="1" lang="en-US" altLang="ja-JP" smtClean="0"/>
              <a:pPr fontAlgn="base">
                <a:spcAft>
                  <a:spcPct val="0"/>
                </a:spcAft>
                <a:defRPr/>
              </a:pPr>
              <a:t>24</a:t>
            </a:fld>
            <a:endParaRPr kumimoji="1" lang="en-US" altLang="ja-JP" smtClean="0"/>
          </a:p>
        </p:txBody>
      </p:sp>
    </p:spTree>
    <p:extLst>
      <p:ext uri="{BB962C8B-B14F-4D97-AF65-F5344CB8AC3E}">
        <p14:creationId xmlns:p14="http://schemas.microsoft.com/office/powerpoint/2010/main" xmlns="" val="4139460068"/>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idx="1"/>
            <p:extLst>
              <p:ext uri="{D42A27DB-BD31-4B8C-83A1-F6EECF244321}">
                <p14:modId xmlns:p14="http://schemas.microsoft.com/office/powerpoint/2010/main" xmlns="" val="1808799395"/>
              </p:ext>
            </p:extLst>
          </p:nvPr>
        </p:nvGraphicFramePr>
        <p:xfrm>
          <a:off x="467544" y="2132856"/>
          <a:ext cx="8229600" cy="461352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02523">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nchor="ctr">
                    <a:solidFill>
                      <a:schemeClr val="accent5">
                        <a:lumMod val="20000"/>
                        <a:lumOff val="80000"/>
                      </a:schemeClr>
                    </a:solidFill>
                  </a:tcPr>
                </a:tc>
              </a:tr>
              <a:tr h="4211005">
                <a:tc>
                  <a:txBody>
                    <a:bodyPr/>
                    <a:lstStyle/>
                    <a:p>
                      <a:pPr marL="0" indent="0"/>
                      <a:r>
                        <a:rPr kumimoji="1" lang="en-US" altLang="ja-JP" sz="2000" b="0" baseline="0" dirty="0" smtClean="0">
                          <a:solidFill>
                            <a:schemeClr val="tx1"/>
                          </a:solidFill>
                          <a:latin typeface="MS UI Gothic" pitchFamily="50" charset="-128"/>
                          <a:ea typeface="MS UI Gothic" pitchFamily="50" charset="-128"/>
                          <a:cs typeface="+mn-cs"/>
                        </a:rPr>
                        <a:t>B001</a:t>
                      </a:r>
                      <a:r>
                        <a:rPr kumimoji="1" lang="ja-JP" altLang="en-US" sz="2000" b="0" baseline="0" dirty="0" smtClean="0">
                          <a:solidFill>
                            <a:schemeClr val="tx1"/>
                          </a:solidFill>
                          <a:latin typeface="MS UI Gothic" pitchFamily="50" charset="-128"/>
                          <a:ea typeface="MS UI Gothic" pitchFamily="50" charset="-128"/>
                          <a:cs typeface="+mn-cs"/>
                        </a:rPr>
                        <a:t>　</a:t>
                      </a:r>
                      <a:r>
                        <a:rPr kumimoji="1" lang="en-US" altLang="ja-JP" sz="2000" b="0" baseline="0" dirty="0" smtClean="0">
                          <a:solidFill>
                            <a:schemeClr val="tx1"/>
                          </a:solidFill>
                          <a:latin typeface="MS UI Gothic" pitchFamily="50" charset="-128"/>
                          <a:ea typeface="MS UI Gothic" pitchFamily="50" charset="-128"/>
                          <a:cs typeface="+mn-cs"/>
                        </a:rPr>
                        <a:t>23</a:t>
                      </a:r>
                      <a:r>
                        <a:rPr kumimoji="1" lang="ja-JP" altLang="en-US" sz="2000" b="0" baseline="0" dirty="0" smtClean="0">
                          <a:solidFill>
                            <a:schemeClr val="tx1"/>
                          </a:solidFill>
                          <a:latin typeface="MS UI Gothic" pitchFamily="50" charset="-128"/>
                          <a:ea typeface="MS UI Gothic" pitchFamily="50" charset="-128"/>
                          <a:cs typeface="+mn-cs"/>
                        </a:rPr>
                        <a:t>　がん患者カウンセリング料</a:t>
                      </a:r>
                      <a:endParaRPr kumimoji="1" lang="en-US" altLang="ja-JP" sz="2000" b="0" baseline="0" dirty="0" smtClean="0">
                        <a:solidFill>
                          <a:schemeClr val="tx1"/>
                        </a:solidFill>
                        <a:latin typeface="MS UI Gothic" pitchFamily="50" charset="-128"/>
                        <a:ea typeface="MS UI Gothic" pitchFamily="50" charset="-128"/>
                        <a:cs typeface="+mn-cs"/>
                      </a:endParaRPr>
                    </a:p>
                    <a:p>
                      <a:pPr marL="2778125" indent="0"/>
                      <a:r>
                        <a:rPr kumimoji="1" lang="ja-JP" altLang="en-US" sz="2000" b="0" baseline="0" dirty="0" smtClean="0">
                          <a:solidFill>
                            <a:schemeClr val="tx1"/>
                          </a:solidFill>
                          <a:latin typeface="MS UI Gothic" pitchFamily="50" charset="-128"/>
                          <a:ea typeface="MS UI Gothic" pitchFamily="50" charset="-128"/>
                          <a:cs typeface="+mn-cs"/>
                        </a:rPr>
                        <a:t>　５００点</a:t>
                      </a:r>
                    </a:p>
                    <a:p>
                      <a:pPr marL="0" indent="0"/>
                      <a:r>
                        <a:rPr kumimoji="1" lang="ja-JP" altLang="en-US" sz="1800" b="0" baseline="0" dirty="0" smtClean="0">
                          <a:solidFill>
                            <a:schemeClr val="tx1"/>
                          </a:solidFill>
                          <a:latin typeface="MS UI Gothic" pitchFamily="50" charset="-128"/>
                          <a:ea typeface="MS UI Gothic" pitchFamily="50" charset="-128"/>
                          <a:cs typeface="+mn-cs"/>
                        </a:rPr>
                        <a:t>［算定要件］</a:t>
                      </a:r>
                    </a:p>
                    <a:p>
                      <a:pPr marL="82550" indent="177800"/>
                      <a:r>
                        <a:rPr kumimoji="1" lang="ja-JP" altLang="en-US" sz="1600" b="0" baseline="0" dirty="0" smtClean="0">
                          <a:solidFill>
                            <a:schemeClr val="tx1"/>
                          </a:solidFill>
                          <a:latin typeface="MS UI Gothic" pitchFamily="50" charset="-128"/>
                          <a:ea typeface="MS UI Gothic" pitchFamily="50" charset="-128"/>
                          <a:cs typeface="+mn-cs"/>
                        </a:rPr>
                        <a:t>別に厚生労働大臣が定める施設基準に適合しているものとして地方厚生局長等に届け出た保険医療機関において、がんと診断された患者であって継続して治療を行うものに対して、当該患者の同意を得て、当該保険医療機関の保険医が看護師と共同して、診療方針等について十分に話し合い、その内容を文書等により提供した場合に、患者１人につき１回</a:t>
                      </a:r>
                      <a:r>
                        <a:rPr kumimoji="1" lang="ja-JP" altLang="en-US" sz="1600" b="0" baseline="0" dirty="0" smtClean="0">
                          <a:solidFill>
                            <a:srgbClr val="FF0000"/>
                          </a:solidFill>
                          <a:latin typeface="MS UI Gothic" pitchFamily="50" charset="-128"/>
                          <a:ea typeface="MS UI Gothic" pitchFamily="50" charset="-128"/>
                          <a:cs typeface="+mn-cs"/>
                        </a:rPr>
                        <a:t>（当該患者についてがん治療連携計画策定料を算定した保険医療機関及びがん治療連携指導料を算定した保険医療機関が、それぞれ当該カウンセリングを実施した場合には、それぞれの保険医療機関において、患者１人につき１回）</a:t>
                      </a:r>
                      <a:r>
                        <a:rPr kumimoji="1" lang="ja-JP" altLang="en-US" sz="1600" b="0" baseline="0" dirty="0" smtClean="0">
                          <a:solidFill>
                            <a:schemeClr val="tx1"/>
                          </a:solidFill>
                          <a:latin typeface="MS UI Gothic" pitchFamily="50" charset="-128"/>
                          <a:ea typeface="MS UI Gothic" pitchFamily="50" charset="-128"/>
                          <a:cs typeface="+mn-cs"/>
                        </a:rPr>
                        <a:t>に限り算定する。</a:t>
                      </a:r>
                      <a:endParaRPr kumimoji="1" lang="en-US" altLang="ja-JP" sz="16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en-US" altLang="ja-JP" sz="2000" baseline="0" dirty="0" smtClean="0">
                          <a:solidFill>
                            <a:schemeClr val="tx1"/>
                          </a:solidFill>
                          <a:latin typeface="MS UI Gothic" pitchFamily="50" charset="-128"/>
                          <a:ea typeface="MS UI Gothic" pitchFamily="50" charset="-128"/>
                          <a:cs typeface="+mn-cs"/>
                        </a:rPr>
                        <a:t>B001</a:t>
                      </a:r>
                      <a:r>
                        <a:rPr kumimoji="1" lang="ja-JP" altLang="en-US" sz="2000" baseline="0" dirty="0" smtClean="0">
                          <a:solidFill>
                            <a:schemeClr val="tx1"/>
                          </a:solidFill>
                          <a:latin typeface="MS UI Gothic" pitchFamily="50" charset="-128"/>
                          <a:ea typeface="MS UI Gothic" pitchFamily="50" charset="-128"/>
                          <a:cs typeface="+mn-cs"/>
                        </a:rPr>
                        <a:t>　</a:t>
                      </a:r>
                      <a:r>
                        <a:rPr kumimoji="1" lang="en-US" altLang="ja-JP" sz="2000" baseline="0" dirty="0" smtClean="0">
                          <a:solidFill>
                            <a:schemeClr val="tx1"/>
                          </a:solidFill>
                          <a:latin typeface="MS UI Gothic" pitchFamily="50" charset="-128"/>
                          <a:ea typeface="MS UI Gothic" pitchFamily="50" charset="-128"/>
                          <a:cs typeface="+mn-cs"/>
                        </a:rPr>
                        <a:t>23</a:t>
                      </a:r>
                      <a:r>
                        <a:rPr kumimoji="1" lang="ja-JP" altLang="en-US" sz="2000" baseline="0" dirty="0" smtClean="0">
                          <a:solidFill>
                            <a:schemeClr val="tx1"/>
                          </a:solidFill>
                          <a:latin typeface="MS UI Gothic" pitchFamily="50" charset="-128"/>
                          <a:ea typeface="MS UI Gothic" pitchFamily="50" charset="-128"/>
                          <a:cs typeface="+mn-cs"/>
                        </a:rPr>
                        <a:t>　がん患者カウンセリング料</a:t>
                      </a:r>
                      <a:endParaRPr kumimoji="1" lang="en-US" altLang="ja-JP" sz="2000" baseline="0" dirty="0" smtClean="0">
                        <a:solidFill>
                          <a:schemeClr val="tx1"/>
                        </a:solidFill>
                        <a:latin typeface="MS UI Gothic" pitchFamily="50" charset="-128"/>
                        <a:ea typeface="MS UI Gothic" pitchFamily="50" charset="-128"/>
                        <a:cs typeface="+mn-cs"/>
                      </a:endParaRPr>
                    </a:p>
                    <a:p>
                      <a:pPr marL="2778125" indent="0"/>
                      <a:r>
                        <a:rPr kumimoji="1" lang="ja-JP" altLang="en-US" sz="2000" baseline="0" dirty="0" smtClean="0">
                          <a:solidFill>
                            <a:schemeClr val="tx1"/>
                          </a:solidFill>
                          <a:latin typeface="MS UI Gothic" pitchFamily="50" charset="-128"/>
                          <a:ea typeface="MS UI Gothic" pitchFamily="50" charset="-128"/>
                          <a:cs typeface="+mn-cs"/>
                        </a:rPr>
                        <a:t>　５００点</a:t>
                      </a:r>
                    </a:p>
                    <a:p>
                      <a:r>
                        <a:rPr kumimoji="1" lang="ja-JP" altLang="en-US" sz="1800" baseline="0" dirty="0" smtClean="0">
                          <a:solidFill>
                            <a:schemeClr val="tx1"/>
                          </a:solidFill>
                          <a:latin typeface="MS UI Gothic" pitchFamily="50" charset="-128"/>
                          <a:ea typeface="MS UI Gothic" pitchFamily="50" charset="-128"/>
                          <a:cs typeface="+mn-cs"/>
                        </a:rPr>
                        <a:t>［算定要件］</a:t>
                      </a:r>
                    </a:p>
                    <a:p>
                      <a:pPr marL="82550" indent="177800"/>
                      <a:r>
                        <a:rPr kumimoji="1" lang="ja-JP" altLang="en-US" sz="1600" baseline="0" dirty="0" smtClean="0">
                          <a:solidFill>
                            <a:schemeClr val="tx1"/>
                          </a:solidFill>
                          <a:latin typeface="MS UI Gothic" pitchFamily="50" charset="-128"/>
                          <a:ea typeface="MS UI Gothic" pitchFamily="50" charset="-128"/>
                          <a:cs typeface="+mn-cs"/>
                        </a:rPr>
                        <a:t>別に厚生労働大臣が定める施設基準に適合しているものとして地方厚生局長等に届け出た保険医療機関において、がんと診断された患者であって継続して治療を行うものに対して、当該患者の同意を得て、当該保険医療機関の保険医が看護師と共同して、診療方針等について十分に話し合い、その内容を文書等により提供した場合に、患者１人につき１回に限り算定する。</a:t>
                      </a:r>
                      <a:endParaRPr kumimoji="1" lang="zh-CN" altLang="en-US" sz="16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88640"/>
            <a:ext cx="8229600" cy="57606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fontScale="90000"/>
          </a:bodyP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がん診療連携の充実</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96735EA4-7D6A-446E-9F3E-DE12FE98D03F}" type="slidenum">
              <a:rPr lang="en-US" sz="1400">
                <a:effectLst>
                  <a:outerShdw blurRad="38100" dist="38100" dir="2700000" algn="tl">
                    <a:srgbClr val="000000">
                      <a:alpha val="43137"/>
                    </a:srgbClr>
                  </a:outerShdw>
                </a:effectLst>
              </a:rPr>
              <a:pPr algn="r">
                <a:defRPr/>
              </a:pPr>
              <a:t>240</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67544" y="836712"/>
            <a:ext cx="8208912" cy="1296144"/>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fontAlgn="auto">
              <a:spcBef>
                <a:spcPts val="0"/>
              </a:spcBef>
              <a:spcAft>
                <a:spcPts val="600"/>
              </a:spcAft>
              <a:defRPr/>
            </a:pPr>
            <a:r>
              <a:rPr kumimoji="0" lang="ja-JP" altLang="en-US" sz="2800" dirty="0">
                <a:latin typeface="MS UI Gothic" pitchFamily="50" charset="-128"/>
                <a:ea typeface="MS UI Gothic" pitchFamily="50" charset="-128"/>
              </a:rPr>
              <a:t>◆がん患者カウンセリング料の算定要件の見直し</a:t>
            </a:r>
            <a:endParaRPr kumimoji="0" lang="en-US" altLang="ja-JP" sz="2800" dirty="0">
              <a:latin typeface="MS UI Gothic" pitchFamily="50" charset="-128"/>
              <a:ea typeface="MS UI Gothic" pitchFamily="50" charset="-128"/>
            </a:endParaRPr>
          </a:p>
          <a:p>
            <a:pPr marL="273050" indent="261938" fontAlgn="auto">
              <a:spcBef>
                <a:spcPts val="0"/>
              </a:spcBef>
              <a:spcAft>
                <a:spcPts val="0"/>
              </a:spcAft>
              <a:defRPr/>
            </a:pPr>
            <a:r>
              <a:rPr kumimoji="0" lang="ja-JP" altLang="en-US" sz="2400" dirty="0">
                <a:latin typeface="MS UI Gothic" pitchFamily="50" charset="-128"/>
                <a:ea typeface="MS UI Gothic" pitchFamily="50" charset="-128"/>
              </a:rPr>
              <a:t>継続的な療養支援を担う為に</a:t>
            </a:r>
            <a:r>
              <a:rPr kumimoji="0" lang="ja-JP" altLang="en-US" sz="2400" dirty="0">
                <a:solidFill>
                  <a:srgbClr val="0070C0"/>
                </a:solidFill>
                <a:latin typeface="MS UI Gothic" pitchFamily="50" charset="-128"/>
                <a:ea typeface="MS UI Gothic" pitchFamily="50" charset="-128"/>
              </a:rPr>
              <a:t>転院を受け入れる医療機関においてがん患者カウンセリングを実施</a:t>
            </a:r>
            <a:r>
              <a:rPr kumimoji="0" lang="ja-JP" altLang="en-US" sz="2400" dirty="0">
                <a:latin typeface="MS UI Gothic" pitchFamily="50" charset="-128"/>
                <a:ea typeface="MS UI Gothic" pitchFamily="50" charset="-128"/>
              </a:rPr>
              <a:t>した場合も評価を行う。</a:t>
            </a:r>
            <a:endParaRPr kumimoji="0" lang="en-US" altLang="ja-JP" sz="2400" dirty="0">
              <a:latin typeface="MS UI Gothic" pitchFamily="50" charset="-128"/>
              <a:ea typeface="MS UI Gothic" pitchFamily="50" charset="-128"/>
            </a:endParaRPr>
          </a:p>
        </p:txBody>
      </p:sp>
      <p:sp>
        <p:nvSpPr>
          <p:cNvPr id="10" name="テキスト ボックス 9"/>
          <p:cNvSpPr txBox="1"/>
          <p:nvPr/>
        </p:nvSpPr>
        <p:spPr>
          <a:xfrm>
            <a:off x="7236296" y="188640"/>
            <a:ext cx="1907704" cy="738664"/>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133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160</a:t>
            </a:r>
          </a:p>
          <a:p>
            <a:pP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599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631</a:t>
            </a:r>
          </a:p>
          <a:p>
            <a:pPr>
              <a:defRPr/>
            </a:pP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886</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16632"/>
            <a:ext cx="8229600" cy="93610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fontScale="90000"/>
          </a:bodyPr>
          <a:lstStyle/>
          <a:p>
            <a:pPr algn="ctr" eaLnBrk="1" fontAlgn="auto" hangingPunct="1">
              <a:spcBef>
                <a:spcPts val="0"/>
              </a:spcBef>
              <a:spcAft>
                <a:spcPts val="0"/>
              </a:spcAft>
              <a:defRPr/>
            </a:pPr>
            <a: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多職種が連携した、より質の高い医療</a:t>
            </a:r>
            <a:b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（チーム医療）の推進</a:t>
            </a:r>
            <a:endParaRPr lang="ja-JP" altLang="en-US" sz="26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コンテンツ プレースホルダ 5"/>
          <p:cNvSpPr txBox="1">
            <a:spLocks/>
          </p:cNvSpPr>
          <p:nvPr/>
        </p:nvSpPr>
        <p:spPr>
          <a:xfrm>
            <a:off x="467544" y="1124744"/>
            <a:ext cx="8208912" cy="5544616"/>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400" dirty="0">
                <a:latin typeface="MS UI Gothic" pitchFamily="50" charset="-128"/>
                <a:ea typeface="MS UI Gothic" pitchFamily="50" charset="-128"/>
              </a:rPr>
              <a:t>◆外来緩和ケアチームの評価の新設</a:t>
            </a:r>
          </a:p>
          <a:p>
            <a:pPr marL="355600" indent="95250" fontAlgn="auto">
              <a:spcBef>
                <a:spcPts val="0"/>
              </a:spcBef>
              <a:spcAft>
                <a:spcPts val="0"/>
              </a:spcAft>
              <a:defRPr/>
            </a:pPr>
            <a:r>
              <a:rPr kumimoji="0" lang="ja-JP" altLang="en-US" sz="2400" dirty="0">
                <a:latin typeface="MS UI Gothic" pitchFamily="50" charset="-128"/>
                <a:ea typeface="MS UI Gothic" pitchFamily="50" charset="-128"/>
              </a:rPr>
              <a:t>　がん患者がより質の高い療養生活を送ることができるよう、</a:t>
            </a:r>
            <a:r>
              <a:rPr kumimoji="0" lang="ja-JP" altLang="en-US" sz="2400" dirty="0">
                <a:solidFill>
                  <a:srgbClr val="0070C0"/>
                </a:solidFill>
                <a:latin typeface="MS UI Gothic" pitchFamily="50" charset="-128"/>
                <a:ea typeface="MS UI Gothic" pitchFamily="50" charset="-128"/>
              </a:rPr>
              <a:t>外来における緩和ケア診療の評価</a:t>
            </a:r>
            <a:r>
              <a:rPr kumimoji="0" lang="ja-JP" altLang="en-US" sz="2400" dirty="0">
                <a:latin typeface="MS UI Gothic" pitchFamily="50" charset="-128"/>
                <a:ea typeface="MS UI Gothic" pitchFamily="50" charset="-128"/>
              </a:rPr>
              <a:t>を新設する。</a:t>
            </a:r>
          </a:p>
          <a:p>
            <a:pPr fontAlgn="auto">
              <a:spcBef>
                <a:spcPts val="1200"/>
              </a:spcBef>
              <a:spcAft>
                <a:spcPts val="1200"/>
              </a:spcAft>
              <a:defRPr/>
            </a:pPr>
            <a:r>
              <a:rPr kumimoji="0" lang="ja-JP" altLang="en-US" sz="2400" dirty="0">
                <a:solidFill>
                  <a:srgbClr val="FF0000"/>
                </a:solidFill>
                <a:latin typeface="MS UI Gothic" pitchFamily="50" charset="-128"/>
                <a:ea typeface="MS UI Gothic" pitchFamily="50" charset="-128"/>
              </a:rPr>
              <a:t>　　　（新）</a:t>
            </a:r>
            <a:r>
              <a:rPr kumimoji="0" lang="en-US" altLang="ja-JP" sz="2400" dirty="0">
                <a:solidFill>
                  <a:srgbClr val="FF0000"/>
                </a:solidFill>
                <a:latin typeface="MS UI Gothic" pitchFamily="50" charset="-128"/>
                <a:ea typeface="MS UI Gothic" pitchFamily="50" charset="-128"/>
              </a:rPr>
              <a:t> B001</a:t>
            </a:r>
            <a:r>
              <a:rPr kumimoji="0" lang="ja-JP" altLang="en-US" sz="2400" dirty="0">
                <a:solidFill>
                  <a:srgbClr val="FF0000"/>
                </a:solidFill>
                <a:latin typeface="MS UI Gothic" pitchFamily="50" charset="-128"/>
                <a:ea typeface="MS UI Gothic" pitchFamily="50" charset="-128"/>
              </a:rPr>
              <a:t>　</a:t>
            </a:r>
            <a:r>
              <a:rPr kumimoji="0" lang="en-US" altLang="ja-JP" sz="2400" dirty="0">
                <a:solidFill>
                  <a:srgbClr val="FF0000"/>
                </a:solidFill>
                <a:latin typeface="MS UI Gothic" pitchFamily="50" charset="-128"/>
                <a:ea typeface="MS UI Gothic" pitchFamily="50" charset="-128"/>
              </a:rPr>
              <a:t>24 </a:t>
            </a:r>
            <a:r>
              <a:rPr kumimoji="0" lang="ja-JP" altLang="en-US" sz="2400" dirty="0">
                <a:solidFill>
                  <a:srgbClr val="FF0000"/>
                </a:solidFill>
                <a:latin typeface="MS UI Gothic" pitchFamily="50" charset="-128"/>
                <a:ea typeface="MS UI Gothic" pitchFamily="50" charset="-128"/>
              </a:rPr>
              <a:t>外来緩和ケア管理料　　 ３００点</a:t>
            </a:r>
          </a:p>
          <a:p>
            <a:pPr marL="355600" fontAlgn="auto">
              <a:spcBef>
                <a:spcPts val="0"/>
              </a:spcBef>
              <a:spcAft>
                <a:spcPts val="0"/>
              </a:spcAft>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算定要件</a:t>
            </a:r>
            <a:r>
              <a:rPr kumimoji="0" lang="en-US" altLang="ja-JP" dirty="0">
                <a:latin typeface="MS UI Gothic" pitchFamily="50" charset="-128"/>
                <a:ea typeface="MS UI Gothic" pitchFamily="50" charset="-128"/>
              </a:rPr>
              <a:t>]</a:t>
            </a:r>
          </a:p>
          <a:p>
            <a:pPr marL="450850" fontAlgn="auto">
              <a:spcBef>
                <a:spcPts val="0"/>
              </a:spcBef>
              <a:spcAft>
                <a:spcPts val="0"/>
              </a:spcAft>
              <a:defRPr/>
            </a:pPr>
            <a:r>
              <a:rPr kumimoji="0" lang="ja-JP" altLang="en-US" dirty="0">
                <a:latin typeface="MS UI Gothic" pitchFamily="50" charset="-128"/>
                <a:ea typeface="MS UI Gothic" pitchFamily="50" charset="-128"/>
              </a:rPr>
              <a:t>　</a:t>
            </a:r>
            <a:r>
              <a:rPr kumimoji="0" lang="ja-JP" altLang="en-US" dirty="0">
                <a:solidFill>
                  <a:srgbClr val="0070C0"/>
                </a:solidFill>
                <a:latin typeface="MS UI Gothic" pitchFamily="50" charset="-128"/>
                <a:ea typeface="MS UI Gothic" pitchFamily="50" charset="-128"/>
              </a:rPr>
              <a:t>がん性疼痛の症状緩和を目的として麻薬を投与しているがん患者</a:t>
            </a:r>
            <a:r>
              <a:rPr kumimoji="0" lang="ja-JP" altLang="en-US" dirty="0">
                <a:latin typeface="MS UI Gothic" pitchFamily="50" charset="-128"/>
                <a:ea typeface="MS UI Gothic" pitchFamily="50" charset="-128"/>
              </a:rPr>
              <a:t>に対して、緩和ケアチームが外来で緩和ケアに関して必要な診療を行った場合に算定する。</a:t>
            </a:r>
          </a:p>
          <a:p>
            <a:pPr marL="355600" fontAlgn="auto">
              <a:spcBef>
                <a:spcPts val="600"/>
              </a:spcBef>
              <a:spcAft>
                <a:spcPts val="0"/>
              </a:spcAft>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施設基準</a:t>
            </a:r>
            <a:r>
              <a:rPr kumimoji="0" lang="en-US" altLang="ja-JP" dirty="0">
                <a:latin typeface="MS UI Gothic" pitchFamily="50" charset="-128"/>
                <a:ea typeface="MS UI Gothic" pitchFamily="50" charset="-128"/>
              </a:rPr>
              <a:t>]</a:t>
            </a:r>
          </a:p>
          <a:p>
            <a:pPr marL="628650" indent="-177800" fontAlgn="auto">
              <a:spcBef>
                <a:spcPts val="0"/>
              </a:spcBef>
              <a:spcAft>
                <a:spcPts val="0"/>
              </a:spcAft>
              <a:defRPr/>
            </a:pPr>
            <a:r>
              <a:rPr kumimoji="0" lang="ja-JP" altLang="en-US" dirty="0">
                <a:latin typeface="MS UI Gothic" pitchFamily="50" charset="-128"/>
                <a:ea typeface="MS UI Gothic" pitchFamily="50" charset="-128"/>
              </a:rPr>
              <a:t>①　</a:t>
            </a:r>
            <a:r>
              <a:rPr kumimoji="0" lang="ja-JP" altLang="en-US" dirty="0">
                <a:solidFill>
                  <a:srgbClr val="0070C0"/>
                </a:solidFill>
                <a:latin typeface="MS UI Gothic" pitchFamily="50" charset="-128"/>
                <a:ea typeface="MS UI Gothic" pitchFamily="50" charset="-128"/>
              </a:rPr>
              <a:t>当該保険医療機関内に以下の４名から構成される専従の緩和ケアチームが設置</a:t>
            </a:r>
            <a:r>
              <a:rPr kumimoji="0" lang="ja-JP" altLang="en-US" dirty="0">
                <a:latin typeface="MS UI Gothic" pitchFamily="50" charset="-128"/>
                <a:ea typeface="MS UI Gothic" pitchFamily="50" charset="-128"/>
              </a:rPr>
              <a:t>されている。ただし、緩和ケア診療加算における緩和ケアチームと兼任であっても差し支えない。</a:t>
            </a:r>
          </a:p>
          <a:p>
            <a:pPr marL="712788" fontAlgn="auto">
              <a:spcBef>
                <a:spcPts val="0"/>
              </a:spcBef>
              <a:spcAft>
                <a:spcPts val="0"/>
              </a:spcAft>
              <a:defRPr/>
            </a:pPr>
            <a:r>
              <a:rPr kumimoji="0" lang="ja-JP" altLang="en-US" dirty="0">
                <a:latin typeface="MS UI Gothic" pitchFamily="50" charset="-128"/>
                <a:ea typeface="MS UI Gothic" pitchFamily="50" charset="-128"/>
              </a:rPr>
              <a:t>ア　身体症状の緩和を担当する常勤医師</a:t>
            </a:r>
          </a:p>
          <a:p>
            <a:pPr marL="712788" fontAlgn="auto">
              <a:spcBef>
                <a:spcPts val="0"/>
              </a:spcBef>
              <a:spcAft>
                <a:spcPts val="0"/>
              </a:spcAft>
              <a:defRPr/>
            </a:pPr>
            <a:r>
              <a:rPr kumimoji="0" lang="ja-JP" altLang="en-US" dirty="0">
                <a:latin typeface="MS UI Gothic" pitchFamily="50" charset="-128"/>
                <a:ea typeface="MS UI Gothic" pitchFamily="50" charset="-128"/>
              </a:rPr>
              <a:t>イ　精神症状の緩和を担当する常勤医師</a:t>
            </a:r>
          </a:p>
          <a:p>
            <a:pPr marL="712788" fontAlgn="auto">
              <a:spcBef>
                <a:spcPts val="0"/>
              </a:spcBef>
              <a:spcAft>
                <a:spcPts val="0"/>
              </a:spcAft>
              <a:defRPr/>
            </a:pPr>
            <a:r>
              <a:rPr kumimoji="0" lang="ja-JP" altLang="en-US" dirty="0">
                <a:latin typeface="MS UI Gothic" pitchFamily="50" charset="-128"/>
                <a:ea typeface="MS UI Gothic" pitchFamily="50" charset="-128"/>
              </a:rPr>
              <a:t>ウ　緩和ケアの経験を有する常勤看護師</a:t>
            </a:r>
          </a:p>
          <a:p>
            <a:pPr marL="712788" fontAlgn="auto">
              <a:spcBef>
                <a:spcPts val="0"/>
              </a:spcBef>
              <a:spcAft>
                <a:spcPts val="0"/>
              </a:spcAft>
              <a:defRPr/>
            </a:pPr>
            <a:r>
              <a:rPr kumimoji="0" lang="ja-JP" altLang="en-US" dirty="0">
                <a:latin typeface="MS UI Gothic" pitchFamily="50" charset="-128"/>
                <a:ea typeface="MS UI Gothic" pitchFamily="50" charset="-128"/>
              </a:rPr>
              <a:t>エ　緩和ケアの経験を有する薬剤師</a:t>
            </a:r>
          </a:p>
          <a:p>
            <a:pPr marL="628650" indent="-177800" fontAlgn="auto">
              <a:spcBef>
                <a:spcPts val="0"/>
              </a:spcBef>
              <a:spcAft>
                <a:spcPts val="0"/>
              </a:spcAft>
              <a:defRPr/>
            </a:pPr>
            <a:r>
              <a:rPr kumimoji="0" lang="ja-JP" altLang="en-US" dirty="0">
                <a:latin typeface="MS UI Gothic" pitchFamily="50" charset="-128"/>
                <a:ea typeface="MS UI Gothic" pitchFamily="50" charset="-128"/>
              </a:rPr>
              <a:t>②　</a:t>
            </a:r>
            <a:r>
              <a:rPr kumimoji="0" lang="ja-JP" altLang="en-US" dirty="0" smtClean="0">
                <a:latin typeface="MS UI Gothic" pitchFamily="50" charset="-128"/>
                <a:ea typeface="MS UI Gothic" pitchFamily="50" charset="-128"/>
              </a:rPr>
              <a:t>①</a:t>
            </a:r>
            <a:r>
              <a:rPr kumimoji="0" lang="ja-JP" altLang="en-US" dirty="0">
                <a:latin typeface="MS UI Gothic" pitchFamily="50" charset="-128"/>
                <a:ea typeface="MS UI Gothic" pitchFamily="50" charset="-128"/>
              </a:rPr>
              <a:t>のア又はイのうちいずれかの医師及びエの薬剤師については、緩和ケアチームに係る業務に関し専任であって差し支えないものとする。</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B6BE24FA-BE84-43EB-B79D-9BE6117AE64E}" type="slidenum">
              <a:rPr lang="en-US" sz="1400">
                <a:effectLst>
                  <a:outerShdw blurRad="38100" dist="38100" dir="2700000" algn="tl">
                    <a:srgbClr val="000000">
                      <a:alpha val="43137"/>
                    </a:srgbClr>
                  </a:outerShdw>
                </a:effectLst>
              </a:rPr>
              <a:pPr algn="r">
                <a:defRPr/>
              </a:pPr>
              <a:t>241</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6948264" y="764704"/>
            <a:ext cx="2017240" cy="738664"/>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133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160</a:t>
            </a:r>
          </a:p>
          <a:p>
            <a:pP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599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632</a:t>
            </a:r>
          </a:p>
          <a:p>
            <a:pPr>
              <a:defRPr/>
            </a:pP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885</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887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124744"/>
            <a:ext cx="8208912" cy="5544616"/>
          </a:xfrm>
          <a:prstGeom prst="rect">
            <a:avLst/>
          </a:prstGeom>
          <a:solidFill>
            <a:srgbClr val="FFFFCC"/>
          </a:solidFill>
          <a:effectLst>
            <a:innerShdw blurRad="63500" dist="50800" dir="13500000">
              <a:prstClr val="black">
                <a:alpha val="50000"/>
              </a:prstClr>
            </a:innerShdw>
          </a:effectLst>
        </p:spPr>
        <p:txBody>
          <a:bodyPr anchor="ctr"/>
          <a:lstStyle/>
          <a:p>
            <a:pPr marL="355600" indent="-355600" fontAlgn="auto">
              <a:spcBef>
                <a:spcPts val="0"/>
              </a:spcBef>
              <a:spcAft>
                <a:spcPts val="0"/>
              </a:spcAft>
              <a:defRPr/>
            </a:pPr>
            <a:r>
              <a:rPr kumimoji="0" lang="ja-JP" altLang="en-US" sz="2800" dirty="0">
                <a:latin typeface="MS UI Gothic" pitchFamily="50" charset="-128"/>
                <a:ea typeface="MS UI Gothic" pitchFamily="50" charset="-128"/>
              </a:rPr>
              <a:t>◆</a:t>
            </a:r>
            <a:r>
              <a:rPr kumimoji="0" lang="ja-JP" altLang="en-US" sz="2800" dirty="0">
                <a:solidFill>
                  <a:srgbClr val="0070C0"/>
                </a:solidFill>
                <a:latin typeface="MS UI Gothic" pitchFamily="50" charset="-128"/>
                <a:ea typeface="MS UI Gothic" pitchFamily="50" charset="-128"/>
              </a:rPr>
              <a:t>小児の緩和ケア</a:t>
            </a:r>
            <a:r>
              <a:rPr kumimoji="0" lang="ja-JP" altLang="en-US" sz="2800" dirty="0">
                <a:latin typeface="MS UI Gothic" pitchFamily="50" charset="-128"/>
                <a:ea typeface="MS UI Gothic" pitchFamily="50" charset="-128"/>
              </a:rPr>
              <a:t>については、特別な配慮を必要とすることから、がん性疼痛緩和指導料、緩和ケア診療加算及び外来緩和ケア管理料に</a:t>
            </a:r>
            <a:r>
              <a:rPr kumimoji="0" lang="ja-JP" altLang="en-US" sz="2800" dirty="0">
                <a:solidFill>
                  <a:srgbClr val="0070C0"/>
                </a:solidFill>
                <a:latin typeface="MS UI Gothic" pitchFamily="50" charset="-128"/>
                <a:ea typeface="MS UI Gothic" pitchFamily="50" charset="-128"/>
              </a:rPr>
              <a:t>小児加算を新設</a:t>
            </a:r>
            <a:r>
              <a:rPr kumimoji="0" lang="ja-JP" altLang="en-US" sz="2800" dirty="0">
                <a:latin typeface="MS UI Gothic" pitchFamily="50" charset="-128"/>
                <a:ea typeface="MS UI Gothic" pitchFamily="50" charset="-128"/>
              </a:rPr>
              <a:t>する。</a:t>
            </a:r>
            <a:endParaRPr kumimoji="0" lang="en-US" altLang="ja-JP" sz="2800" dirty="0">
              <a:latin typeface="MS UI Gothic" pitchFamily="50" charset="-128"/>
              <a:ea typeface="MS UI Gothic" pitchFamily="50" charset="-128"/>
            </a:endParaRPr>
          </a:p>
          <a:p>
            <a:pPr marL="177800" indent="-177800" fontAlgn="auto">
              <a:spcBef>
                <a:spcPts val="0"/>
              </a:spcBef>
              <a:spcAft>
                <a:spcPts val="0"/>
              </a:spcAft>
              <a:defRPr/>
            </a:pPr>
            <a:endParaRPr kumimoji="0" lang="en-US" altLang="ja-JP" sz="2400" dirty="0">
              <a:latin typeface="MS UI Gothic" pitchFamily="50" charset="-128"/>
              <a:ea typeface="MS UI Gothic" pitchFamily="50" charset="-128"/>
            </a:endParaRPr>
          </a:p>
          <a:p>
            <a:pPr marL="273050" algn="just" fontAlgn="auto">
              <a:spcBef>
                <a:spcPts val="0"/>
              </a:spcBef>
              <a:spcAft>
                <a:spcPts val="1200"/>
              </a:spcAft>
              <a:defRPr/>
            </a:pPr>
            <a:r>
              <a:rPr kumimoji="0" lang="ja-JP" altLang="en-US" sz="2400" dirty="0">
                <a:solidFill>
                  <a:srgbClr val="FF0000"/>
                </a:solidFill>
                <a:latin typeface="MS UI Gothic" pitchFamily="50" charset="-128"/>
                <a:ea typeface="MS UI Gothic" pitchFamily="50" charset="-128"/>
              </a:rPr>
              <a:t>（新）</a:t>
            </a:r>
            <a:r>
              <a:rPr kumimoji="0" lang="en-US" altLang="ja-JP" sz="2400" dirty="0">
                <a:solidFill>
                  <a:srgbClr val="FF0000"/>
                </a:solidFill>
                <a:latin typeface="MS UI Gothic" pitchFamily="50" charset="-128"/>
                <a:ea typeface="MS UI Gothic" pitchFamily="50" charset="-128"/>
              </a:rPr>
              <a:t>B001</a:t>
            </a:r>
            <a:r>
              <a:rPr kumimoji="0" lang="ja-JP" altLang="en-US" sz="2400" dirty="0">
                <a:solidFill>
                  <a:srgbClr val="FF0000"/>
                </a:solidFill>
                <a:latin typeface="MS UI Gothic" pitchFamily="50" charset="-128"/>
                <a:ea typeface="MS UI Gothic" pitchFamily="50" charset="-128"/>
              </a:rPr>
              <a:t>　</a:t>
            </a:r>
            <a:r>
              <a:rPr kumimoji="0" lang="en-US" altLang="ja-JP" sz="2400" dirty="0">
                <a:solidFill>
                  <a:srgbClr val="FF0000"/>
                </a:solidFill>
                <a:latin typeface="MS UI Gothic" pitchFamily="50" charset="-128"/>
                <a:ea typeface="MS UI Gothic" pitchFamily="50" charset="-128"/>
              </a:rPr>
              <a:t>22</a:t>
            </a:r>
            <a:r>
              <a:rPr kumimoji="0" lang="ja-JP" altLang="en-US" sz="2400" dirty="0">
                <a:solidFill>
                  <a:srgbClr val="FF0000"/>
                </a:solidFill>
                <a:latin typeface="MS UI Gothic" pitchFamily="50" charset="-128"/>
                <a:ea typeface="MS UI Gothic" pitchFamily="50" charset="-128"/>
              </a:rPr>
              <a:t>　がん性疼痛緩和指導料　小児加算 　　 ５０点</a:t>
            </a:r>
            <a:endParaRPr kumimoji="0" lang="en-US" altLang="ja-JP" sz="2400" dirty="0">
              <a:solidFill>
                <a:srgbClr val="FF0000"/>
              </a:solidFill>
              <a:latin typeface="MS UI Gothic" pitchFamily="50" charset="-128"/>
              <a:ea typeface="MS UI Gothic" pitchFamily="50" charset="-128"/>
            </a:endParaRPr>
          </a:p>
          <a:p>
            <a:pPr marL="273050" algn="just" fontAlgn="auto">
              <a:spcBef>
                <a:spcPts val="1200"/>
              </a:spcBef>
              <a:spcAft>
                <a:spcPts val="2400"/>
              </a:spcAft>
              <a:defRPr/>
            </a:pPr>
            <a:r>
              <a:rPr kumimoji="0" lang="ja-JP" altLang="en-US" sz="2400" dirty="0">
                <a:solidFill>
                  <a:srgbClr val="FF0000"/>
                </a:solidFill>
                <a:latin typeface="MS UI Gothic" pitchFamily="50" charset="-128"/>
                <a:ea typeface="MS UI Gothic" pitchFamily="50" charset="-128"/>
              </a:rPr>
              <a:t>（新）</a:t>
            </a:r>
            <a:r>
              <a:rPr kumimoji="0" lang="en-US" altLang="ja-JP" sz="2400" dirty="0">
                <a:solidFill>
                  <a:srgbClr val="FF0000"/>
                </a:solidFill>
                <a:latin typeface="MS UI Gothic" pitchFamily="50" charset="-128"/>
                <a:ea typeface="MS UI Gothic" pitchFamily="50" charset="-128"/>
              </a:rPr>
              <a:t>A226-2</a:t>
            </a:r>
            <a:r>
              <a:rPr kumimoji="0" lang="ja-JP" altLang="en-US" sz="2400" dirty="0">
                <a:solidFill>
                  <a:srgbClr val="FF0000"/>
                </a:solidFill>
                <a:latin typeface="MS UI Gothic" pitchFamily="50" charset="-128"/>
                <a:ea typeface="MS UI Gothic" pitchFamily="50" charset="-128"/>
              </a:rPr>
              <a:t>　　緩和ケア診療加算         小児加算　  １００点</a:t>
            </a:r>
            <a:endParaRPr kumimoji="0" lang="en-US" altLang="ja-JP" sz="2400" dirty="0">
              <a:solidFill>
                <a:srgbClr val="FF0000"/>
              </a:solidFill>
              <a:latin typeface="MS UI Gothic" pitchFamily="50" charset="-128"/>
              <a:ea typeface="MS UI Gothic" pitchFamily="50" charset="-128"/>
            </a:endParaRPr>
          </a:p>
          <a:p>
            <a:pPr marL="273050" algn="just" fontAlgn="auto">
              <a:spcBef>
                <a:spcPts val="600"/>
              </a:spcBef>
              <a:spcAft>
                <a:spcPts val="600"/>
              </a:spcAft>
              <a:defRPr/>
            </a:pPr>
            <a:r>
              <a:rPr kumimoji="0" lang="ja-JP" altLang="en-US" sz="2400" dirty="0">
                <a:solidFill>
                  <a:srgbClr val="FF0000"/>
                </a:solidFill>
                <a:latin typeface="MS UI Gothic" pitchFamily="50" charset="-128"/>
                <a:ea typeface="MS UI Gothic" pitchFamily="50" charset="-128"/>
              </a:rPr>
              <a:t>（新）</a:t>
            </a:r>
            <a:r>
              <a:rPr kumimoji="0" lang="en-US" altLang="ja-JP" sz="2400" dirty="0">
                <a:solidFill>
                  <a:srgbClr val="FF0000"/>
                </a:solidFill>
                <a:latin typeface="MS UI Gothic" pitchFamily="50" charset="-128"/>
                <a:ea typeface="MS UI Gothic" pitchFamily="50" charset="-128"/>
              </a:rPr>
              <a:t>B001</a:t>
            </a:r>
            <a:r>
              <a:rPr kumimoji="0" lang="ja-JP" altLang="en-US" sz="2400" dirty="0">
                <a:solidFill>
                  <a:srgbClr val="FF0000"/>
                </a:solidFill>
                <a:latin typeface="MS UI Gothic" pitchFamily="50" charset="-128"/>
                <a:ea typeface="MS UI Gothic" pitchFamily="50" charset="-128"/>
              </a:rPr>
              <a:t>　</a:t>
            </a:r>
            <a:r>
              <a:rPr kumimoji="0" lang="en-US" altLang="ja-JP" sz="2400" dirty="0">
                <a:solidFill>
                  <a:srgbClr val="FF0000"/>
                </a:solidFill>
                <a:latin typeface="MS UI Gothic" pitchFamily="50" charset="-128"/>
                <a:ea typeface="MS UI Gothic" pitchFamily="50" charset="-128"/>
              </a:rPr>
              <a:t>24</a:t>
            </a:r>
            <a:r>
              <a:rPr kumimoji="0" lang="ja-JP" altLang="en-US" sz="2400" dirty="0">
                <a:solidFill>
                  <a:srgbClr val="FF0000"/>
                </a:solidFill>
                <a:latin typeface="MS UI Gothic" pitchFamily="50" charset="-128"/>
                <a:ea typeface="MS UI Gothic" pitchFamily="50" charset="-128"/>
              </a:rPr>
              <a:t>　外来緩和ケア管理料　　　小児加算　 １５０点</a:t>
            </a:r>
            <a:endParaRPr kumimoji="0" lang="en-US" altLang="ja-JP" sz="2400" dirty="0">
              <a:solidFill>
                <a:srgbClr val="FF0000"/>
              </a:solidFill>
              <a:latin typeface="MS UI Gothic" pitchFamily="50" charset="-128"/>
              <a:ea typeface="MS UI Gothic" pitchFamily="50" charset="-128"/>
            </a:endParaRPr>
          </a:p>
          <a:p>
            <a:pPr fontAlgn="auto">
              <a:spcBef>
                <a:spcPts val="0"/>
              </a:spcBef>
              <a:spcAft>
                <a:spcPts val="0"/>
              </a:spcAft>
              <a:defRPr/>
            </a:pPr>
            <a:r>
              <a:rPr kumimoji="0" lang="ja-JP" altLang="en-US" sz="2400" dirty="0">
                <a:latin typeface="MS UI Gothic" pitchFamily="50" charset="-128"/>
                <a:ea typeface="MS UI Gothic" pitchFamily="50" charset="-128"/>
              </a:rPr>
              <a:t> 　　　　　　　　 （*「外来緩和ケア管理料」は今回改定で新設）</a:t>
            </a:r>
            <a:endParaRPr kumimoji="0" lang="en-US" altLang="ja-JP" sz="2400" dirty="0">
              <a:latin typeface="MS UI Gothic" pitchFamily="50" charset="-128"/>
              <a:ea typeface="MS UI Gothic" pitchFamily="50" charset="-128"/>
            </a:endParaRPr>
          </a:p>
          <a:p>
            <a:pPr marL="177800" indent="-177800" fontAlgn="auto">
              <a:spcBef>
                <a:spcPts val="0"/>
              </a:spcBef>
              <a:spcAft>
                <a:spcPts val="0"/>
              </a:spcAft>
              <a:defRPr/>
            </a:pPr>
            <a:endParaRPr kumimoji="0" lang="en-US" altLang="ja-JP" sz="2400" b="1" dirty="0">
              <a:solidFill>
                <a:srgbClr val="FF0000"/>
              </a:solidFill>
              <a:latin typeface="MS UI Gothic" pitchFamily="50" charset="-128"/>
              <a:ea typeface="MS UI Gothic" pitchFamily="50" charset="-128"/>
            </a:endParaRPr>
          </a:p>
          <a:p>
            <a:pPr marL="355600" fontAlgn="auto">
              <a:spcBef>
                <a:spcPts val="0"/>
              </a:spcBef>
              <a:spcAft>
                <a:spcPts val="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算定要件］</a:t>
            </a:r>
          </a:p>
          <a:p>
            <a:pPr marL="534988" indent="273050" fontAlgn="auto">
              <a:spcBef>
                <a:spcPts val="0"/>
              </a:spcBef>
              <a:spcAft>
                <a:spcPts val="0"/>
              </a:spcAft>
              <a:defRPr/>
            </a:pPr>
            <a:r>
              <a:rPr kumimoji="0" lang="ja-JP" altLang="en-US" sz="2400" dirty="0">
                <a:solidFill>
                  <a:srgbClr val="0070C0"/>
                </a:solidFill>
                <a:latin typeface="MS UI Gothic" pitchFamily="50" charset="-128"/>
                <a:ea typeface="MS UI Gothic" pitchFamily="50" charset="-128"/>
              </a:rPr>
              <a:t>１５歳未満の小児患者</a:t>
            </a:r>
            <a:r>
              <a:rPr kumimoji="0" lang="ja-JP" altLang="en-US" sz="2400" dirty="0">
                <a:latin typeface="MS UI Gothic" pitchFamily="50" charset="-128"/>
                <a:ea typeface="MS UI Gothic" pitchFamily="50" charset="-128"/>
              </a:rPr>
              <a:t>に対し、当該指導管理を行った場合に算定する。</a:t>
            </a:r>
            <a:endParaRPr kumimoji="0" lang="en-US" altLang="ja-JP" sz="2400" dirty="0">
              <a:latin typeface="MS UI Gothic" pitchFamily="50" charset="-128"/>
              <a:ea typeface="MS UI Gothic" pitchFamily="50" charset="-128"/>
            </a:endParaRPr>
          </a:p>
        </p:txBody>
      </p:sp>
      <p:sp>
        <p:nvSpPr>
          <p:cNvPr id="9" name="タイトル 2"/>
          <p:cNvSpPr>
            <a:spLocks noGrp="1"/>
          </p:cNvSpPr>
          <p:nvPr>
            <p:ph type="title"/>
          </p:nvPr>
        </p:nvSpPr>
        <p:spPr>
          <a:xfrm>
            <a:off x="457200" y="188640"/>
            <a:ext cx="8229600" cy="792088"/>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緩和ケアを行う医療機関の評価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0" name="テキスト ボックス 9"/>
          <p:cNvSpPr txBox="1"/>
          <p:nvPr/>
        </p:nvSpPr>
        <p:spPr>
          <a:xfrm>
            <a:off x="7812360" y="2564904"/>
            <a:ext cx="111663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133</a:t>
            </a:r>
            <a:endParaRPr lang="ja-JP" altLang="en-US" sz="1400" dirty="0">
              <a:solidFill>
                <a:srgbClr val="002060"/>
              </a:solidFill>
              <a:latin typeface="HGPｺﾞｼｯｸM" pitchFamily="50" charset="-128"/>
              <a:ea typeface="HGPｺﾞｼｯｸM" pitchFamily="50" charset="-128"/>
            </a:endParaRPr>
          </a:p>
        </p:txBody>
      </p:sp>
      <p:sp>
        <p:nvSpPr>
          <p:cNvPr id="11" name="テキスト ボックス 10"/>
          <p:cNvSpPr txBox="1"/>
          <p:nvPr/>
        </p:nvSpPr>
        <p:spPr>
          <a:xfrm>
            <a:off x="7812360" y="4005064"/>
            <a:ext cx="111663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133</a:t>
            </a:r>
            <a:endParaRPr lang="ja-JP" altLang="en-US" sz="1400" dirty="0">
              <a:solidFill>
                <a:srgbClr val="002060"/>
              </a:solidFill>
              <a:latin typeface="HGPｺﾞｼｯｸM" pitchFamily="50" charset="-128"/>
              <a:ea typeface="HGPｺﾞｼｯｸM"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BB8956BC-F848-478E-B494-38666D5A8095}" type="slidenum">
              <a:rPr lang="en-US" sz="1400">
                <a:effectLst>
                  <a:outerShdw blurRad="38100" dist="38100" dir="2700000" algn="tl">
                    <a:srgbClr val="000000">
                      <a:alpha val="43137"/>
                    </a:srgbClr>
                  </a:outerShdw>
                </a:effectLst>
              </a:rPr>
              <a:pPr algn="r">
                <a:defRPr/>
              </a:pPr>
              <a:t>242</a:t>
            </a:fld>
            <a:endParaRPr lang="en-US" sz="1400" dirty="0">
              <a:effectLst>
                <a:outerShdw blurRad="38100" dist="38100" dir="2700000" algn="tl">
                  <a:srgbClr val="000000">
                    <a:alpha val="43137"/>
                  </a:srgbClr>
                </a:outerShdw>
              </a:effectLst>
            </a:endParaRPr>
          </a:p>
        </p:txBody>
      </p:sp>
      <p:sp>
        <p:nvSpPr>
          <p:cNvPr id="12" name="テキスト ボックス 11"/>
          <p:cNvSpPr txBox="1"/>
          <p:nvPr/>
        </p:nvSpPr>
        <p:spPr>
          <a:xfrm>
            <a:off x="7812360" y="3284984"/>
            <a:ext cx="111663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16632"/>
            <a:ext cx="8229600" cy="93610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fontScale="90000"/>
          </a:bodyPr>
          <a:lstStyle/>
          <a:p>
            <a:pPr algn="ctr" eaLnBrk="1" fontAlgn="auto" hangingPunct="1">
              <a:spcBef>
                <a:spcPts val="0"/>
              </a:spcBef>
              <a:spcAft>
                <a:spcPts val="0"/>
              </a:spcAft>
              <a:defRPr/>
            </a:pPr>
            <a: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多職種が連携した、より質の高い医療</a:t>
            </a:r>
            <a:b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（チーム医療）の推進</a:t>
            </a:r>
            <a:endParaRPr lang="ja-JP" altLang="en-US" sz="26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コンテンツ プレースホルダ 5"/>
          <p:cNvSpPr txBox="1">
            <a:spLocks/>
          </p:cNvSpPr>
          <p:nvPr/>
        </p:nvSpPr>
        <p:spPr>
          <a:xfrm>
            <a:off x="467544" y="1124744"/>
            <a:ext cx="8208912" cy="5544616"/>
          </a:xfrm>
          <a:prstGeom prst="rect">
            <a:avLst/>
          </a:prstGeom>
          <a:solidFill>
            <a:srgbClr val="FFFFCC"/>
          </a:solidFill>
          <a:effectLst>
            <a:innerShdw blurRad="63500" dist="50800" dir="13500000">
              <a:prstClr val="black">
                <a:alpha val="50000"/>
              </a:prstClr>
            </a:innerShdw>
          </a:effectLst>
        </p:spPr>
        <p:txBody>
          <a:bodyPr anchor="ctr"/>
          <a:lstStyle/>
          <a:p>
            <a:pPr marL="355600" indent="-355600">
              <a:defRPr/>
            </a:pPr>
            <a:r>
              <a:rPr kumimoji="0" lang="ja-JP" altLang="en-US" sz="2800" dirty="0">
                <a:latin typeface="MS UI Gothic" pitchFamily="50" charset="-128"/>
                <a:ea typeface="MS UI Gothic" pitchFamily="50" charset="-128"/>
              </a:rPr>
              <a:t>◆臓器移植後、造血幹細胞移植後の医学管理に</a:t>
            </a:r>
            <a:r>
              <a:rPr kumimoji="0" lang="en-US" altLang="ja-JP" sz="2800" dirty="0">
                <a:latin typeface="MS UI Gothic" pitchFamily="50" charset="-128"/>
                <a:ea typeface="MS UI Gothic" pitchFamily="50" charset="-128"/>
              </a:rPr>
              <a:t/>
            </a:r>
            <a:br>
              <a:rPr kumimoji="0" lang="en-US" altLang="ja-JP" sz="2800" dirty="0">
                <a:latin typeface="MS UI Gothic" pitchFamily="50" charset="-128"/>
                <a:ea typeface="MS UI Gothic" pitchFamily="50" charset="-128"/>
              </a:rPr>
            </a:br>
            <a:r>
              <a:rPr kumimoji="0" lang="ja-JP" altLang="en-US" sz="2800" dirty="0">
                <a:latin typeface="MS UI Gothic" pitchFamily="50" charset="-128"/>
                <a:ea typeface="MS UI Gothic" pitchFamily="50" charset="-128"/>
              </a:rPr>
              <a:t>対する評価の新設</a:t>
            </a:r>
            <a:endParaRPr kumimoji="0" lang="en-US" altLang="ja-JP" sz="2800" dirty="0">
              <a:latin typeface="MS UI Gothic" pitchFamily="50" charset="-128"/>
              <a:ea typeface="MS UI Gothic" pitchFamily="50" charset="-128"/>
            </a:endParaRPr>
          </a:p>
          <a:p>
            <a:pPr marL="355600" indent="-355600">
              <a:defRPr/>
            </a:pPr>
            <a:endParaRPr kumimoji="0" lang="en-US" altLang="ja-JP" sz="2400" dirty="0">
              <a:latin typeface="MS UI Gothic" pitchFamily="50" charset="-128"/>
              <a:ea typeface="MS UI Gothic" pitchFamily="50" charset="-128"/>
            </a:endParaRPr>
          </a:p>
          <a:p>
            <a:pPr marL="355600" indent="273050">
              <a:defRPr/>
            </a:pPr>
            <a:r>
              <a:rPr kumimoji="0" lang="ja-JP" altLang="en-US" sz="2400" dirty="0" smtClean="0">
                <a:latin typeface="MS UI Gothic" pitchFamily="50" charset="-128"/>
                <a:ea typeface="MS UI Gothic" pitchFamily="50" charset="-128"/>
              </a:rPr>
              <a:t>臓器</a:t>
            </a:r>
            <a:r>
              <a:rPr kumimoji="0" lang="ja-JP" altLang="en-US" sz="2400" dirty="0">
                <a:latin typeface="MS UI Gothic" pitchFamily="50" charset="-128"/>
                <a:ea typeface="MS UI Gothic" pitchFamily="50" charset="-128"/>
              </a:rPr>
              <a:t>移植後、造血幹細胞移植後の外来における医学管理の手間を勘案し、</a:t>
            </a:r>
            <a:r>
              <a:rPr kumimoji="0" lang="ja-JP" altLang="en-US" sz="2400" dirty="0">
                <a:solidFill>
                  <a:srgbClr val="0070C0"/>
                </a:solidFill>
                <a:latin typeface="MS UI Gothic" pitchFamily="50" charset="-128"/>
                <a:ea typeface="MS UI Gothic" pitchFamily="50" charset="-128"/>
              </a:rPr>
              <a:t>医師、専門性の高い看護師等のチームによる医学管理</a:t>
            </a:r>
            <a:r>
              <a:rPr kumimoji="0" lang="ja-JP" altLang="en-US" sz="2400" dirty="0">
                <a:latin typeface="MS UI Gothic" pitchFamily="50" charset="-128"/>
                <a:ea typeface="MS UI Gothic" pitchFamily="50" charset="-128"/>
              </a:rPr>
              <a:t>に対する評価を新設する。</a:t>
            </a:r>
            <a:endParaRPr kumimoji="0" lang="en-US" altLang="ja-JP" sz="2400" dirty="0">
              <a:latin typeface="MS UI Gothic" pitchFamily="50" charset="-128"/>
              <a:ea typeface="MS UI Gothic" pitchFamily="50" charset="-128"/>
            </a:endParaRPr>
          </a:p>
          <a:p>
            <a:pPr marL="355600" indent="-355600">
              <a:spcAft>
                <a:spcPts val="600"/>
              </a:spcAft>
              <a:defRPr/>
            </a:pPr>
            <a:endParaRPr kumimoji="0" lang="en-US" altLang="ja-JP" sz="2400" dirty="0">
              <a:latin typeface="MS UI Gothic" pitchFamily="50" charset="-128"/>
              <a:ea typeface="MS UI Gothic" pitchFamily="50" charset="-128"/>
            </a:endParaRPr>
          </a:p>
          <a:p>
            <a:pPr marL="1166813" indent="-355600">
              <a:spcAft>
                <a:spcPts val="600"/>
              </a:spcAft>
              <a:defRPr/>
            </a:pPr>
            <a:r>
              <a:rPr kumimoji="0" lang="ja-JP" altLang="en-US" sz="2400" dirty="0">
                <a:solidFill>
                  <a:srgbClr val="FF0000"/>
                </a:solidFill>
                <a:latin typeface="MS UI Gothic" pitchFamily="50" charset="-128"/>
                <a:ea typeface="MS UI Gothic" pitchFamily="50" charset="-128"/>
              </a:rPr>
              <a:t>（</a:t>
            </a:r>
            <a:r>
              <a:rPr kumimoji="0" lang="zh-TW" altLang="en-US" sz="2400" dirty="0">
                <a:solidFill>
                  <a:srgbClr val="FF0000"/>
                </a:solidFill>
                <a:latin typeface="MS UI Gothic" pitchFamily="50" charset="-128"/>
                <a:ea typeface="MS UI Gothic" pitchFamily="50" charset="-128"/>
              </a:rPr>
              <a:t>新</a:t>
            </a:r>
            <a:r>
              <a:rPr kumimoji="0" lang="ja-JP" altLang="en-US" sz="2400" dirty="0">
                <a:solidFill>
                  <a:srgbClr val="FF0000"/>
                </a:solidFill>
                <a:latin typeface="MS UI Gothic" pitchFamily="50" charset="-128"/>
                <a:ea typeface="MS UI Gothic" pitchFamily="50" charset="-128"/>
              </a:rPr>
              <a:t>）</a:t>
            </a:r>
            <a:r>
              <a:rPr kumimoji="0" lang="en-US" altLang="zh-TW" sz="2400" dirty="0">
                <a:latin typeface="MS UI Gothic" pitchFamily="50" charset="-128"/>
                <a:ea typeface="MS UI Gothic" pitchFamily="50" charset="-128"/>
              </a:rPr>
              <a:t> </a:t>
            </a:r>
            <a:r>
              <a:rPr kumimoji="0" lang="en-US" altLang="zh-TW" sz="2400" dirty="0">
                <a:solidFill>
                  <a:srgbClr val="FF0000"/>
                </a:solidFill>
                <a:latin typeface="MS UI Gothic" pitchFamily="50" charset="-128"/>
                <a:ea typeface="MS UI Gothic" pitchFamily="50" charset="-128"/>
              </a:rPr>
              <a:t>B001</a:t>
            </a:r>
            <a:r>
              <a:rPr kumimoji="0" lang="ja-JP" altLang="en-US" sz="2400" dirty="0">
                <a:latin typeface="MS UI Gothic" pitchFamily="50" charset="-128"/>
                <a:ea typeface="MS UI Gothic" pitchFamily="50" charset="-128"/>
              </a:rPr>
              <a:t>　</a:t>
            </a:r>
            <a:r>
              <a:rPr kumimoji="0" lang="en-US" altLang="ja-JP" sz="2400" dirty="0">
                <a:solidFill>
                  <a:srgbClr val="FF0000"/>
                </a:solidFill>
                <a:latin typeface="MS UI Gothic" pitchFamily="50" charset="-128"/>
                <a:ea typeface="MS UI Gothic" pitchFamily="50" charset="-128"/>
              </a:rPr>
              <a:t>25</a:t>
            </a:r>
            <a:r>
              <a:rPr kumimoji="0" lang="ja-JP" altLang="en-US" sz="2400" dirty="0">
                <a:latin typeface="MS UI Gothic" pitchFamily="50" charset="-128"/>
                <a:ea typeface="MS UI Gothic" pitchFamily="50" charset="-128"/>
              </a:rPr>
              <a:t> </a:t>
            </a:r>
            <a:r>
              <a:rPr kumimoji="0" lang="zh-TW" altLang="en-US" sz="2400" dirty="0">
                <a:solidFill>
                  <a:srgbClr val="FF0000"/>
                </a:solidFill>
                <a:latin typeface="MS UI Gothic" pitchFamily="50" charset="-128"/>
                <a:ea typeface="MS UI Gothic" pitchFamily="50" charset="-128"/>
              </a:rPr>
              <a:t>移植後患者指導管理料</a:t>
            </a:r>
          </a:p>
          <a:p>
            <a:pPr marL="1166813" indent="-355600">
              <a:defRPr/>
            </a:pPr>
            <a:r>
              <a:rPr kumimoji="0" lang="ja-JP" altLang="en-US" sz="2400" dirty="0">
                <a:solidFill>
                  <a:srgbClr val="FF0000"/>
                </a:solidFill>
                <a:latin typeface="MS UI Gothic" pitchFamily="50" charset="-128"/>
                <a:ea typeface="MS UI Gothic" pitchFamily="50" charset="-128"/>
              </a:rPr>
              <a:t>　</a:t>
            </a:r>
            <a:r>
              <a:rPr kumimoji="0" lang="ja-JP" altLang="en-US" sz="2400" dirty="0" smtClean="0">
                <a:solidFill>
                  <a:srgbClr val="FF0000"/>
                </a:solidFill>
                <a:latin typeface="MS UI Gothic" pitchFamily="50" charset="-128"/>
                <a:ea typeface="MS UI Gothic" pitchFamily="50" charset="-128"/>
              </a:rPr>
              <a:t>　　　１</a:t>
            </a:r>
            <a:r>
              <a:rPr kumimoji="0" lang="ja-JP" altLang="en-US" sz="2400" dirty="0">
                <a:solidFill>
                  <a:srgbClr val="FF0000"/>
                </a:solidFill>
                <a:latin typeface="MS UI Gothic" pitchFamily="50" charset="-128"/>
                <a:ea typeface="MS UI Gothic" pitchFamily="50" charset="-128"/>
              </a:rPr>
              <a:t>　臓器移植後の場合　</a:t>
            </a:r>
            <a:r>
              <a:rPr kumimoji="0" lang="ja-JP" altLang="en-US" sz="2400" dirty="0" smtClean="0">
                <a:solidFill>
                  <a:srgbClr val="FF0000"/>
                </a:solidFill>
                <a:latin typeface="MS UI Gothic" pitchFamily="50" charset="-128"/>
                <a:ea typeface="MS UI Gothic" pitchFamily="50" charset="-128"/>
              </a:rPr>
              <a:t>　　　　　３００点</a:t>
            </a:r>
            <a:r>
              <a:rPr kumimoji="0" lang="ja-JP" altLang="en-US" sz="2400" dirty="0">
                <a:solidFill>
                  <a:srgbClr val="FF0000"/>
                </a:solidFill>
                <a:latin typeface="MS UI Gothic" pitchFamily="50" charset="-128"/>
                <a:ea typeface="MS UI Gothic" pitchFamily="50" charset="-128"/>
              </a:rPr>
              <a:t>（月１回）</a:t>
            </a:r>
          </a:p>
          <a:p>
            <a:pPr marL="1166813" indent="-355600">
              <a:defRPr/>
            </a:pPr>
            <a:r>
              <a:rPr kumimoji="0" lang="ja-JP" altLang="en-US" sz="2400" dirty="0" smtClean="0">
                <a:latin typeface="MS UI Gothic" pitchFamily="50" charset="-128"/>
                <a:ea typeface="MS UI Gothic" pitchFamily="50" charset="-128"/>
              </a:rPr>
              <a:t>　　　　　　</a:t>
            </a:r>
            <a:r>
              <a:rPr kumimoji="0" lang="en-US" altLang="ja-JP" sz="2400" dirty="0" smtClean="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対象患者：臓器移植後の患者</a:t>
            </a:r>
            <a:endParaRPr kumimoji="0" lang="en-US" altLang="ja-JP" sz="2400" dirty="0">
              <a:latin typeface="MS UI Gothic" pitchFamily="50" charset="-128"/>
              <a:ea typeface="MS UI Gothic" pitchFamily="50" charset="-128"/>
            </a:endParaRPr>
          </a:p>
          <a:p>
            <a:pPr marL="1166813" indent="-355600">
              <a:defRPr/>
            </a:pPr>
            <a:r>
              <a:rPr kumimoji="0" lang="ja-JP" altLang="en-US" sz="2400" dirty="0">
                <a:latin typeface="MS UI Gothic" pitchFamily="50" charset="-128"/>
                <a:ea typeface="MS UI Gothic" pitchFamily="50" charset="-128"/>
              </a:rPr>
              <a:t>　　</a:t>
            </a:r>
          </a:p>
          <a:p>
            <a:pPr marL="1166813" indent="-355600">
              <a:defRPr/>
            </a:pPr>
            <a:r>
              <a:rPr kumimoji="0" lang="ja-JP" altLang="en-US" sz="2400" dirty="0">
                <a:solidFill>
                  <a:srgbClr val="FF0000"/>
                </a:solidFill>
                <a:latin typeface="MS UI Gothic" pitchFamily="50" charset="-128"/>
                <a:ea typeface="MS UI Gothic" pitchFamily="50" charset="-128"/>
              </a:rPr>
              <a:t>　</a:t>
            </a:r>
            <a:r>
              <a:rPr kumimoji="0" lang="ja-JP" altLang="en-US" sz="2400" dirty="0" smtClean="0">
                <a:solidFill>
                  <a:srgbClr val="FF0000"/>
                </a:solidFill>
                <a:latin typeface="MS UI Gothic" pitchFamily="50" charset="-128"/>
                <a:ea typeface="MS UI Gothic" pitchFamily="50" charset="-128"/>
              </a:rPr>
              <a:t>　　　</a:t>
            </a:r>
            <a:r>
              <a:rPr kumimoji="0" lang="zh-TW" altLang="en-US" sz="2400" dirty="0" smtClean="0">
                <a:solidFill>
                  <a:srgbClr val="FF0000"/>
                </a:solidFill>
                <a:latin typeface="MS UI Gothic" pitchFamily="50" charset="-128"/>
                <a:ea typeface="MS UI Gothic" pitchFamily="50" charset="-128"/>
              </a:rPr>
              <a:t>２</a:t>
            </a:r>
            <a:r>
              <a:rPr kumimoji="0" lang="ja-JP" altLang="en-US" sz="2400" dirty="0">
                <a:solidFill>
                  <a:srgbClr val="FF0000"/>
                </a:solidFill>
                <a:latin typeface="MS UI Gothic" pitchFamily="50" charset="-128"/>
                <a:ea typeface="MS UI Gothic" pitchFamily="50" charset="-128"/>
              </a:rPr>
              <a:t>　</a:t>
            </a:r>
            <a:r>
              <a:rPr kumimoji="0" lang="zh-TW" altLang="en-US" sz="2400" dirty="0">
                <a:solidFill>
                  <a:srgbClr val="FF0000"/>
                </a:solidFill>
                <a:latin typeface="MS UI Gothic" pitchFamily="50" charset="-128"/>
                <a:ea typeface="MS UI Gothic" pitchFamily="50" charset="-128"/>
              </a:rPr>
              <a:t>造血幹細胞移植後</a:t>
            </a:r>
            <a:r>
              <a:rPr kumimoji="0" lang="ja-JP" altLang="en-US" sz="2400" dirty="0">
                <a:solidFill>
                  <a:srgbClr val="FF0000"/>
                </a:solidFill>
                <a:latin typeface="MS UI Gothic" pitchFamily="50" charset="-128"/>
                <a:ea typeface="MS UI Gothic" pitchFamily="50" charset="-128"/>
              </a:rPr>
              <a:t>の</a:t>
            </a:r>
            <a:r>
              <a:rPr kumimoji="0" lang="ja-JP" altLang="en-US" sz="2400" dirty="0" smtClean="0">
                <a:solidFill>
                  <a:srgbClr val="FF0000"/>
                </a:solidFill>
                <a:latin typeface="MS UI Gothic" pitchFamily="50" charset="-128"/>
                <a:ea typeface="MS UI Gothic" pitchFamily="50" charset="-128"/>
              </a:rPr>
              <a:t>場合　</a:t>
            </a:r>
            <a:r>
              <a:rPr kumimoji="0" lang="ja-JP" altLang="en-US" sz="2400" dirty="0">
                <a:solidFill>
                  <a:srgbClr val="FF0000"/>
                </a:solidFill>
                <a:latin typeface="MS UI Gothic" pitchFamily="50" charset="-128"/>
                <a:ea typeface="MS UI Gothic" pitchFamily="50" charset="-128"/>
              </a:rPr>
              <a:t>　３００</a:t>
            </a:r>
            <a:r>
              <a:rPr kumimoji="0" lang="zh-TW" altLang="en-US" sz="2400" dirty="0">
                <a:solidFill>
                  <a:srgbClr val="FF0000"/>
                </a:solidFill>
                <a:latin typeface="MS UI Gothic" pitchFamily="50" charset="-128"/>
                <a:ea typeface="MS UI Gothic" pitchFamily="50" charset="-128"/>
              </a:rPr>
              <a:t>点（月１回）</a:t>
            </a:r>
          </a:p>
          <a:p>
            <a:pPr marL="1166813" indent="-355600">
              <a:defRPr/>
            </a:pPr>
            <a:r>
              <a:rPr kumimoji="0" lang="ja-JP" altLang="en-US" sz="2400" dirty="0" smtClean="0">
                <a:latin typeface="MS UI Gothic" pitchFamily="50" charset="-128"/>
                <a:ea typeface="MS UI Gothic" pitchFamily="50" charset="-128"/>
              </a:rPr>
              <a:t>　　　　　　</a:t>
            </a:r>
            <a:r>
              <a:rPr kumimoji="0" lang="en-US" altLang="ja-JP" sz="2400" dirty="0" smtClean="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対象患者：造血幹細胞移植後の患者</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81796EE-CF2F-4201-AF8E-E9C2A4639394}" type="slidenum">
              <a:rPr lang="en-US" sz="1400">
                <a:effectLst>
                  <a:outerShdw blurRad="38100" dist="38100" dir="2700000" algn="tl">
                    <a:srgbClr val="000000">
                      <a:alpha val="43137"/>
                    </a:srgbClr>
                  </a:outerShdw>
                </a:effectLst>
              </a:rPr>
              <a:pPr algn="r">
                <a:defRPr/>
              </a:pPr>
              <a:t>243</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4894512" y="1052736"/>
            <a:ext cx="424948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133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160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599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632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887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548680"/>
            <a:ext cx="8208912" cy="6120680"/>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施設基準</a:t>
            </a:r>
            <a:r>
              <a:rPr kumimoji="0" lang="en-US" altLang="ja-JP" sz="2400" dirty="0">
                <a:latin typeface="MS UI Gothic" pitchFamily="50" charset="-128"/>
                <a:ea typeface="MS UI Gothic" pitchFamily="50" charset="-128"/>
              </a:rPr>
              <a:t>]</a:t>
            </a:r>
          </a:p>
          <a:p>
            <a:pPr indent="82550" fontAlgn="auto">
              <a:spcBef>
                <a:spcPts val="0"/>
              </a:spcBef>
              <a:spcAft>
                <a:spcPts val="0"/>
              </a:spcAft>
              <a:defRPr/>
            </a:pPr>
            <a:r>
              <a:rPr kumimoji="0" lang="ja-JP" altLang="en-US" sz="2400" dirty="0">
                <a:latin typeface="MS UI Gothic" pitchFamily="50" charset="-128"/>
                <a:ea typeface="MS UI Gothic" pitchFamily="50" charset="-128"/>
              </a:rPr>
              <a:t>　当該保険医療機関内に、</a:t>
            </a:r>
            <a:r>
              <a:rPr kumimoji="0" lang="ja-JP" altLang="en-US" sz="2400" dirty="0">
                <a:solidFill>
                  <a:srgbClr val="0070C0"/>
                </a:solidFill>
                <a:latin typeface="MS UI Gothic" pitchFamily="50" charset="-128"/>
                <a:ea typeface="MS UI Gothic" pitchFamily="50" charset="-128"/>
              </a:rPr>
              <a:t>専任の①～③により構成される臓器・造血幹細胞移植に係るチームが設置</a:t>
            </a:r>
            <a:r>
              <a:rPr kumimoji="0" lang="ja-JP" altLang="en-US" sz="2400" dirty="0">
                <a:latin typeface="MS UI Gothic" pitchFamily="50" charset="-128"/>
                <a:ea typeface="MS UI Gothic" pitchFamily="50" charset="-128"/>
              </a:rPr>
              <a:t>されていること。</a:t>
            </a:r>
          </a:p>
          <a:p>
            <a:pPr fontAlgn="auto">
              <a:spcBef>
                <a:spcPts val="1200"/>
              </a:spcBef>
              <a:spcAft>
                <a:spcPts val="0"/>
              </a:spcAft>
              <a:defRPr/>
            </a:pPr>
            <a:r>
              <a:rPr kumimoji="0" lang="zh-TW" altLang="en-US" sz="2400" dirty="0">
                <a:latin typeface="MS UI Gothic" pitchFamily="50" charset="-128"/>
                <a:ea typeface="MS UI Gothic" pitchFamily="50" charset="-128"/>
              </a:rPr>
              <a:t>１ 移植後患者指導管理料</a:t>
            </a:r>
            <a:r>
              <a:rPr kumimoji="0" lang="ja-JP" altLang="en-US" sz="2400" dirty="0">
                <a:latin typeface="MS UI Gothic" pitchFamily="50" charset="-128"/>
                <a:ea typeface="MS UI Gothic" pitchFamily="50" charset="-128"/>
              </a:rPr>
              <a:t>（臓器移植後の場合）</a:t>
            </a:r>
            <a:endParaRPr kumimoji="0" lang="zh-TW" altLang="en-US" sz="2400" dirty="0">
              <a:latin typeface="MS UI Gothic" pitchFamily="50" charset="-128"/>
              <a:ea typeface="MS UI Gothic" pitchFamily="50" charset="-128"/>
            </a:endParaRPr>
          </a:p>
          <a:p>
            <a:pPr marL="273050" fontAlgn="auto">
              <a:spcBef>
                <a:spcPts val="0"/>
              </a:spcBef>
              <a:spcAft>
                <a:spcPts val="0"/>
              </a:spcAft>
              <a:defRPr/>
            </a:pPr>
            <a:r>
              <a:rPr kumimoji="0" lang="ja-JP" altLang="en-US" sz="2400" dirty="0">
                <a:latin typeface="MS UI Gothic" pitchFamily="50" charset="-128"/>
                <a:ea typeface="MS UI Gothic" pitchFamily="50" charset="-128"/>
              </a:rPr>
              <a:t>① 臓器移植に係る十分な経験を有する常勤医師</a:t>
            </a:r>
          </a:p>
          <a:p>
            <a:pPr marL="273050" fontAlgn="auto">
              <a:spcBef>
                <a:spcPts val="0"/>
              </a:spcBef>
              <a:spcAft>
                <a:spcPts val="0"/>
              </a:spcAft>
              <a:defRPr/>
            </a:pPr>
            <a:r>
              <a:rPr kumimoji="0" lang="ja-JP" altLang="en-US" sz="2400" dirty="0">
                <a:latin typeface="MS UI Gothic" pitchFamily="50" charset="-128"/>
                <a:ea typeface="MS UI Gothic" pitchFamily="50" charset="-128"/>
              </a:rPr>
              <a:t>② 臓器移植に係る所定の研修を修了した常勤看護師</a:t>
            </a:r>
          </a:p>
          <a:p>
            <a:pPr marL="273050" fontAlgn="auto">
              <a:spcBef>
                <a:spcPts val="0"/>
              </a:spcBef>
              <a:spcAft>
                <a:spcPts val="0"/>
              </a:spcAft>
              <a:defRPr/>
            </a:pPr>
            <a:r>
              <a:rPr kumimoji="0" lang="ja-JP" altLang="en-US" sz="2400" dirty="0">
                <a:latin typeface="MS UI Gothic" pitchFamily="50" charset="-128"/>
                <a:ea typeface="MS UI Gothic" pitchFamily="50" charset="-128"/>
              </a:rPr>
              <a:t>③ 臓器移植に係る十分な経験を有する常勤薬剤師</a:t>
            </a:r>
          </a:p>
          <a:p>
            <a:pPr fontAlgn="auto">
              <a:spcBef>
                <a:spcPts val="1200"/>
              </a:spcBef>
              <a:spcAft>
                <a:spcPts val="0"/>
              </a:spcAft>
              <a:defRPr/>
            </a:pPr>
            <a:r>
              <a:rPr kumimoji="0" lang="zh-TW" altLang="en-US" sz="2400" dirty="0">
                <a:latin typeface="MS UI Gothic" pitchFamily="50" charset="-128"/>
                <a:ea typeface="MS UI Gothic" pitchFamily="50" charset="-128"/>
              </a:rPr>
              <a:t>２ 移植後患者指導管理料</a:t>
            </a:r>
            <a:r>
              <a:rPr kumimoji="0" lang="ja-JP" altLang="en-US" sz="2400" dirty="0">
                <a:latin typeface="MS UI Gothic" pitchFamily="50" charset="-128"/>
                <a:ea typeface="MS UI Gothic" pitchFamily="50" charset="-128"/>
              </a:rPr>
              <a:t>（造血幹細胞移植後の場合）</a:t>
            </a:r>
            <a:endParaRPr kumimoji="0" lang="zh-TW" altLang="en-US" sz="2400" dirty="0">
              <a:latin typeface="MS UI Gothic" pitchFamily="50" charset="-128"/>
              <a:ea typeface="MS UI Gothic" pitchFamily="50" charset="-128"/>
            </a:endParaRPr>
          </a:p>
          <a:p>
            <a:pPr marL="273050" fontAlgn="auto">
              <a:spcBef>
                <a:spcPts val="0"/>
              </a:spcBef>
              <a:spcAft>
                <a:spcPts val="0"/>
              </a:spcAft>
              <a:defRPr/>
            </a:pPr>
            <a:r>
              <a:rPr kumimoji="0" lang="ja-JP" altLang="en-US" sz="2400" dirty="0">
                <a:latin typeface="MS UI Gothic" pitchFamily="50" charset="-128"/>
                <a:ea typeface="MS UI Gothic" pitchFamily="50" charset="-128"/>
              </a:rPr>
              <a:t>① 造血幹細胞移植に係る十分な経験を有する常勤医師</a:t>
            </a:r>
          </a:p>
          <a:p>
            <a:pPr marL="273050" fontAlgn="auto">
              <a:spcBef>
                <a:spcPts val="0"/>
              </a:spcBef>
              <a:spcAft>
                <a:spcPts val="0"/>
              </a:spcAft>
              <a:defRPr/>
            </a:pPr>
            <a:r>
              <a:rPr kumimoji="0" lang="ja-JP" altLang="en-US" sz="2400" dirty="0">
                <a:latin typeface="MS UI Gothic" pitchFamily="50" charset="-128"/>
                <a:ea typeface="MS UI Gothic" pitchFamily="50" charset="-128"/>
              </a:rPr>
              <a:t>② 造血幹細胞移植に係る所定の研修を修了した常勤看護師</a:t>
            </a:r>
          </a:p>
          <a:p>
            <a:pPr marL="273050" fontAlgn="auto">
              <a:spcBef>
                <a:spcPts val="0"/>
              </a:spcBef>
              <a:spcAft>
                <a:spcPts val="0"/>
              </a:spcAft>
              <a:defRPr/>
            </a:pPr>
            <a:r>
              <a:rPr kumimoji="0" lang="ja-JP" altLang="en-US" sz="2400" dirty="0">
                <a:latin typeface="MS UI Gothic" pitchFamily="50" charset="-128"/>
                <a:ea typeface="MS UI Gothic" pitchFamily="50" charset="-128"/>
              </a:rPr>
              <a:t>③ 造血幹細胞移植に係る十分な経験を有する常勤薬剤師</a:t>
            </a:r>
          </a:p>
          <a:p>
            <a:pPr fontAlgn="auto">
              <a:spcBef>
                <a:spcPts val="0"/>
              </a:spcBef>
              <a:spcAft>
                <a:spcPts val="0"/>
              </a:spcAft>
              <a:defRPr/>
            </a:pPr>
            <a:endParaRPr kumimoji="0" lang="en-US" altLang="ja-JP" sz="2400" dirty="0">
              <a:latin typeface="MS UI Gothic" pitchFamily="50" charset="-128"/>
              <a:ea typeface="MS UI Gothic" pitchFamily="50" charset="-128"/>
            </a:endParaRPr>
          </a:p>
          <a:p>
            <a:pPr fontAlgn="auto">
              <a:spcBef>
                <a:spcPts val="0"/>
              </a:spcBef>
              <a:spcAft>
                <a:spcPts val="0"/>
              </a:spcAft>
              <a:defRPr/>
            </a:pPr>
            <a:r>
              <a:rPr kumimoji="0" lang="ja-JP" altLang="en-US" sz="2400" dirty="0">
                <a:latin typeface="MS UI Gothic" pitchFamily="50" charset="-128"/>
                <a:ea typeface="MS UI Gothic" pitchFamily="50" charset="-128"/>
              </a:rPr>
              <a:t>（研修については、日本造血細胞移植学会等の実施する臓器・造血幹細胞移植に係る研修の修了者を想定）</a:t>
            </a:r>
            <a:endParaRPr kumimoji="0" lang="en-US" altLang="ja-JP" sz="2400" b="1" dirty="0">
              <a:solidFill>
                <a:srgbClr val="FF0000"/>
              </a:solidFill>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9D1D4EA9-FD8E-4A35-9986-D0C65E0E1AA3}" type="slidenum">
              <a:rPr lang="en-US" sz="1400">
                <a:effectLst>
                  <a:outerShdw blurRad="38100" dist="38100" dir="2700000" algn="tl">
                    <a:srgbClr val="000000">
                      <a:alpha val="43137"/>
                    </a:srgbClr>
                  </a:outerShdw>
                </a:effectLst>
              </a:rPr>
              <a:pPr algn="r">
                <a:defRPr/>
              </a:pPr>
              <a:t>244</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648072"/>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a:bodyPr>
          <a:lstStyle/>
          <a:p>
            <a:pPr algn="ctr" eaLnBrk="1" fontAlgn="auto" hangingPunct="1">
              <a:spcBef>
                <a:spcPts val="0"/>
              </a:spcBef>
              <a:spcAft>
                <a:spcPts val="0"/>
              </a:spcAft>
              <a:defRPr/>
            </a:pPr>
            <a:r>
              <a:rPr lang="ja-JP" altLang="en-US" sz="28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糖尿病透析予防指導の評価</a:t>
            </a:r>
            <a:endParaRPr lang="ja-JP" altLang="en-US" sz="28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6" name="コンテンツ プレースホルダ 5"/>
          <p:cNvSpPr txBox="1">
            <a:spLocks/>
          </p:cNvSpPr>
          <p:nvPr/>
        </p:nvSpPr>
        <p:spPr>
          <a:xfrm>
            <a:off x="480710" y="908720"/>
            <a:ext cx="8208912" cy="5883966"/>
          </a:xfrm>
          <a:prstGeom prst="rect">
            <a:avLst/>
          </a:prstGeom>
          <a:solidFill>
            <a:srgbClr val="FFFFCC"/>
          </a:solidFill>
          <a:effectLst>
            <a:innerShdw blurRad="63500" dist="50800" dir="13500000">
              <a:prstClr val="black">
                <a:alpha val="50000"/>
              </a:prstClr>
            </a:innerShdw>
          </a:effectLst>
        </p:spPr>
        <p:txBody>
          <a:bodyPr anchor="ctr"/>
          <a:lstStyle/>
          <a:p>
            <a:pPr indent="273050" fontAlgn="auto">
              <a:spcBef>
                <a:spcPts val="0"/>
              </a:spcBef>
              <a:spcAft>
                <a:spcPts val="0"/>
              </a:spcAft>
              <a:defRPr/>
            </a:pPr>
            <a:r>
              <a:rPr kumimoji="0" lang="ja-JP" altLang="en-US" sz="2800" dirty="0">
                <a:latin typeface="MS UI Gothic" pitchFamily="50" charset="-128"/>
                <a:ea typeface="MS UI Gothic" pitchFamily="50" charset="-128"/>
              </a:rPr>
              <a:t>糖尿病患者に対し、外来において、</a:t>
            </a:r>
            <a:r>
              <a:rPr kumimoji="0" lang="ja-JP" altLang="en-US" sz="2800" dirty="0">
                <a:solidFill>
                  <a:srgbClr val="0070C0"/>
                </a:solidFill>
                <a:latin typeface="MS UI Gothic" pitchFamily="50" charset="-128"/>
                <a:ea typeface="MS UI Gothic" pitchFamily="50" charset="-128"/>
              </a:rPr>
              <a:t>透析予防診療チーム</a:t>
            </a:r>
            <a:r>
              <a:rPr kumimoji="0" lang="ja-JP" altLang="en-US" sz="2800" dirty="0">
                <a:latin typeface="MS UI Gothic" pitchFamily="50" charset="-128"/>
                <a:ea typeface="MS UI Gothic" pitchFamily="50" charset="-128"/>
              </a:rPr>
              <a:t>で行う透析予防に資する</a:t>
            </a:r>
            <a:r>
              <a:rPr kumimoji="0" lang="ja-JP" altLang="en-US" sz="2800" dirty="0">
                <a:solidFill>
                  <a:srgbClr val="0070C0"/>
                </a:solidFill>
                <a:latin typeface="MS UI Gothic" pitchFamily="50" charset="-128"/>
                <a:ea typeface="MS UI Gothic" pitchFamily="50" charset="-128"/>
              </a:rPr>
              <a:t>指導の評価を新設</a:t>
            </a:r>
            <a:r>
              <a:rPr kumimoji="0" lang="ja-JP" altLang="en-US" sz="2800" dirty="0">
                <a:latin typeface="MS UI Gothic" pitchFamily="50" charset="-128"/>
                <a:ea typeface="MS UI Gothic" pitchFamily="50" charset="-128"/>
              </a:rPr>
              <a:t>する。</a:t>
            </a:r>
            <a:endParaRPr kumimoji="0" lang="en-US" altLang="ja-JP" sz="2800" dirty="0">
              <a:latin typeface="MS UI Gothic" pitchFamily="50" charset="-128"/>
              <a:ea typeface="MS UI Gothic" pitchFamily="50" charset="-128"/>
            </a:endParaRPr>
          </a:p>
          <a:p>
            <a:pPr fontAlgn="auto">
              <a:spcBef>
                <a:spcPts val="1200"/>
              </a:spcBef>
              <a:spcAft>
                <a:spcPts val="1200"/>
              </a:spcAft>
              <a:defRPr/>
            </a:pPr>
            <a:r>
              <a:rPr kumimoji="0" lang="ja-JP" altLang="en-US" sz="2800" dirty="0">
                <a:solidFill>
                  <a:srgbClr val="FF0000"/>
                </a:solidFill>
                <a:latin typeface="MS UI Gothic" pitchFamily="50" charset="-128"/>
                <a:ea typeface="MS UI Gothic" pitchFamily="50" charset="-128"/>
              </a:rPr>
              <a:t>　（新）</a:t>
            </a:r>
            <a:r>
              <a:rPr kumimoji="0" lang="en-US" altLang="ja-JP" sz="2800" dirty="0">
                <a:solidFill>
                  <a:srgbClr val="FF0000"/>
                </a:solidFill>
                <a:latin typeface="MS UI Gothic" pitchFamily="50" charset="-128"/>
                <a:ea typeface="MS UI Gothic" pitchFamily="50" charset="-128"/>
              </a:rPr>
              <a:t>B001 27</a:t>
            </a:r>
            <a:r>
              <a:rPr kumimoji="0" lang="ja-JP" altLang="en-US" sz="2800" dirty="0">
                <a:solidFill>
                  <a:srgbClr val="FF0000"/>
                </a:solidFill>
                <a:latin typeface="MS UI Gothic" pitchFamily="50" charset="-128"/>
                <a:ea typeface="MS UI Gothic" pitchFamily="50" charset="-128"/>
              </a:rPr>
              <a:t>　糖尿病透析予防指導管理料　３５０点</a:t>
            </a:r>
            <a:endParaRPr kumimoji="0" lang="en-US" altLang="ja-JP" sz="2800" dirty="0">
              <a:solidFill>
                <a:srgbClr val="FF0000"/>
              </a:solidFill>
              <a:latin typeface="MS UI Gothic" pitchFamily="50" charset="-128"/>
              <a:ea typeface="MS UI Gothic" pitchFamily="50" charset="-128"/>
            </a:endParaRPr>
          </a:p>
          <a:p>
            <a:pPr marL="177800" indent="-95250" fontAlgn="auto">
              <a:spcBef>
                <a:spcPts val="0"/>
              </a:spcBef>
              <a:spcAft>
                <a:spcPts val="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算定要件</a:t>
            </a:r>
            <a:r>
              <a:rPr kumimoji="0" lang="en-US" altLang="ja-JP" sz="2000" dirty="0">
                <a:latin typeface="MS UI Gothic" pitchFamily="50" charset="-128"/>
                <a:ea typeface="MS UI Gothic" pitchFamily="50" charset="-128"/>
              </a:rPr>
              <a:t>]</a:t>
            </a:r>
          </a:p>
          <a:p>
            <a:pPr marL="177800" indent="273050" fontAlgn="auto">
              <a:spcBef>
                <a:spcPts val="0"/>
              </a:spcBef>
              <a:spcAft>
                <a:spcPts val="0"/>
              </a:spcAft>
              <a:defRPr/>
            </a:pPr>
            <a:r>
              <a:rPr kumimoji="0" lang="ja-JP" altLang="en-US" sz="2000" b="1" dirty="0">
                <a:solidFill>
                  <a:srgbClr val="0070C0"/>
                </a:solidFill>
                <a:latin typeface="MS UI Gothic" pitchFamily="50" charset="-128"/>
                <a:ea typeface="MS UI Gothic" pitchFamily="50" charset="-128"/>
              </a:rPr>
              <a:t>ヘモグロビン</a:t>
            </a:r>
            <a:r>
              <a:rPr kumimoji="0" lang="en-US" altLang="ja-JP" sz="2000" b="1" dirty="0">
                <a:solidFill>
                  <a:srgbClr val="0070C0"/>
                </a:solidFill>
                <a:latin typeface="MS UI Gothic" pitchFamily="50" charset="-128"/>
                <a:ea typeface="MS UI Gothic" pitchFamily="50" charset="-128"/>
              </a:rPr>
              <a:t>A</a:t>
            </a:r>
            <a:r>
              <a:rPr kumimoji="0" lang="en-US" altLang="ja-JP" sz="2000" b="1" baseline="-25000" dirty="0">
                <a:solidFill>
                  <a:srgbClr val="0070C0"/>
                </a:solidFill>
                <a:latin typeface="MS UI Gothic" pitchFamily="50" charset="-128"/>
                <a:ea typeface="MS UI Gothic" pitchFamily="50" charset="-128"/>
              </a:rPr>
              <a:t>1</a:t>
            </a:r>
            <a:r>
              <a:rPr kumimoji="0" lang="en-US" altLang="ja-JP" sz="2000" b="1" dirty="0">
                <a:solidFill>
                  <a:srgbClr val="0070C0"/>
                </a:solidFill>
                <a:latin typeface="MS UI Gothic" pitchFamily="50" charset="-128"/>
                <a:ea typeface="MS UI Gothic" pitchFamily="50" charset="-128"/>
              </a:rPr>
              <a:t>c</a:t>
            </a:r>
            <a:r>
              <a:rPr kumimoji="0" lang="ja-JP" altLang="en-US" sz="2000" b="1" dirty="0">
                <a:solidFill>
                  <a:srgbClr val="0070C0"/>
                </a:solidFill>
                <a:latin typeface="MS UI Gothic" pitchFamily="50" charset="-128"/>
                <a:ea typeface="MS UI Gothic" pitchFamily="50" charset="-128"/>
              </a:rPr>
              <a:t>（</a:t>
            </a:r>
            <a:r>
              <a:rPr kumimoji="0" lang="en-US" altLang="ja-JP" sz="2000" b="1" dirty="0">
                <a:solidFill>
                  <a:srgbClr val="0070C0"/>
                </a:solidFill>
                <a:latin typeface="MS UI Gothic" pitchFamily="50" charset="-128"/>
                <a:ea typeface="MS UI Gothic" pitchFamily="50" charset="-128"/>
              </a:rPr>
              <a:t>HbA</a:t>
            </a:r>
            <a:r>
              <a:rPr kumimoji="0" lang="en-US" altLang="ja-JP" sz="2000" b="1" baseline="-25000" dirty="0">
                <a:solidFill>
                  <a:srgbClr val="0070C0"/>
                </a:solidFill>
                <a:latin typeface="MS UI Gothic" pitchFamily="50" charset="-128"/>
                <a:ea typeface="MS UI Gothic" pitchFamily="50" charset="-128"/>
              </a:rPr>
              <a:t>1</a:t>
            </a:r>
            <a:r>
              <a:rPr kumimoji="0" lang="en-US" altLang="ja-JP" sz="2000" b="1" dirty="0">
                <a:solidFill>
                  <a:srgbClr val="0070C0"/>
                </a:solidFill>
                <a:latin typeface="MS UI Gothic" pitchFamily="50" charset="-128"/>
                <a:ea typeface="MS UI Gothic" pitchFamily="50" charset="-128"/>
              </a:rPr>
              <a:t>c</a:t>
            </a:r>
            <a:r>
              <a:rPr kumimoji="0" lang="ja-JP" altLang="en-US" sz="2000" b="1" dirty="0">
                <a:solidFill>
                  <a:srgbClr val="0070C0"/>
                </a:solidFill>
                <a:latin typeface="MS UI Gothic" pitchFamily="50" charset="-128"/>
                <a:ea typeface="MS UI Gothic" pitchFamily="50" charset="-128"/>
              </a:rPr>
              <a:t>）が６</a:t>
            </a:r>
            <a:r>
              <a:rPr kumimoji="0" lang="en-US" altLang="ja-JP" sz="2000" b="1" dirty="0">
                <a:solidFill>
                  <a:srgbClr val="0070C0"/>
                </a:solidFill>
                <a:latin typeface="MS UI Gothic" pitchFamily="50" charset="-128"/>
                <a:ea typeface="MS UI Gothic" pitchFamily="50" charset="-128"/>
              </a:rPr>
              <a:t>.</a:t>
            </a:r>
            <a:r>
              <a:rPr kumimoji="0" lang="ja-JP" altLang="en-US" sz="2000" b="1" dirty="0">
                <a:solidFill>
                  <a:srgbClr val="0070C0"/>
                </a:solidFill>
                <a:latin typeface="MS UI Gothic" pitchFamily="50" charset="-128"/>
                <a:ea typeface="MS UI Gothic" pitchFamily="50" charset="-128"/>
              </a:rPr>
              <a:t>１％（</a:t>
            </a:r>
            <a:r>
              <a:rPr kumimoji="0" lang="en-US" altLang="ja-JP" sz="2000" b="1" dirty="0">
                <a:solidFill>
                  <a:srgbClr val="0070C0"/>
                </a:solidFill>
                <a:latin typeface="MS UI Gothic" pitchFamily="50" charset="-128"/>
                <a:ea typeface="MS UI Gothic" pitchFamily="50" charset="-128"/>
              </a:rPr>
              <a:t>JDS</a:t>
            </a:r>
            <a:r>
              <a:rPr kumimoji="0" lang="ja-JP" altLang="en-US" sz="2000" b="1" dirty="0">
                <a:solidFill>
                  <a:srgbClr val="0070C0"/>
                </a:solidFill>
                <a:latin typeface="MS UI Gothic" pitchFamily="50" charset="-128"/>
                <a:ea typeface="MS UI Gothic" pitchFamily="50" charset="-128"/>
              </a:rPr>
              <a:t>値）以上、６</a:t>
            </a:r>
            <a:r>
              <a:rPr kumimoji="0" lang="en-US" altLang="ja-JP" sz="2000" b="1" dirty="0">
                <a:solidFill>
                  <a:srgbClr val="0070C0"/>
                </a:solidFill>
                <a:latin typeface="MS UI Gothic" pitchFamily="50" charset="-128"/>
                <a:ea typeface="MS UI Gothic" pitchFamily="50" charset="-128"/>
              </a:rPr>
              <a:t>.</a:t>
            </a:r>
            <a:r>
              <a:rPr kumimoji="0" lang="ja-JP" altLang="en-US" sz="2000" b="1" dirty="0">
                <a:solidFill>
                  <a:srgbClr val="0070C0"/>
                </a:solidFill>
                <a:latin typeface="MS UI Gothic" pitchFamily="50" charset="-128"/>
                <a:ea typeface="MS UI Gothic" pitchFamily="50" charset="-128"/>
              </a:rPr>
              <a:t>５％</a:t>
            </a:r>
            <a:r>
              <a:rPr kumimoji="0" lang="ja-JP" altLang="en-US" sz="2000" b="1" dirty="0" smtClean="0">
                <a:solidFill>
                  <a:srgbClr val="0070C0"/>
                </a:solidFill>
                <a:latin typeface="MS UI Gothic" pitchFamily="50" charset="-128"/>
                <a:ea typeface="MS UI Gothic" pitchFamily="50" charset="-128"/>
              </a:rPr>
              <a:t>（ＮＧＳＰ値</a:t>
            </a:r>
            <a:r>
              <a:rPr kumimoji="0" lang="ja-JP" altLang="en-US" sz="2000" b="1" dirty="0">
                <a:solidFill>
                  <a:srgbClr val="0070C0"/>
                </a:solidFill>
                <a:latin typeface="MS UI Gothic" pitchFamily="50" charset="-128"/>
                <a:ea typeface="MS UI Gothic" pitchFamily="50" charset="-128"/>
              </a:rPr>
              <a:t>）以上又は内服薬やインスリン製剤を使用 している外来糖尿病患者</a:t>
            </a:r>
            <a:r>
              <a:rPr kumimoji="0" lang="ja-JP" altLang="en-US" sz="2000" dirty="0">
                <a:latin typeface="MS UI Gothic" pitchFamily="50" charset="-128"/>
                <a:ea typeface="MS UI Gothic" pitchFamily="50" charset="-128"/>
              </a:rPr>
              <a:t>であって、糖尿病性腎症第２期以上の患者（透析療法を行っている者を除く）に対し、透析予防診療チームが透析予防に係る指導管理を行った場合に算定する。</a:t>
            </a:r>
            <a:endParaRPr kumimoji="0" lang="en-US" altLang="ja-JP" sz="2000" dirty="0">
              <a:latin typeface="MS UI Gothic" pitchFamily="50" charset="-128"/>
              <a:ea typeface="MS UI Gothic" pitchFamily="50" charset="-128"/>
            </a:endParaRPr>
          </a:p>
          <a:p>
            <a:pPr marL="177800" indent="-95250" fontAlgn="auto">
              <a:spcBef>
                <a:spcPts val="1200"/>
              </a:spcBef>
              <a:spcAft>
                <a:spcPts val="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施設基準</a:t>
            </a:r>
            <a:r>
              <a:rPr kumimoji="0" lang="en-US" altLang="ja-JP" sz="2000" dirty="0">
                <a:latin typeface="MS UI Gothic" pitchFamily="50" charset="-128"/>
                <a:ea typeface="MS UI Gothic" pitchFamily="50" charset="-128"/>
              </a:rPr>
              <a:t>]</a:t>
            </a:r>
          </a:p>
          <a:p>
            <a:pPr marL="355600" indent="-177800" fontAlgn="auto">
              <a:spcBef>
                <a:spcPts val="0"/>
              </a:spcBef>
              <a:spcAft>
                <a:spcPts val="0"/>
              </a:spcAft>
              <a:defRPr/>
            </a:pPr>
            <a:r>
              <a:rPr kumimoji="0" lang="en-US" altLang="ja-JP" sz="2000" dirty="0">
                <a:latin typeface="MS UI Gothic" pitchFamily="50" charset="-128"/>
                <a:ea typeface="MS UI Gothic" pitchFamily="50" charset="-128"/>
              </a:rPr>
              <a:t>①</a:t>
            </a:r>
            <a:r>
              <a:rPr kumimoji="0" lang="ja-JP" altLang="en-US" sz="2000" dirty="0">
                <a:latin typeface="MS UI Gothic" pitchFamily="50" charset="-128"/>
                <a:ea typeface="MS UI Gothic" pitchFamily="50" charset="-128"/>
              </a:rPr>
              <a:t>　以下から構成される透析予防診療チームが設置されていること。</a:t>
            </a:r>
          </a:p>
          <a:p>
            <a:pPr marL="450850" fontAlgn="auto">
              <a:spcBef>
                <a:spcPts val="0"/>
              </a:spcBef>
              <a:spcAft>
                <a:spcPts val="0"/>
              </a:spcAft>
              <a:defRPr/>
            </a:pPr>
            <a:r>
              <a:rPr kumimoji="0" lang="ja-JP" altLang="en-US" sz="2000" dirty="0">
                <a:latin typeface="MS UI Gothic" pitchFamily="50" charset="-128"/>
                <a:ea typeface="MS UI Gothic" pitchFamily="50" charset="-128"/>
              </a:rPr>
              <a:t>ア　糖尿病指導の経験を有する</a:t>
            </a:r>
            <a:r>
              <a:rPr kumimoji="0" lang="ja-JP" altLang="en-US" sz="2000" b="1" dirty="0">
                <a:solidFill>
                  <a:srgbClr val="0070C0"/>
                </a:solidFill>
                <a:latin typeface="MS UI Gothic" pitchFamily="50" charset="-128"/>
                <a:ea typeface="MS UI Gothic" pitchFamily="50" charset="-128"/>
              </a:rPr>
              <a:t>専任の医師</a:t>
            </a:r>
          </a:p>
          <a:p>
            <a:pPr marL="450850" fontAlgn="auto">
              <a:spcBef>
                <a:spcPts val="0"/>
              </a:spcBef>
              <a:spcAft>
                <a:spcPts val="0"/>
              </a:spcAft>
              <a:defRPr/>
            </a:pPr>
            <a:r>
              <a:rPr kumimoji="0" lang="ja-JP" altLang="en-US" sz="2000" dirty="0">
                <a:latin typeface="MS UI Gothic" pitchFamily="50" charset="-128"/>
                <a:ea typeface="MS UI Gothic" pitchFamily="50" charset="-128"/>
              </a:rPr>
              <a:t>イ　糖尿病指導の経験を有する</a:t>
            </a:r>
            <a:r>
              <a:rPr kumimoji="0" lang="ja-JP" altLang="en-US" sz="2000" b="1" dirty="0">
                <a:solidFill>
                  <a:srgbClr val="0070C0"/>
                </a:solidFill>
                <a:latin typeface="MS UI Gothic" pitchFamily="50" charset="-128"/>
                <a:ea typeface="MS UI Gothic" pitchFamily="50" charset="-128"/>
              </a:rPr>
              <a:t>専任の看護師又は保健師</a:t>
            </a:r>
          </a:p>
          <a:p>
            <a:pPr marL="450850" fontAlgn="auto">
              <a:spcBef>
                <a:spcPts val="0"/>
              </a:spcBef>
              <a:spcAft>
                <a:spcPts val="0"/>
              </a:spcAft>
              <a:defRPr/>
            </a:pPr>
            <a:r>
              <a:rPr kumimoji="0" lang="ja-JP" altLang="en-US" sz="2000" dirty="0">
                <a:latin typeface="MS UI Gothic" pitchFamily="50" charset="-128"/>
                <a:ea typeface="MS UI Gothic" pitchFamily="50" charset="-128"/>
              </a:rPr>
              <a:t>ウ　糖尿病指導の経験を有する</a:t>
            </a:r>
            <a:r>
              <a:rPr kumimoji="0" lang="ja-JP" altLang="en-US" sz="2000" b="1" dirty="0">
                <a:solidFill>
                  <a:srgbClr val="0070C0"/>
                </a:solidFill>
                <a:latin typeface="MS UI Gothic" pitchFamily="50" charset="-128"/>
                <a:ea typeface="MS UI Gothic" pitchFamily="50" charset="-128"/>
              </a:rPr>
              <a:t>専任の管理栄養士</a:t>
            </a:r>
          </a:p>
          <a:p>
            <a:pPr marL="355600" indent="-177800" fontAlgn="auto">
              <a:spcBef>
                <a:spcPts val="0"/>
              </a:spcBef>
              <a:spcAft>
                <a:spcPts val="0"/>
              </a:spcAft>
              <a:defRPr/>
            </a:pPr>
            <a:r>
              <a:rPr kumimoji="0" lang="ja-JP" altLang="en-US" sz="2000" dirty="0">
                <a:latin typeface="MS UI Gothic" pitchFamily="50" charset="-128"/>
                <a:ea typeface="MS UI Gothic" pitchFamily="50" charset="-128"/>
              </a:rPr>
              <a:t>②　</a:t>
            </a:r>
            <a:r>
              <a:rPr kumimoji="0" lang="ja-JP" altLang="en-US" sz="2000" b="1" dirty="0">
                <a:solidFill>
                  <a:srgbClr val="0070C0"/>
                </a:solidFill>
                <a:latin typeface="MS UI Gothic" pitchFamily="50" charset="-128"/>
                <a:ea typeface="MS UI Gothic" pitchFamily="50" charset="-128"/>
              </a:rPr>
              <a:t>糖尿病教室</a:t>
            </a:r>
            <a:r>
              <a:rPr kumimoji="0" lang="ja-JP" altLang="en-US" sz="2000" dirty="0">
                <a:latin typeface="MS UI Gothic" pitchFamily="50" charset="-128"/>
                <a:ea typeface="MS UI Gothic" pitchFamily="50" charset="-128"/>
              </a:rPr>
              <a:t>等</a:t>
            </a:r>
            <a:r>
              <a:rPr kumimoji="0" lang="ja-JP" altLang="en-US" sz="2000" dirty="0" smtClean="0">
                <a:latin typeface="MS UI Gothic" pitchFamily="50" charset="-128"/>
                <a:ea typeface="MS UI Gothic" pitchFamily="50" charset="-128"/>
              </a:rPr>
              <a:t>を定期的に実施</a:t>
            </a:r>
            <a:r>
              <a:rPr kumimoji="0" lang="ja-JP" altLang="en-US" sz="2000" dirty="0">
                <a:latin typeface="MS UI Gothic" pitchFamily="50" charset="-128"/>
                <a:ea typeface="MS UI Gothic" pitchFamily="50" charset="-128"/>
              </a:rPr>
              <a:t>していること。</a:t>
            </a:r>
          </a:p>
          <a:p>
            <a:pPr marL="355600" indent="-177800" fontAlgn="auto">
              <a:spcBef>
                <a:spcPts val="0"/>
              </a:spcBef>
              <a:spcAft>
                <a:spcPts val="0"/>
              </a:spcAft>
              <a:defRPr/>
            </a:pPr>
            <a:r>
              <a:rPr kumimoji="0" lang="ja-JP" altLang="en-US" sz="2000" dirty="0">
                <a:latin typeface="MS UI Gothic" pitchFamily="50" charset="-128"/>
                <a:ea typeface="MS UI Gothic" pitchFamily="50" charset="-128"/>
              </a:rPr>
              <a:t>③　</a:t>
            </a:r>
            <a:r>
              <a:rPr kumimoji="0" lang="ja-JP" altLang="en-US" sz="2000" b="1" dirty="0">
                <a:solidFill>
                  <a:srgbClr val="0070C0"/>
                </a:solidFill>
                <a:latin typeface="MS UI Gothic" pitchFamily="50" charset="-128"/>
                <a:ea typeface="MS UI Gothic" pitchFamily="50" charset="-128"/>
              </a:rPr>
              <a:t>一年間</a:t>
            </a:r>
            <a:r>
              <a:rPr kumimoji="0" lang="ja-JP" altLang="en-US" sz="2000" dirty="0">
                <a:latin typeface="MS UI Gothic" pitchFamily="50" charset="-128"/>
                <a:ea typeface="MS UI Gothic" pitchFamily="50" charset="-128"/>
              </a:rPr>
              <a:t>に当該指導管理料を算定した</a:t>
            </a:r>
            <a:r>
              <a:rPr kumimoji="0" lang="ja-JP" altLang="en-US" sz="2000" b="1" dirty="0">
                <a:solidFill>
                  <a:srgbClr val="0070C0"/>
                </a:solidFill>
                <a:latin typeface="MS UI Gothic" pitchFamily="50" charset="-128"/>
                <a:ea typeface="MS UI Gothic" pitchFamily="50" charset="-128"/>
              </a:rPr>
              <a:t>患者の人数</a:t>
            </a:r>
            <a:r>
              <a:rPr kumimoji="0" lang="ja-JP" altLang="en-US" sz="2000" dirty="0">
                <a:latin typeface="MS UI Gothic" pitchFamily="50" charset="-128"/>
                <a:ea typeface="MS UI Gothic" pitchFamily="50" charset="-128"/>
              </a:rPr>
              <a:t>、</a:t>
            </a:r>
            <a:r>
              <a:rPr kumimoji="0" lang="ja-JP" altLang="en-US" sz="2000" b="1" dirty="0">
                <a:solidFill>
                  <a:srgbClr val="0070C0"/>
                </a:solidFill>
                <a:latin typeface="MS UI Gothic" pitchFamily="50" charset="-128"/>
                <a:ea typeface="MS UI Gothic" pitchFamily="50" charset="-128"/>
              </a:rPr>
              <a:t>状態の変化等</a:t>
            </a:r>
            <a:r>
              <a:rPr kumimoji="0" lang="ja-JP" altLang="en-US" sz="2000" dirty="0">
                <a:latin typeface="MS UI Gothic" pitchFamily="50" charset="-128"/>
                <a:ea typeface="MS UI Gothic" pitchFamily="50" charset="-128"/>
              </a:rPr>
              <a:t>について</a:t>
            </a:r>
            <a:r>
              <a:rPr kumimoji="0" lang="ja-JP" altLang="en-US" sz="2000" b="1" dirty="0">
                <a:solidFill>
                  <a:srgbClr val="0070C0"/>
                </a:solidFill>
                <a:latin typeface="MS UI Gothic" pitchFamily="50" charset="-128"/>
                <a:ea typeface="MS UI Gothic" pitchFamily="50" charset="-128"/>
              </a:rPr>
              <a:t>報告</a:t>
            </a:r>
            <a:r>
              <a:rPr kumimoji="0" lang="ja-JP" altLang="en-US" sz="2000" dirty="0">
                <a:latin typeface="MS UI Gothic" pitchFamily="50" charset="-128"/>
                <a:ea typeface="MS UI Gothic" pitchFamily="50" charset="-128"/>
              </a:rPr>
              <a:t>を行うこと。</a:t>
            </a:r>
            <a:endParaRPr kumimoji="0" lang="en-US" altLang="ja-JP" sz="2000" dirty="0">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09028ED7-AA98-4927-9952-8384FB64C4FB}" type="slidenum">
              <a:rPr lang="en-US" sz="1400">
                <a:effectLst>
                  <a:outerShdw blurRad="38100" dist="38100" dir="2700000" algn="tl">
                    <a:srgbClr val="000000">
                      <a:alpha val="43137"/>
                    </a:srgbClr>
                  </a:outerShdw>
                </a:effectLst>
              </a:rPr>
              <a:pPr algn="r">
                <a:defRPr/>
              </a:pPr>
              <a:t>245</a:t>
            </a:fld>
            <a:endParaRPr lang="en-US" sz="1400" dirty="0">
              <a:effectLst>
                <a:outerShdw blurRad="38100" dist="38100" dir="2700000" algn="tl">
                  <a:srgbClr val="000000">
                    <a:alpha val="43137"/>
                  </a:srgbClr>
                </a:outerShdw>
              </a:effectLst>
            </a:endParaRPr>
          </a:p>
        </p:txBody>
      </p:sp>
      <p:sp>
        <p:nvSpPr>
          <p:cNvPr id="5" name="テキスト ボックス 4"/>
          <p:cNvSpPr txBox="1"/>
          <p:nvPr/>
        </p:nvSpPr>
        <p:spPr>
          <a:xfrm>
            <a:off x="4894512" y="692696"/>
            <a:ext cx="424948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133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161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599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633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888</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2924944"/>
          <a:ext cx="8229600" cy="3585793"/>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87027">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nchor="ctr">
                    <a:solidFill>
                      <a:schemeClr val="accent5">
                        <a:lumMod val="20000"/>
                        <a:lumOff val="80000"/>
                      </a:schemeClr>
                    </a:solidFill>
                  </a:tcPr>
                </a:tc>
              </a:tr>
              <a:tr h="2024451">
                <a:tc>
                  <a:txBody>
                    <a:bodyPr/>
                    <a:lstStyle/>
                    <a:p>
                      <a:pPr marL="450850" indent="-450850"/>
                      <a:r>
                        <a:rPr kumimoji="1" lang="en-US" altLang="ja-JP" sz="2000" baseline="0" dirty="0" smtClean="0">
                          <a:solidFill>
                            <a:schemeClr val="tx1"/>
                          </a:solidFill>
                          <a:latin typeface="MS UI Gothic" pitchFamily="50" charset="-128"/>
                          <a:ea typeface="MS UI Gothic" pitchFamily="50" charset="-128"/>
                          <a:cs typeface="+mn-cs"/>
                        </a:rPr>
                        <a:t>B001-2-2</a:t>
                      </a:r>
                    </a:p>
                    <a:p>
                      <a:pPr marL="450850" indent="-450850">
                        <a:spcAft>
                          <a:spcPts val="1200"/>
                        </a:spcAft>
                      </a:pPr>
                      <a:r>
                        <a:rPr kumimoji="1" lang="ja-JP" altLang="en-US" sz="2000" baseline="0" dirty="0" smtClean="0">
                          <a:solidFill>
                            <a:schemeClr val="tx1"/>
                          </a:solidFill>
                          <a:latin typeface="MS UI Gothic" pitchFamily="50" charset="-128"/>
                          <a:ea typeface="MS UI Gothic" pitchFamily="50" charset="-128"/>
                          <a:cs typeface="+mn-cs"/>
                        </a:rPr>
                        <a:t>　地域連携小児夜間・休日診療料</a:t>
                      </a:r>
                      <a:endParaRPr kumimoji="1" lang="en-US" altLang="ja-JP" sz="2000" baseline="0" dirty="0" smtClean="0">
                        <a:solidFill>
                          <a:schemeClr val="tx1"/>
                        </a:solidFill>
                        <a:latin typeface="MS UI Gothic" pitchFamily="50" charset="-128"/>
                        <a:ea typeface="MS UI Gothic" pitchFamily="50" charset="-128"/>
                        <a:cs typeface="+mn-cs"/>
                      </a:endParaRPr>
                    </a:p>
                    <a:p>
                      <a:r>
                        <a:rPr kumimoji="1" lang="ja-JP" altLang="en-US" sz="2000" baseline="0" dirty="0" smtClean="0">
                          <a:solidFill>
                            <a:schemeClr val="tx1"/>
                          </a:solidFill>
                          <a:latin typeface="MS UI Gothic" pitchFamily="50" charset="-128"/>
                          <a:ea typeface="MS UI Gothic" pitchFamily="50" charset="-128"/>
                          <a:cs typeface="+mn-cs"/>
                        </a:rPr>
                        <a:t>１ 地域連携小児夜間・休日診療料１</a:t>
                      </a:r>
                    </a:p>
                    <a:p>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2000" b="1" baseline="0" dirty="0" smtClean="0">
                          <a:solidFill>
                            <a:srgbClr val="FF0000"/>
                          </a:solidFill>
                          <a:latin typeface="MS UI Gothic" pitchFamily="50" charset="-128"/>
                          <a:ea typeface="MS UI Gothic" pitchFamily="50" charset="-128"/>
                          <a:cs typeface="+mn-cs"/>
                        </a:rPr>
                        <a:t>４５０点（改）</a:t>
                      </a:r>
                      <a:endParaRPr kumimoji="1" lang="en-US" altLang="ja-JP" sz="2000" b="1" baseline="0" dirty="0" smtClean="0">
                        <a:solidFill>
                          <a:srgbClr val="FF0000"/>
                        </a:solidFill>
                        <a:latin typeface="MS UI Gothic" pitchFamily="50" charset="-128"/>
                        <a:ea typeface="MS UI Gothic" pitchFamily="50" charset="-128"/>
                        <a:cs typeface="+mn-cs"/>
                      </a:endParaRPr>
                    </a:p>
                    <a:p>
                      <a:r>
                        <a:rPr kumimoji="1" lang="ja-JP" altLang="en-US" sz="2000" baseline="0" dirty="0" smtClean="0">
                          <a:solidFill>
                            <a:schemeClr val="tx1"/>
                          </a:solidFill>
                          <a:latin typeface="MS UI Gothic" pitchFamily="50" charset="-128"/>
                          <a:ea typeface="MS UI Gothic" pitchFamily="50" charset="-128"/>
                          <a:cs typeface="+mn-cs"/>
                        </a:rPr>
                        <a:t>２ 地域連携小児夜間・休日診療料２</a:t>
                      </a:r>
                    </a:p>
                    <a:p>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2000" b="1" baseline="0" dirty="0" smtClean="0">
                          <a:solidFill>
                            <a:srgbClr val="FF0000"/>
                          </a:solidFill>
                          <a:latin typeface="MS UI Gothic" pitchFamily="50" charset="-128"/>
                          <a:ea typeface="MS UI Gothic" pitchFamily="50" charset="-128"/>
                          <a:cs typeface="+mn-cs"/>
                        </a:rPr>
                        <a:t>６００点（改）</a:t>
                      </a:r>
                      <a:endParaRPr kumimoji="1" lang="en-US" altLang="ja-JP" sz="20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534988" indent="-534988"/>
                      <a:r>
                        <a:rPr kumimoji="1" lang="en-US" altLang="ja-JP" sz="2000" baseline="0" dirty="0" smtClean="0">
                          <a:solidFill>
                            <a:schemeClr val="tx1"/>
                          </a:solidFill>
                          <a:latin typeface="MS UI Gothic" pitchFamily="50" charset="-128"/>
                          <a:ea typeface="MS UI Gothic" pitchFamily="50" charset="-128"/>
                          <a:cs typeface="+mn-cs"/>
                        </a:rPr>
                        <a:t>B001-2-2</a:t>
                      </a:r>
                    </a:p>
                    <a:p>
                      <a:pPr marL="534988" indent="-534988">
                        <a:spcAft>
                          <a:spcPts val="1200"/>
                        </a:spcAft>
                      </a:pPr>
                      <a:r>
                        <a:rPr kumimoji="1" lang="ja-JP" altLang="en-US" sz="2000" baseline="0" dirty="0" smtClean="0">
                          <a:solidFill>
                            <a:schemeClr val="tx1"/>
                          </a:solidFill>
                          <a:latin typeface="MS UI Gothic" pitchFamily="50" charset="-128"/>
                          <a:ea typeface="MS UI Gothic" pitchFamily="50" charset="-128"/>
                          <a:cs typeface="+mn-cs"/>
                        </a:rPr>
                        <a:t>　地域連携小児夜間・休日診療料</a:t>
                      </a:r>
                      <a:endParaRPr kumimoji="1" lang="en-US" altLang="ja-JP" sz="2000" baseline="0" dirty="0" smtClean="0">
                        <a:solidFill>
                          <a:schemeClr val="tx1"/>
                        </a:solidFill>
                        <a:latin typeface="MS UI Gothic" pitchFamily="50" charset="-128"/>
                        <a:ea typeface="MS UI Gothic" pitchFamily="50" charset="-128"/>
                        <a:cs typeface="+mn-cs"/>
                      </a:endParaRPr>
                    </a:p>
                    <a:p>
                      <a:r>
                        <a:rPr kumimoji="1" lang="ja-JP" altLang="en-US" sz="2000" baseline="0" dirty="0" smtClean="0">
                          <a:solidFill>
                            <a:schemeClr val="tx1"/>
                          </a:solidFill>
                          <a:latin typeface="MS UI Gothic" pitchFamily="50" charset="-128"/>
                          <a:ea typeface="MS UI Gothic" pitchFamily="50" charset="-128"/>
                          <a:cs typeface="+mn-cs"/>
                        </a:rPr>
                        <a:t>１ 地域連携小児夜間・休日診療料１</a:t>
                      </a:r>
                    </a:p>
                    <a:p>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2000" b="1" u="sng" baseline="0" dirty="0" smtClean="0">
                          <a:solidFill>
                            <a:schemeClr val="tx1"/>
                          </a:solidFill>
                          <a:latin typeface="MS UI Gothic" pitchFamily="50" charset="-128"/>
                          <a:ea typeface="MS UI Gothic" pitchFamily="50" charset="-128"/>
                          <a:cs typeface="+mn-cs"/>
                        </a:rPr>
                        <a:t>４００点</a:t>
                      </a:r>
                    </a:p>
                    <a:p>
                      <a:r>
                        <a:rPr kumimoji="1" lang="ja-JP" altLang="en-US" sz="2000" baseline="0" dirty="0" smtClean="0">
                          <a:solidFill>
                            <a:schemeClr val="tx1"/>
                          </a:solidFill>
                          <a:latin typeface="MS UI Gothic" pitchFamily="50" charset="-128"/>
                          <a:ea typeface="MS UI Gothic" pitchFamily="50" charset="-128"/>
                          <a:cs typeface="+mn-cs"/>
                        </a:rPr>
                        <a:t>２ 地域連携小児夜間・休日診療料２</a:t>
                      </a:r>
                    </a:p>
                    <a:p>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2000" b="1" u="sng" baseline="0" dirty="0" smtClean="0">
                          <a:solidFill>
                            <a:schemeClr val="tx1"/>
                          </a:solidFill>
                          <a:latin typeface="MS UI Gothic" pitchFamily="50" charset="-128"/>
                          <a:ea typeface="MS UI Gothic" pitchFamily="50" charset="-128"/>
                          <a:cs typeface="+mn-cs"/>
                        </a:rPr>
                        <a:t>５５０点</a:t>
                      </a:r>
                      <a:endParaRPr kumimoji="1" lang="ja-JP" altLang="en-US" sz="2000" b="1" u="sng"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r>
              <a:tr h="1116913">
                <a:tc>
                  <a:txBody>
                    <a:bodyPr/>
                    <a:lstStyle/>
                    <a:p>
                      <a:r>
                        <a:rPr kumimoji="1" lang="en-US" altLang="ja-JP" sz="2000" baseline="0" dirty="0" smtClean="0">
                          <a:solidFill>
                            <a:schemeClr val="tx1"/>
                          </a:solidFill>
                          <a:latin typeface="MS UI Gothic" pitchFamily="50" charset="-128"/>
                          <a:ea typeface="MS UI Gothic" pitchFamily="50" charset="-128"/>
                          <a:cs typeface="+mn-cs"/>
                        </a:rPr>
                        <a:t>B001-2-4</a:t>
                      </a:r>
                    </a:p>
                    <a:p>
                      <a:r>
                        <a:rPr kumimoji="1" lang="ja-JP" altLang="en-US" sz="2000" baseline="0" dirty="0" smtClean="0">
                          <a:solidFill>
                            <a:schemeClr val="tx1"/>
                          </a:solidFill>
                          <a:latin typeface="MS UI Gothic" pitchFamily="50" charset="-128"/>
                          <a:ea typeface="MS UI Gothic" pitchFamily="50" charset="-128"/>
                          <a:cs typeface="+mn-cs"/>
                        </a:rPr>
                        <a:t>　地域連携夜間・休日診療料</a:t>
                      </a:r>
                      <a:endParaRPr kumimoji="1" lang="en-US" altLang="ja-JP" sz="2000" baseline="0" dirty="0" smtClean="0">
                        <a:solidFill>
                          <a:schemeClr val="tx1"/>
                        </a:solidFill>
                        <a:latin typeface="MS UI Gothic" pitchFamily="50" charset="-128"/>
                        <a:ea typeface="MS UI Gothic" pitchFamily="50" charset="-128"/>
                        <a:cs typeface="+mn-cs"/>
                      </a:endParaRPr>
                    </a:p>
                    <a:p>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2000" b="1" baseline="0" dirty="0" smtClean="0">
                          <a:solidFill>
                            <a:srgbClr val="FF0000"/>
                          </a:solidFill>
                          <a:latin typeface="MS UI Gothic" pitchFamily="50" charset="-128"/>
                          <a:ea typeface="MS UI Gothic" pitchFamily="50" charset="-128"/>
                          <a:cs typeface="+mn-cs"/>
                        </a:rPr>
                        <a:t>２００点（改）</a:t>
                      </a:r>
                      <a:endParaRPr kumimoji="1" lang="en-US" altLang="ja-JP" sz="20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en-US" altLang="ja-JP" sz="2000" baseline="0" dirty="0" smtClean="0">
                          <a:solidFill>
                            <a:schemeClr val="tx1"/>
                          </a:solidFill>
                          <a:latin typeface="MS UI Gothic" pitchFamily="50" charset="-128"/>
                          <a:ea typeface="MS UI Gothic" pitchFamily="50" charset="-128"/>
                          <a:cs typeface="+mn-cs"/>
                        </a:rPr>
                        <a:t>B001-2-4</a:t>
                      </a:r>
                    </a:p>
                    <a:p>
                      <a:r>
                        <a:rPr kumimoji="1" lang="ja-JP" altLang="en-US" sz="2000" baseline="0" dirty="0" smtClean="0">
                          <a:solidFill>
                            <a:schemeClr val="tx1"/>
                          </a:solidFill>
                          <a:latin typeface="MS UI Gothic" pitchFamily="50" charset="-128"/>
                          <a:ea typeface="MS UI Gothic" pitchFamily="50" charset="-128"/>
                          <a:cs typeface="+mn-cs"/>
                        </a:rPr>
                        <a:t>　地域連携夜間・休日診療料</a:t>
                      </a:r>
                      <a:endParaRPr kumimoji="1" lang="en-US" altLang="ja-JP" sz="2000" baseline="0" dirty="0" smtClean="0">
                        <a:solidFill>
                          <a:schemeClr val="tx1"/>
                        </a:solidFill>
                        <a:latin typeface="MS UI Gothic" pitchFamily="50" charset="-128"/>
                        <a:ea typeface="MS UI Gothic" pitchFamily="50" charset="-128"/>
                        <a:cs typeface="+mn-cs"/>
                      </a:endParaRPr>
                    </a:p>
                    <a:p>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2000" b="1" u="sng" baseline="0" dirty="0" smtClean="0">
                          <a:solidFill>
                            <a:schemeClr val="tx1"/>
                          </a:solidFill>
                          <a:latin typeface="MS UI Gothic" pitchFamily="50" charset="-128"/>
                          <a:ea typeface="MS UI Gothic" pitchFamily="50" charset="-128"/>
                          <a:cs typeface="+mn-cs"/>
                        </a:rPr>
                        <a:t>１００点</a:t>
                      </a:r>
                      <a:endParaRPr kumimoji="1" lang="ja-JP" altLang="en-US" sz="2000" b="1" u="sng"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3" name="タイトル 2"/>
          <p:cNvSpPr>
            <a:spLocks noGrp="1"/>
          </p:cNvSpPr>
          <p:nvPr>
            <p:ph type="title"/>
          </p:nvPr>
        </p:nvSpPr>
        <p:spPr>
          <a:xfrm>
            <a:off x="457200" y="116632"/>
            <a:ext cx="8229600" cy="792088"/>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26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救命救急センターに患者が集中しない仕組みの推進</a:t>
            </a:r>
            <a:endParaRPr lang="ja-JP" altLang="en-US" sz="26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コンテンツ プレースホルダ 5"/>
          <p:cNvSpPr txBox="1">
            <a:spLocks/>
          </p:cNvSpPr>
          <p:nvPr/>
        </p:nvSpPr>
        <p:spPr>
          <a:xfrm>
            <a:off x="467544" y="1124744"/>
            <a:ext cx="8208912" cy="1800200"/>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1200"/>
              </a:spcAft>
              <a:defRPr/>
            </a:pPr>
            <a:r>
              <a:rPr kumimoji="0" lang="ja-JP" altLang="en-US" sz="2400" dirty="0">
                <a:latin typeface="MS UI Gothic" pitchFamily="50" charset="-128"/>
                <a:ea typeface="MS UI Gothic" pitchFamily="50" charset="-128"/>
              </a:rPr>
              <a:t>◆二次救急医療機関等における救急外来受診の評価</a:t>
            </a:r>
          </a:p>
          <a:p>
            <a:pPr marL="450850" indent="-273050" fontAlgn="auto">
              <a:spcBef>
                <a:spcPts val="0"/>
              </a:spcBef>
              <a:spcAft>
                <a:spcPts val="0"/>
              </a:spcAft>
              <a:defRPr/>
            </a:pPr>
            <a:r>
              <a:rPr kumimoji="0" lang="ja-JP" altLang="en-US" sz="2400" dirty="0">
                <a:latin typeface="MS UI Gothic" pitchFamily="50" charset="-128"/>
                <a:ea typeface="MS UI Gothic" pitchFamily="50" charset="-128"/>
              </a:rPr>
              <a:t>　　  </a:t>
            </a:r>
            <a:r>
              <a:rPr kumimoji="0" lang="ja-JP" altLang="en-US" sz="2400" dirty="0">
                <a:solidFill>
                  <a:srgbClr val="0070C0"/>
                </a:solidFill>
                <a:latin typeface="MS UI Gothic" pitchFamily="50" charset="-128"/>
                <a:ea typeface="MS UI Gothic" pitchFamily="50" charset="-128"/>
              </a:rPr>
              <a:t>地域の開業医等との連携</a:t>
            </a:r>
            <a:r>
              <a:rPr kumimoji="0" lang="ja-JP" altLang="en-US" sz="2400" dirty="0">
                <a:latin typeface="MS UI Gothic" pitchFamily="50" charset="-128"/>
                <a:ea typeface="MS UI Gothic" pitchFamily="50" charset="-128"/>
              </a:rPr>
              <a:t>により、地域において多数の救急患者を受け入れるための救急体制を整えている医療機関の評価を引き上げる。</a:t>
            </a:r>
            <a:endParaRPr kumimoji="0" lang="en-US" altLang="ja-JP" sz="2000" b="1" dirty="0">
              <a:solidFill>
                <a:srgbClr val="FF0000"/>
              </a:solidFill>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BEB4A9EF-4460-45D7-8725-741A22AB54C9}" type="slidenum">
              <a:rPr lang="en-US" sz="1400">
                <a:effectLst>
                  <a:outerShdw blurRad="38100" dist="38100" dir="2700000" algn="tl">
                    <a:srgbClr val="000000">
                      <a:alpha val="43137"/>
                    </a:srgbClr>
                  </a:outerShdw>
                </a:effectLst>
              </a:rPr>
              <a:pPr algn="r">
                <a:defRPr/>
              </a:pPr>
              <a:t>246</a:t>
            </a:fld>
            <a:endParaRPr lang="en-US" sz="1400" dirty="0">
              <a:effectLst>
                <a:outerShdw blurRad="38100" dist="38100" dir="2700000" algn="tl">
                  <a:srgbClr val="000000">
                    <a:alpha val="43137"/>
                  </a:srgbClr>
                </a:outerShdw>
              </a:effectLst>
            </a:endParaRPr>
          </a:p>
        </p:txBody>
      </p:sp>
      <p:sp>
        <p:nvSpPr>
          <p:cNvPr id="7" name="テキスト ボックス 6"/>
          <p:cNvSpPr txBox="1"/>
          <p:nvPr/>
        </p:nvSpPr>
        <p:spPr>
          <a:xfrm>
            <a:off x="4139952" y="908720"/>
            <a:ext cx="482555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134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163</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164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599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634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889</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890</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16632"/>
            <a:ext cx="8229600" cy="792088"/>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26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救命救急センターに患者が集中しない仕組みの推進</a:t>
            </a:r>
            <a:endParaRPr lang="ja-JP" altLang="en-US" sz="26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コンテンツ プレースホルダ 5"/>
          <p:cNvSpPr txBox="1">
            <a:spLocks/>
          </p:cNvSpPr>
          <p:nvPr/>
        </p:nvSpPr>
        <p:spPr>
          <a:xfrm>
            <a:off x="467544" y="980728"/>
            <a:ext cx="8208912" cy="5760640"/>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1200"/>
              </a:spcAft>
              <a:defRPr/>
            </a:pPr>
            <a:r>
              <a:rPr kumimoji="0" lang="ja-JP" altLang="en-US" sz="2200" dirty="0">
                <a:latin typeface="MS UI Gothic" pitchFamily="50" charset="-128"/>
                <a:ea typeface="MS UI Gothic" pitchFamily="50" charset="-128"/>
              </a:rPr>
              <a:t>◆院内トリアージを実施している場合の評価の新設</a:t>
            </a:r>
          </a:p>
          <a:p>
            <a:pPr marL="273050" indent="-273050" fontAlgn="auto">
              <a:spcBef>
                <a:spcPts val="0"/>
              </a:spcBef>
              <a:spcAft>
                <a:spcPts val="0"/>
              </a:spcAft>
              <a:defRPr/>
            </a:pPr>
            <a:r>
              <a:rPr kumimoji="0" lang="en-US" altLang="ja-JP" sz="2000" dirty="0">
                <a:latin typeface="MS UI Gothic" pitchFamily="50" charset="-128"/>
                <a:ea typeface="MS UI Gothic" pitchFamily="50" charset="-128"/>
              </a:rPr>
              <a:t>(1)</a:t>
            </a:r>
            <a:r>
              <a:rPr kumimoji="0" lang="ja-JP" altLang="en-US" sz="2000" dirty="0">
                <a:latin typeface="MS UI Gothic" pitchFamily="50" charset="-128"/>
                <a:ea typeface="MS UI Gothic" pitchFamily="50" charset="-128"/>
              </a:rPr>
              <a:t>　</a:t>
            </a:r>
            <a:r>
              <a:rPr kumimoji="0" lang="ja-JP" altLang="en-US" sz="2000" b="1" dirty="0" smtClean="0">
                <a:solidFill>
                  <a:srgbClr val="0070C0"/>
                </a:solidFill>
                <a:latin typeface="MS UI Gothic" pitchFamily="50" charset="-128"/>
                <a:ea typeface="MS UI Gothic" pitchFamily="50" charset="-128"/>
              </a:rPr>
              <a:t>夜間</a:t>
            </a:r>
            <a:r>
              <a:rPr kumimoji="0" lang="ja-JP" altLang="en-US" sz="2000" b="1" dirty="0">
                <a:solidFill>
                  <a:srgbClr val="0070C0"/>
                </a:solidFill>
                <a:latin typeface="MS UI Gothic" pitchFamily="50" charset="-128"/>
                <a:ea typeface="MS UI Gothic" pitchFamily="50" charset="-128"/>
              </a:rPr>
              <a:t>、深夜、休日の救急外来受診患者</a:t>
            </a:r>
            <a:r>
              <a:rPr kumimoji="0" lang="ja-JP" altLang="en-US" sz="2000" dirty="0">
                <a:latin typeface="MS UI Gothic" pitchFamily="50" charset="-128"/>
                <a:ea typeface="MS UI Gothic" pitchFamily="50" charset="-128"/>
              </a:rPr>
              <a:t>に対し、患者の来院後速やかにあらかじめ定めた院内トリアージ実施基準に基づき、</a:t>
            </a:r>
            <a:r>
              <a:rPr kumimoji="0" lang="ja-JP" altLang="en-US" sz="2000" b="1" dirty="0">
                <a:solidFill>
                  <a:srgbClr val="0070C0"/>
                </a:solidFill>
                <a:latin typeface="MS UI Gothic" pitchFamily="50" charset="-128"/>
                <a:ea typeface="MS UI Gothic" pitchFamily="50" charset="-128"/>
              </a:rPr>
              <a:t>院内トリアージを実施</a:t>
            </a:r>
            <a:r>
              <a:rPr kumimoji="0" lang="ja-JP" altLang="en-US" sz="2000" dirty="0">
                <a:latin typeface="MS UI Gothic" pitchFamily="50" charset="-128"/>
                <a:ea typeface="MS UI Gothic" pitchFamily="50" charset="-128"/>
              </a:rPr>
              <a:t>した場合の評価を新設する。</a:t>
            </a:r>
          </a:p>
          <a:p>
            <a:pPr fontAlgn="auto">
              <a:spcBef>
                <a:spcPts val="600"/>
              </a:spcBef>
              <a:spcAft>
                <a:spcPts val="600"/>
              </a:spcAft>
              <a:defRPr/>
            </a:pPr>
            <a:r>
              <a:rPr kumimoji="0" lang="ja-JP" altLang="en-US" sz="2000" dirty="0">
                <a:latin typeface="MS UI Gothic" pitchFamily="50" charset="-128"/>
                <a:ea typeface="MS UI Gothic" pitchFamily="50" charset="-128"/>
              </a:rPr>
              <a:t>　　　　　</a:t>
            </a:r>
            <a:r>
              <a:rPr kumimoji="0" lang="ja-JP" altLang="en-US" sz="2000" b="1" dirty="0">
                <a:solidFill>
                  <a:srgbClr val="FF0000"/>
                </a:solidFill>
                <a:latin typeface="MS UI Gothic" pitchFamily="50" charset="-128"/>
                <a:ea typeface="MS UI Gothic" pitchFamily="50" charset="-128"/>
              </a:rPr>
              <a:t> （新）</a:t>
            </a:r>
            <a:r>
              <a:rPr kumimoji="0" lang="en-US" altLang="ja-JP" sz="2000" b="1" dirty="0">
                <a:solidFill>
                  <a:srgbClr val="FF0000"/>
                </a:solidFill>
                <a:latin typeface="MS UI Gothic" pitchFamily="50" charset="-128"/>
                <a:ea typeface="MS UI Gothic" pitchFamily="50" charset="-128"/>
              </a:rPr>
              <a:t>B001-2-5</a:t>
            </a:r>
            <a:r>
              <a:rPr kumimoji="0" lang="ja-JP" altLang="en-US" sz="2000" b="1" dirty="0">
                <a:solidFill>
                  <a:srgbClr val="FF0000"/>
                </a:solidFill>
                <a:latin typeface="MS UI Gothic" pitchFamily="50" charset="-128"/>
                <a:ea typeface="MS UI Gothic" pitchFamily="50" charset="-128"/>
              </a:rPr>
              <a:t>　院内トリアージ実施料　　 １００点</a:t>
            </a:r>
          </a:p>
          <a:p>
            <a:pPr marL="450850" fontAlgn="auto">
              <a:spcBef>
                <a:spcPts val="0"/>
              </a:spcBef>
              <a:spcAft>
                <a:spcPts val="0"/>
              </a:spcAft>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算定要件</a:t>
            </a:r>
            <a:r>
              <a:rPr kumimoji="0" lang="en-US" altLang="ja-JP" dirty="0">
                <a:latin typeface="MS UI Gothic" pitchFamily="50" charset="-128"/>
                <a:ea typeface="MS UI Gothic" pitchFamily="50" charset="-128"/>
              </a:rPr>
              <a:t>]</a:t>
            </a:r>
          </a:p>
          <a:p>
            <a:pPr marL="534988" indent="273050" fontAlgn="auto">
              <a:spcBef>
                <a:spcPts val="0"/>
              </a:spcBef>
              <a:spcAft>
                <a:spcPts val="0"/>
              </a:spcAft>
              <a:defRPr/>
            </a:pPr>
            <a:r>
              <a:rPr kumimoji="0" lang="ja-JP" altLang="en-US" dirty="0">
                <a:latin typeface="MS UI Gothic" pitchFamily="50" charset="-128"/>
                <a:ea typeface="MS UI Gothic" pitchFamily="50" charset="-128"/>
              </a:rPr>
              <a:t>当該保険医療機関の院内トリアージ基準に基づいて</a:t>
            </a:r>
            <a:r>
              <a:rPr kumimoji="0" lang="ja-JP" altLang="en-US" b="1" dirty="0">
                <a:solidFill>
                  <a:srgbClr val="0070C0"/>
                </a:solidFill>
                <a:latin typeface="MS UI Gothic" pitchFamily="50" charset="-128"/>
                <a:ea typeface="MS UI Gothic" pitchFamily="50" charset="-128"/>
              </a:rPr>
              <a:t>専任の医師または専任の看護師により患者の来院後速やかに患者の状態を評価</a:t>
            </a:r>
            <a:r>
              <a:rPr kumimoji="0" lang="ja-JP" altLang="en-US" dirty="0">
                <a:latin typeface="MS UI Gothic" pitchFamily="50" charset="-128"/>
                <a:ea typeface="MS UI Gothic" pitchFamily="50" charset="-128"/>
              </a:rPr>
              <a:t>し、患者の緊急度区分に応じて診療の優先順位付けを行う院内トリアージが行われた場合に算定する。</a:t>
            </a:r>
          </a:p>
          <a:p>
            <a:pPr marL="450850" fontAlgn="auto">
              <a:spcBef>
                <a:spcPts val="600"/>
              </a:spcBef>
              <a:spcAft>
                <a:spcPts val="0"/>
              </a:spcAft>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施設基準</a:t>
            </a:r>
            <a:r>
              <a:rPr kumimoji="0" lang="en-US" altLang="ja-JP" dirty="0">
                <a:latin typeface="MS UI Gothic" pitchFamily="50" charset="-128"/>
                <a:ea typeface="MS UI Gothic" pitchFamily="50" charset="-128"/>
              </a:rPr>
              <a:t>]</a:t>
            </a:r>
          </a:p>
          <a:p>
            <a:pPr marL="808038" indent="-179388" fontAlgn="auto">
              <a:spcBef>
                <a:spcPts val="0"/>
              </a:spcBef>
              <a:spcAft>
                <a:spcPts val="0"/>
              </a:spcAft>
              <a:defRPr/>
            </a:pPr>
            <a:r>
              <a:rPr kumimoji="0" lang="ja-JP" altLang="en-US" dirty="0">
                <a:latin typeface="MS UI Gothic" pitchFamily="50" charset="-128"/>
                <a:ea typeface="MS UI Gothic" pitchFamily="50" charset="-128"/>
              </a:rPr>
              <a:t>①　院内トリアージの実施基準を定め、定期的に見直しを行っている。</a:t>
            </a:r>
          </a:p>
          <a:p>
            <a:pPr marL="808038" indent="-179388" fontAlgn="auto">
              <a:spcBef>
                <a:spcPts val="0"/>
              </a:spcBef>
              <a:spcAft>
                <a:spcPts val="0"/>
              </a:spcAft>
              <a:defRPr/>
            </a:pPr>
            <a:r>
              <a:rPr kumimoji="0" lang="ja-JP" altLang="en-US" dirty="0">
                <a:latin typeface="MS UI Gothic" pitchFamily="50" charset="-128"/>
                <a:ea typeface="MS UI Gothic" pitchFamily="50" charset="-128"/>
              </a:rPr>
              <a:t>②　患者に対して、院内トリアージの実施について説明を行い、</a:t>
            </a:r>
            <a:r>
              <a:rPr kumimoji="0" lang="ja-JP" altLang="en-US" dirty="0">
                <a:solidFill>
                  <a:srgbClr val="0070C0"/>
                </a:solidFill>
                <a:latin typeface="MS UI Gothic" pitchFamily="50" charset="-128"/>
                <a:ea typeface="MS UI Gothic" pitchFamily="50" charset="-128"/>
              </a:rPr>
              <a:t>院内の見やすいところへの掲示等により周知</a:t>
            </a:r>
            <a:r>
              <a:rPr kumimoji="0" lang="ja-JP" altLang="en-US" dirty="0">
                <a:latin typeface="MS UI Gothic" pitchFamily="50" charset="-128"/>
                <a:ea typeface="MS UI Gothic" pitchFamily="50" charset="-128"/>
              </a:rPr>
              <a:t>を行っている。</a:t>
            </a:r>
          </a:p>
          <a:p>
            <a:pPr marL="808038" indent="-179388" fontAlgn="auto">
              <a:spcBef>
                <a:spcPts val="0"/>
              </a:spcBef>
              <a:spcAft>
                <a:spcPts val="0"/>
              </a:spcAft>
              <a:defRPr/>
            </a:pPr>
            <a:r>
              <a:rPr kumimoji="0" lang="ja-JP" altLang="en-US" dirty="0">
                <a:latin typeface="MS UI Gothic" pitchFamily="50" charset="-128"/>
                <a:ea typeface="MS UI Gothic" pitchFamily="50" charset="-128"/>
              </a:rPr>
              <a:t>③　</a:t>
            </a:r>
            <a:r>
              <a:rPr kumimoji="0" lang="ja-JP" altLang="en-US" dirty="0">
                <a:solidFill>
                  <a:srgbClr val="0070C0"/>
                </a:solidFill>
                <a:latin typeface="MS UI Gothic" pitchFamily="50" charset="-128"/>
                <a:ea typeface="MS UI Gothic" pitchFamily="50" charset="-128"/>
              </a:rPr>
              <a:t>専任の医師または救急医療に関する３年以上の経験を有する専任の看護師が配置</a:t>
            </a:r>
            <a:r>
              <a:rPr kumimoji="0" lang="ja-JP" altLang="en-US" dirty="0">
                <a:latin typeface="MS UI Gothic" pitchFamily="50" charset="-128"/>
                <a:ea typeface="MS UI Gothic" pitchFamily="50" charset="-128"/>
              </a:rPr>
              <a:t>されている。</a:t>
            </a:r>
            <a:endParaRPr kumimoji="0" lang="en-US" altLang="ja-JP" dirty="0">
              <a:latin typeface="MS UI Gothic" pitchFamily="50" charset="-128"/>
              <a:ea typeface="MS UI Gothic" pitchFamily="50" charset="-128"/>
            </a:endParaRPr>
          </a:p>
          <a:p>
            <a:pPr fontAlgn="auto">
              <a:spcBef>
                <a:spcPts val="0"/>
              </a:spcBef>
              <a:spcAft>
                <a:spcPts val="0"/>
              </a:spcAft>
              <a:defRPr/>
            </a:pPr>
            <a:endParaRPr kumimoji="0" lang="ja-JP" altLang="en-US" dirty="0">
              <a:latin typeface="MS UI Gothic" pitchFamily="50" charset="-128"/>
              <a:ea typeface="MS UI Gothic" pitchFamily="50" charset="-128"/>
            </a:endParaRPr>
          </a:p>
          <a:p>
            <a:pPr marL="273050" indent="-273050" fontAlgn="auto">
              <a:spcBef>
                <a:spcPts val="0"/>
              </a:spcBef>
              <a:spcAft>
                <a:spcPts val="0"/>
              </a:spcAft>
              <a:defRPr/>
            </a:pPr>
            <a:r>
              <a:rPr kumimoji="0" lang="en-US" altLang="ja-JP" sz="2000" dirty="0">
                <a:latin typeface="MS UI Gothic" pitchFamily="50" charset="-128"/>
                <a:ea typeface="MS UI Gothic" pitchFamily="50" charset="-128"/>
              </a:rPr>
              <a:t>(2)</a:t>
            </a:r>
            <a:r>
              <a:rPr kumimoji="0" lang="ja-JP" altLang="en-US" sz="2000" dirty="0">
                <a:latin typeface="MS UI Gothic" pitchFamily="50" charset="-128"/>
                <a:ea typeface="MS UI Gothic" pitchFamily="50" charset="-128"/>
              </a:rPr>
              <a:t>　 院内トリアージ実施料の新設に合わせ、</a:t>
            </a:r>
            <a:r>
              <a:rPr kumimoji="0" lang="ja-JP" altLang="en-US" sz="2000" b="1" dirty="0">
                <a:solidFill>
                  <a:srgbClr val="FF0000"/>
                </a:solidFill>
                <a:latin typeface="MS UI Gothic" pitchFamily="50" charset="-128"/>
                <a:ea typeface="MS UI Gothic" pitchFamily="50" charset="-128"/>
              </a:rPr>
              <a:t>地域連携小児夜間・休日診療料院内トリアージ加算は廃止</a:t>
            </a:r>
            <a:r>
              <a:rPr kumimoji="0" lang="ja-JP" altLang="en-US" sz="2000" dirty="0">
                <a:latin typeface="MS UI Gothic" pitchFamily="50" charset="-128"/>
                <a:ea typeface="MS UI Gothic" pitchFamily="50" charset="-128"/>
              </a:rPr>
              <a:t>する。</a:t>
            </a:r>
            <a:endParaRPr kumimoji="0" lang="en-US" altLang="ja-JP" sz="2000" b="1" dirty="0">
              <a:solidFill>
                <a:srgbClr val="FF0000"/>
              </a:solidFill>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E1DED5F4-860C-426B-AE19-40D3D70CB765}" type="slidenum">
              <a:rPr lang="en-US" sz="1400">
                <a:effectLst>
                  <a:outerShdw blurRad="38100" dist="38100" dir="2700000" algn="tl">
                    <a:srgbClr val="000000">
                      <a:alpha val="43137"/>
                    </a:srgbClr>
                  </a:outerShdw>
                </a:effectLst>
              </a:rPr>
              <a:pPr algn="r">
                <a:defRPr/>
              </a:pPr>
              <a:t>247</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4716016" y="764704"/>
            <a:ext cx="424948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135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164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634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890</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16632"/>
            <a:ext cx="8229600" cy="792088"/>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26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救命救急センターに患者が集中しない仕組みの推進</a:t>
            </a:r>
            <a:endParaRPr lang="ja-JP" altLang="en-US" sz="26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コンテンツ プレースホルダ 5"/>
          <p:cNvSpPr txBox="1">
            <a:spLocks/>
          </p:cNvSpPr>
          <p:nvPr/>
        </p:nvSpPr>
        <p:spPr>
          <a:xfrm>
            <a:off x="467544" y="1052736"/>
            <a:ext cx="8208912" cy="5751826"/>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1200"/>
              </a:spcAft>
              <a:defRPr/>
            </a:pPr>
            <a:r>
              <a:rPr kumimoji="0" lang="ja-JP" altLang="en-US" sz="2400" dirty="0">
                <a:latin typeface="MS UI Gothic" pitchFamily="50" charset="-128"/>
                <a:ea typeface="MS UI Gothic" pitchFamily="50" charset="-128"/>
              </a:rPr>
              <a:t>◆二次救急医療機関等における救急外来受診の評価</a:t>
            </a:r>
          </a:p>
          <a:p>
            <a:pPr marL="263525" indent="273050" fontAlgn="auto">
              <a:spcBef>
                <a:spcPts val="0"/>
              </a:spcBef>
              <a:spcAft>
                <a:spcPts val="0"/>
              </a:spcAft>
              <a:defRPr/>
            </a:pPr>
            <a:r>
              <a:rPr kumimoji="0" lang="ja-JP" altLang="en-US" sz="2200" dirty="0" smtClean="0">
                <a:solidFill>
                  <a:srgbClr val="0070C0"/>
                </a:solidFill>
                <a:latin typeface="MS UI Gothic" pitchFamily="50" charset="-128"/>
                <a:ea typeface="MS UI Gothic" pitchFamily="50" charset="-128"/>
              </a:rPr>
              <a:t>二次</a:t>
            </a:r>
            <a:r>
              <a:rPr kumimoji="0" lang="ja-JP" altLang="en-US" sz="2200" dirty="0">
                <a:solidFill>
                  <a:srgbClr val="0070C0"/>
                </a:solidFill>
                <a:latin typeface="MS UI Gothic" pitchFamily="50" charset="-128"/>
                <a:ea typeface="MS UI Gothic" pitchFamily="50" charset="-128"/>
              </a:rPr>
              <a:t>救急医療機関における深夜・土曜・休日の救急搬送患者</a:t>
            </a:r>
            <a:r>
              <a:rPr kumimoji="0" lang="ja-JP" altLang="en-US" sz="2200" dirty="0">
                <a:latin typeface="MS UI Gothic" pitchFamily="50" charset="-128"/>
                <a:ea typeface="MS UI Gothic" pitchFamily="50" charset="-128"/>
              </a:rPr>
              <a:t>に対する外来での初期診療に対する評価を行うため、新たに医学管理料を新設する。</a:t>
            </a:r>
          </a:p>
          <a:p>
            <a:pPr fontAlgn="auto">
              <a:spcBef>
                <a:spcPts val="600"/>
              </a:spcBef>
              <a:spcAft>
                <a:spcPts val="0"/>
              </a:spcAft>
              <a:defRPr/>
            </a:pPr>
            <a:r>
              <a:rPr kumimoji="0" lang="ja-JP" altLang="en-US" sz="2200" dirty="0">
                <a:latin typeface="MS UI Gothic" pitchFamily="50" charset="-128"/>
                <a:ea typeface="MS UI Gothic" pitchFamily="50" charset="-128"/>
              </a:rPr>
              <a:t>　</a:t>
            </a:r>
            <a:r>
              <a:rPr kumimoji="0" lang="ja-JP" altLang="en-US" sz="2400" dirty="0">
                <a:latin typeface="MS UI Gothic" pitchFamily="50" charset="-128"/>
                <a:ea typeface="MS UI Gothic" pitchFamily="50" charset="-128"/>
              </a:rPr>
              <a:t>　</a:t>
            </a:r>
            <a:r>
              <a:rPr kumimoji="0" lang="ja-JP" altLang="en-US" sz="2400" b="1" dirty="0">
                <a:solidFill>
                  <a:srgbClr val="FF0000"/>
                </a:solidFill>
                <a:latin typeface="MS UI Gothic" pitchFamily="50" charset="-128"/>
                <a:ea typeface="MS UI Gothic" pitchFamily="50" charset="-128"/>
              </a:rPr>
              <a:t>（新）</a:t>
            </a:r>
            <a:r>
              <a:rPr kumimoji="0" lang="en-US" altLang="ja-JP" sz="2400" b="1" dirty="0">
                <a:solidFill>
                  <a:srgbClr val="FF0000"/>
                </a:solidFill>
                <a:latin typeface="MS UI Gothic" pitchFamily="50" charset="-128"/>
                <a:ea typeface="MS UI Gothic" pitchFamily="50" charset="-128"/>
              </a:rPr>
              <a:t> B001-2-6</a:t>
            </a:r>
            <a:r>
              <a:rPr kumimoji="0" lang="ja-JP" altLang="en-US" sz="2400" b="1" dirty="0">
                <a:solidFill>
                  <a:srgbClr val="FF0000"/>
                </a:solidFill>
                <a:latin typeface="MS UI Gothic" pitchFamily="50" charset="-128"/>
                <a:ea typeface="MS UI Gothic" pitchFamily="50" charset="-128"/>
              </a:rPr>
              <a:t>　夜間休日救急搬送医学管理料 </a:t>
            </a:r>
            <a:endParaRPr kumimoji="0" lang="en-US" altLang="ja-JP" sz="2400" b="1" dirty="0">
              <a:solidFill>
                <a:srgbClr val="FF0000"/>
              </a:solidFill>
              <a:latin typeface="MS UI Gothic" pitchFamily="50" charset="-128"/>
              <a:ea typeface="MS UI Gothic" pitchFamily="50" charset="-128"/>
            </a:endParaRPr>
          </a:p>
          <a:p>
            <a:pPr marL="5200650" fontAlgn="auto">
              <a:spcBef>
                <a:spcPts val="0"/>
              </a:spcBef>
              <a:spcAft>
                <a:spcPts val="600"/>
              </a:spcAft>
              <a:defRPr/>
            </a:pPr>
            <a:r>
              <a:rPr kumimoji="0" lang="ja-JP" altLang="en-US" sz="2400" b="1" dirty="0">
                <a:solidFill>
                  <a:srgbClr val="FF0000"/>
                </a:solidFill>
                <a:latin typeface="MS UI Gothic" pitchFamily="50" charset="-128"/>
                <a:ea typeface="MS UI Gothic" pitchFamily="50" charset="-128"/>
              </a:rPr>
              <a:t>２００点（初診時）</a:t>
            </a:r>
          </a:p>
          <a:p>
            <a:pPr marL="534988" fontAlgn="auto">
              <a:spcBef>
                <a:spcPts val="0"/>
              </a:spcBef>
              <a:spcAft>
                <a:spcPts val="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算定要件</a:t>
            </a:r>
            <a:r>
              <a:rPr kumimoji="0" lang="en-US" altLang="ja-JP" sz="2000" dirty="0">
                <a:latin typeface="MS UI Gothic" pitchFamily="50" charset="-128"/>
                <a:ea typeface="MS UI Gothic" pitchFamily="50" charset="-128"/>
              </a:rPr>
              <a:t>]</a:t>
            </a:r>
          </a:p>
          <a:p>
            <a:pPr marL="628650" indent="273050" fontAlgn="auto">
              <a:spcBef>
                <a:spcPts val="0"/>
              </a:spcBef>
              <a:spcAft>
                <a:spcPts val="0"/>
              </a:spcAft>
              <a:defRPr/>
            </a:pPr>
            <a:r>
              <a:rPr kumimoji="0" lang="ja-JP" altLang="en-US" sz="2000" dirty="0">
                <a:solidFill>
                  <a:srgbClr val="0070C0"/>
                </a:solidFill>
                <a:latin typeface="MS UI Gothic" pitchFamily="50" charset="-128"/>
                <a:ea typeface="MS UI Gothic" pitchFamily="50" charset="-128"/>
              </a:rPr>
              <a:t>救急用の自動車</a:t>
            </a:r>
            <a:r>
              <a:rPr kumimoji="0" lang="ja-JP" altLang="en-US" sz="2000" dirty="0">
                <a:latin typeface="MS UI Gothic" pitchFamily="50" charset="-128"/>
                <a:ea typeface="MS UI Gothic" pitchFamily="50" charset="-128"/>
              </a:rPr>
              <a:t>（消防法及び消防法施行令に規定する市町村又は都道府県の救急業務を行うための救急隊の救急自動車、並びに道路交通法及び道路交通法施行令に規定する緊急自動車（傷病者の緊急搬送に用いるものに限る））及び</a:t>
            </a:r>
            <a:r>
              <a:rPr kumimoji="0" lang="ja-JP" altLang="en-US" sz="2000" dirty="0">
                <a:solidFill>
                  <a:srgbClr val="0070C0"/>
                </a:solidFill>
                <a:latin typeface="MS UI Gothic" pitchFamily="50" charset="-128"/>
                <a:ea typeface="MS UI Gothic" pitchFamily="50" charset="-128"/>
              </a:rPr>
              <a:t>救急医療用ヘリコプター</a:t>
            </a:r>
            <a:r>
              <a:rPr kumimoji="0" lang="ja-JP" altLang="en-US" sz="2000" dirty="0">
                <a:latin typeface="MS UI Gothic" pitchFamily="50" charset="-128"/>
                <a:ea typeface="MS UI Gothic" pitchFamily="50" charset="-128"/>
              </a:rPr>
              <a:t>を用いた救急医療の確保に関する特別措置法第２条に規定する救急医療用ヘリコプターにより搬送された</a:t>
            </a:r>
            <a:r>
              <a:rPr kumimoji="0" lang="ja-JP" altLang="en-US" sz="2000" dirty="0" smtClean="0">
                <a:latin typeface="MS UI Gothic" pitchFamily="50" charset="-128"/>
                <a:ea typeface="MS UI Gothic" pitchFamily="50" charset="-128"/>
              </a:rPr>
              <a:t>患者であって初診のもの</a:t>
            </a:r>
            <a:endParaRPr kumimoji="0" lang="ja-JP" altLang="en-US" sz="2000" dirty="0">
              <a:latin typeface="MS UI Gothic" pitchFamily="50" charset="-128"/>
              <a:ea typeface="MS UI Gothic" pitchFamily="50" charset="-128"/>
            </a:endParaRPr>
          </a:p>
          <a:p>
            <a:pPr marL="534988" fontAlgn="auto">
              <a:spcBef>
                <a:spcPts val="1200"/>
              </a:spcBef>
              <a:spcAft>
                <a:spcPts val="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施設基準</a:t>
            </a:r>
            <a:r>
              <a:rPr kumimoji="0" lang="en-US" altLang="ja-JP" sz="2000" dirty="0">
                <a:latin typeface="MS UI Gothic" pitchFamily="50" charset="-128"/>
                <a:ea typeface="MS UI Gothic" pitchFamily="50" charset="-128"/>
              </a:rPr>
              <a:t>]</a:t>
            </a:r>
          </a:p>
          <a:p>
            <a:pPr marL="628650" indent="179388" fontAlgn="auto">
              <a:spcBef>
                <a:spcPts val="0"/>
              </a:spcBef>
              <a:spcAft>
                <a:spcPts val="0"/>
              </a:spcAft>
              <a:defRPr/>
            </a:pPr>
            <a:r>
              <a:rPr kumimoji="0" lang="ja-JP" altLang="en-US" sz="2000" dirty="0">
                <a:latin typeface="MS UI Gothic" pitchFamily="50" charset="-128"/>
                <a:ea typeface="MS UI Gothic" pitchFamily="50" charset="-128"/>
              </a:rPr>
              <a:t>第二次救急医療施設として必要な診療機能及び専用病床を確保している医療機関</a:t>
            </a:r>
            <a:endParaRPr kumimoji="0" lang="en-US" altLang="ja-JP" sz="2000" b="1" dirty="0">
              <a:solidFill>
                <a:srgbClr val="FF0000"/>
              </a:solidFill>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14441A4D-D13A-4318-A7FA-859C24213D53}" type="slidenum">
              <a:rPr lang="en-US" sz="1400">
                <a:effectLst>
                  <a:outerShdw blurRad="38100" dist="38100" dir="2700000" algn="tl">
                    <a:srgbClr val="000000">
                      <a:alpha val="43137"/>
                    </a:srgbClr>
                  </a:outerShdw>
                </a:effectLst>
              </a:rPr>
              <a:pPr algn="r">
                <a:defRPr/>
              </a:pPr>
              <a:t>248</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4716016" y="836712"/>
            <a:ext cx="424948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135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165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635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891</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外来リハビリテーションの評価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EE3391C5-6A96-4244-B6EF-C661EEBF466D}" type="slidenum">
              <a:rPr lang="en-US" sz="1400">
                <a:effectLst>
                  <a:outerShdw blurRad="38100" dist="38100" dir="2700000" algn="tl">
                    <a:srgbClr val="000000">
                      <a:alpha val="43137"/>
                    </a:srgbClr>
                  </a:outerShdw>
                </a:effectLst>
              </a:rPr>
              <a:pPr algn="r">
                <a:defRPr/>
              </a:pPr>
              <a:t>249</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59762" y="1052736"/>
            <a:ext cx="8208912" cy="5544616"/>
          </a:xfrm>
          <a:prstGeom prst="rect">
            <a:avLst/>
          </a:prstGeom>
          <a:solidFill>
            <a:srgbClr val="FFFFCC"/>
          </a:solidFill>
          <a:effectLst>
            <a:innerShdw blurRad="63500" dist="50800" dir="13500000">
              <a:prstClr val="black">
                <a:alpha val="50000"/>
              </a:prstClr>
            </a:innerShdw>
          </a:effectLst>
        </p:spPr>
        <p:txBody>
          <a:bodyPr anchor="ctr"/>
          <a:lstStyle/>
          <a:p>
            <a:pPr indent="273050" fontAlgn="auto">
              <a:spcBef>
                <a:spcPts val="0"/>
              </a:spcBef>
              <a:spcAft>
                <a:spcPts val="0"/>
              </a:spcAft>
              <a:defRPr/>
            </a:pPr>
            <a:r>
              <a:rPr kumimoji="0" lang="ja-JP" altLang="en-US" sz="2400" dirty="0">
                <a:latin typeface="MS UI Gothic" pitchFamily="50" charset="-128"/>
                <a:ea typeface="MS UI Gothic" pitchFamily="50" charset="-128"/>
              </a:rPr>
              <a:t>１週間に２回以上又は１週間に１回以上のリハビリテーションを実施しているが、必ずしも</a:t>
            </a:r>
            <a:r>
              <a:rPr kumimoji="0" lang="ja-JP" altLang="en-US" sz="2400" dirty="0">
                <a:solidFill>
                  <a:srgbClr val="0070C0"/>
                </a:solidFill>
                <a:latin typeface="MS UI Gothic" pitchFamily="50" charset="-128"/>
                <a:ea typeface="MS UI Gothic" pitchFamily="50" charset="-128"/>
              </a:rPr>
              <a:t>毎回医師の診察を必要としない患者</a:t>
            </a:r>
            <a:r>
              <a:rPr kumimoji="0" lang="ja-JP" altLang="en-US" sz="2400" dirty="0">
                <a:latin typeface="MS UI Gothic" pitchFamily="50" charset="-128"/>
                <a:ea typeface="MS UI Gothic" pitchFamily="50" charset="-128"/>
              </a:rPr>
              <a:t>について、</a:t>
            </a:r>
            <a:r>
              <a:rPr kumimoji="0" lang="ja-JP" altLang="en-US" sz="2400" dirty="0">
                <a:solidFill>
                  <a:srgbClr val="0070C0"/>
                </a:solidFill>
                <a:latin typeface="MS UI Gothic" pitchFamily="50" charset="-128"/>
                <a:ea typeface="MS UI Gothic" pitchFamily="50" charset="-128"/>
              </a:rPr>
              <a:t>リハビリテーションの包括的な指示に対する評価</a:t>
            </a:r>
            <a:r>
              <a:rPr kumimoji="0" lang="ja-JP" altLang="en-US" sz="2400" dirty="0">
                <a:latin typeface="MS UI Gothic" pitchFamily="50" charset="-128"/>
                <a:ea typeface="MS UI Gothic" pitchFamily="50" charset="-128"/>
              </a:rPr>
              <a:t>を新設する。</a:t>
            </a:r>
            <a:endParaRPr kumimoji="0" lang="en-US" altLang="ja-JP" sz="2400" dirty="0">
              <a:latin typeface="MS UI Gothic" pitchFamily="50" charset="-128"/>
              <a:ea typeface="MS UI Gothic" pitchFamily="50" charset="-128"/>
            </a:endParaRPr>
          </a:p>
          <a:p>
            <a:pPr fontAlgn="auto">
              <a:spcBef>
                <a:spcPts val="0"/>
              </a:spcBef>
              <a:spcAft>
                <a:spcPts val="0"/>
              </a:spcAft>
              <a:defRPr/>
            </a:pPr>
            <a:endParaRPr kumimoji="0" lang="en-US" altLang="ja-JP" sz="2000" dirty="0">
              <a:latin typeface="MS UI Gothic" pitchFamily="50" charset="-128"/>
              <a:ea typeface="MS UI Gothic" pitchFamily="50" charset="-128"/>
            </a:endParaRPr>
          </a:p>
          <a:p>
            <a:pPr marL="177800"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（新）</a:t>
            </a:r>
            <a:r>
              <a:rPr kumimoji="0" lang="en-US" altLang="ja-JP" sz="2400" dirty="0">
                <a:solidFill>
                  <a:srgbClr val="FF0000"/>
                </a:solidFill>
                <a:latin typeface="MS UI Gothic" pitchFamily="50" charset="-128"/>
                <a:ea typeface="MS UI Gothic" pitchFamily="50" charset="-128"/>
              </a:rPr>
              <a:t>B001-2-7</a:t>
            </a:r>
            <a:r>
              <a:rPr kumimoji="0" lang="ja-JP" altLang="en-US" sz="2400" dirty="0">
                <a:solidFill>
                  <a:srgbClr val="FF0000"/>
                </a:solidFill>
                <a:latin typeface="MS UI Gothic" pitchFamily="50" charset="-128"/>
                <a:ea typeface="MS UI Gothic" pitchFamily="50" charset="-128"/>
              </a:rPr>
              <a:t>　外来リハビリテーション診療料</a:t>
            </a:r>
          </a:p>
          <a:p>
            <a:pPr marL="712788" fontAlgn="auto">
              <a:spcBef>
                <a:spcPts val="0"/>
              </a:spcBef>
              <a:spcAft>
                <a:spcPts val="600"/>
              </a:spcAft>
              <a:defRPr/>
            </a:pPr>
            <a:r>
              <a:rPr kumimoji="0" lang="ja-JP" altLang="en-US" sz="2400" dirty="0">
                <a:solidFill>
                  <a:srgbClr val="FF0000"/>
                </a:solidFill>
                <a:latin typeface="MS UI Gothic" pitchFamily="50" charset="-128"/>
                <a:ea typeface="MS UI Gothic" pitchFamily="50" charset="-128"/>
              </a:rPr>
              <a:t>１　外来リハビリテーション診療料１　　　６９点（　７日につき）</a:t>
            </a:r>
          </a:p>
          <a:p>
            <a:pPr marL="712788"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２　外来リハビリテーション診療料２　　１０４点（１４日につき）</a:t>
            </a:r>
            <a:endParaRPr kumimoji="0" lang="en-US" altLang="ja-JP" sz="2400" dirty="0">
              <a:solidFill>
                <a:srgbClr val="FF0000"/>
              </a:solidFill>
              <a:latin typeface="MS UI Gothic" pitchFamily="50" charset="-128"/>
              <a:ea typeface="MS UI Gothic" pitchFamily="50" charset="-128"/>
            </a:endParaRPr>
          </a:p>
          <a:p>
            <a:pPr marL="177800" indent="-177800" fontAlgn="auto">
              <a:spcBef>
                <a:spcPts val="0"/>
              </a:spcBef>
              <a:spcAft>
                <a:spcPts val="0"/>
              </a:spcAft>
              <a:defRPr/>
            </a:pPr>
            <a:endParaRPr kumimoji="0" lang="ja-JP" altLang="en-US" sz="2000" dirty="0">
              <a:latin typeface="MS UI Gothic" pitchFamily="50" charset="-128"/>
              <a:ea typeface="MS UI Gothic" pitchFamily="50" charset="-128"/>
            </a:endParaRPr>
          </a:p>
          <a:p>
            <a:pPr marL="177800" fontAlgn="auto">
              <a:spcBef>
                <a:spcPts val="0"/>
              </a:spcBef>
              <a:spcAft>
                <a:spcPts val="0"/>
              </a:spcAft>
              <a:tabLst>
                <a:tab pos="273050" algn="l"/>
              </a:tabLst>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算定要件</a:t>
            </a:r>
            <a:r>
              <a:rPr kumimoji="0" lang="en-US" altLang="ja-JP" dirty="0">
                <a:latin typeface="MS UI Gothic" pitchFamily="50" charset="-128"/>
                <a:ea typeface="MS UI Gothic" pitchFamily="50" charset="-128"/>
              </a:rPr>
              <a:t>]</a:t>
            </a:r>
          </a:p>
          <a:p>
            <a:pPr marL="273050" fontAlgn="auto">
              <a:spcBef>
                <a:spcPts val="0"/>
              </a:spcBef>
              <a:spcAft>
                <a:spcPts val="0"/>
              </a:spcAft>
              <a:defRPr/>
            </a:pPr>
            <a:r>
              <a:rPr kumimoji="0" lang="ja-JP" altLang="en-US" b="1" dirty="0">
                <a:solidFill>
                  <a:srgbClr val="0070C0"/>
                </a:solidFill>
                <a:latin typeface="MS UI Gothic" pitchFamily="50" charset="-128"/>
                <a:ea typeface="MS UI Gothic" pitchFamily="50" charset="-128"/>
              </a:rPr>
              <a:t>外来リハビリテーション診療料１</a:t>
            </a:r>
          </a:p>
          <a:p>
            <a:pPr marL="628650" indent="-177800" fontAlgn="auto">
              <a:spcBef>
                <a:spcPts val="0"/>
              </a:spcBef>
              <a:spcAft>
                <a:spcPts val="0"/>
              </a:spcAft>
              <a:defRPr/>
            </a:pPr>
            <a:r>
              <a:rPr kumimoji="0" lang="ja-JP" altLang="en-US" dirty="0">
                <a:latin typeface="MS UI Gothic" pitchFamily="50" charset="-128"/>
                <a:ea typeface="MS UI Gothic" pitchFamily="50" charset="-128"/>
              </a:rPr>
              <a:t>①　リハビリテーション実施計画において、</a:t>
            </a:r>
            <a:r>
              <a:rPr kumimoji="0" lang="ja-JP" altLang="en-US" b="1" dirty="0">
                <a:solidFill>
                  <a:srgbClr val="0070C0"/>
                </a:solidFill>
                <a:latin typeface="MS UI Gothic" pitchFamily="50" charset="-128"/>
                <a:ea typeface="MS UI Gothic" pitchFamily="50" charset="-128"/>
              </a:rPr>
              <a:t>１週間に２日以上</a:t>
            </a:r>
            <a:r>
              <a:rPr kumimoji="0" lang="ja-JP" altLang="en-US" dirty="0">
                <a:latin typeface="MS UI Gothic" pitchFamily="50" charset="-128"/>
                <a:ea typeface="MS UI Gothic" pitchFamily="50" charset="-128"/>
              </a:rPr>
              <a:t>疾患別リハビリテーションを実施することとしている外来の患者に対し、包括的にリハビリテーションの指示が行われた場合に算定する。</a:t>
            </a:r>
          </a:p>
          <a:p>
            <a:pPr marL="628650" indent="-177800" fontAlgn="auto">
              <a:spcBef>
                <a:spcPts val="0"/>
              </a:spcBef>
              <a:spcAft>
                <a:spcPts val="0"/>
              </a:spcAft>
              <a:defRPr/>
            </a:pPr>
            <a:r>
              <a:rPr kumimoji="0" lang="ja-JP" altLang="en-US" dirty="0">
                <a:latin typeface="MS UI Gothic" pitchFamily="50" charset="-128"/>
                <a:ea typeface="MS UI Gothic" pitchFamily="50" charset="-128"/>
              </a:rPr>
              <a:t>②　算定日から７日間は医師による診察を行わない日であってもリハビリテーションを実施してよい。</a:t>
            </a:r>
          </a:p>
          <a:p>
            <a:pPr marL="628650" indent="-177800" fontAlgn="auto">
              <a:spcBef>
                <a:spcPts val="0"/>
              </a:spcBef>
              <a:spcAft>
                <a:spcPts val="0"/>
              </a:spcAft>
              <a:defRPr/>
            </a:pPr>
            <a:r>
              <a:rPr kumimoji="0" lang="ja-JP" altLang="en-US" dirty="0">
                <a:latin typeface="MS UI Gothic" pitchFamily="50" charset="-128"/>
                <a:ea typeface="MS UI Gothic" pitchFamily="50" charset="-128"/>
              </a:rPr>
              <a:t>③　算定日から７日間はリハビリテーションを実施した日に</a:t>
            </a:r>
            <a:r>
              <a:rPr kumimoji="0" lang="ja-JP" altLang="en-US" dirty="0" smtClean="0">
                <a:latin typeface="MS UI Gothic" pitchFamily="50" charset="-128"/>
                <a:ea typeface="MS UI Gothic" pitchFamily="50" charset="-128"/>
              </a:rPr>
              <a:t>ついて初診料、再診料</a:t>
            </a:r>
            <a:r>
              <a:rPr kumimoji="0" lang="ja-JP" altLang="en-US" dirty="0">
                <a:latin typeface="MS UI Gothic" pitchFamily="50" charset="-128"/>
                <a:ea typeface="MS UI Gothic" pitchFamily="50" charset="-128"/>
              </a:rPr>
              <a:t>、外来診療料を算定しない。</a:t>
            </a:r>
          </a:p>
        </p:txBody>
      </p:sp>
      <p:sp>
        <p:nvSpPr>
          <p:cNvPr id="5" name="テキスト ボックス 4"/>
          <p:cNvSpPr txBox="1"/>
          <p:nvPr/>
        </p:nvSpPr>
        <p:spPr>
          <a:xfrm>
            <a:off x="4716016" y="836712"/>
            <a:ext cx="424948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135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165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635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891</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テキスト ボックス 5"/>
          <p:cNvSpPr txBox="1">
            <a:spLocks noChangeArrowheads="1"/>
          </p:cNvSpPr>
          <p:nvPr/>
        </p:nvSpPr>
        <p:spPr bwMode="auto">
          <a:xfrm>
            <a:off x="88900" y="333375"/>
            <a:ext cx="9055100" cy="6492875"/>
          </a:xfrm>
          <a:prstGeom prst="rect">
            <a:avLst/>
          </a:prstGeom>
          <a:noFill/>
          <a:ln w="9525">
            <a:noFill/>
            <a:miter lim="800000"/>
            <a:headEnd/>
            <a:tailEnd/>
          </a:ln>
        </p:spPr>
        <p:txBody>
          <a:bodyPr>
            <a:spAutoFit/>
          </a:bodyPr>
          <a:lstStyle/>
          <a:p>
            <a:r>
              <a:rPr lang="ja-JP" altLang="en-US" sz="2000">
                <a:solidFill>
                  <a:srgbClr val="0000FF"/>
                </a:solidFill>
                <a:latin typeface="ＭＳ Ｐゴシック" charset="-128"/>
              </a:rPr>
              <a:t>（質が高く効率的な医療提供体制）</a:t>
            </a:r>
            <a:endParaRPr lang="en-US" altLang="ja-JP" sz="2000">
              <a:solidFill>
                <a:srgbClr val="0000FF"/>
              </a:solidFill>
              <a:latin typeface="ＭＳ Ｐゴシック" charset="-128"/>
            </a:endParaRPr>
          </a:p>
          <a:p>
            <a:r>
              <a:rPr lang="ja-JP" altLang="en-US" sz="2000">
                <a:solidFill>
                  <a:srgbClr val="000000"/>
                </a:solidFill>
                <a:latin typeface="ＭＳ Ｐゴシック" charset="-128"/>
              </a:rPr>
              <a:t>８　病院機能に合わせた効率的な入院医療を図るため、一般病棟入院基本料、亜</a:t>
            </a:r>
          </a:p>
          <a:p>
            <a:r>
              <a:rPr lang="ja-JP" altLang="en-US" sz="2000">
                <a:solidFill>
                  <a:srgbClr val="000000"/>
                </a:solidFill>
                <a:latin typeface="ＭＳ Ｐゴシック" charset="-128"/>
              </a:rPr>
              <a:t>  急性期入院医療管理料等の見直しについての影響を調査・検証するとともに、そ</a:t>
            </a:r>
          </a:p>
          <a:p>
            <a:r>
              <a:rPr lang="ja-JP" altLang="en-US" sz="2000">
                <a:solidFill>
                  <a:srgbClr val="000000"/>
                </a:solidFill>
                <a:latin typeface="ＭＳ Ｐゴシック" charset="-128"/>
              </a:rPr>
              <a:t>  の結果を今後の診療報酬改定に反映させること。特に、一般病棟入院基本料（１３</a:t>
            </a:r>
          </a:p>
          <a:p>
            <a:r>
              <a:rPr lang="ja-JP" altLang="en-US" sz="2000">
                <a:solidFill>
                  <a:srgbClr val="000000"/>
                </a:solidFill>
                <a:latin typeface="ＭＳ Ｐゴシック" charset="-128"/>
              </a:rPr>
              <a:t>  対１、１５対１）算定病棟における特定除外制度の見直しについても、平均在院日</a:t>
            </a:r>
          </a:p>
          <a:p>
            <a:r>
              <a:rPr lang="ja-JP" altLang="en-US" sz="2000">
                <a:solidFill>
                  <a:srgbClr val="000000"/>
                </a:solidFill>
                <a:latin typeface="ＭＳ Ｐゴシック" charset="-128"/>
              </a:rPr>
              <a:t>  数の変化等の影響を調査・検証をすること。さらに、一般病棟（７対１、１０対１を含</a:t>
            </a:r>
          </a:p>
          <a:p>
            <a:r>
              <a:rPr lang="ja-JP" altLang="en-US" sz="2000">
                <a:solidFill>
                  <a:srgbClr val="000000"/>
                </a:solidFill>
                <a:latin typeface="ＭＳ Ｐゴシック" charset="-128"/>
              </a:rPr>
              <a:t>  む）、療養病棟、障害者病棟等における長期入院の詳細かつ横断的な実態の調</a:t>
            </a:r>
          </a:p>
          <a:p>
            <a:r>
              <a:rPr lang="ja-JP" altLang="en-US" sz="2000">
                <a:solidFill>
                  <a:srgbClr val="000000"/>
                </a:solidFill>
                <a:latin typeface="ＭＳ Ｐゴシック" charset="-128"/>
              </a:rPr>
              <a:t>  査も含め、慢性期入院医療の適切な評価の見直しについて引き続き検討を行うこ</a:t>
            </a:r>
          </a:p>
          <a:p>
            <a:r>
              <a:rPr lang="ja-JP" altLang="en-US" sz="2000">
                <a:solidFill>
                  <a:srgbClr val="000000"/>
                </a:solidFill>
                <a:latin typeface="ＭＳ Ｐゴシック" charset="-128"/>
              </a:rPr>
              <a:t>  と。</a:t>
            </a:r>
          </a:p>
          <a:p>
            <a:endParaRPr lang="en-US" altLang="ja-JP" sz="2000">
              <a:solidFill>
                <a:srgbClr val="000000"/>
              </a:solidFill>
              <a:latin typeface="ＭＳ Ｐゴシック" charset="-128"/>
            </a:endParaRPr>
          </a:p>
          <a:p>
            <a:r>
              <a:rPr lang="ja-JP" altLang="en-US" sz="2000">
                <a:solidFill>
                  <a:srgbClr val="000000"/>
                </a:solidFill>
                <a:latin typeface="ＭＳ Ｐゴシック" charset="-128"/>
              </a:rPr>
              <a:t>９　以下の経過措置については、現場の実態を踏まえた検討を行い、必要な措置を</a:t>
            </a:r>
          </a:p>
          <a:p>
            <a:r>
              <a:rPr lang="ja-JP" altLang="en-US" sz="2000">
                <a:solidFill>
                  <a:srgbClr val="000000"/>
                </a:solidFill>
                <a:latin typeface="ＭＳ Ｐゴシック" charset="-128"/>
              </a:rPr>
              <a:t>  講ずること。</a:t>
            </a:r>
          </a:p>
          <a:p>
            <a:r>
              <a:rPr lang="ja-JP" altLang="en-US" sz="2000">
                <a:solidFill>
                  <a:srgbClr val="000000"/>
                </a:solidFill>
                <a:latin typeface="ＭＳ Ｐゴシック" charset="-128"/>
              </a:rPr>
              <a:t>　 ・一般病棟における７対１入院基本料の算定要件の見直しに係る経過措置</a:t>
            </a:r>
          </a:p>
          <a:p>
            <a:r>
              <a:rPr lang="ja-JP" altLang="en-US" sz="2000">
                <a:solidFill>
                  <a:srgbClr val="000000"/>
                </a:solidFill>
                <a:latin typeface="ＭＳ Ｐゴシック" charset="-128"/>
              </a:rPr>
              <a:t>　 ・特殊疾患病棟や障害者施設等から療養病棟に転換した場合に対する経過措置</a:t>
            </a:r>
          </a:p>
          <a:p>
            <a:endParaRPr lang="en-US" altLang="ja-JP" sz="2000">
              <a:solidFill>
                <a:srgbClr val="000000"/>
              </a:solidFill>
              <a:latin typeface="ＭＳ Ｐゴシック" charset="-128"/>
            </a:endParaRPr>
          </a:p>
          <a:p>
            <a:r>
              <a:rPr lang="ja-JP" altLang="en-US" sz="2000">
                <a:solidFill>
                  <a:srgbClr val="000000"/>
                </a:solidFill>
                <a:latin typeface="ＭＳ Ｐゴシック" charset="-128"/>
              </a:rPr>
              <a:t>１０　</a:t>
            </a:r>
            <a:r>
              <a:rPr lang="en-US" altLang="ja-JP" sz="2000">
                <a:solidFill>
                  <a:srgbClr val="000000"/>
                </a:solidFill>
                <a:latin typeface="ＭＳ Ｐゴシック" charset="-128"/>
              </a:rPr>
              <a:t>DPC</a:t>
            </a:r>
            <a:r>
              <a:rPr lang="ja-JP" altLang="en-US" sz="2000">
                <a:solidFill>
                  <a:srgbClr val="000000"/>
                </a:solidFill>
                <a:latin typeface="ＭＳ Ｐゴシック" charset="-128"/>
              </a:rPr>
              <a:t>制度については、医療機関群の設定、機能評価係数</a:t>
            </a:r>
            <a:r>
              <a:rPr lang="en-US" altLang="ja-JP" sz="2000">
                <a:solidFill>
                  <a:srgbClr val="000000"/>
                </a:solidFill>
                <a:latin typeface="ＭＳ Ｐゴシック" charset="-128"/>
              </a:rPr>
              <a:t>Ⅱ</a:t>
            </a:r>
            <a:r>
              <a:rPr lang="ja-JP" altLang="en-US" sz="2000">
                <a:solidFill>
                  <a:srgbClr val="000000"/>
                </a:solidFill>
                <a:latin typeface="ＭＳ Ｐゴシック" charset="-128"/>
              </a:rPr>
              <a:t>の見直し等の影響</a:t>
            </a:r>
          </a:p>
          <a:p>
            <a:r>
              <a:rPr lang="ja-JP" altLang="en-US" sz="2000">
                <a:solidFill>
                  <a:srgbClr val="000000"/>
                </a:solidFill>
                <a:latin typeface="ＭＳ Ｐゴシック" charset="-128"/>
              </a:rPr>
              <a:t>  を踏まえながら、今後３回の改定を目途に継続する段階的な調整係数の置換えを</a:t>
            </a:r>
          </a:p>
          <a:p>
            <a:r>
              <a:rPr lang="ja-JP" altLang="en-US" sz="2000">
                <a:solidFill>
                  <a:srgbClr val="000000"/>
                </a:solidFill>
                <a:latin typeface="ＭＳ Ｐゴシック" charset="-128"/>
              </a:rPr>
              <a:t>  引き続き計画的に実施すること。その際、臨床研修制度を含めた他制度への影響</a:t>
            </a:r>
          </a:p>
          <a:p>
            <a:r>
              <a:rPr lang="ja-JP" altLang="en-US" sz="2000">
                <a:solidFill>
                  <a:srgbClr val="000000"/>
                </a:solidFill>
                <a:latin typeface="ＭＳ Ｐゴシック" charset="-128"/>
              </a:rPr>
              <a:t>  についても十分に調査・検証するとともに、見直し等が必要な場合には速やかに</a:t>
            </a:r>
          </a:p>
          <a:p>
            <a:r>
              <a:rPr lang="ja-JP" altLang="en-US" sz="2000">
                <a:solidFill>
                  <a:srgbClr val="000000"/>
                </a:solidFill>
                <a:latin typeface="ＭＳ Ｐゴシック" charset="-128"/>
              </a:rPr>
              <a:t>  適切な措置を講じること。また、</a:t>
            </a:r>
            <a:r>
              <a:rPr lang="en-US" altLang="ja-JP" sz="2000">
                <a:solidFill>
                  <a:srgbClr val="000000"/>
                </a:solidFill>
                <a:latin typeface="ＭＳ Ｐゴシック" charset="-128"/>
              </a:rPr>
              <a:t>DPC</a:t>
            </a:r>
            <a:r>
              <a:rPr lang="ja-JP" altLang="en-US" sz="2000">
                <a:solidFill>
                  <a:srgbClr val="000000"/>
                </a:solidFill>
                <a:latin typeface="ＭＳ Ｐゴシック" charset="-128"/>
              </a:rPr>
              <a:t>対象の病院と対象外の病院のデータの比較・</a:t>
            </a:r>
          </a:p>
          <a:p>
            <a:r>
              <a:rPr lang="ja-JP" altLang="en-US" sz="2000">
                <a:solidFill>
                  <a:srgbClr val="000000"/>
                </a:solidFill>
                <a:latin typeface="ＭＳ Ｐゴシック" charset="-128"/>
              </a:rPr>
              <a:t>  評価を行うこと。</a:t>
            </a:r>
            <a:endParaRPr lang="en-US" altLang="ja-JP" sz="2000">
              <a:solidFill>
                <a:srgbClr val="000000"/>
              </a:solidFill>
              <a:latin typeface="ＭＳ Ｐゴシック" charset="-128"/>
            </a:endParaRPr>
          </a:p>
        </p:txBody>
      </p:sp>
      <p:sp>
        <p:nvSpPr>
          <p:cNvPr id="66562"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E72E5F92-F892-4153-B367-BC3A3D53E849}" type="slidenum">
              <a:rPr kumimoji="1" lang="en-US" altLang="ja-JP" smtClean="0"/>
              <a:pPr fontAlgn="base">
                <a:spcAft>
                  <a:spcPct val="0"/>
                </a:spcAft>
                <a:defRPr/>
              </a:pPr>
              <a:t>25</a:t>
            </a:fld>
            <a:endParaRPr kumimoji="1" lang="en-US" altLang="ja-JP" smtClean="0"/>
          </a:p>
        </p:txBody>
      </p:sp>
    </p:spTree>
    <p:extLst>
      <p:ext uri="{BB962C8B-B14F-4D97-AF65-F5344CB8AC3E}">
        <p14:creationId xmlns:p14="http://schemas.microsoft.com/office/powerpoint/2010/main" xmlns="" val="1103823808"/>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DAE1DC28-9008-48BF-809F-08EBA1CD2676}" type="slidenum">
              <a:rPr lang="en-US" sz="1400">
                <a:effectLst>
                  <a:outerShdw blurRad="38100" dist="38100" dir="2700000" algn="tl">
                    <a:srgbClr val="000000">
                      <a:alpha val="43137"/>
                    </a:srgbClr>
                  </a:outerShdw>
                </a:effectLst>
              </a:rPr>
              <a:pPr algn="r">
                <a:defRPr/>
              </a:pPr>
              <a:t>250</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59762" y="548680"/>
            <a:ext cx="8208912" cy="3096344"/>
          </a:xfrm>
          <a:prstGeom prst="rect">
            <a:avLst/>
          </a:prstGeom>
          <a:solidFill>
            <a:srgbClr val="FFFFCC"/>
          </a:solidFill>
          <a:effectLst>
            <a:innerShdw blurRad="63500" dist="50800" dir="13500000">
              <a:prstClr val="black">
                <a:alpha val="50000"/>
              </a:prstClr>
            </a:innerShdw>
          </a:effectLst>
        </p:spPr>
        <p:txBody>
          <a:bodyPr anchor="ctr"/>
          <a:lstStyle/>
          <a:p>
            <a:pPr marL="177800" indent="-95250" fontAlgn="auto">
              <a:spcBef>
                <a:spcPts val="0"/>
              </a:spcBef>
              <a:spcAft>
                <a:spcPts val="0"/>
              </a:spcAft>
              <a:defRPr/>
            </a:pPr>
            <a:r>
              <a:rPr kumimoji="0" lang="ja-JP" altLang="en-US" sz="2000" dirty="0">
                <a:latin typeface="MS UI Gothic" pitchFamily="50" charset="-128"/>
                <a:ea typeface="MS UI Gothic" pitchFamily="50" charset="-128"/>
              </a:rPr>
              <a:t>［算定要件］</a:t>
            </a:r>
            <a:endParaRPr kumimoji="0" lang="en-US" altLang="ja-JP" sz="2000" dirty="0">
              <a:latin typeface="MS UI Gothic" pitchFamily="50" charset="-128"/>
              <a:ea typeface="MS UI Gothic" pitchFamily="50" charset="-128"/>
            </a:endParaRPr>
          </a:p>
          <a:p>
            <a:pPr marL="177800" fontAlgn="auto">
              <a:spcBef>
                <a:spcPts val="0"/>
              </a:spcBef>
              <a:spcAft>
                <a:spcPts val="0"/>
              </a:spcAft>
              <a:defRPr/>
            </a:pPr>
            <a:r>
              <a:rPr kumimoji="0" lang="ja-JP" altLang="en-US" sz="2000" b="1" dirty="0">
                <a:solidFill>
                  <a:srgbClr val="0070C0"/>
                </a:solidFill>
                <a:latin typeface="MS UI Gothic" pitchFamily="50" charset="-128"/>
                <a:ea typeface="MS UI Gothic" pitchFamily="50" charset="-128"/>
              </a:rPr>
              <a:t>外来リハビリテーション診療料２</a:t>
            </a:r>
          </a:p>
          <a:p>
            <a:pPr marL="450850" indent="-177800" fontAlgn="auto">
              <a:spcBef>
                <a:spcPts val="0"/>
              </a:spcBef>
              <a:spcAft>
                <a:spcPts val="0"/>
              </a:spcAft>
              <a:defRPr/>
            </a:pPr>
            <a:r>
              <a:rPr kumimoji="0" lang="ja-JP" altLang="en-US" sz="2000" dirty="0">
                <a:latin typeface="MS UI Gothic" pitchFamily="50" charset="-128"/>
                <a:ea typeface="MS UI Gothic" pitchFamily="50" charset="-128"/>
              </a:rPr>
              <a:t>①　リハビリテーション実施計画において、</a:t>
            </a:r>
            <a:r>
              <a:rPr kumimoji="0" lang="ja-JP" altLang="en-US" sz="2000" b="1" dirty="0">
                <a:solidFill>
                  <a:srgbClr val="0070C0"/>
                </a:solidFill>
                <a:latin typeface="MS UI Gothic" pitchFamily="50" charset="-128"/>
                <a:ea typeface="MS UI Gothic" pitchFamily="50" charset="-128"/>
              </a:rPr>
              <a:t>２週間に２日以上</a:t>
            </a:r>
            <a:r>
              <a:rPr kumimoji="0" lang="ja-JP" altLang="en-US" sz="2000" dirty="0">
                <a:latin typeface="MS UI Gothic" pitchFamily="50" charset="-128"/>
                <a:ea typeface="MS UI Gothic" pitchFamily="50" charset="-128"/>
              </a:rPr>
              <a:t>疾患別リハビリテーションを実施することとしている外来の患者に対し、包括的にリハビリテーションの指示が行われた場合に算定する。</a:t>
            </a:r>
          </a:p>
          <a:p>
            <a:pPr marL="450850" indent="-177800" fontAlgn="auto">
              <a:spcBef>
                <a:spcPts val="0"/>
              </a:spcBef>
              <a:spcAft>
                <a:spcPts val="0"/>
              </a:spcAft>
              <a:defRPr/>
            </a:pPr>
            <a:r>
              <a:rPr kumimoji="0" lang="ja-JP" altLang="en-US" sz="2000" dirty="0">
                <a:latin typeface="MS UI Gothic" pitchFamily="50" charset="-128"/>
                <a:ea typeface="MS UI Gothic" pitchFamily="50" charset="-128"/>
              </a:rPr>
              <a:t>②　算定日から１４日間は医師による診察を行わない場合であってもリハビリテーションを実施してよい。</a:t>
            </a:r>
          </a:p>
          <a:p>
            <a:pPr marL="450850" indent="-177800" fontAlgn="auto">
              <a:spcBef>
                <a:spcPts val="0"/>
              </a:spcBef>
              <a:spcAft>
                <a:spcPts val="0"/>
              </a:spcAft>
              <a:defRPr/>
            </a:pPr>
            <a:r>
              <a:rPr kumimoji="0" lang="ja-JP" altLang="en-US" sz="2000" dirty="0">
                <a:latin typeface="MS UI Gothic" pitchFamily="50" charset="-128"/>
                <a:ea typeface="MS UI Gothic" pitchFamily="50" charset="-128"/>
              </a:rPr>
              <a:t>③　算定日から１４日間はリハビリテーションを実施した日に</a:t>
            </a:r>
            <a:r>
              <a:rPr kumimoji="0" lang="ja-JP" altLang="en-US" sz="2000" dirty="0" smtClean="0">
                <a:latin typeface="MS UI Gothic" pitchFamily="50" charset="-128"/>
                <a:ea typeface="MS UI Gothic" pitchFamily="50" charset="-128"/>
              </a:rPr>
              <a:t>ついて初診料、再診料</a:t>
            </a:r>
            <a:r>
              <a:rPr kumimoji="0" lang="ja-JP" altLang="en-US" sz="2000" dirty="0">
                <a:latin typeface="MS UI Gothic" pitchFamily="50" charset="-128"/>
                <a:ea typeface="MS UI Gothic" pitchFamily="50" charset="-128"/>
              </a:rPr>
              <a:t>、外来診療料を算定しない。</a:t>
            </a:r>
          </a:p>
          <a:p>
            <a:pPr marL="177800" indent="-177800" fontAlgn="auto">
              <a:spcBef>
                <a:spcPts val="0"/>
              </a:spcBef>
              <a:spcAft>
                <a:spcPts val="0"/>
              </a:spcAft>
              <a:defRPr/>
            </a:pPr>
            <a:endParaRPr kumimoji="0" lang="en-US" altLang="ja-JP" sz="1600" dirty="0">
              <a:latin typeface="MS UI Gothic" pitchFamily="50" charset="-128"/>
              <a:ea typeface="MS UI Gothic" pitchFamily="50" charset="-128"/>
            </a:endParaRPr>
          </a:p>
        </p:txBody>
      </p:sp>
      <p:sp>
        <p:nvSpPr>
          <p:cNvPr id="10" name="コンテンツ プレースホルダ 5"/>
          <p:cNvSpPr txBox="1">
            <a:spLocks/>
          </p:cNvSpPr>
          <p:nvPr/>
        </p:nvSpPr>
        <p:spPr>
          <a:xfrm>
            <a:off x="467544" y="4005064"/>
            <a:ext cx="8208912" cy="1800200"/>
          </a:xfrm>
          <a:prstGeom prst="rect">
            <a:avLst/>
          </a:prstGeom>
          <a:solidFill>
            <a:srgbClr val="FFFFCC"/>
          </a:solidFill>
          <a:effectLst>
            <a:innerShdw blurRad="63500" dist="50800" dir="13500000">
              <a:prstClr val="black">
                <a:alpha val="50000"/>
              </a:prstClr>
            </a:innerShdw>
          </a:effectLst>
        </p:spPr>
        <p:txBody>
          <a:bodyPr anchor="ctr"/>
          <a:lstStyle/>
          <a:p>
            <a:pPr marL="177800" indent="-95250" fontAlgn="auto">
              <a:spcBef>
                <a:spcPts val="0"/>
              </a:spcBef>
              <a:spcAft>
                <a:spcPts val="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施設基準</a:t>
            </a:r>
            <a:r>
              <a:rPr kumimoji="0" lang="en-US" altLang="ja-JP" sz="2000" dirty="0">
                <a:latin typeface="MS UI Gothic" pitchFamily="50" charset="-128"/>
                <a:ea typeface="MS UI Gothic" pitchFamily="50" charset="-128"/>
              </a:rPr>
              <a:t>]</a:t>
            </a:r>
          </a:p>
          <a:p>
            <a:pPr marL="355600" indent="-177800" fontAlgn="auto">
              <a:spcBef>
                <a:spcPts val="0"/>
              </a:spcBef>
              <a:spcAft>
                <a:spcPts val="0"/>
              </a:spcAft>
              <a:defRPr/>
            </a:pPr>
            <a:r>
              <a:rPr kumimoji="0" lang="en-US" altLang="ja-JP" sz="2000" dirty="0">
                <a:latin typeface="MS UI Gothic" pitchFamily="50" charset="-128"/>
                <a:ea typeface="MS UI Gothic" pitchFamily="50" charset="-128"/>
              </a:rPr>
              <a:t>①</a:t>
            </a:r>
            <a:r>
              <a:rPr kumimoji="0" lang="ja-JP" altLang="en-US" sz="2000" dirty="0">
                <a:latin typeface="MS UI Gothic" pitchFamily="50" charset="-128"/>
                <a:ea typeface="MS UI Gothic" pitchFamily="50" charset="-128"/>
              </a:rPr>
              <a:t>　毎回のリハビリテーションにあたり、リハビリテーションスタッフが十分な観察を行い、必要時に医師の診察が可能な体制をとっていること。</a:t>
            </a:r>
          </a:p>
          <a:p>
            <a:pPr marL="355600" indent="-177800" fontAlgn="auto">
              <a:spcBef>
                <a:spcPts val="0"/>
              </a:spcBef>
              <a:spcAft>
                <a:spcPts val="0"/>
              </a:spcAft>
              <a:defRPr/>
            </a:pPr>
            <a:r>
              <a:rPr kumimoji="0" lang="ja-JP" altLang="en-US" sz="2000" dirty="0">
                <a:latin typeface="MS UI Gothic" pitchFamily="50" charset="-128"/>
                <a:ea typeface="MS UI Gothic" pitchFamily="50" charset="-128"/>
              </a:rPr>
              <a:t>②　毎回のリハビリテーション後にカンファレンス等で医師がリハビリテーションの効果や進捗状況を確認していること。</a:t>
            </a:r>
            <a:endParaRPr kumimoji="0" lang="en-US" altLang="ja-JP" sz="1600" dirty="0">
              <a:latin typeface="MS UI Gothic" pitchFamily="50" charset="-128"/>
              <a:ea typeface="MS UI Gothic" pitchFamily="50" charset="-128"/>
            </a:endParaRP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外来放射線照射診療料の創設</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6" name="コンテンツ プレースホルダ 5"/>
          <p:cNvSpPr txBox="1">
            <a:spLocks/>
          </p:cNvSpPr>
          <p:nvPr/>
        </p:nvSpPr>
        <p:spPr>
          <a:xfrm>
            <a:off x="467544" y="980728"/>
            <a:ext cx="8208912" cy="5760640"/>
          </a:xfrm>
          <a:prstGeom prst="rect">
            <a:avLst/>
          </a:prstGeom>
          <a:solidFill>
            <a:srgbClr val="FFFFCC"/>
          </a:solidFill>
          <a:effectLst>
            <a:innerShdw blurRad="63500" dist="50800" dir="13500000">
              <a:prstClr val="black">
                <a:alpha val="50000"/>
              </a:prstClr>
            </a:innerShdw>
          </a:effectLst>
        </p:spPr>
        <p:txBody>
          <a:bodyPr anchor="ctr"/>
          <a:lstStyle/>
          <a:p>
            <a:pPr indent="177800" fontAlgn="auto">
              <a:spcBef>
                <a:spcPts val="0"/>
              </a:spcBef>
              <a:spcAft>
                <a:spcPts val="0"/>
              </a:spcAft>
              <a:defRPr/>
            </a:pPr>
            <a:r>
              <a:rPr kumimoji="0" lang="ja-JP" altLang="en-US" sz="2400" dirty="0">
                <a:latin typeface="MS UI Gothic" pitchFamily="50" charset="-128"/>
                <a:ea typeface="MS UI Gothic" pitchFamily="50" charset="-128"/>
              </a:rPr>
              <a:t>外来放射線照射実施計画において、１週間に概ね５日間の放射線照射を実施することとしている外来の患者に対し、医師の指示による看護師や診療放射線技師等のチームによる毎回の観察を評価する。</a:t>
            </a:r>
            <a:endParaRPr kumimoji="0" lang="en-US" altLang="ja-JP" sz="2400" dirty="0">
              <a:latin typeface="MS UI Gothic" pitchFamily="50" charset="-128"/>
              <a:ea typeface="MS UI Gothic" pitchFamily="50" charset="-128"/>
            </a:endParaRPr>
          </a:p>
          <a:p>
            <a:pPr indent="177800" fontAlgn="auto">
              <a:spcBef>
                <a:spcPts val="1200"/>
              </a:spcBef>
              <a:spcAft>
                <a:spcPts val="1200"/>
              </a:spcAft>
              <a:defRPr/>
            </a:pPr>
            <a:r>
              <a:rPr kumimoji="0" lang="ja-JP" altLang="en-US" sz="2800" b="1" dirty="0">
                <a:solidFill>
                  <a:srgbClr val="FF0000"/>
                </a:solidFill>
                <a:latin typeface="MS UI Gothic" pitchFamily="50" charset="-128"/>
                <a:ea typeface="MS UI Gothic" pitchFamily="50" charset="-128"/>
              </a:rPr>
              <a:t>（新）</a:t>
            </a:r>
            <a:r>
              <a:rPr kumimoji="0" lang="en-US" altLang="ja-JP" sz="2800" b="1" dirty="0">
                <a:solidFill>
                  <a:srgbClr val="FF0000"/>
                </a:solidFill>
                <a:latin typeface="MS UI Gothic" pitchFamily="50" charset="-128"/>
                <a:ea typeface="MS UI Gothic" pitchFamily="50" charset="-128"/>
              </a:rPr>
              <a:t>B001-2-8</a:t>
            </a:r>
            <a:r>
              <a:rPr kumimoji="0" lang="ja-JP" altLang="en-US" sz="2800" b="1" dirty="0">
                <a:solidFill>
                  <a:srgbClr val="FF0000"/>
                </a:solidFill>
                <a:latin typeface="MS UI Gothic" pitchFamily="50" charset="-128"/>
                <a:ea typeface="MS UI Gothic" pitchFamily="50" charset="-128"/>
              </a:rPr>
              <a:t>　外来放射線照射診療料　　２８０点</a:t>
            </a:r>
          </a:p>
          <a:p>
            <a:pPr marL="82550" fontAlgn="auto">
              <a:spcBef>
                <a:spcPts val="0"/>
              </a:spcBef>
              <a:spcAft>
                <a:spcPts val="600"/>
              </a:spcAft>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算定要件</a:t>
            </a:r>
            <a:r>
              <a:rPr kumimoji="0" lang="en-US" altLang="ja-JP" dirty="0">
                <a:latin typeface="MS UI Gothic" pitchFamily="50" charset="-128"/>
                <a:ea typeface="MS UI Gothic" pitchFamily="50" charset="-128"/>
              </a:rPr>
              <a:t>]</a:t>
            </a:r>
          </a:p>
          <a:p>
            <a:pPr marL="355600" indent="-177800" fontAlgn="auto">
              <a:spcBef>
                <a:spcPts val="0"/>
              </a:spcBef>
              <a:spcAft>
                <a:spcPts val="0"/>
              </a:spcAft>
              <a:defRPr/>
            </a:pPr>
            <a:r>
              <a:rPr kumimoji="0" lang="en-US" altLang="ja-JP" dirty="0">
                <a:solidFill>
                  <a:srgbClr val="0070C0"/>
                </a:solidFill>
                <a:latin typeface="MS UI Gothic" pitchFamily="50" charset="-128"/>
                <a:ea typeface="MS UI Gothic" pitchFamily="50" charset="-128"/>
              </a:rPr>
              <a:t>①</a:t>
            </a:r>
            <a:r>
              <a:rPr kumimoji="0" lang="ja-JP" altLang="en-US" dirty="0">
                <a:solidFill>
                  <a:srgbClr val="0070C0"/>
                </a:solidFill>
                <a:latin typeface="MS UI Gothic" pitchFamily="50" charset="-128"/>
                <a:ea typeface="MS UI Gothic" pitchFamily="50" charset="-128"/>
              </a:rPr>
              <a:t>　放射線治療医（放射線治療の経験を５年以上有するものに限る。）が診察を行った日に算定し、算定日から７日間は医師による診察を行わない日であっても放射線照射を実施してよい。ただし、第２日目以降の看護師、診療放射線技師等による患者の観察については、照射毎に記録し、医師に報告すること。</a:t>
            </a:r>
          </a:p>
          <a:p>
            <a:pPr marL="355600" indent="-177800" fontAlgn="auto">
              <a:spcBef>
                <a:spcPts val="0"/>
              </a:spcBef>
              <a:spcAft>
                <a:spcPts val="0"/>
              </a:spcAft>
              <a:defRPr/>
            </a:pPr>
            <a:r>
              <a:rPr kumimoji="0" lang="ja-JP" altLang="en-US" dirty="0">
                <a:latin typeface="MS UI Gothic" pitchFamily="50" charset="-128"/>
                <a:ea typeface="MS UI Gothic" pitchFamily="50" charset="-128"/>
              </a:rPr>
              <a:t>②　放射線治療を行う前に、放射線治療による期待される治療効果や成績などとともに、合併症、副作用等についても必ず患者に説明し、文書等による同意を得ること。</a:t>
            </a:r>
          </a:p>
          <a:p>
            <a:pPr marL="355600" indent="-177800" fontAlgn="auto">
              <a:spcBef>
                <a:spcPts val="0"/>
              </a:spcBef>
              <a:spcAft>
                <a:spcPts val="0"/>
              </a:spcAft>
              <a:defRPr/>
            </a:pPr>
            <a:r>
              <a:rPr kumimoji="0" lang="ja-JP" altLang="en-US" dirty="0">
                <a:latin typeface="MS UI Gothic" pitchFamily="50" charset="-128"/>
                <a:ea typeface="MS UI Gothic" pitchFamily="50" charset="-128"/>
              </a:rPr>
              <a:t>③　関係学会による放射線精度管理等のガイドラインを遵守すること。</a:t>
            </a:r>
          </a:p>
          <a:p>
            <a:pPr marL="355600" indent="-177800" fontAlgn="auto">
              <a:spcBef>
                <a:spcPts val="0"/>
              </a:spcBef>
              <a:spcAft>
                <a:spcPts val="0"/>
              </a:spcAft>
              <a:defRPr/>
            </a:pPr>
            <a:r>
              <a:rPr kumimoji="0" lang="ja-JP" altLang="en-US" dirty="0">
                <a:latin typeface="MS UI Gothic" pitchFamily="50" charset="-128"/>
                <a:ea typeface="MS UI Gothic" pitchFamily="50" charset="-128"/>
              </a:rPr>
              <a:t>④　算定日から７日間は放射線照射を実施した日に</a:t>
            </a:r>
            <a:r>
              <a:rPr kumimoji="0" lang="ja-JP" altLang="en-US" dirty="0" smtClean="0">
                <a:latin typeface="MS UI Gothic" pitchFamily="50" charset="-128"/>
                <a:ea typeface="MS UI Gothic" pitchFamily="50" charset="-128"/>
              </a:rPr>
              <a:t>ついて初診料、再診料</a:t>
            </a:r>
            <a:r>
              <a:rPr kumimoji="0" lang="ja-JP" altLang="en-US" dirty="0">
                <a:latin typeface="MS UI Gothic" pitchFamily="50" charset="-128"/>
                <a:ea typeface="MS UI Gothic" pitchFamily="50" charset="-128"/>
              </a:rPr>
              <a:t>、外来診療料を算定しない。</a:t>
            </a:r>
          </a:p>
          <a:p>
            <a:pPr marL="355600" indent="-177800" fontAlgn="auto">
              <a:spcBef>
                <a:spcPts val="0"/>
              </a:spcBef>
              <a:spcAft>
                <a:spcPts val="0"/>
              </a:spcAft>
              <a:defRPr/>
            </a:pPr>
            <a:r>
              <a:rPr kumimoji="0" lang="ja-JP" altLang="en-US" dirty="0">
                <a:latin typeface="MS UI Gothic" pitchFamily="50" charset="-128"/>
                <a:ea typeface="MS UI Gothic" pitchFamily="50" charset="-128"/>
              </a:rPr>
              <a:t>⑤　算定した日を含め、３日間以内で照射が終了する場合は、本点数の１００分の５０</a:t>
            </a:r>
            <a:r>
              <a:rPr kumimoji="0" lang="en-US" altLang="ja-JP" dirty="0">
                <a:latin typeface="MS UI Gothic" pitchFamily="50" charset="-128"/>
                <a:ea typeface="MS UI Gothic" pitchFamily="50" charset="-128"/>
              </a:rPr>
              <a:t> </a:t>
            </a:r>
            <a:r>
              <a:rPr kumimoji="0" lang="ja-JP" altLang="en-US" dirty="0">
                <a:latin typeface="MS UI Gothic" pitchFamily="50" charset="-128"/>
                <a:ea typeface="MS UI Gothic" pitchFamily="50" charset="-128"/>
              </a:rPr>
              <a:t>を請求する。</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99662E2A-B883-4FE3-B318-9A19E6100911}" type="slidenum">
              <a:rPr lang="en-US" sz="1400">
                <a:effectLst>
                  <a:outerShdw blurRad="38100" dist="38100" dir="2700000" algn="tl">
                    <a:srgbClr val="000000">
                      <a:alpha val="43137"/>
                    </a:srgbClr>
                  </a:outerShdw>
                </a:effectLst>
              </a:rPr>
              <a:pPr algn="r">
                <a:defRPr/>
              </a:pPr>
              <a:t>251</a:t>
            </a:fld>
            <a:endParaRPr lang="en-US" sz="1400" dirty="0">
              <a:effectLst>
                <a:outerShdw blurRad="38100" dist="38100" dir="2700000" algn="tl">
                  <a:srgbClr val="000000">
                    <a:alpha val="43137"/>
                  </a:srgbClr>
                </a:outerShdw>
              </a:effectLst>
            </a:endParaRPr>
          </a:p>
        </p:txBody>
      </p:sp>
      <p:sp>
        <p:nvSpPr>
          <p:cNvPr id="5" name="テキスト ボックス 4"/>
          <p:cNvSpPr txBox="1"/>
          <p:nvPr/>
        </p:nvSpPr>
        <p:spPr>
          <a:xfrm>
            <a:off x="4716016" y="764704"/>
            <a:ext cx="424948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135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166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635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892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21C9DEBE-BCAB-4E2B-8DC6-F48F520E8995}" type="slidenum">
              <a:rPr lang="en-US" sz="1400">
                <a:effectLst>
                  <a:outerShdw blurRad="38100" dist="38100" dir="2700000" algn="tl">
                    <a:srgbClr val="000000">
                      <a:alpha val="43137"/>
                    </a:srgbClr>
                  </a:outerShdw>
                </a:effectLst>
              </a:rPr>
              <a:pPr algn="r">
                <a:defRPr/>
              </a:pPr>
              <a:t>252</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80710" y="620688"/>
            <a:ext cx="8208912" cy="4176464"/>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fontAlgn="auto">
              <a:spcBef>
                <a:spcPts val="0"/>
              </a:spcBef>
              <a:spcAft>
                <a:spcPts val="60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施設基準</a:t>
            </a:r>
            <a:r>
              <a:rPr kumimoji="0" lang="en-US" altLang="ja-JP" sz="2000" dirty="0">
                <a:latin typeface="MS UI Gothic" pitchFamily="50" charset="-128"/>
                <a:ea typeface="MS UI Gothic" pitchFamily="50" charset="-128"/>
              </a:rPr>
              <a:t>]</a:t>
            </a:r>
          </a:p>
          <a:p>
            <a:pPr marL="355600" indent="-177800" fontAlgn="auto">
              <a:spcBef>
                <a:spcPts val="0"/>
              </a:spcBef>
              <a:spcAft>
                <a:spcPts val="0"/>
              </a:spcAft>
              <a:defRPr/>
            </a:pPr>
            <a:r>
              <a:rPr kumimoji="0" lang="en-US" altLang="ja-JP" sz="2000" dirty="0">
                <a:latin typeface="MS UI Gothic" pitchFamily="50" charset="-128"/>
                <a:ea typeface="MS UI Gothic" pitchFamily="50" charset="-128"/>
              </a:rPr>
              <a:t>①</a:t>
            </a:r>
            <a:r>
              <a:rPr kumimoji="0" lang="ja-JP" altLang="en-US" sz="2000" dirty="0">
                <a:latin typeface="MS UI Gothic" pitchFamily="50" charset="-128"/>
                <a:ea typeface="MS UI Gothic" pitchFamily="50" charset="-128"/>
              </a:rPr>
              <a:t>　放射線照射を行うときは、当該保険医療機関に</a:t>
            </a:r>
            <a:r>
              <a:rPr kumimoji="0" lang="ja-JP" altLang="en-US" sz="2000" b="1" dirty="0">
                <a:solidFill>
                  <a:srgbClr val="0070C0"/>
                </a:solidFill>
                <a:latin typeface="MS UI Gothic" pitchFamily="50" charset="-128"/>
                <a:ea typeface="MS UI Gothic" pitchFamily="50" charset="-128"/>
              </a:rPr>
              <a:t>放射線治療医</a:t>
            </a:r>
            <a:r>
              <a:rPr kumimoji="0" lang="ja-JP" altLang="en-US" sz="2000" dirty="0">
                <a:latin typeface="MS UI Gothic" pitchFamily="50" charset="-128"/>
                <a:ea typeface="MS UI Gothic" pitchFamily="50" charset="-128"/>
              </a:rPr>
              <a:t>（放射線治療の</a:t>
            </a:r>
            <a:r>
              <a:rPr kumimoji="0" lang="ja-JP" altLang="en-US" sz="2000" b="1" dirty="0">
                <a:solidFill>
                  <a:srgbClr val="0070C0"/>
                </a:solidFill>
                <a:latin typeface="MS UI Gothic" pitchFamily="50" charset="-128"/>
                <a:ea typeface="MS UI Gothic" pitchFamily="50" charset="-128"/>
              </a:rPr>
              <a:t>経験を５年以上</a:t>
            </a:r>
            <a:r>
              <a:rPr kumimoji="0" lang="ja-JP" altLang="en-US" sz="2000" dirty="0">
                <a:latin typeface="MS UI Gothic" pitchFamily="50" charset="-128"/>
                <a:ea typeface="MS UI Gothic" pitchFamily="50" charset="-128"/>
              </a:rPr>
              <a:t>有するものに限る。）が勤務していること。</a:t>
            </a:r>
          </a:p>
          <a:p>
            <a:pPr marL="355600" indent="-177800" fontAlgn="auto">
              <a:spcBef>
                <a:spcPts val="0"/>
              </a:spcBef>
              <a:spcAft>
                <a:spcPts val="0"/>
              </a:spcAft>
              <a:defRPr/>
            </a:pPr>
            <a:r>
              <a:rPr kumimoji="0" lang="ja-JP" altLang="en-US" sz="2000" dirty="0">
                <a:latin typeface="MS UI Gothic" pitchFamily="50" charset="-128"/>
                <a:ea typeface="MS UI Gothic" pitchFamily="50" charset="-128"/>
              </a:rPr>
              <a:t>②　</a:t>
            </a:r>
            <a:r>
              <a:rPr kumimoji="0" lang="ja-JP" altLang="en-US" sz="2000" b="1" dirty="0">
                <a:solidFill>
                  <a:srgbClr val="0070C0"/>
                </a:solidFill>
                <a:latin typeface="MS UI Gothic" pitchFamily="50" charset="-128"/>
                <a:ea typeface="MS UI Gothic" pitchFamily="50" charset="-128"/>
              </a:rPr>
              <a:t>専従の看護師及び専従の診療放射線技師</a:t>
            </a:r>
            <a:r>
              <a:rPr kumimoji="0" lang="ja-JP" altLang="en-US" sz="2000" dirty="0">
                <a:latin typeface="MS UI Gothic" pitchFamily="50" charset="-128"/>
                <a:ea typeface="MS UI Gothic" pitchFamily="50" charset="-128"/>
              </a:rPr>
              <a:t>がそれぞれ</a:t>
            </a:r>
            <a:r>
              <a:rPr kumimoji="0" lang="ja-JP" altLang="en-US" sz="2000" b="1" dirty="0">
                <a:solidFill>
                  <a:srgbClr val="0070C0"/>
                </a:solidFill>
                <a:latin typeface="MS UI Gothic" pitchFamily="50" charset="-128"/>
                <a:ea typeface="MS UI Gothic" pitchFamily="50" charset="-128"/>
              </a:rPr>
              <a:t>１名以上</a:t>
            </a:r>
            <a:r>
              <a:rPr kumimoji="0" lang="ja-JP" altLang="en-US" sz="2000" dirty="0">
                <a:latin typeface="MS UI Gothic" pitchFamily="50" charset="-128"/>
                <a:ea typeface="MS UI Gothic" pitchFamily="50" charset="-128"/>
              </a:rPr>
              <a:t>勤務していること。</a:t>
            </a:r>
          </a:p>
          <a:p>
            <a:pPr marL="355600" indent="-177800" fontAlgn="auto">
              <a:spcBef>
                <a:spcPts val="0"/>
              </a:spcBef>
              <a:spcAft>
                <a:spcPts val="0"/>
              </a:spcAft>
              <a:defRPr/>
            </a:pPr>
            <a:r>
              <a:rPr kumimoji="0" lang="ja-JP" altLang="en-US" sz="2000" dirty="0">
                <a:latin typeface="MS UI Gothic" pitchFamily="50" charset="-128"/>
                <a:ea typeface="MS UI Gothic" pitchFamily="50" charset="-128"/>
              </a:rPr>
              <a:t>③　放射線治療に係る医療機器の安全管理、保守点検及び安全使用のための</a:t>
            </a:r>
            <a:r>
              <a:rPr kumimoji="0" lang="ja-JP" altLang="en-US" sz="2000" b="1" dirty="0">
                <a:solidFill>
                  <a:srgbClr val="0070C0"/>
                </a:solidFill>
                <a:latin typeface="MS UI Gothic" pitchFamily="50" charset="-128"/>
                <a:ea typeface="MS UI Gothic" pitchFamily="50" charset="-128"/>
              </a:rPr>
              <a:t>精度管理を専ら担当する技術者</a:t>
            </a:r>
            <a:r>
              <a:rPr kumimoji="0" lang="ja-JP" altLang="en-US" sz="2000" dirty="0">
                <a:latin typeface="MS UI Gothic" pitchFamily="50" charset="-128"/>
                <a:ea typeface="MS UI Gothic" pitchFamily="50" charset="-128"/>
              </a:rPr>
              <a:t>（放射線治療の</a:t>
            </a:r>
            <a:r>
              <a:rPr kumimoji="0" lang="ja-JP" altLang="en-US" sz="2000" b="1" dirty="0">
                <a:solidFill>
                  <a:srgbClr val="0070C0"/>
                </a:solidFill>
                <a:latin typeface="MS UI Gothic" pitchFamily="50" charset="-128"/>
                <a:ea typeface="MS UI Gothic" pitchFamily="50" charset="-128"/>
              </a:rPr>
              <a:t>経験を５年以上</a:t>
            </a:r>
            <a:r>
              <a:rPr kumimoji="0" lang="ja-JP" altLang="en-US" sz="2000" dirty="0">
                <a:latin typeface="MS UI Gothic" pitchFamily="50" charset="-128"/>
                <a:ea typeface="MS UI Gothic" pitchFamily="50" charset="-128"/>
              </a:rPr>
              <a:t>有するものに限る。）が</a:t>
            </a:r>
            <a:r>
              <a:rPr kumimoji="0" lang="ja-JP" altLang="en-US" sz="2000" b="1" dirty="0">
                <a:solidFill>
                  <a:srgbClr val="0070C0"/>
                </a:solidFill>
                <a:latin typeface="MS UI Gothic" pitchFamily="50" charset="-128"/>
                <a:ea typeface="MS UI Gothic" pitchFamily="50" charset="-128"/>
              </a:rPr>
              <a:t>１名以上</a:t>
            </a:r>
            <a:r>
              <a:rPr kumimoji="0" lang="ja-JP" altLang="en-US" sz="2000" dirty="0">
                <a:latin typeface="MS UI Gothic" pitchFamily="50" charset="-128"/>
                <a:ea typeface="MS UI Gothic" pitchFamily="50" charset="-128"/>
              </a:rPr>
              <a:t>勤務していること。</a:t>
            </a:r>
          </a:p>
          <a:p>
            <a:pPr marL="355600" indent="-177800" fontAlgn="auto">
              <a:spcBef>
                <a:spcPts val="0"/>
              </a:spcBef>
              <a:spcAft>
                <a:spcPts val="0"/>
              </a:spcAft>
              <a:defRPr/>
            </a:pPr>
            <a:r>
              <a:rPr kumimoji="0" lang="ja-JP" altLang="en-US" sz="2000" dirty="0">
                <a:latin typeface="MS UI Gothic" pitchFamily="50" charset="-128"/>
                <a:ea typeface="MS UI Gothic" pitchFamily="50" charset="-128"/>
              </a:rPr>
              <a:t>④　</a:t>
            </a:r>
            <a:r>
              <a:rPr kumimoji="0" lang="ja-JP" altLang="en-US" sz="2000" b="1" dirty="0">
                <a:solidFill>
                  <a:srgbClr val="0070C0"/>
                </a:solidFill>
                <a:latin typeface="MS UI Gothic" pitchFamily="50" charset="-128"/>
                <a:ea typeface="MS UI Gothic" pitchFamily="50" charset="-128"/>
              </a:rPr>
              <a:t>緊急の合併症等時</a:t>
            </a:r>
            <a:r>
              <a:rPr kumimoji="0" lang="ja-JP" altLang="en-US" sz="2000" dirty="0">
                <a:latin typeface="MS UI Gothic" pitchFamily="50" charset="-128"/>
                <a:ea typeface="MS UI Gothic" pitchFamily="50" charset="-128"/>
              </a:rPr>
              <a:t>に放射線</a:t>
            </a:r>
            <a:r>
              <a:rPr kumimoji="0" lang="ja-JP" altLang="en-US" sz="2000" dirty="0" smtClean="0">
                <a:latin typeface="MS UI Gothic" pitchFamily="50" charset="-128"/>
                <a:ea typeface="MS UI Gothic" pitchFamily="50" charset="-128"/>
              </a:rPr>
              <a:t>治療医が</a:t>
            </a:r>
            <a:r>
              <a:rPr kumimoji="0" lang="ja-JP" altLang="en-US" sz="2000" dirty="0">
                <a:latin typeface="MS UI Gothic" pitchFamily="50" charset="-128"/>
                <a:ea typeface="MS UI Gothic" pitchFamily="50" charset="-128"/>
              </a:rPr>
              <a:t>対応できる</a:t>
            </a:r>
            <a:r>
              <a:rPr kumimoji="0" lang="ja-JP" altLang="en-US" sz="2000" b="1" dirty="0">
                <a:solidFill>
                  <a:srgbClr val="0070C0"/>
                </a:solidFill>
                <a:latin typeface="MS UI Gothic" pitchFamily="50" charset="-128"/>
                <a:ea typeface="MS UI Gothic" pitchFamily="50" charset="-128"/>
              </a:rPr>
              <a:t>連絡体制</a:t>
            </a:r>
            <a:r>
              <a:rPr kumimoji="0" lang="ja-JP" altLang="en-US" sz="2000" dirty="0">
                <a:latin typeface="MS UI Gothic" pitchFamily="50" charset="-128"/>
                <a:ea typeface="MS UI Gothic" pitchFamily="50" charset="-128"/>
              </a:rPr>
              <a:t>をとること。</a:t>
            </a:r>
            <a:endParaRPr kumimoji="0" lang="en-US" altLang="ja-JP" sz="2000" dirty="0">
              <a:latin typeface="MS UI Gothic" pitchFamily="50" charset="-128"/>
              <a:ea typeface="MS UI Gothic" pitchFamily="50" charset="-128"/>
            </a:endParaRP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idx="1"/>
            <p:extLst>
              <p:ext uri="{D42A27DB-BD31-4B8C-83A1-F6EECF244321}">
                <p14:modId xmlns:p14="http://schemas.microsoft.com/office/powerpoint/2010/main" xmlns="" val="4091891695"/>
              </p:ext>
            </p:extLst>
          </p:nvPr>
        </p:nvGraphicFramePr>
        <p:xfrm>
          <a:off x="467544" y="2492896"/>
          <a:ext cx="8229600" cy="4248472"/>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09112">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nchor="ctr">
                    <a:solidFill>
                      <a:schemeClr val="accent5">
                        <a:lumMod val="20000"/>
                        <a:lumOff val="80000"/>
                      </a:schemeClr>
                    </a:solidFill>
                  </a:tcPr>
                </a:tc>
              </a:tr>
              <a:tr h="3839360">
                <a:tc>
                  <a:txBody>
                    <a:bodyPr/>
                    <a:lstStyle/>
                    <a:p>
                      <a:pPr marL="0" indent="0"/>
                      <a:r>
                        <a:rPr kumimoji="1" lang="en-US" altLang="ja-JP" sz="2000" b="0" baseline="0" dirty="0" smtClean="0">
                          <a:solidFill>
                            <a:schemeClr val="tx1"/>
                          </a:solidFill>
                          <a:latin typeface="MS UI Gothic" pitchFamily="50" charset="-128"/>
                          <a:ea typeface="MS UI Gothic" pitchFamily="50" charset="-128"/>
                          <a:cs typeface="+mn-cs"/>
                        </a:rPr>
                        <a:t>B001-7</a:t>
                      </a:r>
                      <a:r>
                        <a:rPr kumimoji="1" lang="ja-JP" altLang="en-US" sz="2000" b="0" baseline="0" dirty="0" smtClean="0">
                          <a:solidFill>
                            <a:schemeClr val="tx1"/>
                          </a:solidFill>
                          <a:latin typeface="MS UI Gothic" pitchFamily="50" charset="-128"/>
                          <a:ea typeface="MS UI Gothic" pitchFamily="50" charset="-128"/>
                          <a:cs typeface="+mn-cs"/>
                        </a:rPr>
                        <a:t>　リンパ浮腫指導管理料</a:t>
                      </a:r>
                      <a:endParaRPr kumimoji="1" lang="en-US" altLang="ja-JP" sz="2000" b="0" baseline="0" dirty="0" smtClean="0">
                        <a:solidFill>
                          <a:schemeClr val="tx1"/>
                        </a:solidFill>
                        <a:latin typeface="MS UI Gothic" pitchFamily="50" charset="-128"/>
                        <a:ea typeface="MS UI Gothic" pitchFamily="50" charset="-128"/>
                        <a:cs typeface="+mn-cs"/>
                      </a:endParaRPr>
                    </a:p>
                    <a:p>
                      <a:pPr marL="2695575" indent="0"/>
                      <a:r>
                        <a:rPr kumimoji="1" lang="ja-JP" altLang="en-US" sz="2000" b="0" baseline="0" dirty="0" smtClean="0">
                          <a:solidFill>
                            <a:schemeClr val="tx1"/>
                          </a:solidFill>
                          <a:latin typeface="MS UI Gothic" pitchFamily="50" charset="-128"/>
                          <a:ea typeface="MS UI Gothic" pitchFamily="50" charset="-128"/>
                          <a:cs typeface="+mn-cs"/>
                        </a:rPr>
                        <a:t>１００点</a:t>
                      </a:r>
                    </a:p>
                    <a:p>
                      <a:pPr marL="0" indent="0"/>
                      <a:r>
                        <a:rPr kumimoji="1" lang="ja-JP" altLang="en-US" sz="1800" b="0" baseline="0" dirty="0" smtClean="0">
                          <a:solidFill>
                            <a:schemeClr val="tx1"/>
                          </a:solidFill>
                          <a:latin typeface="MS UI Gothic" pitchFamily="50" charset="-128"/>
                          <a:ea typeface="MS UI Gothic" pitchFamily="50" charset="-128"/>
                          <a:cs typeface="+mn-cs"/>
                        </a:rPr>
                        <a:t>［算定要件］</a:t>
                      </a:r>
                    </a:p>
                    <a:p>
                      <a:pPr marL="82550" indent="190500"/>
                      <a:r>
                        <a:rPr kumimoji="1" lang="ja-JP" altLang="en-US" sz="1800" b="0" baseline="0" dirty="0" smtClean="0">
                          <a:solidFill>
                            <a:schemeClr val="tx1"/>
                          </a:solidFill>
                          <a:latin typeface="MS UI Gothic" pitchFamily="50" charset="-128"/>
                          <a:ea typeface="MS UI Gothic" pitchFamily="50" charset="-128"/>
                          <a:cs typeface="+mn-cs"/>
                        </a:rPr>
                        <a:t>当該点数を算定した患者であって当該保険医療機関を退院したものに対して、当該保険医療機関</a:t>
                      </a:r>
                      <a:r>
                        <a:rPr kumimoji="1" lang="ja-JP" altLang="en-US" sz="1800" b="1" baseline="0" dirty="0" smtClean="0">
                          <a:solidFill>
                            <a:srgbClr val="FF0000"/>
                          </a:solidFill>
                          <a:latin typeface="MS UI Gothic" pitchFamily="50" charset="-128"/>
                          <a:ea typeface="MS UI Gothic" pitchFamily="50" charset="-128"/>
                          <a:cs typeface="+mn-cs"/>
                        </a:rPr>
                        <a:t>又は当該患者の退院後において地域連携診療計画に基づいた治療を担う他の保険医療機関（がん治療連携指導料を算定した場合に限る）</a:t>
                      </a:r>
                      <a:r>
                        <a:rPr kumimoji="1" lang="ja-JP" altLang="en-US" sz="1800" b="0" baseline="0" dirty="0" smtClean="0">
                          <a:solidFill>
                            <a:schemeClr val="tx1"/>
                          </a:solidFill>
                          <a:latin typeface="MS UI Gothic" pitchFamily="50" charset="-128"/>
                          <a:ea typeface="MS UI Gothic" pitchFamily="50" charset="-128"/>
                          <a:cs typeface="+mn-cs"/>
                        </a:rPr>
                        <a:t>において、退院した日の属する月又はその翌月に指導を再度実施した場合に、当該指導を実施した医療機関において１回に限り算定する。</a:t>
                      </a:r>
                    </a:p>
                  </a:txBody>
                  <a:tcPr>
                    <a:solidFill>
                      <a:schemeClr val="accent5">
                        <a:lumMod val="20000"/>
                        <a:lumOff val="80000"/>
                      </a:schemeClr>
                    </a:solidFill>
                  </a:tcPr>
                </a:tc>
                <a:tc>
                  <a:txBody>
                    <a:bodyPr/>
                    <a:lstStyle/>
                    <a:p>
                      <a:r>
                        <a:rPr kumimoji="1" lang="en-US" altLang="ja-JP" sz="2000" baseline="0" dirty="0" smtClean="0">
                          <a:solidFill>
                            <a:schemeClr val="tx1"/>
                          </a:solidFill>
                          <a:latin typeface="MS UI Gothic" pitchFamily="50" charset="-128"/>
                          <a:ea typeface="MS UI Gothic" pitchFamily="50" charset="-128"/>
                          <a:cs typeface="+mn-cs"/>
                        </a:rPr>
                        <a:t>B001-7</a:t>
                      </a:r>
                      <a:r>
                        <a:rPr kumimoji="1" lang="ja-JP" altLang="en-US" sz="2000" baseline="0" dirty="0" smtClean="0">
                          <a:solidFill>
                            <a:schemeClr val="tx1"/>
                          </a:solidFill>
                          <a:latin typeface="MS UI Gothic" pitchFamily="50" charset="-128"/>
                          <a:ea typeface="MS UI Gothic" pitchFamily="50" charset="-128"/>
                          <a:cs typeface="+mn-cs"/>
                        </a:rPr>
                        <a:t>　リンパ浮腫指導管理料</a:t>
                      </a:r>
                      <a:endParaRPr kumimoji="1" lang="en-US" altLang="ja-JP" sz="2000" baseline="0" dirty="0" smtClean="0">
                        <a:solidFill>
                          <a:schemeClr val="tx1"/>
                        </a:solidFill>
                        <a:latin typeface="MS UI Gothic" pitchFamily="50" charset="-128"/>
                        <a:ea typeface="MS UI Gothic" pitchFamily="50" charset="-128"/>
                        <a:cs typeface="+mn-cs"/>
                      </a:endParaRPr>
                    </a:p>
                    <a:p>
                      <a:pPr marL="2695575" indent="0"/>
                      <a:r>
                        <a:rPr kumimoji="1" lang="ja-JP" altLang="en-US" sz="2000" baseline="0" dirty="0" smtClean="0">
                          <a:solidFill>
                            <a:schemeClr val="tx1"/>
                          </a:solidFill>
                          <a:latin typeface="MS UI Gothic" pitchFamily="50" charset="-128"/>
                          <a:ea typeface="MS UI Gothic" pitchFamily="50" charset="-128"/>
                          <a:cs typeface="+mn-cs"/>
                        </a:rPr>
                        <a:t>１００点</a:t>
                      </a:r>
                    </a:p>
                    <a:p>
                      <a:r>
                        <a:rPr kumimoji="1" lang="ja-JP" altLang="en-US" sz="1800" baseline="0" dirty="0" smtClean="0">
                          <a:solidFill>
                            <a:schemeClr val="tx1"/>
                          </a:solidFill>
                          <a:latin typeface="MS UI Gothic" pitchFamily="50" charset="-128"/>
                          <a:ea typeface="MS UI Gothic" pitchFamily="50" charset="-128"/>
                          <a:cs typeface="+mn-cs"/>
                        </a:rPr>
                        <a:t>［算定要件］</a:t>
                      </a:r>
                    </a:p>
                    <a:p>
                      <a:pPr marL="82550" indent="177800"/>
                      <a:r>
                        <a:rPr kumimoji="1" lang="ja-JP" altLang="en-US" sz="1800" baseline="0" dirty="0" smtClean="0">
                          <a:solidFill>
                            <a:schemeClr val="tx1"/>
                          </a:solidFill>
                          <a:latin typeface="MS UI Gothic" pitchFamily="50" charset="-128"/>
                          <a:ea typeface="MS UI Gothic" pitchFamily="50" charset="-128"/>
                          <a:cs typeface="+mn-cs"/>
                        </a:rPr>
                        <a:t>当該点数を算定した患者であって当該保険医療機関を退院したものに対して、当該保険医療機関において、退院した日の属する月又はその翌月に注１に規定する指導を再度実施した場合に、１回に限り算定する。</a:t>
                      </a:r>
                      <a:endParaRPr kumimoji="1" lang="zh-CN" altLang="en-US" sz="18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がん診療連携の充実</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B201C157-5BF5-4993-BBA9-54FCF1F13896}" type="slidenum">
              <a:rPr lang="en-US" sz="1400">
                <a:effectLst>
                  <a:outerShdw blurRad="38100" dist="38100" dir="2700000" algn="tl">
                    <a:srgbClr val="000000">
                      <a:alpha val="43137"/>
                    </a:srgbClr>
                  </a:outerShdw>
                </a:effectLst>
              </a:rPr>
              <a:pPr algn="r">
                <a:defRPr/>
              </a:pPr>
              <a:t>253</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67544" y="908720"/>
            <a:ext cx="8208912" cy="1512168"/>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fontAlgn="auto">
              <a:spcBef>
                <a:spcPts val="0"/>
              </a:spcBef>
              <a:spcAft>
                <a:spcPts val="0"/>
              </a:spcAft>
              <a:defRPr/>
            </a:pPr>
            <a:r>
              <a:rPr kumimoji="0" lang="ja-JP" altLang="en-US" sz="2800" dirty="0">
                <a:latin typeface="MS UI Gothic" pitchFamily="50" charset="-128"/>
                <a:ea typeface="MS UI Gothic" pitchFamily="50" charset="-128"/>
              </a:rPr>
              <a:t>◆リンパ浮腫指導管理料の算定要件の見直し</a:t>
            </a:r>
            <a:endParaRPr kumimoji="0" lang="en-US" altLang="ja-JP" sz="2800" dirty="0">
              <a:latin typeface="MS UI Gothic" pitchFamily="50" charset="-128"/>
              <a:ea typeface="MS UI Gothic" pitchFamily="50" charset="-128"/>
            </a:endParaRPr>
          </a:p>
          <a:p>
            <a:pPr marL="273050" indent="261938" fontAlgn="auto">
              <a:spcBef>
                <a:spcPts val="0"/>
              </a:spcBef>
              <a:spcAft>
                <a:spcPts val="0"/>
              </a:spcAft>
              <a:defRPr/>
            </a:pPr>
            <a:r>
              <a:rPr kumimoji="0" lang="ja-JP" altLang="en-US" sz="2400" dirty="0">
                <a:latin typeface="MS UI Gothic" pitchFamily="50" charset="-128"/>
                <a:ea typeface="MS UI Gothic" pitchFamily="50" charset="-128"/>
              </a:rPr>
              <a:t>手術を行った保険医療機関だけではなく、</a:t>
            </a:r>
            <a:r>
              <a:rPr kumimoji="0" lang="ja-JP" altLang="en-US" sz="2400" dirty="0">
                <a:solidFill>
                  <a:srgbClr val="0070C0"/>
                </a:solidFill>
                <a:latin typeface="MS UI Gothic" pitchFamily="50" charset="-128"/>
                <a:ea typeface="MS UI Gothic" pitchFamily="50" charset="-128"/>
              </a:rPr>
              <a:t>手術後に地域の保険医療機関において２度目の指導を受けた場合</a:t>
            </a:r>
            <a:r>
              <a:rPr kumimoji="0" lang="ja-JP" altLang="en-US" sz="2400" dirty="0">
                <a:latin typeface="MS UI Gothic" pitchFamily="50" charset="-128"/>
                <a:ea typeface="MS UI Gothic" pitchFamily="50" charset="-128"/>
              </a:rPr>
              <a:t>も評価を行う。</a:t>
            </a:r>
            <a:endParaRPr kumimoji="0" lang="en-US" altLang="ja-JP" sz="2400" dirty="0">
              <a:latin typeface="MS UI Gothic" pitchFamily="50" charset="-128"/>
              <a:ea typeface="MS UI Gothic" pitchFamily="50" charset="-128"/>
            </a:endParaRPr>
          </a:p>
        </p:txBody>
      </p:sp>
      <p:sp>
        <p:nvSpPr>
          <p:cNvPr id="11" name="テキスト ボックス 10"/>
          <p:cNvSpPr txBox="1"/>
          <p:nvPr/>
        </p:nvSpPr>
        <p:spPr>
          <a:xfrm>
            <a:off x="7308304" y="836712"/>
            <a:ext cx="169269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139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169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8313" y="692696"/>
            <a:ext cx="8229600" cy="5976664"/>
          </a:xfrm>
          <a:prstGeom prst="rect">
            <a:avLst/>
          </a:prstGeom>
          <a:solidFill>
            <a:srgbClr val="FFFFCC"/>
          </a:solidFill>
          <a:effectLst>
            <a:outerShdw blurRad="50800" dist="38100" dir="13500000" algn="br" rotWithShape="0">
              <a:prstClr val="black">
                <a:alpha val="40000"/>
              </a:prstClr>
            </a:outerShdw>
          </a:effectLst>
        </p:spPr>
        <p:txBody>
          <a:bodyPr anchor="ctr"/>
          <a:lstStyle/>
          <a:p>
            <a:pPr fontAlgn="auto">
              <a:spcBef>
                <a:spcPts val="0"/>
              </a:spcBef>
              <a:spcAft>
                <a:spcPts val="600"/>
              </a:spcAft>
              <a:defRPr/>
            </a:pPr>
            <a:r>
              <a:rPr kumimoji="0" lang="ja-JP" altLang="en-US" sz="2400" dirty="0">
                <a:latin typeface="MS UI Gothic" pitchFamily="50" charset="-128"/>
                <a:ea typeface="MS UI Gothic" pitchFamily="50" charset="-128"/>
              </a:rPr>
              <a:t>◆特別な管理を要する患者の退院時共同指導の評価</a:t>
            </a:r>
          </a:p>
          <a:p>
            <a:pPr marL="355600" indent="95250" fontAlgn="auto">
              <a:spcBef>
                <a:spcPts val="0"/>
              </a:spcBef>
              <a:spcAft>
                <a:spcPts val="600"/>
              </a:spcAft>
              <a:defRPr/>
            </a:pPr>
            <a:r>
              <a:rPr kumimoji="0" lang="ja-JP" altLang="en-US" sz="2400" dirty="0">
                <a:latin typeface="MS UI Gothic" pitchFamily="50" charset="-128"/>
                <a:ea typeface="MS UI Gothic" pitchFamily="50" charset="-128"/>
              </a:rPr>
              <a:t>　</a:t>
            </a:r>
            <a:r>
              <a:rPr kumimoji="0" lang="ja-JP" altLang="en-US" sz="2200" dirty="0">
                <a:latin typeface="MS UI Gothic" pitchFamily="50" charset="-128"/>
                <a:ea typeface="MS UI Gothic" pitchFamily="50" charset="-128"/>
              </a:rPr>
              <a:t>退院後、</a:t>
            </a:r>
            <a:r>
              <a:rPr kumimoji="0" lang="ja-JP" altLang="en-US" sz="2200" dirty="0">
                <a:solidFill>
                  <a:srgbClr val="0070C0"/>
                </a:solidFill>
                <a:latin typeface="MS UI Gothic" pitchFamily="50" charset="-128"/>
                <a:ea typeface="MS UI Gothic" pitchFamily="50" charset="-128"/>
              </a:rPr>
              <a:t>特別な管理が必要な者に対して、</a:t>
            </a:r>
            <a:r>
              <a:rPr kumimoji="0" lang="ja-JP" altLang="en-US" sz="2200" dirty="0">
                <a:latin typeface="MS UI Gothic" pitchFamily="50" charset="-128"/>
                <a:ea typeface="MS UI Gothic" pitchFamily="50" charset="-128"/>
              </a:rPr>
              <a:t>在宅医療を担う医療機関の保険医、若しくは当該保険医の指示を受けた看護師、又は訪問看護ステーションの看護師が、</a:t>
            </a:r>
            <a:r>
              <a:rPr kumimoji="0" lang="ja-JP" altLang="en-US" sz="2200" dirty="0">
                <a:solidFill>
                  <a:srgbClr val="0070C0"/>
                </a:solidFill>
                <a:latin typeface="MS UI Gothic" pitchFamily="50" charset="-128"/>
                <a:ea typeface="MS UI Gothic" pitchFamily="50" charset="-128"/>
              </a:rPr>
              <a:t>退院時共同指導を行った場合のさらなる評価</a:t>
            </a:r>
            <a:r>
              <a:rPr kumimoji="0" lang="ja-JP" altLang="en-US" sz="2200" dirty="0">
                <a:latin typeface="MS UI Gothic" pitchFamily="50" charset="-128"/>
                <a:ea typeface="MS UI Gothic" pitchFamily="50" charset="-128"/>
              </a:rPr>
              <a:t>を行う。</a:t>
            </a:r>
            <a:endParaRPr kumimoji="0" lang="en-US" altLang="ja-JP" sz="2200" dirty="0">
              <a:latin typeface="MS UI Gothic" pitchFamily="50" charset="-128"/>
              <a:ea typeface="MS UI Gothic" pitchFamily="50" charset="-128"/>
            </a:endParaRPr>
          </a:p>
          <a:p>
            <a:pPr marL="273050" fontAlgn="auto">
              <a:spcBef>
                <a:spcPts val="600"/>
              </a:spcBef>
              <a:spcAft>
                <a:spcPts val="0"/>
              </a:spcAft>
              <a:defRPr/>
            </a:pPr>
            <a:r>
              <a:rPr kumimoji="0" lang="ja-JP" altLang="en-US" sz="2200" dirty="0">
                <a:solidFill>
                  <a:srgbClr val="FF0000"/>
                </a:solidFill>
                <a:latin typeface="MS UI Gothic" pitchFamily="50" charset="-128"/>
                <a:ea typeface="MS UI Gothic" pitchFamily="50" charset="-128"/>
              </a:rPr>
              <a:t>（新）</a:t>
            </a:r>
            <a:r>
              <a:rPr kumimoji="0" lang="en-US" altLang="ja-JP" sz="2200" dirty="0">
                <a:solidFill>
                  <a:srgbClr val="FF0000"/>
                </a:solidFill>
                <a:latin typeface="MS UI Gothic" pitchFamily="50" charset="-128"/>
                <a:ea typeface="MS UI Gothic" pitchFamily="50" charset="-128"/>
              </a:rPr>
              <a:t>B004</a:t>
            </a:r>
            <a:r>
              <a:rPr kumimoji="0" lang="ja-JP" altLang="en-US" sz="2200" dirty="0">
                <a:solidFill>
                  <a:srgbClr val="FF0000"/>
                </a:solidFill>
                <a:latin typeface="MS UI Gothic" pitchFamily="50" charset="-128"/>
                <a:ea typeface="MS UI Gothic" pitchFamily="50" charset="-128"/>
              </a:rPr>
              <a:t>　退院時共同指導料１　特別管理指導加算　　</a:t>
            </a:r>
            <a:r>
              <a:rPr kumimoji="0" lang="ja-JP" altLang="en-US" sz="2200" dirty="0" smtClean="0">
                <a:solidFill>
                  <a:srgbClr val="FF0000"/>
                </a:solidFill>
                <a:latin typeface="MS UI Gothic" pitchFamily="50" charset="-128"/>
                <a:ea typeface="MS UI Gothic" pitchFamily="50" charset="-128"/>
              </a:rPr>
              <a:t>２００点</a:t>
            </a:r>
            <a:endParaRPr kumimoji="0" lang="ja-JP" altLang="en-US" sz="2200" dirty="0">
              <a:solidFill>
                <a:srgbClr val="FF0000"/>
              </a:solidFill>
              <a:latin typeface="MS UI Gothic" pitchFamily="50" charset="-128"/>
              <a:ea typeface="MS UI Gothic" pitchFamily="50" charset="-128"/>
            </a:endParaRPr>
          </a:p>
          <a:p>
            <a:pPr marL="273050" fontAlgn="auto">
              <a:spcBef>
                <a:spcPts val="0"/>
              </a:spcBef>
              <a:spcAft>
                <a:spcPts val="1200"/>
              </a:spcAft>
              <a:defRPr/>
            </a:pPr>
            <a:r>
              <a:rPr kumimoji="0" lang="ja-JP" altLang="en-US" sz="2200" dirty="0">
                <a:solidFill>
                  <a:srgbClr val="FF0000"/>
                </a:solidFill>
                <a:latin typeface="MS UI Gothic" pitchFamily="50" charset="-128"/>
                <a:ea typeface="MS UI Gothic" pitchFamily="50" charset="-128"/>
              </a:rPr>
              <a:t>（新）訪問看護療養費 　　　 特別管理指導加算 　　　　</a:t>
            </a:r>
            <a:r>
              <a:rPr kumimoji="0" lang="ja-JP" altLang="en-US" sz="2200" dirty="0" smtClean="0">
                <a:solidFill>
                  <a:srgbClr val="FF0000"/>
                </a:solidFill>
                <a:latin typeface="MS UI Gothic" pitchFamily="50" charset="-128"/>
                <a:ea typeface="MS UI Gothic" pitchFamily="50" charset="-128"/>
              </a:rPr>
              <a:t>２</a:t>
            </a:r>
            <a:r>
              <a:rPr kumimoji="0" lang="en-US" altLang="ja-JP" sz="2200" dirty="0">
                <a:solidFill>
                  <a:srgbClr val="FF0000"/>
                </a:solidFill>
                <a:latin typeface="MS UI Gothic" pitchFamily="50" charset="-128"/>
                <a:ea typeface="MS UI Gothic" pitchFamily="50" charset="-128"/>
              </a:rPr>
              <a:t>,</a:t>
            </a:r>
            <a:r>
              <a:rPr kumimoji="0" lang="ja-JP" altLang="en-US" sz="2200" dirty="0">
                <a:solidFill>
                  <a:srgbClr val="FF0000"/>
                </a:solidFill>
                <a:latin typeface="MS UI Gothic" pitchFamily="50" charset="-128"/>
                <a:ea typeface="MS UI Gothic" pitchFamily="50" charset="-128"/>
              </a:rPr>
              <a:t>０００円</a:t>
            </a:r>
            <a:endParaRPr kumimoji="0" lang="en-US" altLang="ja-JP" sz="2200" dirty="0">
              <a:solidFill>
                <a:srgbClr val="FF0000"/>
              </a:solidFill>
              <a:latin typeface="MS UI Gothic" pitchFamily="50" charset="-128"/>
              <a:ea typeface="MS UI Gothic" pitchFamily="50" charset="-128"/>
            </a:endParaRPr>
          </a:p>
          <a:p>
            <a:pPr marL="355600" indent="-273050" fontAlgn="auto">
              <a:spcBef>
                <a:spcPts val="0"/>
              </a:spcBef>
              <a:spcAft>
                <a:spcPts val="600"/>
              </a:spcAft>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特別な管理が必要な者</a:t>
            </a:r>
            <a:r>
              <a:rPr kumimoji="0" lang="ja-JP" altLang="en-US" dirty="0">
                <a:solidFill>
                  <a:srgbClr val="0070C0"/>
                </a:solidFill>
                <a:latin typeface="MS UI Gothic" pitchFamily="50" charset="-128"/>
                <a:ea typeface="MS UI Gothic" pitchFamily="50" charset="-128"/>
              </a:rPr>
              <a:t>（特掲診療料の施設基準等別表第八）</a:t>
            </a:r>
            <a:r>
              <a:rPr kumimoji="0" lang="en-US" altLang="ja-JP" dirty="0">
                <a:latin typeface="MS UI Gothic" pitchFamily="50" charset="-128"/>
                <a:ea typeface="MS UI Gothic" pitchFamily="50" charset="-128"/>
              </a:rPr>
              <a:t>]</a:t>
            </a:r>
          </a:p>
          <a:p>
            <a:pPr marL="273050" indent="-179388" fontAlgn="auto">
              <a:spcBef>
                <a:spcPts val="0"/>
              </a:spcBef>
              <a:spcAft>
                <a:spcPts val="0"/>
              </a:spcAft>
              <a:defRPr/>
            </a:pPr>
            <a:r>
              <a:rPr kumimoji="0" lang="ja-JP" altLang="en-US" dirty="0">
                <a:latin typeface="MS UI Gothic" pitchFamily="50" charset="-128"/>
                <a:ea typeface="MS UI Gothic" pitchFamily="50" charset="-128"/>
              </a:rPr>
              <a:t>一　在宅悪性腫瘍患者指導管理若しくは在宅気管切開患者指導管理を受けている状態にある者又は気管カニューレ若しくは留置カテーテルを使用している状態にある者</a:t>
            </a:r>
          </a:p>
          <a:p>
            <a:pPr marL="273050" indent="-179388" fontAlgn="auto">
              <a:spcBef>
                <a:spcPts val="0"/>
              </a:spcBef>
              <a:spcAft>
                <a:spcPts val="0"/>
              </a:spcAft>
              <a:defRPr/>
            </a:pPr>
            <a:r>
              <a:rPr kumimoji="0" lang="ja-JP" altLang="en-US" dirty="0">
                <a:latin typeface="MS UI Gothic" pitchFamily="50" charset="-128"/>
                <a:ea typeface="MS UI Gothic" pitchFamily="50" charset="-128"/>
              </a:rPr>
              <a:t>二　在宅自己腹膜灌流指導管理、在宅血液透析指導管理、在宅酸素療法指導管理、在宅中心静脈栄養法指導管理、在宅成分栄養経管栄養法指導管理、在宅自己導尿指導管理、在宅人工呼吸指導管理、在宅持続陽圧呼吸療法指導管理、在宅自己疼痛管理指導管理又は在宅肺高血圧症患者指導管理を受けている状態にある者</a:t>
            </a:r>
          </a:p>
          <a:p>
            <a:pPr marL="450850" indent="-357188" fontAlgn="auto">
              <a:spcBef>
                <a:spcPts val="0"/>
              </a:spcBef>
              <a:spcAft>
                <a:spcPts val="0"/>
              </a:spcAft>
              <a:defRPr/>
            </a:pPr>
            <a:r>
              <a:rPr kumimoji="0" lang="ja-JP" altLang="en-US" dirty="0">
                <a:latin typeface="MS UI Gothic" pitchFamily="50" charset="-128"/>
                <a:ea typeface="MS UI Gothic" pitchFamily="50" charset="-128"/>
              </a:rPr>
              <a:t>三　人工肛門又は人工膀胱を設置している状態にある者</a:t>
            </a:r>
          </a:p>
          <a:p>
            <a:pPr marL="450850" indent="-357188" fontAlgn="auto">
              <a:spcBef>
                <a:spcPts val="0"/>
              </a:spcBef>
              <a:spcAft>
                <a:spcPts val="0"/>
              </a:spcAft>
              <a:defRPr/>
            </a:pPr>
            <a:r>
              <a:rPr kumimoji="0" lang="ja-JP" altLang="en-US" dirty="0">
                <a:latin typeface="MS UI Gothic" pitchFamily="50" charset="-128"/>
                <a:ea typeface="MS UI Gothic" pitchFamily="50" charset="-128"/>
              </a:rPr>
              <a:t>四　真皮を越える褥瘡の状態にある者</a:t>
            </a:r>
          </a:p>
          <a:p>
            <a:pPr marL="450850" indent="-357188" fontAlgn="auto">
              <a:spcBef>
                <a:spcPts val="0"/>
              </a:spcBef>
              <a:spcAft>
                <a:spcPts val="0"/>
              </a:spcAft>
              <a:defRPr/>
            </a:pPr>
            <a:r>
              <a:rPr kumimoji="0" lang="ja-JP" altLang="en-US" dirty="0">
                <a:latin typeface="MS UI Gothic" pitchFamily="50" charset="-128"/>
                <a:ea typeface="MS UI Gothic" pitchFamily="50" charset="-128"/>
              </a:rPr>
              <a:t>五　在宅患者訪問点滴注射管理指導料を算定している者</a:t>
            </a:r>
            <a:endParaRPr lang="ja-JP" altLang="en-US" dirty="0">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631899AA-C7E8-48F0-910B-0B5B189B8930}" type="slidenum">
              <a:rPr lang="en-US" sz="1400">
                <a:effectLst>
                  <a:outerShdw blurRad="38100" dist="38100" dir="2700000" algn="tl">
                    <a:srgbClr val="000000">
                      <a:alpha val="43137"/>
                    </a:srgbClr>
                  </a:outerShdw>
                </a:effectLst>
              </a:rPr>
              <a:pPr algn="r">
                <a:defRPr/>
              </a:pPr>
              <a:t>254</a:t>
            </a:fld>
            <a:endParaRPr lang="en-US" sz="1400" dirty="0">
              <a:effectLst>
                <a:outerShdw blurRad="38100" dist="38100" dir="2700000" algn="tl">
                  <a:srgbClr val="000000">
                    <a:alpha val="43137"/>
                  </a:srgbClr>
                </a:outerShdw>
              </a:effectLst>
            </a:endParaRPr>
          </a:p>
        </p:txBody>
      </p:sp>
      <p:sp>
        <p:nvSpPr>
          <p:cNvPr id="6" name="タイトル 2"/>
          <p:cNvSpPr txBox="1">
            <a:spLocks/>
          </p:cNvSpPr>
          <p:nvPr/>
        </p:nvSpPr>
        <p:spPr>
          <a:xfrm>
            <a:off x="467544" y="116632"/>
            <a:ext cx="8229600" cy="648072"/>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kumimoji="0" lang="ja-JP" altLang="en-US" sz="2600" dirty="0">
                <a:effectLst>
                  <a:outerShdw blurRad="38100" dist="38100" dir="2700000" algn="tl">
                    <a:srgbClr val="000000">
                      <a:alpha val="43137"/>
                    </a:srgbClr>
                  </a:outerShdw>
                </a:effectLst>
                <a:latin typeface="HG丸ｺﾞｼｯｸM-PRO" pitchFamily="50" charset="-128"/>
                <a:ea typeface="HG丸ｺﾞｼｯｸM-PRO" pitchFamily="50" charset="-128"/>
              </a:rPr>
              <a:t>医療機関と訪問看護ステーションの連携について</a:t>
            </a:r>
            <a:endParaRPr lang="ja-JP" altLang="en-US" sz="26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9" name="テキスト ボックス 8"/>
          <p:cNvSpPr txBox="1"/>
          <p:nvPr/>
        </p:nvSpPr>
        <p:spPr>
          <a:xfrm>
            <a:off x="8316416" y="3140968"/>
            <a:ext cx="827584"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730</a:t>
            </a:r>
          </a:p>
          <a:p>
            <a:pPr algn="ctr">
              <a:defRPr/>
            </a:pPr>
            <a:r>
              <a:rPr lang="ja-JP" altLang="en-US" sz="1400" dirty="0" smtClean="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738</a:t>
            </a:r>
            <a:endParaRPr lang="ja-JP" altLang="en-US" sz="1400" dirty="0">
              <a:solidFill>
                <a:srgbClr val="002060"/>
              </a:solidFill>
              <a:latin typeface="HGPｺﾞｼｯｸM" pitchFamily="50" charset="-128"/>
              <a:ea typeface="HGPｺﾞｼｯｸM" pitchFamily="50" charset="-128"/>
            </a:endParaRPr>
          </a:p>
        </p:txBody>
      </p:sp>
      <p:sp>
        <p:nvSpPr>
          <p:cNvPr id="10" name="テキスト ボックス 9"/>
          <p:cNvSpPr txBox="1"/>
          <p:nvPr/>
        </p:nvSpPr>
        <p:spPr>
          <a:xfrm>
            <a:off x="8316416" y="2420888"/>
            <a:ext cx="827584"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139</a:t>
            </a:r>
          </a:p>
          <a:p>
            <a:pPr algn="ctr">
              <a:defRPr/>
            </a:pPr>
            <a:r>
              <a:rPr lang="ja-JP" altLang="en-US" sz="1400" dirty="0" smtClean="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170</a:t>
            </a:r>
            <a:endParaRPr lang="ja-JP" altLang="en-US" sz="1400" dirty="0">
              <a:solidFill>
                <a:srgbClr val="002060"/>
              </a:solidFill>
              <a:latin typeface="HGPｺﾞｼｯｸM" pitchFamily="50" charset="-128"/>
              <a:ea typeface="HGPｺﾞｼｯｸM" pitchFamily="50" charset="-128"/>
            </a:endParaRPr>
          </a:p>
        </p:txBody>
      </p:sp>
      <p:sp>
        <p:nvSpPr>
          <p:cNvPr id="11" name="テキスト ボックス 10"/>
          <p:cNvSpPr txBox="1"/>
          <p:nvPr/>
        </p:nvSpPr>
        <p:spPr>
          <a:xfrm>
            <a:off x="6732240" y="3501008"/>
            <a:ext cx="140364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617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idx="1"/>
            <p:extLst>
              <p:ext uri="{D42A27DB-BD31-4B8C-83A1-F6EECF244321}">
                <p14:modId xmlns:p14="http://schemas.microsoft.com/office/powerpoint/2010/main" xmlns="" val="2903984858"/>
              </p:ext>
            </p:extLst>
          </p:nvPr>
        </p:nvGraphicFramePr>
        <p:xfrm>
          <a:off x="457200" y="2924944"/>
          <a:ext cx="8239944" cy="3672408"/>
        </p:xfrm>
        <a:graphic>
          <a:graphicData uri="http://schemas.openxmlformats.org/drawingml/2006/table">
            <a:tbl>
              <a:tblPr firstRow="1" bandRow="1">
                <a:effectLst>
                  <a:outerShdw blurRad="50800" dist="38100" dir="2700000" algn="tl" rotWithShape="0">
                    <a:prstClr val="black">
                      <a:alpha val="40000"/>
                    </a:prstClr>
                  </a:outerShdw>
                </a:effectLst>
              </a:tblPr>
              <a:tblGrid>
                <a:gridCol w="4119972"/>
                <a:gridCol w="4119972"/>
              </a:tblGrid>
              <a:tr h="402880">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solidFill>
                      <a:schemeClr val="accent5">
                        <a:lumMod val="20000"/>
                        <a:lumOff val="80000"/>
                      </a:schemeClr>
                    </a:solidFill>
                  </a:tcPr>
                </a:tc>
              </a:tr>
              <a:tr h="3269528">
                <a:tc>
                  <a:txBody>
                    <a:bodyPr/>
                    <a:lstStyle/>
                    <a:p>
                      <a:pPr>
                        <a:spcAft>
                          <a:spcPts val="600"/>
                        </a:spcAft>
                      </a:pPr>
                      <a:r>
                        <a:rPr kumimoji="1" lang="ja-JP" altLang="en-US" sz="2000" b="0" i="0" u="none" strike="noStrike" kern="1200" baseline="0" dirty="0" smtClean="0">
                          <a:solidFill>
                            <a:schemeClr val="tx1"/>
                          </a:solidFill>
                          <a:latin typeface="MS UI Gothic" pitchFamily="50" charset="-128"/>
                          <a:ea typeface="MS UI Gothic" pitchFamily="50" charset="-128"/>
                          <a:cs typeface="+mn-cs"/>
                        </a:rPr>
                        <a:t>Ｂ</a:t>
                      </a:r>
                      <a:r>
                        <a:rPr kumimoji="1" lang="en-US" altLang="ja-JP" sz="2000" b="0" i="0" u="none" strike="noStrike" kern="1200" baseline="0" dirty="0" smtClean="0">
                          <a:solidFill>
                            <a:schemeClr val="tx1"/>
                          </a:solidFill>
                          <a:latin typeface="MS UI Gothic" pitchFamily="50" charset="-128"/>
                          <a:ea typeface="MS UI Gothic" pitchFamily="50" charset="-128"/>
                          <a:cs typeface="+mn-cs"/>
                        </a:rPr>
                        <a:t>005</a:t>
                      </a:r>
                      <a:r>
                        <a:rPr kumimoji="1" lang="ja-JP" altLang="en-US" sz="2000" b="0" i="0" u="none" strike="noStrike" kern="1200" baseline="0" dirty="0" smtClean="0">
                          <a:solidFill>
                            <a:schemeClr val="tx1"/>
                          </a:solidFill>
                          <a:latin typeface="MS UI Gothic" pitchFamily="50" charset="-128"/>
                          <a:ea typeface="MS UI Gothic" pitchFamily="50" charset="-128"/>
                          <a:cs typeface="+mn-cs"/>
                        </a:rPr>
                        <a:t>　退院時共同指導料２　３００点</a:t>
                      </a:r>
                    </a:p>
                    <a:p>
                      <a:r>
                        <a:rPr kumimoji="1" lang="ja-JP" altLang="en-US" sz="2000" b="0" i="0" u="none" strike="noStrike" kern="1200" baseline="0" dirty="0" smtClean="0">
                          <a:solidFill>
                            <a:schemeClr val="tx1"/>
                          </a:solidFill>
                          <a:latin typeface="MS UI Gothic" pitchFamily="50" charset="-128"/>
                          <a:ea typeface="MS UI Gothic" pitchFamily="50" charset="-128"/>
                          <a:cs typeface="+mn-cs"/>
                        </a:rPr>
                        <a:t>［算定要件］</a:t>
                      </a:r>
                      <a:endParaRPr kumimoji="1" lang="en-US" altLang="ja-JP" sz="2000" b="0" i="0" u="none" strike="noStrike" kern="1200" baseline="0" dirty="0" smtClean="0">
                        <a:solidFill>
                          <a:schemeClr val="tx1"/>
                        </a:solidFill>
                        <a:latin typeface="MS UI Gothic" pitchFamily="50" charset="-128"/>
                        <a:ea typeface="MS UI Gothic" pitchFamily="50" charset="-128"/>
                        <a:cs typeface="+mn-cs"/>
                      </a:endParaRPr>
                    </a:p>
                    <a:p>
                      <a:pPr marL="82550" indent="0"/>
                      <a:r>
                        <a:rPr kumimoji="1" lang="ja-JP" altLang="en-US" sz="2000" b="0" i="0" u="none" strike="noStrike" kern="1200" baseline="0" dirty="0" smtClean="0">
                          <a:solidFill>
                            <a:schemeClr val="tx1"/>
                          </a:solidFill>
                          <a:latin typeface="MS UI Gothic" pitchFamily="50" charset="-128"/>
                          <a:ea typeface="MS UI Gothic" pitchFamily="50" charset="-128"/>
                          <a:cs typeface="+mn-cs"/>
                        </a:rPr>
                        <a:t>　医師又は看護師等が入院中の患者に対して、退院後の在宅での療養上必要な説明及び指導を、地域において当該患者の退院後の在宅療養を担う保険医療機関の医師、</a:t>
                      </a:r>
                      <a:r>
                        <a:rPr kumimoji="1" lang="ja-JP" altLang="en-US" sz="2000" b="1" i="0" u="none" strike="noStrike" kern="1200" baseline="0" dirty="0" smtClean="0">
                          <a:solidFill>
                            <a:srgbClr val="FF0000"/>
                          </a:solidFill>
                          <a:latin typeface="MS UI Gothic" pitchFamily="50" charset="-128"/>
                          <a:ea typeface="MS UI Gothic" pitchFamily="50" charset="-128"/>
                          <a:cs typeface="+mn-cs"/>
                        </a:rPr>
                        <a:t>若しくは当該保険医の指示を受けた看護師等、又は訪問看護ステーションの看護師等</a:t>
                      </a:r>
                      <a:r>
                        <a:rPr kumimoji="1" lang="ja-JP" altLang="en-US" sz="2000" b="0" i="0" u="none" strike="noStrike" kern="1200" baseline="0" dirty="0" smtClean="0">
                          <a:solidFill>
                            <a:schemeClr val="tx1"/>
                          </a:solidFill>
                          <a:latin typeface="MS UI Gothic" pitchFamily="50" charset="-128"/>
                          <a:ea typeface="MS UI Gothic" pitchFamily="50" charset="-128"/>
                          <a:cs typeface="+mn-cs"/>
                        </a:rPr>
                        <a:t>と共同して行った場合に算定する。</a:t>
                      </a:r>
                      <a:endParaRPr kumimoji="1" lang="ja-JP" altLang="en-US" sz="2000" b="0"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pPr>
                        <a:spcAft>
                          <a:spcPts val="600"/>
                        </a:spcAft>
                      </a:pPr>
                      <a:r>
                        <a:rPr kumimoji="1" lang="ja-JP" altLang="en-US" sz="2000" b="0" i="0" u="none" strike="noStrike" kern="1200" baseline="0" dirty="0" smtClean="0">
                          <a:solidFill>
                            <a:schemeClr val="tx1"/>
                          </a:solidFill>
                          <a:latin typeface="MS UI Gothic" pitchFamily="50" charset="-128"/>
                          <a:ea typeface="MS UI Gothic" pitchFamily="50" charset="-128"/>
                          <a:cs typeface="+mn-cs"/>
                        </a:rPr>
                        <a:t>Ｂ</a:t>
                      </a:r>
                      <a:r>
                        <a:rPr kumimoji="1" lang="en-US" altLang="ja-JP" sz="2000" b="0" i="0" u="none" strike="noStrike" kern="1200" baseline="0" dirty="0" smtClean="0">
                          <a:solidFill>
                            <a:schemeClr val="tx1"/>
                          </a:solidFill>
                          <a:latin typeface="MS UI Gothic" pitchFamily="50" charset="-128"/>
                          <a:ea typeface="MS UI Gothic" pitchFamily="50" charset="-128"/>
                          <a:cs typeface="+mn-cs"/>
                        </a:rPr>
                        <a:t>005</a:t>
                      </a:r>
                      <a:r>
                        <a:rPr kumimoji="1" lang="ja-JP" altLang="en-US" sz="2000" b="0" i="0" u="none" strike="noStrike" kern="1200" baseline="0" dirty="0" smtClean="0">
                          <a:solidFill>
                            <a:schemeClr val="tx1"/>
                          </a:solidFill>
                          <a:latin typeface="MS UI Gothic" pitchFamily="50" charset="-128"/>
                          <a:ea typeface="MS UI Gothic" pitchFamily="50" charset="-128"/>
                          <a:cs typeface="+mn-cs"/>
                        </a:rPr>
                        <a:t>　退院時共同指導料２　３００点</a:t>
                      </a:r>
                    </a:p>
                    <a:p>
                      <a:r>
                        <a:rPr kumimoji="1" lang="ja-JP" altLang="en-US" sz="2000" b="0" i="0" u="none" strike="noStrike" kern="1200" baseline="0" dirty="0" smtClean="0">
                          <a:solidFill>
                            <a:schemeClr val="tx1"/>
                          </a:solidFill>
                          <a:latin typeface="MS UI Gothic" pitchFamily="50" charset="-128"/>
                          <a:ea typeface="MS UI Gothic" pitchFamily="50" charset="-128"/>
                          <a:cs typeface="+mn-cs"/>
                        </a:rPr>
                        <a:t>［算定要件］</a:t>
                      </a:r>
                    </a:p>
                    <a:p>
                      <a:pPr marL="82550" indent="-82550"/>
                      <a:r>
                        <a:rPr kumimoji="1" lang="ja-JP" altLang="en-US" sz="2000" b="0" i="0" u="none" strike="noStrike" kern="1200" baseline="0" dirty="0" smtClean="0">
                          <a:solidFill>
                            <a:schemeClr val="tx1"/>
                          </a:solidFill>
                          <a:latin typeface="MS UI Gothic" pitchFamily="50" charset="-128"/>
                          <a:ea typeface="MS UI Gothic" pitchFamily="50" charset="-128"/>
                          <a:cs typeface="+mn-cs"/>
                        </a:rPr>
                        <a:t>　医師又は看護師等が入院中の患者に対して、退院後の在宅での療養上必要な説明及び指導を、地域において当該患者の退院後の在宅療養を担う保険医療機関の医師又は看護師等と共同して行った場合に算定する。</a:t>
                      </a:r>
                      <a:endParaRPr kumimoji="1" lang="ja-JP" altLang="en-US" sz="20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4ADD6CF2-74AF-4625-B5CF-F1B10D4B2274}" type="slidenum">
              <a:rPr lang="en-US" sz="1400">
                <a:effectLst>
                  <a:outerShdw blurRad="38100" dist="38100" dir="2700000" algn="tl">
                    <a:srgbClr val="000000">
                      <a:alpha val="43137"/>
                    </a:srgbClr>
                  </a:outerShdw>
                </a:effectLst>
              </a:rPr>
              <a:pPr algn="r">
                <a:defRPr/>
              </a:pPr>
              <a:t>255</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8313" y="1125538"/>
            <a:ext cx="8229600" cy="1727200"/>
          </a:xfrm>
          <a:prstGeom prst="rect">
            <a:avLst/>
          </a:prstGeom>
          <a:solidFill>
            <a:srgbClr val="FFFFCC"/>
          </a:solidFill>
          <a:effectLst>
            <a:outerShdw blurRad="50800" dist="38100" dir="13500000" algn="br" rotWithShape="0">
              <a:prstClr val="black">
                <a:alpha val="40000"/>
              </a:prstClr>
            </a:outerShdw>
          </a:effectLst>
        </p:spPr>
        <p:txBody>
          <a:bodyPr anchor="ctr"/>
          <a:lstStyle/>
          <a:p>
            <a:pPr fontAlgn="auto">
              <a:spcBef>
                <a:spcPts val="0"/>
              </a:spcBef>
              <a:spcAft>
                <a:spcPts val="600"/>
              </a:spcAft>
              <a:defRPr/>
            </a:pPr>
            <a:r>
              <a:rPr kumimoji="0" lang="ja-JP" altLang="en-US" sz="2800" dirty="0">
                <a:latin typeface="MS UI Gothic" pitchFamily="50" charset="-128"/>
                <a:ea typeface="MS UI Gothic" pitchFamily="50" charset="-128"/>
              </a:rPr>
              <a:t>◆訪問看護ステーションとの連携の評価</a:t>
            </a:r>
            <a:endParaRPr lang="en-US" altLang="ja-JP" sz="2800" dirty="0">
              <a:latin typeface="MS UI Gothic" pitchFamily="50" charset="-128"/>
              <a:ea typeface="MS UI Gothic" pitchFamily="50" charset="-128"/>
            </a:endParaRPr>
          </a:p>
          <a:p>
            <a:pPr marL="273050" indent="82550" fontAlgn="auto">
              <a:spcBef>
                <a:spcPts val="0"/>
              </a:spcBef>
              <a:spcAft>
                <a:spcPts val="0"/>
              </a:spcAft>
              <a:defRPr/>
            </a:pPr>
            <a:r>
              <a:rPr kumimoji="0" lang="ja-JP" altLang="en-US" sz="2400" dirty="0">
                <a:latin typeface="MS UI Gothic" pitchFamily="50" charset="-128"/>
                <a:ea typeface="MS UI Gothic" pitchFamily="50" charset="-128"/>
              </a:rPr>
              <a:t>　医療機関が</a:t>
            </a:r>
            <a:r>
              <a:rPr kumimoji="0" lang="ja-JP" altLang="en-US" sz="2400" dirty="0">
                <a:solidFill>
                  <a:srgbClr val="0070C0"/>
                </a:solidFill>
                <a:latin typeface="MS UI Gothic" pitchFamily="50" charset="-128"/>
                <a:ea typeface="MS UI Gothic" pitchFamily="50" charset="-128"/>
              </a:rPr>
              <a:t>訪問看護ステーションと入院中に退院時のカンファレンス等を行った場合</a:t>
            </a:r>
            <a:r>
              <a:rPr kumimoji="0" lang="ja-JP" altLang="en-US" sz="2400" dirty="0">
                <a:latin typeface="MS UI Gothic" pitchFamily="50" charset="-128"/>
                <a:ea typeface="MS UI Gothic" pitchFamily="50" charset="-128"/>
              </a:rPr>
              <a:t>に、退院時共同指導料２を算定できるようにする。</a:t>
            </a:r>
            <a:endParaRPr lang="ja-JP" altLang="en-US" sz="2400" dirty="0">
              <a:latin typeface="MS UI Gothic" pitchFamily="50" charset="-128"/>
              <a:ea typeface="MS UI Gothic" pitchFamily="50" charset="-128"/>
            </a:endParaRPr>
          </a:p>
        </p:txBody>
      </p:sp>
      <p:sp>
        <p:nvSpPr>
          <p:cNvPr id="9" name="タイトル 2"/>
          <p:cNvSpPr txBox="1">
            <a:spLocks/>
          </p:cNvSpPr>
          <p:nvPr/>
        </p:nvSpPr>
        <p:spPr>
          <a:xfrm>
            <a:off x="467544" y="188640"/>
            <a:ext cx="8229600" cy="864096"/>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kumimoji="0" lang="ja-JP" altLang="en-US" sz="2600" dirty="0">
                <a:effectLst>
                  <a:outerShdw blurRad="38100" dist="38100" dir="2700000" algn="tl">
                    <a:srgbClr val="000000">
                      <a:alpha val="43137"/>
                    </a:srgbClr>
                  </a:outerShdw>
                </a:effectLst>
                <a:latin typeface="HG丸ｺﾞｼｯｸM-PRO" pitchFamily="50" charset="-128"/>
                <a:ea typeface="HG丸ｺﾞｼｯｸM-PRO" pitchFamily="50" charset="-128"/>
              </a:rPr>
              <a:t>医療機関と訪問看護ステーションの連携について</a:t>
            </a:r>
            <a:endParaRPr lang="ja-JP" altLang="en-US" sz="26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6" name="テキスト ボックス 5"/>
          <p:cNvSpPr txBox="1"/>
          <p:nvPr/>
        </p:nvSpPr>
        <p:spPr>
          <a:xfrm>
            <a:off x="7308304" y="2492896"/>
            <a:ext cx="169269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139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170</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188640"/>
            <a:ext cx="8229600" cy="86400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ハイリスク妊産婦に対する医療の充実</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F0683E8A-AB40-4129-9528-DCEFD5C76EB4}" type="slidenum">
              <a:rPr lang="en-US" sz="1400">
                <a:effectLst>
                  <a:outerShdw blurRad="38100" dist="38100" dir="2700000" algn="tl">
                    <a:srgbClr val="000000">
                      <a:alpha val="43137"/>
                    </a:srgbClr>
                  </a:outerShdw>
                </a:effectLst>
              </a:rPr>
              <a:pPr algn="r">
                <a:defRPr/>
              </a:pPr>
              <a:t>256</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539552" y="1988840"/>
            <a:ext cx="8136904" cy="3168352"/>
          </a:xfrm>
          <a:prstGeom prst="rect">
            <a:avLst/>
          </a:prstGeom>
          <a:solidFill>
            <a:srgbClr val="FFFFCC"/>
          </a:solidFill>
          <a:effectLst>
            <a:innerShdw blurRad="63500" dist="50800" dir="13500000">
              <a:prstClr val="black">
                <a:alpha val="50000"/>
              </a:prstClr>
            </a:innerShdw>
          </a:effectLst>
        </p:spPr>
        <p:txBody>
          <a:bodyPr anchor="ctr"/>
          <a:lstStyle/>
          <a:p>
            <a:pPr indent="366713" fontAlgn="auto">
              <a:spcBef>
                <a:spcPts val="0"/>
              </a:spcBef>
              <a:spcAft>
                <a:spcPts val="0"/>
              </a:spcAft>
              <a:defRPr/>
            </a:pPr>
            <a:r>
              <a:rPr kumimoji="0" lang="ja-JP" altLang="en-US" sz="3000" dirty="0" smtClean="0">
                <a:latin typeface="MS UI Gothic" pitchFamily="50" charset="-128"/>
                <a:ea typeface="MS UI Gothic" pitchFamily="50" charset="-128"/>
              </a:rPr>
              <a:t>リスク</a:t>
            </a:r>
            <a:r>
              <a:rPr kumimoji="0" lang="ja-JP" altLang="en-US" sz="3000" dirty="0">
                <a:latin typeface="MS UI Gothic" pitchFamily="50" charset="-128"/>
                <a:ea typeface="MS UI Gothic" pitchFamily="50" charset="-128"/>
              </a:rPr>
              <a:t>の高い妊産婦に対し、必要な医療がより円滑に提供されるよう、</a:t>
            </a:r>
            <a:r>
              <a:rPr kumimoji="0" lang="ja-JP" altLang="en-US" sz="3000" dirty="0">
                <a:solidFill>
                  <a:srgbClr val="0070C0"/>
                </a:solidFill>
                <a:latin typeface="MS UI Gothic" pitchFamily="50" charset="-128"/>
                <a:ea typeface="MS UI Gothic" pitchFamily="50" charset="-128"/>
              </a:rPr>
              <a:t>ハイリスク妊産婦共同管理料</a:t>
            </a:r>
            <a:r>
              <a:rPr kumimoji="0" lang="ja-JP" altLang="en-US" sz="3000" dirty="0">
                <a:latin typeface="MS UI Gothic" pitchFamily="50" charset="-128"/>
                <a:ea typeface="MS UI Gothic" pitchFamily="50" charset="-128"/>
              </a:rPr>
              <a:t>の対象患者について、その</a:t>
            </a:r>
            <a:r>
              <a:rPr kumimoji="0" lang="ja-JP" altLang="en-US" sz="3000" b="1" u="sng" dirty="0">
                <a:latin typeface="MS UI Gothic" pitchFamily="50" charset="-128"/>
                <a:ea typeface="MS UI Gothic" pitchFamily="50" charset="-128"/>
              </a:rPr>
              <a:t>評価を引き上げる</a:t>
            </a:r>
            <a:r>
              <a:rPr kumimoji="0" lang="ja-JP" altLang="en-US" sz="3000" dirty="0">
                <a:latin typeface="MS UI Gothic" pitchFamily="50" charset="-128"/>
                <a:ea typeface="MS UI Gothic" pitchFamily="50" charset="-128"/>
              </a:rPr>
              <a:t>とともに</a:t>
            </a:r>
            <a:r>
              <a:rPr kumimoji="0" lang="ja-JP" altLang="en-US" sz="3000" b="1" u="sng" dirty="0">
                <a:latin typeface="MS UI Gothic" pitchFamily="50" charset="-128"/>
                <a:ea typeface="MS UI Gothic" pitchFamily="50" charset="-128"/>
              </a:rPr>
              <a:t>他のリスクの高い妊産婦に係る加算との整理</a:t>
            </a:r>
            <a:r>
              <a:rPr kumimoji="0" lang="ja-JP" altLang="en-US" sz="3000" dirty="0">
                <a:latin typeface="MS UI Gothic" pitchFamily="50" charset="-128"/>
                <a:ea typeface="MS UI Gothic" pitchFamily="50" charset="-128"/>
              </a:rPr>
              <a:t>を行う。</a:t>
            </a:r>
            <a:endParaRPr kumimoji="0" lang="en-US" altLang="ja-JP" sz="3000" dirty="0">
              <a:latin typeface="MS UI Gothic" pitchFamily="50" charset="-128"/>
              <a:ea typeface="MS UI Gothic" pitchFamily="50" charset="-128"/>
            </a:endParaRP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コンテンツ プレースホルダ 6"/>
          <p:cNvGraphicFramePr>
            <a:graphicFrameLocks noGrp="1"/>
          </p:cNvGraphicFramePr>
          <p:nvPr>
            <p:ph idx="1"/>
          </p:nvPr>
        </p:nvGraphicFramePr>
        <p:xfrm>
          <a:off x="395536" y="548680"/>
          <a:ext cx="8301608" cy="6205096"/>
        </p:xfrm>
        <a:graphic>
          <a:graphicData uri="http://schemas.openxmlformats.org/drawingml/2006/table">
            <a:tbl>
              <a:tblPr firstRow="1" bandRow="1">
                <a:effectLst>
                  <a:innerShdw blurRad="63500" dist="50800" dir="2700000">
                    <a:prstClr val="black">
                      <a:alpha val="50000"/>
                    </a:prstClr>
                  </a:innerShdw>
                </a:effectLst>
              </a:tblPr>
              <a:tblGrid>
                <a:gridCol w="4150804"/>
                <a:gridCol w="4150804"/>
              </a:tblGrid>
              <a:tr h="358364">
                <a:tc>
                  <a:txBody>
                    <a:bodyPr/>
                    <a:lstStyle/>
                    <a:p>
                      <a:pPr algn="ctr"/>
                      <a:r>
                        <a:rPr kumimoji="1" lang="ja-JP" altLang="en-US" sz="1600" b="1" dirty="0" smtClean="0">
                          <a:solidFill>
                            <a:srgbClr val="FF0000"/>
                          </a:solidFill>
                          <a:latin typeface="MS UI Gothic" pitchFamily="50" charset="-128"/>
                          <a:ea typeface="MS UI Gothic" pitchFamily="50" charset="-128"/>
                        </a:rPr>
                        <a:t>改　定　後</a:t>
                      </a:r>
                      <a:endParaRPr kumimoji="1" lang="ja-JP" altLang="en-US" sz="16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1600" dirty="0" smtClean="0">
                          <a:latin typeface="MS UI Gothic" pitchFamily="50" charset="-128"/>
                          <a:ea typeface="MS UI Gothic" pitchFamily="50" charset="-128"/>
                        </a:rPr>
                        <a:t>現　　行</a:t>
                      </a:r>
                      <a:endParaRPr kumimoji="1" lang="ja-JP" altLang="en-US" sz="1600" dirty="0">
                        <a:latin typeface="MS UI Gothic" pitchFamily="50" charset="-128"/>
                        <a:ea typeface="MS UI Gothic" pitchFamily="50" charset="-128"/>
                      </a:endParaRPr>
                    </a:p>
                  </a:txBody>
                  <a:tcPr>
                    <a:solidFill>
                      <a:schemeClr val="accent5">
                        <a:lumMod val="20000"/>
                        <a:lumOff val="80000"/>
                      </a:schemeClr>
                    </a:solidFill>
                  </a:tcPr>
                </a:tc>
              </a:tr>
              <a:tr h="5846732">
                <a:tc>
                  <a:txBody>
                    <a:bodyPr/>
                    <a:lstStyle/>
                    <a:p>
                      <a:pPr marL="450850" indent="-450850"/>
                      <a:r>
                        <a:rPr kumimoji="1" lang="en-US" altLang="ja-JP" sz="1700" baseline="0" dirty="0" smtClean="0">
                          <a:solidFill>
                            <a:schemeClr val="tx1"/>
                          </a:solidFill>
                          <a:latin typeface="MS UI Gothic" pitchFamily="50" charset="-128"/>
                          <a:ea typeface="MS UI Gothic" pitchFamily="50" charset="-128"/>
                          <a:cs typeface="+mn-cs"/>
                        </a:rPr>
                        <a:t>B005-4</a:t>
                      </a:r>
                      <a:r>
                        <a:rPr kumimoji="1" lang="ja-JP" altLang="en-US" sz="1700" baseline="0" dirty="0" smtClean="0">
                          <a:solidFill>
                            <a:schemeClr val="tx1"/>
                          </a:solidFill>
                          <a:latin typeface="MS UI Gothic" pitchFamily="50" charset="-128"/>
                          <a:ea typeface="MS UI Gothic" pitchFamily="50" charset="-128"/>
                          <a:cs typeface="+mn-cs"/>
                        </a:rPr>
                        <a:t>　ハイリスク妊産婦共同管理料（</a:t>
                      </a:r>
                      <a:r>
                        <a:rPr kumimoji="1" lang="en-US" altLang="ja-JP" sz="1700" baseline="0" dirty="0" smtClean="0">
                          <a:solidFill>
                            <a:schemeClr val="tx1"/>
                          </a:solidFill>
                          <a:latin typeface="MS UI Gothic" pitchFamily="50" charset="-128"/>
                          <a:ea typeface="MS UI Gothic" pitchFamily="50" charset="-128"/>
                          <a:cs typeface="+mn-cs"/>
                        </a:rPr>
                        <a:t>Ⅰ</a:t>
                      </a:r>
                      <a:r>
                        <a:rPr kumimoji="1" lang="ja-JP" altLang="en-US" sz="1700" baseline="0" dirty="0" smtClean="0">
                          <a:solidFill>
                            <a:schemeClr val="tx1"/>
                          </a:solidFill>
                          <a:latin typeface="MS UI Gothic" pitchFamily="50" charset="-128"/>
                          <a:ea typeface="MS UI Gothic" pitchFamily="50" charset="-128"/>
                          <a:cs typeface="+mn-cs"/>
                        </a:rPr>
                        <a:t>）</a:t>
                      </a:r>
                      <a:endParaRPr kumimoji="1" lang="en-US" altLang="ja-JP" sz="1700" baseline="0" dirty="0" smtClean="0">
                        <a:solidFill>
                          <a:schemeClr val="tx1"/>
                        </a:solidFill>
                        <a:latin typeface="MS UI Gothic" pitchFamily="50" charset="-128"/>
                        <a:ea typeface="MS UI Gothic" pitchFamily="50" charset="-128"/>
                        <a:cs typeface="+mn-cs"/>
                      </a:endParaRPr>
                    </a:p>
                    <a:p>
                      <a:pPr marL="450850" indent="-450850"/>
                      <a:r>
                        <a:rPr kumimoji="1" lang="ja-JP" altLang="en-US" sz="1700" baseline="0" dirty="0" smtClean="0">
                          <a:solidFill>
                            <a:schemeClr val="tx1"/>
                          </a:solidFill>
                          <a:latin typeface="MS UI Gothic" pitchFamily="50" charset="-128"/>
                          <a:ea typeface="MS UI Gothic" pitchFamily="50" charset="-128"/>
                          <a:cs typeface="+mn-cs"/>
                        </a:rPr>
                        <a:t>　　　　　　　　　　　　　　　　　　　</a:t>
                      </a:r>
                      <a:r>
                        <a:rPr kumimoji="1" lang="ja-JP" altLang="en-US" sz="1700" b="1" baseline="0" dirty="0" smtClean="0">
                          <a:solidFill>
                            <a:srgbClr val="FF0000"/>
                          </a:solidFill>
                          <a:latin typeface="MS UI Gothic" pitchFamily="50" charset="-128"/>
                          <a:ea typeface="MS UI Gothic" pitchFamily="50" charset="-128"/>
                          <a:cs typeface="+mn-cs"/>
                        </a:rPr>
                        <a:t>８００点（改）</a:t>
                      </a:r>
                      <a:endParaRPr kumimoji="1" lang="en-US" altLang="ja-JP" sz="1700" b="1" baseline="0" dirty="0" smtClean="0">
                        <a:solidFill>
                          <a:srgbClr val="FF0000"/>
                        </a:solidFill>
                        <a:latin typeface="MS UI Gothic" pitchFamily="50" charset="-128"/>
                        <a:ea typeface="MS UI Gothic" pitchFamily="50" charset="-128"/>
                        <a:cs typeface="+mn-cs"/>
                      </a:endParaRPr>
                    </a:p>
                    <a:p>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対象者</a:t>
                      </a:r>
                      <a:r>
                        <a:rPr kumimoji="1" lang="en-US" altLang="ja-JP" sz="1600" baseline="0" dirty="0" smtClean="0">
                          <a:solidFill>
                            <a:schemeClr val="tx1"/>
                          </a:solidFill>
                          <a:latin typeface="MS UI Gothic" pitchFamily="50" charset="-128"/>
                          <a:ea typeface="MS UI Gothic" pitchFamily="50" charset="-128"/>
                          <a:cs typeface="+mn-cs"/>
                        </a:rPr>
                        <a:t>]</a:t>
                      </a:r>
                    </a:p>
                    <a:p>
                      <a:r>
                        <a:rPr kumimoji="1" lang="ja-JP" altLang="en-US" sz="1600" baseline="0" dirty="0" smtClean="0">
                          <a:solidFill>
                            <a:schemeClr val="tx1"/>
                          </a:solidFill>
                          <a:latin typeface="MS UI Gothic" pitchFamily="50" charset="-128"/>
                          <a:ea typeface="MS UI Gothic" pitchFamily="50" charset="-128"/>
                          <a:cs typeface="+mn-cs"/>
                        </a:rPr>
                        <a:t>●妊婦であって次に掲げる状態にあるもの</a:t>
                      </a:r>
                      <a:endParaRPr kumimoji="1" lang="en-US" altLang="ja-JP" sz="1600" baseline="0" dirty="0" smtClean="0">
                        <a:solidFill>
                          <a:schemeClr val="tx1"/>
                        </a:solidFill>
                        <a:latin typeface="MS UI Gothic" pitchFamily="50" charset="-128"/>
                        <a:ea typeface="MS UI Gothic" pitchFamily="50" charset="-128"/>
                        <a:cs typeface="+mn-cs"/>
                      </a:endParaRPr>
                    </a:p>
                    <a:p>
                      <a:pPr marL="177800" indent="177800"/>
                      <a:r>
                        <a:rPr kumimoji="1" lang="ja-JP" altLang="en-US" sz="1600" baseline="0" dirty="0" smtClean="0">
                          <a:solidFill>
                            <a:schemeClr val="tx1"/>
                          </a:solidFill>
                          <a:latin typeface="MS UI Gothic" pitchFamily="50" charset="-128"/>
                          <a:ea typeface="MS UI Gothic" pitchFamily="50" charset="-128"/>
                          <a:cs typeface="+mn-cs"/>
                        </a:rPr>
                        <a:t>妊娠２２週から３２週未満の早産、妊</a:t>
                      </a:r>
                      <a:r>
                        <a:rPr kumimoji="1" lang="zh-TW" altLang="en-US" sz="1600" baseline="0" dirty="0" smtClean="0">
                          <a:solidFill>
                            <a:schemeClr val="tx1"/>
                          </a:solidFill>
                          <a:latin typeface="MS UI Gothic" pitchFamily="50" charset="-128"/>
                          <a:ea typeface="MS UI Gothic" pitchFamily="50" charset="-128"/>
                          <a:cs typeface="+mn-cs"/>
                        </a:rPr>
                        <a:t>娠高血圧症候群重症、前置胎盤、妊</a:t>
                      </a:r>
                      <a:r>
                        <a:rPr kumimoji="1" lang="ja-JP" altLang="en-US" sz="1600" baseline="0" dirty="0" smtClean="0">
                          <a:solidFill>
                            <a:schemeClr val="tx1"/>
                          </a:solidFill>
                          <a:latin typeface="MS UI Gothic" pitchFamily="50" charset="-128"/>
                          <a:ea typeface="MS UI Gothic" pitchFamily="50" charset="-128"/>
                          <a:cs typeface="+mn-cs"/>
                        </a:rPr>
                        <a:t>娠３０週未満の切迫早産、</a:t>
                      </a:r>
                      <a:r>
                        <a:rPr kumimoji="1" lang="ja-JP" altLang="en-US" sz="1600" b="1" baseline="0" dirty="0" smtClean="0">
                          <a:solidFill>
                            <a:srgbClr val="FF0000"/>
                          </a:solidFill>
                          <a:latin typeface="MS UI Gothic" pitchFamily="50" charset="-128"/>
                          <a:ea typeface="MS UI Gothic" pitchFamily="50" charset="-128"/>
                          <a:cs typeface="+mn-cs"/>
                        </a:rPr>
                        <a:t>多胎妊娠、子宮内胎児発育遅延、</a:t>
                      </a:r>
                      <a:r>
                        <a:rPr kumimoji="1" lang="ja-JP" altLang="en-US" sz="1600" baseline="0" dirty="0" smtClean="0">
                          <a:solidFill>
                            <a:schemeClr val="tx1"/>
                          </a:solidFill>
                          <a:latin typeface="MS UI Gothic" pitchFamily="50" charset="-128"/>
                          <a:ea typeface="MS UI Gothic" pitchFamily="50" charset="-128"/>
                          <a:cs typeface="+mn-cs"/>
                        </a:rPr>
                        <a:t>心疾患、糖尿</a:t>
                      </a:r>
                      <a:r>
                        <a:rPr kumimoji="1" lang="zh-TW" altLang="en-US" sz="1600" baseline="0" dirty="0" smtClean="0">
                          <a:solidFill>
                            <a:schemeClr val="tx1"/>
                          </a:solidFill>
                          <a:latin typeface="MS UI Gothic" pitchFamily="50" charset="-128"/>
                          <a:ea typeface="MS UI Gothic" pitchFamily="50" charset="-128"/>
                          <a:cs typeface="+mn-cs"/>
                        </a:rPr>
                        <a:t>病、甲状腺疾患、腎疾患、膠原病、特発性血小板減少性紫斑病、白血病、血友病、出血傾向、ＨＩＶ陽性、Ｒ</a:t>
                      </a:r>
                      <a:r>
                        <a:rPr kumimoji="1" lang="ja-JP" altLang="en-US" sz="1600" baseline="0" dirty="0" err="1" smtClean="0">
                          <a:solidFill>
                            <a:schemeClr val="tx1"/>
                          </a:solidFill>
                          <a:latin typeface="MS UI Gothic" pitchFamily="50" charset="-128"/>
                          <a:ea typeface="MS UI Gothic" pitchFamily="50" charset="-128"/>
                          <a:cs typeface="+mn-cs"/>
                        </a:rPr>
                        <a:t>ｈ</a:t>
                      </a:r>
                      <a:r>
                        <a:rPr kumimoji="1" lang="ja-JP" altLang="en-US" sz="1600" baseline="0" dirty="0" smtClean="0">
                          <a:solidFill>
                            <a:schemeClr val="tx1"/>
                          </a:solidFill>
                          <a:latin typeface="MS UI Gothic" pitchFamily="50" charset="-128"/>
                          <a:ea typeface="MS UI Gothic" pitchFamily="50" charset="-128"/>
                          <a:cs typeface="+mn-cs"/>
                        </a:rPr>
                        <a:t>不適合</a:t>
                      </a:r>
                      <a:endParaRPr kumimoji="1" lang="en-US" altLang="ja-JP" sz="1600" baseline="0" dirty="0" smtClean="0">
                        <a:solidFill>
                          <a:schemeClr val="tx1"/>
                        </a:solidFill>
                        <a:latin typeface="MS UI Gothic" pitchFamily="50" charset="-128"/>
                        <a:ea typeface="MS UI Gothic" pitchFamily="50" charset="-128"/>
                        <a:cs typeface="+mn-cs"/>
                      </a:endParaRPr>
                    </a:p>
                    <a:p>
                      <a:pPr marL="177800" indent="0"/>
                      <a:endParaRPr kumimoji="1" lang="en-US" altLang="ja-JP" sz="1600" baseline="0" dirty="0" smtClean="0">
                        <a:solidFill>
                          <a:schemeClr val="tx1"/>
                        </a:solidFill>
                        <a:latin typeface="MS UI Gothic" pitchFamily="50" charset="-128"/>
                        <a:ea typeface="MS UI Gothic" pitchFamily="50" charset="-128"/>
                        <a:cs typeface="+mn-cs"/>
                      </a:endParaRPr>
                    </a:p>
                    <a:p>
                      <a:pPr marL="177800" indent="0"/>
                      <a:endParaRPr kumimoji="1" lang="en-US" altLang="ja-JP" sz="1600" baseline="0" dirty="0" smtClean="0">
                        <a:solidFill>
                          <a:schemeClr val="tx1"/>
                        </a:solidFill>
                        <a:latin typeface="MS UI Gothic" pitchFamily="50" charset="-128"/>
                        <a:ea typeface="MS UI Gothic" pitchFamily="50" charset="-128"/>
                        <a:cs typeface="+mn-cs"/>
                      </a:endParaRPr>
                    </a:p>
                    <a:p>
                      <a:pPr marL="450850" indent="-450850"/>
                      <a:r>
                        <a:rPr kumimoji="1" lang="en-US" altLang="ja-JP" sz="1700" baseline="0" dirty="0" smtClean="0">
                          <a:solidFill>
                            <a:schemeClr val="tx1"/>
                          </a:solidFill>
                          <a:latin typeface="MS UI Gothic" pitchFamily="50" charset="-128"/>
                          <a:ea typeface="MS UI Gothic" pitchFamily="50" charset="-128"/>
                          <a:cs typeface="+mn-cs"/>
                        </a:rPr>
                        <a:t>B005-5</a:t>
                      </a:r>
                      <a:r>
                        <a:rPr kumimoji="1" lang="ja-JP" altLang="en-US" sz="1700" baseline="0" dirty="0" smtClean="0">
                          <a:solidFill>
                            <a:schemeClr val="tx1"/>
                          </a:solidFill>
                          <a:latin typeface="MS UI Gothic" pitchFamily="50" charset="-128"/>
                          <a:ea typeface="MS UI Gothic" pitchFamily="50" charset="-128"/>
                          <a:cs typeface="+mn-cs"/>
                        </a:rPr>
                        <a:t>　ハイリスク妊産婦共同管理料（</a:t>
                      </a:r>
                      <a:r>
                        <a:rPr kumimoji="1" lang="en-US" altLang="ja-JP" sz="1700" baseline="0" dirty="0" smtClean="0">
                          <a:solidFill>
                            <a:schemeClr val="tx1"/>
                          </a:solidFill>
                          <a:latin typeface="MS UI Gothic" pitchFamily="50" charset="-128"/>
                          <a:ea typeface="MS UI Gothic" pitchFamily="50" charset="-128"/>
                          <a:cs typeface="+mn-cs"/>
                        </a:rPr>
                        <a:t>Ⅱ</a:t>
                      </a:r>
                      <a:r>
                        <a:rPr kumimoji="1" lang="ja-JP" altLang="en-US" sz="1700" baseline="0" dirty="0" smtClean="0">
                          <a:solidFill>
                            <a:schemeClr val="tx1"/>
                          </a:solidFill>
                          <a:latin typeface="MS UI Gothic" pitchFamily="50" charset="-128"/>
                          <a:ea typeface="MS UI Gothic" pitchFamily="50" charset="-128"/>
                          <a:cs typeface="+mn-cs"/>
                        </a:rPr>
                        <a:t>）</a:t>
                      </a:r>
                      <a:endParaRPr kumimoji="1" lang="en-US" altLang="ja-JP" sz="1700" baseline="0" dirty="0" smtClean="0">
                        <a:solidFill>
                          <a:schemeClr val="tx1"/>
                        </a:solidFill>
                        <a:latin typeface="MS UI Gothic" pitchFamily="50" charset="-128"/>
                        <a:ea typeface="MS UI Gothic" pitchFamily="50" charset="-128"/>
                        <a:cs typeface="+mn-cs"/>
                      </a:endParaRPr>
                    </a:p>
                    <a:p>
                      <a:pPr marL="450850" indent="-450850"/>
                      <a:r>
                        <a:rPr kumimoji="1" lang="ja-JP" altLang="en-US" sz="1700" baseline="0" dirty="0" smtClean="0">
                          <a:solidFill>
                            <a:schemeClr val="tx1"/>
                          </a:solidFill>
                          <a:latin typeface="MS UI Gothic" pitchFamily="50" charset="-128"/>
                          <a:ea typeface="MS UI Gothic" pitchFamily="50" charset="-128"/>
                          <a:cs typeface="+mn-cs"/>
                        </a:rPr>
                        <a:t>　　　　　　　　　　　　　　　　　　　</a:t>
                      </a:r>
                      <a:r>
                        <a:rPr kumimoji="1" lang="ja-JP" altLang="en-US" sz="1700" b="1" baseline="0" dirty="0" smtClean="0">
                          <a:solidFill>
                            <a:srgbClr val="FF0000"/>
                          </a:solidFill>
                          <a:latin typeface="MS UI Gothic" pitchFamily="50" charset="-128"/>
                          <a:ea typeface="MS UI Gothic" pitchFamily="50" charset="-128"/>
                          <a:cs typeface="+mn-cs"/>
                        </a:rPr>
                        <a:t>５００点（改）</a:t>
                      </a:r>
                      <a:endParaRPr kumimoji="1" lang="en-US" altLang="ja-JP" sz="1700" b="1" baseline="0" dirty="0" smtClean="0">
                        <a:solidFill>
                          <a:srgbClr val="FF0000"/>
                        </a:solidFill>
                        <a:latin typeface="MS UI Gothic" pitchFamily="50" charset="-128"/>
                        <a:ea typeface="MS UI Gothic" pitchFamily="50" charset="-128"/>
                        <a:cs typeface="+mn-cs"/>
                      </a:endParaRPr>
                    </a:p>
                    <a:p>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対象者</a:t>
                      </a:r>
                      <a:r>
                        <a:rPr kumimoji="1" lang="en-US" altLang="ja-JP" sz="1600" baseline="0" dirty="0" smtClean="0">
                          <a:solidFill>
                            <a:schemeClr val="tx1"/>
                          </a:solidFill>
                          <a:latin typeface="MS UI Gothic" pitchFamily="50" charset="-128"/>
                          <a:ea typeface="MS UI Gothic" pitchFamily="50" charset="-128"/>
                          <a:cs typeface="+mn-cs"/>
                        </a:rPr>
                        <a:t>]</a:t>
                      </a:r>
                    </a:p>
                    <a:p>
                      <a:r>
                        <a:rPr kumimoji="1" lang="ja-JP" altLang="en-US" sz="1600" baseline="0" dirty="0" smtClean="0">
                          <a:solidFill>
                            <a:schemeClr val="tx1"/>
                          </a:solidFill>
                          <a:latin typeface="MS UI Gothic" pitchFamily="50" charset="-128"/>
                          <a:ea typeface="MS UI Gothic" pitchFamily="50" charset="-128"/>
                          <a:cs typeface="+mn-cs"/>
                        </a:rPr>
                        <a:t>●妊産婦であって次に掲げる状態にあるもの</a:t>
                      </a:r>
                    </a:p>
                    <a:p>
                      <a:pPr marL="177800" indent="177800"/>
                      <a:r>
                        <a:rPr kumimoji="1" lang="ja-JP" altLang="en-US" sz="1600" baseline="0" dirty="0" smtClean="0">
                          <a:solidFill>
                            <a:schemeClr val="tx1"/>
                          </a:solidFill>
                          <a:latin typeface="MS UI Gothic" pitchFamily="50" charset="-128"/>
                          <a:ea typeface="MS UI Gothic" pitchFamily="50" charset="-128"/>
                          <a:cs typeface="+mn-cs"/>
                        </a:rPr>
                        <a:t>妊娠２２週から３２週未満の早産、４０歳以上の初産婦、分娩前のＢＭＩが３５以上の初産婦、妊娠高血圧症候群</a:t>
                      </a:r>
                      <a:r>
                        <a:rPr kumimoji="1" lang="zh-TW" altLang="en-US" sz="1600" baseline="0" dirty="0" smtClean="0">
                          <a:solidFill>
                            <a:schemeClr val="tx1"/>
                          </a:solidFill>
                          <a:latin typeface="MS UI Gothic" pitchFamily="50" charset="-128"/>
                          <a:ea typeface="MS UI Gothic" pitchFamily="50" charset="-128"/>
                          <a:cs typeface="+mn-cs"/>
                        </a:rPr>
                        <a:t>重症、常位胎盤早期剥離、前置胎盤、双胎間輸血症候群、</a:t>
                      </a:r>
                      <a:r>
                        <a:rPr kumimoji="1" lang="zh-TW" altLang="en-US" sz="1600" b="1" baseline="0" dirty="0" smtClean="0">
                          <a:solidFill>
                            <a:srgbClr val="FF0000"/>
                          </a:solidFill>
                          <a:latin typeface="MS UI Gothic" pitchFamily="50" charset="-128"/>
                          <a:ea typeface="MS UI Gothic" pitchFamily="50" charset="-128"/>
                          <a:cs typeface="+mn-cs"/>
                        </a:rPr>
                        <a:t>多胎妊娠、子宮</a:t>
                      </a:r>
                      <a:r>
                        <a:rPr kumimoji="1" lang="zh-CN" altLang="en-US" sz="1600" b="1" baseline="0" dirty="0" smtClean="0">
                          <a:solidFill>
                            <a:srgbClr val="FF0000"/>
                          </a:solidFill>
                          <a:latin typeface="MS UI Gothic" pitchFamily="50" charset="-128"/>
                          <a:ea typeface="MS UI Gothic" pitchFamily="50" charset="-128"/>
                          <a:cs typeface="+mn-cs"/>
                        </a:rPr>
                        <a:t>内胎児発育遅延、</a:t>
                      </a:r>
                      <a:r>
                        <a:rPr kumimoji="1" lang="zh-CN" altLang="en-US" sz="1600" baseline="0" dirty="0" smtClean="0">
                          <a:solidFill>
                            <a:schemeClr val="tx1"/>
                          </a:solidFill>
                          <a:latin typeface="MS UI Gothic" pitchFamily="50" charset="-128"/>
                          <a:ea typeface="MS UI Gothic" pitchFamily="50" charset="-128"/>
                          <a:cs typeface="+mn-cs"/>
                        </a:rPr>
                        <a:t>心疾患、糖尿病、</a:t>
                      </a:r>
                      <a:r>
                        <a:rPr kumimoji="1" lang="zh-TW" altLang="en-US" sz="1600" baseline="0" dirty="0" smtClean="0">
                          <a:solidFill>
                            <a:schemeClr val="tx1"/>
                          </a:solidFill>
                          <a:latin typeface="MS UI Gothic" pitchFamily="50" charset="-128"/>
                          <a:ea typeface="MS UI Gothic" pitchFamily="50" charset="-128"/>
                          <a:cs typeface="+mn-cs"/>
                        </a:rPr>
                        <a:t>特発性血小板減少性紫斑病、白血病、血友病、出血傾向、ＨＩＶ陽性</a:t>
                      </a:r>
                      <a:endParaRPr kumimoji="1" lang="en-US" altLang="ja-JP" sz="1600"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450850" indent="-450850"/>
                      <a:r>
                        <a:rPr kumimoji="1" lang="en-US" altLang="ja-JP" sz="1700" baseline="0" dirty="0" smtClean="0">
                          <a:solidFill>
                            <a:schemeClr val="tx1"/>
                          </a:solidFill>
                          <a:latin typeface="MS UI Gothic" pitchFamily="50" charset="-128"/>
                          <a:ea typeface="MS UI Gothic" pitchFamily="50" charset="-128"/>
                          <a:cs typeface="+mn-cs"/>
                        </a:rPr>
                        <a:t>B005-4</a:t>
                      </a:r>
                      <a:r>
                        <a:rPr kumimoji="1" lang="ja-JP" altLang="en-US" sz="1700" baseline="0" dirty="0" smtClean="0">
                          <a:solidFill>
                            <a:schemeClr val="tx1"/>
                          </a:solidFill>
                          <a:latin typeface="MS UI Gothic" pitchFamily="50" charset="-128"/>
                          <a:ea typeface="MS UI Gothic" pitchFamily="50" charset="-128"/>
                          <a:cs typeface="+mn-cs"/>
                        </a:rPr>
                        <a:t>　ハイリスク妊産婦共同管理料（</a:t>
                      </a:r>
                      <a:r>
                        <a:rPr kumimoji="1" lang="en-US" altLang="ja-JP" sz="1700" baseline="0" dirty="0" smtClean="0">
                          <a:solidFill>
                            <a:schemeClr val="tx1"/>
                          </a:solidFill>
                          <a:latin typeface="MS UI Gothic" pitchFamily="50" charset="-128"/>
                          <a:ea typeface="MS UI Gothic" pitchFamily="50" charset="-128"/>
                          <a:cs typeface="+mn-cs"/>
                        </a:rPr>
                        <a:t>Ⅰ</a:t>
                      </a:r>
                      <a:r>
                        <a:rPr kumimoji="1" lang="ja-JP" altLang="en-US" sz="1700" baseline="0" dirty="0" smtClean="0">
                          <a:solidFill>
                            <a:schemeClr val="tx1"/>
                          </a:solidFill>
                          <a:latin typeface="MS UI Gothic" pitchFamily="50" charset="-128"/>
                          <a:ea typeface="MS UI Gothic" pitchFamily="50" charset="-128"/>
                          <a:cs typeface="+mn-cs"/>
                        </a:rPr>
                        <a:t>）　　　　　　　　　　</a:t>
                      </a:r>
                      <a:endParaRPr kumimoji="1" lang="en-US" altLang="ja-JP" sz="1700" baseline="0" dirty="0" smtClean="0">
                        <a:solidFill>
                          <a:schemeClr val="tx1"/>
                        </a:solidFill>
                        <a:latin typeface="MS UI Gothic" pitchFamily="50" charset="-128"/>
                        <a:ea typeface="MS UI Gothic" pitchFamily="50" charset="-128"/>
                        <a:cs typeface="+mn-cs"/>
                      </a:endParaRPr>
                    </a:p>
                    <a:p>
                      <a:pPr marL="450850" indent="-450850"/>
                      <a:r>
                        <a:rPr kumimoji="1" lang="ja-JP" altLang="en-US" sz="1700" baseline="0" dirty="0" smtClean="0">
                          <a:solidFill>
                            <a:schemeClr val="tx1"/>
                          </a:solidFill>
                          <a:latin typeface="MS UI Gothic" pitchFamily="50" charset="-128"/>
                          <a:ea typeface="MS UI Gothic" pitchFamily="50" charset="-128"/>
                          <a:cs typeface="+mn-cs"/>
                        </a:rPr>
                        <a:t>　　　　　　　　　　　　　　　　　　　　　５００点</a:t>
                      </a:r>
                    </a:p>
                    <a:p>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対象者</a:t>
                      </a:r>
                      <a:r>
                        <a:rPr kumimoji="1" lang="en-US" altLang="ja-JP" sz="1600" baseline="0" dirty="0" smtClean="0">
                          <a:solidFill>
                            <a:schemeClr val="tx1"/>
                          </a:solidFill>
                          <a:latin typeface="MS UI Gothic" pitchFamily="50" charset="-128"/>
                          <a:ea typeface="MS UI Gothic" pitchFamily="50" charset="-128"/>
                          <a:cs typeface="+mn-cs"/>
                        </a:rPr>
                        <a:t>]</a:t>
                      </a:r>
                    </a:p>
                    <a:p>
                      <a:r>
                        <a:rPr kumimoji="1" lang="ja-JP" altLang="en-US" sz="1600" baseline="0" dirty="0" smtClean="0">
                          <a:solidFill>
                            <a:schemeClr val="tx1"/>
                          </a:solidFill>
                          <a:latin typeface="MS UI Gothic" pitchFamily="50" charset="-128"/>
                          <a:ea typeface="MS UI Gothic" pitchFamily="50" charset="-128"/>
                          <a:cs typeface="+mn-cs"/>
                        </a:rPr>
                        <a:t>●妊婦であって次に掲げる状態にあるもの</a:t>
                      </a:r>
                    </a:p>
                    <a:p>
                      <a:pPr marL="177800" indent="177800"/>
                      <a:r>
                        <a:rPr kumimoji="1" lang="ja-JP" altLang="en-US" sz="1600" baseline="0" dirty="0" smtClean="0">
                          <a:solidFill>
                            <a:schemeClr val="tx1"/>
                          </a:solidFill>
                          <a:latin typeface="MS UI Gothic" pitchFamily="50" charset="-128"/>
                          <a:ea typeface="MS UI Gothic" pitchFamily="50" charset="-128"/>
                          <a:cs typeface="+mn-cs"/>
                        </a:rPr>
                        <a:t>妊娠２２週から３２週未満の早産、妊</a:t>
                      </a:r>
                      <a:r>
                        <a:rPr kumimoji="1" lang="zh-TW" altLang="en-US" sz="1600" baseline="0" dirty="0" smtClean="0">
                          <a:solidFill>
                            <a:schemeClr val="tx1"/>
                          </a:solidFill>
                          <a:latin typeface="MS UI Gothic" pitchFamily="50" charset="-128"/>
                          <a:ea typeface="MS UI Gothic" pitchFamily="50" charset="-128"/>
                          <a:cs typeface="+mn-cs"/>
                        </a:rPr>
                        <a:t>娠高血圧症候群重症、前置胎盤、妊</a:t>
                      </a:r>
                      <a:r>
                        <a:rPr kumimoji="1" lang="ja-JP" altLang="en-US" sz="1600" baseline="0" dirty="0" smtClean="0">
                          <a:solidFill>
                            <a:schemeClr val="tx1"/>
                          </a:solidFill>
                          <a:latin typeface="MS UI Gothic" pitchFamily="50" charset="-128"/>
                          <a:ea typeface="MS UI Gothic" pitchFamily="50" charset="-128"/>
                          <a:cs typeface="+mn-cs"/>
                        </a:rPr>
                        <a:t>娠３０週未満の切迫早産、心疾患、糖</a:t>
                      </a:r>
                      <a:r>
                        <a:rPr kumimoji="1" lang="zh-TW" altLang="en-US" sz="1600" baseline="0" dirty="0" smtClean="0">
                          <a:solidFill>
                            <a:schemeClr val="tx1"/>
                          </a:solidFill>
                          <a:latin typeface="MS UI Gothic" pitchFamily="50" charset="-128"/>
                          <a:ea typeface="MS UI Gothic" pitchFamily="50" charset="-128"/>
                          <a:cs typeface="+mn-cs"/>
                        </a:rPr>
                        <a:t>尿病、甲状腺疾患、腎疾患、膠原病、特発性血小板減少性紫斑病、白血病、血友病、出血傾向、ＨＩＶ陽性、Ｒ</a:t>
                      </a:r>
                      <a:r>
                        <a:rPr kumimoji="1" lang="ja-JP" altLang="en-US" sz="1600" baseline="0" dirty="0" err="1" smtClean="0">
                          <a:solidFill>
                            <a:schemeClr val="tx1"/>
                          </a:solidFill>
                          <a:latin typeface="MS UI Gothic" pitchFamily="50" charset="-128"/>
                          <a:ea typeface="MS UI Gothic" pitchFamily="50" charset="-128"/>
                          <a:cs typeface="+mn-cs"/>
                        </a:rPr>
                        <a:t>ｈ</a:t>
                      </a:r>
                      <a:r>
                        <a:rPr kumimoji="1" lang="ja-JP" altLang="en-US" sz="1600" baseline="0" dirty="0" smtClean="0">
                          <a:solidFill>
                            <a:schemeClr val="tx1"/>
                          </a:solidFill>
                          <a:latin typeface="MS UI Gothic" pitchFamily="50" charset="-128"/>
                          <a:ea typeface="MS UI Gothic" pitchFamily="50" charset="-128"/>
                          <a:cs typeface="+mn-cs"/>
                        </a:rPr>
                        <a:t>不適合</a:t>
                      </a:r>
                      <a:endParaRPr kumimoji="1" lang="en-US" altLang="ja-JP" sz="1600" baseline="0" dirty="0" smtClean="0">
                        <a:solidFill>
                          <a:schemeClr val="tx1"/>
                        </a:solidFill>
                        <a:latin typeface="MS UI Gothic" pitchFamily="50" charset="-128"/>
                        <a:ea typeface="MS UI Gothic" pitchFamily="50" charset="-128"/>
                        <a:cs typeface="+mn-cs"/>
                      </a:endParaRPr>
                    </a:p>
                    <a:p>
                      <a:pPr marL="177800" indent="0"/>
                      <a:endParaRPr kumimoji="1" lang="en-US" altLang="ja-JP" sz="1600" baseline="0" dirty="0" smtClean="0">
                        <a:solidFill>
                          <a:schemeClr val="tx1"/>
                        </a:solidFill>
                        <a:latin typeface="MS UI Gothic" pitchFamily="50" charset="-128"/>
                        <a:ea typeface="MS UI Gothic" pitchFamily="50" charset="-128"/>
                        <a:cs typeface="+mn-cs"/>
                      </a:endParaRPr>
                    </a:p>
                    <a:p>
                      <a:pPr marL="177800" indent="0"/>
                      <a:endParaRPr kumimoji="1" lang="ja-JP" altLang="en-US" sz="1600" baseline="0" dirty="0" smtClean="0">
                        <a:solidFill>
                          <a:schemeClr val="tx1"/>
                        </a:solidFill>
                        <a:latin typeface="MS UI Gothic" pitchFamily="50" charset="-128"/>
                        <a:ea typeface="MS UI Gothic" pitchFamily="50" charset="-128"/>
                        <a:cs typeface="+mn-cs"/>
                      </a:endParaRPr>
                    </a:p>
                    <a:p>
                      <a:r>
                        <a:rPr kumimoji="1" lang="en-US" altLang="ja-JP" sz="1700" baseline="0" dirty="0" smtClean="0">
                          <a:solidFill>
                            <a:schemeClr val="tx1"/>
                          </a:solidFill>
                          <a:latin typeface="MS UI Gothic" pitchFamily="50" charset="-128"/>
                          <a:ea typeface="MS UI Gothic" pitchFamily="50" charset="-128"/>
                          <a:cs typeface="+mn-cs"/>
                        </a:rPr>
                        <a:t>B005-5</a:t>
                      </a:r>
                      <a:r>
                        <a:rPr kumimoji="1" lang="ja-JP" altLang="en-US" sz="1700" baseline="0" dirty="0" smtClean="0">
                          <a:solidFill>
                            <a:schemeClr val="tx1"/>
                          </a:solidFill>
                          <a:latin typeface="MS UI Gothic" pitchFamily="50" charset="-128"/>
                          <a:ea typeface="MS UI Gothic" pitchFamily="50" charset="-128"/>
                          <a:cs typeface="+mn-cs"/>
                        </a:rPr>
                        <a:t>　ハイリスク妊産婦共同管理料（</a:t>
                      </a:r>
                      <a:r>
                        <a:rPr kumimoji="1" lang="en-US" altLang="ja-JP" sz="1700" baseline="0" dirty="0" smtClean="0">
                          <a:solidFill>
                            <a:schemeClr val="tx1"/>
                          </a:solidFill>
                          <a:latin typeface="MS UI Gothic" pitchFamily="50" charset="-128"/>
                          <a:ea typeface="MS UI Gothic" pitchFamily="50" charset="-128"/>
                          <a:cs typeface="+mn-cs"/>
                        </a:rPr>
                        <a:t>Ⅱ</a:t>
                      </a:r>
                      <a:r>
                        <a:rPr kumimoji="1" lang="ja-JP" altLang="en-US" sz="1700" baseline="0" dirty="0" smtClean="0">
                          <a:solidFill>
                            <a:schemeClr val="tx1"/>
                          </a:solidFill>
                          <a:latin typeface="MS UI Gothic" pitchFamily="50" charset="-128"/>
                          <a:ea typeface="MS UI Gothic" pitchFamily="50" charset="-128"/>
                          <a:cs typeface="+mn-cs"/>
                        </a:rPr>
                        <a:t>）</a:t>
                      </a:r>
                      <a:endParaRPr kumimoji="1" lang="en-US" altLang="ja-JP" sz="1700" baseline="0" dirty="0" smtClean="0">
                        <a:solidFill>
                          <a:schemeClr val="tx1"/>
                        </a:solidFill>
                        <a:latin typeface="MS UI Gothic" pitchFamily="50" charset="-128"/>
                        <a:ea typeface="MS UI Gothic" pitchFamily="50" charset="-128"/>
                        <a:cs typeface="+mn-cs"/>
                      </a:endParaRPr>
                    </a:p>
                    <a:p>
                      <a:r>
                        <a:rPr kumimoji="1" lang="ja-JP" altLang="en-US" sz="1700" baseline="0" dirty="0" smtClean="0">
                          <a:solidFill>
                            <a:schemeClr val="tx1"/>
                          </a:solidFill>
                          <a:latin typeface="MS UI Gothic" pitchFamily="50" charset="-128"/>
                          <a:ea typeface="MS UI Gothic" pitchFamily="50" charset="-128"/>
                          <a:cs typeface="+mn-cs"/>
                        </a:rPr>
                        <a:t>　　　　　　　　　　　　　　　　　　　　　３５０点</a:t>
                      </a:r>
                    </a:p>
                    <a:p>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対象者</a:t>
                      </a:r>
                      <a:r>
                        <a:rPr kumimoji="1" lang="en-US" altLang="ja-JP" sz="1600" baseline="0" dirty="0" smtClean="0">
                          <a:solidFill>
                            <a:schemeClr val="tx1"/>
                          </a:solidFill>
                          <a:latin typeface="MS UI Gothic" pitchFamily="50" charset="-128"/>
                          <a:ea typeface="MS UI Gothic" pitchFamily="50" charset="-128"/>
                          <a:cs typeface="+mn-cs"/>
                        </a:rPr>
                        <a:t>]</a:t>
                      </a:r>
                    </a:p>
                    <a:p>
                      <a:r>
                        <a:rPr kumimoji="1" lang="ja-JP" altLang="en-US" sz="1600" baseline="0" dirty="0" smtClean="0">
                          <a:solidFill>
                            <a:schemeClr val="tx1"/>
                          </a:solidFill>
                          <a:latin typeface="MS UI Gothic" pitchFamily="50" charset="-128"/>
                          <a:ea typeface="MS UI Gothic" pitchFamily="50" charset="-128"/>
                          <a:cs typeface="+mn-cs"/>
                        </a:rPr>
                        <a:t>● 妊産婦であって次に掲げる状態にあるもの</a:t>
                      </a:r>
                    </a:p>
                    <a:p>
                      <a:pPr marL="273050" indent="177800"/>
                      <a:r>
                        <a:rPr kumimoji="1" lang="ja-JP" altLang="en-US" sz="1600" baseline="0" dirty="0" smtClean="0">
                          <a:solidFill>
                            <a:schemeClr val="tx1"/>
                          </a:solidFill>
                          <a:latin typeface="MS UI Gothic" pitchFamily="50" charset="-128"/>
                          <a:ea typeface="MS UI Gothic" pitchFamily="50" charset="-128"/>
                          <a:cs typeface="+mn-cs"/>
                        </a:rPr>
                        <a:t>妊娠２２週から３２週未満の早産、４０歳以上の初産婦、分娩前のＢＭＩが３５以上の初産婦、妊娠高血圧症</a:t>
                      </a:r>
                      <a:r>
                        <a:rPr kumimoji="1" lang="zh-TW" altLang="en-US" sz="1600" baseline="0" dirty="0" smtClean="0">
                          <a:solidFill>
                            <a:schemeClr val="tx1"/>
                          </a:solidFill>
                          <a:latin typeface="MS UI Gothic" pitchFamily="50" charset="-128"/>
                          <a:ea typeface="MS UI Gothic" pitchFamily="50" charset="-128"/>
                          <a:cs typeface="+mn-cs"/>
                        </a:rPr>
                        <a:t>候群重症、常位胎盤早期剥離、前置胎盤、双胎間輸血症候群、心疾患、糖尿病、特発性血小板減少性紫斑病、白血病、血友病、出血傾向、ＨＩＶ陽性</a:t>
                      </a:r>
                      <a:endParaRPr kumimoji="1" lang="ja-JP" altLang="en-US" sz="1600" dirty="0">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4" name="スライド番号プレースホルダ 7"/>
          <p:cNvSpPr>
            <a:spLocks noGrp="1"/>
          </p:cNvSpPr>
          <p:nvPr>
            <p:ph type="sldNum" sz="quarter" idx="11"/>
          </p:nvPr>
        </p:nvSpPr>
        <p:spPr>
          <a:xfrm>
            <a:off x="6840538" y="6480175"/>
            <a:ext cx="2133600" cy="339725"/>
          </a:xfrm>
        </p:spPr>
        <p:txBody>
          <a:bodyPr/>
          <a:lstStyle/>
          <a:p>
            <a:pPr algn="r">
              <a:defRPr/>
            </a:pPr>
            <a:fld id="{EFB64831-C491-442D-BE9E-DED127E8B146}" type="slidenum">
              <a:rPr lang="en-US" sz="1400">
                <a:effectLst>
                  <a:outerShdw blurRad="38100" dist="38100" dir="2700000" algn="tl">
                    <a:srgbClr val="000000">
                      <a:alpha val="43137"/>
                    </a:srgbClr>
                  </a:outerShdw>
                </a:effectLst>
              </a:rPr>
              <a:pPr algn="r">
                <a:defRPr/>
              </a:pPr>
              <a:t>257</a:t>
            </a:fld>
            <a:endParaRPr lang="en-US" sz="1400" dirty="0">
              <a:effectLst>
                <a:outerShdw blurRad="38100" dist="38100" dir="2700000" algn="tl">
                  <a:srgbClr val="000000">
                    <a:alpha val="43137"/>
                  </a:srgbClr>
                </a:outerShdw>
              </a:effectLst>
            </a:endParaRPr>
          </a:p>
        </p:txBody>
      </p:sp>
      <p:sp>
        <p:nvSpPr>
          <p:cNvPr id="5" name="テキスト ボックス 4"/>
          <p:cNvSpPr txBox="1"/>
          <p:nvPr/>
        </p:nvSpPr>
        <p:spPr>
          <a:xfrm>
            <a:off x="4427984" y="188640"/>
            <a:ext cx="453752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141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174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602</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616</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638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898</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6"/>
          <p:cNvGraphicFramePr>
            <a:graphicFrameLocks noGrp="1"/>
          </p:cNvGraphicFramePr>
          <p:nvPr>
            <p:ph idx="1"/>
          </p:nvPr>
        </p:nvGraphicFramePr>
        <p:xfrm>
          <a:off x="467544" y="1988840"/>
          <a:ext cx="8229600" cy="4800600"/>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56611">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4323909">
                <a:tc>
                  <a:txBody>
                    <a:bodyPr/>
                    <a:lstStyle/>
                    <a:p>
                      <a:pPr marL="0" indent="0"/>
                      <a:r>
                        <a:rPr kumimoji="1" lang="en-US" altLang="ja-JP" sz="1800" b="0" baseline="0" dirty="0" smtClean="0">
                          <a:solidFill>
                            <a:schemeClr val="tx1"/>
                          </a:solidFill>
                          <a:latin typeface="MS UI Gothic" pitchFamily="50" charset="-128"/>
                          <a:ea typeface="MS UI Gothic" pitchFamily="50" charset="-128"/>
                          <a:cs typeface="+mn-cs"/>
                        </a:rPr>
                        <a:t>B005-6</a:t>
                      </a:r>
                      <a:r>
                        <a:rPr kumimoji="1" lang="ja-JP" altLang="en-US" sz="1800" b="0" baseline="0" dirty="0" smtClean="0">
                          <a:solidFill>
                            <a:schemeClr val="tx1"/>
                          </a:solidFill>
                          <a:latin typeface="MS UI Gothic" pitchFamily="50" charset="-128"/>
                          <a:ea typeface="MS UI Gothic" pitchFamily="50" charset="-128"/>
                          <a:cs typeface="+mn-cs"/>
                        </a:rPr>
                        <a:t>　がん治療連携計画策定料</a:t>
                      </a:r>
                      <a:endParaRPr kumimoji="1" lang="en-US" altLang="ja-JP" sz="1800" b="0" baseline="0" dirty="0" smtClean="0">
                        <a:solidFill>
                          <a:schemeClr val="tx1"/>
                        </a:solidFill>
                        <a:latin typeface="MS UI Gothic" pitchFamily="50" charset="-128"/>
                        <a:ea typeface="MS UI Gothic" pitchFamily="50" charset="-128"/>
                        <a:cs typeface="+mn-cs"/>
                      </a:endParaRPr>
                    </a:p>
                    <a:p>
                      <a:pPr marL="0" indent="0"/>
                      <a:r>
                        <a:rPr kumimoji="1" lang="ja-JP" altLang="en-US" sz="1800" b="0" baseline="0" dirty="0" smtClean="0">
                          <a:solidFill>
                            <a:schemeClr val="tx1"/>
                          </a:solidFill>
                          <a:latin typeface="MS UI Gothic" pitchFamily="50" charset="-128"/>
                          <a:ea typeface="MS UI Gothic" pitchFamily="50" charset="-128"/>
                          <a:cs typeface="+mn-cs"/>
                        </a:rPr>
                        <a:t>　１ がん治療連携計画策定料１　７５０点</a:t>
                      </a:r>
                      <a:endParaRPr kumimoji="1" lang="en-US" altLang="ja-JP" sz="1800" b="0" baseline="0" dirty="0" smtClean="0">
                        <a:solidFill>
                          <a:schemeClr val="tx1"/>
                        </a:solidFill>
                        <a:latin typeface="MS UI Gothic" pitchFamily="50" charset="-128"/>
                        <a:ea typeface="MS UI Gothic" pitchFamily="50" charset="-128"/>
                        <a:cs typeface="+mn-cs"/>
                      </a:endParaRPr>
                    </a:p>
                    <a:p>
                      <a:pPr marL="0" indent="0"/>
                      <a:r>
                        <a:rPr kumimoji="1" lang="ja-JP" altLang="en-US" sz="1800" b="0" baseline="0" dirty="0" smtClean="0">
                          <a:solidFill>
                            <a:schemeClr val="tx1"/>
                          </a:solidFill>
                          <a:latin typeface="MS UI Gothic" pitchFamily="50" charset="-128"/>
                          <a:ea typeface="MS UI Gothic" pitchFamily="50" charset="-128"/>
                          <a:cs typeface="+mn-cs"/>
                        </a:rPr>
                        <a:t>　</a:t>
                      </a:r>
                      <a:r>
                        <a:rPr kumimoji="1" lang="ja-JP" altLang="en-US" sz="1800" b="1" baseline="0" dirty="0" smtClean="0">
                          <a:solidFill>
                            <a:srgbClr val="FF0000"/>
                          </a:solidFill>
                          <a:latin typeface="MS UI Gothic" pitchFamily="50" charset="-128"/>
                          <a:ea typeface="MS UI Gothic" pitchFamily="50" charset="-128"/>
                          <a:cs typeface="+mn-cs"/>
                        </a:rPr>
                        <a:t>２ がん治療連携計画策定料２　</a:t>
                      </a:r>
                      <a:endParaRPr kumimoji="1" lang="en-US" altLang="ja-JP" sz="1800" b="1" baseline="0" dirty="0" smtClean="0">
                        <a:solidFill>
                          <a:srgbClr val="FF0000"/>
                        </a:solidFill>
                        <a:latin typeface="MS UI Gothic" pitchFamily="50" charset="-128"/>
                        <a:ea typeface="MS UI Gothic" pitchFamily="50" charset="-128"/>
                        <a:cs typeface="+mn-cs"/>
                      </a:endParaRPr>
                    </a:p>
                    <a:p>
                      <a:pPr marL="0" indent="0" algn="r"/>
                      <a:r>
                        <a:rPr kumimoji="1" lang="ja-JP" altLang="en-US" sz="1800" b="1" baseline="0" dirty="0" smtClean="0">
                          <a:solidFill>
                            <a:srgbClr val="FF0000"/>
                          </a:solidFill>
                          <a:latin typeface="MS UI Gothic" pitchFamily="50" charset="-128"/>
                          <a:ea typeface="MS UI Gothic" pitchFamily="50" charset="-128"/>
                          <a:cs typeface="+mn-cs"/>
                        </a:rPr>
                        <a:t>３００点（新）</a:t>
                      </a:r>
                      <a:endParaRPr kumimoji="1" lang="en-US" altLang="ja-JP" sz="1800" b="1" baseline="0" dirty="0" smtClean="0">
                        <a:solidFill>
                          <a:srgbClr val="FF0000"/>
                        </a:solidFill>
                        <a:latin typeface="MS UI Gothic" pitchFamily="50" charset="-128"/>
                        <a:ea typeface="MS UI Gothic" pitchFamily="50" charset="-128"/>
                        <a:cs typeface="+mn-cs"/>
                      </a:endParaRPr>
                    </a:p>
                    <a:p>
                      <a:pPr marL="0" indent="0"/>
                      <a:r>
                        <a:rPr kumimoji="1" lang="ja-JP" altLang="en-US" sz="1600" b="0" baseline="0" dirty="0" smtClean="0">
                          <a:solidFill>
                            <a:schemeClr val="tx1"/>
                          </a:solidFill>
                          <a:latin typeface="MS UI Gothic" pitchFamily="50" charset="-128"/>
                          <a:ea typeface="MS UI Gothic" pitchFamily="50" charset="-128"/>
                          <a:cs typeface="+mn-cs"/>
                        </a:rPr>
                        <a:t>［算定要件］</a:t>
                      </a:r>
                    </a:p>
                    <a:p>
                      <a:pPr marL="82550" indent="0"/>
                      <a:r>
                        <a:rPr kumimoji="1" lang="ja-JP" altLang="en-US" sz="1600" b="0" baseline="0" dirty="0" smtClean="0">
                          <a:solidFill>
                            <a:srgbClr val="0070C0"/>
                          </a:solidFill>
                          <a:latin typeface="MS UI Gothic" pitchFamily="50" charset="-128"/>
                          <a:ea typeface="MS UI Gothic" pitchFamily="50" charset="-128"/>
                          <a:cs typeface="+mn-cs"/>
                        </a:rPr>
                        <a:t>がん治療連携計画策定料１</a:t>
                      </a:r>
                    </a:p>
                    <a:p>
                      <a:pPr marL="82550" indent="177800"/>
                      <a:r>
                        <a:rPr kumimoji="1" lang="ja-JP" altLang="en-US" sz="1600" b="0" baseline="0" dirty="0" smtClean="0">
                          <a:solidFill>
                            <a:schemeClr val="tx1"/>
                          </a:solidFill>
                          <a:latin typeface="MS UI Gothic" pitchFamily="50" charset="-128"/>
                          <a:ea typeface="MS UI Gothic" pitchFamily="50" charset="-128"/>
                          <a:cs typeface="+mn-cs"/>
                        </a:rPr>
                        <a:t>入院中</a:t>
                      </a:r>
                      <a:r>
                        <a:rPr kumimoji="1" lang="ja-JP" altLang="en-US" sz="1600" b="1" baseline="0" dirty="0" smtClean="0">
                          <a:solidFill>
                            <a:srgbClr val="FF0000"/>
                          </a:solidFill>
                          <a:latin typeface="MS UI Gothic" pitchFamily="50" charset="-128"/>
                          <a:ea typeface="MS UI Gothic" pitchFamily="50" charset="-128"/>
                          <a:cs typeface="+mn-cs"/>
                        </a:rPr>
                        <a:t>又は退院の日から３０日以内</a:t>
                      </a:r>
                      <a:r>
                        <a:rPr kumimoji="1" lang="ja-JP" altLang="en-US" sz="1600" b="0" baseline="0" dirty="0" smtClean="0">
                          <a:solidFill>
                            <a:schemeClr val="tx1"/>
                          </a:solidFill>
                          <a:latin typeface="MS UI Gothic" pitchFamily="50" charset="-128"/>
                          <a:ea typeface="MS UI Gothic" pitchFamily="50" charset="-128"/>
                          <a:cs typeface="+mn-cs"/>
                        </a:rPr>
                        <a:t>にがん治療連携計画を策定し、別の保険医療機関に当該患者に係る診療情報を文書により提供した場合。</a:t>
                      </a:r>
                      <a:endParaRPr kumimoji="1" lang="en-US" altLang="ja-JP" sz="1600" b="0" baseline="0" dirty="0" smtClean="0">
                        <a:solidFill>
                          <a:schemeClr val="tx1"/>
                        </a:solidFill>
                        <a:latin typeface="MS UI Gothic" pitchFamily="50" charset="-128"/>
                        <a:ea typeface="MS UI Gothic" pitchFamily="50" charset="-128"/>
                        <a:cs typeface="+mn-cs"/>
                      </a:endParaRPr>
                    </a:p>
                    <a:p>
                      <a:pPr marL="82550" indent="0">
                        <a:spcBef>
                          <a:spcPts val="600"/>
                        </a:spcBef>
                      </a:pPr>
                      <a:r>
                        <a:rPr kumimoji="1" lang="ja-JP" altLang="en-US" sz="1600" b="0" baseline="0" dirty="0" smtClean="0">
                          <a:solidFill>
                            <a:srgbClr val="0070C0"/>
                          </a:solidFill>
                          <a:latin typeface="MS UI Gothic" pitchFamily="50" charset="-128"/>
                          <a:ea typeface="MS UI Gothic" pitchFamily="50" charset="-128"/>
                          <a:cs typeface="+mn-cs"/>
                        </a:rPr>
                        <a:t>がん治療連携計画策定料２</a:t>
                      </a:r>
                    </a:p>
                    <a:p>
                      <a:pPr marL="82550" indent="177800"/>
                      <a:r>
                        <a:rPr kumimoji="1" lang="ja-JP" altLang="en-US" sz="1600" b="0" baseline="0" dirty="0" smtClean="0">
                          <a:solidFill>
                            <a:srgbClr val="FF0000"/>
                          </a:solidFill>
                          <a:latin typeface="MS UI Gothic" pitchFamily="50" charset="-128"/>
                          <a:ea typeface="MS UI Gothic" pitchFamily="50" charset="-128"/>
                          <a:cs typeface="+mn-cs"/>
                        </a:rPr>
                        <a:t>がん治療連携計画策定料１を算定した患者であって、状態の変化等により計画の変更が必要となり、連携医療機関から計画策定病院に紹介され、計画の変更を行った場合（がん治療連携指導料を算定した場合に限る）、月１回に限り算定する。</a:t>
                      </a:r>
                    </a:p>
                  </a:txBody>
                  <a:tcPr>
                    <a:solidFill>
                      <a:schemeClr val="accent5">
                        <a:lumMod val="20000"/>
                        <a:lumOff val="80000"/>
                      </a:schemeClr>
                    </a:solidFill>
                  </a:tcPr>
                </a:tc>
                <a:tc>
                  <a:txBody>
                    <a:bodyPr/>
                    <a:lstStyle/>
                    <a:p>
                      <a:r>
                        <a:rPr kumimoji="1" lang="en-US" altLang="ja-JP" sz="1800" baseline="0" dirty="0" smtClean="0">
                          <a:solidFill>
                            <a:schemeClr val="tx1"/>
                          </a:solidFill>
                          <a:latin typeface="MS UI Gothic" pitchFamily="50" charset="-128"/>
                          <a:ea typeface="MS UI Gothic" pitchFamily="50" charset="-128"/>
                          <a:cs typeface="+mn-cs"/>
                        </a:rPr>
                        <a:t>B005-6</a:t>
                      </a:r>
                      <a:r>
                        <a:rPr kumimoji="1" lang="ja-JP" altLang="en-US" sz="1800" baseline="0" dirty="0" smtClean="0">
                          <a:solidFill>
                            <a:schemeClr val="tx1"/>
                          </a:solidFill>
                          <a:latin typeface="MS UI Gothic" pitchFamily="50" charset="-128"/>
                          <a:ea typeface="MS UI Gothic" pitchFamily="50" charset="-128"/>
                          <a:cs typeface="+mn-cs"/>
                        </a:rPr>
                        <a:t>　がん治療連携計画策定料</a:t>
                      </a:r>
                      <a:endParaRPr kumimoji="1" lang="en-US" altLang="ja-JP" sz="1800" baseline="0" dirty="0" smtClean="0">
                        <a:solidFill>
                          <a:schemeClr val="tx1"/>
                        </a:solidFill>
                        <a:latin typeface="MS UI Gothic" pitchFamily="50" charset="-128"/>
                        <a:ea typeface="MS UI Gothic" pitchFamily="50" charset="-128"/>
                        <a:cs typeface="+mn-cs"/>
                      </a:endParaRPr>
                    </a:p>
                    <a:p>
                      <a:pPr marL="2422525" indent="0"/>
                      <a:r>
                        <a:rPr kumimoji="1" lang="ja-JP" altLang="en-US" sz="1800" baseline="0" dirty="0" smtClean="0">
                          <a:solidFill>
                            <a:schemeClr val="tx1"/>
                          </a:solidFill>
                          <a:latin typeface="MS UI Gothic" pitchFamily="50" charset="-128"/>
                          <a:ea typeface="MS UI Gothic" pitchFamily="50" charset="-128"/>
                          <a:cs typeface="+mn-cs"/>
                        </a:rPr>
                        <a:t>　　　７５０点</a:t>
                      </a:r>
                    </a:p>
                    <a:p>
                      <a:endParaRPr kumimoji="1" lang="en-US" altLang="ja-JP" sz="1800" baseline="0" dirty="0" smtClean="0">
                        <a:solidFill>
                          <a:schemeClr val="tx1"/>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r>
                        <a:rPr kumimoji="1" lang="ja-JP" altLang="en-US" sz="1600" baseline="0" dirty="0" smtClean="0">
                          <a:solidFill>
                            <a:schemeClr val="tx1"/>
                          </a:solidFill>
                          <a:latin typeface="MS UI Gothic" pitchFamily="50" charset="-128"/>
                          <a:ea typeface="MS UI Gothic" pitchFamily="50" charset="-128"/>
                          <a:cs typeface="+mn-cs"/>
                        </a:rPr>
                        <a:t>［算定要件］</a:t>
                      </a:r>
                    </a:p>
                    <a:p>
                      <a:pPr marL="82550" indent="0"/>
                      <a:r>
                        <a:rPr kumimoji="1" lang="ja-JP" altLang="en-US" sz="1600" baseline="0" dirty="0" smtClean="0">
                          <a:solidFill>
                            <a:schemeClr val="tx1"/>
                          </a:solidFill>
                          <a:latin typeface="MS UI Gothic" pitchFamily="50" charset="-128"/>
                          <a:ea typeface="MS UI Gothic" pitchFamily="50" charset="-128"/>
                          <a:cs typeface="+mn-cs"/>
                        </a:rPr>
                        <a:t>　 入院中にがん治療連携計画を策定し、退院時に別の保険医療機関に当該患者に係る診療情報を文書により提供した場合。</a:t>
                      </a:r>
                      <a:endParaRPr kumimoji="1" lang="zh-CN" altLang="en-US" sz="16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67544" y="116632"/>
            <a:ext cx="8229600" cy="504056"/>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28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がん診療連携の充実</a:t>
            </a:r>
            <a:endParaRPr lang="ja-JP" altLang="en-US" sz="28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C4FA1475-7794-41AE-98DF-A87CEE97553F}" type="slidenum">
              <a:rPr lang="en-US" sz="1400">
                <a:effectLst>
                  <a:outerShdw blurRad="38100" dist="38100" dir="2700000" algn="tl">
                    <a:srgbClr val="000000">
                      <a:alpha val="43137"/>
                    </a:srgbClr>
                  </a:outerShdw>
                </a:effectLst>
              </a:rPr>
              <a:pPr algn="r">
                <a:defRPr/>
              </a:pPr>
              <a:t>258</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67544" y="620688"/>
            <a:ext cx="8208912" cy="1296144"/>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0"/>
              </a:spcAft>
              <a:defRPr/>
            </a:pPr>
            <a:r>
              <a:rPr kumimoji="0" lang="ja-JP" altLang="en-US" sz="2000" dirty="0">
                <a:latin typeface="MS UI Gothic" pitchFamily="50" charset="-128"/>
                <a:ea typeface="MS UI Gothic" pitchFamily="50" charset="-128"/>
              </a:rPr>
              <a:t>◆がん治療連携計画策定料について、</a:t>
            </a:r>
            <a:r>
              <a:rPr kumimoji="0" lang="ja-JP" altLang="en-US" sz="2000" b="1" dirty="0">
                <a:solidFill>
                  <a:srgbClr val="0070C0"/>
                </a:solidFill>
                <a:latin typeface="MS UI Gothic" pitchFamily="50" charset="-128"/>
                <a:ea typeface="MS UI Gothic" pitchFamily="50" charset="-128"/>
              </a:rPr>
              <a:t>退院後一定期間の外来診療の後に連携医療機関に紹介した場合</a:t>
            </a:r>
            <a:r>
              <a:rPr kumimoji="0" lang="ja-JP" altLang="en-US" sz="2000" dirty="0">
                <a:latin typeface="MS UI Gothic" pitchFamily="50" charset="-128"/>
                <a:ea typeface="MS UI Gothic" pitchFamily="50" charset="-128"/>
              </a:rPr>
              <a:t>についても算定可能とするとともに、患者の状態の変化等により、がん治療連携計画に基づく</a:t>
            </a:r>
            <a:r>
              <a:rPr kumimoji="0" lang="ja-JP" altLang="en-US" sz="2000" b="1" dirty="0">
                <a:solidFill>
                  <a:srgbClr val="0070C0"/>
                </a:solidFill>
                <a:latin typeface="MS UI Gothic" pitchFamily="50" charset="-128"/>
                <a:ea typeface="MS UI Gothic" pitchFamily="50" charset="-128"/>
              </a:rPr>
              <a:t>治療方針の変更が必要となった場合</a:t>
            </a:r>
            <a:r>
              <a:rPr kumimoji="0" lang="ja-JP" altLang="en-US" sz="2000" dirty="0">
                <a:latin typeface="MS UI Gothic" pitchFamily="50" charset="-128"/>
                <a:ea typeface="MS UI Gothic" pitchFamily="50" charset="-128"/>
              </a:rPr>
              <a:t>についても評価を行う。</a:t>
            </a:r>
            <a:endParaRPr kumimoji="0" lang="en-US" altLang="ja-JP" sz="2000" dirty="0">
              <a:latin typeface="MS UI Gothic" pitchFamily="50" charset="-128"/>
              <a:ea typeface="MS UI Gothic" pitchFamily="50" charset="-128"/>
            </a:endParaRPr>
          </a:p>
        </p:txBody>
      </p:sp>
      <p:sp>
        <p:nvSpPr>
          <p:cNvPr id="7" name="テキスト ボックス 6"/>
          <p:cNvSpPr txBox="1"/>
          <p:nvPr/>
        </p:nvSpPr>
        <p:spPr>
          <a:xfrm>
            <a:off x="4427984" y="1700808"/>
            <a:ext cx="449999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142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175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639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898</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899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がん診療連携の充実</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0FD8DE6B-3A34-4A72-83CD-C6158554FC7E}" type="slidenum">
              <a:rPr lang="en-US" sz="1400">
                <a:effectLst>
                  <a:outerShdw blurRad="38100" dist="38100" dir="2700000" algn="tl">
                    <a:srgbClr val="000000">
                      <a:alpha val="43137"/>
                    </a:srgbClr>
                  </a:outerShdw>
                </a:effectLst>
              </a:rPr>
              <a:pPr algn="r">
                <a:defRPr/>
              </a:pPr>
              <a:t>259</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67544" y="980728"/>
            <a:ext cx="8208912" cy="5400600"/>
          </a:xfrm>
          <a:prstGeom prst="rect">
            <a:avLst/>
          </a:prstGeom>
          <a:solidFill>
            <a:srgbClr val="FFFFCC"/>
          </a:solidFill>
          <a:effectLst>
            <a:innerShdw blurRad="63500" dist="50800" dir="13500000">
              <a:prstClr val="black">
                <a:alpha val="50000"/>
              </a:prstClr>
            </a:innerShdw>
          </a:effectLst>
        </p:spPr>
        <p:txBody>
          <a:bodyPr anchor="ctr"/>
          <a:lstStyle/>
          <a:p>
            <a:pPr marL="355600" indent="-355600" fontAlgn="auto">
              <a:spcBef>
                <a:spcPts val="0"/>
              </a:spcBef>
              <a:spcAft>
                <a:spcPts val="0"/>
              </a:spcAft>
              <a:defRPr/>
            </a:pPr>
            <a:r>
              <a:rPr kumimoji="0" lang="ja-JP" altLang="en-US" sz="2800" dirty="0">
                <a:latin typeface="MS UI Gothic" pitchFamily="50" charset="-128"/>
                <a:ea typeface="MS UI Gothic" pitchFamily="50" charset="-128"/>
              </a:rPr>
              <a:t>◆紹介元の医療機関から悪性腫瘍でがん診療連携拠点病院に紹介された患者であって、</a:t>
            </a:r>
            <a:r>
              <a:rPr kumimoji="0" lang="ja-JP" altLang="en-US" sz="2800" dirty="0">
                <a:solidFill>
                  <a:srgbClr val="0070C0"/>
                </a:solidFill>
                <a:latin typeface="MS UI Gothic" pitchFamily="50" charset="-128"/>
                <a:ea typeface="MS UI Gothic" pitchFamily="50" charset="-128"/>
              </a:rPr>
              <a:t>入院には至らず外来化学療法等を受けた場合</a:t>
            </a:r>
            <a:r>
              <a:rPr kumimoji="0" lang="ja-JP" altLang="en-US" sz="2800" dirty="0">
                <a:latin typeface="MS UI Gothic" pitchFamily="50" charset="-128"/>
                <a:ea typeface="MS UI Gothic" pitchFamily="50" charset="-128"/>
              </a:rPr>
              <a:t>について、その連携を評価するため医学管理料を新設する。</a:t>
            </a:r>
            <a:endParaRPr kumimoji="0" lang="en-US" altLang="ja-JP" sz="2800" dirty="0">
              <a:latin typeface="MS UI Gothic" pitchFamily="50" charset="-128"/>
              <a:ea typeface="MS UI Gothic" pitchFamily="50" charset="-128"/>
            </a:endParaRPr>
          </a:p>
          <a:p>
            <a:pPr marL="273050" indent="-273050" fontAlgn="auto">
              <a:spcBef>
                <a:spcPts val="0"/>
              </a:spcBef>
              <a:spcAft>
                <a:spcPts val="0"/>
              </a:spcAft>
              <a:defRPr/>
            </a:pPr>
            <a:endParaRPr kumimoji="0" lang="en-US" altLang="ja-JP" sz="2800" dirty="0">
              <a:latin typeface="MS UI Gothic" pitchFamily="50" charset="-128"/>
              <a:ea typeface="MS UI Gothic" pitchFamily="50" charset="-128"/>
            </a:endParaRPr>
          </a:p>
          <a:p>
            <a:pPr marL="273050" fontAlgn="auto">
              <a:spcBef>
                <a:spcPts val="0"/>
              </a:spcBef>
              <a:spcAft>
                <a:spcPts val="0"/>
              </a:spcAft>
              <a:defRPr/>
            </a:pPr>
            <a:r>
              <a:rPr kumimoji="0" lang="ja-JP" altLang="en-US" sz="2800" dirty="0">
                <a:solidFill>
                  <a:srgbClr val="FF0000"/>
                </a:solidFill>
                <a:latin typeface="MS UI Gothic" pitchFamily="50" charset="-128"/>
                <a:ea typeface="MS UI Gothic" pitchFamily="50" charset="-128"/>
              </a:rPr>
              <a:t>　（新）</a:t>
            </a:r>
            <a:r>
              <a:rPr kumimoji="0" lang="en-US" altLang="ja-JP" sz="2800" dirty="0">
                <a:solidFill>
                  <a:srgbClr val="FF0000"/>
                </a:solidFill>
                <a:latin typeface="MS UI Gothic" pitchFamily="50" charset="-128"/>
                <a:ea typeface="MS UI Gothic" pitchFamily="50" charset="-128"/>
              </a:rPr>
              <a:t>B005-6-3</a:t>
            </a:r>
            <a:r>
              <a:rPr kumimoji="0" lang="ja-JP" altLang="en-US" sz="2800" dirty="0">
                <a:solidFill>
                  <a:srgbClr val="FF0000"/>
                </a:solidFill>
                <a:latin typeface="MS UI Gothic" pitchFamily="50" charset="-128"/>
                <a:ea typeface="MS UI Gothic" pitchFamily="50" charset="-128"/>
              </a:rPr>
              <a:t>　がん治療連携管理料　　５００点</a:t>
            </a:r>
            <a:endParaRPr kumimoji="0" lang="en-US" altLang="ja-JP" sz="2800" dirty="0">
              <a:solidFill>
                <a:srgbClr val="FF0000"/>
              </a:solidFill>
              <a:latin typeface="MS UI Gothic" pitchFamily="50" charset="-128"/>
              <a:ea typeface="MS UI Gothic" pitchFamily="50" charset="-128"/>
            </a:endParaRPr>
          </a:p>
          <a:p>
            <a:pPr fontAlgn="auto">
              <a:spcBef>
                <a:spcPts val="0"/>
              </a:spcBef>
              <a:spcAft>
                <a:spcPts val="0"/>
              </a:spcAft>
              <a:defRPr/>
            </a:pPr>
            <a:endParaRPr kumimoji="0" lang="ja-JP" altLang="en-US" sz="2800" dirty="0">
              <a:latin typeface="MS UI Gothic" pitchFamily="50" charset="-128"/>
              <a:ea typeface="MS UI Gothic" pitchFamily="50" charset="-128"/>
            </a:endParaRPr>
          </a:p>
          <a:p>
            <a:pPr marL="273050" fontAlgn="auto">
              <a:spcBef>
                <a:spcPts val="0"/>
              </a:spcBef>
              <a:spcAft>
                <a:spcPts val="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算定要件</a:t>
            </a:r>
            <a:r>
              <a:rPr kumimoji="0" lang="en-US" altLang="ja-JP" sz="2400" dirty="0">
                <a:latin typeface="MS UI Gothic" pitchFamily="50" charset="-128"/>
                <a:ea typeface="MS UI Gothic" pitchFamily="50" charset="-128"/>
              </a:rPr>
              <a:t>]</a:t>
            </a:r>
          </a:p>
          <a:p>
            <a:pPr marL="355600" indent="273050" fontAlgn="auto">
              <a:spcBef>
                <a:spcPts val="0"/>
              </a:spcBef>
              <a:spcAft>
                <a:spcPts val="0"/>
              </a:spcAft>
              <a:defRPr/>
            </a:pPr>
            <a:r>
              <a:rPr kumimoji="0" lang="ja-JP" altLang="en-US" sz="2400" dirty="0">
                <a:latin typeface="MS UI Gothic" pitchFamily="50" charset="-128"/>
                <a:ea typeface="MS UI Gothic" pitchFamily="50" charset="-128"/>
              </a:rPr>
              <a:t>別の医療機関の医師に悪性腫瘍と診断された入院中の患者以外の患者、または悪性腫瘍疑いで紹介され、がん診療連携拠点病院の医師に悪性腫瘍と診断された入院中の患者以外の患者に対して、化学療法又は放射線治療を行った場合</a:t>
            </a:r>
            <a:endParaRPr kumimoji="0" lang="en-US" altLang="ja-JP" sz="2400" dirty="0">
              <a:latin typeface="MS UI Gothic" pitchFamily="50" charset="-128"/>
              <a:ea typeface="MS UI Gothic" pitchFamily="50" charset="-128"/>
            </a:endParaRPr>
          </a:p>
        </p:txBody>
      </p:sp>
      <p:sp>
        <p:nvSpPr>
          <p:cNvPr id="5" name="テキスト ボックス 4"/>
          <p:cNvSpPr txBox="1"/>
          <p:nvPr/>
        </p:nvSpPr>
        <p:spPr>
          <a:xfrm>
            <a:off x="4572000" y="3068960"/>
            <a:ext cx="439350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142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175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639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852</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898</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テキスト ボックス 5"/>
          <p:cNvSpPr txBox="1">
            <a:spLocks noChangeArrowheads="1"/>
          </p:cNvSpPr>
          <p:nvPr/>
        </p:nvSpPr>
        <p:spPr bwMode="auto">
          <a:xfrm>
            <a:off x="104775" y="341313"/>
            <a:ext cx="8929688" cy="5883275"/>
          </a:xfrm>
          <a:prstGeom prst="rect">
            <a:avLst/>
          </a:prstGeom>
          <a:noFill/>
          <a:ln w="9525">
            <a:noFill/>
            <a:miter lim="800000"/>
            <a:headEnd/>
            <a:tailEnd/>
          </a:ln>
        </p:spPr>
        <p:txBody>
          <a:bodyPr>
            <a:spAutoFit/>
          </a:bodyPr>
          <a:lstStyle/>
          <a:p>
            <a:r>
              <a:rPr lang="ja-JP" altLang="en-US" sz="2000">
                <a:solidFill>
                  <a:srgbClr val="0000FF"/>
                </a:solidFill>
                <a:latin typeface="ＭＳ Ｐゴシック" charset="-128"/>
              </a:rPr>
              <a:t>（質が高く効率的な医療提供体制）</a:t>
            </a:r>
            <a:endParaRPr lang="en-US" altLang="ja-JP" sz="2000">
              <a:solidFill>
                <a:srgbClr val="0000FF"/>
              </a:solidFill>
              <a:latin typeface="ＭＳ Ｐゴシック" charset="-128"/>
            </a:endParaRPr>
          </a:p>
          <a:p>
            <a:r>
              <a:rPr lang="ja-JP" altLang="en-US" sz="2000">
                <a:solidFill>
                  <a:srgbClr val="000000"/>
                </a:solidFill>
                <a:latin typeface="ＭＳ Ｐゴシック" charset="-128"/>
              </a:rPr>
              <a:t>１１　医療提供体制が十分ではなく医療機関の機能分化を進めることが困難な地</a:t>
            </a:r>
          </a:p>
          <a:p>
            <a:r>
              <a:rPr lang="ja-JP" altLang="en-US" sz="2000">
                <a:solidFill>
                  <a:srgbClr val="000000"/>
                </a:solidFill>
                <a:latin typeface="ＭＳ Ｐゴシック" charset="-128"/>
              </a:rPr>
              <a:t>  域に配慮した評価の見直しについて影響を調査・検証するとともに、診療所を含</a:t>
            </a:r>
          </a:p>
          <a:p>
            <a:r>
              <a:rPr lang="ja-JP" altLang="en-US" sz="2000">
                <a:solidFill>
                  <a:srgbClr val="000000"/>
                </a:solidFill>
                <a:latin typeface="ＭＳ Ｐゴシック" charset="-128"/>
              </a:rPr>
              <a:t>  む当該地域全体の医療の状況の把握なども踏まえ、その結果を今後の診療報酬</a:t>
            </a:r>
          </a:p>
          <a:p>
            <a:r>
              <a:rPr lang="ja-JP" altLang="en-US" sz="2000">
                <a:solidFill>
                  <a:srgbClr val="000000"/>
                </a:solidFill>
                <a:latin typeface="ＭＳ Ｐゴシック" charset="-128"/>
              </a:rPr>
              <a:t>  改定に反映させること。</a:t>
            </a:r>
          </a:p>
          <a:p>
            <a:endParaRPr lang="en-US" altLang="ja-JP" sz="2000">
              <a:solidFill>
                <a:srgbClr val="000000"/>
              </a:solidFill>
              <a:latin typeface="ＭＳ Ｐゴシック" charset="-128"/>
            </a:endParaRPr>
          </a:p>
          <a:p>
            <a:r>
              <a:rPr lang="ja-JP" altLang="en-US" sz="2000">
                <a:solidFill>
                  <a:srgbClr val="000000"/>
                </a:solidFill>
                <a:latin typeface="ＭＳ Ｐゴシック" charset="-128"/>
              </a:rPr>
              <a:t>１２　平均在院日数の減少や長期入院の是正など、入院医療や外来診療の機能</a:t>
            </a:r>
          </a:p>
          <a:p>
            <a:r>
              <a:rPr lang="ja-JP" altLang="en-US" sz="2000">
                <a:solidFill>
                  <a:srgbClr val="000000"/>
                </a:solidFill>
                <a:latin typeface="ＭＳ Ｐゴシック" charset="-128"/>
              </a:rPr>
              <a:t>  分化の推進や適正化について引き続き検討を行うこと。</a:t>
            </a:r>
          </a:p>
          <a:p>
            <a:endParaRPr lang="en-US" altLang="ja-JP" sz="2000">
              <a:solidFill>
                <a:srgbClr val="000000"/>
              </a:solidFill>
              <a:latin typeface="ＭＳ Ｐゴシック" charset="-128"/>
            </a:endParaRPr>
          </a:p>
          <a:p>
            <a:r>
              <a:rPr lang="ja-JP" altLang="en-US" sz="2000">
                <a:solidFill>
                  <a:srgbClr val="000000"/>
                </a:solidFill>
                <a:latin typeface="ＭＳ Ｐゴシック" charset="-128"/>
              </a:rPr>
              <a:t>１３　診療報酬における包括化や</a:t>
            </a:r>
            <a:r>
              <a:rPr lang="en-US" altLang="ja-JP" sz="2000">
                <a:solidFill>
                  <a:srgbClr val="000000"/>
                </a:solidFill>
                <a:latin typeface="ＭＳ Ｐゴシック" charset="-128"/>
              </a:rPr>
              <a:t>IT</a:t>
            </a:r>
            <a:r>
              <a:rPr lang="ja-JP" altLang="en-US" sz="2000">
                <a:solidFill>
                  <a:srgbClr val="000000"/>
                </a:solidFill>
                <a:latin typeface="ＭＳ Ｐゴシック" charset="-128"/>
              </a:rPr>
              <a:t>化の進展等の状況変化を踏まえて、診療報酬</a:t>
            </a:r>
          </a:p>
          <a:p>
            <a:r>
              <a:rPr lang="ja-JP" altLang="en-US" sz="2000">
                <a:solidFill>
                  <a:srgbClr val="000000"/>
                </a:solidFill>
                <a:latin typeface="ＭＳ Ｐゴシック" charset="-128"/>
              </a:rPr>
              <a:t>  の請求方法や、指導・監査等適切な事後チェックに資するための検討を引き続き</a:t>
            </a:r>
          </a:p>
          <a:p>
            <a:r>
              <a:rPr lang="ja-JP" altLang="en-US" sz="2000">
                <a:solidFill>
                  <a:srgbClr val="000000"/>
                </a:solidFill>
                <a:latin typeface="ＭＳ Ｐゴシック" charset="-128"/>
              </a:rPr>
              <a:t>  行うこと。</a:t>
            </a:r>
            <a:endParaRPr lang="en-US" altLang="ja-JP" sz="2000">
              <a:solidFill>
                <a:srgbClr val="000000"/>
              </a:solidFill>
              <a:latin typeface="ＭＳ Ｐゴシック" charset="-128"/>
            </a:endParaRPr>
          </a:p>
          <a:p>
            <a:endParaRPr lang="en-US" altLang="ja-JP" sz="2000">
              <a:solidFill>
                <a:srgbClr val="000000"/>
              </a:solidFill>
              <a:latin typeface="ＭＳ Ｐゴシック" charset="-128"/>
            </a:endParaRPr>
          </a:p>
          <a:p>
            <a:endParaRPr lang="en-US" altLang="ja-JP" sz="2000">
              <a:solidFill>
                <a:srgbClr val="000000"/>
              </a:solidFill>
              <a:latin typeface="ＭＳ Ｐゴシック" charset="-128"/>
            </a:endParaRPr>
          </a:p>
          <a:p>
            <a:r>
              <a:rPr lang="ja-JP" altLang="en-US" sz="2000">
                <a:solidFill>
                  <a:srgbClr val="0000FF"/>
                </a:solidFill>
                <a:latin typeface="ＭＳ Ｐゴシック" charset="-128"/>
              </a:rPr>
              <a:t>（患者の視点に配慮した医療の実現）</a:t>
            </a:r>
            <a:endParaRPr lang="en-US" altLang="ja-JP" sz="2000">
              <a:solidFill>
                <a:srgbClr val="0000FF"/>
              </a:solidFill>
              <a:latin typeface="ＭＳ Ｐゴシック" charset="-128"/>
            </a:endParaRPr>
          </a:p>
          <a:p>
            <a:r>
              <a:rPr lang="ja-JP" altLang="en-US" sz="2000">
                <a:solidFill>
                  <a:srgbClr val="000000"/>
                </a:solidFill>
                <a:latin typeface="ＭＳ Ｐゴシック" charset="-128"/>
              </a:rPr>
              <a:t>１４　診療報酬項目の実施件数の評価等を踏まえた診療報酬体系のさらなる簡</a:t>
            </a:r>
          </a:p>
          <a:p>
            <a:r>
              <a:rPr lang="ja-JP" altLang="en-US" sz="2000">
                <a:solidFill>
                  <a:srgbClr val="000000"/>
                </a:solidFill>
                <a:latin typeface="ＭＳ Ｐゴシック" charset="-128"/>
              </a:rPr>
              <a:t>  素・合理化（今回改定の医療現場への影響を含む。）、明細書の無料発行のさら</a:t>
            </a:r>
          </a:p>
          <a:p>
            <a:r>
              <a:rPr lang="ja-JP" altLang="en-US" sz="2000">
                <a:solidFill>
                  <a:srgbClr val="000000"/>
                </a:solidFill>
                <a:latin typeface="ＭＳ Ｐゴシック" charset="-128"/>
              </a:rPr>
              <a:t>  なる促進（４００床未満の病院や公費負担医療に係る明細書の無料発行を含</a:t>
            </a:r>
          </a:p>
          <a:p>
            <a:r>
              <a:rPr lang="ja-JP" altLang="en-US" sz="2000">
                <a:solidFill>
                  <a:srgbClr val="000000"/>
                </a:solidFill>
                <a:latin typeface="ＭＳ Ｐゴシック" charset="-128"/>
              </a:rPr>
              <a:t>  む。）、医療安全対策や患者サポート体制の評価の効果について検討を行うこと。</a:t>
            </a:r>
            <a:endParaRPr lang="en-US" altLang="ja-JP" sz="2000">
              <a:solidFill>
                <a:srgbClr val="000000"/>
              </a:solidFill>
              <a:latin typeface="ＭＳ Ｐゴシック" charset="-128"/>
            </a:endParaRPr>
          </a:p>
        </p:txBody>
      </p:sp>
      <p:sp>
        <p:nvSpPr>
          <p:cNvPr id="67586"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FB67B71D-6B64-4D51-AB9E-368AB398CAC2}" type="slidenum">
              <a:rPr kumimoji="1" lang="en-US" altLang="ja-JP" smtClean="0"/>
              <a:pPr fontAlgn="base">
                <a:spcAft>
                  <a:spcPct val="0"/>
                </a:spcAft>
                <a:defRPr/>
              </a:pPr>
              <a:t>26</a:t>
            </a:fld>
            <a:endParaRPr kumimoji="1" lang="en-US" altLang="ja-JP" smtClean="0"/>
          </a:p>
        </p:txBody>
      </p:sp>
    </p:spTree>
    <p:extLst>
      <p:ext uri="{BB962C8B-B14F-4D97-AF65-F5344CB8AC3E}">
        <p14:creationId xmlns:p14="http://schemas.microsoft.com/office/powerpoint/2010/main" xmlns="" val="1031443997"/>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6"/>
          <p:cNvGraphicFramePr>
            <a:graphicFrameLocks noGrp="1"/>
          </p:cNvGraphicFramePr>
          <p:nvPr>
            <p:ph idx="1"/>
          </p:nvPr>
        </p:nvGraphicFramePr>
        <p:xfrm>
          <a:off x="467544" y="2035870"/>
          <a:ext cx="8229600" cy="3603853"/>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34709">
                <a:tc>
                  <a:txBody>
                    <a:bodyPr/>
                    <a:lstStyle/>
                    <a:p>
                      <a:pPr algn="ctr"/>
                      <a:r>
                        <a:rPr kumimoji="1" lang="ja-JP" altLang="en-US" sz="2400" b="1" dirty="0" smtClean="0">
                          <a:solidFill>
                            <a:srgbClr val="FF0000"/>
                          </a:solidFill>
                          <a:latin typeface="MS UI Gothic" pitchFamily="50" charset="-128"/>
                          <a:ea typeface="MS UI Gothic" pitchFamily="50" charset="-128"/>
                        </a:rPr>
                        <a:t>改　定　後</a:t>
                      </a:r>
                      <a:endParaRPr kumimoji="1" lang="ja-JP" altLang="en-US" sz="24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400" dirty="0" smtClean="0">
                          <a:latin typeface="MS UI Gothic" pitchFamily="50" charset="-128"/>
                          <a:ea typeface="MS UI Gothic" pitchFamily="50" charset="-128"/>
                        </a:rPr>
                        <a:t>現　　行</a:t>
                      </a:r>
                      <a:endParaRPr kumimoji="1" lang="ja-JP" altLang="en-US" sz="2400" dirty="0">
                        <a:latin typeface="MS UI Gothic" pitchFamily="50" charset="-128"/>
                        <a:ea typeface="MS UI Gothic" pitchFamily="50" charset="-128"/>
                      </a:endParaRPr>
                    </a:p>
                  </a:txBody>
                  <a:tcPr anchor="ctr">
                    <a:solidFill>
                      <a:schemeClr val="accent5">
                        <a:lumMod val="20000"/>
                        <a:lumOff val="80000"/>
                      </a:schemeClr>
                    </a:solidFill>
                  </a:tcPr>
                </a:tc>
              </a:tr>
              <a:tr h="3146653">
                <a:tc>
                  <a:txBody>
                    <a:bodyPr/>
                    <a:lstStyle/>
                    <a:p>
                      <a:r>
                        <a:rPr lang="en-US" altLang="ja-JP" sz="2400" b="0" dirty="0" smtClean="0">
                          <a:solidFill>
                            <a:schemeClr val="tx1"/>
                          </a:solidFill>
                          <a:latin typeface="MS UI Gothic" pitchFamily="50" charset="-128"/>
                          <a:ea typeface="MS UI Gothic" pitchFamily="50" charset="-128"/>
                        </a:rPr>
                        <a:t>B005-7</a:t>
                      </a:r>
                    </a:p>
                    <a:p>
                      <a:r>
                        <a:rPr lang="ja-JP" altLang="en-US" sz="2400" b="0" dirty="0" smtClean="0">
                          <a:solidFill>
                            <a:schemeClr val="tx1"/>
                          </a:solidFill>
                          <a:latin typeface="MS UI Gothic" pitchFamily="50" charset="-128"/>
                          <a:ea typeface="MS UI Gothic" pitchFamily="50" charset="-128"/>
                        </a:rPr>
                        <a:t>　認知症専門診断管理料</a:t>
                      </a:r>
                      <a:endParaRPr lang="en-US" altLang="ja-JP" sz="2400" b="0" dirty="0" smtClean="0">
                        <a:solidFill>
                          <a:schemeClr val="tx1"/>
                        </a:solidFill>
                        <a:latin typeface="MS UI Gothic" pitchFamily="50" charset="-128"/>
                        <a:ea typeface="MS UI Gothic" pitchFamily="50" charset="-128"/>
                      </a:endParaRPr>
                    </a:p>
                    <a:p>
                      <a:r>
                        <a:rPr lang="ja-JP" altLang="en-US" sz="2400" b="0" dirty="0" smtClean="0">
                          <a:solidFill>
                            <a:schemeClr val="tx1"/>
                          </a:solidFill>
                          <a:latin typeface="MS UI Gothic" pitchFamily="50" charset="-128"/>
                          <a:ea typeface="MS UI Gothic" pitchFamily="50" charset="-128"/>
                        </a:rPr>
                        <a:t>　（１人につき１回）</a:t>
                      </a:r>
                      <a:endParaRPr lang="en-US" altLang="ja-JP" sz="2400" b="0" dirty="0" smtClean="0">
                        <a:solidFill>
                          <a:schemeClr val="tx1"/>
                        </a:solidFill>
                        <a:latin typeface="MS UI Gothic" pitchFamily="50" charset="-128"/>
                        <a:ea typeface="MS UI Gothic" pitchFamily="50" charset="-128"/>
                      </a:endParaRPr>
                    </a:p>
                    <a:p>
                      <a:pPr marL="0" indent="0"/>
                      <a:r>
                        <a:rPr lang="ja-JP" altLang="en-US" sz="2400" b="0" dirty="0" smtClean="0">
                          <a:solidFill>
                            <a:srgbClr val="FF0000"/>
                          </a:solidFill>
                          <a:latin typeface="MS UI Gothic" pitchFamily="50" charset="-128"/>
                          <a:ea typeface="MS UI Gothic" pitchFamily="50" charset="-128"/>
                        </a:rPr>
                        <a:t>１　認知症専門診断管理料１</a:t>
                      </a:r>
                      <a:endParaRPr lang="en-US" altLang="ja-JP" sz="2400" b="0" dirty="0" smtClean="0">
                        <a:solidFill>
                          <a:srgbClr val="FF0000"/>
                        </a:solidFill>
                        <a:latin typeface="MS UI Gothic" pitchFamily="50" charset="-128"/>
                        <a:ea typeface="MS UI Gothic" pitchFamily="50" charset="-128"/>
                      </a:endParaRPr>
                    </a:p>
                    <a:p>
                      <a:pPr marL="0" indent="0"/>
                      <a:r>
                        <a:rPr lang="ja-JP" altLang="en-US" sz="2400" b="0" dirty="0" smtClean="0">
                          <a:solidFill>
                            <a:srgbClr val="FF0000"/>
                          </a:solidFill>
                          <a:latin typeface="MS UI Gothic" pitchFamily="50" charset="-128"/>
                          <a:ea typeface="MS UI Gothic" pitchFamily="50" charset="-128"/>
                        </a:rPr>
                        <a:t>　　　　　　　　　　　７００点（改）</a:t>
                      </a:r>
                      <a:endParaRPr lang="en-US" altLang="ja-JP" sz="2400" b="0" dirty="0" smtClean="0">
                        <a:solidFill>
                          <a:srgbClr val="FF0000"/>
                        </a:solidFill>
                        <a:latin typeface="MS UI Gothic" pitchFamily="50" charset="-128"/>
                        <a:ea typeface="MS UI Gothic" pitchFamily="50" charset="-128"/>
                      </a:endParaRPr>
                    </a:p>
                    <a:p>
                      <a:pPr marL="0" indent="0"/>
                      <a:r>
                        <a:rPr lang="ja-JP" altLang="en-US" sz="2400" b="0" dirty="0" smtClean="0">
                          <a:solidFill>
                            <a:srgbClr val="FF0000"/>
                          </a:solidFill>
                          <a:latin typeface="MS UI Gothic" pitchFamily="50" charset="-128"/>
                          <a:ea typeface="MS UI Gothic" pitchFamily="50" charset="-128"/>
                        </a:rPr>
                        <a:t>２　認知症専門診断管理料２</a:t>
                      </a:r>
                      <a:endParaRPr lang="en-US" altLang="ja-JP" sz="2400" b="0" dirty="0" smtClean="0">
                        <a:solidFill>
                          <a:srgbClr val="FF0000"/>
                        </a:solidFill>
                        <a:latin typeface="MS UI Gothic" pitchFamily="50" charset="-128"/>
                        <a:ea typeface="MS UI Gothic" pitchFamily="50" charset="-128"/>
                      </a:endParaRPr>
                    </a:p>
                    <a:p>
                      <a:pPr marL="0" indent="0"/>
                      <a:r>
                        <a:rPr lang="ja-JP" altLang="en-US" sz="2400" b="0" dirty="0" smtClean="0">
                          <a:solidFill>
                            <a:schemeClr val="tx1"/>
                          </a:solidFill>
                          <a:latin typeface="MS UI Gothic" pitchFamily="50" charset="-128"/>
                          <a:ea typeface="MS UI Gothic" pitchFamily="50" charset="-128"/>
                        </a:rPr>
                        <a:t>　　　　　　　　　　　</a:t>
                      </a:r>
                      <a:r>
                        <a:rPr lang="ja-JP" altLang="en-US" sz="2400" b="0" dirty="0" smtClean="0">
                          <a:solidFill>
                            <a:srgbClr val="FF0000"/>
                          </a:solidFill>
                          <a:latin typeface="MS UI Gothic" pitchFamily="50" charset="-128"/>
                          <a:ea typeface="MS UI Gothic" pitchFamily="50" charset="-128"/>
                        </a:rPr>
                        <a:t>３００点（新）</a:t>
                      </a:r>
                      <a:endParaRPr lang="en-US" altLang="ja-JP" sz="2400" b="0" dirty="0" smtClean="0">
                        <a:solidFill>
                          <a:srgbClr val="FF0000"/>
                        </a:solidFill>
                        <a:latin typeface="MS UI Gothic" pitchFamily="50" charset="-128"/>
                        <a:ea typeface="MS UI Gothic" pitchFamily="50" charset="-128"/>
                      </a:endParaRPr>
                    </a:p>
                    <a:p>
                      <a:pPr>
                        <a:spcBef>
                          <a:spcPts val="600"/>
                        </a:spcBef>
                      </a:pPr>
                      <a:endParaRPr lang="ja-JP" altLang="en-US" sz="2400" b="0" dirty="0" smtClean="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marL="0" indent="0"/>
                      <a:r>
                        <a:rPr kumimoji="1" lang="en-US" altLang="ja-JP" sz="2400" b="0" baseline="0" dirty="0" smtClean="0">
                          <a:solidFill>
                            <a:schemeClr val="tx1"/>
                          </a:solidFill>
                          <a:latin typeface="MS UI Gothic" pitchFamily="50" charset="-128"/>
                          <a:ea typeface="MS UI Gothic" pitchFamily="50" charset="-128"/>
                          <a:cs typeface="+mn-cs"/>
                        </a:rPr>
                        <a:t>B005-7</a:t>
                      </a:r>
                    </a:p>
                    <a:p>
                      <a:pPr marL="0" indent="0"/>
                      <a:r>
                        <a:rPr kumimoji="1" lang="ja-JP" altLang="en-US" sz="2400" b="0" baseline="0" dirty="0" smtClean="0">
                          <a:solidFill>
                            <a:schemeClr val="tx1"/>
                          </a:solidFill>
                          <a:latin typeface="MS UI Gothic" pitchFamily="50" charset="-128"/>
                          <a:ea typeface="MS UI Gothic" pitchFamily="50" charset="-128"/>
                          <a:cs typeface="+mn-cs"/>
                        </a:rPr>
                        <a:t>　認知症専門診断管理料</a:t>
                      </a:r>
                      <a:endParaRPr kumimoji="1" lang="en-US" altLang="ja-JP" sz="2400" b="0" baseline="0" dirty="0" smtClean="0">
                        <a:solidFill>
                          <a:schemeClr val="tx1"/>
                        </a:solidFill>
                        <a:latin typeface="MS UI Gothic" pitchFamily="50" charset="-128"/>
                        <a:ea typeface="MS UI Gothic" pitchFamily="50" charset="-128"/>
                        <a:cs typeface="+mn-cs"/>
                      </a:endParaRPr>
                    </a:p>
                    <a:p>
                      <a:pPr marL="0" indent="0"/>
                      <a:r>
                        <a:rPr kumimoji="1" lang="ja-JP" altLang="en-US" sz="2400" b="0" baseline="0" dirty="0" smtClean="0">
                          <a:solidFill>
                            <a:schemeClr val="tx1"/>
                          </a:solidFill>
                          <a:latin typeface="MS UI Gothic" pitchFamily="50" charset="-128"/>
                          <a:ea typeface="MS UI Gothic" pitchFamily="50" charset="-128"/>
                          <a:cs typeface="+mn-cs"/>
                        </a:rPr>
                        <a:t>　（１人につき１回）</a:t>
                      </a:r>
                      <a:endParaRPr kumimoji="1" lang="en-US" altLang="ja-JP" sz="2400" b="0" baseline="0" dirty="0" smtClean="0">
                        <a:solidFill>
                          <a:schemeClr val="tx1"/>
                        </a:solidFill>
                        <a:latin typeface="MS UI Gothic" pitchFamily="50" charset="-128"/>
                        <a:ea typeface="MS UI Gothic" pitchFamily="50" charset="-128"/>
                        <a:cs typeface="+mn-cs"/>
                      </a:endParaRPr>
                    </a:p>
                    <a:p>
                      <a:pPr marL="0" indent="0"/>
                      <a:r>
                        <a:rPr kumimoji="1" lang="ja-JP" altLang="en-US" sz="2400" b="0" baseline="0" dirty="0" smtClean="0">
                          <a:solidFill>
                            <a:schemeClr val="tx1"/>
                          </a:solidFill>
                          <a:latin typeface="MS UI Gothic" pitchFamily="50" charset="-128"/>
                          <a:ea typeface="MS UI Gothic" pitchFamily="50" charset="-128"/>
                          <a:cs typeface="+mn-cs"/>
                        </a:rPr>
                        <a:t>　　　　　　　　　　　　　５００点</a:t>
                      </a:r>
                    </a:p>
                    <a:p>
                      <a:pPr marL="0" indent="0"/>
                      <a:endParaRPr kumimoji="1" lang="en-US" altLang="ja-JP" sz="2400" b="0" baseline="0" dirty="0" smtClean="0">
                        <a:solidFill>
                          <a:schemeClr val="tx1"/>
                        </a:solidFill>
                        <a:latin typeface="MS UI Gothic" pitchFamily="50" charset="-128"/>
                        <a:ea typeface="MS UI Gothic" pitchFamily="50" charset="-128"/>
                        <a:cs typeface="+mn-cs"/>
                      </a:endParaRPr>
                    </a:p>
                    <a:p>
                      <a:pPr marL="0" indent="0"/>
                      <a:endParaRPr kumimoji="1" lang="en-US" altLang="ja-JP" sz="24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認知症患者の外来診療の評価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159BD02-AA44-485D-855A-72C3CDD36B0A}" type="slidenum">
              <a:rPr lang="en-US" sz="1400">
                <a:effectLst>
                  <a:outerShdw blurRad="38100" dist="38100" dir="2700000" algn="tl">
                    <a:srgbClr val="000000">
                      <a:alpha val="43137"/>
                    </a:srgbClr>
                  </a:outerShdw>
                </a:effectLst>
              </a:rPr>
              <a:pPr algn="r">
                <a:defRPr/>
              </a:pPr>
              <a:t>260</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59762" y="908720"/>
            <a:ext cx="8208912" cy="936104"/>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0"/>
              </a:spcAft>
              <a:defRPr/>
            </a:pPr>
            <a:r>
              <a:rPr kumimoji="0" lang="ja-JP" altLang="en-US" sz="2800" dirty="0">
                <a:latin typeface="MS UI Gothic" pitchFamily="50" charset="-128"/>
                <a:ea typeface="MS UI Gothic" pitchFamily="50" charset="-128"/>
              </a:rPr>
              <a:t>◆認知症専門診断管理料の見直し</a:t>
            </a:r>
          </a:p>
        </p:txBody>
      </p:sp>
      <p:sp>
        <p:nvSpPr>
          <p:cNvPr id="7" name="テキスト ボックス 6"/>
          <p:cNvSpPr txBox="1"/>
          <p:nvPr/>
        </p:nvSpPr>
        <p:spPr>
          <a:xfrm>
            <a:off x="4716016" y="1700808"/>
            <a:ext cx="424948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142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176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639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899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6"/>
          <p:cNvGraphicFramePr>
            <a:graphicFrameLocks noGrp="1"/>
          </p:cNvGraphicFramePr>
          <p:nvPr>
            <p:ph idx="1"/>
            <p:extLst>
              <p:ext uri="{D42A27DB-BD31-4B8C-83A1-F6EECF244321}">
                <p14:modId xmlns:p14="http://schemas.microsoft.com/office/powerpoint/2010/main" xmlns="" val="383036486"/>
              </p:ext>
            </p:extLst>
          </p:nvPr>
        </p:nvGraphicFramePr>
        <p:xfrm>
          <a:off x="449418" y="63507"/>
          <a:ext cx="8229600" cy="6749869"/>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49674">
                <a:tc>
                  <a:txBody>
                    <a:bodyPr/>
                    <a:lstStyle/>
                    <a:p>
                      <a:pPr algn="ctr"/>
                      <a:r>
                        <a:rPr kumimoji="1" lang="ja-JP" altLang="en-US" sz="1600" b="1" dirty="0" smtClean="0">
                          <a:solidFill>
                            <a:srgbClr val="FF0000"/>
                          </a:solidFill>
                          <a:latin typeface="MS UI Gothic" pitchFamily="50" charset="-128"/>
                          <a:ea typeface="MS UI Gothic" pitchFamily="50" charset="-128"/>
                        </a:rPr>
                        <a:t>改　定　後</a:t>
                      </a:r>
                      <a:endParaRPr kumimoji="1" lang="ja-JP" altLang="en-US" sz="16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600" dirty="0" smtClean="0">
                          <a:latin typeface="MS UI Gothic" pitchFamily="50" charset="-128"/>
                          <a:ea typeface="MS UI Gothic" pitchFamily="50" charset="-128"/>
                        </a:rPr>
                        <a:t>現　　行</a:t>
                      </a:r>
                      <a:endParaRPr kumimoji="1" lang="ja-JP" altLang="en-US" sz="1600" dirty="0">
                        <a:latin typeface="MS UI Gothic" pitchFamily="50" charset="-128"/>
                        <a:ea typeface="MS UI Gothic" pitchFamily="50" charset="-128"/>
                      </a:endParaRPr>
                    </a:p>
                  </a:txBody>
                  <a:tcPr anchor="ctr">
                    <a:solidFill>
                      <a:schemeClr val="accent5">
                        <a:lumMod val="20000"/>
                        <a:lumOff val="80000"/>
                      </a:schemeClr>
                    </a:solidFill>
                  </a:tcPr>
                </a:tc>
              </a:tr>
              <a:tr h="6400195">
                <a:tc>
                  <a:txBody>
                    <a:bodyPr/>
                    <a:lstStyle/>
                    <a:p>
                      <a:pPr>
                        <a:spcAft>
                          <a:spcPts val="600"/>
                        </a:spcAft>
                      </a:pPr>
                      <a:r>
                        <a:rPr lang="ja-JP" altLang="en-US" sz="1600" b="0" dirty="0" smtClean="0">
                          <a:solidFill>
                            <a:schemeClr val="tx1"/>
                          </a:solidFill>
                          <a:latin typeface="MS UI Gothic" pitchFamily="50" charset="-128"/>
                          <a:ea typeface="MS UI Gothic" pitchFamily="50" charset="-128"/>
                        </a:rPr>
                        <a:t>［算定要件］</a:t>
                      </a:r>
                    </a:p>
                    <a:p>
                      <a:pPr marL="82550" indent="0"/>
                      <a:r>
                        <a:rPr lang="ja-JP" altLang="en-US" sz="1600" b="0" dirty="0" smtClean="0">
                          <a:solidFill>
                            <a:schemeClr val="tx1"/>
                          </a:solidFill>
                          <a:latin typeface="MS UI Gothic" pitchFamily="50" charset="-128"/>
                          <a:ea typeface="MS UI Gothic" pitchFamily="50" charset="-128"/>
                        </a:rPr>
                        <a:t>１　認知症専門診断管理料１</a:t>
                      </a:r>
                    </a:p>
                    <a:p>
                      <a:pPr marL="177800" indent="0"/>
                      <a:r>
                        <a:rPr lang="ja-JP" altLang="en-US" sz="1600" b="0" dirty="0" smtClean="0">
                          <a:solidFill>
                            <a:schemeClr val="tx1"/>
                          </a:solidFill>
                          <a:latin typeface="MS UI Gothic" pitchFamily="50" charset="-128"/>
                          <a:ea typeface="MS UI Gothic" pitchFamily="50" charset="-128"/>
                        </a:rPr>
                        <a:t>①　以下の者に対して算定する。</a:t>
                      </a:r>
                    </a:p>
                    <a:p>
                      <a:pPr marL="355600" indent="0"/>
                      <a:r>
                        <a:rPr lang="ja-JP" altLang="en-US" sz="1600" b="0" dirty="0" smtClean="0">
                          <a:solidFill>
                            <a:schemeClr val="tx1"/>
                          </a:solidFill>
                          <a:latin typeface="MS UI Gothic" pitchFamily="50" charset="-128"/>
                          <a:ea typeface="MS UI Gothic" pitchFamily="50" charset="-128"/>
                        </a:rPr>
                        <a:t>・入院中の患者以外のもの</a:t>
                      </a:r>
                    </a:p>
                    <a:p>
                      <a:pPr marL="355600" indent="0"/>
                      <a:r>
                        <a:rPr lang="ja-JP" altLang="en-US" sz="1600" b="0" dirty="0" smtClean="0">
                          <a:solidFill>
                            <a:schemeClr val="tx1"/>
                          </a:solidFill>
                          <a:latin typeface="MS UI Gothic" pitchFamily="50" charset="-128"/>
                          <a:ea typeface="MS UI Gothic" pitchFamily="50" charset="-128"/>
                        </a:rPr>
                        <a:t>・</a:t>
                      </a:r>
                      <a:r>
                        <a:rPr lang="ja-JP" altLang="en-US" sz="1600" b="0" dirty="0" smtClean="0">
                          <a:solidFill>
                            <a:srgbClr val="FF0000"/>
                          </a:solidFill>
                          <a:latin typeface="MS UI Gothic" pitchFamily="50" charset="-128"/>
                          <a:ea typeface="MS UI Gothic" pitchFamily="50" charset="-128"/>
                        </a:rPr>
                        <a:t>他の医療機関の療養病棟に入院中のもの</a:t>
                      </a:r>
                    </a:p>
                    <a:p>
                      <a:pPr marL="355600" indent="-177800">
                        <a:tabLst/>
                      </a:pPr>
                      <a:r>
                        <a:rPr lang="ja-JP" altLang="en-US" sz="1600" b="0" dirty="0" smtClean="0">
                          <a:solidFill>
                            <a:schemeClr val="tx1"/>
                          </a:solidFill>
                          <a:latin typeface="MS UI Gothic" pitchFamily="50" charset="-128"/>
                          <a:ea typeface="MS UI Gothic" pitchFamily="50" charset="-128"/>
                        </a:rPr>
                        <a:t>②　他の医療機関等から紹介された認知症の疑いのある患者に対し、認知症の鑑別診断を行い、療養方針を決定（</a:t>
                      </a:r>
                      <a:r>
                        <a:rPr lang="ja-JP" altLang="en-US" sz="1600" b="0" dirty="0" smtClean="0">
                          <a:solidFill>
                            <a:srgbClr val="FF0000"/>
                          </a:solidFill>
                          <a:latin typeface="MS UI Gothic" pitchFamily="50" charset="-128"/>
                          <a:ea typeface="MS UI Gothic" pitchFamily="50" charset="-128"/>
                        </a:rPr>
                        <a:t>認知症と診断された場合は認知症療養計画を作成</a:t>
                      </a:r>
                      <a:r>
                        <a:rPr lang="ja-JP" altLang="en-US" sz="1600" b="0" dirty="0" smtClean="0">
                          <a:solidFill>
                            <a:schemeClr val="tx1"/>
                          </a:solidFill>
                          <a:latin typeface="MS UI Gothic" pitchFamily="50" charset="-128"/>
                          <a:ea typeface="MS UI Gothic" pitchFamily="50" charset="-128"/>
                        </a:rPr>
                        <a:t>）し、紹介元の医療機関に紹介した場合に算定する。</a:t>
                      </a:r>
                    </a:p>
                    <a:p>
                      <a:pPr marL="355600" indent="-177800"/>
                      <a:r>
                        <a:rPr lang="ja-JP" altLang="en-US" sz="1600" b="0" dirty="0" smtClean="0">
                          <a:solidFill>
                            <a:srgbClr val="FF0000"/>
                          </a:solidFill>
                          <a:latin typeface="MS UI Gothic" pitchFamily="50" charset="-128"/>
                          <a:ea typeface="MS UI Gothic" pitchFamily="50" charset="-128"/>
                        </a:rPr>
                        <a:t>③　認知症療養計画とは、病名、症状の評価（認知機能、生活機能、行動・心理症状等）、家族等の介護負担度の評価、今後の療養方針、緊急時の対応、その他必要な項目が記載されたものである。</a:t>
                      </a:r>
                      <a:endParaRPr lang="en-US" altLang="ja-JP" sz="1600" b="0" dirty="0" smtClean="0">
                        <a:solidFill>
                          <a:schemeClr val="tx1"/>
                        </a:solidFill>
                        <a:latin typeface="MS UI Gothic" pitchFamily="50" charset="-128"/>
                        <a:ea typeface="MS UI Gothic" pitchFamily="50" charset="-128"/>
                      </a:endParaRPr>
                    </a:p>
                    <a:p>
                      <a:endParaRPr lang="en-US" altLang="ja-JP" sz="1600" b="0" dirty="0" smtClean="0">
                        <a:solidFill>
                          <a:schemeClr val="tx1"/>
                        </a:solidFill>
                        <a:latin typeface="MS UI Gothic" pitchFamily="50" charset="-128"/>
                        <a:ea typeface="MS UI Gothic" pitchFamily="50" charset="-128"/>
                      </a:endParaRPr>
                    </a:p>
                    <a:p>
                      <a:r>
                        <a:rPr lang="ja-JP" altLang="en-US" sz="1600" b="0" dirty="0" smtClean="0">
                          <a:solidFill>
                            <a:schemeClr val="tx1"/>
                          </a:solidFill>
                          <a:latin typeface="MS UI Gothic" pitchFamily="50" charset="-128"/>
                          <a:ea typeface="MS UI Gothic" pitchFamily="50" charset="-128"/>
                        </a:rPr>
                        <a:t>２　認知症専門診断管理料２</a:t>
                      </a:r>
                    </a:p>
                    <a:p>
                      <a:pPr marL="355600" indent="-177800"/>
                      <a:r>
                        <a:rPr lang="ja-JP" altLang="en-US" sz="1600" b="0" dirty="0" smtClean="0">
                          <a:solidFill>
                            <a:schemeClr val="tx1"/>
                          </a:solidFill>
                          <a:latin typeface="MS UI Gothic" pitchFamily="50" charset="-128"/>
                          <a:ea typeface="MS UI Gothic" pitchFamily="50" charset="-128"/>
                        </a:rPr>
                        <a:t>①　入院中の患者以外の患者又は他の医療機関の療養病棟に入院中の患者に対して算定する。</a:t>
                      </a:r>
                    </a:p>
                    <a:p>
                      <a:pPr marL="355600" indent="-177800"/>
                      <a:r>
                        <a:rPr lang="ja-JP" altLang="en-US" sz="1600" b="0" dirty="0" smtClean="0">
                          <a:solidFill>
                            <a:srgbClr val="FF0000"/>
                          </a:solidFill>
                          <a:latin typeface="MS UI Gothic" pitchFamily="50" charset="-128"/>
                          <a:ea typeface="MS UI Gothic" pitchFamily="50" charset="-128"/>
                        </a:rPr>
                        <a:t>②　他の医療機関等から紹介された認知症の症状が増悪した患者に対して、診療を行った上で療養方針を決定し、紹介元の医療機関等に紹介した場合、３月に１回に限り算定する。</a:t>
                      </a:r>
                    </a:p>
                  </a:txBody>
                  <a:tcPr>
                    <a:solidFill>
                      <a:schemeClr val="accent5">
                        <a:lumMod val="20000"/>
                        <a:lumOff val="80000"/>
                      </a:schemeClr>
                    </a:solidFill>
                  </a:tcPr>
                </a:tc>
                <a:tc>
                  <a:txBody>
                    <a:bodyPr/>
                    <a:lstStyle/>
                    <a:p>
                      <a:pPr marL="0" indent="0">
                        <a:spcBef>
                          <a:spcPts val="600"/>
                        </a:spcBef>
                        <a:spcAft>
                          <a:spcPts val="600"/>
                        </a:spcAft>
                      </a:pPr>
                      <a:r>
                        <a:rPr kumimoji="1" lang="ja-JP" altLang="en-US" sz="1600" b="0" baseline="0" dirty="0" smtClean="0">
                          <a:solidFill>
                            <a:schemeClr val="tx1"/>
                          </a:solidFill>
                          <a:latin typeface="MS UI Gothic" pitchFamily="50" charset="-128"/>
                          <a:ea typeface="MS UI Gothic" pitchFamily="50" charset="-128"/>
                          <a:cs typeface="+mn-cs"/>
                        </a:rPr>
                        <a:t>［算定要件］</a:t>
                      </a:r>
                    </a:p>
                    <a:p>
                      <a:pPr marL="273050" indent="-190500"/>
                      <a:endParaRPr kumimoji="1" lang="en-US" altLang="ja-JP" sz="1600" b="0" baseline="0" dirty="0" smtClean="0">
                        <a:solidFill>
                          <a:schemeClr val="tx1"/>
                        </a:solidFill>
                        <a:latin typeface="MS UI Gothic" pitchFamily="50" charset="-128"/>
                        <a:ea typeface="MS UI Gothic" pitchFamily="50" charset="-128"/>
                        <a:cs typeface="+mn-cs"/>
                      </a:endParaRPr>
                    </a:p>
                    <a:p>
                      <a:pPr marL="273050" indent="-190500"/>
                      <a:r>
                        <a:rPr kumimoji="1" lang="ja-JP" altLang="en-US" sz="1600" b="0" baseline="0" dirty="0" smtClean="0">
                          <a:solidFill>
                            <a:schemeClr val="tx1"/>
                          </a:solidFill>
                          <a:latin typeface="MS UI Gothic" pitchFamily="50" charset="-128"/>
                          <a:ea typeface="MS UI Gothic" pitchFamily="50" charset="-128"/>
                          <a:cs typeface="+mn-cs"/>
                        </a:rPr>
                        <a:t>①　入院中の患者以外のものに対して算定する。</a:t>
                      </a:r>
                    </a:p>
                    <a:p>
                      <a:pPr marL="273050" indent="-190500"/>
                      <a:endParaRPr kumimoji="1" lang="en-US" altLang="ja-JP" sz="1600" b="0" baseline="0" dirty="0" smtClean="0">
                        <a:solidFill>
                          <a:schemeClr val="tx1"/>
                        </a:solidFill>
                        <a:latin typeface="MS UI Gothic" pitchFamily="50" charset="-128"/>
                        <a:ea typeface="MS UI Gothic" pitchFamily="50" charset="-128"/>
                        <a:cs typeface="+mn-cs"/>
                      </a:endParaRPr>
                    </a:p>
                    <a:p>
                      <a:pPr marL="273050" indent="-190500"/>
                      <a:endParaRPr kumimoji="1" lang="en-US" altLang="ja-JP" sz="1600" b="0" baseline="0" dirty="0" smtClean="0">
                        <a:solidFill>
                          <a:schemeClr val="tx1"/>
                        </a:solidFill>
                        <a:latin typeface="MS UI Gothic" pitchFamily="50" charset="-128"/>
                        <a:ea typeface="MS UI Gothic" pitchFamily="50" charset="-128"/>
                        <a:cs typeface="+mn-cs"/>
                      </a:endParaRPr>
                    </a:p>
                    <a:p>
                      <a:pPr marL="273050" indent="-190500"/>
                      <a:r>
                        <a:rPr kumimoji="1" lang="ja-JP" altLang="en-US" sz="1600" b="0" baseline="0" dirty="0" smtClean="0">
                          <a:solidFill>
                            <a:schemeClr val="tx1"/>
                          </a:solidFill>
                          <a:latin typeface="MS UI Gothic" pitchFamily="50" charset="-128"/>
                          <a:ea typeface="MS UI Gothic" pitchFamily="50" charset="-128"/>
                          <a:cs typeface="+mn-cs"/>
                        </a:rPr>
                        <a:t>②　他の医療機関等から紹介された認知症の疑いのある患者に対し、認知症の鑑別診断を行い、療養方針を決定し、紹介元の医療機関に紹介した場合に算定する。</a:t>
                      </a:r>
                    </a:p>
                    <a:p>
                      <a:pPr marL="0" indent="0"/>
                      <a:endParaRPr kumimoji="1" lang="ja-JP" altLang="en-US" sz="16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E8F1B96F-9A4D-4EBD-BDEB-6ED8629B9EE8}" type="slidenum">
              <a:rPr lang="en-US" sz="1400">
                <a:effectLst>
                  <a:outerShdw blurRad="38100" dist="38100" dir="2700000" algn="tl">
                    <a:srgbClr val="000000">
                      <a:alpha val="43137"/>
                    </a:srgbClr>
                  </a:outerShdw>
                </a:effectLst>
              </a:rPr>
              <a:pPr algn="r">
                <a:defRPr/>
              </a:pPr>
              <a:t>261</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認知症患者の外来診療の評価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06759078-01F8-4776-99E8-EF3810595416}" type="slidenum">
              <a:rPr lang="en-US" sz="1400">
                <a:effectLst>
                  <a:outerShdw blurRad="38100" dist="38100" dir="2700000" algn="tl">
                    <a:srgbClr val="000000">
                      <a:alpha val="43137"/>
                    </a:srgbClr>
                  </a:outerShdw>
                </a:effectLst>
              </a:rPr>
              <a:pPr algn="r">
                <a:defRPr/>
              </a:pPr>
              <a:t>262</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59762" y="1052736"/>
            <a:ext cx="8208912" cy="5112568"/>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600"/>
              </a:spcAft>
              <a:defRPr/>
            </a:pPr>
            <a:r>
              <a:rPr kumimoji="0" lang="ja-JP" altLang="en-US" sz="2800" dirty="0">
                <a:latin typeface="MS UI Gothic" pitchFamily="50" charset="-128"/>
                <a:ea typeface="MS UI Gothic" pitchFamily="50" charset="-128"/>
              </a:rPr>
              <a:t>◆認知症療養指導料の新設</a:t>
            </a:r>
            <a:endParaRPr kumimoji="0" lang="en-US" altLang="ja-JP" sz="2800" dirty="0">
              <a:latin typeface="MS UI Gothic" pitchFamily="50" charset="-128"/>
              <a:ea typeface="MS UI Gothic" pitchFamily="50" charset="-128"/>
            </a:endParaRPr>
          </a:p>
          <a:p>
            <a:pPr marL="273050" indent="261938" fontAlgn="auto">
              <a:spcBef>
                <a:spcPts val="0"/>
              </a:spcBef>
              <a:spcAft>
                <a:spcPts val="0"/>
              </a:spcAft>
              <a:defRPr/>
            </a:pPr>
            <a:r>
              <a:rPr kumimoji="0" lang="ja-JP" altLang="en-US" sz="2400" dirty="0">
                <a:latin typeface="MS UI Gothic" pitchFamily="50" charset="-128"/>
                <a:ea typeface="MS UI Gothic" pitchFamily="50" charset="-128"/>
              </a:rPr>
              <a:t>専門医療機関で認知症と診断された患者について、</a:t>
            </a:r>
            <a:r>
              <a:rPr kumimoji="0" lang="ja-JP" altLang="en-US" sz="2400" dirty="0">
                <a:solidFill>
                  <a:srgbClr val="0070C0"/>
                </a:solidFill>
                <a:latin typeface="MS UI Gothic" pitchFamily="50" charset="-128"/>
                <a:ea typeface="MS UI Gothic" pitchFamily="50" charset="-128"/>
              </a:rPr>
              <a:t>かかりつけ医が専門医療機関と連携</a:t>
            </a:r>
            <a:r>
              <a:rPr kumimoji="0" lang="ja-JP" altLang="en-US" sz="2400" dirty="0">
                <a:latin typeface="MS UI Gothic" pitchFamily="50" charset="-128"/>
                <a:ea typeface="MS UI Gothic" pitchFamily="50" charset="-128"/>
              </a:rPr>
              <a:t>し、その後の管理を行った場合の評価を行う。</a:t>
            </a:r>
            <a:endParaRPr kumimoji="0" lang="en-US" altLang="ja-JP" sz="2400" dirty="0">
              <a:latin typeface="MS UI Gothic" pitchFamily="50" charset="-128"/>
              <a:ea typeface="MS UI Gothic" pitchFamily="50" charset="-128"/>
            </a:endParaRPr>
          </a:p>
          <a:p>
            <a:pPr fontAlgn="auto">
              <a:spcBef>
                <a:spcPts val="0"/>
              </a:spcBef>
              <a:spcAft>
                <a:spcPts val="0"/>
              </a:spcAft>
              <a:defRPr/>
            </a:pPr>
            <a:endParaRPr kumimoji="0" lang="ja-JP" altLang="en-US" sz="2400" dirty="0">
              <a:latin typeface="MS UI Gothic" pitchFamily="50" charset="-128"/>
              <a:ea typeface="MS UI Gothic" pitchFamily="50" charset="-128"/>
            </a:endParaRPr>
          </a:p>
          <a:p>
            <a:pPr marL="273050" indent="-273050" fontAlgn="auto">
              <a:spcBef>
                <a:spcPts val="0"/>
              </a:spcBef>
              <a:spcAft>
                <a:spcPts val="0"/>
              </a:spcAft>
              <a:defRPr/>
            </a:pPr>
            <a:r>
              <a:rPr kumimoji="0" lang="ja-JP" altLang="en-US" sz="2800" dirty="0">
                <a:latin typeface="MS UI Gothic" pitchFamily="50" charset="-128"/>
                <a:ea typeface="MS UI Gothic" pitchFamily="50" charset="-128"/>
              </a:rPr>
              <a:t>　　　</a:t>
            </a:r>
            <a:r>
              <a:rPr kumimoji="0" lang="ja-JP" altLang="en-US" sz="2800" dirty="0">
                <a:solidFill>
                  <a:srgbClr val="FF0000"/>
                </a:solidFill>
                <a:latin typeface="MS UI Gothic" pitchFamily="50" charset="-128"/>
                <a:ea typeface="MS UI Gothic" pitchFamily="50" charset="-128"/>
              </a:rPr>
              <a:t>（新）</a:t>
            </a:r>
            <a:r>
              <a:rPr kumimoji="0" lang="en-US" altLang="ja-JP" sz="2800" dirty="0">
                <a:solidFill>
                  <a:srgbClr val="FF0000"/>
                </a:solidFill>
                <a:latin typeface="MS UI Gothic" pitchFamily="50" charset="-128"/>
                <a:ea typeface="MS UI Gothic" pitchFamily="50" charset="-128"/>
              </a:rPr>
              <a:t>B005-7-2</a:t>
            </a:r>
            <a:r>
              <a:rPr kumimoji="0" lang="ja-JP" altLang="en-US" sz="2800" dirty="0">
                <a:solidFill>
                  <a:srgbClr val="FF0000"/>
                </a:solidFill>
                <a:latin typeface="MS UI Gothic" pitchFamily="50" charset="-128"/>
                <a:ea typeface="MS UI Gothic" pitchFamily="50" charset="-128"/>
              </a:rPr>
              <a:t>　認知症療養指導料</a:t>
            </a:r>
            <a:endParaRPr kumimoji="0" lang="en-US" altLang="ja-JP" sz="2800" dirty="0">
              <a:solidFill>
                <a:srgbClr val="FF0000"/>
              </a:solidFill>
              <a:latin typeface="MS UI Gothic" pitchFamily="50" charset="-128"/>
              <a:ea typeface="MS UI Gothic" pitchFamily="50" charset="-128"/>
            </a:endParaRPr>
          </a:p>
          <a:p>
            <a:pPr marL="273050" indent="-273050" fontAlgn="auto">
              <a:spcBef>
                <a:spcPts val="0"/>
              </a:spcBef>
              <a:spcAft>
                <a:spcPts val="0"/>
              </a:spcAft>
              <a:defRPr/>
            </a:pPr>
            <a:r>
              <a:rPr kumimoji="0" lang="ja-JP" altLang="en-US" sz="2800" dirty="0">
                <a:solidFill>
                  <a:srgbClr val="FF0000"/>
                </a:solidFill>
                <a:latin typeface="MS UI Gothic" pitchFamily="50" charset="-128"/>
                <a:ea typeface="MS UI Gothic" pitchFamily="50" charset="-128"/>
              </a:rPr>
              <a:t>　　　　　　　　　　　　　　　３５０点（月１回、６月まで）</a:t>
            </a:r>
            <a:endParaRPr kumimoji="0" lang="en-US" altLang="ja-JP" sz="2800" dirty="0">
              <a:solidFill>
                <a:srgbClr val="FF0000"/>
              </a:solidFill>
              <a:latin typeface="MS UI Gothic" pitchFamily="50" charset="-128"/>
              <a:ea typeface="MS UI Gothic" pitchFamily="50" charset="-128"/>
            </a:endParaRPr>
          </a:p>
          <a:p>
            <a:pPr marL="273050" indent="-273050" fontAlgn="auto">
              <a:spcBef>
                <a:spcPts val="0"/>
              </a:spcBef>
              <a:spcAft>
                <a:spcPts val="0"/>
              </a:spcAft>
              <a:defRPr/>
            </a:pPr>
            <a:endParaRPr kumimoji="0" lang="ja-JP" altLang="en-US" sz="2400" dirty="0">
              <a:latin typeface="MS UI Gothic" pitchFamily="50" charset="-128"/>
              <a:ea typeface="MS UI Gothic" pitchFamily="50" charset="-128"/>
            </a:endParaRPr>
          </a:p>
          <a:p>
            <a:pPr marL="534988" fontAlgn="auto">
              <a:spcBef>
                <a:spcPts val="0"/>
              </a:spcBef>
              <a:spcAft>
                <a:spcPts val="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算定要件</a:t>
            </a:r>
            <a:r>
              <a:rPr kumimoji="0" lang="en-US" altLang="ja-JP" sz="2400" dirty="0">
                <a:latin typeface="MS UI Gothic" pitchFamily="50" charset="-128"/>
                <a:ea typeface="MS UI Gothic" pitchFamily="50" charset="-128"/>
              </a:rPr>
              <a:t>]</a:t>
            </a:r>
          </a:p>
          <a:p>
            <a:pPr marL="628650" indent="273050" fontAlgn="auto">
              <a:spcBef>
                <a:spcPts val="0"/>
              </a:spcBef>
              <a:spcAft>
                <a:spcPts val="0"/>
              </a:spcAft>
              <a:defRPr/>
            </a:pPr>
            <a:r>
              <a:rPr kumimoji="0" lang="ja-JP" altLang="en-US" sz="2400" dirty="0">
                <a:latin typeface="MS UI Gothic" pitchFamily="50" charset="-128"/>
                <a:ea typeface="MS UI Gothic" pitchFamily="50" charset="-128"/>
              </a:rPr>
              <a:t>専門医療機関において</a:t>
            </a:r>
            <a:r>
              <a:rPr kumimoji="0" lang="ja-JP" altLang="en-US" sz="2400" dirty="0">
                <a:solidFill>
                  <a:srgbClr val="0070C0"/>
                </a:solidFill>
                <a:latin typeface="MS UI Gothic" pitchFamily="50" charset="-128"/>
                <a:ea typeface="MS UI Gothic" pitchFamily="50" charset="-128"/>
              </a:rPr>
              <a:t>認知症専門診断管理料１を算定された患者</a:t>
            </a:r>
            <a:r>
              <a:rPr kumimoji="0" lang="ja-JP" altLang="en-US" sz="2400" dirty="0">
                <a:latin typeface="MS UI Gothic" pitchFamily="50" charset="-128"/>
                <a:ea typeface="MS UI Gothic" pitchFamily="50" charset="-128"/>
              </a:rPr>
              <a:t>に対し、専門医療機関からの診療情報に基づく診療を行った日から起算して６月に限り算定する。</a:t>
            </a:r>
          </a:p>
        </p:txBody>
      </p:sp>
      <p:sp>
        <p:nvSpPr>
          <p:cNvPr id="5" name="テキスト ボックス 4"/>
          <p:cNvSpPr txBox="1"/>
          <p:nvPr/>
        </p:nvSpPr>
        <p:spPr>
          <a:xfrm>
            <a:off x="7236296" y="2780928"/>
            <a:ext cx="169269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143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176</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8313" y="1341438"/>
            <a:ext cx="8229600" cy="2159000"/>
          </a:xfrm>
          <a:prstGeom prst="rect">
            <a:avLst/>
          </a:prstGeom>
          <a:solidFill>
            <a:srgbClr val="FFFFCC"/>
          </a:solidFill>
          <a:effectLst>
            <a:outerShdw blurRad="50800" dist="38100" dir="13500000" algn="br" rotWithShape="0">
              <a:prstClr val="black">
                <a:alpha val="40000"/>
              </a:prstClr>
            </a:outerShdw>
          </a:effectLst>
        </p:spPr>
        <p:txBody>
          <a:bodyPr anchor="ctr"/>
          <a:lstStyle/>
          <a:p>
            <a:pPr fontAlgn="auto">
              <a:spcBef>
                <a:spcPts val="0"/>
              </a:spcBef>
              <a:spcAft>
                <a:spcPts val="0"/>
              </a:spcAft>
              <a:defRPr/>
            </a:pPr>
            <a:r>
              <a:rPr kumimoji="0" lang="ja-JP" altLang="en-US" sz="2800" dirty="0">
                <a:latin typeface="MS UI Gothic" pitchFamily="50" charset="-128"/>
                <a:ea typeface="MS UI Gothic" pitchFamily="50" charset="-128"/>
              </a:rPr>
              <a:t>◆外泊日の訪問看護</a:t>
            </a:r>
            <a:endParaRPr kumimoji="0" lang="en-US" altLang="ja-JP" sz="2800" dirty="0">
              <a:latin typeface="MS UI Gothic" pitchFamily="50" charset="-128"/>
              <a:ea typeface="MS UI Gothic" pitchFamily="50" charset="-128"/>
            </a:endParaRPr>
          </a:p>
          <a:p>
            <a:pPr fontAlgn="auto">
              <a:spcBef>
                <a:spcPts val="0"/>
              </a:spcBef>
              <a:spcAft>
                <a:spcPts val="0"/>
              </a:spcAft>
              <a:defRPr/>
            </a:pPr>
            <a:endParaRPr kumimoji="0" lang="ja-JP" altLang="en-US" sz="2000" dirty="0">
              <a:latin typeface="MS UI Gothic" pitchFamily="50" charset="-128"/>
              <a:ea typeface="MS UI Gothic" pitchFamily="50" charset="-128"/>
            </a:endParaRPr>
          </a:p>
          <a:p>
            <a:pPr fontAlgn="auto">
              <a:spcBef>
                <a:spcPts val="0"/>
              </a:spcBef>
              <a:spcAft>
                <a:spcPts val="0"/>
              </a:spcAft>
              <a:defRPr/>
            </a:pPr>
            <a:r>
              <a:rPr kumimoji="0" lang="ja-JP" altLang="en-US" sz="2400" dirty="0">
                <a:latin typeface="MS UI Gothic" pitchFamily="50" charset="-128"/>
                <a:ea typeface="MS UI Gothic" pitchFamily="50" charset="-128"/>
              </a:rPr>
              <a:t>　（退院前訪問看護）</a:t>
            </a:r>
            <a:endParaRPr kumimoji="0" lang="en-US" altLang="ja-JP" sz="2400" dirty="0">
              <a:latin typeface="MS UI Gothic" pitchFamily="50" charset="-128"/>
              <a:ea typeface="MS UI Gothic" pitchFamily="50" charset="-128"/>
            </a:endParaRPr>
          </a:p>
          <a:p>
            <a:pPr marL="355600" fontAlgn="auto">
              <a:spcBef>
                <a:spcPts val="0"/>
              </a:spcBef>
              <a:spcAft>
                <a:spcPts val="0"/>
              </a:spcAft>
              <a:defRPr/>
            </a:pPr>
            <a:r>
              <a:rPr kumimoji="0" lang="ja-JP" altLang="en-US" sz="2400" dirty="0">
                <a:latin typeface="MS UI Gothic" pitchFamily="50" charset="-128"/>
                <a:ea typeface="MS UI Gothic" pitchFamily="50" charset="-128"/>
              </a:rPr>
              <a:t>　当該入院医療機関からの</a:t>
            </a:r>
            <a:r>
              <a:rPr kumimoji="0" lang="ja-JP" altLang="en-US" sz="2400" dirty="0">
                <a:solidFill>
                  <a:srgbClr val="0070C0"/>
                </a:solidFill>
                <a:latin typeface="MS UI Gothic" pitchFamily="50" charset="-128"/>
                <a:ea typeface="MS UI Gothic" pitchFamily="50" charset="-128"/>
              </a:rPr>
              <a:t>試験外泊時の訪問看護</a:t>
            </a:r>
            <a:r>
              <a:rPr kumimoji="0" lang="ja-JP" altLang="en-US" sz="2400" dirty="0">
                <a:latin typeface="MS UI Gothic" pitchFamily="50" charset="-128"/>
                <a:ea typeface="MS UI Gothic" pitchFamily="50" charset="-128"/>
              </a:rPr>
              <a:t>について、</a:t>
            </a:r>
            <a:r>
              <a:rPr kumimoji="0" lang="ja-JP" altLang="en-US" sz="2400" dirty="0">
                <a:solidFill>
                  <a:srgbClr val="0070C0"/>
                </a:solidFill>
                <a:latin typeface="MS UI Gothic" pitchFamily="50" charset="-128"/>
                <a:ea typeface="MS UI Gothic" pitchFamily="50" charset="-128"/>
              </a:rPr>
              <a:t>さらなる評価</a:t>
            </a:r>
            <a:r>
              <a:rPr kumimoji="0" lang="ja-JP" altLang="en-US" sz="2400" dirty="0">
                <a:latin typeface="MS UI Gothic" pitchFamily="50" charset="-128"/>
                <a:ea typeface="MS UI Gothic" pitchFamily="50" charset="-128"/>
              </a:rPr>
              <a:t>をする。</a:t>
            </a:r>
            <a:endParaRPr lang="ja-JP" altLang="en-US" sz="2000" dirty="0">
              <a:latin typeface="MS UI Gothic" pitchFamily="50" charset="-128"/>
              <a:ea typeface="MS UI Gothic" pitchFamily="50" charset="-128"/>
            </a:endParaRPr>
          </a:p>
        </p:txBody>
      </p:sp>
      <p:graphicFrame>
        <p:nvGraphicFramePr>
          <p:cNvPr id="6" name="コンテンツ プレースホルダ 6"/>
          <p:cNvGraphicFramePr>
            <a:graphicFrameLocks noGrp="1"/>
          </p:cNvGraphicFramePr>
          <p:nvPr>
            <p:ph idx="1"/>
          </p:nvPr>
        </p:nvGraphicFramePr>
        <p:xfrm>
          <a:off x="467544" y="3861048"/>
          <a:ext cx="8239944" cy="1703524"/>
        </p:xfrm>
        <a:graphic>
          <a:graphicData uri="http://schemas.openxmlformats.org/drawingml/2006/table">
            <a:tbl>
              <a:tblPr firstRow="1" bandRow="1">
                <a:effectLst>
                  <a:outerShdw blurRad="50800" dist="38100" dir="2700000" algn="tl" rotWithShape="0">
                    <a:prstClr val="black">
                      <a:alpha val="40000"/>
                    </a:prstClr>
                  </a:outerShdw>
                </a:effectLst>
              </a:tblPr>
              <a:tblGrid>
                <a:gridCol w="4119972"/>
                <a:gridCol w="4119972"/>
              </a:tblGrid>
              <a:tr h="307372">
                <a:tc>
                  <a:txBody>
                    <a:bodyPr/>
                    <a:lstStyle/>
                    <a:p>
                      <a:pPr algn="ctr"/>
                      <a:r>
                        <a:rPr kumimoji="1" lang="ja-JP" altLang="en-US" sz="2200" b="1" dirty="0" smtClean="0">
                          <a:solidFill>
                            <a:srgbClr val="FF0000"/>
                          </a:solidFill>
                          <a:latin typeface="MS UI Gothic" pitchFamily="50" charset="-128"/>
                          <a:ea typeface="MS UI Gothic" pitchFamily="50" charset="-128"/>
                        </a:rPr>
                        <a:t>改　定　後</a:t>
                      </a:r>
                      <a:endParaRPr kumimoji="1" lang="ja-JP" altLang="en-US" sz="22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2200" dirty="0" smtClean="0">
                          <a:latin typeface="MS UI Gothic" pitchFamily="50" charset="-128"/>
                          <a:ea typeface="MS UI Gothic" pitchFamily="50" charset="-128"/>
                        </a:rPr>
                        <a:t>現　　行</a:t>
                      </a:r>
                      <a:endParaRPr kumimoji="1" lang="ja-JP" altLang="en-US" sz="2200" dirty="0">
                        <a:latin typeface="MS UI Gothic" pitchFamily="50" charset="-128"/>
                        <a:ea typeface="MS UI Gothic" pitchFamily="50" charset="-128"/>
                      </a:endParaRPr>
                    </a:p>
                  </a:txBody>
                  <a:tcPr>
                    <a:solidFill>
                      <a:schemeClr val="accent5">
                        <a:lumMod val="20000"/>
                        <a:lumOff val="80000"/>
                      </a:schemeClr>
                    </a:solidFill>
                  </a:tcPr>
                </a:tc>
              </a:tr>
              <a:tr h="1276804">
                <a:tc>
                  <a:txBody>
                    <a:bodyPr/>
                    <a:lstStyle/>
                    <a:p>
                      <a:r>
                        <a:rPr kumimoji="1" lang="ja-JP" altLang="en-US" sz="2200" b="0" i="0" u="none" strike="noStrike" kern="1200" baseline="0" dirty="0" smtClean="0">
                          <a:solidFill>
                            <a:schemeClr val="tx1"/>
                          </a:solidFill>
                          <a:latin typeface="MS UI Gothic" pitchFamily="50" charset="-128"/>
                          <a:ea typeface="MS UI Gothic" pitchFamily="50" charset="-128"/>
                          <a:cs typeface="+mn-cs"/>
                        </a:rPr>
                        <a:t>Ｂ</a:t>
                      </a:r>
                      <a:r>
                        <a:rPr kumimoji="1" lang="en-US" altLang="ja-JP" sz="2200" b="0" i="0" u="none" strike="noStrike" kern="1200" baseline="0" dirty="0" smtClean="0">
                          <a:solidFill>
                            <a:schemeClr val="tx1"/>
                          </a:solidFill>
                          <a:latin typeface="MS UI Gothic" pitchFamily="50" charset="-128"/>
                          <a:ea typeface="MS UI Gothic" pitchFamily="50" charset="-128"/>
                          <a:cs typeface="+mn-cs"/>
                        </a:rPr>
                        <a:t>007</a:t>
                      </a:r>
                      <a:r>
                        <a:rPr kumimoji="1" lang="ja-JP" altLang="en-US" sz="2200" b="0" i="0" u="none" strike="noStrike" kern="1200" baseline="0" dirty="0" smtClean="0">
                          <a:solidFill>
                            <a:schemeClr val="tx1"/>
                          </a:solidFill>
                          <a:latin typeface="MS UI Gothic" pitchFamily="50" charset="-128"/>
                          <a:ea typeface="MS UI Gothic" pitchFamily="50" charset="-128"/>
                          <a:cs typeface="+mn-cs"/>
                        </a:rPr>
                        <a:t>　</a:t>
                      </a:r>
                      <a:r>
                        <a:rPr kumimoji="1" lang="zh-TW" altLang="en-US" sz="2200" b="0" i="0" u="none" strike="noStrike" kern="1200" baseline="0" dirty="0" smtClean="0">
                          <a:solidFill>
                            <a:schemeClr val="tx1"/>
                          </a:solidFill>
                          <a:latin typeface="MS UI Gothic" pitchFamily="50" charset="-128"/>
                          <a:ea typeface="MS UI Gothic" pitchFamily="50" charset="-128"/>
                          <a:cs typeface="+mn-cs"/>
                        </a:rPr>
                        <a:t>退院前訪問指導料</a:t>
                      </a:r>
                      <a:endParaRPr kumimoji="1" lang="en-US" altLang="zh-TW" sz="2200" b="0" i="0" u="none" strike="noStrike" kern="1200" baseline="0" dirty="0" smtClean="0">
                        <a:solidFill>
                          <a:schemeClr val="tx1"/>
                        </a:solidFill>
                        <a:latin typeface="MS UI Gothic" pitchFamily="50" charset="-128"/>
                        <a:ea typeface="MS UI Gothic" pitchFamily="50" charset="-128"/>
                        <a:cs typeface="+mn-cs"/>
                      </a:endParaRPr>
                    </a:p>
                    <a:p>
                      <a:r>
                        <a:rPr kumimoji="1" lang="ja-JP" altLang="en-US" sz="2200" b="0" i="0" u="none" strike="noStrike" kern="1200" baseline="0" dirty="0" smtClean="0">
                          <a:solidFill>
                            <a:srgbClr val="FF0000"/>
                          </a:solidFill>
                          <a:latin typeface="MS UI Gothic" pitchFamily="50" charset="-128"/>
                          <a:ea typeface="MS UI Gothic" pitchFamily="50" charset="-128"/>
                          <a:cs typeface="+mn-cs"/>
                        </a:rPr>
                        <a:t>　　　　　　　　　　　　　５５５</a:t>
                      </a:r>
                      <a:r>
                        <a:rPr kumimoji="1" lang="zh-TW" altLang="en-US" sz="2200" b="0" i="0" u="none" strike="noStrike" kern="1200" baseline="0" dirty="0" smtClean="0">
                          <a:solidFill>
                            <a:srgbClr val="FF0000"/>
                          </a:solidFill>
                          <a:latin typeface="MS UI Gothic" pitchFamily="50" charset="-128"/>
                          <a:ea typeface="MS UI Gothic" pitchFamily="50" charset="-128"/>
                          <a:cs typeface="+mn-cs"/>
                        </a:rPr>
                        <a:t>点</a:t>
                      </a:r>
                      <a:r>
                        <a:rPr kumimoji="1" lang="ja-JP" altLang="en-US" sz="2200" b="0" i="0" u="none" strike="noStrike" kern="1200" baseline="0" dirty="0" smtClean="0">
                          <a:solidFill>
                            <a:srgbClr val="FF0000"/>
                          </a:solidFill>
                          <a:latin typeface="MS UI Gothic" pitchFamily="50" charset="-128"/>
                          <a:ea typeface="MS UI Gothic" pitchFamily="50" charset="-128"/>
                          <a:cs typeface="+mn-cs"/>
                        </a:rPr>
                        <a:t>（</a:t>
                      </a:r>
                      <a:r>
                        <a:rPr kumimoji="1" lang="zh-TW" altLang="en-US" sz="2200" b="0" i="0" u="none" strike="noStrike" kern="1200" baseline="0" dirty="0" smtClean="0">
                          <a:solidFill>
                            <a:srgbClr val="FF0000"/>
                          </a:solidFill>
                          <a:latin typeface="MS UI Gothic" pitchFamily="50" charset="-128"/>
                          <a:ea typeface="MS UI Gothic" pitchFamily="50" charset="-128"/>
                          <a:cs typeface="+mn-cs"/>
                        </a:rPr>
                        <a:t>改</a:t>
                      </a:r>
                      <a:r>
                        <a:rPr kumimoji="1" lang="ja-JP" altLang="en-US" sz="2200" b="0" i="0" u="none" strike="noStrike" kern="1200" baseline="0" dirty="0" smtClean="0">
                          <a:solidFill>
                            <a:srgbClr val="FF0000"/>
                          </a:solidFill>
                          <a:latin typeface="MS UI Gothic" pitchFamily="50" charset="-128"/>
                          <a:ea typeface="MS UI Gothic" pitchFamily="50" charset="-128"/>
                          <a:cs typeface="+mn-cs"/>
                        </a:rPr>
                        <a:t>）</a:t>
                      </a:r>
                      <a:endParaRPr kumimoji="1" lang="ja-JP" altLang="en-US" sz="2200" b="1" i="0" u="sng"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r>
                        <a:rPr kumimoji="1" lang="ja-JP" altLang="en-US" sz="2200" b="0" i="0" u="none" strike="noStrike" kern="1200" baseline="0" dirty="0" smtClean="0">
                          <a:solidFill>
                            <a:schemeClr val="tx1"/>
                          </a:solidFill>
                          <a:latin typeface="MS UI Gothic" pitchFamily="50" charset="-128"/>
                          <a:ea typeface="MS UI Gothic" pitchFamily="50" charset="-128"/>
                          <a:cs typeface="+mn-cs"/>
                        </a:rPr>
                        <a:t>Ｂ</a:t>
                      </a:r>
                      <a:r>
                        <a:rPr kumimoji="1" lang="en-US" altLang="ja-JP" sz="2200" b="0" i="0" u="none" strike="noStrike" kern="1200" baseline="0" dirty="0" smtClean="0">
                          <a:solidFill>
                            <a:schemeClr val="tx1"/>
                          </a:solidFill>
                          <a:latin typeface="MS UI Gothic" pitchFamily="50" charset="-128"/>
                          <a:ea typeface="MS UI Gothic" pitchFamily="50" charset="-128"/>
                          <a:cs typeface="+mn-cs"/>
                        </a:rPr>
                        <a:t>007</a:t>
                      </a:r>
                      <a:r>
                        <a:rPr kumimoji="1" lang="ja-JP" altLang="en-US" sz="2200" b="0" i="0" u="none" strike="noStrike" kern="1200" baseline="0" dirty="0" smtClean="0">
                          <a:solidFill>
                            <a:schemeClr val="tx1"/>
                          </a:solidFill>
                          <a:latin typeface="MS UI Gothic" pitchFamily="50" charset="-128"/>
                          <a:ea typeface="MS UI Gothic" pitchFamily="50" charset="-128"/>
                          <a:cs typeface="+mn-cs"/>
                        </a:rPr>
                        <a:t>　</a:t>
                      </a:r>
                      <a:r>
                        <a:rPr kumimoji="1" lang="zh-TW" altLang="en-US" sz="2200" b="0" i="0" u="none" strike="noStrike" kern="1200" baseline="0" dirty="0" smtClean="0">
                          <a:solidFill>
                            <a:schemeClr val="tx1"/>
                          </a:solidFill>
                          <a:latin typeface="MS UI Gothic" pitchFamily="50" charset="-128"/>
                          <a:ea typeface="MS UI Gothic" pitchFamily="50" charset="-128"/>
                          <a:cs typeface="+mn-cs"/>
                        </a:rPr>
                        <a:t>退院前訪問指導料</a:t>
                      </a:r>
                      <a:endParaRPr kumimoji="1" lang="en-US" altLang="zh-TW" sz="2200" b="0" i="0" u="none" strike="noStrike" kern="1200" baseline="0" dirty="0" smtClean="0">
                        <a:solidFill>
                          <a:schemeClr val="tx1"/>
                        </a:solidFill>
                        <a:latin typeface="MS UI Gothic" pitchFamily="50" charset="-128"/>
                        <a:ea typeface="MS UI Gothic" pitchFamily="50" charset="-128"/>
                        <a:cs typeface="+mn-cs"/>
                      </a:endParaRPr>
                    </a:p>
                    <a:p>
                      <a:r>
                        <a:rPr kumimoji="1" lang="ja-JP" altLang="en-US" sz="2200" b="0" i="0" u="none" strike="noStrike" kern="1200" baseline="0" dirty="0" smtClean="0">
                          <a:solidFill>
                            <a:schemeClr val="tx1"/>
                          </a:solidFill>
                          <a:latin typeface="MS UI Gothic" pitchFamily="50" charset="-128"/>
                          <a:ea typeface="MS UI Gothic" pitchFamily="50" charset="-128"/>
                          <a:cs typeface="+mn-cs"/>
                        </a:rPr>
                        <a:t>　　　　　　　　　　　　　　　４１０点</a:t>
                      </a:r>
                      <a:endParaRPr kumimoji="1" lang="ja-JP" altLang="en-US" sz="22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C21E1858-02B7-4BFF-81C5-807CE9801EDD}" type="slidenum">
              <a:rPr lang="en-US" sz="1400">
                <a:effectLst>
                  <a:outerShdw blurRad="38100" dist="38100" dir="2700000" algn="tl">
                    <a:srgbClr val="000000">
                      <a:alpha val="43137"/>
                    </a:srgbClr>
                  </a:outerShdw>
                </a:effectLst>
              </a:rPr>
              <a:pPr algn="r">
                <a:defRPr/>
              </a:pPr>
              <a:t>263</a:t>
            </a:fld>
            <a:endParaRPr lang="en-US" sz="1400" dirty="0">
              <a:effectLst>
                <a:outerShdw blurRad="38100" dist="38100" dir="2700000" algn="tl">
                  <a:srgbClr val="000000">
                    <a:alpha val="43137"/>
                  </a:srgbClr>
                </a:outerShdw>
              </a:effectLst>
            </a:endParaRPr>
          </a:p>
        </p:txBody>
      </p:sp>
      <p:sp>
        <p:nvSpPr>
          <p:cNvPr id="7" name="タイトル 2"/>
          <p:cNvSpPr txBox="1">
            <a:spLocks/>
          </p:cNvSpPr>
          <p:nvPr/>
        </p:nvSpPr>
        <p:spPr>
          <a:xfrm>
            <a:off x="467544" y="188640"/>
            <a:ext cx="8229600" cy="864096"/>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kumimoji="0" lang="ja-JP" altLang="en-US" sz="2600" dirty="0">
                <a:effectLst>
                  <a:outerShdw blurRad="38100" dist="38100" dir="2700000" algn="tl">
                    <a:srgbClr val="000000">
                      <a:alpha val="43137"/>
                    </a:srgbClr>
                  </a:outerShdw>
                </a:effectLst>
                <a:latin typeface="HG丸ｺﾞｼｯｸM-PRO" pitchFamily="50" charset="-128"/>
                <a:ea typeface="HG丸ｺﾞｼｯｸM-PRO" pitchFamily="50" charset="-128"/>
              </a:rPr>
              <a:t>医療機関と訪問看護ステーションの連携について</a:t>
            </a:r>
            <a:endParaRPr lang="ja-JP" altLang="en-US" sz="26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9" name="テキスト ボックス 8"/>
          <p:cNvSpPr txBox="1"/>
          <p:nvPr/>
        </p:nvSpPr>
        <p:spPr>
          <a:xfrm>
            <a:off x="7236296" y="3284984"/>
            <a:ext cx="169269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143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177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8313" y="1196975"/>
            <a:ext cx="8229600" cy="5256213"/>
          </a:xfrm>
          <a:prstGeom prst="rect">
            <a:avLst/>
          </a:prstGeom>
          <a:solidFill>
            <a:srgbClr val="FFFFCC"/>
          </a:solidFill>
          <a:effectLst>
            <a:outerShdw blurRad="50800" dist="38100" dir="13500000" algn="br" rotWithShape="0">
              <a:prstClr val="black">
                <a:alpha val="40000"/>
              </a:prstClr>
            </a:outerShdw>
          </a:effectLst>
        </p:spPr>
        <p:txBody>
          <a:bodyPr anchor="ctr"/>
          <a:lstStyle/>
          <a:p>
            <a:pPr fontAlgn="auto">
              <a:spcBef>
                <a:spcPts val="0"/>
              </a:spcBef>
              <a:spcAft>
                <a:spcPts val="600"/>
              </a:spcAft>
              <a:defRPr/>
            </a:pPr>
            <a:r>
              <a:rPr kumimoji="0" lang="ja-JP" altLang="en-US" sz="2800" dirty="0">
                <a:latin typeface="MS UI Gothic" pitchFamily="50" charset="-128"/>
                <a:ea typeface="MS UI Gothic" pitchFamily="50" charset="-128"/>
              </a:rPr>
              <a:t>◆外泊日の訪問看護</a:t>
            </a:r>
          </a:p>
          <a:p>
            <a:pPr marL="355600" fontAlgn="auto">
              <a:spcBef>
                <a:spcPts val="0"/>
              </a:spcBef>
              <a:spcAft>
                <a:spcPts val="0"/>
              </a:spcAft>
              <a:defRPr/>
            </a:pPr>
            <a:r>
              <a:rPr kumimoji="0" lang="ja-JP" altLang="en-US" sz="2800" dirty="0">
                <a:latin typeface="MS UI Gothic" pitchFamily="50" charset="-128"/>
                <a:ea typeface="MS UI Gothic" pitchFamily="50" charset="-128"/>
              </a:rPr>
              <a:t>（訪問看護療養費）</a:t>
            </a:r>
          </a:p>
          <a:p>
            <a:pPr marL="534988" indent="93663" fontAlgn="auto">
              <a:spcBef>
                <a:spcPts val="0"/>
              </a:spcBef>
              <a:spcAft>
                <a:spcPts val="600"/>
              </a:spcAft>
              <a:defRPr/>
            </a:pPr>
            <a:r>
              <a:rPr kumimoji="0" lang="ja-JP" altLang="en-US" sz="2800" dirty="0">
                <a:latin typeface="MS UI Gothic" pitchFamily="50" charset="-128"/>
                <a:ea typeface="MS UI Gothic" pitchFamily="50" charset="-128"/>
              </a:rPr>
              <a:t>　患者の試験外泊時における訪問看護を拡充するために、連携する</a:t>
            </a:r>
            <a:r>
              <a:rPr kumimoji="0" lang="ja-JP" altLang="en-US" sz="2800" dirty="0">
                <a:solidFill>
                  <a:srgbClr val="0070C0"/>
                </a:solidFill>
                <a:latin typeface="MS UI Gothic" pitchFamily="50" charset="-128"/>
                <a:ea typeface="MS UI Gothic" pitchFamily="50" charset="-128"/>
              </a:rPr>
              <a:t>訪問看護ステーションによる試験外泊時の訪問看護</a:t>
            </a:r>
            <a:r>
              <a:rPr kumimoji="0" lang="ja-JP" altLang="en-US" sz="2800" dirty="0">
                <a:latin typeface="MS UI Gothic" pitchFamily="50" charset="-128"/>
                <a:ea typeface="MS UI Gothic" pitchFamily="50" charset="-128"/>
              </a:rPr>
              <a:t>の評価を新設する。</a:t>
            </a:r>
            <a:endParaRPr kumimoji="0" lang="en-US" altLang="ja-JP" sz="2800" dirty="0">
              <a:latin typeface="MS UI Gothic" pitchFamily="50" charset="-128"/>
              <a:ea typeface="MS UI Gothic" pitchFamily="50" charset="-128"/>
            </a:endParaRPr>
          </a:p>
          <a:p>
            <a:pPr algn="ctr" fontAlgn="auto">
              <a:spcBef>
                <a:spcPts val="600"/>
              </a:spcBef>
              <a:spcAft>
                <a:spcPts val="1200"/>
              </a:spcAft>
              <a:defRPr/>
            </a:pPr>
            <a:r>
              <a:rPr kumimoji="0" lang="ja-JP" altLang="en-US" sz="2800" dirty="0">
                <a:solidFill>
                  <a:srgbClr val="FF0000"/>
                </a:solidFill>
                <a:latin typeface="MS UI Gothic" pitchFamily="50" charset="-128"/>
                <a:ea typeface="MS UI Gothic" pitchFamily="50" charset="-128"/>
              </a:rPr>
              <a:t>（新）訪問看護基本療養費（</a:t>
            </a:r>
            <a:r>
              <a:rPr kumimoji="0" lang="en-US" altLang="ja-JP" sz="2800" dirty="0">
                <a:solidFill>
                  <a:srgbClr val="FF0000"/>
                </a:solidFill>
                <a:latin typeface="MS UI Gothic" pitchFamily="50" charset="-128"/>
                <a:ea typeface="MS UI Gothic" pitchFamily="50" charset="-128"/>
              </a:rPr>
              <a:t>Ⅲ</a:t>
            </a:r>
            <a:r>
              <a:rPr kumimoji="0" lang="ja-JP" altLang="en-US" sz="2800" dirty="0">
                <a:solidFill>
                  <a:srgbClr val="FF0000"/>
                </a:solidFill>
                <a:latin typeface="MS UI Gothic" pitchFamily="50" charset="-128"/>
                <a:ea typeface="MS UI Gothic" pitchFamily="50" charset="-128"/>
              </a:rPr>
              <a:t>） </a:t>
            </a:r>
            <a:r>
              <a:rPr kumimoji="0" lang="en-US" altLang="ja-JP" sz="2800" dirty="0">
                <a:solidFill>
                  <a:srgbClr val="FF0000"/>
                </a:solidFill>
                <a:latin typeface="MS UI Gothic" pitchFamily="50" charset="-128"/>
                <a:ea typeface="MS UI Gothic" pitchFamily="50" charset="-128"/>
              </a:rPr>
              <a:t>	</a:t>
            </a:r>
            <a:r>
              <a:rPr kumimoji="0" lang="ja-JP" altLang="en-US" sz="2800" dirty="0">
                <a:solidFill>
                  <a:srgbClr val="FF0000"/>
                </a:solidFill>
                <a:latin typeface="MS UI Gothic" pitchFamily="50" charset="-128"/>
                <a:ea typeface="MS UI Gothic" pitchFamily="50" charset="-128"/>
              </a:rPr>
              <a:t>８</a:t>
            </a:r>
            <a:r>
              <a:rPr kumimoji="0" lang="en-US" altLang="ja-JP" sz="2800" dirty="0">
                <a:solidFill>
                  <a:srgbClr val="FF0000"/>
                </a:solidFill>
                <a:latin typeface="MS UI Gothic" pitchFamily="50" charset="-128"/>
                <a:ea typeface="MS UI Gothic" pitchFamily="50" charset="-128"/>
              </a:rPr>
              <a:t>,</a:t>
            </a:r>
            <a:r>
              <a:rPr kumimoji="0" lang="ja-JP" altLang="en-US" sz="2800" dirty="0">
                <a:solidFill>
                  <a:srgbClr val="FF0000"/>
                </a:solidFill>
                <a:latin typeface="MS UI Gothic" pitchFamily="50" charset="-128"/>
                <a:ea typeface="MS UI Gothic" pitchFamily="50" charset="-128"/>
              </a:rPr>
              <a:t>５００円</a:t>
            </a:r>
            <a:endParaRPr kumimoji="0" lang="en-US" altLang="ja-JP" sz="2800" dirty="0">
              <a:solidFill>
                <a:srgbClr val="FF0000"/>
              </a:solidFill>
              <a:latin typeface="MS UI Gothic" pitchFamily="50" charset="-128"/>
              <a:ea typeface="MS UI Gothic" pitchFamily="50" charset="-128"/>
            </a:endParaRPr>
          </a:p>
          <a:p>
            <a:pPr marL="355600" indent="-177800" fontAlgn="auto">
              <a:spcBef>
                <a:spcPts val="0"/>
              </a:spcBef>
              <a:spcAft>
                <a:spcPts val="0"/>
              </a:spcAft>
              <a:defRPr/>
            </a:pPr>
            <a:r>
              <a:rPr kumimoji="0" lang="en-US" altLang="ja-JP" sz="2200" dirty="0">
                <a:latin typeface="MS UI Gothic" pitchFamily="50" charset="-128"/>
                <a:ea typeface="MS UI Gothic" pitchFamily="50" charset="-128"/>
              </a:rPr>
              <a:t>[</a:t>
            </a:r>
            <a:r>
              <a:rPr kumimoji="0" lang="ja-JP" altLang="en-US" sz="2200" dirty="0">
                <a:latin typeface="MS UI Gothic" pitchFamily="50" charset="-128"/>
                <a:ea typeface="MS UI Gothic" pitchFamily="50" charset="-128"/>
              </a:rPr>
              <a:t>算定要件</a:t>
            </a:r>
            <a:r>
              <a:rPr kumimoji="0" lang="en-US" altLang="ja-JP" sz="2200" dirty="0">
                <a:latin typeface="MS UI Gothic" pitchFamily="50" charset="-128"/>
                <a:ea typeface="MS UI Gothic" pitchFamily="50" charset="-128"/>
              </a:rPr>
              <a:t>]</a:t>
            </a:r>
          </a:p>
          <a:p>
            <a:pPr marL="355600" indent="-82550" fontAlgn="auto">
              <a:spcBef>
                <a:spcPts val="0"/>
              </a:spcBef>
              <a:spcAft>
                <a:spcPts val="0"/>
              </a:spcAft>
              <a:defRPr/>
            </a:pPr>
            <a:r>
              <a:rPr kumimoji="0" lang="ja-JP" altLang="en-US" sz="2200" dirty="0">
                <a:latin typeface="MS UI Gothic" pitchFamily="50" charset="-128"/>
                <a:ea typeface="MS UI Gothic" pitchFamily="50" charset="-128"/>
              </a:rPr>
              <a:t>入院中に外泊する患者であって、次のいずれかに該当するもの</a:t>
            </a:r>
          </a:p>
          <a:p>
            <a:pPr marL="355600" indent="-82550" fontAlgn="auto">
              <a:spcBef>
                <a:spcPts val="0"/>
              </a:spcBef>
              <a:spcAft>
                <a:spcPts val="0"/>
              </a:spcAft>
              <a:defRPr/>
            </a:pPr>
            <a:r>
              <a:rPr kumimoji="0" lang="ja-JP" altLang="en-US" sz="2200" dirty="0">
                <a:latin typeface="MS UI Gothic" pitchFamily="50" charset="-128"/>
                <a:ea typeface="MS UI Gothic" pitchFamily="50" charset="-128"/>
              </a:rPr>
              <a:t>① 特掲診療料の施設基準等別表第七に掲げる疾病等の利用者</a:t>
            </a:r>
          </a:p>
          <a:p>
            <a:pPr marL="355600" indent="-82550" fontAlgn="auto">
              <a:spcBef>
                <a:spcPts val="0"/>
              </a:spcBef>
              <a:spcAft>
                <a:spcPts val="0"/>
              </a:spcAft>
              <a:defRPr/>
            </a:pPr>
            <a:r>
              <a:rPr kumimoji="0" lang="ja-JP" altLang="en-US" sz="2200" dirty="0">
                <a:latin typeface="MS UI Gothic" pitchFamily="50" charset="-128"/>
                <a:ea typeface="MS UI Gothic" pitchFamily="50" charset="-128"/>
              </a:rPr>
              <a:t>② 特掲診療料の施設基準等別表第八各号に掲げる者</a:t>
            </a:r>
          </a:p>
          <a:p>
            <a:pPr marL="355600" indent="-82550" fontAlgn="auto">
              <a:spcBef>
                <a:spcPts val="0"/>
              </a:spcBef>
              <a:spcAft>
                <a:spcPts val="0"/>
              </a:spcAft>
              <a:defRPr/>
            </a:pPr>
            <a:r>
              <a:rPr kumimoji="0" lang="ja-JP" altLang="en-US" sz="2200" dirty="0">
                <a:latin typeface="MS UI Gothic" pitchFamily="50" charset="-128"/>
                <a:ea typeface="MS UI Gothic" pitchFamily="50" charset="-128"/>
              </a:rPr>
              <a:t>③ 診療に基づき、試験外泊時の訪問が必要であると認められた者</a:t>
            </a:r>
            <a:endParaRPr lang="ja-JP" altLang="en-US" sz="2400" dirty="0">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3190719-AC4B-4F15-8B2E-3C646F8B82F5}" type="slidenum">
              <a:rPr lang="en-US" sz="1400">
                <a:effectLst>
                  <a:outerShdw blurRad="38100" dist="38100" dir="2700000" algn="tl">
                    <a:srgbClr val="000000">
                      <a:alpha val="43137"/>
                    </a:srgbClr>
                  </a:outerShdw>
                </a:effectLst>
              </a:rPr>
              <a:pPr algn="r">
                <a:defRPr/>
              </a:pPr>
              <a:t>264</a:t>
            </a:fld>
            <a:endParaRPr lang="en-US" sz="1400" dirty="0">
              <a:effectLst>
                <a:outerShdw blurRad="38100" dist="38100" dir="2700000" algn="tl">
                  <a:srgbClr val="000000">
                    <a:alpha val="43137"/>
                  </a:srgbClr>
                </a:outerShdw>
              </a:effectLst>
            </a:endParaRPr>
          </a:p>
        </p:txBody>
      </p:sp>
      <p:sp>
        <p:nvSpPr>
          <p:cNvPr id="6" name="タイトル 2"/>
          <p:cNvSpPr txBox="1">
            <a:spLocks/>
          </p:cNvSpPr>
          <p:nvPr/>
        </p:nvSpPr>
        <p:spPr>
          <a:xfrm>
            <a:off x="467544" y="188640"/>
            <a:ext cx="8229600" cy="864096"/>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kumimoji="0" lang="ja-JP" altLang="en-US" sz="2600" dirty="0">
                <a:effectLst>
                  <a:outerShdw blurRad="38100" dist="38100" dir="2700000" algn="tl">
                    <a:srgbClr val="000000">
                      <a:alpha val="43137"/>
                    </a:srgbClr>
                  </a:outerShdw>
                </a:effectLst>
                <a:latin typeface="HG丸ｺﾞｼｯｸM-PRO" pitchFamily="50" charset="-128"/>
                <a:ea typeface="HG丸ｺﾞｼｯｸM-PRO" pitchFamily="50" charset="-128"/>
              </a:rPr>
              <a:t>医療機関と訪問看護ステーションの連携について</a:t>
            </a:r>
            <a:endParaRPr lang="ja-JP" altLang="en-US" sz="26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 name="テキスト ボックス 6"/>
          <p:cNvSpPr txBox="1"/>
          <p:nvPr/>
        </p:nvSpPr>
        <p:spPr>
          <a:xfrm>
            <a:off x="6372200" y="3501008"/>
            <a:ext cx="262880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727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740</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8313" y="260350"/>
            <a:ext cx="8229600" cy="6408738"/>
          </a:xfrm>
          <a:prstGeom prst="rect">
            <a:avLst/>
          </a:prstGeom>
          <a:solidFill>
            <a:srgbClr val="FFFFCC"/>
          </a:solidFill>
          <a:effectLst>
            <a:outerShdw blurRad="50800" dist="38100" dir="13500000" algn="br" rotWithShape="0">
              <a:prstClr val="black">
                <a:alpha val="40000"/>
              </a:prstClr>
            </a:outerShdw>
          </a:effectLst>
        </p:spPr>
        <p:txBody>
          <a:bodyPr anchor="ctr"/>
          <a:lstStyle/>
          <a:p>
            <a:pPr fontAlgn="auto">
              <a:spcBef>
                <a:spcPts val="0"/>
              </a:spcBef>
              <a:spcAft>
                <a:spcPts val="600"/>
              </a:spcAft>
              <a:defRPr/>
            </a:pPr>
            <a:r>
              <a:rPr kumimoji="0" lang="ja-JP" altLang="en-US" dirty="0">
                <a:solidFill>
                  <a:srgbClr val="0070C0"/>
                </a:solidFill>
                <a:latin typeface="MS UI Gothic" pitchFamily="50" charset="-128"/>
                <a:ea typeface="MS UI Gothic" pitchFamily="50" charset="-128"/>
              </a:rPr>
              <a:t>（特掲診療料の施設基準等別表第七に掲げる疾病等の利用者）</a:t>
            </a:r>
          </a:p>
          <a:p>
            <a:pPr marL="177800" indent="176213" fontAlgn="auto">
              <a:spcBef>
                <a:spcPts val="0"/>
              </a:spcBef>
              <a:spcAft>
                <a:spcPts val="0"/>
              </a:spcAft>
              <a:defRPr/>
            </a:pPr>
            <a:r>
              <a:rPr kumimoji="0" lang="ja-JP" altLang="en-US" dirty="0">
                <a:latin typeface="MS UI Gothic" pitchFamily="50" charset="-128"/>
                <a:ea typeface="MS UI Gothic" pitchFamily="50" charset="-128"/>
              </a:rPr>
              <a:t>末期の悪性腫瘍、多発性硬化症、重症筋無力症、スモン、筋萎縮性側索硬化症、脊髄小脳変性症、ハンチントン病、進行性筋ジストロフィー症、パーキンソン病関連疾患（進行性核上性麻痺、大脳皮質基底核変性症、パーキンソン病（ホーエン・ヤールの重症度分類がステージ３以上かつ生活機能障害度が</a:t>
            </a:r>
            <a:r>
              <a:rPr kumimoji="0" lang="en-US" altLang="ja-JP" dirty="0">
                <a:latin typeface="MS UI Gothic" pitchFamily="50" charset="-128"/>
                <a:ea typeface="MS UI Gothic" pitchFamily="50" charset="-128"/>
              </a:rPr>
              <a:t>Ⅱ</a:t>
            </a:r>
            <a:r>
              <a:rPr kumimoji="0" lang="ja-JP" altLang="en-US" dirty="0">
                <a:latin typeface="MS UI Gothic" pitchFamily="50" charset="-128"/>
                <a:ea typeface="MS UI Gothic" pitchFamily="50" charset="-128"/>
              </a:rPr>
              <a:t>度又は</a:t>
            </a:r>
            <a:r>
              <a:rPr kumimoji="0" lang="en-US" altLang="ja-JP" dirty="0">
                <a:latin typeface="MS UI Gothic" pitchFamily="50" charset="-128"/>
                <a:ea typeface="MS UI Gothic" pitchFamily="50" charset="-128"/>
              </a:rPr>
              <a:t>Ⅲ</a:t>
            </a:r>
            <a:r>
              <a:rPr kumimoji="0" lang="ja-JP" altLang="en-US" dirty="0">
                <a:latin typeface="MS UI Gothic" pitchFamily="50" charset="-128"/>
                <a:ea typeface="MS UI Gothic" pitchFamily="50" charset="-128"/>
              </a:rPr>
              <a:t>度のものに限る。））、多系統萎縮症（線条体黒質変性症、オリーブ橋小脳萎縮症、シャイ・ドレーガー症候群）、プリオン病、亜急性硬化性全脳炎、ライソゾーム病、副腎白質ジストロフィー、脊髄性筋萎縮症、球脊髄性筋萎縮症、慢性炎症性脱髄性多発神経炎、後天性免疫不全症候群若しくは頸髄損傷の患者又は人工呼吸器を装着している患者</a:t>
            </a:r>
            <a:endParaRPr kumimoji="0" lang="en-US" altLang="ja-JP" dirty="0">
              <a:latin typeface="MS UI Gothic" pitchFamily="50" charset="-128"/>
              <a:ea typeface="MS UI Gothic" pitchFamily="50" charset="-128"/>
            </a:endParaRPr>
          </a:p>
          <a:p>
            <a:pPr fontAlgn="auto">
              <a:spcBef>
                <a:spcPts val="0"/>
              </a:spcBef>
              <a:spcAft>
                <a:spcPts val="0"/>
              </a:spcAft>
              <a:defRPr/>
            </a:pPr>
            <a:endParaRPr lang="en-US" altLang="ja-JP" dirty="0">
              <a:latin typeface="MS UI Gothic" pitchFamily="50" charset="-128"/>
              <a:ea typeface="MS UI Gothic" pitchFamily="50" charset="-128"/>
            </a:endParaRPr>
          </a:p>
          <a:p>
            <a:pPr fontAlgn="auto">
              <a:spcBef>
                <a:spcPts val="0"/>
              </a:spcBef>
              <a:spcAft>
                <a:spcPts val="0"/>
              </a:spcAft>
              <a:defRPr/>
            </a:pPr>
            <a:endParaRPr lang="en-US" altLang="ja-JP" dirty="0">
              <a:latin typeface="MS UI Gothic" pitchFamily="50" charset="-128"/>
              <a:ea typeface="MS UI Gothic" pitchFamily="50" charset="-128"/>
            </a:endParaRPr>
          </a:p>
          <a:p>
            <a:pPr marL="355600" indent="-355600" fontAlgn="auto">
              <a:spcBef>
                <a:spcPts val="0"/>
              </a:spcBef>
              <a:spcAft>
                <a:spcPts val="600"/>
              </a:spcAft>
              <a:defRPr/>
            </a:pPr>
            <a:r>
              <a:rPr kumimoji="0" lang="ja-JP" altLang="en-US" dirty="0">
                <a:solidFill>
                  <a:srgbClr val="0070C0"/>
                </a:solidFill>
                <a:latin typeface="MS UI Gothic" pitchFamily="50" charset="-128"/>
                <a:ea typeface="MS UI Gothic" pitchFamily="50" charset="-128"/>
              </a:rPr>
              <a:t>（特掲診療料の施設基準等別表第八に掲げる状態等にある者）</a:t>
            </a:r>
          </a:p>
          <a:p>
            <a:pPr marL="355600" indent="-177800" fontAlgn="auto">
              <a:spcBef>
                <a:spcPts val="0"/>
              </a:spcBef>
              <a:spcAft>
                <a:spcPts val="0"/>
              </a:spcAft>
              <a:defRPr/>
            </a:pPr>
            <a:r>
              <a:rPr kumimoji="0" lang="ja-JP" altLang="en-US" dirty="0">
                <a:latin typeface="MS UI Gothic" pitchFamily="50" charset="-128"/>
                <a:ea typeface="MS UI Gothic" pitchFamily="50" charset="-128"/>
              </a:rPr>
              <a:t>一　在宅悪性腫瘍患者指導管理若しくは在宅気管切開患者指導管理を受けている状態にある者又は気管カニューレ若しくは留置カテーテルを使用している状態にある者</a:t>
            </a:r>
          </a:p>
          <a:p>
            <a:pPr marL="355600" indent="-177800" fontAlgn="auto">
              <a:spcBef>
                <a:spcPts val="0"/>
              </a:spcBef>
              <a:spcAft>
                <a:spcPts val="0"/>
              </a:spcAft>
              <a:defRPr/>
            </a:pPr>
            <a:r>
              <a:rPr kumimoji="0" lang="ja-JP" altLang="en-US" dirty="0">
                <a:latin typeface="MS UI Gothic" pitchFamily="50" charset="-128"/>
                <a:ea typeface="MS UI Gothic" pitchFamily="50" charset="-128"/>
              </a:rPr>
              <a:t>二　在宅自己腹膜灌流指導管理、在宅血液透析指導管理、在宅酸素療法指導管理、在宅中心静脈栄養法指導管理、在宅成分栄養経管栄養法指導管理、在宅自己導尿指導管理、在宅人工呼吸指導管理、在宅持続陽圧呼吸療法指導管理、在宅自己疼痛管理指導管理又は在宅肺高血圧症患者指導管理を受けている状態にある者</a:t>
            </a:r>
          </a:p>
          <a:p>
            <a:pPr marL="355600" indent="-177800" fontAlgn="auto">
              <a:spcBef>
                <a:spcPts val="0"/>
              </a:spcBef>
              <a:spcAft>
                <a:spcPts val="0"/>
              </a:spcAft>
              <a:defRPr/>
            </a:pPr>
            <a:r>
              <a:rPr kumimoji="0" lang="ja-JP" altLang="en-US" dirty="0">
                <a:latin typeface="MS UI Gothic" pitchFamily="50" charset="-128"/>
                <a:ea typeface="MS UI Gothic" pitchFamily="50" charset="-128"/>
              </a:rPr>
              <a:t>三　人工肛門又は人工膀胱を設置している状態にある者</a:t>
            </a:r>
          </a:p>
          <a:p>
            <a:pPr marL="355600" indent="-177800" fontAlgn="auto">
              <a:spcBef>
                <a:spcPts val="0"/>
              </a:spcBef>
              <a:spcAft>
                <a:spcPts val="0"/>
              </a:spcAft>
              <a:defRPr/>
            </a:pPr>
            <a:r>
              <a:rPr kumimoji="0" lang="ja-JP" altLang="en-US" dirty="0">
                <a:latin typeface="MS UI Gothic" pitchFamily="50" charset="-128"/>
                <a:ea typeface="MS UI Gothic" pitchFamily="50" charset="-128"/>
              </a:rPr>
              <a:t>四　真皮を越える褥瘡の状態にある者</a:t>
            </a:r>
          </a:p>
          <a:p>
            <a:pPr marL="355600" indent="-177800" fontAlgn="auto">
              <a:spcBef>
                <a:spcPts val="0"/>
              </a:spcBef>
              <a:spcAft>
                <a:spcPts val="0"/>
              </a:spcAft>
              <a:defRPr/>
            </a:pPr>
            <a:r>
              <a:rPr kumimoji="0" lang="ja-JP" altLang="en-US" dirty="0">
                <a:latin typeface="MS UI Gothic" pitchFamily="50" charset="-128"/>
                <a:ea typeface="MS UI Gothic" pitchFamily="50" charset="-128"/>
              </a:rPr>
              <a:t>五　在宅患者訪問点滴注射管理指導料を算定している者</a:t>
            </a:r>
            <a:endParaRPr lang="ja-JP" altLang="en-US" dirty="0">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D36DF45F-FF3E-4BAE-8308-A039D8976561}" type="slidenum">
              <a:rPr lang="en-US" sz="1400">
                <a:effectLst>
                  <a:outerShdw blurRad="38100" dist="38100" dir="2700000" algn="tl">
                    <a:srgbClr val="000000">
                      <a:alpha val="43137"/>
                    </a:srgbClr>
                  </a:outerShdw>
                </a:effectLst>
              </a:rPr>
              <a:pPr algn="r">
                <a:defRPr/>
              </a:pPr>
              <a:t>265</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7668344" y="188640"/>
            <a:ext cx="126064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617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8313" y="1196975"/>
            <a:ext cx="8229600" cy="5400675"/>
          </a:xfrm>
          <a:prstGeom prst="rect">
            <a:avLst/>
          </a:prstGeom>
          <a:solidFill>
            <a:srgbClr val="FFFFCC"/>
          </a:solidFill>
          <a:effectLst>
            <a:outerShdw blurRad="50800" dist="38100" dir="13500000" algn="br" rotWithShape="0">
              <a:prstClr val="black">
                <a:alpha val="40000"/>
              </a:prstClr>
            </a:outerShdw>
          </a:effectLst>
        </p:spPr>
        <p:txBody>
          <a:bodyPr anchor="ctr"/>
          <a:lstStyle/>
          <a:p>
            <a:pPr fontAlgn="auto">
              <a:spcBef>
                <a:spcPts val="0"/>
              </a:spcBef>
              <a:spcAft>
                <a:spcPts val="600"/>
              </a:spcAft>
              <a:defRPr/>
            </a:pPr>
            <a:r>
              <a:rPr kumimoji="0" lang="ja-JP" altLang="en-US" sz="2800" dirty="0">
                <a:latin typeface="MS UI Gothic" pitchFamily="50" charset="-128"/>
                <a:ea typeface="MS UI Gothic" pitchFamily="50" charset="-128"/>
              </a:rPr>
              <a:t>◆退院当日の訪問看護の評価</a:t>
            </a:r>
          </a:p>
          <a:p>
            <a:pPr marL="273050" fontAlgn="auto">
              <a:spcBef>
                <a:spcPts val="1200"/>
              </a:spcBef>
              <a:spcAft>
                <a:spcPts val="0"/>
              </a:spcAft>
              <a:defRPr/>
            </a:pPr>
            <a:r>
              <a:rPr kumimoji="0" lang="ja-JP" altLang="en-US" sz="2800" dirty="0">
                <a:latin typeface="MS UI Gothic" pitchFamily="50" charset="-128"/>
                <a:ea typeface="MS UI Gothic" pitchFamily="50" charset="-128"/>
              </a:rPr>
              <a:t>（訪問看護療養費）</a:t>
            </a:r>
          </a:p>
          <a:p>
            <a:pPr marL="712788" indent="-261938" fontAlgn="auto">
              <a:spcBef>
                <a:spcPts val="0"/>
              </a:spcBef>
              <a:spcAft>
                <a:spcPts val="0"/>
              </a:spcAft>
              <a:defRPr/>
            </a:pPr>
            <a:r>
              <a:rPr kumimoji="0" lang="ja-JP" altLang="en-US" sz="2800" dirty="0">
                <a:latin typeface="MS UI Gothic" pitchFamily="50" charset="-128"/>
                <a:ea typeface="MS UI Gothic" pitchFamily="50" charset="-128"/>
              </a:rPr>
              <a:t>①　退院当日に訪問看護を行い、初回訪問までに患者が死亡した場合の</a:t>
            </a:r>
            <a:r>
              <a:rPr kumimoji="0" lang="ja-JP" altLang="en-US" sz="2800" dirty="0">
                <a:solidFill>
                  <a:srgbClr val="0070C0"/>
                </a:solidFill>
                <a:latin typeface="MS UI Gothic" pitchFamily="50" charset="-128"/>
                <a:ea typeface="MS UI Gothic" pitchFamily="50" charset="-128"/>
              </a:rPr>
              <a:t>退院支援指導加算を退院日に遡って算定</a:t>
            </a:r>
            <a:r>
              <a:rPr kumimoji="0" lang="ja-JP" altLang="en-US" sz="2800" dirty="0">
                <a:latin typeface="MS UI Gothic" pitchFamily="50" charset="-128"/>
                <a:ea typeface="MS UI Gothic" pitchFamily="50" charset="-128"/>
              </a:rPr>
              <a:t>できるようにする。</a:t>
            </a:r>
          </a:p>
          <a:p>
            <a:pPr marL="712788" indent="-261938" fontAlgn="auto">
              <a:spcBef>
                <a:spcPts val="0"/>
              </a:spcBef>
              <a:spcAft>
                <a:spcPts val="0"/>
              </a:spcAft>
              <a:defRPr/>
            </a:pPr>
            <a:r>
              <a:rPr kumimoji="0" lang="ja-JP" altLang="en-US" sz="2800" dirty="0">
                <a:latin typeface="MS UI Gothic" pitchFamily="50" charset="-128"/>
                <a:ea typeface="MS UI Gothic" pitchFamily="50" charset="-128"/>
              </a:rPr>
              <a:t>②　また、算定可能な退院支援指導加算の対象は、厚生労働大臣が定める疾病・状態の患者に限られているため、</a:t>
            </a:r>
            <a:r>
              <a:rPr kumimoji="0" lang="ja-JP" altLang="en-US" sz="2800" dirty="0">
                <a:solidFill>
                  <a:srgbClr val="0070C0"/>
                </a:solidFill>
                <a:latin typeface="MS UI Gothic" pitchFamily="50" charset="-128"/>
                <a:ea typeface="MS UI Gothic" pitchFamily="50" charset="-128"/>
              </a:rPr>
              <a:t>対象を拡大</a:t>
            </a:r>
            <a:r>
              <a:rPr kumimoji="0" lang="ja-JP" altLang="en-US" sz="2800" dirty="0">
                <a:latin typeface="MS UI Gothic" pitchFamily="50" charset="-128"/>
                <a:ea typeface="MS UI Gothic" pitchFamily="50" charset="-128"/>
              </a:rPr>
              <a:t>するとともに、</a:t>
            </a:r>
            <a:r>
              <a:rPr kumimoji="0" lang="ja-JP" altLang="en-US" sz="2800" dirty="0">
                <a:solidFill>
                  <a:srgbClr val="0070C0"/>
                </a:solidFill>
                <a:latin typeface="MS UI Gothic" pitchFamily="50" charset="-128"/>
                <a:ea typeface="MS UI Gothic" pitchFamily="50" charset="-128"/>
              </a:rPr>
              <a:t>算定要件を緩和</a:t>
            </a:r>
            <a:r>
              <a:rPr kumimoji="0" lang="ja-JP" altLang="en-US" sz="2800" dirty="0">
                <a:latin typeface="MS UI Gothic" pitchFamily="50" charset="-128"/>
                <a:ea typeface="MS UI Gothic" pitchFamily="50" charset="-128"/>
              </a:rPr>
              <a:t>する。</a:t>
            </a:r>
          </a:p>
          <a:p>
            <a:pPr marL="273050" fontAlgn="auto">
              <a:spcBef>
                <a:spcPts val="1800"/>
              </a:spcBef>
              <a:spcAft>
                <a:spcPts val="0"/>
              </a:spcAft>
              <a:defRPr/>
            </a:pPr>
            <a:r>
              <a:rPr kumimoji="0" lang="ja-JP" altLang="en-US" sz="2800" dirty="0">
                <a:latin typeface="MS UI Gothic" pitchFamily="50" charset="-128"/>
                <a:ea typeface="MS UI Gothic" pitchFamily="50" charset="-128"/>
              </a:rPr>
              <a:t>（退院前訪問指導料）</a:t>
            </a:r>
          </a:p>
          <a:p>
            <a:pPr marL="450850" fontAlgn="auto">
              <a:spcBef>
                <a:spcPts val="0"/>
              </a:spcBef>
              <a:spcAft>
                <a:spcPts val="0"/>
              </a:spcAft>
              <a:defRPr/>
            </a:pPr>
            <a:r>
              <a:rPr kumimoji="0" lang="ja-JP" altLang="en-US" sz="2800" dirty="0">
                <a:latin typeface="MS UI Gothic" pitchFamily="50" charset="-128"/>
                <a:ea typeface="MS UI Gothic" pitchFamily="50" charset="-128"/>
              </a:rPr>
              <a:t>医療機関からの</a:t>
            </a:r>
            <a:r>
              <a:rPr kumimoji="0" lang="ja-JP" altLang="en-US" sz="2800" dirty="0">
                <a:solidFill>
                  <a:srgbClr val="0070C0"/>
                </a:solidFill>
                <a:latin typeface="MS UI Gothic" pitchFamily="50" charset="-128"/>
                <a:ea typeface="MS UI Gothic" pitchFamily="50" charset="-128"/>
              </a:rPr>
              <a:t>退院当日の訪問看護</a:t>
            </a:r>
            <a:r>
              <a:rPr kumimoji="0" lang="ja-JP" altLang="en-US" sz="2800" dirty="0">
                <a:latin typeface="MS UI Gothic" pitchFamily="50" charset="-128"/>
                <a:ea typeface="MS UI Gothic" pitchFamily="50" charset="-128"/>
              </a:rPr>
              <a:t>を評価する。</a:t>
            </a:r>
            <a:endParaRPr lang="ja-JP" altLang="en-US" sz="2800" dirty="0">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86BBFD9-BB40-476F-8EA4-C7907F39A44D}" type="slidenum">
              <a:rPr lang="en-US" sz="1400">
                <a:effectLst>
                  <a:outerShdw blurRad="38100" dist="38100" dir="2700000" algn="tl">
                    <a:srgbClr val="000000">
                      <a:alpha val="43137"/>
                    </a:srgbClr>
                  </a:outerShdw>
                </a:effectLst>
              </a:rPr>
              <a:pPr algn="r">
                <a:defRPr/>
              </a:pPr>
              <a:t>266</a:t>
            </a:fld>
            <a:endParaRPr lang="en-US" sz="1400" dirty="0">
              <a:effectLst>
                <a:outerShdw blurRad="38100" dist="38100" dir="2700000" algn="tl">
                  <a:srgbClr val="000000">
                    <a:alpha val="43137"/>
                  </a:srgbClr>
                </a:outerShdw>
              </a:effectLst>
            </a:endParaRPr>
          </a:p>
        </p:txBody>
      </p:sp>
      <p:sp>
        <p:nvSpPr>
          <p:cNvPr id="6" name="タイトル 2"/>
          <p:cNvSpPr txBox="1">
            <a:spLocks/>
          </p:cNvSpPr>
          <p:nvPr/>
        </p:nvSpPr>
        <p:spPr>
          <a:xfrm>
            <a:off x="467544" y="188640"/>
            <a:ext cx="8229600" cy="864096"/>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kumimoji="0" lang="ja-JP" altLang="en-US" sz="2600" dirty="0">
                <a:effectLst>
                  <a:outerShdw blurRad="38100" dist="38100" dir="2700000" algn="tl">
                    <a:srgbClr val="000000">
                      <a:alpha val="43137"/>
                    </a:srgbClr>
                  </a:outerShdw>
                </a:effectLst>
                <a:latin typeface="HG丸ｺﾞｼｯｸM-PRO" pitchFamily="50" charset="-128"/>
                <a:ea typeface="HG丸ｺﾞｼｯｸM-PRO" pitchFamily="50" charset="-128"/>
              </a:rPr>
              <a:t>医療機関と訪問看護ステーションの連携について</a:t>
            </a:r>
            <a:endParaRPr lang="ja-JP" altLang="en-US" sz="26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 name="テキスト ボックス 6"/>
          <p:cNvSpPr txBox="1"/>
          <p:nvPr/>
        </p:nvSpPr>
        <p:spPr>
          <a:xfrm>
            <a:off x="7236296" y="1988841"/>
            <a:ext cx="16561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730</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732</a:t>
            </a:r>
            <a:endParaRPr lang="ja-JP" altLang="en-US" sz="1400" dirty="0">
              <a:solidFill>
                <a:srgbClr val="002060"/>
              </a:solidFill>
              <a:latin typeface="HGPｺﾞｼｯｸM" pitchFamily="50" charset="-128"/>
              <a:ea typeface="HGPｺﾞｼｯｸM" pitchFamily="50" charset="-128"/>
            </a:endParaRPr>
          </a:p>
        </p:txBody>
      </p:sp>
      <p:sp>
        <p:nvSpPr>
          <p:cNvPr id="9" name="テキスト ボックス 8"/>
          <p:cNvSpPr txBox="1"/>
          <p:nvPr/>
        </p:nvSpPr>
        <p:spPr>
          <a:xfrm>
            <a:off x="7740352" y="5661248"/>
            <a:ext cx="115212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177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nvPr>
        </p:nvGraphicFramePr>
        <p:xfrm>
          <a:off x="467544" y="116633"/>
          <a:ext cx="8229600" cy="6624736"/>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59680">
                <a:tc>
                  <a:txBody>
                    <a:bodyPr/>
                    <a:lstStyle/>
                    <a:p>
                      <a:pPr algn="ctr"/>
                      <a:r>
                        <a:rPr kumimoji="1" lang="ja-JP" altLang="en-US" sz="1600" b="1" dirty="0" smtClean="0">
                          <a:solidFill>
                            <a:srgbClr val="FF0000"/>
                          </a:solidFill>
                          <a:effectLst/>
                          <a:latin typeface="MS UI Gothic" pitchFamily="50" charset="-128"/>
                          <a:ea typeface="MS UI Gothic" pitchFamily="50" charset="-128"/>
                        </a:rPr>
                        <a:t>改　定　後</a:t>
                      </a:r>
                      <a:endParaRPr kumimoji="1" lang="ja-JP" altLang="en-US" sz="1600" b="1" dirty="0">
                        <a:solidFill>
                          <a:srgbClr val="FF0000"/>
                        </a:solidFill>
                        <a:effectLst/>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1600" b="0" dirty="0" smtClean="0">
                          <a:effectLst/>
                          <a:latin typeface="MS UI Gothic" pitchFamily="50" charset="-128"/>
                          <a:ea typeface="MS UI Gothic" pitchFamily="50" charset="-128"/>
                        </a:rPr>
                        <a:t>現　　行</a:t>
                      </a:r>
                      <a:endParaRPr kumimoji="1" lang="ja-JP" altLang="en-US" sz="1600" b="0" dirty="0">
                        <a:effectLst/>
                        <a:latin typeface="MS UI Gothic" pitchFamily="50" charset="-128"/>
                        <a:ea typeface="MS UI Gothic" pitchFamily="50" charset="-128"/>
                      </a:endParaRPr>
                    </a:p>
                  </a:txBody>
                  <a:tcPr>
                    <a:solidFill>
                      <a:schemeClr val="accent5">
                        <a:lumMod val="20000"/>
                        <a:lumOff val="80000"/>
                      </a:schemeClr>
                    </a:solidFill>
                  </a:tcPr>
                </a:tc>
              </a:tr>
              <a:tr h="6265056">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ja-JP" altLang="en-US" sz="1600" dirty="0" smtClean="0">
                          <a:latin typeface="MS UI Gothic" pitchFamily="50" charset="-128"/>
                          <a:ea typeface="MS UI Gothic" pitchFamily="50" charset="-128"/>
                        </a:rPr>
                        <a:t>●</a:t>
                      </a:r>
                      <a:r>
                        <a:rPr lang="zh-TW" altLang="en-US" sz="1600" dirty="0" smtClean="0">
                          <a:latin typeface="MS UI Gothic" pitchFamily="50" charset="-128"/>
                          <a:ea typeface="MS UI Gothic" pitchFamily="50" charset="-128"/>
                        </a:rPr>
                        <a:t>訪問看護療養費</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a:spcAft>
                          <a:spcPts val="0"/>
                        </a:spcAft>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◆退院支援指導加算　　　　　　　　６</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０００円</a:t>
                      </a:r>
                    </a:p>
                    <a:p>
                      <a:r>
                        <a:rPr kumimoji="1" lang="ja-JP" altLang="en-US" sz="1600" b="0" i="0" u="none" strike="noStrike" kern="1200" baseline="0" dirty="0" smtClean="0">
                          <a:solidFill>
                            <a:schemeClr val="tx1"/>
                          </a:solidFill>
                          <a:latin typeface="MS UI Gothic" pitchFamily="50" charset="-128"/>
                          <a:ea typeface="MS UI Gothic" pitchFamily="50" charset="-128"/>
                          <a:cs typeface="+mn-cs"/>
                        </a:rPr>
                        <a:t>　指定訪問看護を受けようとする者が区分番号０１の注１に規定する別に厚生労働大臣が定める疾患等の利用者、注３本文に規定する別に厚生労働大臣が定める状態等にある利用者、</a:t>
                      </a:r>
                      <a:r>
                        <a:rPr kumimoji="1" lang="ja-JP" altLang="en-US" sz="1600" b="0" i="0" u="sng" strike="noStrike" kern="1200" baseline="0" dirty="0" smtClean="0">
                          <a:solidFill>
                            <a:srgbClr val="FF0000"/>
                          </a:solidFill>
                          <a:latin typeface="MS UI Gothic" pitchFamily="50" charset="-128"/>
                          <a:ea typeface="MS UI Gothic" pitchFamily="50" charset="-128"/>
                          <a:cs typeface="+mn-cs"/>
                        </a:rPr>
                        <a:t>および診療により、退院当日の訪問看護が必要であると認められた者</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に該当する場合に、保険医療機関から退院するに当たって、訪問看護ステーションの看護師等（准看護師を除く）が、退院日に当該保険医療機関以外において療養上必要な指導を行ったときには、退院支援指導加算として、退院日の翌日以降初日の指定訪問看護が行われた際に６</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０００円を加算する。</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r>
                        <a:rPr kumimoji="1" lang="ja-JP" altLang="en-US" sz="1600" b="0" i="0" u="none" strike="noStrike" kern="1200" baseline="0" dirty="0" smtClean="0">
                          <a:solidFill>
                            <a:schemeClr val="tx1"/>
                          </a:solidFill>
                          <a:latin typeface="MS UI Gothic" pitchFamily="50" charset="-128"/>
                          <a:ea typeface="MS UI Gothic" pitchFamily="50" charset="-128"/>
                          <a:cs typeface="+mn-cs"/>
                        </a:rPr>
                        <a:t>　</a:t>
                      </a:r>
                      <a:r>
                        <a:rPr kumimoji="1" lang="ja-JP" altLang="en-US" sz="1600" b="0" i="0" u="sng" strike="noStrike" kern="1200" baseline="0" dirty="0" smtClean="0">
                          <a:solidFill>
                            <a:srgbClr val="FF0000"/>
                          </a:solidFill>
                          <a:latin typeface="MS UI Gothic" pitchFamily="50" charset="-128"/>
                          <a:ea typeface="MS UI Gothic" pitchFamily="50" charset="-128"/>
                          <a:cs typeface="+mn-cs"/>
                        </a:rPr>
                        <a:t>ただし、退院日以降の初回の訪問看護が行われる前に患者が死亡した場合に限り、死亡日に算定可能とする。</a:t>
                      </a:r>
                      <a:endParaRPr kumimoji="1" lang="en-US" altLang="ja-JP" sz="1600" b="0" i="0" u="sng" strike="noStrike" kern="1200" baseline="0" dirty="0" smtClean="0">
                        <a:solidFill>
                          <a:srgbClr val="FF0000"/>
                        </a:solidFill>
                        <a:latin typeface="MS UI Gothic" pitchFamily="50" charset="-128"/>
                        <a:ea typeface="MS UI Gothic" pitchFamily="50" charset="-128"/>
                        <a:cs typeface="+mn-cs"/>
                      </a:endParaRPr>
                    </a:p>
                    <a:p>
                      <a:endParaRPr kumimoji="1" lang="en-US" altLang="ja-JP" sz="1600" b="0" i="0" u="sng" strike="noStrike" kern="1200" cap="none" normalizeH="0" baseline="0" dirty="0" smtClean="0">
                        <a:ln>
                          <a:noFill/>
                        </a:ln>
                        <a:solidFill>
                          <a:srgbClr val="FF0000"/>
                        </a:solidFill>
                        <a:effectLst/>
                        <a:latin typeface="MS UI Gothic" pitchFamily="50" charset="-128"/>
                        <a:ea typeface="MS UI Gothic" pitchFamily="50" charset="-128"/>
                        <a:cs typeface="+mn-cs"/>
                      </a:endParaRPr>
                    </a:p>
                    <a:p>
                      <a:pPr>
                        <a:spcAft>
                          <a:spcPts val="0"/>
                        </a:spcAft>
                      </a:pPr>
                      <a:r>
                        <a:rPr lang="ja-JP" altLang="en-US" sz="1600" dirty="0" smtClean="0">
                          <a:latin typeface="MS UI Gothic" pitchFamily="50" charset="-128"/>
                          <a:ea typeface="MS UI Gothic" pitchFamily="50" charset="-128"/>
                        </a:rPr>
                        <a:t>Ｂ</a:t>
                      </a:r>
                      <a:r>
                        <a:rPr lang="en-US" altLang="ja-JP" sz="1600" dirty="0" smtClean="0">
                          <a:latin typeface="MS UI Gothic" pitchFamily="50" charset="-128"/>
                          <a:ea typeface="MS UI Gothic" pitchFamily="50" charset="-128"/>
                        </a:rPr>
                        <a:t>007</a:t>
                      </a:r>
                      <a:r>
                        <a:rPr lang="ja-JP" altLang="en-US" sz="1600" dirty="0" smtClean="0">
                          <a:latin typeface="MS UI Gothic" pitchFamily="50" charset="-128"/>
                          <a:ea typeface="MS UI Gothic" pitchFamily="50" charset="-128"/>
                        </a:rPr>
                        <a:t>　</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退院前訪問指導料　　　　</a:t>
                      </a:r>
                      <a:r>
                        <a:rPr kumimoji="1" lang="ja-JP" altLang="en-US" sz="1600" b="1" i="0" u="none" strike="noStrike" kern="1200" baseline="0" dirty="0" smtClean="0">
                          <a:solidFill>
                            <a:srgbClr val="FF0000"/>
                          </a:solidFill>
                          <a:latin typeface="MS UI Gothic" pitchFamily="50" charset="-128"/>
                          <a:ea typeface="MS UI Gothic" pitchFamily="50" charset="-128"/>
                          <a:cs typeface="+mn-cs"/>
                        </a:rPr>
                        <a:t>５５５点（改）</a:t>
                      </a:r>
                      <a:endParaRPr kumimoji="1" lang="en-US" altLang="ja-JP" sz="1600" b="1" i="0" u="none" strike="noStrike" kern="1200" baseline="0" dirty="0" smtClean="0">
                        <a:solidFill>
                          <a:srgbClr val="FF0000"/>
                        </a:solidFill>
                        <a:latin typeface="MS UI Gothic" pitchFamily="50" charset="-128"/>
                        <a:ea typeface="MS UI Gothic" pitchFamily="50" charset="-128"/>
                        <a:cs typeface="+mn-cs"/>
                      </a:endParaRPr>
                    </a:p>
                    <a:p>
                      <a:pPr marL="0" indent="0"/>
                      <a:r>
                        <a:rPr kumimoji="1" lang="ja-JP" altLang="en-US" sz="1600" b="0" i="0" u="none" strike="noStrike" kern="1200" baseline="0" dirty="0" smtClean="0">
                          <a:solidFill>
                            <a:schemeClr val="tx1"/>
                          </a:solidFill>
                          <a:latin typeface="MS UI Gothic" pitchFamily="50" charset="-128"/>
                          <a:ea typeface="MS UI Gothic" pitchFamily="50" charset="-128"/>
                          <a:cs typeface="+mn-cs"/>
                        </a:rPr>
                        <a:t>　入院期間が１月を超えると見込まれる患者の</a:t>
                      </a:r>
                      <a:r>
                        <a:rPr kumimoji="1" lang="ja-JP" altLang="en-US" sz="1600" b="0" i="0" u="sng" strike="noStrike" kern="1200" baseline="0" dirty="0" smtClean="0">
                          <a:solidFill>
                            <a:srgbClr val="FF0000"/>
                          </a:solidFill>
                          <a:latin typeface="MS UI Gothic" pitchFamily="50" charset="-128"/>
                          <a:ea typeface="MS UI Gothic" pitchFamily="50" charset="-128"/>
                          <a:cs typeface="+mn-cs"/>
                        </a:rPr>
                        <a:t>円滑な退院を支援するため</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患家を訪問し，当該患者又はその家族等に対して，退院後の療養上の指導を行った場合に算定する。</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marL="0" indent="0"/>
                      <a:r>
                        <a:rPr kumimoji="1" lang="ja-JP" altLang="en-US" sz="1600" b="0" i="0" u="none" strike="noStrike" kern="1200" baseline="0" dirty="0" smtClean="0">
                          <a:solidFill>
                            <a:schemeClr val="tx1"/>
                          </a:solidFill>
                          <a:latin typeface="MS UI Gothic" pitchFamily="50" charset="-128"/>
                          <a:ea typeface="MS UI Gothic" pitchFamily="50" charset="-128"/>
                          <a:cs typeface="+mn-cs"/>
                        </a:rPr>
                        <a:t>　</a:t>
                      </a:r>
                      <a:r>
                        <a:rPr kumimoji="1" lang="ja-JP" altLang="en-US" sz="1600" b="0" i="0" u="sng" strike="noStrike" kern="1200" baseline="0" dirty="0" smtClean="0">
                          <a:solidFill>
                            <a:srgbClr val="FF0000"/>
                          </a:solidFill>
                          <a:latin typeface="MS UI Gothic" pitchFamily="50" charset="-128"/>
                          <a:ea typeface="MS UI Gothic" pitchFamily="50" charset="-128"/>
                          <a:cs typeface="+mn-cs"/>
                        </a:rPr>
                        <a:t>退院当日の訪問指導についても算定可能とする。</a:t>
                      </a:r>
                      <a:endParaRPr kumimoji="1" lang="ja-JP" altLang="en-US" sz="1600" b="1" i="0" u="none"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ja-JP" altLang="en-US" sz="1600" dirty="0" smtClean="0">
                          <a:latin typeface="MS UI Gothic" pitchFamily="50" charset="-128"/>
                          <a:ea typeface="MS UI Gothic" pitchFamily="50" charset="-128"/>
                        </a:rPr>
                        <a:t>●</a:t>
                      </a:r>
                      <a:r>
                        <a:rPr lang="zh-TW" altLang="en-US" sz="1600" dirty="0" smtClean="0">
                          <a:latin typeface="MS UI Gothic" pitchFamily="50" charset="-128"/>
                          <a:ea typeface="MS UI Gothic" pitchFamily="50" charset="-128"/>
                        </a:rPr>
                        <a:t>訪問看護療養費</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a:spcAft>
                          <a:spcPts val="0"/>
                        </a:spcAft>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◆退院支援指導加算　　　　　　　　６</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０００円</a:t>
                      </a:r>
                    </a:p>
                    <a:p>
                      <a:r>
                        <a:rPr kumimoji="1" lang="ja-JP" altLang="en-US" sz="1600" b="0" i="0" u="none" strike="noStrike" kern="1200" baseline="0" dirty="0" smtClean="0">
                          <a:solidFill>
                            <a:schemeClr val="tx1"/>
                          </a:solidFill>
                          <a:latin typeface="MS UI Gothic" pitchFamily="50" charset="-128"/>
                          <a:ea typeface="MS UI Gothic" pitchFamily="50" charset="-128"/>
                          <a:cs typeface="+mn-cs"/>
                        </a:rPr>
                        <a:t>　指定訪問看護を受けようとする者が区分番号０１の注１に規定する別に厚生労働大臣が定める疾患等の利用者又は注３本文に規定する別に厚生労働大臣が定める状態等にある利用者に該当する場合に、保険医療機関から退院するに当たって、訪問看護ステーションの看護師等（准看護師を除く）が、退院日に当該保険医療機関以外において療養上必要な指導を行ったときには、退院支援指導加算として、退院日の翌日以降初日の指定訪問看護が行われた際に６</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０００円を加算する。</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1600" b="0" i="0" u="none" strike="noStrike" kern="1200" cap="none" normalizeH="0" baseline="0" dirty="0" smtClean="0">
                        <a:ln>
                          <a:noFill/>
                        </a:ln>
                        <a:solidFill>
                          <a:schemeClr val="tx1"/>
                        </a:solidFill>
                        <a:effectLst/>
                        <a:latin typeface="MS UI Gothic" pitchFamily="50" charset="-128"/>
                        <a:ea typeface="MS UI Gothic" pitchFamily="50" charset="-128"/>
                        <a:cs typeface="+mn-cs"/>
                      </a:endParaRPr>
                    </a:p>
                    <a:p>
                      <a:endParaRPr kumimoji="1" lang="en-US" altLang="ja-JP" sz="1600" b="0" i="0" u="none" strike="noStrike" kern="1200" cap="none" normalizeH="0" baseline="0" dirty="0" smtClean="0">
                        <a:ln>
                          <a:noFill/>
                        </a:ln>
                        <a:solidFill>
                          <a:schemeClr val="tx1"/>
                        </a:solidFill>
                        <a:effectLst/>
                        <a:latin typeface="MS UI Gothic" pitchFamily="50" charset="-128"/>
                        <a:ea typeface="MS UI Gothic" pitchFamily="50" charset="-128"/>
                        <a:cs typeface="+mn-cs"/>
                      </a:endParaRPr>
                    </a:p>
                    <a:p>
                      <a:endParaRPr kumimoji="1" lang="en-US" altLang="ja-JP" sz="1600" b="0" i="0" u="none" strike="noStrike" kern="1200" cap="none" normalizeH="0" baseline="0" dirty="0" smtClean="0">
                        <a:ln>
                          <a:noFill/>
                        </a:ln>
                        <a:solidFill>
                          <a:schemeClr val="tx1"/>
                        </a:solidFill>
                        <a:effectLst/>
                        <a:latin typeface="MS UI Gothic" pitchFamily="50" charset="-128"/>
                        <a:ea typeface="MS UI Gothic" pitchFamily="50" charset="-128"/>
                        <a:cs typeface="+mn-cs"/>
                      </a:endParaRPr>
                    </a:p>
                    <a:p>
                      <a:endParaRPr kumimoji="1" lang="en-US" altLang="ja-JP" sz="1600" b="0" i="0" u="none" strike="noStrike" kern="1200" cap="none" normalizeH="0" baseline="0" dirty="0" smtClean="0">
                        <a:ln>
                          <a:noFill/>
                        </a:ln>
                        <a:solidFill>
                          <a:schemeClr val="tx1"/>
                        </a:solidFill>
                        <a:effectLst/>
                        <a:latin typeface="MS UI Gothic" pitchFamily="50" charset="-128"/>
                        <a:ea typeface="MS UI Gothic" pitchFamily="50" charset="-128"/>
                        <a:cs typeface="+mn-cs"/>
                      </a:endParaRPr>
                    </a:p>
                    <a:p>
                      <a:endParaRPr kumimoji="1" lang="en-US" altLang="ja-JP" sz="1600" b="0" i="0" u="none" strike="noStrike" kern="1200" cap="none" normalizeH="0" baseline="0" dirty="0" smtClean="0">
                        <a:ln>
                          <a:noFill/>
                        </a:ln>
                        <a:solidFill>
                          <a:schemeClr val="tx1"/>
                        </a:solidFill>
                        <a:effectLst/>
                        <a:latin typeface="MS UI Gothic" pitchFamily="50" charset="-128"/>
                        <a:ea typeface="MS UI Gothic" pitchFamily="50" charset="-128"/>
                        <a:cs typeface="+mn-cs"/>
                      </a:endParaRPr>
                    </a:p>
                    <a:p>
                      <a:r>
                        <a:rPr kumimoji="1" lang="ja-JP" altLang="en-US" sz="1600" b="0" i="0" u="none" strike="noStrike" kern="1200" baseline="0" dirty="0" smtClean="0">
                          <a:solidFill>
                            <a:schemeClr val="tx1"/>
                          </a:solidFill>
                          <a:latin typeface="MS UI Gothic" pitchFamily="50" charset="-128"/>
                          <a:ea typeface="MS UI Gothic" pitchFamily="50" charset="-128"/>
                          <a:cs typeface="+mn-cs"/>
                        </a:rPr>
                        <a:t>Ｂ</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007</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　退院前訪問指導料　　　　　　４１０点</a:t>
                      </a:r>
                    </a:p>
                    <a:p>
                      <a:r>
                        <a:rPr kumimoji="1" lang="ja-JP" altLang="en-US" sz="1600" b="0" i="0" u="none" strike="noStrike" kern="1200" baseline="0" dirty="0" smtClean="0">
                          <a:solidFill>
                            <a:schemeClr val="tx1"/>
                          </a:solidFill>
                          <a:latin typeface="MS UI Gothic" pitchFamily="50" charset="-128"/>
                          <a:ea typeface="MS UI Gothic" pitchFamily="50" charset="-128"/>
                          <a:cs typeface="+mn-cs"/>
                        </a:rPr>
                        <a:t>　入院期間が１月を超えると見込まれる患者の</a:t>
                      </a:r>
                      <a:r>
                        <a:rPr kumimoji="1" lang="ja-JP" altLang="en-US" sz="1600" b="1" i="0" u="sng" strike="noStrike" kern="1200" baseline="0" dirty="0" smtClean="0">
                          <a:solidFill>
                            <a:schemeClr val="tx1"/>
                          </a:solidFill>
                          <a:latin typeface="MS UI Gothic" pitchFamily="50" charset="-128"/>
                          <a:ea typeface="MS UI Gothic" pitchFamily="50" charset="-128"/>
                          <a:cs typeface="+mn-cs"/>
                        </a:rPr>
                        <a:t>退院に先立って</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患家を訪問し，当該患者又はその家族等に対して，退院後の療養上の指導を行った場合に算定する。</a:t>
                      </a:r>
                      <a:endParaRPr kumimoji="1" lang="ja-JP" altLang="en-US" sz="16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7" name="スライド番号プレースホルダ 6"/>
          <p:cNvSpPr>
            <a:spLocks noGrp="1"/>
          </p:cNvSpPr>
          <p:nvPr>
            <p:ph type="sldNum" sz="quarter" idx="11"/>
          </p:nvPr>
        </p:nvSpPr>
        <p:spPr>
          <a:xfrm>
            <a:off x="6840538" y="6480175"/>
            <a:ext cx="2133600" cy="339725"/>
          </a:xfrm>
        </p:spPr>
        <p:txBody>
          <a:bodyPr/>
          <a:lstStyle/>
          <a:p>
            <a:pPr algn="r">
              <a:defRPr/>
            </a:pPr>
            <a:fld id="{A11816B7-741B-46CC-9F14-D365FD434789}" type="slidenum">
              <a:rPr lang="en-US" sz="1400">
                <a:effectLst>
                  <a:outerShdw blurRad="38100" dist="38100" dir="2700000" algn="tl">
                    <a:srgbClr val="000000">
                      <a:alpha val="43137"/>
                    </a:srgbClr>
                  </a:outerShdw>
                </a:effectLst>
              </a:rPr>
              <a:pPr algn="r">
                <a:defRPr/>
              </a:pPr>
              <a:t>267</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8313" y="1268413"/>
            <a:ext cx="8229600" cy="2089150"/>
          </a:xfrm>
        </p:spPr>
        <p:txBody>
          <a:bodyPr anchor="ctr"/>
          <a:lstStyle/>
          <a:p>
            <a:pPr eaLnBrk="1" fontAlgn="auto" hangingPunct="1">
              <a:spcBef>
                <a:spcPts val="0"/>
              </a:spcBef>
              <a:spcAft>
                <a:spcPts val="1200"/>
              </a:spcAft>
              <a:defRPr/>
            </a:pP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特掲診療料</a:t>
            </a: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4000" b="1" u="sng"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在　宅　医　療</a:t>
            </a:r>
            <a:endParaRPr lang="ja-JP" altLang="en-US" sz="4000" b="1" u="sng"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スライド番号プレースホルダ 7"/>
          <p:cNvSpPr>
            <a:spLocks noGrp="1"/>
          </p:cNvSpPr>
          <p:nvPr>
            <p:ph type="sldNum" sz="quarter" idx="11"/>
          </p:nvPr>
        </p:nvSpPr>
        <p:spPr>
          <a:xfrm>
            <a:off x="6840538" y="6480175"/>
            <a:ext cx="2133600" cy="339725"/>
          </a:xfrm>
        </p:spPr>
        <p:txBody>
          <a:bodyPr/>
          <a:lstStyle/>
          <a:p>
            <a:pPr algn="r">
              <a:defRPr/>
            </a:pPr>
            <a:fld id="{958D51B5-8610-48E8-B4D8-58B52052A0B2}" type="slidenum">
              <a:rPr lang="en-US" sz="1400">
                <a:effectLst>
                  <a:outerShdw blurRad="38100" dist="38100" dir="2700000" algn="tl">
                    <a:srgbClr val="000000">
                      <a:alpha val="43137"/>
                    </a:srgbClr>
                  </a:outerShdw>
                </a:effectLst>
              </a:rPr>
              <a:pPr algn="r">
                <a:defRPr/>
              </a:pPr>
              <a:t>268</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16632"/>
            <a:ext cx="8229600" cy="792088"/>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機能を強化した在支診・在支病等への評価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コンテンツ プレースホルダ 5"/>
          <p:cNvSpPr txBox="1">
            <a:spLocks/>
          </p:cNvSpPr>
          <p:nvPr/>
        </p:nvSpPr>
        <p:spPr>
          <a:xfrm>
            <a:off x="467544" y="1052736"/>
            <a:ext cx="8208912" cy="5616624"/>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1800"/>
              </a:spcAft>
              <a:defRPr/>
            </a:pPr>
            <a:r>
              <a:rPr kumimoji="0" lang="en-US" altLang="ja-JP" sz="2800" dirty="0">
                <a:latin typeface="MS UI Gothic" pitchFamily="50" charset="-128"/>
                <a:ea typeface="MS UI Gothic" pitchFamily="50" charset="-128"/>
              </a:rPr>
              <a:t>[</a:t>
            </a:r>
            <a:r>
              <a:rPr kumimoji="0" lang="ja-JP" altLang="en-US" sz="2800" dirty="0">
                <a:solidFill>
                  <a:srgbClr val="0070C0"/>
                </a:solidFill>
                <a:latin typeface="MS UI Gothic" pitchFamily="50" charset="-128"/>
                <a:ea typeface="MS UI Gothic" pitchFamily="50" charset="-128"/>
              </a:rPr>
              <a:t>機能を強化した</a:t>
            </a:r>
            <a:r>
              <a:rPr kumimoji="0" lang="ja-JP" altLang="en-US" sz="2800" dirty="0">
                <a:latin typeface="MS UI Gothic" pitchFamily="50" charset="-128"/>
                <a:ea typeface="MS UI Gothic" pitchFamily="50" charset="-128"/>
              </a:rPr>
              <a:t>在支診・在支病の施設基準</a:t>
            </a:r>
            <a:r>
              <a:rPr kumimoji="0" lang="en-US" altLang="ja-JP" sz="2800" dirty="0">
                <a:latin typeface="MS UI Gothic" pitchFamily="50" charset="-128"/>
                <a:ea typeface="MS UI Gothic" pitchFamily="50" charset="-128"/>
              </a:rPr>
              <a:t>]</a:t>
            </a:r>
          </a:p>
          <a:p>
            <a:pPr fontAlgn="auto">
              <a:spcBef>
                <a:spcPts val="0"/>
              </a:spcBef>
              <a:spcAft>
                <a:spcPts val="0"/>
              </a:spcAft>
              <a:defRPr/>
            </a:pPr>
            <a:r>
              <a:rPr kumimoji="0" lang="ja-JP" altLang="en-US" sz="2400" dirty="0">
                <a:latin typeface="MS UI Gothic" pitchFamily="50" charset="-128"/>
                <a:ea typeface="MS UI Gothic" pitchFamily="50" charset="-128"/>
              </a:rPr>
              <a:t>①　従前の在支診・在支病の</a:t>
            </a:r>
            <a:r>
              <a:rPr kumimoji="0" lang="ja-JP" altLang="en-US" sz="2400" dirty="0">
                <a:solidFill>
                  <a:srgbClr val="0070C0"/>
                </a:solidFill>
                <a:latin typeface="MS UI Gothic" pitchFamily="50" charset="-128"/>
                <a:ea typeface="MS UI Gothic" pitchFamily="50" charset="-128"/>
              </a:rPr>
              <a:t>要件に以下を追加</a:t>
            </a:r>
            <a:r>
              <a:rPr kumimoji="0" lang="ja-JP" altLang="en-US" sz="2400" dirty="0">
                <a:latin typeface="MS UI Gothic" pitchFamily="50" charset="-128"/>
                <a:ea typeface="MS UI Gothic" pitchFamily="50" charset="-128"/>
              </a:rPr>
              <a:t>する。</a:t>
            </a:r>
            <a:endParaRPr kumimoji="0" lang="en-US" altLang="ja-JP" sz="2400" dirty="0">
              <a:latin typeface="MS UI Gothic" pitchFamily="50" charset="-128"/>
              <a:ea typeface="MS UI Gothic" pitchFamily="50" charset="-128"/>
            </a:endParaRPr>
          </a:p>
          <a:p>
            <a:pPr marL="536575" fontAlgn="auto">
              <a:spcBef>
                <a:spcPts val="0"/>
              </a:spcBef>
              <a:spcAft>
                <a:spcPts val="0"/>
              </a:spcAft>
              <a:defRPr/>
            </a:pPr>
            <a:r>
              <a:rPr kumimoji="0" lang="ja-JP" altLang="en-US" sz="2400" dirty="0">
                <a:latin typeface="MS UI Gothic" pitchFamily="50" charset="-128"/>
                <a:ea typeface="MS UI Gothic" pitchFamily="50" charset="-128"/>
              </a:rPr>
              <a:t>イ　所属する</a:t>
            </a:r>
            <a:r>
              <a:rPr kumimoji="0" lang="ja-JP" altLang="en-US" sz="2400" dirty="0">
                <a:solidFill>
                  <a:srgbClr val="FF0000"/>
                </a:solidFill>
                <a:latin typeface="MS UI Gothic" pitchFamily="50" charset="-128"/>
                <a:ea typeface="MS UI Gothic" pitchFamily="50" charset="-128"/>
              </a:rPr>
              <a:t>常勤医師３名以上</a:t>
            </a: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在宅医療を担当）</a:t>
            </a:r>
          </a:p>
          <a:p>
            <a:pPr marL="536575" fontAlgn="auto">
              <a:spcBef>
                <a:spcPts val="0"/>
              </a:spcBef>
              <a:spcAft>
                <a:spcPts val="0"/>
              </a:spcAft>
              <a:defRPr/>
            </a:pPr>
            <a:r>
              <a:rPr kumimoji="0" lang="ja-JP" altLang="en-US" sz="2400" dirty="0">
                <a:latin typeface="MS UI Gothic" pitchFamily="50" charset="-128"/>
                <a:ea typeface="MS UI Gothic" pitchFamily="50" charset="-128"/>
              </a:rPr>
              <a:t>ロ　過去１年間の</a:t>
            </a:r>
            <a:r>
              <a:rPr kumimoji="0" lang="ja-JP" altLang="en-US" sz="2400" dirty="0">
                <a:solidFill>
                  <a:srgbClr val="FF0000"/>
                </a:solidFill>
                <a:latin typeface="MS UI Gothic" pitchFamily="50" charset="-128"/>
                <a:ea typeface="MS UI Gothic" pitchFamily="50" charset="-128"/>
              </a:rPr>
              <a:t>緊急の往診実績５件以上</a:t>
            </a:r>
          </a:p>
          <a:p>
            <a:pPr marL="536575" fontAlgn="auto">
              <a:spcBef>
                <a:spcPts val="0"/>
              </a:spcBef>
              <a:spcAft>
                <a:spcPts val="0"/>
              </a:spcAft>
              <a:defRPr/>
            </a:pPr>
            <a:r>
              <a:rPr kumimoji="0" lang="ja-JP" altLang="en-US" sz="2400" dirty="0">
                <a:latin typeface="MS UI Gothic" pitchFamily="50" charset="-128"/>
                <a:ea typeface="MS UI Gothic" pitchFamily="50" charset="-128"/>
              </a:rPr>
              <a:t>ハ　過去１年間の</a:t>
            </a:r>
            <a:r>
              <a:rPr kumimoji="0" lang="ja-JP" altLang="en-US" sz="2400" dirty="0">
                <a:solidFill>
                  <a:srgbClr val="FF0000"/>
                </a:solidFill>
                <a:latin typeface="MS UI Gothic" pitchFamily="50" charset="-128"/>
                <a:ea typeface="MS UI Gothic" pitchFamily="50" charset="-128"/>
              </a:rPr>
              <a:t>看取り実績２件以上</a:t>
            </a:r>
          </a:p>
          <a:p>
            <a:pPr marL="355600" indent="-355600" fontAlgn="auto">
              <a:spcBef>
                <a:spcPts val="1200"/>
              </a:spcBef>
              <a:spcAft>
                <a:spcPts val="0"/>
              </a:spcAft>
              <a:defRPr/>
            </a:pPr>
            <a:r>
              <a:rPr kumimoji="0" lang="ja-JP" altLang="en-US" sz="2400" dirty="0">
                <a:latin typeface="MS UI Gothic" pitchFamily="50" charset="-128"/>
                <a:ea typeface="MS UI Gothic" pitchFamily="50" charset="-128"/>
              </a:rPr>
              <a:t>②　</a:t>
            </a:r>
            <a:r>
              <a:rPr kumimoji="0" lang="ja-JP" altLang="en-US" sz="2400" dirty="0">
                <a:solidFill>
                  <a:srgbClr val="0070C0"/>
                </a:solidFill>
                <a:latin typeface="MS UI Gothic" pitchFamily="50" charset="-128"/>
                <a:ea typeface="MS UI Gothic" pitchFamily="50" charset="-128"/>
              </a:rPr>
              <a:t>複数の医療機関が連携して①の要件を満たすことも可</a:t>
            </a:r>
            <a:r>
              <a:rPr kumimoji="0" lang="ja-JP" altLang="en-US" sz="2400" dirty="0">
                <a:latin typeface="MS UI Gothic" pitchFamily="50" charset="-128"/>
                <a:ea typeface="MS UI Gothic" pitchFamily="50" charset="-128"/>
              </a:rPr>
              <a:t>とするが、連携する場合は、以下の要件を満たすこと。</a:t>
            </a:r>
          </a:p>
          <a:p>
            <a:pPr marL="534988" fontAlgn="auto">
              <a:spcBef>
                <a:spcPts val="0"/>
              </a:spcBef>
              <a:spcAft>
                <a:spcPts val="0"/>
              </a:spcAft>
              <a:defRPr/>
            </a:pPr>
            <a:r>
              <a:rPr kumimoji="0" lang="ja-JP" altLang="en-US" sz="2400" dirty="0">
                <a:latin typeface="MS UI Gothic" pitchFamily="50" charset="-128"/>
                <a:ea typeface="MS UI Gothic" pitchFamily="50" charset="-128"/>
              </a:rPr>
              <a:t>イ　患者からの</a:t>
            </a:r>
            <a:r>
              <a:rPr kumimoji="0" lang="ja-JP" altLang="en-US" sz="2400" dirty="0">
                <a:solidFill>
                  <a:srgbClr val="FF0000"/>
                </a:solidFill>
                <a:latin typeface="MS UI Gothic" pitchFamily="50" charset="-128"/>
                <a:ea typeface="MS UI Gothic" pitchFamily="50" charset="-128"/>
              </a:rPr>
              <a:t>緊急時の連絡先の一元化</a:t>
            </a:r>
            <a:r>
              <a:rPr kumimoji="0" lang="ja-JP" altLang="en-US" sz="2400" dirty="0">
                <a:latin typeface="MS UI Gothic" pitchFamily="50" charset="-128"/>
                <a:ea typeface="MS UI Gothic" pitchFamily="50" charset="-128"/>
              </a:rPr>
              <a:t>を行う</a:t>
            </a:r>
          </a:p>
          <a:p>
            <a:pPr marL="712788" indent="-177800" fontAlgn="auto">
              <a:spcBef>
                <a:spcPts val="0"/>
              </a:spcBef>
              <a:spcAft>
                <a:spcPts val="0"/>
              </a:spcAft>
              <a:defRPr/>
            </a:pPr>
            <a:r>
              <a:rPr kumimoji="0" lang="ja-JP" altLang="en-US" sz="2400" dirty="0">
                <a:latin typeface="MS UI Gothic" pitchFamily="50" charset="-128"/>
                <a:ea typeface="MS UI Gothic" pitchFamily="50" charset="-128"/>
              </a:rPr>
              <a:t>ロ　患者の診療情報の共有を図るため、連携医療機関間で</a:t>
            </a:r>
            <a:r>
              <a:rPr kumimoji="0" lang="ja-JP" altLang="en-US" sz="2400" dirty="0">
                <a:solidFill>
                  <a:srgbClr val="FF0000"/>
                </a:solidFill>
                <a:latin typeface="MS UI Gothic" pitchFamily="50" charset="-128"/>
                <a:ea typeface="MS UI Gothic" pitchFamily="50" charset="-128"/>
              </a:rPr>
              <a:t>月１回以上の定期的なカンファレンス</a:t>
            </a:r>
            <a:r>
              <a:rPr kumimoji="0" lang="ja-JP" altLang="en-US" sz="2400" dirty="0">
                <a:latin typeface="MS UI Gothic" pitchFamily="50" charset="-128"/>
                <a:ea typeface="MS UI Gothic" pitchFamily="50" charset="-128"/>
              </a:rPr>
              <a:t>を実施</a:t>
            </a:r>
          </a:p>
          <a:p>
            <a:pPr marL="534988" fontAlgn="auto">
              <a:spcBef>
                <a:spcPts val="0"/>
              </a:spcBef>
              <a:spcAft>
                <a:spcPts val="0"/>
              </a:spcAft>
              <a:defRPr/>
            </a:pPr>
            <a:r>
              <a:rPr kumimoji="0" lang="ja-JP" altLang="en-US" sz="2400" dirty="0">
                <a:latin typeface="MS UI Gothic" pitchFamily="50" charset="-128"/>
                <a:ea typeface="MS UI Gothic" pitchFamily="50" charset="-128"/>
              </a:rPr>
              <a:t>ハ　</a:t>
            </a:r>
            <a:r>
              <a:rPr kumimoji="0" lang="ja-JP" altLang="en-US" sz="2400" dirty="0">
                <a:solidFill>
                  <a:srgbClr val="FF0000"/>
                </a:solidFill>
                <a:latin typeface="MS UI Gothic" pitchFamily="50" charset="-128"/>
                <a:ea typeface="MS UI Gothic" pitchFamily="50" charset="-128"/>
              </a:rPr>
              <a:t>連携する医療機関数は１０未満</a:t>
            </a:r>
          </a:p>
          <a:p>
            <a:pPr marL="534988" fontAlgn="auto">
              <a:spcBef>
                <a:spcPts val="0"/>
              </a:spcBef>
              <a:spcAft>
                <a:spcPts val="0"/>
              </a:spcAft>
              <a:defRPr/>
            </a:pPr>
            <a:r>
              <a:rPr kumimoji="0" lang="ja-JP" altLang="en-US" sz="2400" dirty="0">
                <a:latin typeface="MS UI Gothic" pitchFamily="50" charset="-128"/>
                <a:ea typeface="MS UI Gothic" pitchFamily="50" charset="-128"/>
              </a:rPr>
              <a:t>ニ　病院が連携に入る場合は</a:t>
            </a:r>
            <a:r>
              <a:rPr kumimoji="0" lang="ja-JP" altLang="en-US" sz="2400" dirty="0">
                <a:solidFill>
                  <a:srgbClr val="FF0000"/>
                </a:solidFill>
                <a:latin typeface="MS UI Gothic" pitchFamily="50" charset="-128"/>
                <a:ea typeface="MS UI Gothic" pitchFamily="50" charset="-128"/>
              </a:rPr>
              <a:t>２００床未満の病院</a:t>
            </a:r>
            <a:r>
              <a:rPr kumimoji="0" lang="ja-JP" altLang="en-US" sz="2400" dirty="0">
                <a:latin typeface="MS UI Gothic" pitchFamily="50" charset="-128"/>
                <a:ea typeface="MS UI Gothic" pitchFamily="50" charset="-128"/>
              </a:rPr>
              <a:t>に限る</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F2240560-207A-426D-8393-5B4CE1477102}" type="slidenum">
              <a:rPr lang="en-US" sz="1400">
                <a:effectLst>
                  <a:outerShdw blurRad="38100" dist="38100" dir="2700000" algn="tl">
                    <a:srgbClr val="000000">
                      <a:alpha val="43137"/>
                    </a:srgbClr>
                  </a:outerShdw>
                </a:effectLst>
              </a:rPr>
              <a:pPr algn="r">
                <a:defRPr/>
              </a:pPr>
              <a:t>269</a:t>
            </a:fld>
            <a:endParaRPr lang="en-US" sz="1400" dirty="0">
              <a:effectLst>
                <a:outerShdw blurRad="38100" dist="38100" dir="2700000" algn="tl">
                  <a:srgbClr val="000000">
                    <a:alpha val="43137"/>
                  </a:srgbClr>
                </a:outerShdw>
              </a:effectLst>
            </a:endParaRPr>
          </a:p>
        </p:txBody>
      </p:sp>
      <p:sp>
        <p:nvSpPr>
          <p:cNvPr id="7" name="テキスト ボックス 6"/>
          <p:cNvSpPr txBox="1"/>
          <p:nvPr/>
        </p:nvSpPr>
        <p:spPr>
          <a:xfrm>
            <a:off x="5292080" y="980728"/>
            <a:ext cx="370892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600</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603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636</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641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894</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テキスト ボックス 5"/>
          <p:cNvSpPr txBox="1">
            <a:spLocks noChangeArrowheads="1"/>
          </p:cNvSpPr>
          <p:nvPr/>
        </p:nvSpPr>
        <p:spPr bwMode="auto">
          <a:xfrm>
            <a:off x="88900" y="333375"/>
            <a:ext cx="8964613" cy="3749675"/>
          </a:xfrm>
          <a:prstGeom prst="rect">
            <a:avLst/>
          </a:prstGeom>
          <a:noFill/>
          <a:ln w="9525">
            <a:noFill/>
            <a:miter lim="800000"/>
            <a:headEnd/>
            <a:tailEnd/>
          </a:ln>
        </p:spPr>
        <p:txBody>
          <a:bodyPr>
            <a:spAutoFit/>
          </a:bodyPr>
          <a:lstStyle/>
          <a:p>
            <a:r>
              <a:rPr lang="ja-JP" altLang="en-US" sz="2000">
                <a:solidFill>
                  <a:srgbClr val="0000FF"/>
                </a:solidFill>
                <a:latin typeface="ＭＳ Ｐゴシック" charset="-128"/>
              </a:rPr>
              <a:t>（医薬品、医療材料等の適正な評価）</a:t>
            </a:r>
            <a:endParaRPr lang="en-US" altLang="ja-JP" sz="2000">
              <a:solidFill>
                <a:srgbClr val="0000FF"/>
              </a:solidFill>
              <a:latin typeface="ＭＳ Ｐゴシック" charset="-128"/>
            </a:endParaRPr>
          </a:p>
          <a:p>
            <a:r>
              <a:rPr lang="ja-JP" altLang="en-US" sz="2000">
                <a:solidFill>
                  <a:srgbClr val="000000"/>
                </a:solidFill>
                <a:latin typeface="ＭＳ Ｐゴシック" charset="-128"/>
              </a:rPr>
              <a:t>１５　長期収載品の薬価のあり方について検討を行い、後発医薬品のさらなる普及</a:t>
            </a:r>
          </a:p>
          <a:p>
            <a:r>
              <a:rPr lang="ja-JP" altLang="en-US" sz="2000">
                <a:solidFill>
                  <a:srgbClr val="000000"/>
                </a:solidFill>
                <a:latin typeface="ＭＳ Ｐゴシック" charset="-128"/>
              </a:rPr>
              <a:t>  に向けた措置を引き続き講じること。</a:t>
            </a:r>
          </a:p>
          <a:p>
            <a:endParaRPr lang="en-US" altLang="ja-JP" sz="2000">
              <a:solidFill>
                <a:srgbClr val="000000"/>
              </a:solidFill>
              <a:latin typeface="ＭＳ Ｐゴシック" charset="-128"/>
            </a:endParaRPr>
          </a:p>
          <a:p>
            <a:r>
              <a:rPr lang="ja-JP" altLang="en-US" sz="2000">
                <a:solidFill>
                  <a:srgbClr val="000000"/>
                </a:solidFill>
                <a:latin typeface="ＭＳ Ｐゴシック" charset="-128"/>
              </a:rPr>
              <a:t>１６　手術や処置・内科的な診断や検査を含めた医療技術について、医療上の有</a:t>
            </a:r>
          </a:p>
          <a:p>
            <a:r>
              <a:rPr lang="ja-JP" altLang="en-US" sz="2000">
                <a:solidFill>
                  <a:srgbClr val="000000"/>
                </a:solidFill>
                <a:latin typeface="ＭＳ Ｐゴシック" charset="-128"/>
              </a:rPr>
              <a:t>  用性や効率性などを踏まえ患者に提供される医療の質の観点から、物と技術の</a:t>
            </a:r>
          </a:p>
          <a:p>
            <a:r>
              <a:rPr lang="ja-JP" altLang="en-US" sz="2000">
                <a:solidFill>
                  <a:srgbClr val="000000"/>
                </a:solidFill>
                <a:latin typeface="ＭＳ Ｐゴシック" charset="-128"/>
              </a:rPr>
              <a:t>  評価のあり方を含め、診療報酬上の相対的な評価も可能となるような方策につい</a:t>
            </a:r>
          </a:p>
          <a:p>
            <a:r>
              <a:rPr lang="ja-JP" altLang="en-US" sz="2000">
                <a:solidFill>
                  <a:srgbClr val="000000"/>
                </a:solidFill>
                <a:latin typeface="ＭＳ Ｐゴシック" charset="-128"/>
              </a:rPr>
              <a:t>  て検討を行うこと。</a:t>
            </a:r>
          </a:p>
          <a:p>
            <a:endParaRPr lang="en-US" altLang="ja-JP" sz="2000">
              <a:solidFill>
                <a:srgbClr val="000000"/>
              </a:solidFill>
              <a:latin typeface="ＭＳ Ｐゴシック" charset="-128"/>
            </a:endParaRPr>
          </a:p>
          <a:p>
            <a:r>
              <a:rPr lang="ja-JP" altLang="en-US" sz="2000">
                <a:solidFill>
                  <a:srgbClr val="000000"/>
                </a:solidFill>
                <a:latin typeface="ＭＳ Ｐゴシック" charset="-128"/>
              </a:rPr>
              <a:t>１７　革新的な新規医療材料やその材料を用いる新規技術・革新的な医薬品等の</a:t>
            </a:r>
          </a:p>
          <a:p>
            <a:r>
              <a:rPr lang="ja-JP" altLang="en-US" sz="2000">
                <a:solidFill>
                  <a:srgbClr val="000000"/>
                </a:solidFill>
                <a:latin typeface="ＭＳ Ｐゴシック" charset="-128"/>
              </a:rPr>
              <a:t>  保険適用の評価に際し、算定ルールや審議のあり方も含め、費用対効果の観点</a:t>
            </a:r>
          </a:p>
          <a:p>
            <a:r>
              <a:rPr lang="ja-JP" altLang="en-US" sz="2000">
                <a:solidFill>
                  <a:srgbClr val="000000"/>
                </a:solidFill>
                <a:latin typeface="ＭＳ Ｐゴシック" charset="-128"/>
              </a:rPr>
              <a:t>  を可能な範囲で導入することについて検討を行うこと。</a:t>
            </a:r>
            <a:endParaRPr lang="en-US" altLang="ja-JP" sz="2000">
              <a:solidFill>
                <a:srgbClr val="000000"/>
              </a:solidFill>
              <a:latin typeface="ＭＳ Ｐゴシック" charset="-128"/>
            </a:endParaRPr>
          </a:p>
        </p:txBody>
      </p:sp>
      <p:sp>
        <p:nvSpPr>
          <p:cNvPr id="68610"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3502C665-D056-4CE5-A585-1B7FE0EA05B1}" type="slidenum">
              <a:rPr kumimoji="1" lang="en-US" altLang="ja-JP" smtClean="0"/>
              <a:pPr fontAlgn="base">
                <a:spcAft>
                  <a:spcPct val="0"/>
                </a:spcAft>
                <a:defRPr/>
              </a:pPr>
              <a:t>27</a:t>
            </a:fld>
            <a:endParaRPr kumimoji="1" lang="en-US" altLang="ja-JP" smtClean="0"/>
          </a:p>
        </p:txBody>
      </p:sp>
    </p:spTree>
    <p:extLst>
      <p:ext uri="{BB962C8B-B14F-4D97-AF65-F5344CB8AC3E}">
        <p14:creationId xmlns:p14="http://schemas.microsoft.com/office/powerpoint/2010/main" xmlns="" val="2819035270"/>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539552" y="548680"/>
            <a:ext cx="8208912" cy="6120680"/>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1200"/>
              </a:spcAft>
              <a:defRPr/>
            </a:pPr>
            <a:endParaRPr kumimoji="0" lang="ja-JP" altLang="en-US" sz="2400" dirty="0">
              <a:latin typeface="MS UI Gothic" pitchFamily="50" charset="-128"/>
              <a:ea typeface="MS UI Gothic" pitchFamily="50" charset="-128"/>
            </a:endParaRPr>
          </a:p>
        </p:txBody>
      </p:sp>
      <p:pic>
        <p:nvPicPr>
          <p:cNvPr id="384005" name="Picture 13" descr="http://msp.c.yimg.jp/image?q=tbn:ANd9GcRa3Osk9_J5Ut4HsWIl_bP2ldocPZtHiRbadG9w6L_rfQYna7elC28tjPo:http://www.civillink.net/fsozai/sozai/byoin.gif"/>
          <p:cNvPicPr>
            <a:picLocks noChangeAspect="1" noChangeArrowheads="1"/>
          </p:cNvPicPr>
          <p:nvPr/>
        </p:nvPicPr>
        <p:blipFill>
          <a:blip r:embed="rId2" cstate="print"/>
          <a:srcRect/>
          <a:stretch>
            <a:fillRect/>
          </a:stretch>
        </p:blipFill>
        <p:spPr bwMode="auto">
          <a:xfrm>
            <a:off x="2752725" y="1916113"/>
            <a:ext cx="1743075" cy="1008062"/>
          </a:xfrm>
          <a:prstGeom prst="rect">
            <a:avLst/>
          </a:prstGeom>
          <a:noFill/>
          <a:ln w="9525">
            <a:noFill/>
            <a:miter lim="800000"/>
            <a:headEnd/>
            <a:tailEnd/>
          </a:ln>
        </p:spPr>
      </p:pic>
      <p:pic>
        <p:nvPicPr>
          <p:cNvPr id="384006" name="Picture 17" descr="http://msp.c.yimg.jp/image?q=tbn:ANd9GcSBp998rQCZMsxGchRWTzZNlgzchvVxuxRoAqNSMilyEmjjVTjOH3X1k5Q:http://english.civillink.net/illust//img/pics35.gif"/>
          <p:cNvPicPr>
            <a:picLocks noChangeAspect="1" noChangeArrowheads="1"/>
          </p:cNvPicPr>
          <p:nvPr/>
        </p:nvPicPr>
        <p:blipFill>
          <a:blip r:embed="rId3" cstate="print"/>
          <a:srcRect/>
          <a:stretch>
            <a:fillRect/>
          </a:stretch>
        </p:blipFill>
        <p:spPr bwMode="auto">
          <a:xfrm>
            <a:off x="6372225" y="4005263"/>
            <a:ext cx="1295400" cy="790575"/>
          </a:xfrm>
          <a:prstGeom prst="rect">
            <a:avLst/>
          </a:prstGeom>
          <a:noFill/>
          <a:ln w="9525">
            <a:noFill/>
            <a:miter lim="800000"/>
            <a:headEnd/>
            <a:tailEnd/>
          </a:ln>
        </p:spPr>
      </p:pic>
      <p:pic>
        <p:nvPicPr>
          <p:cNvPr id="384007" name="Picture 17" descr="http://msp.c.yimg.jp/image?q=tbn:ANd9GcSBp998rQCZMsxGchRWTzZNlgzchvVxuxRoAqNSMilyEmjjVTjOH3X1k5Q:http://english.civillink.net/illust//img/pics35.gif"/>
          <p:cNvPicPr>
            <a:picLocks noChangeAspect="1" noChangeArrowheads="1"/>
          </p:cNvPicPr>
          <p:nvPr/>
        </p:nvPicPr>
        <p:blipFill>
          <a:blip r:embed="rId3" cstate="print"/>
          <a:srcRect/>
          <a:stretch>
            <a:fillRect/>
          </a:stretch>
        </p:blipFill>
        <p:spPr bwMode="auto">
          <a:xfrm>
            <a:off x="3924300" y="4005263"/>
            <a:ext cx="1295400" cy="790575"/>
          </a:xfrm>
          <a:prstGeom prst="rect">
            <a:avLst/>
          </a:prstGeom>
          <a:noFill/>
          <a:ln w="9525">
            <a:noFill/>
            <a:miter lim="800000"/>
            <a:headEnd/>
            <a:tailEnd/>
          </a:ln>
        </p:spPr>
      </p:pic>
      <p:pic>
        <p:nvPicPr>
          <p:cNvPr id="384008" name="Picture 17" descr="http://msp.c.yimg.jp/image?q=tbn:ANd9GcSBp998rQCZMsxGchRWTzZNlgzchvVxuxRoAqNSMilyEmjjVTjOH3X1k5Q:http://english.civillink.net/illust//img/pics35.gif"/>
          <p:cNvPicPr>
            <a:picLocks noChangeAspect="1" noChangeArrowheads="1"/>
          </p:cNvPicPr>
          <p:nvPr/>
        </p:nvPicPr>
        <p:blipFill>
          <a:blip r:embed="rId3" cstate="print"/>
          <a:srcRect/>
          <a:stretch>
            <a:fillRect/>
          </a:stretch>
        </p:blipFill>
        <p:spPr bwMode="auto">
          <a:xfrm>
            <a:off x="1476375" y="4005263"/>
            <a:ext cx="1295400" cy="790575"/>
          </a:xfrm>
          <a:prstGeom prst="rect">
            <a:avLst/>
          </a:prstGeom>
          <a:noFill/>
          <a:ln w="9525">
            <a:noFill/>
            <a:miter lim="800000"/>
            <a:headEnd/>
            <a:tailEnd/>
          </a:ln>
        </p:spPr>
      </p:pic>
      <p:pic>
        <p:nvPicPr>
          <p:cNvPr id="384009" name="Picture 17" descr="http://msp.c.yimg.jp/image?q=tbn:ANd9GcSBp998rQCZMsxGchRWTzZNlgzchvVxuxRoAqNSMilyEmjjVTjOH3X1k5Q:http://english.civillink.net/illust//img/pics35.gif"/>
          <p:cNvPicPr>
            <a:picLocks noChangeAspect="1" noChangeArrowheads="1"/>
          </p:cNvPicPr>
          <p:nvPr/>
        </p:nvPicPr>
        <p:blipFill>
          <a:blip r:embed="rId3" cstate="print"/>
          <a:srcRect/>
          <a:stretch>
            <a:fillRect/>
          </a:stretch>
        </p:blipFill>
        <p:spPr bwMode="auto">
          <a:xfrm>
            <a:off x="4787900" y="2133600"/>
            <a:ext cx="1296988" cy="788988"/>
          </a:xfrm>
          <a:prstGeom prst="rect">
            <a:avLst/>
          </a:prstGeom>
          <a:noFill/>
          <a:ln w="9525">
            <a:noFill/>
            <a:miter lim="800000"/>
            <a:headEnd/>
            <a:tailEnd/>
          </a:ln>
        </p:spPr>
      </p:pic>
      <p:sp>
        <p:nvSpPr>
          <p:cNvPr id="384010" name="テキスト ボックス 20"/>
          <p:cNvSpPr txBox="1">
            <a:spLocks noChangeArrowheads="1"/>
          </p:cNvSpPr>
          <p:nvPr/>
        </p:nvSpPr>
        <p:spPr bwMode="auto">
          <a:xfrm>
            <a:off x="6011863" y="2060575"/>
            <a:ext cx="2016125" cy="954088"/>
          </a:xfrm>
          <a:prstGeom prst="rect">
            <a:avLst/>
          </a:prstGeom>
          <a:noFill/>
          <a:ln w="9525">
            <a:noFill/>
            <a:miter lim="800000"/>
            <a:headEnd/>
            <a:tailEnd/>
          </a:ln>
        </p:spPr>
        <p:txBody>
          <a:bodyPr>
            <a:spAutoFit/>
          </a:bodyPr>
          <a:lstStyle/>
          <a:p>
            <a:r>
              <a:rPr lang="ja-JP" altLang="en-US" sz="1400">
                <a:latin typeface="Corbel" pitchFamily="34" charset="0"/>
                <a:ea typeface="HGｺﾞｼｯｸM" pitchFamily="49" charset="-128"/>
              </a:rPr>
              <a:t>Ａ診療所（無床）</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常勤医師１名</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緊急往診２件</a:t>
            </a:r>
            <a:r>
              <a:rPr lang="en-US" altLang="ja-JP" sz="1400">
                <a:latin typeface="Corbel" pitchFamily="34" charset="0"/>
                <a:ea typeface="HGｺﾞｼｯｸM" pitchFamily="49" charset="-128"/>
              </a:rPr>
              <a:t>/</a:t>
            </a:r>
            <a:r>
              <a:rPr lang="ja-JP" altLang="en-US" sz="1400">
                <a:latin typeface="Corbel" pitchFamily="34" charset="0"/>
                <a:ea typeface="HGｺﾞｼｯｸM" pitchFamily="49" charset="-128"/>
              </a:rPr>
              <a:t>年</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在宅看取り０件</a:t>
            </a:r>
            <a:r>
              <a:rPr lang="en-US" altLang="ja-JP" sz="1400">
                <a:latin typeface="Corbel" pitchFamily="34" charset="0"/>
                <a:ea typeface="HGｺﾞｼｯｸM" pitchFamily="49" charset="-128"/>
              </a:rPr>
              <a:t>/</a:t>
            </a:r>
            <a:r>
              <a:rPr lang="ja-JP" altLang="en-US" sz="1400">
                <a:latin typeface="Corbel" pitchFamily="34" charset="0"/>
                <a:ea typeface="HGｺﾞｼｯｸM" pitchFamily="49" charset="-128"/>
              </a:rPr>
              <a:t>年</a:t>
            </a:r>
          </a:p>
        </p:txBody>
      </p:sp>
      <p:sp>
        <p:nvSpPr>
          <p:cNvPr id="384011" name="テキスト ボックス 23"/>
          <p:cNvSpPr txBox="1">
            <a:spLocks noChangeArrowheads="1"/>
          </p:cNvSpPr>
          <p:nvPr/>
        </p:nvSpPr>
        <p:spPr bwMode="auto">
          <a:xfrm>
            <a:off x="1116013" y="1989138"/>
            <a:ext cx="1943100" cy="954087"/>
          </a:xfrm>
          <a:prstGeom prst="rect">
            <a:avLst/>
          </a:prstGeom>
          <a:noFill/>
          <a:ln w="9525">
            <a:noFill/>
            <a:miter lim="800000"/>
            <a:headEnd/>
            <a:tailEnd/>
          </a:ln>
        </p:spPr>
        <p:txBody>
          <a:bodyPr>
            <a:spAutoFit/>
          </a:bodyPr>
          <a:lstStyle/>
          <a:p>
            <a:r>
              <a:rPr lang="ja-JP" altLang="en-US" sz="1400">
                <a:solidFill>
                  <a:srgbClr val="FF0000"/>
                </a:solidFill>
                <a:latin typeface="Corbel" pitchFamily="34" charset="0"/>
                <a:ea typeface="HGｺﾞｼｯｸM" pitchFamily="49" charset="-128"/>
              </a:rPr>
              <a:t>Ａ病院</a:t>
            </a:r>
            <a:endParaRPr lang="en-US" altLang="ja-JP" sz="1400">
              <a:solidFill>
                <a:srgbClr val="FF0000"/>
              </a:solidFill>
              <a:latin typeface="Corbel" pitchFamily="34" charset="0"/>
              <a:ea typeface="HGｺﾞｼｯｸM" pitchFamily="49" charset="-128"/>
            </a:endParaRPr>
          </a:p>
          <a:p>
            <a:r>
              <a:rPr lang="ja-JP" altLang="en-US" sz="1400">
                <a:latin typeface="Corbel" pitchFamily="34" charset="0"/>
                <a:ea typeface="HGｺﾞｼｯｸM" pitchFamily="49" charset="-128"/>
              </a:rPr>
              <a:t>　在宅担当医２名</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緊急往診３件</a:t>
            </a:r>
            <a:r>
              <a:rPr lang="en-US" altLang="ja-JP" sz="1400">
                <a:latin typeface="Corbel" pitchFamily="34" charset="0"/>
                <a:ea typeface="HGｺﾞｼｯｸM" pitchFamily="49" charset="-128"/>
              </a:rPr>
              <a:t>/</a:t>
            </a:r>
            <a:r>
              <a:rPr lang="ja-JP" altLang="en-US" sz="1400">
                <a:latin typeface="Corbel" pitchFamily="34" charset="0"/>
                <a:ea typeface="HGｺﾞｼｯｸM" pitchFamily="49" charset="-128"/>
              </a:rPr>
              <a:t>年</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在宅看取り５件</a:t>
            </a:r>
            <a:r>
              <a:rPr lang="en-US" altLang="ja-JP" sz="1400">
                <a:latin typeface="Corbel" pitchFamily="34" charset="0"/>
                <a:ea typeface="HGｺﾞｼｯｸM" pitchFamily="49" charset="-128"/>
              </a:rPr>
              <a:t>/</a:t>
            </a:r>
            <a:r>
              <a:rPr lang="ja-JP" altLang="en-US" sz="1400">
                <a:latin typeface="Corbel" pitchFamily="34" charset="0"/>
                <a:ea typeface="HGｺﾞｼｯｸM" pitchFamily="49" charset="-128"/>
              </a:rPr>
              <a:t>年</a:t>
            </a:r>
          </a:p>
        </p:txBody>
      </p:sp>
      <p:sp>
        <p:nvSpPr>
          <p:cNvPr id="384012" name="テキスト ボックス 24"/>
          <p:cNvSpPr txBox="1">
            <a:spLocks noChangeArrowheads="1"/>
          </p:cNvSpPr>
          <p:nvPr/>
        </p:nvSpPr>
        <p:spPr bwMode="auto">
          <a:xfrm>
            <a:off x="1187450" y="4868863"/>
            <a:ext cx="2016125" cy="954087"/>
          </a:xfrm>
          <a:prstGeom prst="rect">
            <a:avLst/>
          </a:prstGeom>
          <a:noFill/>
          <a:ln w="9525">
            <a:noFill/>
            <a:miter lim="800000"/>
            <a:headEnd/>
            <a:tailEnd/>
          </a:ln>
        </p:spPr>
        <p:txBody>
          <a:bodyPr>
            <a:spAutoFit/>
          </a:bodyPr>
          <a:lstStyle/>
          <a:p>
            <a:r>
              <a:rPr lang="ja-JP" altLang="en-US" sz="1400">
                <a:latin typeface="Corbel" pitchFamily="34" charset="0"/>
                <a:ea typeface="HGｺﾞｼｯｸM" pitchFamily="49" charset="-128"/>
              </a:rPr>
              <a:t>Ｂ診療所（</a:t>
            </a:r>
            <a:r>
              <a:rPr lang="ja-JP" altLang="en-US" sz="1400">
                <a:solidFill>
                  <a:srgbClr val="FF0000"/>
                </a:solidFill>
                <a:latin typeface="Corbel" pitchFamily="34" charset="0"/>
                <a:ea typeface="HGｺﾞｼｯｸM" pitchFamily="49" charset="-128"/>
              </a:rPr>
              <a:t>有床</a:t>
            </a:r>
            <a:r>
              <a:rPr lang="ja-JP" altLang="en-US" sz="1400">
                <a:latin typeface="Corbel" pitchFamily="34" charset="0"/>
                <a:ea typeface="HGｺﾞｼｯｸM" pitchFamily="49" charset="-128"/>
              </a:rPr>
              <a:t>）</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常勤医師１名</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緊急往診２件</a:t>
            </a:r>
            <a:r>
              <a:rPr lang="en-US" altLang="ja-JP" sz="1400">
                <a:latin typeface="Corbel" pitchFamily="34" charset="0"/>
                <a:ea typeface="HGｺﾞｼｯｸM" pitchFamily="49" charset="-128"/>
              </a:rPr>
              <a:t>/</a:t>
            </a:r>
            <a:r>
              <a:rPr lang="ja-JP" altLang="en-US" sz="1400">
                <a:latin typeface="Corbel" pitchFamily="34" charset="0"/>
                <a:ea typeface="HGｺﾞｼｯｸM" pitchFamily="49" charset="-128"/>
              </a:rPr>
              <a:t>年</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在宅看取り２件</a:t>
            </a:r>
            <a:r>
              <a:rPr lang="en-US" altLang="ja-JP" sz="1400">
                <a:latin typeface="Corbel" pitchFamily="34" charset="0"/>
                <a:ea typeface="HGｺﾞｼｯｸM" pitchFamily="49" charset="-128"/>
              </a:rPr>
              <a:t>/</a:t>
            </a:r>
            <a:r>
              <a:rPr lang="ja-JP" altLang="en-US" sz="1400">
                <a:latin typeface="Corbel" pitchFamily="34" charset="0"/>
                <a:ea typeface="HGｺﾞｼｯｸM" pitchFamily="49" charset="-128"/>
              </a:rPr>
              <a:t>年</a:t>
            </a:r>
          </a:p>
        </p:txBody>
      </p:sp>
      <p:sp>
        <p:nvSpPr>
          <p:cNvPr id="384013" name="テキスト ボックス 25"/>
          <p:cNvSpPr txBox="1">
            <a:spLocks noChangeArrowheads="1"/>
          </p:cNvSpPr>
          <p:nvPr/>
        </p:nvSpPr>
        <p:spPr bwMode="auto">
          <a:xfrm>
            <a:off x="3708400" y="4868863"/>
            <a:ext cx="2016125" cy="954087"/>
          </a:xfrm>
          <a:prstGeom prst="rect">
            <a:avLst/>
          </a:prstGeom>
          <a:noFill/>
          <a:ln w="9525">
            <a:noFill/>
            <a:miter lim="800000"/>
            <a:headEnd/>
            <a:tailEnd/>
          </a:ln>
        </p:spPr>
        <p:txBody>
          <a:bodyPr>
            <a:spAutoFit/>
          </a:bodyPr>
          <a:lstStyle/>
          <a:p>
            <a:r>
              <a:rPr lang="ja-JP" altLang="en-US" sz="1400">
                <a:latin typeface="Corbel" pitchFamily="34" charset="0"/>
                <a:ea typeface="HGｺﾞｼｯｸM" pitchFamily="49" charset="-128"/>
              </a:rPr>
              <a:t>Ｃ診療所（無床）</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常勤医師１名</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緊急往診２件</a:t>
            </a:r>
            <a:r>
              <a:rPr lang="en-US" altLang="ja-JP" sz="1400">
                <a:latin typeface="Corbel" pitchFamily="34" charset="0"/>
                <a:ea typeface="HGｺﾞｼｯｸM" pitchFamily="49" charset="-128"/>
              </a:rPr>
              <a:t>/</a:t>
            </a:r>
            <a:r>
              <a:rPr lang="ja-JP" altLang="en-US" sz="1400">
                <a:latin typeface="Corbel" pitchFamily="34" charset="0"/>
                <a:ea typeface="HGｺﾞｼｯｸM" pitchFamily="49" charset="-128"/>
              </a:rPr>
              <a:t>年</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在宅看取り１件</a:t>
            </a:r>
            <a:r>
              <a:rPr lang="en-US" altLang="ja-JP" sz="1400">
                <a:latin typeface="Corbel" pitchFamily="34" charset="0"/>
                <a:ea typeface="HGｺﾞｼｯｸM" pitchFamily="49" charset="-128"/>
              </a:rPr>
              <a:t>/</a:t>
            </a:r>
            <a:r>
              <a:rPr lang="ja-JP" altLang="en-US" sz="1400">
                <a:latin typeface="Corbel" pitchFamily="34" charset="0"/>
                <a:ea typeface="HGｺﾞｼｯｸM" pitchFamily="49" charset="-128"/>
              </a:rPr>
              <a:t>年</a:t>
            </a:r>
          </a:p>
        </p:txBody>
      </p:sp>
      <p:sp>
        <p:nvSpPr>
          <p:cNvPr id="384014" name="テキスト ボックス 26"/>
          <p:cNvSpPr txBox="1">
            <a:spLocks noChangeArrowheads="1"/>
          </p:cNvSpPr>
          <p:nvPr/>
        </p:nvSpPr>
        <p:spPr bwMode="auto">
          <a:xfrm>
            <a:off x="6227763" y="4868863"/>
            <a:ext cx="2016125" cy="954087"/>
          </a:xfrm>
          <a:prstGeom prst="rect">
            <a:avLst/>
          </a:prstGeom>
          <a:noFill/>
          <a:ln w="9525">
            <a:noFill/>
            <a:miter lim="800000"/>
            <a:headEnd/>
            <a:tailEnd/>
          </a:ln>
        </p:spPr>
        <p:txBody>
          <a:bodyPr>
            <a:spAutoFit/>
          </a:bodyPr>
          <a:lstStyle/>
          <a:p>
            <a:r>
              <a:rPr lang="ja-JP" altLang="en-US" sz="1400">
                <a:latin typeface="Corbel" pitchFamily="34" charset="0"/>
                <a:ea typeface="HGｺﾞｼｯｸM" pitchFamily="49" charset="-128"/>
              </a:rPr>
              <a:t>Ｄ診療所（無床）</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常勤医師１名</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緊急往診１件</a:t>
            </a:r>
            <a:r>
              <a:rPr lang="en-US" altLang="ja-JP" sz="1400">
                <a:latin typeface="Corbel" pitchFamily="34" charset="0"/>
                <a:ea typeface="HGｺﾞｼｯｸM" pitchFamily="49" charset="-128"/>
              </a:rPr>
              <a:t>/</a:t>
            </a:r>
            <a:r>
              <a:rPr lang="ja-JP" altLang="en-US" sz="1400">
                <a:latin typeface="Corbel" pitchFamily="34" charset="0"/>
                <a:ea typeface="HGｺﾞｼｯｸM" pitchFamily="49" charset="-128"/>
              </a:rPr>
              <a:t>年</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在宅看取り０件</a:t>
            </a:r>
            <a:r>
              <a:rPr lang="en-US" altLang="ja-JP" sz="1400">
                <a:latin typeface="Corbel" pitchFamily="34" charset="0"/>
                <a:ea typeface="HGｺﾞｼｯｸM" pitchFamily="49" charset="-128"/>
              </a:rPr>
              <a:t>/</a:t>
            </a:r>
            <a:r>
              <a:rPr lang="ja-JP" altLang="en-US" sz="1400">
                <a:latin typeface="Corbel" pitchFamily="34" charset="0"/>
                <a:ea typeface="HGｺﾞｼｯｸM" pitchFamily="49" charset="-128"/>
              </a:rPr>
              <a:t>年</a:t>
            </a:r>
          </a:p>
        </p:txBody>
      </p:sp>
      <p:sp>
        <p:nvSpPr>
          <p:cNvPr id="29" name="正方形/長方形 28"/>
          <p:cNvSpPr/>
          <p:nvPr/>
        </p:nvSpPr>
        <p:spPr>
          <a:xfrm>
            <a:off x="1042988" y="3716338"/>
            <a:ext cx="7273925" cy="208915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 name="テキスト ボックス 27"/>
          <p:cNvSpPr txBox="1"/>
          <p:nvPr/>
        </p:nvSpPr>
        <p:spPr>
          <a:xfrm>
            <a:off x="2843213" y="3573463"/>
            <a:ext cx="3457575" cy="307975"/>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ja-JP" altLang="en-US" sz="1400" dirty="0"/>
              <a:t>強化型在支診（病床を有する場合）</a:t>
            </a:r>
          </a:p>
        </p:txBody>
      </p:sp>
      <p:sp>
        <p:nvSpPr>
          <p:cNvPr id="30" name="テキスト ボックス 29"/>
          <p:cNvSpPr txBox="1"/>
          <p:nvPr/>
        </p:nvSpPr>
        <p:spPr>
          <a:xfrm>
            <a:off x="1331913" y="115888"/>
            <a:ext cx="6624637" cy="1062037"/>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600"/>
              </a:spcAft>
              <a:defRPr/>
            </a:pPr>
            <a:r>
              <a:rPr lang="ja-JP" altLang="en-US" sz="1600" dirty="0">
                <a:effectLst>
                  <a:outerShdw blurRad="38100" dist="38100" dir="2700000" algn="tl">
                    <a:srgbClr val="000000">
                      <a:alpha val="43137"/>
                    </a:srgbClr>
                  </a:outerShdw>
                </a:effectLst>
                <a:latin typeface="HG丸ｺﾞｼｯｸM-PRO" pitchFamily="50" charset="-128"/>
                <a:ea typeface="HG丸ｺﾞｼｯｸM-PRO" pitchFamily="50" charset="-128"/>
              </a:rPr>
              <a:t>強化型在支診・在支病（連携による場合）</a:t>
            </a:r>
            <a:endParaRPr lang="en-US" altLang="ja-JP" sz="1600" dirty="0">
              <a:effectLst>
                <a:outerShdw blurRad="38100" dist="38100" dir="2700000" algn="tl">
                  <a:srgbClr val="000000">
                    <a:alpha val="43137"/>
                  </a:srgbClr>
                </a:outerShdw>
              </a:effectLst>
              <a:latin typeface="HG丸ｺﾞｼｯｸM-PRO" pitchFamily="50" charset="-128"/>
              <a:ea typeface="HG丸ｺﾞｼｯｸM-PRO" pitchFamily="50" charset="-128"/>
            </a:endParaRPr>
          </a:p>
          <a:p>
            <a:pPr fontAlgn="auto">
              <a:spcAft>
                <a:spcPts val="0"/>
              </a:spcAft>
              <a:defRPr/>
            </a:pPr>
            <a:r>
              <a:rPr kumimoji="0" lang="en-US" altLang="ja-JP" sz="1400" dirty="0"/>
              <a:t>① </a:t>
            </a:r>
            <a:r>
              <a:rPr kumimoji="0" lang="ja-JP" altLang="en-US" sz="1400" dirty="0"/>
              <a:t>新たな施設基準（ポイント）・・・従来の要件に追加、在支病も同じ</a:t>
            </a:r>
          </a:p>
          <a:p>
            <a:pPr fontAlgn="auto">
              <a:spcAft>
                <a:spcPts val="0"/>
              </a:spcAft>
              <a:defRPr/>
            </a:pPr>
            <a:r>
              <a:rPr kumimoji="0" lang="ja-JP" altLang="en-US" sz="1400" dirty="0"/>
              <a:t>　・所属する常勤医師３名以上　　・過去１年間の緊急の往診実績　５件以上</a:t>
            </a:r>
          </a:p>
          <a:p>
            <a:pPr fontAlgn="auto">
              <a:spcAft>
                <a:spcPts val="0"/>
              </a:spcAft>
              <a:defRPr/>
            </a:pPr>
            <a:r>
              <a:rPr kumimoji="0" lang="ja-JP" altLang="en-US" sz="1400" dirty="0"/>
              <a:t>　・過去１年間の看取り実績２件以上</a:t>
            </a:r>
            <a:endParaRPr lang="ja-JP" altLang="en-US" sz="1400" dirty="0"/>
          </a:p>
        </p:txBody>
      </p:sp>
      <p:sp>
        <p:nvSpPr>
          <p:cNvPr id="32" name="円/楕円 31"/>
          <p:cNvSpPr/>
          <p:nvPr/>
        </p:nvSpPr>
        <p:spPr>
          <a:xfrm>
            <a:off x="900113" y="1412875"/>
            <a:ext cx="7559675" cy="2016125"/>
          </a:xfrm>
          <a:prstGeom prst="ellipse">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n w="12700">
                <a:solidFill>
                  <a:schemeClr val="tx1"/>
                </a:solidFill>
              </a:ln>
            </a:endParaRPr>
          </a:p>
        </p:txBody>
      </p:sp>
      <p:sp>
        <p:nvSpPr>
          <p:cNvPr id="31" name="テキスト ボックス 30"/>
          <p:cNvSpPr txBox="1"/>
          <p:nvPr/>
        </p:nvSpPr>
        <p:spPr>
          <a:xfrm>
            <a:off x="2700338" y="1412875"/>
            <a:ext cx="3951287" cy="307975"/>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ja-JP" altLang="en-US" sz="1400" dirty="0"/>
              <a:t>強化型在支診・在支病（病床を有する場合）</a:t>
            </a:r>
          </a:p>
        </p:txBody>
      </p:sp>
      <p:sp>
        <p:nvSpPr>
          <p:cNvPr id="33" name="Text Box 15"/>
          <p:cNvSpPr txBox="1">
            <a:spLocks noChangeArrowheads="1"/>
          </p:cNvSpPr>
          <p:nvPr/>
        </p:nvSpPr>
        <p:spPr bwMode="auto">
          <a:xfrm>
            <a:off x="971550" y="5949950"/>
            <a:ext cx="7416800" cy="815975"/>
          </a:xfrm>
          <a:prstGeom prst="flowChartAlternateProcess">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fontAlgn="auto">
              <a:spcAft>
                <a:spcPts val="0"/>
              </a:spcAft>
              <a:defRPr/>
            </a:pPr>
            <a:r>
              <a:rPr kumimoji="0" lang="ja-JP" altLang="en-US" sz="1400" dirty="0">
                <a:latin typeface="HGSｺﾞｼｯｸE" pitchFamily="50" charset="-128"/>
                <a:ea typeface="HGSｺﾞｼｯｸE" pitchFamily="50" charset="-128"/>
              </a:rPr>
              <a:t>連携する場合</a:t>
            </a:r>
          </a:p>
          <a:p>
            <a:pPr fontAlgn="auto">
              <a:spcAft>
                <a:spcPts val="0"/>
              </a:spcAft>
              <a:defRPr/>
            </a:pPr>
            <a:r>
              <a:rPr kumimoji="0" lang="ja-JP" altLang="en-US" sz="1400" dirty="0">
                <a:latin typeface="HGSｺﾞｼｯｸE" pitchFamily="50" charset="-128"/>
                <a:ea typeface="HGSｺﾞｼｯｸE" pitchFamily="50" charset="-128"/>
              </a:rPr>
              <a:t>・緊急時の連絡先の一元化　　　　　・連携医療機関間で月１回以上のカンファレンス</a:t>
            </a:r>
          </a:p>
          <a:p>
            <a:pPr fontAlgn="auto">
              <a:spcAft>
                <a:spcPts val="0"/>
              </a:spcAft>
              <a:defRPr/>
            </a:pPr>
            <a:r>
              <a:rPr kumimoji="0" lang="ja-JP" altLang="en-US" sz="1400" dirty="0">
                <a:latin typeface="HGSｺﾞｼｯｸE" pitchFamily="50" charset="-128"/>
                <a:ea typeface="HGSｺﾞｼｯｸE" pitchFamily="50" charset="-128"/>
              </a:rPr>
              <a:t>・連携する医療機関数は</a:t>
            </a:r>
            <a:r>
              <a:rPr kumimoji="0" lang="en-US" altLang="ja-JP" sz="1400" dirty="0">
                <a:latin typeface="HGSｺﾞｼｯｸE" pitchFamily="50" charset="-128"/>
                <a:ea typeface="HGSｺﾞｼｯｸE" pitchFamily="50" charset="-128"/>
              </a:rPr>
              <a:t>10</a:t>
            </a:r>
            <a:r>
              <a:rPr kumimoji="0" lang="ja-JP" altLang="en-US" sz="1400" dirty="0">
                <a:latin typeface="HGSｺﾞｼｯｸE" pitchFamily="50" charset="-128"/>
                <a:ea typeface="HGSｺﾞｼｯｸE" pitchFamily="50" charset="-128"/>
              </a:rPr>
              <a:t>未満　　　・病院が連携に入る場合には</a:t>
            </a:r>
            <a:r>
              <a:rPr kumimoji="0" lang="en-US" altLang="ja-JP" sz="1400" dirty="0">
                <a:latin typeface="HGSｺﾞｼｯｸE" pitchFamily="50" charset="-128"/>
                <a:ea typeface="HGSｺﾞｼｯｸE" pitchFamily="50" charset="-128"/>
              </a:rPr>
              <a:t>200</a:t>
            </a:r>
            <a:r>
              <a:rPr kumimoji="0" lang="ja-JP" altLang="en-US" sz="1400" dirty="0">
                <a:latin typeface="HGSｺﾞｼｯｸE" pitchFamily="50" charset="-128"/>
                <a:ea typeface="HGSｺﾞｼｯｸE" pitchFamily="50" charset="-128"/>
              </a:rPr>
              <a:t>床未満</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93EAAE21-98CE-4F2E-A181-FCC3CA7ACDFF}" type="slidenum">
              <a:rPr lang="en-US" sz="1400">
                <a:effectLst>
                  <a:outerShdw blurRad="38100" dist="38100" dir="2700000" algn="tl">
                    <a:srgbClr val="000000">
                      <a:alpha val="43137"/>
                    </a:srgbClr>
                  </a:outerShdw>
                </a:effectLst>
              </a:rPr>
              <a:pPr algn="r">
                <a:defRPr/>
              </a:pPr>
              <a:t>270</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539552" y="548680"/>
            <a:ext cx="8208912" cy="6120680"/>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1200"/>
              </a:spcAft>
              <a:defRPr/>
            </a:pPr>
            <a:endParaRPr kumimoji="0" lang="ja-JP" altLang="en-US" sz="2400" dirty="0">
              <a:latin typeface="MS UI Gothic" pitchFamily="50" charset="-128"/>
              <a:ea typeface="MS UI Gothic" pitchFamily="50" charset="-128"/>
            </a:endParaRPr>
          </a:p>
        </p:txBody>
      </p:sp>
      <p:pic>
        <p:nvPicPr>
          <p:cNvPr id="385029" name="Picture 13" descr="http://msp.c.yimg.jp/image?q=tbn:ANd9GcRa3Osk9_J5Ut4HsWIl_bP2ldocPZtHiRbadG9w6L_rfQYna7elC28tjPo:http://www.civillink.net/fsozai/sozai/byoin.gif"/>
          <p:cNvPicPr>
            <a:picLocks noChangeAspect="1" noChangeArrowheads="1"/>
          </p:cNvPicPr>
          <p:nvPr/>
        </p:nvPicPr>
        <p:blipFill>
          <a:blip r:embed="rId2" cstate="print"/>
          <a:srcRect/>
          <a:stretch>
            <a:fillRect/>
          </a:stretch>
        </p:blipFill>
        <p:spPr bwMode="auto">
          <a:xfrm>
            <a:off x="2987675" y="4652963"/>
            <a:ext cx="1744663" cy="1008062"/>
          </a:xfrm>
          <a:prstGeom prst="rect">
            <a:avLst/>
          </a:prstGeom>
          <a:noFill/>
          <a:ln w="9525">
            <a:noFill/>
            <a:miter lim="800000"/>
            <a:headEnd/>
            <a:tailEnd/>
          </a:ln>
        </p:spPr>
      </p:pic>
      <p:pic>
        <p:nvPicPr>
          <p:cNvPr id="385030" name="Picture 17" descr="http://msp.c.yimg.jp/image?q=tbn:ANd9GcSBp998rQCZMsxGchRWTzZNlgzchvVxuxRoAqNSMilyEmjjVTjOH3X1k5Q:http://english.civillink.net/illust//img/pics35.gif"/>
          <p:cNvPicPr>
            <a:picLocks noChangeAspect="1" noChangeArrowheads="1"/>
          </p:cNvPicPr>
          <p:nvPr/>
        </p:nvPicPr>
        <p:blipFill>
          <a:blip r:embed="rId3" cstate="print"/>
          <a:srcRect/>
          <a:stretch>
            <a:fillRect/>
          </a:stretch>
        </p:blipFill>
        <p:spPr bwMode="auto">
          <a:xfrm>
            <a:off x="6319838" y="1484313"/>
            <a:ext cx="1295400" cy="790575"/>
          </a:xfrm>
          <a:prstGeom prst="rect">
            <a:avLst/>
          </a:prstGeom>
          <a:noFill/>
          <a:ln w="9525">
            <a:noFill/>
            <a:miter lim="800000"/>
            <a:headEnd/>
            <a:tailEnd/>
          </a:ln>
        </p:spPr>
      </p:pic>
      <p:pic>
        <p:nvPicPr>
          <p:cNvPr id="385031" name="Picture 17" descr="http://msp.c.yimg.jp/image?q=tbn:ANd9GcSBp998rQCZMsxGchRWTzZNlgzchvVxuxRoAqNSMilyEmjjVTjOH3X1k5Q:http://english.civillink.net/illust//img/pics35.gif"/>
          <p:cNvPicPr>
            <a:picLocks noChangeAspect="1" noChangeArrowheads="1"/>
          </p:cNvPicPr>
          <p:nvPr/>
        </p:nvPicPr>
        <p:blipFill>
          <a:blip r:embed="rId3" cstate="print"/>
          <a:srcRect/>
          <a:stretch>
            <a:fillRect/>
          </a:stretch>
        </p:blipFill>
        <p:spPr bwMode="auto">
          <a:xfrm>
            <a:off x="3871913" y="1484313"/>
            <a:ext cx="1295400" cy="790575"/>
          </a:xfrm>
          <a:prstGeom prst="rect">
            <a:avLst/>
          </a:prstGeom>
          <a:noFill/>
          <a:ln w="9525">
            <a:noFill/>
            <a:miter lim="800000"/>
            <a:headEnd/>
            <a:tailEnd/>
          </a:ln>
        </p:spPr>
      </p:pic>
      <p:pic>
        <p:nvPicPr>
          <p:cNvPr id="385032" name="Picture 17" descr="http://msp.c.yimg.jp/image?q=tbn:ANd9GcSBp998rQCZMsxGchRWTzZNlgzchvVxuxRoAqNSMilyEmjjVTjOH3X1k5Q:http://english.civillink.net/illust//img/pics35.gif"/>
          <p:cNvPicPr>
            <a:picLocks noChangeAspect="1" noChangeArrowheads="1"/>
          </p:cNvPicPr>
          <p:nvPr/>
        </p:nvPicPr>
        <p:blipFill>
          <a:blip r:embed="rId3" cstate="print"/>
          <a:srcRect/>
          <a:stretch>
            <a:fillRect/>
          </a:stretch>
        </p:blipFill>
        <p:spPr bwMode="auto">
          <a:xfrm>
            <a:off x="1422400" y="1484313"/>
            <a:ext cx="1296988" cy="790575"/>
          </a:xfrm>
          <a:prstGeom prst="rect">
            <a:avLst/>
          </a:prstGeom>
          <a:noFill/>
          <a:ln w="9525">
            <a:noFill/>
            <a:miter lim="800000"/>
            <a:headEnd/>
            <a:tailEnd/>
          </a:ln>
        </p:spPr>
      </p:pic>
      <p:sp>
        <p:nvSpPr>
          <p:cNvPr id="24" name="テキスト ボックス 23"/>
          <p:cNvSpPr txBox="1"/>
          <p:nvPr/>
        </p:nvSpPr>
        <p:spPr>
          <a:xfrm>
            <a:off x="4716463" y="4724400"/>
            <a:ext cx="2376487" cy="954088"/>
          </a:xfrm>
          <a:prstGeom prst="rect">
            <a:avLst/>
          </a:prstGeom>
          <a:noFill/>
        </p:spPr>
        <p:txBody>
          <a:bodyPr>
            <a:spAutoFit/>
          </a:bodyPr>
          <a:lstStyle/>
          <a:p>
            <a:pPr fontAlgn="auto">
              <a:spcBef>
                <a:spcPts val="0"/>
              </a:spcBef>
              <a:spcAft>
                <a:spcPts val="0"/>
              </a:spcAft>
              <a:defRPr/>
            </a:pPr>
            <a:r>
              <a:rPr lang="ja-JP" altLang="en-US" sz="1400" dirty="0">
                <a:latin typeface="+mn-lt"/>
                <a:ea typeface="+mn-ea"/>
              </a:rPr>
              <a:t>Ｂ病院（</a:t>
            </a:r>
            <a:r>
              <a:rPr lang="en-US" altLang="ja-JP" sz="1400" dirty="0">
                <a:latin typeface="+mn-lt"/>
                <a:ea typeface="+mn-ea"/>
              </a:rPr>
              <a:t>200</a:t>
            </a:r>
            <a:r>
              <a:rPr lang="ja-JP" altLang="en-US" sz="1400" dirty="0">
                <a:latin typeface="+mn-lt"/>
                <a:ea typeface="+mn-ea"/>
              </a:rPr>
              <a:t>床以上病院）</a:t>
            </a:r>
            <a:endParaRPr lang="en-US" altLang="ja-JP" sz="1400" dirty="0">
              <a:latin typeface="+mn-lt"/>
              <a:ea typeface="+mn-ea"/>
            </a:endParaRPr>
          </a:p>
          <a:p>
            <a:pPr marL="177800" indent="-177800" fontAlgn="auto">
              <a:spcBef>
                <a:spcPts val="0"/>
              </a:spcBef>
              <a:spcAft>
                <a:spcPts val="0"/>
              </a:spcAft>
              <a:defRPr/>
            </a:pPr>
            <a:r>
              <a:rPr lang="ja-JP" altLang="en-US" sz="1400" dirty="0">
                <a:latin typeface="+mn-lt"/>
                <a:ea typeface="+mn-ea"/>
              </a:rPr>
              <a:t>・緊急時の病床のみ提供</a:t>
            </a:r>
            <a:endParaRPr lang="en-US" altLang="ja-JP" sz="1400" dirty="0">
              <a:latin typeface="+mn-lt"/>
              <a:ea typeface="+mn-ea"/>
            </a:endParaRPr>
          </a:p>
          <a:p>
            <a:pPr marL="177800" indent="-177800" fontAlgn="auto">
              <a:spcBef>
                <a:spcPts val="0"/>
              </a:spcBef>
              <a:spcAft>
                <a:spcPts val="0"/>
              </a:spcAft>
              <a:defRPr/>
            </a:pPr>
            <a:r>
              <a:rPr lang="ja-JP" altLang="en-US" sz="1400" dirty="0">
                <a:latin typeface="+mn-lt"/>
                <a:ea typeface="+mn-ea"/>
              </a:rPr>
              <a:t>・在宅医療は行わない</a:t>
            </a:r>
            <a:endParaRPr lang="en-US" altLang="ja-JP" sz="1400" dirty="0">
              <a:latin typeface="+mn-lt"/>
              <a:ea typeface="+mn-ea"/>
            </a:endParaRPr>
          </a:p>
          <a:p>
            <a:pPr marL="177800" indent="-177800" fontAlgn="auto">
              <a:spcBef>
                <a:spcPts val="0"/>
              </a:spcBef>
              <a:spcAft>
                <a:spcPts val="0"/>
              </a:spcAft>
              <a:defRPr/>
            </a:pPr>
            <a:r>
              <a:rPr lang="ja-JP" altLang="en-US" sz="1400" dirty="0">
                <a:latin typeface="+mn-lt"/>
                <a:ea typeface="+mn-ea"/>
              </a:rPr>
              <a:t>・在支病ではない</a:t>
            </a:r>
          </a:p>
        </p:txBody>
      </p:sp>
      <p:sp>
        <p:nvSpPr>
          <p:cNvPr id="385034" name="テキスト ボックス 24"/>
          <p:cNvSpPr txBox="1">
            <a:spLocks noChangeArrowheads="1"/>
          </p:cNvSpPr>
          <p:nvPr/>
        </p:nvSpPr>
        <p:spPr bwMode="auto">
          <a:xfrm>
            <a:off x="1135063" y="2349500"/>
            <a:ext cx="2016125" cy="954088"/>
          </a:xfrm>
          <a:prstGeom prst="rect">
            <a:avLst/>
          </a:prstGeom>
          <a:noFill/>
          <a:ln w="9525">
            <a:noFill/>
            <a:miter lim="800000"/>
            <a:headEnd/>
            <a:tailEnd/>
          </a:ln>
        </p:spPr>
        <p:txBody>
          <a:bodyPr>
            <a:spAutoFit/>
          </a:bodyPr>
          <a:lstStyle/>
          <a:p>
            <a:r>
              <a:rPr lang="ja-JP" altLang="en-US" sz="1400">
                <a:latin typeface="Corbel" pitchFamily="34" charset="0"/>
                <a:ea typeface="HGｺﾞｼｯｸM" pitchFamily="49" charset="-128"/>
              </a:rPr>
              <a:t>Ｂ診療所（無床）</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常勤医師１名</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緊急往診２件</a:t>
            </a:r>
            <a:r>
              <a:rPr lang="en-US" altLang="ja-JP" sz="1400">
                <a:latin typeface="Corbel" pitchFamily="34" charset="0"/>
                <a:ea typeface="HGｺﾞｼｯｸM" pitchFamily="49" charset="-128"/>
              </a:rPr>
              <a:t>/</a:t>
            </a:r>
            <a:r>
              <a:rPr lang="ja-JP" altLang="en-US" sz="1400">
                <a:latin typeface="Corbel" pitchFamily="34" charset="0"/>
                <a:ea typeface="HGｺﾞｼｯｸM" pitchFamily="49" charset="-128"/>
              </a:rPr>
              <a:t>年</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在宅看取り１件</a:t>
            </a:r>
            <a:r>
              <a:rPr lang="en-US" altLang="ja-JP" sz="1400">
                <a:latin typeface="Corbel" pitchFamily="34" charset="0"/>
                <a:ea typeface="HGｺﾞｼｯｸM" pitchFamily="49" charset="-128"/>
              </a:rPr>
              <a:t>/</a:t>
            </a:r>
            <a:r>
              <a:rPr lang="ja-JP" altLang="en-US" sz="1400">
                <a:latin typeface="Corbel" pitchFamily="34" charset="0"/>
                <a:ea typeface="HGｺﾞｼｯｸM" pitchFamily="49" charset="-128"/>
              </a:rPr>
              <a:t>年</a:t>
            </a:r>
          </a:p>
        </p:txBody>
      </p:sp>
      <p:sp>
        <p:nvSpPr>
          <p:cNvPr id="385035" name="テキスト ボックス 25"/>
          <p:cNvSpPr txBox="1">
            <a:spLocks noChangeArrowheads="1"/>
          </p:cNvSpPr>
          <p:nvPr/>
        </p:nvSpPr>
        <p:spPr bwMode="auto">
          <a:xfrm>
            <a:off x="3656013" y="2349500"/>
            <a:ext cx="2016125" cy="954088"/>
          </a:xfrm>
          <a:prstGeom prst="rect">
            <a:avLst/>
          </a:prstGeom>
          <a:noFill/>
          <a:ln w="9525">
            <a:noFill/>
            <a:miter lim="800000"/>
            <a:headEnd/>
            <a:tailEnd/>
          </a:ln>
        </p:spPr>
        <p:txBody>
          <a:bodyPr>
            <a:spAutoFit/>
          </a:bodyPr>
          <a:lstStyle/>
          <a:p>
            <a:r>
              <a:rPr lang="ja-JP" altLang="en-US" sz="1400">
                <a:latin typeface="Corbel" pitchFamily="34" charset="0"/>
                <a:ea typeface="HGｺﾞｼｯｸM" pitchFamily="49" charset="-128"/>
              </a:rPr>
              <a:t>Ｃ診療所（無床）</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常勤医師１名</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緊急往診２件</a:t>
            </a:r>
            <a:r>
              <a:rPr lang="en-US" altLang="ja-JP" sz="1400">
                <a:latin typeface="Corbel" pitchFamily="34" charset="0"/>
                <a:ea typeface="HGｺﾞｼｯｸM" pitchFamily="49" charset="-128"/>
              </a:rPr>
              <a:t>/</a:t>
            </a:r>
            <a:r>
              <a:rPr lang="ja-JP" altLang="en-US" sz="1400">
                <a:latin typeface="Corbel" pitchFamily="34" charset="0"/>
                <a:ea typeface="HGｺﾞｼｯｸM" pitchFamily="49" charset="-128"/>
              </a:rPr>
              <a:t>年</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在宅看取り２件</a:t>
            </a:r>
            <a:r>
              <a:rPr lang="en-US" altLang="ja-JP" sz="1400">
                <a:latin typeface="Corbel" pitchFamily="34" charset="0"/>
                <a:ea typeface="HGｺﾞｼｯｸM" pitchFamily="49" charset="-128"/>
              </a:rPr>
              <a:t>/</a:t>
            </a:r>
            <a:r>
              <a:rPr lang="ja-JP" altLang="en-US" sz="1400">
                <a:latin typeface="Corbel" pitchFamily="34" charset="0"/>
                <a:ea typeface="HGｺﾞｼｯｸM" pitchFamily="49" charset="-128"/>
              </a:rPr>
              <a:t>年</a:t>
            </a:r>
          </a:p>
        </p:txBody>
      </p:sp>
      <p:sp>
        <p:nvSpPr>
          <p:cNvPr id="385036" name="テキスト ボックス 26"/>
          <p:cNvSpPr txBox="1">
            <a:spLocks noChangeArrowheads="1"/>
          </p:cNvSpPr>
          <p:nvPr/>
        </p:nvSpPr>
        <p:spPr bwMode="auto">
          <a:xfrm>
            <a:off x="6175375" y="2349500"/>
            <a:ext cx="2016125" cy="954088"/>
          </a:xfrm>
          <a:prstGeom prst="rect">
            <a:avLst/>
          </a:prstGeom>
          <a:noFill/>
          <a:ln w="9525">
            <a:noFill/>
            <a:miter lim="800000"/>
            <a:headEnd/>
            <a:tailEnd/>
          </a:ln>
        </p:spPr>
        <p:txBody>
          <a:bodyPr>
            <a:spAutoFit/>
          </a:bodyPr>
          <a:lstStyle/>
          <a:p>
            <a:r>
              <a:rPr lang="ja-JP" altLang="en-US" sz="1400">
                <a:latin typeface="Corbel" pitchFamily="34" charset="0"/>
                <a:ea typeface="HGｺﾞｼｯｸM" pitchFamily="49" charset="-128"/>
              </a:rPr>
              <a:t>Ｄ診療所（無床）</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常勤医師１名</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緊急往診１件</a:t>
            </a:r>
            <a:r>
              <a:rPr lang="en-US" altLang="ja-JP" sz="1400">
                <a:latin typeface="Corbel" pitchFamily="34" charset="0"/>
                <a:ea typeface="HGｺﾞｼｯｸM" pitchFamily="49" charset="-128"/>
              </a:rPr>
              <a:t>/</a:t>
            </a:r>
            <a:r>
              <a:rPr lang="ja-JP" altLang="en-US" sz="1400">
                <a:latin typeface="Corbel" pitchFamily="34" charset="0"/>
                <a:ea typeface="HGｺﾞｼｯｸM" pitchFamily="49" charset="-128"/>
              </a:rPr>
              <a:t>年</a:t>
            </a:r>
            <a:endParaRPr lang="en-US" altLang="ja-JP" sz="1400">
              <a:latin typeface="Corbel" pitchFamily="34" charset="0"/>
              <a:ea typeface="HGｺﾞｼｯｸM" pitchFamily="49" charset="-128"/>
            </a:endParaRPr>
          </a:p>
          <a:p>
            <a:r>
              <a:rPr lang="ja-JP" altLang="en-US" sz="1400">
                <a:latin typeface="Corbel" pitchFamily="34" charset="0"/>
                <a:ea typeface="HGｺﾞｼｯｸM" pitchFamily="49" charset="-128"/>
              </a:rPr>
              <a:t>　在宅看取り０件</a:t>
            </a:r>
            <a:r>
              <a:rPr lang="en-US" altLang="ja-JP" sz="1400">
                <a:latin typeface="Corbel" pitchFamily="34" charset="0"/>
                <a:ea typeface="HGｺﾞｼｯｸM" pitchFamily="49" charset="-128"/>
              </a:rPr>
              <a:t>/</a:t>
            </a:r>
            <a:r>
              <a:rPr lang="ja-JP" altLang="en-US" sz="1400">
                <a:latin typeface="Corbel" pitchFamily="34" charset="0"/>
                <a:ea typeface="HGｺﾞｼｯｸM" pitchFamily="49" charset="-128"/>
              </a:rPr>
              <a:t>年</a:t>
            </a:r>
          </a:p>
        </p:txBody>
      </p:sp>
      <p:sp>
        <p:nvSpPr>
          <p:cNvPr id="29" name="正方形/長方形 28"/>
          <p:cNvSpPr/>
          <p:nvPr/>
        </p:nvSpPr>
        <p:spPr>
          <a:xfrm>
            <a:off x="990600" y="1196975"/>
            <a:ext cx="7273925" cy="208756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 name="テキスト ボックス 27"/>
          <p:cNvSpPr txBox="1"/>
          <p:nvPr/>
        </p:nvSpPr>
        <p:spPr>
          <a:xfrm>
            <a:off x="2790825" y="1052513"/>
            <a:ext cx="3457575" cy="307975"/>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ja-JP" altLang="en-US" sz="1400" dirty="0"/>
              <a:t>強化型在支診（病床を有しない場合）</a:t>
            </a:r>
          </a:p>
        </p:txBody>
      </p:sp>
      <p:sp>
        <p:nvSpPr>
          <p:cNvPr id="33" name="Text Box 15"/>
          <p:cNvSpPr txBox="1">
            <a:spLocks noChangeArrowheads="1"/>
          </p:cNvSpPr>
          <p:nvPr/>
        </p:nvSpPr>
        <p:spPr bwMode="auto">
          <a:xfrm>
            <a:off x="971550" y="5949950"/>
            <a:ext cx="7416800" cy="815975"/>
          </a:xfrm>
          <a:prstGeom prst="flowChartAlternateProcess">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fontAlgn="auto">
              <a:spcAft>
                <a:spcPts val="0"/>
              </a:spcAft>
              <a:defRPr/>
            </a:pPr>
            <a:r>
              <a:rPr kumimoji="0" lang="ja-JP" altLang="en-US" sz="1400" dirty="0">
                <a:latin typeface="HGSｺﾞｼｯｸE" pitchFamily="50" charset="-128"/>
                <a:ea typeface="HGSｺﾞｼｯｸE" pitchFamily="50" charset="-128"/>
              </a:rPr>
              <a:t>連携する場合</a:t>
            </a:r>
          </a:p>
          <a:p>
            <a:pPr fontAlgn="auto">
              <a:spcAft>
                <a:spcPts val="0"/>
              </a:spcAft>
              <a:defRPr/>
            </a:pPr>
            <a:r>
              <a:rPr kumimoji="0" lang="ja-JP" altLang="en-US" sz="1400" dirty="0">
                <a:latin typeface="HGSｺﾞｼｯｸE" pitchFamily="50" charset="-128"/>
                <a:ea typeface="HGSｺﾞｼｯｸE" pitchFamily="50" charset="-128"/>
              </a:rPr>
              <a:t>・緊急時の連絡先の一元化　　　　　・連携医療機関間で月１回以上のカンファレンス</a:t>
            </a:r>
          </a:p>
          <a:p>
            <a:pPr fontAlgn="auto">
              <a:spcAft>
                <a:spcPts val="0"/>
              </a:spcAft>
              <a:defRPr/>
            </a:pPr>
            <a:r>
              <a:rPr kumimoji="0" lang="ja-JP" altLang="en-US" sz="1400" dirty="0">
                <a:latin typeface="HGSｺﾞｼｯｸE" pitchFamily="50" charset="-128"/>
                <a:ea typeface="HGSｺﾞｼｯｸE" pitchFamily="50" charset="-128"/>
              </a:rPr>
              <a:t>・連携する医療機関数は</a:t>
            </a:r>
            <a:r>
              <a:rPr kumimoji="0" lang="en-US" altLang="ja-JP" sz="1400" dirty="0">
                <a:latin typeface="HGSｺﾞｼｯｸE" pitchFamily="50" charset="-128"/>
                <a:ea typeface="HGSｺﾞｼｯｸE" pitchFamily="50" charset="-128"/>
              </a:rPr>
              <a:t>10</a:t>
            </a:r>
            <a:r>
              <a:rPr kumimoji="0" lang="ja-JP" altLang="en-US" sz="1400" dirty="0">
                <a:latin typeface="HGSｺﾞｼｯｸE" pitchFamily="50" charset="-128"/>
                <a:ea typeface="HGSｺﾞｼｯｸE" pitchFamily="50" charset="-128"/>
              </a:rPr>
              <a:t>未満　　　・病院が連携に入る場合には</a:t>
            </a:r>
            <a:r>
              <a:rPr kumimoji="0" lang="en-US" altLang="ja-JP" sz="1400" dirty="0">
                <a:latin typeface="HGSｺﾞｼｯｸE" pitchFamily="50" charset="-128"/>
                <a:ea typeface="HGSｺﾞｼｯｸE" pitchFamily="50" charset="-128"/>
              </a:rPr>
              <a:t>200</a:t>
            </a:r>
            <a:r>
              <a:rPr kumimoji="0" lang="ja-JP" altLang="en-US" sz="1400" dirty="0">
                <a:latin typeface="HGSｺﾞｼｯｸE" pitchFamily="50" charset="-128"/>
                <a:ea typeface="HGSｺﾞｼｯｸE" pitchFamily="50" charset="-128"/>
              </a:rPr>
              <a:t>床未満</a:t>
            </a:r>
          </a:p>
        </p:txBody>
      </p:sp>
      <p:cxnSp>
        <p:nvCxnSpPr>
          <p:cNvPr id="37" name="直線コネクタ 36"/>
          <p:cNvCxnSpPr/>
          <p:nvPr/>
        </p:nvCxnSpPr>
        <p:spPr>
          <a:xfrm>
            <a:off x="3924300" y="3284538"/>
            <a:ext cx="0" cy="1296987"/>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09D89D9-0883-4D8C-A6D4-A8D5458117C3}" type="slidenum">
              <a:rPr lang="en-US" sz="1400">
                <a:effectLst>
                  <a:outerShdw blurRad="38100" dist="38100" dir="2700000" algn="tl">
                    <a:srgbClr val="000000">
                      <a:alpha val="43137"/>
                    </a:srgbClr>
                  </a:outerShdw>
                </a:effectLst>
              </a:rPr>
              <a:pPr algn="r">
                <a:defRPr/>
              </a:pPr>
              <a:t>271</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908720"/>
            <a:ext cx="8208912" cy="1008112"/>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0"/>
              </a:spcAft>
              <a:defRPr/>
            </a:pPr>
            <a:r>
              <a:rPr kumimoji="0" lang="en-US" altLang="ja-JP" sz="2400" dirty="0">
                <a:latin typeface="MS UI Gothic" pitchFamily="50" charset="-128"/>
                <a:ea typeface="MS UI Gothic" pitchFamily="50" charset="-128"/>
              </a:rPr>
              <a:t>(1)</a:t>
            </a:r>
            <a:r>
              <a:rPr kumimoji="0" lang="ja-JP" altLang="en-US" sz="2400" dirty="0">
                <a:latin typeface="MS UI Gothic" pitchFamily="50" charset="-128"/>
                <a:ea typeface="MS UI Gothic" pitchFamily="50" charset="-128"/>
              </a:rPr>
              <a:t>　２４時間対応を充実させる観点から、</a:t>
            </a:r>
            <a:r>
              <a:rPr kumimoji="0" lang="ja-JP" altLang="en-US" sz="2400" dirty="0">
                <a:solidFill>
                  <a:srgbClr val="0070C0"/>
                </a:solidFill>
                <a:latin typeface="MS UI Gothic" pitchFamily="50" charset="-128"/>
                <a:ea typeface="MS UI Gothic" pitchFamily="50" charset="-128"/>
              </a:rPr>
              <a:t>緊急時・夜間の往診料の引き上げ</a:t>
            </a:r>
            <a:r>
              <a:rPr kumimoji="0" lang="ja-JP" altLang="en-US" sz="2400" dirty="0">
                <a:latin typeface="MS UI Gothic" pitchFamily="50" charset="-128"/>
                <a:ea typeface="MS UI Gothic" pitchFamily="50" charset="-128"/>
              </a:rPr>
              <a:t>を行う。</a:t>
            </a:r>
            <a:endParaRPr kumimoji="0" lang="en-US" altLang="ja-JP" sz="2400" b="1" dirty="0">
              <a:solidFill>
                <a:srgbClr val="FF0000"/>
              </a:solidFill>
              <a:latin typeface="MS UI Gothic" pitchFamily="50" charset="-128"/>
              <a:ea typeface="MS UI Gothic" pitchFamily="50" charset="-128"/>
            </a:endParaRPr>
          </a:p>
        </p:txBody>
      </p:sp>
      <p:graphicFrame>
        <p:nvGraphicFramePr>
          <p:cNvPr id="6" name="コンテンツ プレースホルダ 6"/>
          <p:cNvGraphicFramePr>
            <a:graphicFrameLocks noGrp="1"/>
          </p:cNvGraphicFramePr>
          <p:nvPr>
            <p:ph idx="1"/>
            <p:extLst>
              <p:ext uri="{D42A27DB-BD31-4B8C-83A1-F6EECF244321}">
                <p14:modId xmlns:p14="http://schemas.microsoft.com/office/powerpoint/2010/main" xmlns="" val="3647214341"/>
              </p:ext>
            </p:extLst>
          </p:nvPr>
        </p:nvGraphicFramePr>
        <p:xfrm>
          <a:off x="467544" y="1916832"/>
          <a:ext cx="8229600" cy="4898811"/>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51408">
                <a:tc>
                  <a:txBody>
                    <a:bodyPr/>
                    <a:lstStyle/>
                    <a:p>
                      <a:pPr algn="ctr"/>
                      <a:r>
                        <a:rPr kumimoji="1" lang="ja-JP" altLang="en-US" sz="1600" b="1" dirty="0" smtClean="0">
                          <a:solidFill>
                            <a:srgbClr val="FF0000"/>
                          </a:solidFill>
                          <a:latin typeface="MS UI Gothic" pitchFamily="50" charset="-128"/>
                          <a:ea typeface="MS UI Gothic" pitchFamily="50" charset="-128"/>
                        </a:rPr>
                        <a:t>改　定　後</a:t>
                      </a:r>
                      <a:endParaRPr kumimoji="1" lang="ja-JP" altLang="en-US" sz="16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600" dirty="0" smtClean="0">
                          <a:latin typeface="MS UI Gothic" pitchFamily="50" charset="-128"/>
                          <a:ea typeface="MS UI Gothic" pitchFamily="50" charset="-128"/>
                        </a:rPr>
                        <a:t>現　　行</a:t>
                      </a:r>
                      <a:endParaRPr kumimoji="1" lang="ja-JP" altLang="en-US" sz="1600" dirty="0">
                        <a:latin typeface="MS UI Gothic" pitchFamily="50" charset="-128"/>
                        <a:ea typeface="MS UI Gothic" pitchFamily="50" charset="-128"/>
                      </a:endParaRPr>
                    </a:p>
                  </a:txBody>
                  <a:tcPr anchor="ctr">
                    <a:solidFill>
                      <a:schemeClr val="accent5">
                        <a:lumMod val="20000"/>
                        <a:lumOff val="80000"/>
                      </a:schemeClr>
                    </a:solidFill>
                  </a:tcPr>
                </a:tc>
              </a:tr>
              <a:tr h="4547403">
                <a:tc>
                  <a:txBody>
                    <a:bodyPr/>
                    <a:lstStyle/>
                    <a:p>
                      <a:r>
                        <a:rPr kumimoji="1" lang="en-US" altLang="ja-JP" sz="1600" b="1" baseline="0" dirty="0" smtClean="0">
                          <a:solidFill>
                            <a:schemeClr val="tx1"/>
                          </a:solidFill>
                          <a:latin typeface="MS UI Gothic" pitchFamily="50" charset="-128"/>
                          <a:ea typeface="MS UI Gothic" pitchFamily="50" charset="-128"/>
                          <a:cs typeface="+mn-cs"/>
                        </a:rPr>
                        <a:t>C000</a:t>
                      </a:r>
                      <a:r>
                        <a:rPr kumimoji="1" lang="ja-JP" altLang="en-US" sz="1600" b="1" baseline="0" dirty="0" smtClean="0">
                          <a:solidFill>
                            <a:schemeClr val="tx1"/>
                          </a:solidFill>
                          <a:latin typeface="MS UI Gothic" pitchFamily="50" charset="-128"/>
                          <a:ea typeface="MS UI Gothic" pitchFamily="50" charset="-128"/>
                          <a:cs typeface="+mn-cs"/>
                        </a:rPr>
                        <a:t>　往診料　注１の加算</a:t>
                      </a:r>
                      <a:endParaRPr kumimoji="1" lang="en-US" altLang="ja-JP" sz="1600" b="1" baseline="0" dirty="0" smtClean="0">
                        <a:solidFill>
                          <a:schemeClr val="tx1"/>
                        </a:solidFill>
                        <a:latin typeface="MS UI Gothic" pitchFamily="50" charset="-128"/>
                        <a:ea typeface="MS UI Gothic" pitchFamily="50" charset="-128"/>
                        <a:cs typeface="+mn-cs"/>
                      </a:endParaRPr>
                    </a:p>
                    <a:p>
                      <a:pPr marL="0" indent="0"/>
                      <a:r>
                        <a:rPr kumimoji="1" lang="ja-JP" altLang="en-US" sz="1600" b="1" baseline="0" dirty="0" smtClean="0">
                          <a:solidFill>
                            <a:srgbClr val="FF0000"/>
                          </a:solidFill>
                          <a:latin typeface="MS UI Gothic" pitchFamily="50" charset="-128"/>
                          <a:ea typeface="MS UI Gothic" pitchFamily="50" charset="-128"/>
                          <a:cs typeface="+mn-cs"/>
                        </a:rPr>
                        <a:t>●機能を強化した在支診・在支病</a:t>
                      </a:r>
                      <a:endParaRPr kumimoji="1" lang="en-US" altLang="ja-JP" sz="1600" b="1" baseline="0" dirty="0" smtClean="0">
                        <a:solidFill>
                          <a:srgbClr val="FF0000"/>
                        </a:solidFill>
                        <a:latin typeface="MS UI Gothic" pitchFamily="50" charset="-128"/>
                        <a:ea typeface="MS UI Gothic" pitchFamily="50" charset="-128"/>
                        <a:cs typeface="+mn-cs"/>
                      </a:endParaRPr>
                    </a:p>
                    <a:p>
                      <a:pPr marL="177800" indent="0"/>
                      <a:r>
                        <a:rPr kumimoji="1" lang="ja-JP" altLang="en-US" sz="1600" b="1" baseline="0" dirty="0" smtClean="0">
                          <a:solidFill>
                            <a:srgbClr val="FF0000"/>
                          </a:solidFill>
                          <a:latin typeface="MS UI Gothic" pitchFamily="50" charset="-128"/>
                          <a:ea typeface="MS UI Gothic" pitchFamily="50" charset="-128"/>
                          <a:cs typeface="+mn-cs"/>
                        </a:rPr>
                        <a:t>◆病床を有する場合</a:t>
                      </a:r>
                      <a:endParaRPr kumimoji="1" lang="en-US" altLang="ja-JP" sz="1600" b="1" baseline="0" dirty="0" smtClean="0">
                        <a:solidFill>
                          <a:srgbClr val="FF0000"/>
                        </a:solidFill>
                        <a:latin typeface="MS UI Gothic" pitchFamily="50" charset="-128"/>
                        <a:ea typeface="MS UI Gothic" pitchFamily="50" charset="-128"/>
                        <a:cs typeface="+mn-cs"/>
                      </a:endParaRPr>
                    </a:p>
                    <a:p>
                      <a:pPr marL="534988" indent="0" algn="just">
                        <a:tabLst/>
                      </a:pPr>
                      <a:r>
                        <a:rPr kumimoji="1" lang="ja-JP" altLang="en-US" sz="1600" b="1" baseline="0" dirty="0" smtClean="0">
                          <a:solidFill>
                            <a:srgbClr val="FF0000"/>
                          </a:solidFill>
                          <a:latin typeface="MS UI Gothic" pitchFamily="50" charset="-128"/>
                          <a:ea typeface="MS UI Gothic" pitchFamily="50" charset="-128"/>
                          <a:cs typeface="+mn-cs"/>
                        </a:rPr>
                        <a:t>緊急加算　　　　   ８５０点（新）</a:t>
                      </a:r>
                      <a:endParaRPr kumimoji="1" lang="en-US" altLang="ja-JP" sz="1600" b="1" baseline="0" dirty="0" smtClean="0">
                        <a:solidFill>
                          <a:srgbClr val="FF0000"/>
                        </a:solidFill>
                        <a:latin typeface="MS UI Gothic" pitchFamily="50" charset="-128"/>
                        <a:ea typeface="MS UI Gothic" pitchFamily="50" charset="-128"/>
                        <a:cs typeface="+mn-cs"/>
                      </a:endParaRPr>
                    </a:p>
                    <a:p>
                      <a:pPr marL="534988" indent="0" algn="just"/>
                      <a:r>
                        <a:rPr kumimoji="1" lang="ja-JP" altLang="en-US" sz="1600" b="1" baseline="0" dirty="0" smtClean="0">
                          <a:solidFill>
                            <a:srgbClr val="FF0000"/>
                          </a:solidFill>
                          <a:latin typeface="MS UI Gothic" pitchFamily="50" charset="-128"/>
                          <a:ea typeface="MS UI Gothic" pitchFamily="50" charset="-128"/>
                          <a:cs typeface="+mn-cs"/>
                        </a:rPr>
                        <a:t>夜間加算　　　　１</a:t>
                      </a:r>
                      <a:r>
                        <a:rPr kumimoji="1" lang="en-US" altLang="ja-JP" sz="1600" b="1" baseline="0" dirty="0" smtClean="0">
                          <a:solidFill>
                            <a:srgbClr val="FF0000"/>
                          </a:solidFill>
                          <a:latin typeface="MS UI Gothic" pitchFamily="50" charset="-128"/>
                          <a:ea typeface="MS UI Gothic" pitchFamily="50" charset="-128"/>
                          <a:cs typeface="+mn-cs"/>
                        </a:rPr>
                        <a:t>,</a:t>
                      </a:r>
                      <a:r>
                        <a:rPr kumimoji="1" lang="ja-JP" altLang="en-US" sz="1600" b="1" baseline="0" dirty="0" smtClean="0">
                          <a:solidFill>
                            <a:srgbClr val="FF0000"/>
                          </a:solidFill>
                          <a:latin typeface="MS UI Gothic" pitchFamily="50" charset="-128"/>
                          <a:ea typeface="MS UI Gothic" pitchFamily="50" charset="-128"/>
                          <a:cs typeface="+mn-cs"/>
                        </a:rPr>
                        <a:t>７００点（新）</a:t>
                      </a:r>
                      <a:endParaRPr kumimoji="1" lang="en-US" altLang="ja-JP" sz="1600" b="1" baseline="0" dirty="0" smtClean="0">
                        <a:solidFill>
                          <a:srgbClr val="FF0000"/>
                        </a:solidFill>
                        <a:latin typeface="MS UI Gothic" pitchFamily="50" charset="-128"/>
                        <a:ea typeface="MS UI Gothic" pitchFamily="50" charset="-128"/>
                        <a:cs typeface="+mn-cs"/>
                      </a:endParaRPr>
                    </a:p>
                    <a:p>
                      <a:pPr marL="534988" indent="0" algn="just"/>
                      <a:r>
                        <a:rPr kumimoji="1" lang="zh-CN" altLang="en-US" sz="1600" b="1" baseline="0" dirty="0" smtClean="0">
                          <a:solidFill>
                            <a:srgbClr val="FF0000"/>
                          </a:solidFill>
                          <a:latin typeface="MS UI Gothic" pitchFamily="50" charset="-128"/>
                          <a:ea typeface="MS UI Gothic" pitchFamily="50" charset="-128"/>
                          <a:cs typeface="+mn-cs"/>
                        </a:rPr>
                        <a:t>深夜加算</a:t>
                      </a:r>
                      <a:r>
                        <a:rPr kumimoji="1" lang="ja-JP" altLang="en-US" sz="1600" b="1" baseline="0" dirty="0" smtClean="0">
                          <a:solidFill>
                            <a:srgbClr val="FF0000"/>
                          </a:solidFill>
                          <a:latin typeface="MS UI Gothic" pitchFamily="50" charset="-128"/>
                          <a:ea typeface="MS UI Gothic" pitchFamily="50" charset="-128"/>
                          <a:cs typeface="+mn-cs"/>
                        </a:rPr>
                        <a:t>　　　　２</a:t>
                      </a:r>
                      <a:r>
                        <a:rPr kumimoji="1" lang="en-US" altLang="ja-JP" sz="1600" b="1" baseline="0" dirty="0" smtClean="0">
                          <a:solidFill>
                            <a:srgbClr val="FF0000"/>
                          </a:solidFill>
                          <a:latin typeface="MS UI Gothic" pitchFamily="50" charset="-128"/>
                          <a:ea typeface="MS UI Gothic" pitchFamily="50" charset="-128"/>
                          <a:cs typeface="+mn-cs"/>
                        </a:rPr>
                        <a:t>,</a:t>
                      </a:r>
                      <a:r>
                        <a:rPr kumimoji="1" lang="ja-JP" altLang="en-US" sz="1600" b="1" baseline="0" dirty="0" smtClean="0">
                          <a:solidFill>
                            <a:srgbClr val="FF0000"/>
                          </a:solidFill>
                          <a:latin typeface="MS UI Gothic" pitchFamily="50" charset="-128"/>
                          <a:ea typeface="MS UI Gothic" pitchFamily="50" charset="-128"/>
                          <a:cs typeface="+mn-cs"/>
                        </a:rPr>
                        <a:t>７００</a:t>
                      </a:r>
                      <a:r>
                        <a:rPr kumimoji="1" lang="zh-CN" altLang="en-US" sz="1600" b="1" baseline="0" dirty="0" smtClean="0">
                          <a:solidFill>
                            <a:srgbClr val="FF0000"/>
                          </a:solidFill>
                          <a:latin typeface="MS UI Gothic" pitchFamily="50" charset="-128"/>
                          <a:ea typeface="MS UI Gothic" pitchFamily="50" charset="-128"/>
                          <a:cs typeface="+mn-cs"/>
                        </a:rPr>
                        <a:t>点</a:t>
                      </a:r>
                      <a:r>
                        <a:rPr kumimoji="1" lang="ja-JP" altLang="en-US" sz="1600" b="1" baseline="0" dirty="0" smtClean="0">
                          <a:solidFill>
                            <a:srgbClr val="FF0000"/>
                          </a:solidFill>
                          <a:latin typeface="MS UI Gothic" pitchFamily="50" charset="-128"/>
                          <a:ea typeface="MS UI Gothic" pitchFamily="50" charset="-128"/>
                          <a:cs typeface="+mn-cs"/>
                        </a:rPr>
                        <a:t>（</a:t>
                      </a:r>
                      <a:r>
                        <a:rPr kumimoji="1" lang="zh-CN" altLang="en-US" sz="1600" b="1" baseline="0" dirty="0" smtClean="0">
                          <a:solidFill>
                            <a:srgbClr val="FF0000"/>
                          </a:solidFill>
                          <a:latin typeface="MS UI Gothic" pitchFamily="50" charset="-128"/>
                          <a:ea typeface="MS UI Gothic" pitchFamily="50" charset="-128"/>
                          <a:cs typeface="+mn-cs"/>
                        </a:rPr>
                        <a:t>新</a:t>
                      </a:r>
                      <a:r>
                        <a:rPr kumimoji="1" lang="ja-JP" altLang="en-US" sz="1600" b="1" baseline="0" dirty="0" smtClean="0">
                          <a:solidFill>
                            <a:srgbClr val="FF0000"/>
                          </a:solidFill>
                          <a:latin typeface="MS UI Gothic" pitchFamily="50" charset="-128"/>
                          <a:ea typeface="MS UI Gothic" pitchFamily="50" charset="-128"/>
                          <a:cs typeface="+mn-cs"/>
                        </a:rPr>
                        <a:t>）</a:t>
                      </a:r>
                      <a:endParaRPr kumimoji="1" lang="en-US" altLang="zh-CN" sz="1600" b="1" baseline="0" dirty="0" smtClean="0">
                        <a:solidFill>
                          <a:srgbClr val="FF0000"/>
                        </a:solidFill>
                        <a:latin typeface="MS UI Gothic" pitchFamily="50" charset="-128"/>
                        <a:ea typeface="MS UI Gothic" pitchFamily="50" charset="-128"/>
                        <a:cs typeface="+mn-cs"/>
                      </a:endParaRPr>
                    </a:p>
                    <a:p>
                      <a:pPr marL="177800" indent="0"/>
                      <a:r>
                        <a:rPr kumimoji="1" lang="ja-JP" altLang="en-US" sz="1600" b="1" baseline="0" dirty="0" smtClean="0">
                          <a:solidFill>
                            <a:srgbClr val="FF0000"/>
                          </a:solidFill>
                          <a:latin typeface="MS UI Gothic" pitchFamily="50" charset="-128"/>
                          <a:ea typeface="MS UI Gothic" pitchFamily="50" charset="-128"/>
                          <a:cs typeface="+mn-cs"/>
                        </a:rPr>
                        <a:t>◆病床を有しない場合 </a:t>
                      </a:r>
                      <a:endParaRPr kumimoji="1" lang="en-US" altLang="ja-JP" sz="1600" b="1" baseline="0" dirty="0" smtClean="0">
                        <a:solidFill>
                          <a:srgbClr val="FF0000"/>
                        </a:solidFill>
                        <a:latin typeface="MS UI Gothic" pitchFamily="50" charset="-128"/>
                        <a:ea typeface="MS UI Gothic" pitchFamily="50" charset="-128"/>
                        <a:cs typeface="+mn-cs"/>
                      </a:endParaRPr>
                    </a:p>
                    <a:p>
                      <a:pPr marL="534988" indent="0"/>
                      <a:r>
                        <a:rPr kumimoji="1" lang="ja-JP" altLang="en-US" sz="1600" b="1" baseline="0" dirty="0" smtClean="0">
                          <a:solidFill>
                            <a:srgbClr val="FF0000"/>
                          </a:solidFill>
                          <a:latin typeface="MS UI Gothic" pitchFamily="50" charset="-128"/>
                          <a:ea typeface="MS UI Gothic" pitchFamily="50" charset="-128"/>
                          <a:cs typeface="+mn-cs"/>
                        </a:rPr>
                        <a:t>緊急加算　　　　　 ７５０点（新）</a:t>
                      </a:r>
                      <a:endParaRPr kumimoji="1" lang="en-US" altLang="ja-JP" sz="1600" b="1" baseline="0" dirty="0" smtClean="0">
                        <a:solidFill>
                          <a:srgbClr val="FF0000"/>
                        </a:solidFill>
                        <a:latin typeface="MS UI Gothic" pitchFamily="50" charset="-128"/>
                        <a:ea typeface="MS UI Gothic" pitchFamily="50" charset="-128"/>
                        <a:cs typeface="+mn-cs"/>
                      </a:endParaRPr>
                    </a:p>
                    <a:p>
                      <a:pPr marL="534988" indent="0"/>
                      <a:r>
                        <a:rPr kumimoji="1" lang="ja-JP" altLang="en-US" sz="1600" b="1" baseline="0" dirty="0" smtClean="0">
                          <a:solidFill>
                            <a:srgbClr val="FF0000"/>
                          </a:solidFill>
                          <a:latin typeface="MS UI Gothic" pitchFamily="50" charset="-128"/>
                          <a:ea typeface="MS UI Gothic" pitchFamily="50" charset="-128"/>
                          <a:cs typeface="+mn-cs"/>
                        </a:rPr>
                        <a:t>夜間加算　　　　１</a:t>
                      </a:r>
                      <a:r>
                        <a:rPr kumimoji="1" lang="en-US" altLang="ja-JP" sz="1600" b="1" baseline="0" dirty="0" smtClean="0">
                          <a:solidFill>
                            <a:srgbClr val="FF0000"/>
                          </a:solidFill>
                          <a:latin typeface="MS UI Gothic" pitchFamily="50" charset="-128"/>
                          <a:ea typeface="MS UI Gothic" pitchFamily="50" charset="-128"/>
                          <a:cs typeface="+mn-cs"/>
                        </a:rPr>
                        <a:t>,</a:t>
                      </a:r>
                      <a:r>
                        <a:rPr kumimoji="1" lang="ja-JP" altLang="en-US" sz="1600" b="1" baseline="0" dirty="0" smtClean="0">
                          <a:solidFill>
                            <a:srgbClr val="FF0000"/>
                          </a:solidFill>
                          <a:latin typeface="MS UI Gothic" pitchFamily="50" charset="-128"/>
                          <a:ea typeface="MS UI Gothic" pitchFamily="50" charset="-128"/>
                          <a:cs typeface="+mn-cs"/>
                        </a:rPr>
                        <a:t>５００点（新）</a:t>
                      </a:r>
                      <a:endParaRPr kumimoji="1" lang="en-US" altLang="ja-JP" sz="1600" b="1" baseline="0" dirty="0" smtClean="0">
                        <a:solidFill>
                          <a:srgbClr val="FF0000"/>
                        </a:solidFill>
                        <a:latin typeface="MS UI Gothic" pitchFamily="50" charset="-128"/>
                        <a:ea typeface="MS UI Gothic" pitchFamily="50" charset="-128"/>
                        <a:cs typeface="+mn-cs"/>
                      </a:endParaRPr>
                    </a:p>
                    <a:p>
                      <a:pPr marL="534988" indent="0"/>
                      <a:r>
                        <a:rPr kumimoji="1" lang="zh-CN" altLang="en-US" sz="1600" b="1" baseline="0" dirty="0" smtClean="0">
                          <a:solidFill>
                            <a:srgbClr val="FF0000"/>
                          </a:solidFill>
                          <a:latin typeface="MS UI Gothic" pitchFamily="50" charset="-128"/>
                          <a:ea typeface="MS UI Gothic" pitchFamily="50" charset="-128"/>
                          <a:cs typeface="+mn-cs"/>
                        </a:rPr>
                        <a:t>深夜加算</a:t>
                      </a:r>
                      <a:r>
                        <a:rPr kumimoji="1" lang="ja-JP" altLang="en-US" sz="1600" b="1" baseline="0" dirty="0" smtClean="0">
                          <a:solidFill>
                            <a:srgbClr val="FF0000"/>
                          </a:solidFill>
                          <a:latin typeface="MS UI Gothic" pitchFamily="50" charset="-128"/>
                          <a:ea typeface="MS UI Gothic" pitchFamily="50" charset="-128"/>
                          <a:cs typeface="+mn-cs"/>
                        </a:rPr>
                        <a:t>　　　　２</a:t>
                      </a:r>
                      <a:r>
                        <a:rPr kumimoji="1" lang="en-US" altLang="ja-JP" sz="1600" b="1" baseline="0" dirty="0" smtClean="0">
                          <a:solidFill>
                            <a:srgbClr val="FF0000"/>
                          </a:solidFill>
                          <a:latin typeface="MS UI Gothic" pitchFamily="50" charset="-128"/>
                          <a:ea typeface="MS UI Gothic" pitchFamily="50" charset="-128"/>
                          <a:cs typeface="+mn-cs"/>
                        </a:rPr>
                        <a:t>,</a:t>
                      </a:r>
                      <a:r>
                        <a:rPr kumimoji="1" lang="ja-JP" altLang="en-US" sz="1600" b="1" baseline="0" dirty="0" smtClean="0">
                          <a:solidFill>
                            <a:srgbClr val="FF0000"/>
                          </a:solidFill>
                          <a:latin typeface="MS UI Gothic" pitchFamily="50" charset="-128"/>
                          <a:ea typeface="MS UI Gothic" pitchFamily="50" charset="-128"/>
                          <a:cs typeface="+mn-cs"/>
                        </a:rPr>
                        <a:t>５００</a:t>
                      </a:r>
                      <a:r>
                        <a:rPr kumimoji="1" lang="zh-CN" altLang="en-US" sz="1600" b="1" baseline="0" dirty="0" smtClean="0">
                          <a:solidFill>
                            <a:srgbClr val="FF0000"/>
                          </a:solidFill>
                          <a:latin typeface="MS UI Gothic" pitchFamily="50" charset="-128"/>
                          <a:ea typeface="MS UI Gothic" pitchFamily="50" charset="-128"/>
                          <a:cs typeface="+mn-cs"/>
                        </a:rPr>
                        <a:t>点</a:t>
                      </a:r>
                      <a:r>
                        <a:rPr kumimoji="1" lang="ja-JP" altLang="en-US" sz="1600" b="1" baseline="0" dirty="0" smtClean="0">
                          <a:solidFill>
                            <a:srgbClr val="FF0000"/>
                          </a:solidFill>
                          <a:latin typeface="MS UI Gothic" pitchFamily="50" charset="-128"/>
                          <a:ea typeface="MS UI Gothic" pitchFamily="50" charset="-128"/>
                          <a:cs typeface="+mn-cs"/>
                        </a:rPr>
                        <a:t>（</a:t>
                      </a:r>
                      <a:r>
                        <a:rPr kumimoji="1" lang="zh-CN" altLang="en-US" sz="1600" b="1" baseline="0" dirty="0" smtClean="0">
                          <a:solidFill>
                            <a:srgbClr val="FF0000"/>
                          </a:solidFill>
                          <a:latin typeface="MS UI Gothic" pitchFamily="50" charset="-128"/>
                          <a:ea typeface="MS UI Gothic" pitchFamily="50" charset="-128"/>
                          <a:cs typeface="+mn-cs"/>
                        </a:rPr>
                        <a:t>新</a:t>
                      </a:r>
                      <a:r>
                        <a:rPr kumimoji="1" lang="ja-JP" altLang="en-US" sz="1600" b="1" baseline="0" dirty="0" smtClean="0">
                          <a:solidFill>
                            <a:srgbClr val="FF0000"/>
                          </a:solidFill>
                          <a:latin typeface="MS UI Gothic" pitchFamily="50" charset="-128"/>
                          <a:ea typeface="MS UI Gothic" pitchFamily="50" charset="-128"/>
                          <a:cs typeface="+mn-cs"/>
                        </a:rPr>
                        <a:t>）</a:t>
                      </a:r>
                      <a:endParaRPr kumimoji="1" lang="en-US" altLang="zh-CN" sz="1600" b="1" baseline="0" dirty="0" smtClean="0">
                        <a:solidFill>
                          <a:srgbClr val="FF0000"/>
                        </a:solidFill>
                        <a:latin typeface="MS UI Gothic" pitchFamily="50" charset="-128"/>
                        <a:ea typeface="MS UI Gothic" pitchFamily="50" charset="-128"/>
                        <a:cs typeface="+mn-cs"/>
                      </a:endParaRPr>
                    </a:p>
                    <a:p>
                      <a:pPr marL="0" indent="0"/>
                      <a:r>
                        <a:rPr kumimoji="1" lang="ja-JP" altLang="en-US" sz="1600" baseline="0" dirty="0" smtClean="0">
                          <a:solidFill>
                            <a:schemeClr val="tx1"/>
                          </a:solidFill>
                          <a:latin typeface="MS UI Gothic" pitchFamily="50" charset="-128"/>
                          <a:ea typeface="MS UI Gothic" pitchFamily="50" charset="-128"/>
                          <a:cs typeface="+mn-cs"/>
                        </a:rPr>
                        <a:t>●在支診・在支病（従来型）</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緊急加算　　  　　　 　６５０点</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夜間加算　　　　　　１</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３００点</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深夜加算　　　　　　２</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３００点</a:t>
                      </a:r>
                    </a:p>
                    <a:p>
                      <a:pPr marL="0" indent="0"/>
                      <a:r>
                        <a:rPr kumimoji="1" lang="ja-JP" altLang="en-US" sz="1600" baseline="0" dirty="0" smtClean="0">
                          <a:solidFill>
                            <a:schemeClr val="tx1"/>
                          </a:solidFill>
                          <a:latin typeface="MS UI Gothic" pitchFamily="50" charset="-128"/>
                          <a:ea typeface="MS UI Gothic" pitchFamily="50" charset="-128"/>
                          <a:cs typeface="+mn-cs"/>
                        </a:rPr>
                        <a:t>●在支診・在支病以外</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緊急加算　 　　　    　３２５点</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夜間加算 　  　　 　　 ６５０点</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深夜加算　　　　　　１</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３００点</a:t>
                      </a:r>
                      <a:endParaRPr kumimoji="1" lang="en-US" altLang="ja-JP" sz="16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en-US" altLang="ja-JP" sz="1600" baseline="0" dirty="0" smtClean="0">
                          <a:solidFill>
                            <a:schemeClr val="tx1"/>
                          </a:solidFill>
                          <a:latin typeface="MS UI Gothic" pitchFamily="50" charset="-128"/>
                          <a:ea typeface="MS UI Gothic" pitchFamily="50" charset="-128"/>
                          <a:cs typeface="+mn-cs"/>
                        </a:rPr>
                        <a:t>C000</a:t>
                      </a:r>
                      <a:r>
                        <a:rPr kumimoji="1" lang="ja-JP" altLang="en-US" sz="1600" baseline="0" dirty="0" smtClean="0">
                          <a:solidFill>
                            <a:schemeClr val="tx1"/>
                          </a:solidFill>
                          <a:latin typeface="MS UI Gothic" pitchFamily="50" charset="-128"/>
                          <a:ea typeface="MS UI Gothic" pitchFamily="50" charset="-128"/>
                          <a:cs typeface="+mn-cs"/>
                        </a:rPr>
                        <a:t>　往診料　注１の加算</a:t>
                      </a:r>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pPr marL="0" indent="0"/>
                      <a:r>
                        <a:rPr kumimoji="1" lang="ja-JP" altLang="en-US" sz="1600" baseline="0" dirty="0" smtClean="0">
                          <a:solidFill>
                            <a:schemeClr val="tx1"/>
                          </a:solidFill>
                          <a:latin typeface="MS UI Gothic" pitchFamily="50" charset="-128"/>
                          <a:ea typeface="MS UI Gothic" pitchFamily="50" charset="-128"/>
                          <a:cs typeface="+mn-cs"/>
                        </a:rPr>
                        <a:t>●在支診・在支病</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緊急加算　　  　 　　　６５０点</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夜間加算　　　　　　１</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３００点</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深夜加算　　　　　　２</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３００点</a:t>
                      </a:r>
                    </a:p>
                    <a:p>
                      <a:pPr marL="0" indent="0"/>
                      <a:r>
                        <a:rPr kumimoji="1" lang="ja-JP" altLang="en-US" sz="1600" baseline="0" dirty="0" smtClean="0">
                          <a:solidFill>
                            <a:schemeClr val="tx1"/>
                          </a:solidFill>
                          <a:latin typeface="MS UI Gothic" pitchFamily="50" charset="-128"/>
                          <a:ea typeface="MS UI Gothic" pitchFamily="50" charset="-128"/>
                          <a:cs typeface="+mn-cs"/>
                        </a:rPr>
                        <a:t>●在支診・在支病以外</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緊急加算　 　 　　   　３２５点</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夜間加算 　  　　 　　 ６５０点</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深夜加算　　　　　　１</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３００点</a:t>
                      </a:r>
                      <a:endParaRPr kumimoji="1" lang="en-US" altLang="ja-JP" sz="16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10" name="タイトル 2"/>
          <p:cNvSpPr>
            <a:spLocks noGrp="1"/>
          </p:cNvSpPr>
          <p:nvPr>
            <p:ph type="title"/>
          </p:nvPr>
        </p:nvSpPr>
        <p:spPr>
          <a:xfrm>
            <a:off x="457200" y="116632"/>
            <a:ext cx="8229600" cy="792088"/>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機能を強化した在支診・在支病等への評価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 name="スライド番号プレースホルダ 7"/>
          <p:cNvSpPr>
            <a:spLocks noGrp="1"/>
          </p:cNvSpPr>
          <p:nvPr>
            <p:ph type="sldNum" sz="quarter" idx="11"/>
          </p:nvPr>
        </p:nvSpPr>
        <p:spPr>
          <a:xfrm>
            <a:off x="6840538" y="6480175"/>
            <a:ext cx="2133600" cy="339725"/>
          </a:xfrm>
        </p:spPr>
        <p:txBody>
          <a:bodyPr/>
          <a:lstStyle/>
          <a:p>
            <a:pPr algn="r">
              <a:defRPr/>
            </a:pPr>
            <a:fld id="{2D31CF7B-8957-4881-983A-E69E39E5CE06}" type="slidenum">
              <a:rPr lang="en-US" sz="1400">
                <a:effectLst>
                  <a:outerShdw blurRad="38100" dist="38100" dir="2700000" algn="tl">
                    <a:srgbClr val="000000">
                      <a:alpha val="43137"/>
                    </a:srgbClr>
                  </a:outerShdw>
                </a:effectLst>
              </a:rPr>
              <a:pPr algn="r">
                <a:defRPr/>
              </a:pPr>
              <a:t>272</a:t>
            </a:fld>
            <a:endParaRPr lang="en-US" sz="1400" dirty="0">
              <a:effectLst>
                <a:outerShdw blurRad="38100" dist="38100" dir="2700000" algn="tl">
                  <a:srgbClr val="000000">
                    <a:alpha val="43137"/>
                  </a:srgbClr>
                </a:outerShdw>
              </a:effectLst>
            </a:endParaRPr>
          </a:p>
        </p:txBody>
      </p:sp>
      <p:sp>
        <p:nvSpPr>
          <p:cNvPr id="8" name="テキスト ボックス 7"/>
          <p:cNvSpPr txBox="1"/>
          <p:nvPr/>
        </p:nvSpPr>
        <p:spPr>
          <a:xfrm>
            <a:off x="5220072" y="1556792"/>
            <a:ext cx="378092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186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205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638</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643</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692696"/>
            <a:ext cx="8208912" cy="1008112"/>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0"/>
              </a:spcAft>
              <a:defRPr/>
            </a:pPr>
            <a:r>
              <a:rPr kumimoji="0" lang="en-US" altLang="ja-JP" sz="2400" dirty="0">
                <a:latin typeface="MS UI Gothic" pitchFamily="50" charset="-128"/>
                <a:ea typeface="MS UI Gothic" pitchFamily="50" charset="-128"/>
              </a:rPr>
              <a:t>(2)</a:t>
            </a:r>
            <a:r>
              <a:rPr kumimoji="0" lang="ja-JP" altLang="en-US" sz="2400" dirty="0">
                <a:latin typeface="MS UI Gothic" pitchFamily="50" charset="-128"/>
                <a:ea typeface="MS UI Gothic" pitchFamily="50" charset="-128"/>
              </a:rPr>
              <a:t>　在宅療養を行っている患者への総合的な医学管理を充実させる観点から、</a:t>
            </a:r>
            <a:r>
              <a:rPr kumimoji="0" lang="ja-JP" altLang="en-US" sz="2400" dirty="0">
                <a:solidFill>
                  <a:srgbClr val="0070C0"/>
                </a:solidFill>
                <a:latin typeface="MS UI Gothic" pitchFamily="50" charset="-128"/>
                <a:ea typeface="MS UI Gothic" pitchFamily="50" charset="-128"/>
              </a:rPr>
              <a:t>在宅時医学総合管理料の引き上げ</a:t>
            </a:r>
            <a:r>
              <a:rPr kumimoji="0" lang="ja-JP" altLang="en-US" sz="2400" dirty="0">
                <a:latin typeface="MS UI Gothic" pitchFamily="50" charset="-128"/>
                <a:ea typeface="MS UI Gothic" pitchFamily="50" charset="-128"/>
              </a:rPr>
              <a:t>を行う。</a:t>
            </a:r>
            <a:endParaRPr kumimoji="0" lang="en-US" altLang="ja-JP" sz="2400" b="1" dirty="0">
              <a:solidFill>
                <a:srgbClr val="FF0000"/>
              </a:solidFill>
              <a:latin typeface="MS UI Gothic" pitchFamily="50" charset="-128"/>
              <a:ea typeface="MS UI Gothic" pitchFamily="50" charset="-128"/>
            </a:endParaRPr>
          </a:p>
        </p:txBody>
      </p:sp>
      <p:graphicFrame>
        <p:nvGraphicFramePr>
          <p:cNvPr id="6" name="コンテンツ プレースホルダ 6"/>
          <p:cNvGraphicFramePr>
            <a:graphicFrameLocks noGrp="1"/>
          </p:cNvGraphicFramePr>
          <p:nvPr>
            <p:ph idx="1"/>
            <p:extLst>
              <p:ext uri="{D42A27DB-BD31-4B8C-83A1-F6EECF244321}">
                <p14:modId xmlns:p14="http://schemas.microsoft.com/office/powerpoint/2010/main" xmlns="" val="864051068"/>
              </p:ext>
            </p:extLst>
          </p:nvPr>
        </p:nvGraphicFramePr>
        <p:xfrm>
          <a:off x="467544" y="1844824"/>
          <a:ext cx="8229600" cy="4846320"/>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47219">
                <a:tc>
                  <a:txBody>
                    <a:bodyPr/>
                    <a:lstStyle/>
                    <a:p>
                      <a:pPr algn="ctr"/>
                      <a:r>
                        <a:rPr kumimoji="1" lang="ja-JP" altLang="en-US" sz="1700" b="1" dirty="0" smtClean="0">
                          <a:solidFill>
                            <a:srgbClr val="FF0000"/>
                          </a:solidFill>
                          <a:latin typeface="MS UI Gothic" pitchFamily="50" charset="-128"/>
                          <a:ea typeface="MS UI Gothic" pitchFamily="50" charset="-128"/>
                        </a:rPr>
                        <a:t>改　定　後</a:t>
                      </a:r>
                      <a:endParaRPr kumimoji="1" lang="ja-JP" altLang="en-US" sz="17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700" dirty="0" smtClean="0">
                          <a:latin typeface="MS UI Gothic" pitchFamily="50" charset="-128"/>
                          <a:ea typeface="MS UI Gothic" pitchFamily="50" charset="-128"/>
                        </a:rPr>
                        <a:t>現　　行</a:t>
                      </a:r>
                      <a:endParaRPr kumimoji="1" lang="ja-JP" altLang="en-US" sz="1700" dirty="0">
                        <a:latin typeface="MS UI Gothic" pitchFamily="50" charset="-128"/>
                        <a:ea typeface="MS UI Gothic" pitchFamily="50" charset="-128"/>
                      </a:endParaRPr>
                    </a:p>
                  </a:txBody>
                  <a:tcPr anchor="ctr">
                    <a:solidFill>
                      <a:schemeClr val="accent5">
                        <a:lumMod val="20000"/>
                        <a:lumOff val="80000"/>
                      </a:schemeClr>
                    </a:solidFill>
                  </a:tcPr>
                </a:tc>
              </a:tr>
              <a:tr h="4477317">
                <a:tc>
                  <a:txBody>
                    <a:bodyPr/>
                    <a:lstStyle/>
                    <a:p>
                      <a:r>
                        <a:rPr kumimoji="1" lang="en-US" altLang="ja-JP" sz="1700" baseline="0" dirty="0" smtClean="0">
                          <a:solidFill>
                            <a:schemeClr val="tx1"/>
                          </a:solidFill>
                          <a:latin typeface="MS UI Gothic" pitchFamily="50" charset="-128"/>
                          <a:ea typeface="MS UI Gothic" pitchFamily="50" charset="-128"/>
                          <a:cs typeface="+mn-cs"/>
                        </a:rPr>
                        <a:t>C002</a:t>
                      </a:r>
                      <a:r>
                        <a:rPr kumimoji="1" lang="ja-JP" altLang="en-US" sz="1700" baseline="0" dirty="0" smtClean="0">
                          <a:solidFill>
                            <a:schemeClr val="tx1"/>
                          </a:solidFill>
                          <a:latin typeface="MS UI Gothic" pitchFamily="50" charset="-128"/>
                          <a:ea typeface="MS UI Gothic" pitchFamily="50" charset="-128"/>
                          <a:cs typeface="+mn-cs"/>
                        </a:rPr>
                        <a:t>　</a:t>
                      </a:r>
                      <a:r>
                        <a:rPr kumimoji="1" lang="zh-CN" altLang="en-US" sz="1700" baseline="0" dirty="0" smtClean="0">
                          <a:solidFill>
                            <a:schemeClr val="tx1"/>
                          </a:solidFill>
                          <a:latin typeface="MS UI Gothic" pitchFamily="50" charset="-128"/>
                          <a:ea typeface="MS UI Gothic" pitchFamily="50" charset="-128"/>
                          <a:cs typeface="+mn-cs"/>
                        </a:rPr>
                        <a:t>在宅時医学総合管理料</a:t>
                      </a:r>
                      <a:endParaRPr kumimoji="1" lang="en-US" altLang="zh-CN" sz="1700" baseline="0" dirty="0" smtClean="0">
                        <a:solidFill>
                          <a:schemeClr val="tx1"/>
                        </a:solidFill>
                        <a:latin typeface="MS UI Gothic" pitchFamily="50" charset="-128"/>
                        <a:ea typeface="MS UI Gothic" pitchFamily="50" charset="-128"/>
                        <a:cs typeface="+mn-cs"/>
                      </a:endParaRPr>
                    </a:p>
                    <a:p>
                      <a:r>
                        <a:rPr kumimoji="1" lang="ja-JP" altLang="en-US" sz="1700" b="1" baseline="0" dirty="0" smtClean="0">
                          <a:solidFill>
                            <a:srgbClr val="FF0000"/>
                          </a:solidFill>
                          <a:latin typeface="MS UI Gothic" pitchFamily="50" charset="-128"/>
                          <a:ea typeface="MS UI Gothic" pitchFamily="50" charset="-128"/>
                          <a:cs typeface="+mn-cs"/>
                        </a:rPr>
                        <a:t>●機能を強化した在支診・在支病</a:t>
                      </a:r>
                    </a:p>
                    <a:p>
                      <a:pPr marL="177800" indent="0"/>
                      <a:r>
                        <a:rPr kumimoji="1" lang="ja-JP" altLang="en-US" sz="1700" b="1" baseline="0" dirty="0" smtClean="0">
                          <a:solidFill>
                            <a:srgbClr val="FF0000"/>
                          </a:solidFill>
                          <a:latin typeface="MS UI Gothic" pitchFamily="50" charset="-128"/>
                          <a:ea typeface="MS UI Gothic" pitchFamily="50" charset="-128"/>
                          <a:cs typeface="+mn-cs"/>
                        </a:rPr>
                        <a:t>◆病床を有する場合</a:t>
                      </a:r>
                    </a:p>
                    <a:p>
                      <a:pPr marL="450850" indent="0"/>
                      <a:r>
                        <a:rPr kumimoji="1" lang="ja-JP" altLang="en-US" sz="1700" b="1" baseline="0" dirty="0" smtClean="0">
                          <a:solidFill>
                            <a:srgbClr val="FF0000"/>
                          </a:solidFill>
                          <a:latin typeface="MS UI Gothic" pitchFamily="50" charset="-128"/>
                          <a:ea typeface="MS UI Gothic" pitchFamily="50" charset="-128"/>
                          <a:cs typeface="+mn-cs"/>
                        </a:rPr>
                        <a:t>イ　処方せんを交付する場合</a:t>
                      </a:r>
                      <a:endParaRPr kumimoji="1" lang="en-US" altLang="ja-JP" sz="1700" b="1" baseline="0" dirty="0" smtClean="0">
                        <a:solidFill>
                          <a:srgbClr val="FF0000"/>
                        </a:solidFill>
                        <a:latin typeface="MS UI Gothic" pitchFamily="50" charset="-128"/>
                        <a:ea typeface="MS UI Gothic" pitchFamily="50" charset="-128"/>
                        <a:cs typeface="+mn-cs"/>
                      </a:endParaRPr>
                    </a:p>
                    <a:p>
                      <a:pPr marL="2327275" indent="0">
                        <a:tabLst/>
                      </a:pPr>
                      <a:r>
                        <a:rPr kumimoji="1" lang="ja-JP" altLang="en-US" sz="1700" b="1" baseline="0" dirty="0" smtClean="0">
                          <a:solidFill>
                            <a:srgbClr val="FF0000"/>
                          </a:solidFill>
                          <a:latin typeface="MS UI Gothic" pitchFamily="50" charset="-128"/>
                          <a:ea typeface="MS UI Gothic" pitchFamily="50" charset="-128"/>
                          <a:cs typeface="+mn-cs"/>
                        </a:rPr>
                        <a:t>　５</a:t>
                      </a:r>
                      <a:r>
                        <a:rPr kumimoji="1" lang="en-US" altLang="ja-JP" sz="1700" b="1" baseline="0" dirty="0" smtClean="0">
                          <a:solidFill>
                            <a:srgbClr val="FF0000"/>
                          </a:solidFill>
                          <a:latin typeface="MS UI Gothic" pitchFamily="50" charset="-128"/>
                          <a:ea typeface="MS UI Gothic" pitchFamily="50" charset="-128"/>
                          <a:cs typeface="+mn-cs"/>
                        </a:rPr>
                        <a:t>,</a:t>
                      </a:r>
                      <a:r>
                        <a:rPr kumimoji="1" lang="ja-JP" altLang="en-US" sz="1700" b="1" baseline="0" dirty="0" smtClean="0">
                          <a:solidFill>
                            <a:srgbClr val="FF0000"/>
                          </a:solidFill>
                          <a:latin typeface="MS UI Gothic" pitchFamily="50" charset="-128"/>
                          <a:ea typeface="MS UI Gothic" pitchFamily="50" charset="-128"/>
                          <a:cs typeface="+mn-cs"/>
                        </a:rPr>
                        <a:t>０００点（新）</a:t>
                      </a:r>
                      <a:endParaRPr kumimoji="1" lang="en-US" altLang="ja-JP" sz="1700" b="1" baseline="0" dirty="0" smtClean="0">
                        <a:solidFill>
                          <a:srgbClr val="FF0000"/>
                        </a:solidFill>
                        <a:latin typeface="MS UI Gothic" pitchFamily="50" charset="-128"/>
                        <a:ea typeface="MS UI Gothic" pitchFamily="50" charset="-128"/>
                        <a:cs typeface="+mn-cs"/>
                      </a:endParaRPr>
                    </a:p>
                    <a:p>
                      <a:pPr marL="450850" indent="0"/>
                      <a:r>
                        <a:rPr kumimoji="1" lang="ja-JP" altLang="en-US" sz="1700" b="1" baseline="0" dirty="0" smtClean="0">
                          <a:solidFill>
                            <a:srgbClr val="FF0000"/>
                          </a:solidFill>
                          <a:latin typeface="MS UI Gothic" pitchFamily="50" charset="-128"/>
                          <a:ea typeface="MS UI Gothic" pitchFamily="50" charset="-128"/>
                          <a:cs typeface="+mn-cs"/>
                        </a:rPr>
                        <a:t>ロ　処方せんを交付しない場合</a:t>
                      </a:r>
                      <a:endParaRPr kumimoji="1" lang="en-US" altLang="ja-JP" sz="1700" b="1" baseline="0" dirty="0" smtClean="0">
                        <a:solidFill>
                          <a:srgbClr val="FF0000"/>
                        </a:solidFill>
                        <a:latin typeface="MS UI Gothic" pitchFamily="50" charset="-128"/>
                        <a:ea typeface="MS UI Gothic" pitchFamily="50" charset="-128"/>
                        <a:cs typeface="+mn-cs"/>
                      </a:endParaRPr>
                    </a:p>
                    <a:p>
                      <a:pPr marL="450850" indent="0"/>
                      <a:r>
                        <a:rPr kumimoji="1" lang="ja-JP" altLang="en-US" sz="1700" b="1" baseline="0" dirty="0" smtClean="0">
                          <a:solidFill>
                            <a:srgbClr val="FF0000"/>
                          </a:solidFill>
                          <a:latin typeface="MS UI Gothic" pitchFamily="50" charset="-128"/>
                          <a:ea typeface="MS UI Gothic" pitchFamily="50" charset="-128"/>
                          <a:cs typeface="+mn-cs"/>
                        </a:rPr>
                        <a:t>　　　　　　　　　　　　　　５</a:t>
                      </a:r>
                      <a:r>
                        <a:rPr kumimoji="1" lang="en-US" altLang="ja-JP" sz="1700" b="1" baseline="0" dirty="0" smtClean="0">
                          <a:solidFill>
                            <a:srgbClr val="FF0000"/>
                          </a:solidFill>
                          <a:latin typeface="MS UI Gothic" pitchFamily="50" charset="-128"/>
                          <a:ea typeface="MS UI Gothic" pitchFamily="50" charset="-128"/>
                          <a:cs typeface="+mn-cs"/>
                        </a:rPr>
                        <a:t>,</a:t>
                      </a:r>
                      <a:r>
                        <a:rPr kumimoji="1" lang="ja-JP" altLang="en-US" sz="1700" b="1" baseline="0" dirty="0" smtClean="0">
                          <a:solidFill>
                            <a:srgbClr val="FF0000"/>
                          </a:solidFill>
                          <a:latin typeface="MS UI Gothic" pitchFamily="50" charset="-128"/>
                          <a:ea typeface="MS UI Gothic" pitchFamily="50" charset="-128"/>
                          <a:cs typeface="+mn-cs"/>
                        </a:rPr>
                        <a:t>３００点（新）</a:t>
                      </a:r>
                      <a:endParaRPr kumimoji="1" lang="en-US" altLang="ja-JP" sz="1700" b="1" baseline="0" dirty="0" smtClean="0">
                        <a:solidFill>
                          <a:srgbClr val="FF0000"/>
                        </a:solidFill>
                        <a:latin typeface="MS UI Gothic" pitchFamily="50" charset="-128"/>
                        <a:ea typeface="MS UI Gothic" pitchFamily="50" charset="-128"/>
                        <a:cs typeface="+mn-cs"/>
                      </a:endParaRPr>
                    </a:p>
                    <a:p>
                      <a:pPr marL="177800" indent="0"/>
                      <a:r>
                        <a:rPr kumimoji="1" lang="ja-JP" altLang="en-US" sz="1700" b="1" baseline="0" dirty="0" smtClean="0">
                          <a:solidFill>
                            <a:srgbClr val="FF0000"/>
                          </a:solidFill>
                          <a:latin typeface="MS UI Gothic" pitchFamily="50" charset="-128"/>
                          <a:ea typeface="MS UI Gothic" pitchFamily="50" charset="-128"/>
                          <a:cs typeface="+mn-cs"/>
                        </a:rPr>
                        <a:t>◆病床を有しない場合</a:t>
                      </a:r>
                    </a:p>
                    <a:p>
                      <a:pPr marL="450850" indent="0"/>
                      <a:r>
                        <a:rPr kumimoji="1" lang="ja-JP" altLang="en-US" sz="1700" b="1" baseline="0" dirty="0" smtClean="0">
                          <a:solidFill>
                            <a:srgbClr val="FF0000"/>
                          </a:solidFill>
                          <a:latin typeface="MS UI Gothic" pitchFamily="50" charset="-128"/>
                          <a:ea typeface="MS UI Gothic" pitchFamily="50" charset="-128"/>
                          <a:cs typeface="+mn-cs"/>
                        </a:rPr>
                        <a:t>イ　処方せんを交付する場合</a:t>
                      </a:r>
                      <a:endParaRPr kumimoji="1" lang="en-US" altLang="ja-JP" sz="1700" b="1" baseline="0" dirty="0" smtClean="0">
                        <a:solidFill>
                          <a:srgbClr val="FF0000"/>
                        </a:solidFill>
                        <a:latin typeface="MS UI Gothic" pitchFamily="50" charset="-128"/>
                        <a:ea typeface="MS UI Gothic" pitchFamily="50" charset="-128"/>
                        <a:cs typeface="+mn-cs"/>
                      </a:endParaRPr>
                    </a:p>
                    <a:p>
                      <a:pPr marL="450850" indent="0"/>
                      <a:r>
                        <a:rPr kumimoji="1" lang="ja-JP" altLang="en-US" sz="1700" b="1" baseline="0" dirty="0" smtClean="0">
                          <a:solidFill>
                            <a:srgbClr val="FF0000"/>
                          </a:solidFill>
                          <a:latin typeface="MS UI Gothic" pitchFamily="50" charset="-128"/>
                          <a:ea typeface="MS UI Gothic" pitchFamily="50" charset="-128"/>
                          <a:cs typeface="+mn-cs"/>
                        </a:rPr>
                        <a:t>　　　　　　　　　　　　　　４</a:t>
                      </a:r>
                      <a:r>
                        <a:rPr kumimoji="1" lang="en-US" altLang="ja-JP" sz="1700" b="1" baseline="0" dirty="0" smtClean="0">
                          <a:solidFill>
                            <a:srgbClr val="FF0000"/>
                          </a:solidFill>
                          <a:latin typeface="MS UI Gothic" pitchFamily="50" charset="-128"/>
                          <a:ea typeface="MS UI Gothic" pitchFamily="50" charset="-128"/>
                          <a:cs typeface="+mn-cs"/>
                        </a:rPr>
                        <a:t>,</a:t>
                      </a:r>
                      <a:r>
                        <a:rPr kumimoji="1" lang="ja-JP" altLang="en-US" sz="1700" b="1" baseline="0" dirty="0" smtClean="0">
                          <a:solidFill>
                            <a:srgbClr val="FF0000"/>
                          </a:solidFill>
                          <a:latin typeface="MS UI Gothic" pitchFamily="50" charset="-128"/>
                          <a:ea typeface="MS UI Gothic" pitchFamily="50" charset="-128"/>
                          <a:cs typeface="+mn-cs"/>
                        </a:rPr>
                        <a:t>６００点（新）</a:t>
                      </a:r>
                      <a:endParaRPr kumimoji="1" lang="en-US" altLang="ja-JP" sz="1700" b="1" baseline="0" dirty="0" smtClean="0">
                        <a:solidFill>
                          <a:srgbClr val="FF0000"/>
                        </a:solidFill>
                        <a:latin typeface="MS UI Gothic" pitchFamily="50" charset="-128"/>
                        <a:ea typeface="MS UI Gothic" pitchFamily="50" charset="-128"/>
                        <a:cs typeface="+mn-cs"/>
                      </a:endParaRPr>
                    </a:p>
                    <a:p>
                      <a:pPr marL="450850" indent="0"/>
                      <a:r>
                        <a:rPr kumimoji="1" lang="ja-JP" altLang="en-US" sz="1700" b="1" baseline="0" dirty="0" smtClean="0">
                          <a:solidFill>
                            <a:srgbClr val="FF0000"/>
                          </a:solidFill>
                          <a:latin typeface="MS UI Gothic" pitchFamily="50" charset="-128"/>
                          <a:ea typeface="MS UI Gothic" pitchFamily="50" charset="-128"/>
                          <a:cs typeface="+mn-cs"/>
                        </a:rPr>
                        <a:t>ロ　処方せんを交付しない場合</a:t>
                      </a:r>
                      <a:endParaRPr kumimoji="1" lang="en-US" altLang="ja-JP" sz="1700" b="1" baseline="0" dirty="0" smtClean="0">
                        <a:solidFill>
                          <a:srgbClr val="FF0000"/>
                        </a:solidFill>
                        <a:latin typeface="MS UI Gothic" pitchFamily="50" charset="-128"/>
                        <a:ea typeface="MS UI Gothic" pitchFamily="50" charset="-128"/>
                        <a:cs typeface="+mn-cs"/>
                      </a:endParaRPr>
                    </a:p>
                    <a:p>
                      <a:pPr marL="450850" indent="0"/>
                      <a:r>
                        <a:rPr kumimoji="1" lang="ja-JP" altLang="en-US" sz="1700" b="1" baseline="0" dirty="0" smtClean="0">
                          <a:solidFill>
                            <a:srgbClr val="FF0000"/>
                          </a:solidFill>
                          <a:latin typeface="MS UI Gothic" pitchFamily="50" charset="-128"/>
                          <a:ea typeface="MS UI Gothic" pitchFamily="50" charset="-128"/>
                          <a:cs typeface="+mn-cs"/>
                        </a:rPr>
                        <a:t>　　　　　　　　　　　　　　４</a:t>
                      </a:r>
                      <a:r>
                        <a:rPr kumimoji="1" lang="en-US" altLang="ja-JP" sz="1700" b="1" baseline="0" dirty="0" smtClean="0">
                          <a:solidFill>
                            <a:srgbClr val="FF0000"/>
                          </a:solidFill>
                          <a:latin typeface="MS UI Gothic" pitchFamily="50" charset="-128"/>
                          <a:ea typeface="MS UI Gothic" pitchFamily="50" charset="-128"/>
                          <a:cs typeface="+mn-cs"/>
                        </a:rPr>
                        <a:t>,</a:t>
                      </a:r>
                      <a:r>
                        <a:rPr kumimoji="1" lang="ja-JP" altLang="en-US" sz="1700" b="1" baseline="0" dirty="0" smtClean="0">
                          <a:solidFill>
                            <a:srgbClr val="FF0000"/>
                          </a:solidFill>
                          <a:latin typeface="MS UI Gothic" pitchFamily="50" charset="-128"/>
                          <a:ea typeface="MS UI Gothic" pitchFamily="50" charset="-128"/>
                          <a:cs typeface="+mn-cs"/>
                        </a:rPr>
                        <a:t>９００点（新）</a:t>
                      </a:r>
                      <a:endParaRPr kumimoji="1" lang="en-US" altLang="ja-JP" sz="1700" b="1" baseline="0" dirty="0" smtClean="0">
                        <a:solidFill>
                          <a:srgbClr val="FF0000"/>
                        </a:solidFill>
                        <a:latin typeface="MS UI Gothic" pitchFamily="50" charset="-128"/>
                        <a:ea typeface="MS UI Gothic" pitchFamily="50" charset="-128"/>
                        <a:cs typeface="+mn-cs"/>
                      </a:endParaRPr>
                    </a:p>
                    <a:p>
                      <a:r>
                        <a:rPr kumimoji="1" lang="ja-JP" altLang="en-US" sz="1700" baseline="0" dirty="0" smtClean="0">
                          <a:solidFill>
                            <a:schemeClr val="tx1"/>
                          </a:solidFill>
                          <a:latin typeface="MS UI Gothic" pitchFamily="50" charset="-128"/>
                          <a:ea typeface="MS UI Gothic" pitchFamily="50" charset="-128"/>
                          <a:cs typeface="+mn-cs"/>
                        </a:rPr>
                        <a:t>●在支診・在支病（従来型）</a:t>
                      </a:r>
                    </a:p>
                    <a:p>
                      <a:pPr marL="450850" indent="0"/>
                      <a:r>
                        <a:rPr kumimoji="1" lang="ja-JP" altLang="en-US" sz="1700" baseline="0" dirty="0" smtClean="0">
                          <a:solidFill>
                            <a:schemeClr val="tx1"/>
                          </a:solidFill>
                          <a:latin typeface="MS UI Gothic" pitchFamily="50" charset="-128"/>
                          <a:ea typeface="MS UI Gothic" pitchFamily="50" charset="-128"/>
                          <a:cs typeface="+mn-cs"/>
                        </a:rPr>
                        <a:t>イ　処方せんを交付する場合</a:t>
                      </a:r>
                      <a:endParaRPr kumimoji="1" lang="en-US" altLang="ja-JP" sz="1700" baseline="0" dirty="0" smtClean="0">
                        <a:solidFill>
                          <a:schemeClr val="tx1"/>
                        </a:solidFill>
                        <a:latin typeface="MS UI Gothic" pitchFamily="50" charset="-128"/>
                        <a:ea typeface="MS UI Gothic" pitchFamily="50" charset="-128"/>
                        <a:cs typeface="+mn-cs"/>
                      </a:endParaRPr>
                    </a:p>
                    <a:p>
                      <a:pPr marL="2484000" indent="0"/>
                      <a:r>
                        <a:rPr kumimoji="1" lang="ja-JP" altLang="en-US" sz="1700" baseline="0" dirty="0" smtClean="0">
                          <a:solidFill>
                            <a:schemeClr val="tx1"/>
                          </a:solidFill>
                          <a:latin typeface="MS UI Gothic" pitchFamily="50" charset="-128"/>
                          <a:ea typeface="MS UI Gothic" pitchFamily="50" charset="-128"/>
                          <a:cs typeface="+mn-cs"/>
                        </a:rPr>
                        <a:t>４</a:t>
                      </a:r>
                      <a:r>
                        <a:rPr kumimoji="1" lang="en-US" altLang="ja-JP" sz="1700" baseline="0" dirty="0" smtClean="0">
                          <a:solidFill>
                            <a:schemeClr val="tx1"/>
                          </a:solidFill>
                          <a:latin typeface="MS UI Gothic" pitchFamily="50" charset="-128"/>
                          <a:ea typeface="MS UI Gothic" pitchFamily="50" charset="-128"/>
                          <a:cs typeface="+mn-cs"/>
                        </a:rPr>
                        <a:t>,</a:t>
                      </a:r>
                      <a:r>
                        <a:rPr kumimoji="1" lang="ja-JP" altLang="en-US" sz="1700" baseline="0" dirty="0" smtClean="0">
                          <a:solidFill>
                            <a:schemeClr val="tx1"/>
                          </a:solidFill>
                          <a:latin typeface="MS UI Gothic" pitchFamily="50" charset="-128"/>
                          <a:ea typeface="MS UI Gothic" pitchFamily="50" charset="-128"/>
                          <a:cs typeface="+mn-cs"/>
                        </a:rPr>
                        <a:t>２００点</a:t>
                      </a:r>
                    </a:p>
                    <a:p>
                      <a:pPr marL="450850" indent="0"/>
                      <a:r>
                        <a:rPr kumimoji="1" lang="ja-JP" altLang="en-US" sz="1700" baseline="0" dirty="0" smtClean="0">
                          <a:solidFill>
                            <a:schemeClr val="tx1"/>
                          </a:solidFill>
                          <a:latin typeface="MS UI Gothic" pitchFamily="50" charset="-128"/>
                          <a:ea typeface="MS UI Gothic" pitchFamily="50" charset="-128"/>
                          <a:cs typeface="+mn-cs"/>
                        </a:rPr>
                        <a:t>ロ　処方せんを交付しない場合</a:t>
                      </a:r>
                      <a:endParaRPr kumimoji="1" lang="en-US" altLang="ja-JP" sz="1700" baseline="0" dirty="0" smtClean="0">
                        <a:solidFill>
                          <a:schemeClr val="tx1"/>
                        </a:solidFill>
                        <a:latin typeface="MS UI Gothic" pitchFamily="50" charset="-128"/>
                        <a:ea typeface="MS UI Gothic" pitchFamily="50" charset="-128"/>
                        <a:cs typeface="+mn-cs"/>
                      </a:endParaRPr>
                    </a:p>
                    <a:p>
                      <a:pPr marL="2482850" indent="0"/>
                      <a:r>
                        <a:rPr kumimoji="1" lang="ja-JP" altLang="en-US" sz="1700" baseline="0" dirty="0" smtClean="0">
                          <a:solidFill>
                            <a:schemeClr val="tx1"/>
                          </a:solidFill>
                          <a:latin typeface="MS UI Gothic" pitchFamily="50" charset="-128"/>
                          <a:ea typeface="MS UI Gothic" pitchFamily="50" charset="-128"/>
                          <a:cs typeface="+mn-cs"/>
                        </a:rPr>
                        <a:t>４</a:t>
                      </a:r>
                      <a:r>
                        <a:rPr kumimoji="1" lang="en-US" altLang="ja-JP" sz="1700" baseline="0" dirty="0" smtClean="0">
                          <a:solidFill>
                            <a:schemeClr val="tx1"/>
                          </a:solidFill>
                          <a:latin typeface="MS UI Gothic" pitchFamily="50" charset="-128"/>
                          <a:ea typeface="MS UI Gothic" pitchFamily="50" charset="-128"/>
                          <a:cs typeface="+mn-cs"/>
                        </a:rPr>
                        <a:t>,</a:t>
                      </a:r>
                      <a:r>
                        <a:rPr kumimoji="1" lang="ja-JP" altLang="en-US" sz="1700" baseline="0" dirty="0" smtClean="0">
                          <a:solidFill>
                            <a:schemeClr val="tx1"/>
                          </a:solidFill>
                          <a:latin typeface="MS UI Gothic" pitchFamily="50" charset="-128"/>
                          <a:ea typeface="MS UI Gothic" pitchFamily="50" charset="-128"/>
                          <a:cs typeface="+mn-cs"/>
                        </a:rPr>
                        <a:t>５００点</a:t>
                      </a:r>
                      <a:endParaRPr kumimoji="1" lang="en-US" altLang="ja-JP" sz="17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en-US" altLang="ja-JP" sz="1700" baseline="0" dirty="0" smtClean="0">
                          <a:solidFill>
                            <a:schemeClr val="tx1"/>
                          </a:solidFill>
                          <a:latin typeface="MS UI Gothic" pitchFamily="50" charset="-128"/>
                          <a:ea typeface="MS UI Gothic" pitchFamily="50" charset="-128"/>
                          <a:cs typeface="+mn-cs"/>
                        </a:rPr>
                        <a:t>C002</a:t>
                      </a:r>
                      <a:r>
                        <a:rPr kumimoji="1" lang="ja-JP" altLang="en-US" sz="1700" baseline="0" dirty="0" smtClean="0">
                          <a:solidFill>
                            <a:schemeClr val="tx1"/>
                          </a:solidFill>
                          <a:latin typeface="MS UI Gothic" pitchFamily="50" charset="-128"/>
                          <a:ea typeface="MS UI Gothic" pitchFamily="50" charset="-128"/>
                          <a:cs typeface="+mn-cs"/>
                        </a:rPr>
                        <a:t>　</a:t>
                      </a:r>
                      <a:r>
                        <a:rPr kumimoji="1" lang="zh-CN" altLang="en-US" sz="1700" baseline="0" dirty="0" smtClean="0">
                          <a:solidFill>
                            <a:schemeClr val="tx1"/>
                          </a:solidFill>
                          <a:latin typeface="MS UI Gothic" pitchFamily="50" charset="-128"/>
                          <a:ea typeface="MS UI Gothic" pitchFamily="50" charset="-128"/>
                          <a:cs typeface="+mn-cs"/>
                        </a:rPr>
                        <a:t>在宅時医学総合管理料</a:t>
                      </a:r>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r>
                        <a:rPr kumimoji="1" lang="ja-JP" altLang="en-US" sz="1700" baseline="0" dirty="0" smtClean="0">
                          <a:solidFill>
                            <a:schemeClr val="tx1"/>
                          </a:solidFill>
                          <a:latin typeface="MS UI Gothic" pitchFamily="50" charset="-128"/>
                          <a:ea typeface="MS UI Gothic" pitchFamily="50" charset="-128"/>
                          <a:cs typeface="+mn-cs"/>
                        </a:rPr>
                        <a:t>●在支診・在支病</a:t>
                      </a:r>
                    </a:p>
                    <a:p>
                      <a:pPr marL="450850" indent="0"/>
                      <a:r>
                        <a:rPr kumimoji="1" lang="ja-JP" altLang="en-US" sz="1700" baseline="0" dirty="0" smtClean="0">
                          <a:solidFill>
                            <a:schemeClr val="tx1"/>
                          </a:solidFill>
                          <a:latin typeface="MS UI Gothic" pitchFamily="50" charset="-128"/>
                          <a:ea typeface="MS UI Gothic" pitchFamily="50" charset="-128"/>
                          <a:cs typeface="+mn-cs"/>
                        </a:rPr>
                        <a:t>イ　処方せんを交付する場合</a:t>
                      </a:r>
                      <a:endParaRPr kumimoji="1" lang="en-US" altLang="ja-JP" sz="1700" baseline="0" dirty="0" smtClean="0">
                        <a:solidFill>
                          <a:schemeClr val="tx1"/>
                        </a:solidFill>
                        <a:latin typeface="MS UI Gothic" pitchFamily="50" charset="-128"/>
                        <a:ea typeface="MS UI Gothic" pitchFamily="50" charset="-128"/>
                        <a:cs typeface="+mn-cs"/>
                      </a:endParaRPr>
                    </a:p>
                    <a:p>
                      <a:pPr marL="2484000" indent="0"/>
                      <a:r>
                        <a:rPr kumimoji="1" lang="ja-JP" altLang="en-US" sz="1700" baseline="0" dirty="0" smtClean="0">
                          <a:solidFill>
                            <a:schemeClr val="tx1"/>
                          </a:solidFill>
                          <a:latin typeface="MS UI Gothic" pitchFamily="50" charset="-128"/>
                          <a:ea typeface="MS UI Gothic" pitchFamily="50" charset="-128"/>
                          <a:cs typeface="+mn-cs"/>
                        </a:rPr>
                        <a:t>４</a:t>
                      </a:r>
                      <a:r>
                        <a:rPr kumimoji="1" lang="en-US" altLang="ja-JP" sz="1700" baseline="0" dirty="0" smtClean="0">
                          <a:solidFill>
                            <a:schemeClr val="tx1"/>
                          </a:solidFill>
                          <a:latin typeface="MS UI Gothic" pitchFamily="50" charset="-128"/>
                          <a:ea typeface="MS UI Gothic" pitchFamily="50" charset="-128"/>
                          <a:cs typeface="+mn-cs"/>
                        </a:rPr>
                        <a:t>,</a:t>
                      </a:r>
                      <a:r>
                        <a:rPr kumimoji="1" lang="ja-JP" altLang="en-US" sz="1700" baseline="0" dirty="0" smtClean="0">
                          <a:solidFill>
                            <a:schemeClr val="tx1"/>
                          </a:solidFill>
                          <a:latin typeface="MS UI Gothic" pitchFamily="50" charset="-128"/>
                          <a:ea typeface="MS UI Gothic" pitchFamily="50" charset="-128"/>
                          <a:cs typeface="+mn-cs"/>
                        </a:rPr>
                        <a:t>２００点</a:t>
                      </a:r>
                    </a:p>
                    <a:p>
                      <a:pPr marL="450850" indent="0"/>
                      <a:r>
                        <a:rPr kumimoji="1" lang="ja-JP" altLang="en-US" sz="1700" baseline="0" dirty="0" smtClean="0">
                          <a:solidFill>
                            <a:schemeClr val="tx1"/>
                          </a:solidFill>
                          <a:latin typeface="MS UI Gothic" pitchFamily="50" charset="-128"/>
                          <a:ea typeface="MS UI Gothic" pitchFamily="50" charset="-128"/>
                          <a:cs typeface="+mn-cs"/>
                        </a:rPr>
                        <a:t>ロ　処方せんを交付しない場合</a:t>
                      </a:r>
                      <a:endParaRPr kumimoji="1" lang="en-US" altLang="ja-JP" sz="1700" baseline="0" dirty="0" smtClean="0">
                        <a:solidFill>
                          <a:schemeClr val="tx1"/>
                        </a:solidFill>
                        <a:latin typeface="MS UI Gothic" pitchFamily="50" charset="-128"/>
                        <a:ea typeface="MS UI Gothic" pitchFamily="50" charset="-128"/>
                        <a:cs typeface="+mn-cs"/>
                      </a:endParaRPr>
                    </a:p>
                    <a:p>
                      <a:pPr marL="2484000" indent="0"/>
                      <a:r>
                        <a:rPr kumimoji="1" lang="ja-JP" altLang="en-US" sz="1700" baseline="0" dirty="0" smtClean="0">
                          <a:solidFill>
                            <a:schemeClr val="tx1"/>
                          </a:solidFill>
                          <a:latin typeface="MS UI Gothic" pitchFamily="50" charset="-128"/>
                          <a:ea typeface="MS UI Gothic" pitchFamily="50" charset="-128"/>
                          <a:cs typeface="+mn-cs"/>
                        </a:rPr>
                        <a:t>４</a:t>
                      </a:r>
                      <a:r>
                        <a:rPr kumimoji="1" lang="en-US" altLang="ja-JP" sz="1700" baseline="0" dirty="0" smtClean="0">
                          <a:solidFill>
                            <a:schemeClr val="tx1"/>
                          </a:solidFill>
                          <a:latin typeface="MS UI Gothic" pitchFamily="50" charset="-128"/>
                          <a:ea typeface="MS UI Gothic" pitchFamily="50" charset="-128"/>
                          <a:cs typeface="+mn-cs"/>
                        </a:rPr>
                        <a:t>,</a:t>
                      </a:r>
                      <a:r>
                        <a:rPr kumimoji="1" lang="ja-JP" altLang="en-US" sz="1700" baseline="0" dirty="0" smtClean="0">
                          <a:solidFill>
                            <a:schemeClr val="tx1"/>
                          </a:solidFill>
                          <a:latin typeface="MS UI Gothic" pitchFamily="50" charset="-128"/>
                          <a:ea typeface="MS UI Gothic" pitchFamily="50" charset="-128"/>
                          <a:cs typeface="+mn-cs"/>
                        </a:rPr>
                        <a:t>５００点</a:t>
                      </a:r>
                      <a:endParaRPr kumimoji="1" lang="zh-CN" altLang="en-US" sz="17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10" name="タイトル 2"/>
          <p:cNvSpPr>
            <a:spLocks noGrp="1"/>
          </p:cNvSpPr>
          <p:nvPr>
            <p:ph type="title"/>
          </p:nvPr>
        </p:nvSpPr>
        <p:spPr>
          <a:xfrm>
            <a:off x="457200" y="116632"/>
            <a:ext cx="8229600" cy="57606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a:bodyPr>
          <a:lstStyle/>
          <a:p>
            <a:pPr algn="ctr" eaLnBrk="1" fontAlgn="auto" hangingPunct="1">
              <a:spcBef>
                <a:spcPts val="0"/>
              </a:spcBef>
              <a:spcAft>
                <a:spcPts val="0"/>
              </a:spcAft>
              <a:defRPr/>
            </a:pPr>
            <a:r>
              <a:rPr lang="ja-JP" altLang="en-US" sz="28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機能を強化した在支診・在支病等への評価</a:t>
            </a:r>
            <a:endParaRPr lang="ja-JP" altLang="en-US" sz="28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 name="スライド番号プレースホルダ 7"/>
          <p:cNvSpPr>
            <a:spLocks noGrp="1"/>
          </p:cNvSpPr>
          <p:nvPr>
            <p:ph type="sldNum" sz="quarter" idx="11"/>
          </p:nvPr>
        </p:nvSpPr>
        <p:spPr>
          <a:xfrm>
            <a:off x="6840538" y="6480175"/>
            <a:ext cx="2133600" cy="339725"/>
          </a:xfrm>
        </p:spPr>
        <p:txBody>
          <a:bodyPr/>
          <a:lstStyle/>
          <a:p>
            <a:pPr algn="r">
              <a:defRPr/>
            </a:pPr>
            <a:fld id="{8792EED1-CA63-43A2-977A-2505910C8CE5}" type="slidenum">
              <a:rPr lang="en-US" sz="1400">
                <a:effectLst>
                  <a:outerShdw blurRad="38100" dist="38100" dir="2700000" algn="tl">
                    <a:srgbClr val="000000">
                      <a:alpha val="43137"/>
                    </a:srgbClr>
                  </a:outerShdw>
                </a:effectLst>
              </a:rPr>
              <a:pPr algn="r">
                <a:defRPr/>
              </a:pPr>
              <a:t>273</a:t>
            </a:fld>
            <a:endParaRPr lang="en-US" sz="1400" dirty="0">
              <a:effectLst>
                <a:outerShdw blurRad="38100" dist="38100" dir="2700000" algn="tl">
                  <a:srgbClr val="000000">
                    <a:alpha val="43137"/>
                  </a:srgbClr>
                </a:outerShdw>
              </a:effectLst>
            </a:endParaRPr>
          </a:p>
        </p:txBody>
      </p:sp>
      <p:sp>
        <p:nvSpPr>
          <p:cNvPr id="8" name="テキスト ボックス 7"/>
          <p:cNvSpPr txBox="1"/>
          <p:nvPr/>
        </p:nvSpPr>
        <p:spPr>
          <a:xfrm>
            <a:off x="4499992" y="1556793"/>
            <a:ext cx="450100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188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210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638</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643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901</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692696"/>
            <a:ext cx="8208912" cy="1008112"/>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fontAlgn="auto">
              <a:spcBef>
                <a:spcPts val="0"/>
              </a:spcBef>
              <a:spcAft>
                <a:spcPts val="0"/>
              </a:spcAft>
              <a:defRPr/>
            </a:pPr>
            <a:r>
              <a:rPr kumimoji="0" lang="en-US" altLang="ja-JP" sz="2300" dirty="0">
                <a:latin typeface="MS UI Gothic" pitchFamily="50" charset="-128"/>
                <a:ea typeface="MS UI Gothic" pitchFamily="50" charset="-128"/>
              </a:rPr>
              <a:t>(3)</a:t>
            </a:r>
            <a:r>
              <a:rPr kumimoji="0" lang="ja-JP" altLang="en-US" sz="2300" dirty="0">
                <a:latin typeface="MS UI Gothic" pitchFamily="50" charset="-128"/>
                <a:ea typeface="MS UI Gothic" pitchFamily="50" charset="-128"/>
              </a:rPr>
              <a:t>　在宅療養を行っている患者への総合的な医学管理を充実させる観点から、</a:t>
            </a:r>
            <a:r>
              <a:rPr kumimoji="0" lang="ja-JP" altLang="en-US" sz="2300" dirty="0">
                <a:solidFill>
                  <a:srgbClr val="0070C0"/>
                </a:solidFill>
                <a:latin typeface="MS UI Gothic" pitchFamily="50" charset="-128"/>
                <a:ea typeface="MS UI Gothic" pitchFamily="50" charset="-128"/>
              </a:rPr>
              <a:t>特定施設入居時等医学総合管理料の引き上げ</a:t>
            </a:r>
            <a:r>
              <a:rPr kumimoji="0" lang="ja-JP" altLang="en-US" sz="2300" dirty="0">
                <a:latin typeface="MS UI Gothic" pitchFamily="50" charset="-128"/>
                <a:ea typeface="MS UI Gothic" pitchFamily="50" charset="-128"/>
              </a:rPr>
              <a:t>を行う。 </a:t>
            </a:r>
            <a:endParaRPr kumimoji="0" lang="en-US" altLang="ja-JP" sz="2300" b="1" dirty="0">
              <a:solidFill>
                <a:srgbClr val="FF0000"/>
              </a:solidFill>
              <a:latin typeface="MS UI Gothic" pitchFamily="50" charset="-128"/>
              <a:ea typeface="MS UI Gothic" pitchFamily="50" charset="-128"/>
            </a:endParaRPr>
          </a:p>
        </p:txBody>
      </p:sp>
      <p:graphicFrame>
        <p:nvGraphicFramePr>
          <p:cNvPr id="6" name="コンテンツ プレースホルダ 6"/>
          <p:cNvGraphicFramePr>
            <a:graphicFrameLocks noGrp="1"/>
          </p:cNvGraphicFramePr>
          <p:nvPr>
            <p:ph idx="1"/>
            <p:extLst>
              <p:ext uri="{D42A27DB-BD31-4B8C-83A1-F6EECF244321}">
                <p14:modId xmlns:p14="http://schemas.microsoft.com/office/powerpoint/2010/main" xmlns="" val="2637091395"/>
              </p:ext>
            </p:extLst>
          </p:nvPr>
        </p:nvGraphicFramePr>
        <p:xfrm>
          <a:off x="467544" y="1911604"/>
          <a:ext cx="8229600" cy="476105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45292">
                <a:tc>
                  <a:txBody>
                    <a:bodyPr/>
                    <a:lstStyle/>
                    <a:p>
                      <a:pPr algn="ctr"/>
                      <a:r>
                        <a:rPr kumimoji="1" lang="ja-JP" altLang="en-US" sz="1700" b="1" dirty="0" smtClean="0">
                          <a:solidFill>
                            <a:srgbClr val="FF0000"/>
                          </a:solidFill>
                          <a:latin typeface="MS UI Gothic" pitchFamily="50" charset="-128"/>
                          <a:ea typeface="MS UI Gothic" pitchFamily="50" charset="-128"/>
                        </a:rPr>
                        <a:t>改　定　後</a:t>
                      </a:r>
                      <a:endParaRPr kumimoji="1" lang="ja-JP" altLang="en-US" sz="17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700" dirty="0" smtClean="0">
                          <a:latin typeface="MS UI Gothic" pitchFamily="50" charset="-128"/>
                          <a:ea typeface="MS UI Gothic" pitchFamily="50" charset="-128"/>
                        </a:rPr>
                        <a:t>現　　行</a:t>
                      </a:r>
                      <a:endParaRPr kumimoji="1" lang="ja-JP" altLang="en-US" sz="1700" dirty="0">
                        <a:latin typeface="MS UI Gothic" pitchFamily="50" charset="-128"/>
                        <a:ea typeface="MS UI Gothic" pitchFamily="50" charset="-128"/>
                      </a:endParaRPr>
                    </a:p>
                  </a:txBody>
                  <a:tcPr anchor="ctr">
                    <a:solidFill>
                      <a:schemeClr val="accent5">
                        <a:lumMod val="20000"/>
                        <a:lumOff val="80000"/>
                      </a:schemeClr>
                    </a:solidFill>
                  </a:tcPr>
                </a:tc>
              </a:tr>
              <a:tr h="4410538">
                <a:tc>
                  <a:txBody>
                    <a:bodyPr/>
                    <a:lstStyle/>
                    <a:p>
                      <a:r>
                        <a:rPr kumimoji="1" lang="en-US" altLang="ja-JP" sz="1600" baseline="0" dirty="0" smtClean="0">
                          <a:solidFill>
                            <a:schemeClr val="tx1"/>
                          </a:solidFill>
                          <a:latin typeface="MS UI Gothic" pitchFamily="50" charset="-128"/>
                          <a:ea typeface="MS UI Gothic" pitchFamily="50" charset="-128"/>
                          <a:cs typeface="+mn-cs"/>
                        </a:rPr>
                        <a:t>C002-2</a:t>
                      </a:r>
                      <a:r>
                        <a:rPr kumimoji="1" lang="ja-JP" altLang="en-US" sz="1600" baseline="0" dirty="0" smtClean="0">
                          <a:solidFill>
                            <a:schemeClr val="tx1"/>
                          </a:solidFill>
                          <a:latin typeface="MS UI Gothic" pitchFamily="50" charset="-128"/>
                          <a:ea typeface="MS UI Gothic" pitchFamily="50" charset="-128"/>
                          <a:cs typeface="+mn-cs"/>
                        </a:rPr>
                        <a:t>　特定施設入居時等医学総合管理料</a:t>
                      </a:r>
                      <a:endParaRPr kumimoji="1" lang="en-US" altLang="ja-JP" sz="1600" baseline="0" dirty="0" smtClean="0">
                        <a:solidFill>
                          <a:schemeClr val="tx1"/>
                        </a:solidFill>
                        <a:latin typeface="MS UI Gothic" pitchFamily="50" charset="-128"/>
                        <a:ea typeface="MS UI Gothic" pitchFamily="50" charset="-128"/>
                        <a:cs typeface="+mn-cs"/>
                      </a:endParaRPr>
                    </a:p>
                    <a:p>
                      <a:r>
                        <a:rPr kumimoji="1" lang="ja-JP" altLang="en-US" sz="1600" b="1" baseline="0" dirty="0" smtClean="0">
                          <a:solidFill>
                            <a:srgbClr val="FF0000"/>
                          </a:solidFill>
                          <a:latin typeface="MS UI Gothic" pitchFamily="50" charset="-128"/>
                          <a:ea typeface="MS UI Gothic" pitchFamily="50" charset="-128"/>
                          <a:cs typeface="+mn-cs"/>
                        </a:rPr>
                        <a:t>●機能を強化した在支診・在支病</a:t>
                      </a:r>
                    </a:p>
                    <a:p>
                      <a:pPr marL="177800" indent="0"/>
                      <a:r>
                        <a:rPr kumimoji="1" lang="ja-JP" altLang="en-US" sz="1600" b="1" baseline="0" dirty="0" smtClean="0">
                          <a:solidFill>
                            <a:srgbClr val="FF0000"/>
                          </a:solidFill>
                          <a:latin typeface="MS UI Gothic" pitchFamily="50" charset="-128"/>
                          <a:ea typeface="MS UI Gothic" pitchFamily="50" charset="-128"/>
                          <a:cs typeface="+mn-cs"/>
                        </a:rPr>
                        <a:t>◆病床を有する場合</a:t>
                      </a:r>
                    </a:p>
                    <a:p>
                      <a:pPr marL="450850" indent="0"/>
                      <a:r>
                        <a:rPr kumimoji="1" lang="ja-JP" altLang="en-US" sz="1600" b="1" baseline="0" dirty="0" smtClean="0">
                          <a:solidFill>
                            <a:srgbClr val="FF0000"/>
                          </a:solidFill>
                          <a:latin typeface="MS UI Gothic" pitchFamily="50" charset="-128"/>
                          <a:ea typeface="MS UI Gothic" pitchFamily="50" charset="-128"/>
                          <a:cs typeface="+mn-cs"/>
                        </a:rPr>
                        <a:t>イ　処方せんを交付する場合</a:t>
                      </a:r>
                      <a:endParaRPr kumimoji="1" lang="en-US" altLang="ja-JP" sz="1600" b="1" baseline="0" dirty="0" smtClean="0">
                        <a:solidFill>
                          <a:srgbClr val="FF0000"/>
                        </a:solidFill>
                        <a:latin typeface="MS UI Gothic" pitchFamily="50" charset="-128"/>
                        <a:ea typeface="MS UI Gothic" pitchFamily="50" charset="-128"/>
                        <a:cs typeface="+mn-cs"/>
                      </a:endParaRPr>
                    </a:p>
                    <a:p>
                      <a:pPr marL="450850" indent="0"/>
                      <a:r>
                        <a:rPr kumimoji="1" lang="ja-JP" altLang="en-US" sz="1600" b="1" baseline="0" dirty="0" smtClean="0">
                          <a:solidFill>
                            <a:srgbClr val="FF0000"/>
                          </a:solidFill>
                          <a:latin typeface="MS UI Gothic" pitchFamily="50" charset="-128"/>
                          <a:ea typeface="MS UI Gothic" pitchFamily="50" charset="-128"/>
                          <a:cs typeface="+mn-cs"/>
                        </a:rPr>
                        <a:t>　　　　　　　　　　　　　　　３</a:t>
                      </a:r>
                      <a:r>
                        <a:rPr kumimoji="1" lang="en-US" altLang="ja-JP" sz="1600" b="1" baseline="0" dirty="0" smtClean="0">
                          <a:solidFill>
                            <a:srgbClr val="FF0000"/>
                          </a:solidFill>
                          <a:latin typeface="MS UI Gothic" pitchFamily="50" charset="-128"/>
                          <a:ea typeface="MS UI Gothic" pitchFamily="50" charset="-128"/>
                          <a:cs typeface="+mn-cs"/>
                        </a:rPr>
                        <a:t>,</a:t>
                      </a:r>
                      <a:r>
                        <a:rPr kumimoji="1" lang="ja-JP" altLang="en-US" sz="1600" b="1" baseline="0" dirty="0" smtClean="0">
                          <a:solidFill>
                            <a:srgbClr val="FF0000"/>
                          </a:solidFill>
                          <a:latin typeface="MS UI Gothic" pitchFamily="50" charset="-128"/>
                          <a:ea typeface="MS UI Gothic" pitchFamily="50" charset="-128"/>
                          <a:cs typeface="+mn-cs"/>
                        </a:rPr>
                        <a:t>６００点（新）</a:t>
                      </a:r>
                      <a:endParaRPr kumimoji="1" lang="en-US" altLang="ja-JP" sz="1600" b="1" baseline="0" dirty="0" smtClean="0">
                        <a:solidFill>
                          <a:srgbClr val="FF0000"/>
                        </a:solidFill>
                        <a:latin typeface="MS UI Gothic" pitchFamily="50" charset="-128"/>
                        <a:ea typeface="MS UI Gothic" pitchFamily="50" charset="-128"/>
                        <a:cs typeface="+mn-cs"/>
                      </a:endParaRPr>
                    </a:p>
                    <a:p>
                      <a:pPr marL="450850" indent="0"/>
                      <a:r>
                        <a:rPr kumimoji="1" lang="ja-JP" altLang="en-US" sz="1600" b="1" baseline="0" dirty="0" smtClean="0">
                          <a:solidFill>
                            <a:srgbClr val="FF0000"/>
                          </a:solidFill>
                          <a:latin typeface="MS UI Gothic" pitchFamily="50" charset="-128"/>
                          <a:ea typeface="MS UI Gothic" pitchFamily="50" charset="-128"/>
                          <a:cs typeface="+mn-cs"/>
                        </a:rPr>
                        <a:t>ロ　処方せんを交付しない場合</a:t>
                      </a:r>
                      <a:endParaRPr kumimoji="1" lang="en-US" altLang="ja-JP" sz="1600" b="1" baseline="0" dirty="0" smtClean="0">
                        <a:solidFill>
                          <a:srgbClr val="FF0000"/>
                        </a:solidFill>
                        <a:latin typeface="MS UI Gothic" pitchFamily="50" charset="-128"/>
                        <a:ea typeface="MS UI Gothic" pitchFamily="50" charset="-128"/>
                        <a:cs typeface="+mn-cs"/>
                      </a:endParaRPr>
                    </a:p>
                    <a:p>
                      <a:pPr marL="450850" indent="0"/>
                      <a:r>
                        <a:rPr kumimoji="1" lang="ja-JP" altLang="en-US" sz="1600" b="1" baseline="0" dirty="0" smtClean="0">
                          <a:solidFill>
                            <a:srgbClr val="FF0000"/>
                          </a:solidFill>
                          <a:latin typeface="MS UI Gothic" pitchFamily="50" charset="-128"/>
                          <a:ea typeface="MS UI Gothic" pitchFamily="50" charset="-128"/>
                          <a:cs typeface="+mn-cs"/>
                        </a:rPr>
                        <a:t>　　　　　　　　　　　　　　　３</a:t>
                      </a:r>
                      <a:r>
                        <a:rPr kumimoji="1" lang="en-US" altLang="ja-JP" sz="1600" b="1" baseline="0" dirty="0" smtClean="0">
                          <a:solidFill>
                            <a:srgbClr val="FF0000"/>
                          </a:solidFill>
                          <a:latin typeface="MS UI Gothic" pitchFamily="50" charset="-128"/>
                          <a:ea typeface="MS UI Gothic" pitchFamily="50" charset="-128"/>
                          <a:cs typeface="+mn-cs"/>
                        </a:rPr>
                        <a:t>,</a:t>
                      </a:r>
                      <a:r>
                        <a:rPr kumimoji="1" lang="ja-JP" altLang="en-US" sz="1600" b="1" baseline="0" dirty="0" smtClean="0">
                          <a:solidFill>
                            <a:srgbClr val="FF0000"/>
                          </a:solidFill>
                          <a:latin typeface="MS UI Gothic" pitchFamily="50" charset="-128"/>
                          <a:ea typeface="MS UI Gothic" pitchFamily="50" charset="-128"/>
                          <a:cs typeface="+mn-cs"/>
                        </a:rPr>
                        <a:t>９００点（新）</a:t>
                      </a:r>
                      <a:endParaRPr kumimoji="1" lang="en-US" altLang="ja-JP" sz="1600" b="1" baseline="0" dirty="0" smtClean="0">
                        <a:solidFill>
                          <a:srgbClr val="FF0000"/>
                        </a:solidFill>
                        <a:latin typeface="MS UI Gothic" pitchFamily="50" charset="-128"/>
                        <a:ea typeface="MS UI Gothic" pitchFamily="50" charset="-128"/>
                        <a:cs typeface="+mn-cs"/>
                      </a:endParaRPr>
                    </a:p>
                    <a:p>
                      <a:pPr marL="177800" indent="0"/>
                      <a:r>
                        <a:rPr kumimoji="1" lang="ja-JP" altLang="en-US" sz="1600" b="1" baseline="0" dirty="0" smtClean="0">
                          <a:solidFill>
                            <a:srgbClr val="FF0000"/>
                          </a:solidFill>
                          <a:latin typeface="MS UI Gothic" pitchFamily="50" charset="-128"/>
                          <a:ea typeface="MS UI Gothic" pitchFamily="50" charset="-128"/>
                          <a:cs typeface="+mn-cs"/>
                        </a:rPr>
                        <a:t>◆病床を有しない場合</a:t>
                      </a:r>
                    </a:p>
                    <a:p>
                      <a:pPr marL="450850" indent="0"/>
                      <a:r>
                        <a:rPr kumimoji="1" lang="ja-JP" altLang="en-US" sz="1600" b="1" baseline="0" dirty="0" smtClean="0">
                          <a:solidFill>
                            <a:srgbClr val="FF0000"/>
                          </a:solidFill>
                          <a:latin typeface="MS UI Gothic" pitchFamily="50" charset="-128"/>
                          <a:ea typeface="MS UI Gothic" pitchFamily="50" charset="-128"/>
                          <a:cs typeface="+mn-cs"/>
                        </a:rPr>
                        <a:t>イ　処方せんを交付する場合</a:t>
                      </a:r>
                      <a:endParaRPr kumimoji="1" lang="en-US" altLang="ja-JP" sz="1600" b="1" baseline="0" dirty="0" smtClean="0">
                        <a:solidFill>
                          <a:srgbClr val="FF0000"/>
                        </a:solidFill>
                        <a:latin typeface="MS UI Gothic" pitchFamily="50" charset="-128"/>
                        <a:ea typeface="MS UI Gothic" pitchFamily="50" charset="-128"/>
                        <a:cs typeface="+mn-cs"/>
                      </a:endParaRPr>
                    </a:p>
                    <a:p>
                      <a:pPr marL="450850" indent="0"/>
                      <a:r>
                        <a:rPr kumimoji="1" lang="ja-JP" altLang="en-US" sz="1600" b="1" baseline="0" dirty="0" smtClean="0">
                          <a:solidFill>
                            <a:srgbClr val="FF0000"/>
                          </a:solidFill>
                          <a:latin typeface="MS UI Gothic" pitchFamily="50" charset="-128"/>
                          <a:ea typeface="MS UI Gothic" pitchFamily="50" charset="-128"/>
                          <a:cs typeface="+mn-cs"/>
                        </a:rPr>
                        <a:t>　　　　　　　　　　　　　　　３</a:t>
                      </a:r>
                      <a:r>
                        <a:rPr kumimoji="1" lang="en-US" altLang="ja-JP" sz="1600" b="1" baseline="0" dirty="0" smtClean="0">
                          <a:solidFill>
                            <a:srgbClr val="FF0000"/>
                          </a:solidFill>
                          <a:latin typeface="MS UI Gothic" pitchFamily="50" charset="-128"/>
                          <a:ea typeface="MS UI Gothic" pitchFamily="50" charset="-128"/>
                          <a:cs typeface="+mn-cs"/>
                        </a:rPr>
                        <a:t>,</a:t>
                      </a:r>
                      <a:r>
                        <a:rPr kumimoji="1" lang="ja-JP" altLang="en-US" sz="1600" b="1" baseline="0" dirty="0" smtClean="0">
                          <a:solidFill>
                            <a:srgbClr val="FF0000"/>
                          </a:solidFill>
                          <a:latin typeface="MS UI Gothic" pitchFamily="50" charset="-128"/>
                          <a:ea typeface="MS UI Gothic" pitchFamily="50" charset="-128"/>
                          <a:cs typeface="+mn-cs"/>
                        </a:rPr>
                        <a:t>３００点（新）</a:t>
                      </a:r>
                      <a:endParaRPr kumimoji="1" lang="en-US" altLang="ja-JP" sz="1600" b="1" baseline="0" dirty="0" smtClean="0">
                        <a:solidFill>
                          <a:srgbClr val="FF0000"/>
                        </a:solidFill>
                        <a:latin typeface="MS UI Gothic" pitchFamily="50" charset="-128"/>
                        <a:ea typeface="MS UI Gothic" pitchFamily="50" charset="-128"/>
                        <a:cs typeface="+mn-cs"/>
                      </a:endParaRPr>
                    </a:p>
                    <a:p>
                      <a:pPr marL="450850" indent="0"/>
                      <a:r>
                        <a:rPr kumimoji="1" lang="ja-JP" altLang="en-US" sz="1600" b="1" baseline="0" dirty="0" smtClean="0">
                          <a:solidFill>
                            <a:srgbClr val="FF0000"/>
                          </a:solidFill>
                          <a:latin typeface="MS UI Gothic" pitchFamily="50" charset="-128"/>
                          <a:ea typeface="MS UI Gothic" pitchFamily="50" charset="-128"/>
                          <a:cs typeface="+mn-cs"/>
                        </a:rPr>
                        <a:t>ロ　処方せんを交付しない場合</a:t>
                      </a:r>
                      <a:endParaRPr kumimoji="1" lang="en-US" altLang="ja-JP" sz="1600" b="1" baseline="0" dirty="0" smtClean="0">
                        <a:solidFill>
                          <a:srgbClr val="FF0000"/>
                        </a:solidFill>
                        <a:latin typeface="MS UI Gothic" pitchFamily="50" charset="-128"/>
                        <a:ea typeface="MS UI Gothic" pitchFamily="50" charset="-128"/>
                        <a:cs typeface="+mn-cs"/>
                      </a:endParaRPr>
                    </a:p>
                    <a:p>
                      <a:pPr marL="450850" indent="0"/>
                      <a:r>
                        <a:rPr kumimoji="1" lang="ja-JP" altLang="en-US" sz="1600" b="1" baseline="0" dirty="0" smtClean="0">
                          <a:solidFill>
                            <a:srgbClr val="FF0000"/>
                          </a:solidFill>
                          <a:latin typeface="MS UI Gothic" pitchFamily="50" charset="-128"/>
                          <a:ea typeface="MS UI Gothic" pitchFamily="50" charset="-128"/>
                          <a:cs typeface="+mn-cs"/>
                        </a:rPr>
                        <a:t>　　　　　　　　　　　　　　　３</a:t>
                      </a:r>
                      <a:r>
                        <a:rPr kumimoji="1" lang="en-US" altLang="ja-JP" sz="1600" b="1" baseline="0" dirty="0" smtClean="0">
                          <a:solidFill>
                            <a:srgbClr val="FF0000"/>
                          </a:solidFill>
                          <a:latin typeface="MS UI Gothic" pitchFamily="50" charset="-128"/>
                          <a:ea typeface="MS UI Gothic" pitchFamily="50" charset="-128"/>
                          <a:cs typeface="+mn-cs"/>
                        </a:rPr>
                        <a:t>,</a:t>
                      </a:r>
                      <a:r>
                        <a:rPr kumimoji="1" lang="ja-JP" altLang="en-US" sz="1600" b="1" baseline="0" dirty="0" smtClean="0">
                          <a:solidFill>
                            <a:srgbClr val="FF0000"/>
                          </a:solidFill>
                          <a:latin typeface="MS UI Gothic" pitchFamily="50" charset="-128"/>
                          <a:ea typeface="MS UI Gothic" pitchFamily="50" charset="-128"/>
                          <a:cs typeface="+mn-cs"/>
                        </a:rPr>
                        <a:t>６００点（新）</a:t>
                      </a:r>
                      <a:endParaRPr kumimoji="1" lang="en-US" altLang="ja-JP" sz="1600" b="1" baseline="0" dirty="0" smtClean="0">
                        <a:solidFill>
                          <a:srgbClr val="FF0000"/>
                        </a:solidFill>
                        <a:latin typeface="MS UI Gothic" pitchFamily="50" charset="-128"/>
                        <a:ea typeface="MS UI Gothic" pitchFamily="50" charset="-128"/>
                        <a:cs typeface="+mn-cs"/>
                      </a:endParaRPr>
                    </a:p>
                    <a:p>
                      <a:r>
                        <a:rPr kumimoji="1" lang="ja-JP" altLang="en-US" sz="1600" baseline="0" dirty="0" smtClean="0">
                          <a:solidFill>
                            <a:schemeClr val="tx1"/>
                          </a:solidFill>
                          <a:latin typeface="MS UI Gothic" pitchFamily="50" charset="-128"/>
                          <a:ea typeface="MS UI Gothic" pitchFamily="50" charset="-128"/>
                          <a:cs typeface="+mn-cs"/>
                        </a:rPr>
                        <a:t>●在支診・在支病（従来型）</a:t>
                      </a:r>
                    </a:p>
                    <a:p>
                      <a:pPr marL="450850" indent="0"/>
                      <a:r>
                        <a:rPr kumimoji="1" lang="ja-JP" altLang="en-US" sz="1600" baseline="0" dirty="0" smtClean="0">
                          <a:solidFill>
                            <a:schemeClr val="tx1"/>
                          </a:solidFill>
                          <a:latin typeface="MS UI Gothic" pitchFamily="50" charset="-128"/>
                          <a:ea typeface="MS UI Gothic" pitchFamily="50" charset="-128"/>
                          <a:cs typeface="+mn-cs"/>
                        </a:rPr>
                        <a:t>イ　処方せんを交付する場合</a:t>
                      </a:r>
                      <a:endParaRPr kumimoji="1" lang="en-US" altLang="ja-JP" sz="1600" baseline="0" dirty="0" smtClean="0">
                        <a:solidFill>
                          <a:schemeClr val="tx1"/>
                        </a:solidFill>
                        <a:latin typeface="MS UI Gothic" pitchFamily="50" charset="-128"/>
                        <a:ea typeface="MS UI Gothic" pitchFamily="50" charset="-128"/>
                        <a:cs typeface="+mn-cs"/>
                      </a:endParaRPr>
                    </a:p>
                    <a:p>
                      <a:pPr marL="2484000" indent="0"/>
                      <a:r>
                        <a:rPr kumimoji="1" lang="ja-JP" altLang="en-US" sz="1600" baseline="0" dirty="0" smtClean="0">
                          <a:solidFill>
                            <a:schemeClr val="tx1"/>
                          </a:solidFill>
                          <a:latin typeface="MS UI Gothic" pitchFamily="50" charset="-128"/>
                          <a:ea typeface="MS UI Gothic" pitchFamily="50" charset="-128"/>
                          <a:cs typeface="+mn-cs"/>
                        </a:rPr>
                        <a:t>３</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０００点</a:t>
                      </a:r>
                    </a:p>
                    <a:p>
                      <a:pPr marL="450850" indent="0"/>
                      <a:r>
                        <a:rPr kumimoji="1" lang="ja-JP" altLang="en-US" sz="1600" baseline="0" dirty="0" smtClean="0">
                          <a:solidFill>
                            <a:schemeClr val="tx1"/>
                          </a:solidFill>
                          <a:latin typeface="MS UI Gothic" pitchFamily="50" charset="-128"/>
                          <a:ea typeface="MS UI Gothic" pitchFamily="50" charset="-128"/>
                          <a:cs typeface="+mn-cs"/>
                        </a:rPr>
                        <a:t>ロ　処方せんを交付しない場合</a:t>
                      </a:r>
                      <a:endParaRPr kumimoji="1" lang="en-US" altLang="ja-JP" sz="1600" baseline="0" dirty="0" smtClean="0">
                        <a:solidFill>
                          <a:schemeClr val="tx1"/>
                        </a:solidFill>
                        <a:latin typeface="MS UI Gothic" pitchFamily="50" charset="-128"/>
                        <a:ea typeface="MS UI Gothic" pitchFamily="50" charset="-128"/>
                        <a:cs typeface="+mn-cs"/>
                      </a:endParaRPr>
                    </a:p>
                    <a:p>
                      <a:pPr marL="2484000" indent="0"/>
                      <a:r>
                        <a:rPr kumimoji="1" lang="ja-JP" altLang="en-US" sz="1600" baseline="0" dirty="0" smtClean="0">
                          <a:solidFill>
                            <a:schemeClr val="tx1"/>
                          </a:solidFill>
                          <a:latin typeface="MS UI Gothic" pitchFamily="50" charset="-128"/>
                          <a:ea typeface="MS UI Gothic" pitchFamily="50" charset="-128"/>
                          <a:cs typeface="+mn-cs"/>
                        </a:rPr>
                        <a:t>３</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３００点</a:t>
                      </a:r>
                      <a:endParaRPr kumimoji="1" lang="en-US" altLang="ja-JP" sz="16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en-US" altLang="ja-JP" sz="1600" baseline="0" dirty="0" smtClean="0">
                          <a:solidFill>
                            <a:schemeClr val="tx1"/>
                          </a:solidFill>
                          <a:latin typeface="MS UI Gothic" pitchFamily="50" charset="-128"/>
                          <a:ea typeface="MS UI Gothic" pitchFamily="50" charset="-128"/>
                          <a:cs typeface="+mn-cs"/>
                        </a:rPr>
                        <a:t>C002-2</a:t>
                      </a:r>
                      <a:r>
                        <a:rPr kumimoji="1" lang="ja-JP" altLang="en-US" sz="1600" baseline="0" dirty="0" smtClean="0">
                          <a:solidFill>
                            <a:schemeClr val="tx1"/>
                          </a:solidFill>
                          <a:latin typeface="MS UI Gothic" pitchFamily="50" charset="-128"/>
                          <a:ea typeface="MS UI Gothic" pitchFamily="50" charset="-128"/>
                          <a:cs typeface="+mn-cs"/>
                        </a:rPr>
                        <a:t>　特定施設入居時等医学総合管理料</a:t>
                      </a:r>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r>
                        <a:rPr kumimoji="1" lang="ja-JP" altLang="en-US" sz="1600" baseline="0" dirty="0" smtClean="0">
                          <a:solidFill>
                            <a:schemeClr val="tx1"/>
                          </a:solidFill>
                          <a:latin typeface="MS UI Gothic" pitchFamily="50" charset="-128"/>
                          <a:ea typeface="MS UI Gothic" pitchFamily="50" charset="-128"/>
                          <a:cs typeface="+mn-cs"/>
                        </a:rPr>
                        <a:t>●在支診・在支病</a:t>
                      </a:r>
                    </a:p>
                    <a:p>
                      <a:pPr marL="450850" indent="0"/>
                      <a:r>
                        <a:rPr kumimoji="1" lang="ja-JP" altLang="en-US" sz="1600" baseline="0" dirty="0" smtClean="0">
                          <a:solidFill>
                            <a:schemeClr val="tx1"/>
                          </a:solidFill>
                          <a:latin typeface="MS UI Gothic" pitchFamily="50" charset="-128"/>
                          <a:ea typeface="MS UI Gothic" pitchFamily="50" charset="-128"/>
                          <a:cs typeface="+mn-cs"/>
                        </a:rPr>
                        <a:t>イ　処方せんを交付する場合</a:t>
                      </a:r>
                      <a:endParaRPr kumimoji="1" lang="en-US" altLang="ja-JP" sz="1600" baseline="0" dirty="0" smtClean="0">
                        <a:solidFill>
                          <a:schemeClr val="tx1"/>
                        </a:solidFill>
                        <a:latin typeface="MS UI Gothic" pitchFamily="50" charset="-128"/>
                        <a:ea typeface="MS UI Gothic" pitchFamily="50" charset="-128"/>
                        <a:cs typeface="+mn-cs"/>
                      </a:endParaRPr>
                    </a:p>
                    <a:p>
                      <a:pPr marL="2484000" indent="0"/>
                      <a:r>
                        <a:rPr kumimoji="1" lang="ja-JP" altLang="en-US" sz="1600" baseline="0" dirty="0" smtClean="0">
                          <a:solidFill>
                            <a:schemeClr val="tx1"/>
                          </a:solidFill>
                          <a:latin typeface="MS UI Gothic" pitchFamily="50" charset="-128"/>
                          <a:ea typeface="MS UI Gothic" pitchFamily="50" charset="-128"/>
                          <a:cs typeface="+mn-cs"/>
                        </a:rPr>
                        <a:t>３</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０００点</a:t>
                      </a:r>
                    </a:p>
                    <a:p>
                      <a:pPr marL="450850" indent="0"/>
                      <a:r>
                        <a:rPr kumimoji="1" lang="ja-JP" altLang="en-US" sz="1600" baseline="0" dirty="0" smtClean="0">
                          <a:solidFill>
                            <a:schemeClr val="tx1"/>
                          </a:solidFill>
                          <a:latin typeface="MS UI Gothic" pitchFamily="50" charset="-128"/>
                          <a:ea typeface="MS UI Gothic" pitchFamily="50" charset="-128"/>
                          <a:cs typeface="+mn-cs"/>
                        </a:rPr>
                        <a:t>ロ　処方せんを交付しない場合</a:t>
                      </a:r>
                      <a:endParaRPr kumimoji="1" lang="en-US" altLang="ja-JP" sz="1600" baseline="0" dirty="0" smtClean="0">
                        <a:solidFill>
                          <a:schemeClr val="tx1"/>
                        </a:solidFill>
                        <a:latin typeface="MS UI Gothic" pitchFamily="50" charset="-128"/>
                        <a:ea typeface="MS UI Gothic" pitchFamily="50" charset="-128"/>
                        <a:cs typeface="+mn-cs"/>
                      </a:endParaRPr>
                    </a:p>
                    <a:p>
                      <a:pPr marL="2484000" indent="0"/>
                      <a:r>
                        <a:rPr kumimoji="1" lang="ja-JP" altLang="en-US" sz="1600" baseline="0" dirty="0" smtClean="0">
                          <a:solidFill>
                            <a:schemeClr val="tx1"/>
                          </a:solidFill>
                          <a:latin typeface="MS UI Gothic" pitchFamily="50" charset="-128"/>
                          <a:ea typeface="MS UI Gothic" pitchFamily="50" charset="-128"/>
                          <a:cs typeface="+mn-cs"/>
                        </a:rPr>
                        <a:t>３</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３００点</a:t>
                      </a:r>
                      <a:endParaRPr kumimoji="1" lang="zh-CN" altLang="en-US" sz="16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10" name="タイトル 2"/>
          <p:cNvSpPr>
            <a:spLocks noGrp="1"/>
          </p:cNvSpPr>
          <p:nvPr>
            <p:ph type="title"/>
          </p:nvPr>
        </p:nvSpPr>
        <p:spPr>
          <a:xfrm>
            <a:off x="457200" y="116632"/>
            <a:ext cx="8229600" cy="57606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a:bodyPr>
          <a:lstStyle/>
          <a:p>
            <a:pPr algn="ctr" eaLnBrk="1" fontAlgn="auto" hangingPunct="1">
              <a:spcBef>
                <a:spcPts val="0"/>
              </a:spcBef>
              <a:spcAft>
                <a:spcPts val="0"/>
              </a:spcAft>
              <a:defRPr/>
            </a:pPr>
            <a:r>
              <a:rPr lang="ja-JP" altLang="en-US" sz="28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機能を強化した在支診・在支病等への評価</a:t>
            </a:r>
            <a:endParaRPr lang="ja-JP" altLang="en-US" sz="28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 name="スライド番号プレースホルダ 7"/>
          <p:cNvSpPr>
            <a:spLocks noGrp="1"/>
          </p:cNvSpPr>
          <p:nvPr>
            <p:ph type="sldNum" sz="quarter" idx="11"/>
          </p:nvPr>
        </p:nvSpPr>
        <p:spPr>
          <a:xfrm>
            <a:off x="6840538" y="6480175"/>
            <a:ext cx="2133600" cy="339725"/>
          </a:xfrm>
        </p:spPr>
        <p:txBody>
          <a:bodyPr/>
          <a:lstStyle/>
          <a:p>
            <a:pPr algn="r">
              <a:defRPr/>
            </a:pPr>
            <a:fld id="{C0B288B8-C518-4AD4-949F-D0CCDB6615A2}" type="slidenum">
              <a:rPr lang="en-US" sz="1400">
                <a:effectLst>
                  <a:outerShdw blurRad="38100" dist="38100" dir="2700000" algn="tl">
                    <a:srgbClr val="000000">
                      <a:alpha val="43137"/>
                    </a:srgbClr>
                  </a:outerShdw>
                </a:effectLst>
              </a:rPr>
              <a:pPr algn="r">
                <a:defRPr/>
              </a:pPr>
              <a:t>274</a:t>
            </a:fld>
            <a:endParaRPr lang="en-US" sz="1400" dirty="0">
              <a:effectLst>
                <a:outerShdw blurRad="38100" dist="38100" dir="2700000" algn="tl">
                  <a:srgbClr val="000000">
                    <a:alpha val="43137"/>
                  </a:srgbClr>
                </a:outerShdw>
              </a:effectLst>
            </a:endParaRPr>
          </a:p>
        </p:txBody>
      </p:sp>
      <p:sp>
        <p:nvSpPr>
          <p:cNvPr id="8" name="テキスト ボックス 7"/>
          <p:cNvSpPr txBox="1"/>
          <p:nvPr/>
        </p:nvSpPr>
        <p:spPr>
          <a:xfrm>
            <a:off x="4572000" y="1628801"/>
            <a:ext cx="439248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188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210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638</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643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901</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5"/>
          <p:cNvSpPr>
            <a:spLocks noGrp="1"/>
          </p:cNvSpPr>
          <p:nvPr>
            <p:ph idx="1"/>
          </p:nvPr>
        </p:nvSpPr>
        <p:spPr>
          <a:xfrm>
            <a:off x="467544" y="764704"/>
            <a:ext cx="8229600" cy="1224136"/>
          </a:xfrm>
          <a:solidFill>
            <a:srgbClr val="FFFFCC"/>
          </a:solidFill>
          <a:effectLst>
            <a:innerShdw blurRad="63500" dist="50800" dir="13500000">
              <a:prstClr val="black">
                <a:alpha val="50000"/>
              </a:prstClr>
            </a:innerShdw>
          </a:effectLst>
        </p:spPr>
        <p:txBody>
          <a:bodyPr anchor="t">
            <a:normAutofit/>
          </a:bodyPr>
          <a:lstStyle/>
          <a:p>
            <a:pPr marL="177800" indent="-95250" eaLnBrk="1" fontAlgn="auto" hangingPunct="1">
              <a:spcBef>
                <a:spcPts val="0"/>
              </a:spcBef>
              <a:spcAft>
                <a:spcPts val="0"/>
              </a:spcAft>
              <a:buFontTx/>
              <a:buNone/>
              <a:defRPr/>
            </a:pPr>
            <a:r>
              <a:rPr lang="ja-JP" altLang="en-US" sz="2400" dirty="0" smtClean="0">
                <a:solidFill>
                  <a:sysClr val="windowText" lastClr="000000"/>
                </a:solidFill>
                <a:latin typeface="HGPｺﾞｼｯｸE" pitchFamily="50" charset="-128"/>
                <a:ea typeface="HGPｺﾞｼｯｸE" pitchFamily="50" charset="-128"/>
              </a:rPr>
              <a:t>　　在宅</a:t>
            </a:r>
            <a:r>
              <a:rPr lang="ja-JP" altLang="en-US" sz="2400" dirty="0">
                <a:solidFill>
                  <a:sysClr val="windowText" lastClr="000000"/>
                </a:solidFill>
                <a:latin typeface="HGPｺﾞｼｯｸE" pitchFamily="50" charset="-128"/>
                <a:ea typeface="HGPｺﾞｼｯｸE" pitchFamily="50" charset="-128"/>
              </a:rPr>
              <a:t>ターミナルケア加算については、ターミナルケアの</a:t>
            </a:r>
            <a:r>
              <a:rPr lang="ja-JP" altLang="en-US" sz="2400" dirty="0">
                <a:solidFill>
                  <a:srgbClr val="0070C0"/>
                </a:solidFill>
                <a:latin typeface="HGPｺﾞｼｯｸE" pitchFamily="50" charset="-128"/>
                <a:ea typeface="HGPｺﾞｼｯｸE" pitchFamily="50" charset="-128"/>
              </a:rPr>
              <a:t>プロセスと看取りに分けた評価体系</a:t>
            </a:r>
            <a:r>
              <a:rPr lang="ja-JP" altLang="en-US" sz="2400" dirty="0">
                <a:solidFill>
                  <a:sysClr val="windowText" lastClr="000000"/>
                </a:solidFill>
                <a:latin typeface="HGPｺﾞｼｯｸE" pitchFamily="50" charset="-128"/>
                <a:ea typeface="HGPｺﾞｼｯｸE" pitchFamily="50" charset="-128"/>
              </a:rPr>
              <a:t>に見直し、</a:t>
            </a:r>
            <a:r>
              <a:rPr lang="ja-JP" altLang="en-US" sz="2400" dirty="0">
                <a:solidFill>
                  <a:srgbClr val="0070C0"/>
                </a:solidFill>
                <a:latin typeface="HGPｺﾞｼｯｸE" pitchFamily="50" charset="-128"/>
                <a:ea typeface="HGPｺﾞｼｯｸE" pitchFamily="50" charset="-128"/>
              </a:rPr>
              <a:t>機能を強化した在支診・在支病</a:t>
            </a:r>
            <a:r>
              <a:rPr lang="ja-JP" altLang="en-US" sz="2400" dirty="0">
                <a:solidFill>
                  <a:sysClr val="windowText" lastClr="000000"/>
                </a:solidFill>
                <a:latin typeface="HGPｺﾞｼｯｸE" pitchFamily="50" charset="-128"/>
                <a:ea typeface="HGPｺﾞｼｯｸE" pitchFamily="50" charset="-128"/>
              </a:rPr>
              <a:t>と併せて評価を行う。</a:t>
            </a:r>
          </a:p>
        </p:txBody>
      </p:sp>
      <p:sp>
        <p:nvSpPr>
          <p:cNvPr id="3" name="タイトル 2"/>
          <p:cNvSpPr>
            <a:spLocks noGrp="1"/>
          </p:cNvSpPr>
          <p:nvPr>
            <p:ph type="title"/>
          </p:nvPr>
        </p:nvSpPr>
        <p:spPr>
          <a:xfrm>
            <a:off x="457200" y="116632"/>
            <a:ext cx="8229600" cy="648072"/>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a:bodyPr>
          <a:lstStyle/>
          <a:p>
            <a:pPr algn="ctr" eaLnBrk="1" fontAlgn="auto" hangingPunct="1">
              <a:spcBef>
                <a:spcPts val="0"/>
              </a:spcBef>
              <a:spcAft>
                <a:spcPts val="0"/>
              </a:spcAft>
              <a:defRPr/>
            </a:pPr>
            <a:r>
              <a:rPr lang="ja-JP" altLang="en-US" sz="28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看取りに至るまでの医療の充実について</a:t>
            </a:r>
            <a:endParaRPr lang="ja-JP" altLang="en-US" sz="28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graphicFrame>
        <p:nvGraphicFramePr>
          <p:cNvPr id="5" name="コンテンツ プレースホルダ 4"/>
          <p:cNvGraphicFramePr>
            <a:graphicFrameLocks/>
          </p:cNvGraphicFramePr>
          <p:nvPr>
            <p:extLst>
              <p:ext uri="{D42A27DB-BD31-4B8C-83A1-F6EECF244321}">
                <p14:modId xmlns:p14="http://schemas.microsoft.com/office/powerpoint/2010/main" xmlns="" val="135654351"/>
              </p:ext>
            </p:extLst>
          </p:nvPr>
        </p:nvGraphicFramePr>
        <p:xfrm>
          <a:off x="467544" y="2204864"/>
          <a:ext cx="8229600" cy="4608512"/>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64647">
                <a:tc>
                  <a:txBody>
                    <a:bodyPr/>
                    <a:lstStyle/>
                    <a:p>
                      <a:pPr algn="ctr"/>
                      <a:r>
                        <a:rPr kumimoji="1" lang="ja-JP" altLang="en-US" sz="1750" b="1" dirty="0" smtClean="0">
                          <a:solidFill>
                            <a:srgbClr val="FF0000"/>
                          </a:solidFill>
                          <a:effectLst/>
                          <a:latin typeface="MS UI Gothic" pitchFamily="50" charset="-128"/>
                          <a:ea typeface="MS UI Gothic" pitchFamily="50" charset="-128"/>
                        </a:rPr>
                        <a:t>改　定　後</a:t>
                      </a:r>
                      <a:endParaRPr kumimoji="1" lang="ja-JP" altLang="en-US" sz="1750" b="1" dirty="0">
                        <a:solidFill>
                          <a:srgbClr val="FF0000"/>
                        </a:solidFill>
                        <a:effectLst/>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1750" b="0" dirty="0" smtClean="0">
                          <a:effectLst/>
                          <a:latin typeface="MS UI Gothic" pitchFamily="50" charset="-128"/>
                          <a:ea typeface="MS UI Gothic" pitchFamily="50" charset="-128"/>
                        </a:rPr>
                        <a:t>現　　行</a:t>
                      </a:r>
                      <a:endParaRPr kumimoji="1" lang="ja-JP" altLang="en-US" sz="1750" b="0" dirty="0">
                        <a:effectLst/>
                        <a:latin typeface="MS UI Gothic" pitchFamily="50" charset="-128"/>
                        <a:ea typeface="MS UI Gothic" pitchFamily="50" charset="-128"/>
                      </a:endParaRPr>
                    </a:p>
                  </a:txBody>
                  <a:tcPr>
                    <a:solidFill>
                      <a:schemeClr val="accent5">
                        <a:lumMod val="20000"/>
                        <a:lumOff val="80000"/>
                      </a:schemeClr>
                    </a:solidFill>
                  </a:tcPr>
                </a:tc>
              </a:tr>
              <a:tr h="4243865">
                <a:tc>
                  <a:txBody>
                    <a:bodyPr/>
                    <a:lstStyle/>
                    <a:p>
                      <a:r>
                        <a:rPr kumimoji="1" lang="ja-JP" altLang="en-US" sz="1750" b="0" spc="0" baseline="0" dirty="0" smtClean="0">
                          <a:solidFill>
                            <a:schemeClr val="tx1"/>
                          </a:solidFill>
                          <a:effectLst/>
                          <a:latin typeface="MS UI Gothic" pitchFamily="50" charset="-128"/>
                          <a:ea typeface="MS UI Gothic" pitchFamily="50" charset="-128"/>
                          <a:cs typeface="+mn-cs"/>
                        </a:rPr>
                        <a:t>Ｃ</a:t>
                      </a:r>
                      <a:r>
                        <a:rPr kumimoji="1" lang="en-US" altLang="ja-JP" sz="1750" b="0" spc="0" baseline="0" dirty="0" smtClean="0">
                          <a:solidFill>
                            <a:schemeClr val="tx1"/>
                          </a:solidFill>
                          <a:effectLst/>
                          <a:latin typeface="MS UI Gothic" pitchFamily="50" charset="-128"/>
                          <a:ea typeface="MS UI Gothic" pitchFamily="50" charset="-128"/>
                          <a:cs typeface="+mn-cs"/>
                        </a:rPr>
                        <a:t>001</a:t>
                      </a:r>
                      <a:r>
                        <a:rPr kumimoji="1" lang="ja-JP" altLang="en-US" sz="1750" b="0" spc="0" baseline="0" dirty="0" smtClean="0">
                          <a:solidFill>
                            <a:schemeClr val="tx1"/>
                          </a:solidFill>
                          <a:effectLst/>
                          <a:latin typeface="MS UI Gothic" pitchFamily="50" charset="-128"/>
                          <a:ea typeface="MS UI Gothic" pitchFamily="50" charset="-128"/>
                          <a:cs typeface="+mn-cs"/>
                        </a:rPr>
                        <a:t>　在宅患者訪問診療料（１日につき）</a:t>
                      </a:r>
                      <a:endParaRPr kumimoji="1" lang="en-US" altLang="ja-JP" sz="1750" b="0" spc="0" baseline="0" dirty="0" smtClean="0">
                        <a:solidFill>
                          <a:schemeClr val="tx1"/>
                        </a:solidFill>
                        <a:effectLst/>
                        <a:latin typeface="MS UI Gothic" pitchFamily="50" charset="-128"/>
                        <a:ea typeface="MS UI Gothic" pitchFamily="50" charset="-128"/>
                        <a:cs typeface="+mn-cs"/>
                      </a:endParaRPr>
                    </a:p>
                    <a:p>
                      <a:pPr>
                        <a:spcBef>
                          <a:spcPts val="600"/>
                        </a:spcBef>
                        <a:spcAft>
                          <a:spcPts val="600"/>
                        </a:spcAft>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注６　在宅ターミナルケア加算</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r>
                        <a:rPr kumimoji="1" lang="ja-JP" altLang="en-US" sz="1600" b="1" i="0" u="none" strike="noStrike" kern="1200" baseline="0" dirty="0" smtClean="0">
                          <a:solidFill>
                            <a:srgbClr val="FF0000"/>
                          </a:solidFill>
                          <a:latin typeface="MS UI Gothic" pitchFamily="50" charset="-128"/>
                          <a:ea typeface="MS UI Gothic" pitchFamily="50" charset="-128"/>
                          <a:cs typeface="+mn-cs"/>
                        </a:rPr>
                        <a:t>●機能を強化した在支診・在支病</a:t>
                      </a:r>
                    </a:p>
                    <a:p>
                      <a:pPr marL="177800" indent="0"/>
                      <a:r>
                        <a:rPr kumimoji="1" lang="ja-JP" altLang="en-US" sz="1600" b="1" i="0" u="none" strike="noStrike" kern="1200" baseline="0" dirty="0" smtClean="0">
                          <a:solidFill>
                            <a:srgbClr val="FF0000"/>
                          </a:solidFill>
                          <a:latin typeface="MS UI Gothic" pitchFamily="50" charset="-128"/>
                          <a:ea typeface="MS UI Gothic" pitchFamily="50" charset="-128"/>
                          <a:cs typeface="+mn-cs"/>
                        </a:rPr>
                        <a:t>◆病床を有する場合</a:t>
                      </a:r>
                    </a:p>
                    <a:p>
                      <a:r>
                        <a:rPr kumimoji="1" lang="ja-JP" altLang="en-US" sz="1600" b="1" i="0" u="none" strike="noStrike" kern="1200" baseline="0" dirty="0" smtClean="0">
                          <a:solidFill>
                            <a:srgbClr val="FF0000"/>
                          </a:solidFill>
                          <a:latin typeface="MS UI Gothic" pitchFamily="50" charset="-128"/>
                          <a:ea typeface="MS UI Gothic" pitchFamily="50" charset="-128"/>
                          <a:cs typeface="+mn-cs"/>
                        </a:rPr>
                        <a:t>　　　　ターミナルケア加算　　　　６</a:t>
                      </a:r>
                      <a:r>
                        <a:rPr kumimoji="1" lang="en-US" altLang="ja-JP" sz="1600" b="1" i="0" u="none" strike="noStrike" kern="1200" baseline="0" dirty="0" smtClean="0">
                          <a:solidFill>
                            <a:srgbClr val="FF0000"/>
                          </a:solidFill>
                          <a:latin typeface="MS UI Gothic" pitchFamily="50" charset="-128"/>
                          <a:ea typeface="MS UI Gothic" pitchFamily="50" charset="-128"/>
                          <a:cs typeface="+mn-cs"/>
                        </a:rPr>
                        <a:t>,</a:t>
                      </a:r>
                      <a:r>
                        <a:rPr kumimoji="1" lang="ja-JP" altLang="en-US" sz="1600" b="1" i="0" u="none" strike="noStrike" kern="1200" baseline="0" dirty="0" smtClean="0">
                          <a:solidFill>
                            <a:srgbClr val="FF0000"/>
                          </a:solidFill>
                          <a:latin typeface="MS UI Gothic" pitchFamily="50" charset="-128"/>
                          <a:ea typeface="MS UI Gothic" pitchFamily="50" charset="-128"/>
                          <a:cs typeface="+mn-cs"/>
                        </a:rPr>
                        <a:t>０００点（新）</a:t>
                      </a:r>
                      <a:endParaRPr kumimoji="1" lang="en-US" altLang="ja-JP" sz="1600" b="1" i="0" u="none" strike="noStrike" kern="1200" baseline="0" dirty="0" smtClean="0">
                        <a:solidFill>
                          <a:srgbClr val="FF0000"/>
                        </a:solidFill>
                        <a:latin typeface="MS UI Gothic" pitchFamily="50" charset="-128"/>
                        <a:ea typeface="MS UI Gothic" pitchFamily="50" charset="-128"/>
                        <a:cs typeface="+mn-cs"/>
                      </a:endParaRPr>
                    </a:p>
                    <a:p>
                      <a:pPr marL="177800" indent="0"/>
                      <a:r>
                        <a:rPr kumimoji="1" lang="ja-JP" altLang="en-US" sz="1600" b="1" i="0" u="none" strike="noStrike" kern="1200" baseline="0" dirty="0" smtClean="0">
                          <a:solidFill>
                            <a:srgbClr val="FF0000"/>
                          </a:solidFill>
                          <a:latin typeface="MS UI Gothic" pitchFamily="50" charset="-128"/>
                          <a:ea typeface="MS UI Gothic" pitchFamily="50" charset="-128"/>
                          <a:cs typeface="+mn-cs"/>
                        </a:rPr>
                        <a:t>◆病床を有しない場合</a:t>
                      </a:r>
                    </a:p>
                    <a:p>
                      <a:r>
                        <a:rPr kumimoji="1" lang="ja-JP" altLang="en-US" sz="1600" b="1" i="0" u="none" strike="noStrike" kern="1200" baseline="0" dirty="0" smtClean="0">
                          <a:solidFill>
                            <a:srgbClr val="FF0000"/>
                          </a:solidFill>
                          <a:latin typeface="MS UI Gothic" pitchFamily="50" charset="-128"/>
                          <a:ea typeface="MS UI Gothic" pitchFamily="50" charset="-128"/>
                          <a:cs typeface="+mn-cs"/>
                        </a:rPr>
                        <a:t>　　　　ターミナルケア加算　　　　５</a:t>
                      </a:r>
                      <a:r>
                        <a:rPr kumimoji="1" lang="en-US" altLang="ja-JP" sz="1600" b="1" i="0" u="none" strike="noStrike" kern="1200" baseline="0" dirty="0" smtClean="0">
                          <a:solidFill>
                            <a:srgbClr val="FF0000"/>
                          </a:solidFill>
                          <a:latin typeface="MS UI Gothic" pitchFamily="50" charset="-128"/>
                          <a:ea typeface="MS UI Gothic" pitchFamily="50" charset="-128"/>
                          <a:cs typeface="+mn-cs"/>
                        </a:rPr>
                        <a:t>,</a:t>
                      </a:r>
                      <a:r>
                        <a:rPr kumimoji="1" lang="ja-JP" altLang="en-US" sz="1600" b="1" i="0" u="none" strike="noStrike" kern="1200" baseline="0" dirty="0" smtClean="0">
                          <a:solidFill>
                            <a:srgbClr val="FF0000"/>
                          </a:solidFill>
                          <a:latin typeface="MS UI Gothic" pitchFamily="50" charset="-128"/>
                          <a:ea typeface="MS UI Gothic" pitchFamily="50" charset="-128"/>
                          <a:cs typeface="+mn-cs"/>
                        </a:rPr>
                        <a:t>０００点（新）</a:t>
                      </a:r>
                      <a:endParaRPr kumimoji="1" lang="en-US" altLang="ja-JP" sz="1600" b="1" i="0" u="none" strike="noStrike" kern="1200" baseline="0" dirty="0" smtClean="0">
                        <a:solidFill>
                          <a:srgbClr val="FF0000"/>
                        </a:solidFill>
                        <a:latin typeface="MS UI Gothic" pitchFamily="50" charset="-128"/>
                        <a:ea typeface="MS UI Gothic" pitchFamily="50" charset="-128"/>
                        <a:cs typeface="+mn-cs"/>
                      </a:endParaRPr>
                    </a:p>
                    <a:p>
                      <a:r>
                        <a:rPr kumimoji="1" lang="ja-JP" altLang="en-US" sz="1600" b="1" i="0" u="none" strike="noStrike" kern="1200" baseline="0" dirty="0" smtClean="0">
                          <a:solidFill>
                            <a:srgbClr val="FF0000"/>
                          </a:solidFill>
                          <a:latin typeface="MS UI Gothic" pitchFamily="50" charset="-128"/>
                          <a:ea typeface="MS UI Gothic" pitchFamily="50" charset="-128"/>
                          <a:cs typeface="+mn-cs"/>
                        </a:rPr>
                        <a:t>●在支診・在支病（従来型）</a:t>
                      </a:r>
                    </a:p>
                    <a:p>
                      <a:r>
                        <a:rPr kumimoji="1" lang="ja-JP" altLang="en-US" sz="1600" b="1" i="0" u="none" strike="noStrike" kern="1200" baseline="0" dirty="0" smtClean="0">
                          <a:solidFill>
                            <a:srgbClr val="FF0000"/>
                          </a:solidFill>
                          <a:latin typeface="MS UI Gothic" pitchFamily="50" charset="-128"/>
                          <a:ea typeface="MS UI Gothic" pitchFamily="50" charset="-128"/>
                          <a:cs typeface="+mn-cs"/>
                        </a:rPr>
                        <a:t>　　　　ターミナルケア加算　　　　４</a:t>
                      </a:r>
                      <a:r>
                        <a:rPr kumimoji="1" lang="en-US" altLang="ja-JP" sz="1600" b="1" i="0" u="none" strike="noStrike" kern="1200" baseline="0" dirty="0" smtClean="0">
                          <a:solidFill>
                            <a:srgbClr val="FF0000"/>
                          </a:solidFill>
                          <a:latin typeface="MS UI Gothic" pitchFamily="50" charset="-128"/>
                          <a:ea typeface="MS UI Gothic" pitchFamily="50" charset="-128"/>
                          <a:cs typeface="+mn-cs"/>
                        </a:rPr>
                        <a:t>,</a:t>
                      </a:r>
                      <a:r>
                        <a:rPr kumimoji="1" lang="ja-JP" altLang="en-US" sz="1600" b="1" i="0" u="none" strike="noStrike" kern="1200" baseline="0" dirty="0" smtClean="0">
                          <a:solidFill>
                            <a:srgbClr val="FF0000"/>
                          </a:solidFill>
                          <a:latin typeface="MS UI Gothic" pitchFamily="50" charset="-128"/>
                          <a:ea typeface="MS UI Gothic" pitchFamily="50" charset="-128"/>
                          <a:cs typeface="+mn-cs"/>
                        </a:rPr>
                        <a:t>０００点（新）</a:t>
                      </a:r>
                      <a:endParaRPr kumimoji="1" lang="en-US" altLang="ja-JP" sz="1600" b="1" i="0" u="none" strike="noStrike" kern="1200" baseline="0" dirty="0" smtClean="0">
                        <a:solidFill>
                          <a:srgbClr val="FF0000"/>
                        </a:solidFill>
                        <a:latin typeface="MS UI Gothic" pitchFamily="50" charset="-128"/>
                        <a:ea typeface="MS UI Gothic" pitchFamily="50" charset="-128"/>
                        <a:cs typeface="+mn-cs"/>
                      </a:endParaRPr>
                    </a:p>
                    <a:p>
                      <a:r>
                        <a:rPr kumimoji="1" lang="ja-JP" altLang="en-US" sz="1600" b="1" i="0" u="none" strike="noStrike" kern="1200" baseline="0" dirty="0" smtClean="0">
                          <a:solidFill>
                            <a:srgbClr val="FF0000"/>
                          </a:solidFill>
                          <a:latin typeface="MS UI Gothic" pitchFamily="50" charset="-128"/>
                          <a:ea typeface="MS UI Gothic" pitchFamily="50" charset="-128"/>
                          <a:cs typeface="+mn-cs"/>
                        </a:rPr>
                        <a:t>●在支診・在支病以外</a:t>
                      </a:r>
                    </a:p>
                    <a:p>
                      <a:r>
                        <a:rPr kumimoji="1" lang="ja-JP" altLang="en-US" sz="1600" b="1" i="0" u="none" strike="noStrike" kern="1200" baseline="0" dirty="0" smtClean="0">
                          <a:solidFill>
                            <a:srgbClr val="FF0000"/>
                          </a:solidFill>
                          <a:latin typeface="MS UI Gothic" pitchFamily="50" charset="-128"/>
                          <a:ea typeface="MS UI Gothic" pitchFamily="50" charset="-128"/>
                          <a:cs typeface="+mn-cs"/>
                        </a:rPr>
                        <a:t>　　　　ターミナルケア加算　　　　３</a:t>
                      </a:r>
                      <a:r>
                        <a:rPr kumimoji="1" lang="en-US" altLang="ja-JP" sz="1600" b="1" i="0" u="none" strike="noStrike" kern="1200" baseline="0" dirty="0" smtClean="0">
                          <a:solidFill>
                            <a:srgbClr val="FF0000"/>
                          </a:solidFill>
                          <a:latin typeface="MS UI Gothic" pitchFamily="50" charset="-128"/>
                          <a:ea typeface="MS UI Gothic" pitchFamily="50" charset="-128"/>
                          <a:cs typeface="+mn-cs"/>
                        </a:rPr>
                        <a:t>,</a:t>
                      </a:r>
                      <a:r>
                        <a:rPr kumimoji="1" lang="ja-JP" altLang="en-US" sz="1600" b="1" i="0" u="none" strike="noStrike" kern="1200" baseline="0" dirty="0" smtClean="0">
                          <a:solidFill>
                            <a:srgbClr val="FF0000"/>
                          </a:solidFill>
                          <a:latin typeface="MS UI Gothic" pitchFamily="50" charset="-128"/>
                          <a:ea typeface="MS UI Gothic" pitchFamily="50" charset="-128"/>
                          <a:cs typeface="+mn-cs"/>
                        </a:rPr>
                        <a:t>０００点（新）</a:t>
                      </a:r>
                      <a:endParaRPr kumimoji="1" lang="en-US" altLang="ja-JP" sz="1600" b="1" i="0" u="none" strike="noStrike" kern="1200" baseline="0" dirty="0" smtClean="0">
                        <a:solidFill>
                          <a:srgbClr val="FF0000"/>
                        </a:solidFill>
                        <a:latin typeface="MS UI Gothic" pitchFamily="50" charset="-128"/>
                        <a:ea typeface="MS UI Gothic" pitchFamily="50" charset="-128"/>
                        <a:cs typeface="+mn-cs"/>
                      </a:endParaRPr>
                    </a:p>
                    <a:p>
                      <a:endParaRPr kumimoji="1" lang="en-US" altLang="ja-JP" sz="1600" b="1" i="0" u="none" strike="noStrike" kern="1200" baseline="0" dirty="0" smtClean="0">
                        <a:solidFill>
                          <a:srgbClr val="FF0000"/>
                        </a:solidFill>
                        <a:latin typeface="MS UI Gothic" pitchFamily="50" charset="-128"/>
                        <a:ea typeface="MS UI Gothic" pitchFamily="50" charset="-128"/>
                        <a:cs typeface="+mn-cs"/>
                      </a:endParaRPr>
                    </a:p>
                    <a:p>
                      <a:r>
                        <a:rPr kumimoji="1" lang="ja-JP" altLang="en-US" sz="1600" b="1" i="0" u="none" strike="noStrike" kern="1200" baseline="0" dirty="0" smtClean="0">
                          <a:solidFill>
                            <a:srgbClr val="FF0000"/>
                          </a:solidFill>
                          <a:latin typeface="MS UI Gothic" pitchFamily="50" charset="-128"/>
                          <a:ea typeface="MS UI Gothic" pitchFamily="50" charset="-128"/>
                          <a:cs typeface="+mn-cs"/>
                        </a:rPr>
                        <a:t>注７　看取り加算　　　　　　　　３</a:t>
                      </a:r>
                      <a:r>
                        <a:rPr kumimoji="1" lang="en-US" altLang="ja-JP" sz="1600" b="1" i="0" u="none" strike="noStrike" kern="1200" baseline="0" dirty="0" smtClean="0">
                          <a:solidFill>
                            <a:srgbClr val="FF0000"/>
                          </a:solidFill>
                          <a:latin typeface="MS UI Gothic" pitchFamily="50" charset="-128"/>
                          <a:ea typeface="MS UI Gothic" pitchFamily="50" charset="-128"/>
                          <a:cs typeface="+mn-cs"/>
                        </a:rPr>
                        <a:t>,</a:t>
                      </a:r>
                      <a:r>
                        <a:rPr kumimoji="1" lang="ja-JP" altLang="en-US" sz="1600" b="1" i="0" u="none" strike="noStrike" kern="1200" baseline="0" dirty="0" smtClean="0">
                          <a:solidFill>
                            <a:srgbClr val="FF0000"/>
                          </a:solidFill>
                          <a:latin typeface="MS UI Gothic" pitchFamily="50" charset="-128"/>
                          <a:ea typeface="MS UI Gothic" pitchFamily="50" charset="-128"/>
                          <a:cs typeface="+mn-cs"/>
                        </a:rPr>
                        <a:t>０００点（新）</a:t>
                      </a:r>
                      <a:endParaRPr kumimoji="1" lang="en-US" altLang="ja-JP" sz="1600" b="1" i="0" u="none" strike="noStrike" kern="1200" baseline="0" dirty="0" smtClean="0">
                        <a:solidFill>
                          <a:srgbClr val="FF0000"/>
                        </a:solidFill>
                        <a:latin typeface="MS UI Gothic" pitchFamily="50" charset="-128"/>
                        <a:ea typeface="MS UI Gothic" pitchFamily="50" charset="-128"/>
                        <a:cs typeface="+mn-cs"/>
                      </a:endParaRPr>
                    </a:p>
                    <a:p>
                      <a:pPr marL="534988" indent="-179388"/>
                      <a:r>
                        <a:rPr kumimoji="1" lang="en-US" altLang="ja-JP" sz="1600" b="1" i="0" u="none" strike="noStrike" kern="1200" spc="0" baseline="0" dirty="0" smtClean="0">
                          <a:solidFill>
                            <a:srgbClr val="FF0000"/>
                          </a:solidFill>
                          <a:effectLst/>
                          <a:latin typeface="MS UI Gothic" pitchFamily="50" charset="-128"/>
                          <a:ea typeface="MS UI Gothic" pitchFamily="50" charset="-128"/>
                          <a:cs typeface="+mn-cs"/>
                        </a:rPr>
                        <a:t>※</a:t>
                      </a:r>
                      <a:r>
                        <a:rPr kumimoji="1" lang="ja-JP" altLang="en-US" sz="1600" b="1" i="0" u="none" strike="noStrike" kern="1200" spc="0" baseline="0" dirty="0" smtClean="0">
                          <a:solidFill>
                            <a:srgbClr val="FF0000"/>
                          </a:solidFill>
                          <a:effectLst/>
                          <a:latin typeface="MS UI Gothic" pitchFamily="50" charset="-128"/>
                          <a:ea typeface="MS UI Gothic" pitchFamily="50" charset="-128"/>
                          <a:cs typeface="+mn-cs"/>
                        </a:rPr>
                        <a:t>往診又は訪問診療を行い、在宅で患者を看取った場合（在支診・在支病の届出の有無にかかわらず）</a:t>
                      </a:r>
                      <a:endParaRPr kumimoji="1" lang="ja-JP" altLang="en-US" sz="1750" b="0" spc="0" dirty="0">
                        <a:effectLst/>
                        <a:latin typeface="MS UI Gothic" pitchFamily="50" charset="-128"/>
                        <a:ea typeface="MS UI Gothic" pitchFamily="50" charset="-128"/>
                      </a:endParaRPr>
                    </a:p>
                  </a:txBody>
                  <a:tcPr>
                    <a:solidFill>
                      <a:schemeClr val="accent5">
                        <a:lumMod val="20000"/>
                        <a:lumOff val="80000"/>
                      </a:schemeClr>
                    </a:solidFill>
                  </a:tcPr>
                </a:tc>
                <a:tc>
                  <a:txBody>
                    <a:bodyPr/>
                    <a:lstStyle/>
                    <a:p>
                      <a:r>
                        <a:rPr kumimoji="1" lang="ja-JP" altLang="en-US" sz="1750" b="0" spc="0" baseline="0" dirty="0" smtClean="0">
                          <a:solidFill>
                            <a:schemeClr val="tx1"/>
                          </a:solidFill>
                          <a:effectLst/>
                          <a:latin typeface="MS UI Gothic" pitchFamily="50" charset="-128"/>
                          <a:ea typeface="MS UI Gothic" pitchFamily="50" charset="-128"/>
                          <a:cs typeface="+mn-cs"/>
                        </a:rPr>
                        <a:t>Ｃ</a:t>
                      </a:r>
                      <a:r>
                        <a:rPr kumimoji="1" lang="en-US" altLang="ja-JP" sz="1750" b="0" spc="0" baseline="0" dirty="0" smtClean="0">
                          <a:solidFill>
                            <a:schemeClr val="tx1"/>
                          </a:solidFill>
                          <a:effectLst/>
                          <a:latin typeface="MS UI Gothic" pitchFamily="50" charset="-128"/>
                          <a:ea typeface="MS UI Gothic" pitchFamily="50" charset="-128"/>
                          <a:cs typeface="+mn-cs"/>
                        </a:rPr>
                        <a:t>001</a:t>
                      </a:r>
                      <a:r>
                        <a:rPr kumimoji="1" lang="ja-JP" altLang="en-US" sz="1750" b="0" spc="0" baseline="0" dirty="0" smtClean="0">
                          <a:solidFill>
                            <a:schemeClr val="tx1"/>
                          </a:solidFill>
                          <a:effectLst/>
                          <a:latin typeface="MS UI Gothic" pitchFamily="50" charset="-128"/>
                          <a:ea typeface="MS UI Gothic" pitchFamily="50" charset="-128"/>
                          <a:cs typeface="+mn-cs"/>
                        </a:rPr>
                        <a:t>　在宅患者訪問診療料（１日につき）</a:t>
                      </a:r>
                      <a:endParaRPr kumimoji="1" lang="en-US" altLang="ja-JP" sz="1750" b="0" spc="0" baseline="0" dirty="0" smtClean="0">
                        <a:solidFill>
                          <a:schemeClr val="tx1"/>
                        </a:solidFill>
                        <a:effectLst/>
                        <a:latin typeface="MS UI Gothic" pitchFamily="50" charset="-128"/>
                        <a:ea typeface="MS UI Gothic" pitchFamily="50" charset="-128"/>
                        <a:cs typeface="+mn-cs"/>
                      </a:endParaRPr>
                    </a:p>
                    <a:p>
                      <a:pPr>
                        <a:spcBef>
                          <a:spcPts val="600"/>
                        </a:spcBef>
                        <a:spcAft>
                          <a:spcPts val="600"/>
                        </a:spcAft>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注５　在宅ターミナルケア加算</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r>
                        <a:rPr kumimoji="1" lang="ja-JP" altLang="en-US" sz="1600" b="0" i="0" u="none" strike="noStrike" kern="1200" baseline="0" dirty="0" smtClean="0">
                          <a:solidFill>
                            <a:schemeClr val="tx1"/>
                          </a:solidFill>
                          <a:latin typeface="MS UI Gothic" pitchFamily="50" charset="-128"/>
                          <a:ea typeface="MS UI Gothic" pitchFamily="50" charset="-128"/>
                          <a:cs typeface="+mn-cs"/>
                        </a:rPr>
                        <a:t>●在支診・在支病 　　　　　　　１０</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０００点</a:t>
                      </a:r>
                    </a:p>
                    <a:p>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r>
                        <a:rPr kumimoji="1" lang="ja-JP" altLang="en-US" sz="1600" b="0" i="0" u="none" strike="noStrike" kern="1200" baseline="0" dirty="0" smtClean="0">
                          <a:solidFill>
                            <a:schemeClr val="tx1"/>
                          </a:solidFill>
                          <a:latin typeface="MS UI Gothic" pitchFamily="50" charset="-128"/>
                          <a:ea typeface="MS UI Gothic" pitchFamily="50" charset="-128"/>
                          <a:cs typeface="+mn-cs"/>
                        </a:rPr>
                        <a:t>●在支診・在支病以外 　　　　　２</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０００点</a:t>
                      </a: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CCEAC3E4-2D80-4E26-8D03-BB1A1F973112}" type="slidenum">
              <a:rPr lang="en-US" sz="1400">
                <a:effectLst>
                  <a:outerShdw blurRad="38100" dist="38100" dir="2700000" algn="tl">
                    <a:srgbClr val="000000">
                      <a:alpha val="43137"/>
                    </a:srgbClr>
                  </a:outerShdw>
                </a:effectLst>
              </a:rPr>
              <a:pPr algn="r">
                <a:defRPr/>
              </a:pPr>
              <a:t>275</a:t>
            </a:fld>
            <a:endParaRPr lang="en-US" sz="1400" dirty="0">
              <a:effectLst>
                <a:outerShdw blurRad="38100" dist="38100" dir="2700000" algn="tl">
                  <a:srgbClr val="000000">
                    <a:alpha val="43137"/>
                  </a:srgbClr>
                </a:outerShdw>
              </a:effectLst>
            </a:endParaRPr>
          </a:p>
        </p:txBody>
      </p:sp>
      <p:sp>
        <p:nvSpPr>
          <p:cNvPr id="7" name="テキスト ボックス 6"/>
          <p:cNvSpPr txBox="1"/>
          <p:nvPr/>
        </p:nvSpPr>
        <p:spPr>
          <a:xfrm>
            <a:off x="5220072" y="1916833"/>
            <a:ext cx="378092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187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209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638</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643</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xmlns="" val="820030931"/>
              </p:ext>
            </p:extLst>
          </p:nvPr>
        </p:nvGraphicFramePr>
        <p:xfrm>
          <a:off x="467544" y="260648"/>
          <a:ext cx="8229600" cy="619268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67906">
                <a:tc>
                  <a:txBody>
                    <a:bodyPr/>
                    <a:lstStyle/>
                    <a:p>
                      <a:pPr algn="ctr"/>
                      <a:r>
                        <a:rPr kumimoji="1" lang="ja-JP" altLang="en-US" sz="1800" b="1" dirty="0" smtClean="0">
                          <a:solidFill>
                            <a:srgbClr val="FF0000"/>
                          </a:solidFill>
                          <a:effectLst/>
                          <a:latin typeface="MS UI Gothic" pitchFamily="50" charset="-128"/>
                          <a:ea typeface="MS UI Gothic" pitchFamily="50" charset="-128"/>
                        </a:rPr>
                        <a:t>改　定　後</a:t>
                      </a:r>
                      <a:endParaRPr kumimoji="1" lang="ja-JP" altLang="en-US" sz="1800" b="1" dirty="0">
                        <a:solidFill>
                          <a:srgbClr val="FF0000"/>
                        </a:solidFill>
                        <a:effectLst/>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1800" b="0" dirty="0" smtClean="0">
                          <a:effectLst/>
                          <a:latin typeface="MS UI Gothic" pitchFamily="50" charset="-128"/>
                          <a:ea typeface="MS UI Gothic" pitchFamily="50" charset="-128"/>
                        </a:rPr>
                        <a:t>現　　行</a:t>
                      </a:r>
                      <a:endParaRPr kumimoji="1" lang="ja-JP" altLang="en-US" sz="1800" b="0" dirty="0">
                        <a:effectLst/>
                        <a:latin typeface="MS UI Gothic" pitchFamily="50" charset="-128"/>
                        <a:ea typeface="MS UI Gothic" pitchFamily="50" charset="-128"/>
                      </a:endParaRPr>
                    </a:p>
                  </a:txBody>
                  <a:tcPr>
                    <a:solidFill>
                      <a:schemeClr val="accent5">
                        <a:lumMod val="20000"/>
                        <a:lumOff val="80000"/>
                      </a:schemeClr>
                    </a:solidFill>
                  </a:tcPr>
                </a:tc>
              </a:tr>
              <a:tr h="5824782">
                <a:tc>
                  <a:txBody>
                    <a:bodyPr/>
                    <a:lstStyle/>
                    <a:p>
                      <a:pPr marL="0" marR="0" indent="0" defTabSz="914400" eaLnBrk="1" fontAlgn="auto" latinLnBrk="0" hangingPunct="1">
                        <a:lnSpc>
                          <a:spcPct val="100000"/>
                        </a:lnSpc>
                        <a:spcBef>
                          <a:spcPts val="0"/>
                        </a:spcBef>
                        <a:spcAft>
                          <a:spcPts val="1200"/>
                        </a:spcAft>
                        <a:buClrTx/>
                        <a:buSzTx/>
                        <a:buFontTx/>
                        <a:buNone/>
                        <a:tabLst/>
                        <a:defRPr/>
                      </a:pPr>
                      <a:r>
                        <a:rPr kumimoji="1" lang="ja-JP" altLang="en-US" sz="1800" b="0" i="0" u="none" strike="noStrike" kern="1200" baseline="0" dirty="0" smtClean="0">
                          <a:solidFill>
                            <a:schemeClr val="tx1"/>
                          </a:solidFill>
                          <a:latin typeface="MS UI Gothic" pitchFamily="50" charset="-128"/>
                          <a:ea typeface="MS UI Gothic" pitchFamily="50" charset="-128"/>
                          <a:cs typeface="+mn-cs"/>
                        </a:rPr>
                        <a:t>［算定要件］</a:t>
                      </a:r>
                      <a:endParaRPr kumimoji="1" lang="en-US" altLang="ja-JP" sz="1800" b="0" i="0" u="none" strike="noStrike" kern="120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1200" baseline="0" dirty="0" smtClean="0">
                          <a:solidFill>
                            <a:schemeClr val="tx1"/>
                          </a:solidFill>
                          <a:latin typeface="MS UI Gothic" pitchFamily="50" charset="-128"/>
                          <a:ea typeface="MS UI Gothic" pitchFamily="50" charset="-128"/>
                          <a:cs typeface="+mn-cs"/>
                        </a:rPr>
                        <a:t>●在支診・在支病</a:t>
                      </a:r>
                      <a:r>
                        <a:rPr kumimoji="1" lang="ja-JP" altLang="en-US" sz="1800" b="0" i="0" u="none" strike="noStrike" kern="1200" baseline="0" dirty="0" smtClean="0">
                          <a:solidFill>
                            <a:srgbClr val="FF0000"/>
                          </a:solidFill>
                          <a:latin typeface="MS UI Gothic" pitchFamily="50" charset="-128"/>
                          <a:ea typeface="MS UI Gothic" pitchFamily="50" charset="-128"/>
                          <a:cs typeface="+mn-cs"/>
                        </a:rPr>
                        <a:t>（機能強化型を含む）</a:t>
                      </a:r>
                      <a:endParaRPr kumimoji="1" lang="en-US" altLang="ja-JP" sz="1800" b="0" i="0" u="none" strike="noStrike" kern="1200" baseline="0" dirty="0" smtClean="0">
                        <a:solidFill>
                          <a:srgbClr val="FF0000"/>
                        </a:solidFill>
                        <a:latin typeface="MS UI Gothic" pitchFamily="50" charset="-128"/>
                        <a:ea typeface="MS UI Gothic" pitchFamily="50" charset="-128"/>
                        <a:cs typeface="+mn-cs"/>
                      </a:endParaRPr>
                    </a:p>
                    <a:p>
                      <a:pPr marL="260350" indent="0">
                        <a:lnSpc>
                          <a:spcPct val="100000"/>
                        </a:lnSpc>
                        <a:spcAft>
                          <a:spcPts val="600"/>
                        </a:spcAft>
                      </a:pPr>
                      <a:r>
                        <a:rPr kumimoji="1" lang="ja-JP" altLang="en-US" sz="1800" b="0" i="0" u="none" strike="noStrike" kern="1200" baseline="0" dirty="0" smtClean="0">
                          <a:solidFill>
                            <a:schemeClr val="tx1"/>
                          </a:solidFill>
                          <a:latin typeface="MS UI Gothic" pitchFamily="50" charset="-128"/>
                          <a:ea typeface="MS UI Gothic" pitchFamily="50" charset="-128"/>
                          <a:cs typeface="+mn-cs"/>
                        </a:rPr>
                        <a:t>及び在支診・在支病以外</a:t>
                      </a:r>
                    </a:p>
                    <a:p>
                      <a:pPr>
                        <a:lnSpc>
                          <a:spcPct val="100000"/>
                        </a:lnSpc>
                        <a:spcAft>
                          <a:spcPts val="600"/>
                        </a:spcAft>
                      </a:pPr>
                      <a:r>
                        <a:rPr kumimoji="1" lang="ja-JP" altLang="en-US" sz="1800" b="0" i="0" u="none" strike="noStrike" kern="1200" baseline="0" dirty="0" smtClean="0">
                          <a:solidFill>
                            <a:srgbClr val="FF0000"/>
                          </a:solidFill>
                          <a:latin typeface="MS UI Gothic" pitchFamily="50" charset="-128"/>
                          <a:ea typeface="MS UI Gothic" pitchFamily="50" charset="-128"/>
                          <a:cs typeface="+mn-cs"/>
                        </a:rPr>
                        <a:t>　◆注６　在宅ターミナルケア加算</a:t>
                      </a:r>
                    </a:p>
                    <a:p>
                      <a:pPr marL="355600" indent="190500">
                        <a:lnSpc>
                          <a:spcPct val="100000"/>
                        </a:lnSpc>
                        <a:spcBef>
                          <a:spcPts val="0"/>
                        </a:spcBef>
                      </a:pPr>
                      <a:r>
                        <a:rPr kumimoji="1" lang="ja-JP" altLang="en-US" sz="1800" b="0" i="0" u="none" strike="noStrike" kern="1200" baseline="0" dirty="0" smtClean="0">
                          <a:solidFill>
                            <a:srgbClr val="FF0000"/>
                          </a:solidFill>
                          <a:latin typeface="MS UI Gothic" pitchFamily="50" charset="-128"/>
                          <a:ea typeface="MS UI Gothic" pitchFamily="50" charset="-128"/>
                          <a:cs typeface="+mn-cs"/>
                        </a:rPr>
                        <a:t>死亡日及び死亡日前１４日以内の計１５日間に２回以上往診又は訪問診療を行った患者が、在宅で死亡した場合（往診又は訪問診療を行った後、２４時間以内に在宅以外で死亡した場合を含む。）</a:t>
                      </a:r>
                    </a:p>
                    <a:p>
                      <a:pPr marL="0" indent="0">
                        <a:lnSpc>
                          <a:spcPct val="100000"/>
                        </a:lnSpc>
                        <a:spcBef>
                          <a:spcPts val="0"/>
                        </a:spcBef>
                      </a:pPr>
                      <a:endParaRPr kumimoji="1" lang="en-US" altLang="ja-JP" sz="1800" b="0" i="0" u="none" strike="noStrike" kern="1200" baseline="0" dirty="0" smtClean="0">
                        <a:solidFill>
                          <a:srgbClr val="FF0000"/>
                        </a:solidFill>
                        <a:latin typeface="MS UI Gothic" pitchFamily="50" charset="-128"/>
                        <a:ea typeface="MS UI Gothic" pitchFamily="50" charset="-128"/>
                        <a:cs typeface="+mn-cs"/>
                      </a:endParaRPr>
                    </a:p>
                    <a:p>
                      <a:pPr marL="0" indent="0">
                        <a:lnSpc>
                          <a:spcPct val="100000"/>
                        </a:lnSpc>
                        <a:spcBef>
                          <a:spcPts val="0"/>
                        </a:spcBef>
                        <a:spcAft>
                          <a:spcPts val="600"/>
                        </a:spcAft>
                      </a:pPr>
                      <a:r>
                        <a:rPr kumimoji="1" lang="ja-JP" altLang="en-US" sz="1800" b="0" i="0" u="none" strike="noStrike" kern="1200" baseline="0" dirty="0" smtClean="0">
                          <a:solidFill>
                            <a:srgbClr val="FF0000"/>
                          </a:solidFill>
                          <a:latin typeface="MS UI Gothic" pitchFamily="50" charset="-128"/>
                          <a:ea typeface="MS UI Gothic" pitchFamily="50" charset="-128"/>
                          <a:cs typeface="+mn-cs"/>
                        </a:rPr>
                        <a:t>　◆注７　看取り加算</a:t>
                      </a:r>
                    </a:p>
                    <a:p>
                      <a:pPr marL="177800" indent="0">
                        <a:lnSpc>
                          <a:spcPct val="100000"/>
                        </a:lnSpc>
                      </a:pPr>
                      <a:r>
                        <a:rPr kumimoji="1" lang="ja-JP" altLang="en-US" sz="1800" b="0" i="0" u="none" strike="noStrike" kern="1200" baseline="0" dirty="0" smtClean="0">
                          <a:solidFill>
                            <a:srgbClr val="FF0000"/>
                          </a:solidFill>
                          <a:latin typeface="MS UI Gothic" pitchFamily="50" charset="-128"/>
                          <a:ea typeface="MS UI Gothic" pitchFamily="50" charset="-128"/>
                          <a:cs typeface="+mn-cs"/>
                        </a:rPr>
                        <a:t>　事前に当該患者又はその家族等に対して、療養上の不安等を解消するために充分な説明と同意を行った上で、死亡日に往診又は訪問診療を行い、当該患者を患家で看取った場合</a:t>
                      </a:r>
                      <a:r>
                        <a:rPr kumimoji="1" lang="ja-JP" altLang="en-US" sz="1800" b="1" i="0" u="none" strike="noStrike" cap="none" normalizeH="0" baseline="0" dirty="0" smtClean="0">
                          <a:ln>
                            <a:noFill/>
                          </a:ln>
                          <a:solidFill>
                            <a:srgbClr val="FF0000"/>
                          </a:solidFill>
                          <a:effectLst/>
                          <a:latin typeface="MS UI Gothic" pitchFamily="50" charset="-128"/>
                          <a:ea typeface="MS UI Gothic" pitchFamily="50" charset="-128"/>
                          <a:cs typeface="MS-Gothic" charset="-128"/>
                        </a:rPr>
                        <a:t>　</a:t>
                      </a:r>
                      <a:r>
                        <a:rPr kumimoji="1" lang="ja-JP" altLang="en-US" sz="1800" b="1" i="0" u="none" strike="noStrike" cap="none" normalizeH="0" baseline="0" dirty="0" smtClean="0">
                          <a:ln>
                            <a:noFill/>
                          </a:ln>
                          <a:solidFill>
                            <a:schemeClr val="tx1"/>
                          </a:solidFill>
                          <a:effectLst/>
                          <a:latin typeface="MS UI Gothic" pitchFamily="50" charset="-128"/>
                          <a:ea typeface="MS UI Gothic" pitchFamily="50" charset="-128"/>
                          <a:cs typeface="MS-Gothic" charset="-128"/>
                        </a:rPr>
                        <a:t>　　</a:t>
                      </a:r>
                      <a:endParaRPr kumimoji="1" lang="ja-JP" altLang="en-US" sz="18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pPr>
                        <a:lnSpc>
                          <a:spcPct val="100000"/>
                        </a:lnSpc>
                        <a:spcAft>
                          <a:spcPts val="1200"/>
                        </a:spcAft>
                      </a:pPr>
                      <a:r>
                        <a:rPr kumimoji="1" lang="ja-JP" altLang="en-US" sz="1800" b="0" i="0" u="none" strike="noStrike" kern="1200" baseline="0" dirty="0" smtClean="0">
                          <a:solidFill>
                            <a:schemeClr val="tx1"/>
                          </a:solidFill>
                          <a:latin typeface="MS UI Gothic" pitchFamily="50" charset="-128"/>
                          <a:ea typeface="MS UI Gothic" pitchFamily="50" charset="-128"/>
                          <a:cs typeface="+mn-cs"/>
                        </a:rPr>
                        <a:t>［算定要件］</a:t>
                      </a:r>
                      <a:endParaRPr kumimoji="1" lang="en-US" altLang="ja-JP" sz="1800" b="0" i="0" u="none" strike="noStrike" kern="1200" baseline="0" dirty="0" smtClean="0">
                        <a:solidFill>
                          <a:schemeClr val="tx1"/>
                        </a:solidFill>
                        <a:latin typeface="MS UI Gothic" pitchFamily="50" charset="-128"/>
                        <a:ea typeface="MS UI Gothic" pitchFamily="50" charset="-128"/>
                        <a:cs typeface="+mn-cs"/>
                      </a:endParaRPr>
                    </a:p>
                    <a:p>
                      <a:pPr>
                        <a:lnSpc>
                          <a:spcPct val="100000"/>
                        </a:lnSpc>
                      </a:pPr>
                      <a:r>
                        <a:rPr kumimoji="1" lang="ja-JP" altLang="en-US" sz="1800" b="0" i="0" u="none" strike="noStrike" kern="1200" baseline="0" dirty="0" smtClean="0">
                          <a:solidFill>
                            <a:schemeClr val="tx1"/>
                          </a:solidFill>
                          <a:latin typeface="MS UI Gothic" pitchFamily="50" charset="-128"/>
                          <a:ea typeface="MS UI Gothic" pitchFamily="50" charset="-128"/>
                          <a:cs typeface="+mn-cs"/>
                        </a:rPr>
                        <a:t>●在支診・在支病</a:t>
                      </a:r>
                      <a:endParaRPr kumimoji="1" lang="en-US" altLang="ja-JP" sz="1800" b="0" i="0" u="none" strike="noStrike" kern="1200" baseline="0" dirty="0" smtClean="0">
                        <a:solidFill>
                          <a:schemeClr val="tx1"/>
                        </a:solidFill>
                        <a:latin typeface="MS UI Gothic" pitchFamily="50" charset="-128"/>
                        <a:ea typeface="MS UI Gothic" pitchFamily="50" charset="-128"/>
                        <a:cs typeface="+mn-cs"/>
                      </a:endParaRPr>
                    </a:p>
                    <a:p>
                      <a:pPr>
                        <a:lnSpc>
                          <a:spcPct val="100000"/>
                        </a:lnSpc>
                        <a:spcBef>
                          <a:spcPts val="600"/>
                        </a:spcBef>
                        <a:tabLst/>
                      </a:pPr>
                      <a:r>
                        <a:rPr kumimoji="1" lang="ja-JP" altLang="en-US" sz="1800" b="0" i="0" u="none" strike="noStrike" kern="1200" baseline="0" dirty="0" smtClean="0">
                          <a:solidFill>
                            <a:schemeClr val="tx1"/>
                          </a:solidFill>
                          <a:latin typeface="MS UI Gothic" pitchFamily="50" charset="-128"/>
                          <a:ea typeface="MS UI Gothic" pitchFamily="50" charset="-128"/>
                          <a:cs typeface="+mn-cs"/>
                        </a:rPr>
                        <a:t>　死亡日前１４日以内に２回以上の往診又は訪問診療を実施し、かつ、死亡前２４時間以内に往診又は訪問診療を行い当該患者を看取った場合（往診又は訪問診療を行った後、</a:t>
                      </a:r>
                      <a:r>
                        <a:rPr kumimoji="1" lang="en-US" altLang="ja-JP" sz="1800" b="0" i="0" u="none" strike="noStrike" kern="1200" baseline="0" dirty="0" smtClean="0">
                          <a:solidFill>
                            <a:schemeClr val="tx1"/>
                          </a:solidFill>
                          <a:latin typeface="MS UI Gothic" pitchFamily="50" charset="-128"/>
                          <a:ea typeface="MS UI Gothic" pitchFamily="50" charset="-128"/>
                          <a:cs typeface="+mn-cs"/>
                        </a:rPr>
                        <a:t>24</a:t>
                      </a:r>
                      <a:r>
                        <a:rPr kumimoji="1" lang="ja-JP" altLang="en-US" sz="1800" b="0" i="0" u="none" strike="noStrike" kern="1200" baseline="0" dirty="0" smtClean="0">
                          <a:solidFill>
                            <a:schemeClr val="tx1"/>
                          </a:solidFill>
                          <a:latin typeface="MS UI Gothic" pitchFamily="50" charset="-128"/>
                          <a:ea typeface="MS UI Gothic" pitchFamily="50" charset="-128"/>
                          <a:cs typeface="+mn-cs"/>
                        </a:rPr>
                        <a:t>時間以内に在宅以外で死亡した場合を含む。）</a:t>
                      </a:r>
                    </a:p>
                    <a:p>
                      <a:pPr>
                        <a:lnSpc>
                          <a:spcPct val="100000"/>
                        </a:lnSpc>
                      </a:pPr>
                      <a:endParaRPr kumimoji="1" lang="en-US" altLang="ja-JP" sz="1800" b="0" i="0" u="none" strike="noStrike" kern="1200" baseline="0" dirty="0" smtClean="0">
                        <a:solidFill>
                          <a:schemeClr val="tx1"/>
                        </a:solidFill>
                        <a:latin typeface="MS UI Gothic" pitchFamily="50" charset="-128"/>
                        <a:ea typeface="MS UI Gothic" pitchFamily="50" charset="-128"/>
                        <a:cs typeface="+mn-cs"/>
                      </a:endParaRPr>
                    </a:p>
                    <a:p>
                      <a:pPr>
                        <a:lnSpc>
                          <a:spcPct val="100000"/>
                        </a:lnSpc>
                        <a:spcAft>
                          <a:spcPts val="600"/>
                        </a:spcAft>
                      </a:pPr>
                      <a:r>
                        <a:rPr kumimoji="1" lang="ja-JP" altLang="en-US" sz="1800" b="0" i="0" u="none" strike="noStrike" kern="1200" baseline="0" dirty="0" smtClean="0">
                          <a:solidFill>
                            <a:schemeClr val="tx1"/>
                          </a:solidFill>
                          <a:latin typeface="MS UI Gothic" pitchFamily="50" charset="-128"/>
                          <a:ea typeface="MS UI Gothic" pitchFamily="50" charset="-128"/>
                          <a:cs typeface="+mn-cs"/>
                        </a:rPr>
                        <a:t>●在支診・在支病以外</a:t>
                      </a:r>
                    </a:p>
                    <a:p>
                      <a:pPr>
                        <a:lnSpc>
                          <a:spcPct val="100000"/>
                        </a:lnSpc>
                      </a:pPr>
                      <a:r>
                        <a:rPr kumimoji="1" lang="ja-JP" altLang="en-US" sz="1800" b="0" i="0" u="none" strike="noStrike" kern="1200" baseline="0" dirty="0" smtClean="0">
                          <a:solidFill>
                            <a:schemeClr val="tx1"/>
                          </a:solidFill>
                          <a:latin typeface="MS UI Gothic" pitchFamily="50" charset="-128"/>
                          <a:ea typeface="MS UI Gothic" pitchFamily="50" charset="-128"/>
                          <a:cs typeface="+mn-cs"/>
                        </a:rPr>
                        <a:t>　在宅で死亡した患者（往診又は訪問診療を行った後、２４時間以内に在宅以外で死亡した患者を含む。）に対して死亡日前１４日以内に２回以上の往診又は訪問診療を実施した場合</a:t>
                      </a:r>
                      <a:endParaRPr kumimoji="1" lang="ja-JP" altLang="en-US" sz="18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7" name="スライド番号プレースホルダ 6"/>
          <p:cNvSpPr>
            <a:spLocks noGrp="1"/>
          </p:cNvSpPr>
          <p:nvPr>
            <p:ph type="sldNum" sz="quarter" idx="11"/>
          </p:nvPr>
        </p:nvSpPr>
        <p:spPr>
          <a:xfrm>
            <a:off x="6840538" y="6480175"/>
            <a:ext cx="2133600" cy="339725"/>
          </a:xfrm>
        </p:spPr>
        <p:txBody>
          <a:bodyPr/>
          <a:lstStyle/>
          <a:p>
            <a:pPr algn="r">
              <a:defRPr/>
            </a:pPr>
            <a:fld id="{B97D6060-FD92-4552-A569-0471D6AFA835}" type="slidenum">
              <a:rPr lang="en-US" sz="1400">
                <a:effectLst>
                  <a:outerShdw blurRad="38100" dist="38100" dir="2700000" algn="tl">
                    <a:srgbClr val="000000">
                      <a:alpha val="43137"/>
                    </a:srgbClr>
                  </a:outerShdw>
                </a:effectLst>
              </a:rPr>
              <a:pPr algn="r">
                <a:defRPr/>
              </a:pPr>
              <a:t>276</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908720"/>
            <a:ext cx="8208912" cy="936104"/>
          </a:xfrm>
          <a:prstGeom prst="rect">
            <a:avLst/>
          </a:prstGeom>
          <a:solidFill>
            <a:srgbClr val="FFFFCC"/>
          </a:solidFill>
          <a:effectLst>
            <a:innerShdw blurRad="63500" dist="50800" dir="13500000">
              <a:prstClr val="black">
                <a:alpha val="50000"/>
              </a:prstClr>
            </a:innerShdw>
          </a:effectLst>
        </p:spPr>
        <p:txBody>
          <a:bodyPr anchor="ctr"/>
          <a:lstStyle/>
          <a:p>
            <a:pPr marL="355600" indent="-355600" fontAlgn="auto">
              <a:spcBef>
                <a:spcPts val="0"/>
              </a:spcBef>
              <a:spcAft>
                <a:spcPts val="0"/>
              </a:spcAft>
              <a:defRPr/>
            </a:pPr>
            <a:r>
              <a:rPr kumimoji="0" lang="ja-JP" altLang="en-US" sz="2800" dirty="0">
                <a:latin typeface="MS UI Gothic" pitchFamily="50" charset="-128"/>
                <a:ea typeface="MS UI Gothic" pitchFamily="50" charset="-128"/>
              </a:rPr>
              <a:t>◆</a:t>
            </a:r>
            <a:r>
              <a:rPr kumimoji="0" lang="ja-JP" altLang="en-US" sz="2800" dirty="0">
                <a:solidFill>
                  <a:srgbClr val="0070C0"/>
                </a:solidFill>
                <a:latin typeface="MS UI Gothic" pitchFamily="50" charset="-128"/>
                <a:ea typeface="MS UI Gothic" pitchFamily="50" charset="-128"/>
              </a:rPr>
              <a:t>特定施設入居者に対する訪問診療料</a:t>
            </a:r>
            <a:r>
              <a:rPr kumimoji="0" lang="ja-JP" altLang="en-US" sz="2800" dirty="0">
                <a:latin typeface="MS UI Gothic" pitchFamily="50" charset="-128"/>
                <a:ea typeface="MS UI Gothic" pitchFamily="50" charset="-128"/>
              </a:rPr>
              <a:t>の引き上げ</a:t>
            </a:r>
            <a:endParaRPr kumimoji="0" lang="en-US" altLang="ja-JP" sz="2800" b="1" dirty="0">
              <a:solidFill>
                <a:srgbClr val="FF0000"/>
              </a:solidFill>
              <a:latin typeface="MS UI Gothic" pitchFamily="50" charset="-128"/>
              <a:ea typeface="MS UI Gothic" pitchFamily="50" charset="-128"/>
            </a:endParaRPr>
          </a:p>
        </p:txBody>
      </p:sp>
      <p:graphicFrame>
        <p:nvGraphicFramePr>
          <p:cNvPr id="6" name="コンテンツ プレースホルダ 6"/>
          <p:cNvGraphicFramePr>
            <a:graphicFrameLocks noGrp="1"/>
          </p:cNvGraphicFramePr>
          <p:nvPr>
            <p:ph idx="1"/>
            <p:extLst>
              <p:ext uri="{D42A27DB-BD31-4B8C-83A1-F6EECF244321}">
                <p14:modId xmlns:p14="http://schemas.microsoft.com/office/powerpoint/2010/main" xmlns="" val="4163281714"/>
              </p:ext>
            </p:extLst>
          </p:nvPr>
        </p:nvGraphicFramePr>
        <p:xfrm>
          <a:off x="467544" y="1916832"/>
          <a:ext cx="8229600" cy="4782304"/>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45462">
                <a:tc>
                  <a:txBody>
                    <a:bodyPr/>
                    <a:lstStyle/>
                    <a:p>
                      <a:pPr algn="ctr"/>
                      <a:r>
                        <a:rPr kumimoji="1" lang="ja-JP" altLang="en-US" sz="2200" b="1" dirty="0" smtClean="0">
                          <a:solidFill>
                            <a:srgbClr val="FF0000"/>
                          </a:solidFill>
                          <a:latin typeface="MS UI Gothic" pitchFamily="50" charset="-128"/>
                          <a:ea typeface="MS UI Gothic" pitchFamily="50" charset="-128"/>
                        </a:rPr>
                        <a:t>改　定　後</a:t>
                      </a:r>
                      <a:endParaRPr kumimoji="1" lang="ja-JP" altLang="en-US" sz="22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200" dirty="0" smtClean="0">
                          <a:latin typeface="MS UI Gothic" pitchFamily="50" charset="-128"/>
                          <a:ea typeface="MS UI Gothic" pitchFamily="50" charset="-128"/>
                        </a:rPr>
                        <a:t>現　　行</a:t>
                      </a:r>
                      <a:endParaRPr kumimoji="1" lang="ja-JP" altLang="en-US" sz="2200" dirty="0">
                        <a:latin typeface="MS UI Gothic" pitchFamily="50" charset="-128"/>
                        <a:ea typeface="MS UI Gothic" pitchFamily="50" charset="-128"/>
                      </a:endParaRPr>
                    </a:p>
                  </a:txBody>
                  <a:tcPr anchor="ctr">
                    <a:solidFill>
                      <a:schemeClr val="accent5">
                        <a:lumMod val="20000"/>
                        <a:lumOff val="80000"/>
                      </a:schemeClr>
                    </a:solidFill>
                  </a:tcPr>
                </a:tc>
              </a:tr>
              <a:tr h="4336842">
                <a:tc>
                  <a:txBody>
                    <a:bodyPr/>
                    <a:lstStyle/>
                    <a:p>
                      <a:r>
                        <a:rPr kumimoji="1" lang="en-US" altLang="ja-JP" sz="2000" baseline="0" dirty="0" smtClean="0">
                          <a:solidFill>
                            <a:schemeClr val="tx1"/>
                          </a:solidFill>
                          <a:latin typeface="MS UI Gothic" pitchFamily="50" charset="-128"/>
                          <a:ea typeface="MS UI Gothic" pitchFamily="50" charset="-128"/>
                          <a:cs typeface="+mn-cs"/>
                        </a:rPr>
                        <a:t>C001</a:t>
                      </a:r>
                      <a:r>
                        <a:rPr kumimoji="1" lang="ja-JP" altLang="en-US" sz="2000" baseline="0" dirty="0" smtClean="0">
                          <a:solidFill>
                            <a:schemeClr val="tx1"/>
                          </a:solidFill>
                          <a:latin typeface="MS UI Gothic" pitchFamily="50" charset="-128"/>
                          <a:ea typeface="MS UI Gothic" pitchFamily="50" charset="-128"/>
                          <a:cs typeface="+mn-cs"/>
                        </a:rPr>
                        <a:t>　</a:t>
                      </a:r>
                      <a:r>
                        <a:rPr kumimoji="1" lang="zh-TW" altLang="en-US" sz="2000" baseline="0" dirty="0" smtClean="0">
                          <a:solidFill>
                            <a:schemeClr val="tx1"/>
                          </a:solidFill>
                          <a:latin typeface="MS UI Gothic" pitchFamily="50" charset="-128"/>
                          <a:ea typeface="MS UI Gothic" pitchFamily="50" charset="-128"/>
                          <a:cs typeface="+mn-cs"/>
                        </a:rPr>
                        <a:t>在宅患者訪問診療料</a:t>
                      </a:r>
                      <a:endParaRPr kumimoji="1" lang="en-US" altLang="zh-TW" sz="2000" baseline="0" dirty="0" smtClean="0">
                        <a:solidFill>
                          <a:schemeClr val="tx1"/>
                        </a:solidFill>
                        <a:latin typeface="MS UI Gothic" pitchFamily="50" charset="-128"/>
                        <a:ea typeface="MS UI Gothic" pitchFamily="50" charset="-128"/>
                        <a:cs typeface="+mn-cs"/>
                      </a:endParaRPr>
                    </a:p>
                    <a:p>
                      <a:r>
                        <a:rPr kumimoji="1" lang="zh-CN" altLang="en-US" sz="2000" baseline="0" dirty="0" smtClean="0">
                          <a:solidFill>
                            <a:schemeClr val="tx1"/>
                          </a:solidFill>
                          <a:latin typeface="MS UI Gothic" pitchFamily="50" charset="-128"/>
                          <a:ea typeface="MS UI Gothic" pitchFamily="50" charset="-128"/>
                          <a:cs typeface="+mn-cs"/>
                        </a:rPr>
                        <a:t>１</a:t>
                      </a:r>
                      <a:r>
                        <a:rPr kumimoji="1" lang="ja-JP" altLang="en-US" sz="2000" baseline="0" dirty="0" smtClean="0">
                          <a:solidFill>
                            <a:schemeClr val="tx1"/>
                          </a:solidFill>
                          <a:latin typeface="MS UI Gothic" pitchFamily="50" charset="-128"/>
                          <a:ea typeface="MS UI Gothic" pitchFamily="50" charset="-128"/>
                          <a:cs typeface="+mn-cs"/>
                        </a:rPr>
                        <a:t>　</a:t>
                      </a:r>
                      <a:r>
                        <a:rPr kumimoji="1" lang="zh-CN" altLang="en-US" sz="2000" baseline="0" dirty="0" smtClean="0">
                          <a:solidFill>
                            <a:schemeClr val="tx1"/>
                          </a:solidFill>
                          <a:latin typeface="MS UI Gothic" pitchFamily="50" charset="-128"/>
                          <a:ea typeface="MS UI Gothic" pitchFamily="50" charset="-128"/>
                          <a:cs typeface="+mn-cs"/>
                        </a:rPr>
                        <a:t>同一建物</a:t>
                      </a:r>
                      <a:r>
                        <a:rPr kumimoji="1" lang="ja-JP" altLang="en-US" sz="2000" baseline="0" dirty="0" smtClean="0">
                          <a:solidFill>
                            <a:schemeClr val="tx1"/>
                          </a:solidFill>
                          <a:latin typeface="MS UI Gothic" pitchFamily="50" charset="-128"/>
                          <a:ea typeface="MS UI Gothic" pitchFamily="50" charset="-128"/>
                          <a:cs typeface="+mn-cs"/>
                        </a:rPr>
                        <a:t>居住者</a:t>
                      </a:r>
                      <a:r>
                        <a:rPr kumimoji="1" lang="zh-CN" altLang="en-US" sz="2000" baseline="0" dirty="0" smtClean="0">
                          <a:solidFill>
                            <a:schemeClr val="tx1"/>
                          </a:solidFill>
                          <a:latin typeface="MS UI Gothic" pitchFamily="50" charset="-128"/>
                          <a:ea typeface="MS UI Gothic" pitchFamily="50" charset="-128"/>
                          <a:cs typeface="+mn-cs"/>
                        </a:rPr>
                        <a:t>以外</a:t>
                      </a:r>
                      <a:endParaRPr kumimoji="1" lang="en-US" altLang="zh-CN" sz="2000" baseline="0" dirty="0" smtClean="0">
                        <a:solidFill>
                          <a:schemeClr val="tx1"/>
                        </a:solidFill>
                        <a:latin typeface="MS UI Gothic" pitchFamily="50" charset="-128"/>
                        <a:ea typeface="MS UI Gothic" pitchFamily="50" charset="-128"/>
                        <a:cs typeface="+mn-cs"/>
                      </a:endParaRPr>
                    </a:p>
                    <a:p>
                      <a:pPr marL="2555875" indent="0"/>
                      <a:r>
                        <a:rPr kumimoji="1" lang="ja-JP" altLang="en-US" sz="2000" baseline="0" dirty="0" smtClean="0">
                          <a:solidFill>
                            <a:schemeClr val="tx1"/>
                          </a:solidFill>
                          <a:latin typeface="MS UI Gothic" pitchFamily="50" charset="-128"/>
                          <a:ea typeface="MS UI Gothic" pitchFamily="50" charset="-128"/>
                          <a:cs typeface="+mn-cs"/>
                        </a:rPr>
                        <a:t>８３０点</a:t>
                      </a:r>
                      <a:endParaRPr kumimoji="1" lang="zh-CN" altLang="en-US" sz="2000" baseline="0" dirty="0" smtClean="0">
                        <a:solidFill>
                          <a:schemeClr val="tx1"/>
                        </a:solidFill>
                        <a:latin typeface="MS UI Gothic" pitchFamily="50" charset="-128"/>
                        <a:ea typeface="MS UI Gothic" pitchFamily="50" charset="-128"/>
                        <a:cs typeface="+mn-cs"/>
                      </a:endParaRPr>
                    </a:p>
                    <a:p>
                      <a:r>
                        <a:rPr kumimoji="1" lang="ja-JP" altLang="en-US" sz="2000" b="1" baseline="0" dirty="0" smtClean="0">
                          <a:solidFill>
                            <a:srgbClr val="FF0000"/>
                          </a:solidFill>
                          <a:latin typeface="MS UI Gothic" pitchFamily="50" charset="-128"/>
                          <a:ea typeface="MS UI Gothic" pitchFamily="50" charset="-128"/>
                          <a:cs typeface="+mn-cs"/>
                        </a:rPr>
                        <a:t>２　同一建物居住者の場合</a:t>
                      </a:r>
                      <a:endParaRPr kumimoji="1" lang="en-US" altLang="ja-JP" sz="2000" b="1" baseline="0" dirty="0" smtClean="0">
                        <a:solidFill>
                          <a:srgbClr val="FF0000"/>
                        </a:solidFill>
                        <a:latin typeface="MS UI Gothic" pitchFamily="50" charset="-128"/>
                        <a:ea typeface="MS UI Gothic" pitchFamily="50" charset="-128"/>
                        <a:cs typeface="+mn-cs"/>
                      </a:endParaRPr>
                    </a:p>
                    <a:p>
                      <a:pPr marL="177800" indent="0"/>
                      <a:r>
                        <a:rPr kumimoji="1" lang="ja-JP" altLang="en-US" sz="2000" b="1" baseline="0" dirty="0" smtClean="0">
                          <a:solidFill>
                            <a:srgbClr val="FF0000"/>
                          </a:solidFill>
                          <a:latin typeface="MS UI Gothic" pitchFamily="50" charset="-128"/>
                          <a:ea typeface="MS UI Gothic" pitchFamily="50" charset="-128"/>
                          <a:cs typeface="+mn-cs"/>
                        </a:rPr>
                        <a:t>イ　特定施設等　　　　 ４００点（新）</a:t>
                      </a:r>
                      <a:endParaRPr kumimoji="1" lang="en-US" altLang="ja-JP" sz="2000" b="1" baseline="0" dirty="0" smtClean="0">
                        <a:solidFill>
                          <a:srgbClr val="FF0000"/>
                        </a:solidFill>
                        <a:latin typeface="MS UI Gothic" pitchFamily="50" charset="-128"/>
                        <a:ea typeface="MS UI Gothic" pitchFamily="50" charset="-128"/>
                        <a:cs typeface="+mn-cs"/>
                      </a:endParaRPr>
                    </a:p>
                    <a:p>
                      <a:pPr marL="177800" indent="0"/>
                      <a:r>
                        <a:rPr kumimoji="1" lang="ja-JP" altLang="en-US" sz="2000" b="1" baseline="0" dirty="0" smtClean="0">
                          <a:solidFill>
                            <a:srgbClr val="FF0000"/>
                          </a:solidFill>
                          <a:latin typeface="MS UI Gothic" pitchFamily="50" charset="-128"/>
                          <a:ea typeface="MS UI Gothic" pitchFamily="50" charset="-128"/>
                          <a:cs typeface="+mn-cs"/>
                        </a:rPr>
                        <a:t>ロ　イ以外　　　　　　　  ２００点</a:t>
                      </a:r>
                      <a:endParaRPr kumimoji="1" lang="en-US" altLang="zh-CN" sz="2000" b="1" baseline="0" dirty="0" smtClean="0">
                        <a:solidFill>
                          <a:srgbClr val="FF0000"/>
                        </a:solidFill>
                        <a:latin typeface="MS UI Gothic" pitchFamily="50" charset="-128"/>
                        <a:ea typeface="MS UI Gothic" pitchFamily="50" charset="-128"/>
                        <a:cs typeface="+mn-cs"/>
                      </a:endParaRPr>
                    </a:p>
                    <a:p>
                      <a:pPr>
                        <a:spcBef>
                          <a:spcPts val="1200"/>
                        </a:spcBef>
                      </a:pPr>
                      <a:r>
                        <a:rPr kumimoji="1" lang="ja-JP" altLang="en-US" sz="2000" baseline="0" dirty="0" smtClean="0">
                          <a:solidFill>
                            <a:schemeClr val="tx1"/>
                          </a:solidFill>
                          <a:latin typeface="MS UI Gothic" pitchFamily="50" charset="-128"/>
                          <a:ea typeface="MS UI Gothic" pitchFamily="50" charset="-128"/>
                          <a:cs typeface="+mn-cs"/>
                        </a:rPr>
                        <a:t>［算定要件］</a:t>
                      </a:r>
                    </a:p>
                    <a:p>
                      <a:r>
                        <a:rPr kumimoji="1" lang="zh-TW" altLang="en-US" sz="2000" baseline="0" dirty="0" smtClean="0">
                          <a:solidFill>
                            <a:schemeClr val="tx1"/>
                          </a:solidFill>
                          <a:latin typeface="MS UI Gothic" pitchFamily="50" charset="-128"/>
                          <a:ea typeface="MS UI Gothic" pitchFamily="50" charset="-128"/>
                          <a:cs typeface="+mn-cs"/>
                        </a:rPr>
                        <a:t>２</a:t>
                      </a:r>
                      <a:r>
                        <a:rPr kumimoji="1" lang="ja-JP" altLang="en-US" sz="2000" baseline="0" dirty="0" smtClean="0">
                          <a:solidFill>
                            <a:schemeClr val="tx1"/>
                          </a:solidFill>
                          <a:latin typeface="MS UI Gothic" pitchFamily="50" charset="-128"/>
                          <a:ea typeface="MS UI Gothic" pitchFamily="50" charset="-128"/>
                          <a:cs typeface="+mn-cs"/>
                        </a:rPr>
                        <a:t>　イ　</a:t>
                      </a:r>
                      <a:r>
                        <a:rPr kumimoji="1" lang="zh-TW" altLang="en-US" sz="2000" baseline="0" dirty="0" smtClean="0">
                          <a:solidFill>
                            <a:schemeClr val="tx1"/>
                          </a:solidFill>
                          <a:latin typeface="MS UI Gothic" pitchFamily="50" charset="-128"/>
                          <a:ea typeface="MS UI Gothic" pitchFamily="50" charset="-128"/>
                          <a:cs typeface="+mn-cs"/>
                        </a:rPr>
                        <a:t>特定施設</a:t>
                      </a:r>
                      <a:r>
                        <a:rPr kumimoji="1" lang="ja-JP" altLang="en-US" sz="2000" baseline="0" dirty="0" smtClean="0">
                          <a:solidFill>
                            <a:schemeClr val="tx1"/>
                          </a:solidFill>
                          <a:latin typeface="MS UI Gothic" pitchFamily="50" charset="-128"/>
                          <a:ea typeface="MS UI Gothic" pitchFamily="50" charset="-128"/>
                          <a:cs typeface="+mn-cs"/>
                        </a:rPr>
                        <a:t>等</a:t>
                      </a:r>
                      <a:endParaRPr kumimoji="1" lang="zh-TW" altLang="en-US" sz="2000" baseline="0" dirty="0" smtClean="0">
                        <a:solidFill>
                          <a:schemeClr val="tx1"/>
                        </a:solidFill>
                        <a:latin typeface="MS UI Gothic" pitchFamily="50" charset="-128"/>
                        <a:ea typeface="MS UI Gothic" pitchFamily="50" charset="-128"/>
                        <a:cs typeface="+mn-cs"/>
                      </a:endParaRPr>
                    </a:p>
                    <a:p>
                      <a:pPr marL="177800" indent="0"/>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2000" baseline="0" dirty="0" smtClean="0">
                          <a:solidFill>
                            <a:srgbClr val="FF0000"/>
                          </a:solidFill>
                          <a:latin typeface="MS UI Gothic" pitchFamily="50" charset="-128"/>
                          <a:ea typeface="MS UI Gothic" pitchFamily="50" charset="-128"/>
                          <a:cs typeface="+mn-cs"/>
                        </a:rPr>
                        <a:t>介護保険法第８条第</a:t>
                      </a:r>
                      <a:r>
                        <a:rPr kumimoji="1" lang="en-US" altLang="ja-JP" sz="2000" baseline="0" dirty="0" smtClean="0">
                          <a:solidFill>
                            <a:srgbClr val="FF0000"/>
                          </a:solidFill>
                          <a:latin typeface="MS UI Gothic" pitchFamily="50" charset="-128"/>
                          <a:ea typeface="MS UI Gothic" pitchFamily="50" charset="-128"/>
                          <a:cs typeface="+mn-cs"/>
                        </a:rPr>
                        <a:t>11</a:t>
                      </a:r>
                      <a:r>
                        <a:rPr kumimoji="1" lang="ja-JP" altLang="en-US" sz="2000" baseline="0" dirty="0" smtClean="0">
                          <a:solidFill>
                            <a:srgbClr val="FF0000"/>
                          </a:solidFill>
                          <a:latin typeface="MS UI Gothic" pitchFamily="50" charset="-128"/>
                          <a:ea typeface="MS UI Gothic" pitchFamily="50" charset="-128"/>
                          <a:cs typeface="+mn-cs"/>
                        </a:rPr>
                        <a:t>項に規定する特定施設、同条第</a:t>
                      </a:r>
                      <a:r>
                        <a:rPr kumimoji="1" lang="en-US" altLang="ja-JP" sz="2000" baseline="0" dirty="0" smtClean="0">
                          <a:solidFill>
                            <a:srgbClr val="FF0000"/>
                          </a:solidFill>
                          <a:latin typeface="MS UI Gothic" pitchFamily="50" charset="-128"/>
                          <a:ea typeface="MS UI Gothic" pitchFamily="50" charset="-128"/>
                          <a:cs typeface="+mn-cs"/>
                        </a:rPr>
                        <a:t>20</a:t>
                      </a:r>
                      <a:r>
                        <a:rPr kumimoji="1" lang="ja-JP" altLang="en-US" sz="2000" baseline="0" dirty="0" smtClean="0">
                          <a:solidFill>
                            <a:srgbClr val="FF0000"/>
                          </a:solidFill>
                          <a:latin typeface="MS UI Gothic" pitchFamily="50" charset="-128"/>
                          <a:ea typeface="MS UI Gothic" pitchFamily="50" charset="-128"/>
                          <a:cs typeface="+mn-cs"/>
                        </a:rPr>
                        <a:t>項に規定する地域密着型特定施設又は特別養護老人ホームにおいて療養を行っている患者について算定する。</a:t>
                      </a:r>
                      <a:endParaRPr kumimoji="1" lang="en-US" altLang="ja-JP" sz="20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ja-JP" altLang="en-US" sz="2000" baseline="0" dirty="0" smtClean="0">
                          <a:solidFill>
                            <a:schemeClr val="tx1"/>
                          </a:solidFill>
                          <a:latin typeface="MS UI Gothic" pitchFamily="50" charset="-128"/>
                          <a:ea typeface="MS UI Gothic" pitchFamily="50" charset="-128"/>
                          <a:cs typeface="+mn-cs"/>
                        </a:rPr>
                        <a:t>Ｃ</a:t>
                      </a:r>
                      <a:r>
                        <a:rPr kumimoji="1" lang="en-US" altLang="ja-JP" sz="2000" baseline="0" dirty="0" smtClean="0">
                          <a:solidFill>
                            <a:schemeClr val="tx1"/>
                          </a:solidFill>
                          <a:latin typeface="MS UI Gothic" pitchFamily="50" charset="-128"/>
                          <a:ea typeface="MS UI Gothic" pitchFamily="50" charset="-128"/>
                          <a:cs typeface="+mn-cs"/>
                        </a:rPr>
                        <a:t>001</a:t>
                      </a:r>
                      <a:r>
                        <a:rPr kumimoji="1" lang="ja-JP" altLang="en-US" sz="2000" baseline="0" dirty="0" smtClean="0">
                          <a:solidFill>
                            <a:schemeClr val="tx1"/>
                          </a:solidFill>
                          <a:latin typeface="MS UI Gothic" pitchFamily="50" charset="-128"/>
                          <a:ea typeface="MS UI Gothic" pitchFamily="50" charset="-128"/>
                          <a:cs typeface="+mn-cs"/>
                        </a:rPr>
                        <a:t>　</a:t>
                      </a:r>
                      <a:r>
                        <a:rPr kumimoji="1" lang="zh-TW" altLang="en-US" sz="2000" baseline="0" dirty="0" smtClean="0">
                          <a:solidFill>
                            <a:schemeClr val="tx1"/>
                          </a:solidFill>
                          <a:latin typeface="MS UI Gothic" pitchFamily="50" charset="-128"/>
                          <a:ea typeface="MS UI Gothic" pitchFamily="50" charset="-128"/>
                          <a:cs typeface="+mn-cs"/>
                        </a:rPr>
                        <a:t>在宅患者訪問診療料</a:t>
                      </a:r>
                      <a:endParaRPr kumimoji="1" lang="en-US" altLang="zh-TW" sz="2000" baseline="0" dirty="0" smtClean="0">
                        <a:solidFill>
                          <a:schemeClr val="tx1"/>
                        </a:solidFill>
                        <a:latin typeface="MS UI Gothic" pitchFamily="50" charset="-128"/>
                        <a:ea typeface="MS UI Gothic" pitchFamily="50" charset="-128"/>
                        <a:cs typeface="+mn-cs"/>
                      </a:endParaRPr>
                    </a:p>
                    <a:p>
                      <a:r>
                        <a:rPr kumimoji="1" lang="zh-CN" altLang="en-US" sz="2000" baseline="0" dirty="0" smtClean="0">
                          <a:solidFill>
                            <a:schemeClr val="tx1"/>
                          </a:solidFill>
                          <a:latin typeface="MS UI Gothic" pitchFamily="50" charset="-128"/>
                          <a:ea typeface="MS UI Gothic" pitchFamily="50" charset="-128"/>
                          <a:cs typeface="+mn-cs"/>
                        </a:rPr>
                        <a:t>１</a:t>
                      </a:r>
                      <a:r>
                        <a:rPr kumimoji="1" lang="ja-JP" altLang="en-US" sz="2000" baseline="0" dirty="0" smtClean="0">
                          <a:solidFill>
                            <a:schemeClr val="tx1"/>
                          </a:solidFill>
                          <a:latin typeface="MS UI Gothic" pitchFamily="50" charset="-128"/>
                          <a:ea typeface="MS UI Gothic" pitchFamily="50" charset="-128"/>
                          <a:cs typeface="+mn-cs"/>
                        </a:rPr>
                        <a:t>　</a:t>
                      </a:r>
                      <a:r>
                        <a:rPr kumimoji="1" lang="zh-CN" altLang="en-US" sz="2000" baseline="0" dirty="0" smtClean="0">
                          <a:solidFill>
                            <a:schemeClr val="tx1"/>
                          </a:solidFill>
                          <a:latin typeface="MS UI Gothic" pitchFamily="50" charset="-128"/>
                          <a:ea typeface="MS UI Gothic" pitchFamily="50" charset="-128"/>
                          <a:cs typeface="+mn-cs"/>
                        </a:rPr>
                        <a:t>同一建物</a:t>
                      </a:r>
                      <a:r>
                        <a:rPr kumimoji="1" lang="ja-JP" altLang="en-US" sz="2000" baseline="0" dirty="0" smtClean="0">
                          <a:solidFill>
                            <a:schemeClr val="tx1"/>
                          </a:solidFill>
                          <a:latin typeface="MS UI Gothic" pitchFamily="50" charset="-128"/>
                          <a:ea typeface="MS UI Gothic" pitchFamily="50" charset="-128"/>
                          <a:cs typeface="+mn-cs"/>
                        </a:rPr>
                        <a:t>居住者</a:t>
                      </a:r>
                      <a:r>
                        <a:rPr kumimoji="1" lang="zh-CN" altLang="en-US" sz="2000" baseline="0" dirty="0" smtClean="0">
                          <a:solidFill>
                            <a:schemeClr val="tx1"/>
                          </a:solidFill>
                          <a:latin typeface="MS UI Gothic" pitchFamily="50" charset="-128"/>
                          <a:ea typeface="MS UI Gothic" pitchFamily="50" charset="-128"/>
                          <a:cs typeface="+mn-cs"/>
                        </a:rPr>
                        <a:t>以外</a:t>
                      </a:r>
                      <a:endParaRPr kumimoji="1" lang="en-US" altLang="zh-CN" sz="2000" baseline="0" dirty="0" smtClean="0">
                        <a:solidFill>
                          <a:schemeClr val="tx1"/>
                        </a:solidFill>
                        <a:latin typeface="MS UI Gothic" pitchFamily="50" charset="-128"/>
                        <a:ea typeface="MS UI Gothic" pitchFamily="50" charset="-128"/>
                        <a:cs typeface="+mn-cs"/>
                      </a:endParaRPr>
                    </a:p>
                    <a:p>
                      <a:pPr marL="2555875" indent="0"/>
                      <a:r>
                        <a:rPr kumimoji="1" lang="ja-JP" altLang="en-US" sz="2000" baseline="0" dirty="0" smtClean="0">
                          <a:solidFill>
                            <a:schemeClr val="tx1"/>
                          </a:solidFill>
                          <a:latin typeface="MS UI Gothic" pitchFamily="50" charset="-128"/>
                          <a:ea typeface="MS UI Gothic" pitchFamily="50" charset="-128"/>
                          <a:cs typeface="+mn-cs"/>
                        </a:rPr>
                        <a:t>８３０点</a:t>
                      </a:r>
                      <a:endParaRPr kumimoji="1" lang="zh-CN" altLang="en-US" sz="2000" baseline="0" dirty="0" smtClean="0">
                        <a:solidFill>
                          <a:schemeClr val="tx1"/>
                        </a:solidFill>
                        <a:latin typeface="MS UI Gothic" pitchFamily="50" charset="-128"/>
                        <a:ea typeface="MS UI Gothic" pitchFamily="50" charset="-128"/>
                        <a:cs typeface="+mn-cs"/>
                      </a:endParaRPr>
                    </a:p>
                    <a:p>
                      <a:r>
                        <a:rPr kumimoji="1" lang="zh-CN" altLang="en-US" sz="2000" baseline="0" dirty="0" smtClean="0">
                          <a:solidFill>
                            <a:schemeClr val="tx1"/>
                          </a:solidFill>
                          <a:latin typeface="MS UI Gothic" pitchFamily="50" charset="-128"/>
                          <a:ea typeface="MS UI Gothic" pitchFamily="50" charset="-128"/>
                          <a:cs typeface="+mn-cs"/>
                        </a:rPr>
                        <a:t>２</a:t>
                      </a:r>
                      <a:r>
                        <a:rPr kumimoji="1" lang="ja-JP" altLang="en-US" sz="2000" baseline="0" dirty="0" smtClean="0">
                          <a:solidFill>
                            <a:schemeClr val="tx1"/>
                          </a:solidFill>
                          <a:latin typeface="MS UI Gothic" pitchFamily="50" charset="-128"/>
                          <a:ea typeface="MS UI Gothic" pitchFamily="50" charset="-128"/>
                          <a:cs typeface="+mn-cs"/>
                        </a:rPr>
                        <a:t>　</a:t>
                      </a:r>
                      <a:r>
                        <a:rPr kumimoji="1" lang="zh-CN" altLang="en-US" sz="2000" baseline="0" dirty="0" smtClean="0">
                          <a:solidFill>
                            <a:schemeClr val="tx1"/>
                          </a:solidFill>
                          <a:latin typeface="MS UI Gothic" pitchFamily="50" charset="-128"/>
                          <a:ea typeface="MS UI Gothic" pitchFamily="50" charset="-128"/>
                          <a:cs typeface="+mn-cs"/>
                        </a:rPr>
                        <a:t>同一建物</a:t>
                      </a:r>
                      <a:r>
                        <a:rPr kumimoji="1" lang="ja-JP" altLang="en-US" sz="2000" baseline="0" dirty="0" smtClean="0">
                          <a:solidFill>
                            <a:schemeClr val="tx1"/>
                          </a:solidFill>
                          <a:latin typeface="MS UI Gothic" pitchFamily="50" charset="-128"/>
                          <a:ea typeface="MS UI Gothic" pitchFamily="50" charset="-128"/>
                          <a:cs typeface="+mn-cs"/>
                        </a:rPr>
                        <a:t>居住者 　   ２００点</a:t>
                      </a:r>
                      <a:endParaRPr kumimoji="1" lang="en-US" altLang="ja-JP" sz="20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在宅医療の促進について</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F44FD72C-7C9C-42A0-BC72-47BA6428F229}" type="slidenum">
              <a:rPr lang="en-US" sz="1400">
                <a:effectLst>
                  <a:outerShdw blurRad="38100" dist="38100" dir="2700000" algn="tl">
                    <a:srgbClr val="000000">
                      <a:alpha val="43137"/>
                    </a:srgbClr>
                  </a:outerShdw>
                </a:effectLst>
              </a:rPr>
              <a:pPr algn="r">
                <a:defRPr/>
              </a:pPr>
              <a:t>277</a:t>
            </a:fld>
            <a:endParaRPr lang="en-US" sz="1400" dirty="0">
              <a:effectLst>
                <a:outerShdw blurRad="38100" dist="38100" dir="2700000" algn="tl">
                  <a:srgbClr val="000000">
                    <a:alpha val="43137"/>
                  </a:srgbClr>
                </a:outerShdw>
              </a:effectLst>
            </a:endParaRPr>
          </a:p>
        </p:txBody>
      </p:sp>
      <p:sp>
        <p:nvSpPr>
          <p:cNvPr id="7" name="テキスト ボックス 6"/>
          <p:cNvSpPr txBox="1"/>
          <p:nvPr/>
        </p:nvSpPr>
        <p:spPr>
          <a:xfrm>
            <a:off x="7164288" y="1628801"/>
            <a:ext cx="180020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186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207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52644" y="1268760"/>
            <a:ext cx="8208912" cy="1368152"/>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fontAlgn="auto">
              <a:spcBef>
                <a:spcPts val="0"/>
              </a:spcBef>
              <a:spcAft>
                <a:spcPts val="600"/>
              </a:spcAft>
              <a:defRPr/>
            </a:pPr>
            <a:r>
              <a:rPr kumimoji="0" lang="ja-JP" altLang="en-US" sz="2800" dirty="0">
                <a:latin typeface="MS UI Gothic" pitchFamily="50" charset="-128"/>
                <a:ea typeface="MS UI Gothic" pitchFamily="50" charset="-128"/>
              </a:rPr>
              <a:t>◆小児在宅医療の充実について</a:t>
            </a:r>
            <a:endParaRPr kumimoji="0" lang="en-US" altLang="ja-JP" sz="2800" dirty="0">
              <a:latin typeface="MS UI Gothic" pitchFamily="50" charset="-128"/>
              <a:ea typeface="MS UI Gothic" pitchFamily="50" charset="-128"/>
            </a:endParaRPr>
          </a:p>
          <a:p>
            <a:pPr marL="273050" indent="261938" fontAlgn="auto">
              <a:spcBef>
                <a:spcPts val="0"/>
              </a:spcBef>
              <a:spcAft>
                <a:spcPts val="600"/>
              </a:spcAft>
              <a:defRPr/>
            </a:pPr>
            <a:r>
              <a:rPr kumimoji="0" lang="ja-JP" altLang="en-US" sz="2400" dirty="0">
                <a:latin typeface="MS UI Gothic" pitchFamily="50" charset="-128"/>
                <a:ea typeface="MS UI Gothic" pitchFamily="50" charset="-128"/>
              </a:rPr>
              <a:t>小児在宅医療をより一層充実させる観点から、在宅患者訪問診療料の</a:t>
            </a:r>
            <a:r>
              <a:rPr kumimoji="0" lang="ja-JP" altLang="en-US" sz="2400" dirty="0">
                <a:solidFill>
                  <a:srgbClr val="0070C0"/>
                </a:solidFill>
                <a:latin typeface="MS UI Gothic" pitchFamily="50" charset="-128"/>
                <a:ea typeface="MS UI Gothic" pitchFamily="50" charset="-128"/>
              </a:rPr>
              <a:t>乳幼児加算・幼児加算を引き上げる</a:t>
            </a:r>
            <a:r>
              <a:rPr kumimoji="0" lang="ja-JP" altLang="en-US" sz="2400" dirty="0">
                <a:latin typeface="MS UI Gothic" pitchFamily="50" charset="-128"/>
                <a:ea typeface="MS UI Gothic" pitchFamily="50" charset="-128"/>
              </a:rPr>
              <a:t>。</a:t>
            </a:r>
            <a:endParaRPr kumimoji="0" lang="en-US" altLang="ja-JP" sz="2200" b="1" dirty="0">
              <a:solidFill>
                <a:srgbClr val="FF0000"/>
              </a:solidFill>
              <a:latin typeface="MS UI Gothic" pitchFamily="50" charset="-128"/>
              <a:ea typeface="MS UI Gothic" pitchFamily="50" charset="-128"/>
            </a:endParaRPr>
          </a:p>
        </p:txBody>
      </p:sp>
      <p:graphicFrame>
        <p:nvGraphicFramePr>
          <p:cNvPr id="10" name="コンテンツ プレースホルダ 6"/>
          <p:cNvGraphicFramePr>
            <a:graphicFrameLocks noGrp="1"/>
          </p:cNvGraphicFramePr>
          <p:nvPr>
            <p:ph idx="1"/>
          </p:nvPr>
        </p:nvGraphicFramePr>
        <p:xfrm>
          <a:off x="467544" y="2852936"/>
          <a:ext cx="8229600" cy="3104890"/>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62430">
                <a:tc>
                  <a:txBody>
                    <a:bodyPr/>
                    <a:lstStyle/>
                    <a:p>
                      <a:pPr algn="ctr"/>
                      <a:r>
                        <a:rPr kumimoji="1" lang="ja-JP" altLang="en-US" sz="2200" b="1" dirty="0" smtClean="0">
                          <a:solidFill>
                            <a:srgbClr val="FF0000"/>
                          </a:solidFill>
                          <a:latin typeface="MS UI Gothic" pitchFamily="50" charset="-128"/>
                          <a:ea typeface="MS UI Gothic" pitchFamily="50" charset="-128"/>
                        </a:rPr>
                        <a:t>改　定　後</a:t>
                      </a:r>
                      <a:endParaRPr kumimoji="1" lang="ja-JP" altLang="en-US" sz="22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200" dirty="0" smtClean="0">
                          <a:latin typeface="MS UI Gothic" pitchFamily="50" charset="-128"/>
                          <a:ea typeface="MS UI Gothic" pitchFamily="50" charset="-128"/>
                        </a:rPr>
                        <a:t>現　　行</a:t>
                      </a:r>
                      <a:endParaRPr kumimoji="1" lang="ja-JP" altLang="en-US" sz="2200" dirty="0">
                        <a:latin typeface="MS UI Gothic" pitchFamily="50" charset="-128"/>
                        <a:ea typeface="MS UI Gothic" pitchFamily="50" charset="-128"/>
                      </a:endParaRPr>
                    </a:p>
                  </a:txBody>
                  <a:tcPr anchor="ctr">
                    <a:solidFill>
                      <a:schemeClr val="accent5">
                        <a:lumMod val="20000"/>
                        <a:lumOff val="80000"/>
                      </a:schemeClr>
                    </a:solidFill>
                  </a:tcPr>
                </a:tc>
              </a:tr>
              <a:tr h="2642460">
                <a:tc>
                  <a:txBody>
                    <a:bodyPr/>
                    <a:lstStyle/>
                    <a:p>
                      <a:pPr>
                        <a:spcAft>
                          <a:spcPts val="600"/>
                        </a:spcAft>
                      </a:pPr>
                      <a:r>
                        <a:rPr kumimoji="1" lang="ja-JP" altLang="en-US" sz="2200" b="0" baseline="0" dirty="0" smtClean="0">
                          <a:solidFill>
                            <a:schemeClr val="tx1"/>
                          </a:solidFill>
                          <a:latin typeface="MS UI Gothic" pitchFamily="50" charset="-128"/>
                          <a:ea typeface="MS UI Gothic" pitchFamily="50" charset="-128"/>
                          <a:cs typeface="+mn-cs"/>
                        </a:rPr>
                        <a:t>Ｃ</a:t>
                      </a:r>
                      <a:r>
                        <a:rPr kumimoji="1" lang="en-US" altLang="ja-JP" sz="2200" b="0" baseline="0" dirty="0" smtClean="0">
                          <a:solidFill>
                            <a:schemeClr val="tx1"/>
                          </a:solidFill>
                          <a:latin typeface="MS UI Gothic" pitchFamily="50" charset="-128"/>
                          <a:ea typeface="MS UI Gothic" pitchFamily="50" charset="-128"/>
                          <a:cs typeface="+mn-cs"/>
                        </a:rPr>
                        <a:t>001</a:t>
                      </a:r>
                      <a:r>
                        <a:rPr kumimoji="1" lang="ja-JP" altLang="en-US" sz="2200" b="0" baseline="0" dirty="0" smtClean="0">
                          <a:solidFill>
                            <a:schemeClr val="tx1"/>
                          </a:solidFill>
                          <a:latin typeface="MS UI Gothic" pitchFamily="50" charset="-128"/>
                          <a:ea typeface="MS UI Gothic" pitchFamily="50" charset="-128"/>
                          <a:cs typeface="+mn-cs"/>
                        </a:rPr>
                        <a:t>　在宅患者訪問診療料</a:t>
                      </a:r>
                      <a:endParaRPr kumimoji="1" lang="en-US" altLang="ja-JP" sz="2200" b="0" baseline="0" dirty="0" smtClean="0">
                        <a:solidFill>
                          <a:schemeClr val="tx1"/>
                        </a:solidFill>
                        <a:latin typeface="MS UI Gothic" pitchFamily="50" charset="-128"/>
                        <a:ea typeface="MS UI Gothic" pitchFamily="50" charset="-128"/>
                        <a:cs typeface="+mn-cs"/>
                      </a:endParaRPr>
                    </a:p>
                    <a:p>
                      <a:pPr marL="355600" indent="-355600"/>
                      <a:r>
                        <a:rPr kumimoji="1" lang="ja-JP" altLang="en-US" sz="2200" b="0" baseline="0" dirty="0" smtClean="0">
                          <a:solidFill>
                            <a:schemeClr val="tx1"/>
                          </a:solidFill>
                          <a:latin typeface="MS UI Gothic" pitchFamily="50" charset="-128"/>
                          <a:ea typeface="MS UI Gothic" pitchFamily="50" charset="-128"/>
                          <a:cs typeface="+mn-cs"/>
                        </a:rPr>
                        <a:t>注４　３歳未満の乳幼児又は３歳以上６歳未満の幼児に対して訪問診療を行った場合には、乳幼児加算又は幼児加算として、それぞれ所定点数に</a:t>
                      </a:r>
                      <a:r>
                        <a:rPr kumimoji="1" lang="ja-JP" altLang="en-US" sz="2200" b="0" baseline="0" dirty="0" smtClean="0">
                          <a:solidFill>
                            <a:srgbClr val="FF0000"/>
                          </a:solidFill>
                          <a:latin typeface="MS UI Gothic" pitchFamily="50" charset="-128"/>
                          <a:ea typeface="MS UI Gothic" pitchFamily="50" charset="-128"/>
                          <a:cs typeface="+mn-cs"/>
                        </a:rPr>
                        <a:t>４００点</a:t>
                      </a:r>
                      <a:r>
                        <a:rPr kumimoji="1" lang="ja-JP" altLang="en-US" sz="2200" b="0" baseline="0" dirty="0" smtClean="0">
                          <a:solidFill>
                            <a:schemeClr val="tx1"/>
                          </a:solidFill>
                          <a:latin typeface="MS UI Gothic" pitchFamily="50" charset="-128"/>
                          <a:ea typeface="MS UI Gothic" pitchFamily="50" charset="-128"/>
                          <a:cs typeface="+mn-cs"/>
                        </a:rPr>
                        <a:t>を加算する。</a:t>
                      </a:r>
                      <a:endParaRPr kumimoji="1" lang="en-US" altLang="ja-JP" sz="22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a:spcAft>
                          <a:spcPts val="600"/>
                        </a:spcAft>
                      </a:pPr>
                      <a:r>
                        <a:rPr kumimoji="1" lang="ja-JP" altLang="en-US" sz="2200" b="0" baseline="0" dirty="0" smtClean="0">
                          <a:solidFill>
                            <a:schemeClr val="tx1"/>
                          </a:solidFill>
                          <a:latin typeface="MS UI Gothic" pitchFamily="50" charset="-128"/>
                          <a:ea typeface="MS UI Gothic" pitchFamily="50" charset="-128"/>
                          <a:cs typeface="+mn-cs"/>
                        </a:rPr>
                        <a:t>Ｃ</a:t>
                      </a:r>
                      <a:r>
                        <a:rPr kumimoji="1" lang="en-US" altLang="ja-JP" sz="2200" b="0" baseline="0" dirty="0" smtClean="0">
                          <a:solidFill>
                            <a:schemeClr val="tx1"/>
                          </a:solidFill>
                          <a:latin typeface="MS UI Gothic" pitchFamily="50" charset="-128"/>
                          <a:ea typeface="MS UI Gothic" pitchFamily="50" charset="-128"/>
                          <a:cs typeface="+mn-cs"/>
                        </a:rPr>
                        <a:t>001</a:t>
                      </a:r>
                      <a:r>
                        <a:rPr kumimoji="1" lang="ja-JP" altLang="en-US" sz="2200" b="0" baseline="0" dirty="0" smtClean="0">
                          <a:solidFill>
                            <a:schemeClr val="tx1"/>
                          </a:solidFill>
                          <a:latin typeface="MS UI Gothic" pitchFamily="50" charset="-128"/>
                          <a:ea typeface="MS UI Gothic" pitchFamily="50" charset="-128"/>
                          <a:cs typeface="+mn-cs"/>
                        </a:rPr>
                        <a:t>　在宅患者訪問診療料</a:t>
                      </a:r>
                      <a:endParaRPr kumimoji="1" lang="en-US" altLang="ja-JP" sz="2200" b="0" baseline="0" dirty="0" smtClean="0">
                        <a:solidFill>
                          <a:schemeClr val="tx1"/>
                        </a:solidFill>
                        <a:latin typeface="MS UI Gothic" pitchFamily="50" charset="-128"/>
                        <a:ea typeface="MS UI Gothic" pitchFamily="50" charset="-128"/>
                        <a:cs typeface="+mn-cs"/>
                      </a:endParaRPr>
                    </a:p>
                    <a:p>
                      <a:pPr marL="355600" indent="-355600"/>
                      <a:r>
                        <a:rPr kumimoji="1" lang="ja-JP" altLang="en-US" sz="2200" b="0" baseline="0" dirty="0" smtClean="0">
                          <a:solidFill>
                            <a:schemeClr val="tx1"/>
                          </a:solidFill>
                          <a:latin typeface="MS UI Gothic" pitchFamily="50" charset="-128"/>
                          <a:ea typeface="MS UI Gothic" pitchFamily="50" charset="-128"/>
                          <a:cs typeface="+mn-cs"/>
                        </a:rPr>
                        <a:t>注３　３歳未満の乳幼児又は３歳以上６歳未満の幼児に対して訪問診療を行った場合には、乳幼児加算又は幼児加算として、それぞれ所定点数に２００点を加算する。</a:t>
                      </a:r>
                      <a:endParaRPr kumimoji="1" lang="en-US" altLang="ja-JP" sz="22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864096"/>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在宅緩和ケア等の促進について</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510A8DD2-6BBC-4B7F-9A10-0AC7955CB586}" type="slidenum">
              <a:rPr lang="en-US" sz="1400">
                <a:effectLst>
                  <a:outerShdw blurRad="38100" dist="38100" dir="2700000" algn="tl">
                    <a:srgbClr val="000000">
                      <a:alpha val="43137"/>
                    </a:srgbClr>
                  </a:outerShdw>
                </a:effectLst>
              </a:rPr>
              <a:pPr algn="r">
                <a:defRPr/>
              </a:pPr>
              <a:t>278</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7092280" y="2492896"/>
            <a:ext cx="183671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187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209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5"/>
          <p:cNvSpPr>
            <a:spLocks noGrp="1"/>
          </p:cNvSpPr>
          <p:nvPr>
            <p:ph idx="1"/>
          </p:nvPr>
        </p:nvSpPr>
        <p:spPr>
          <a:xfrm>
            <a:off x="467544" y="980728"/>
            <a:ext cx="8229600" cy="1728192"/>
          </a:xfrm>
          <a:solidFill>
            <a:srgbClr val="FFFFCC"/>
          </a:solidFill>
          <a:effectLst>
            <a:innerShdw blurRad="63500" dist="50800" dir="13500000">
              <a:prstClr val="black">
                <a:alpha val="50000"/>
              </a:prstClr>
            </a:innerShdw>
          </a:effectLst>
        </p:spPr>
        <p:txBody>
          <a:bodyPr anchor="ctr">
            <a:normAutofit/>
          </a:bodyPr>
          <a:lstStyle/>
          <a:p>
            <a:pPr marL="273050" indent="-273050" eaLnBrk="1" fontAlgn="auto" hangingPunct="1">
              <a:spcBef>
                <a:spcPts val="0"/>
              </a:spcBef>
              <a:spcAft>
                <a:spcPts val="0"/>
              </a:spcAft>
              <a:buFontTx/>
              <a:buNone/>
              <a:defRPr/>
            </a:pPr>
            <a:r>
              <a:rPr lang="ja-JP" altLang="en-US" sz="2400" dirty="0" smtClean="0">
                <a:solidFill>
                  <a:sysClr val="windowText" lastClr="000000"/>
                </a:solidFill>
                <a:latin typeface="MS UI Gothic" pitchFamily="50" charset="-128"/>
                <a:ea typeface="MS UI Gothic" pitchFamily="50" charset="-128"/>
              </a:rPr>
              <a:t>◆介護老人福祉施設（以下「特養」という。）における看取りの充実を図るため、特養の配置医師と在支診・在支病といった外部の医師が連携して、</a:t>
            </a:r>
            <a:r>
              <a:rPr lang="ja-JP" altLang="en-US" sz="2400" dirty="0" smtClean="0">
                <a:solidFill>
                  <a:srgbClr val="0070C0"/>
                </a:solidFill>
                <a:latin typeface="MS UI Gothic" pitchFamily="50" charset="-128"/>
                <a:ea typeface="MS UI Gothic" pitchFamily="50" charset="-128"/>
              </a:rPr>
              <a:t>特養における看取りを行った場合について評価</a:t>
            </a:r>
            <a:r>
              <a:rPr lang="ja-JP" altLang="en-US" sz="2400" dirty="0" smtClean="0">
                <a:solidFill>
                  <a:sysClr val="windowText" lastClr="000000"/>
                </a:solidFill>
                <a:latin typeface="MS UI Gothic" pitchFamily="50" charset="-128"/>
                <a:ea typeface="MS UI Gothic" pitchFamily="50" charset="-128"/>
              </a:rPr>
              <a:t>を行う。</a:t>
            </a:r>
            <a:endParaRPr lang="ja-JP" altLang="en-US" sz="2400" dirty="0">
              <a:solidFill>
                <a:sysClr val="windowText" lastClr="000000"/>
              </a:solidFill>
              <a:latin typeface="MS UI Gothic" pitchFamily="50" charset="-128"/>
              <a:ea typeface="MS UI Gothic" pitchFamily="50" charset="-128"/>
            </a:endParaRPr>
          </a:p>
        </p:txBody>
      </p:sp>
      <p:sp>
        <p:nvSpPr>
          <p:cNvPr id="3" name="タイトル 2"/>
          <p:cNvSpPr>
            <a:spLocks noGrp="1"/>
          </p:cNvSpPr>
          <p:nvPr>
            <p:ph type="title"/>
          </p:nvPr>
        </p:nvSpPr>
        <p:spPr>
          <a:xfrm>
            <a:off x="457200" y="188640"/>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看取りに至るまでの医療の充実について</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graphicFrame>
        <p:nvGraphicFramePr>
          <p:cNvPr id="8" name="コンテンツ プレースホルダ 4"/>
          <p:cNvGraphicFramePr>
            <a:graphicFrameLocks/>
          </p:cNvGraphicFramePr>
          <p:nvPr/>
        </p:nvGraphicFramePr>
        <p:xfrm>
          <a:off x="467544" y="2708920"/>
          <a:ext cx="8229600" cy="3816424"/>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45485">
                <a:tc>
                  <a:txBody>
                    <a:bodyPr/>
                    <a:lstStyle/>
                    <a:p>
                      <a:pPr algn="ctr"/>
                      <a:r>
                        <a:rPr kumimoji="1" lang="ja-JP" altLang="en-US" sz="1600" b="1" dirty="0" smtClean="0">
                          <a:solidFill>
                            <a:srgbClr val="FF0000"/>
                          </a:solidFill>
                          <a:effectLst/>
                          <a:latin typeface="MS UI Gothic" pitchFamily="50" charset="-128"/>
                          <a:ea typeface="MS UI Gothic" pitchFamily="50" charset="-128"/>
                        </a:rPr>
                        <a:t>改　定　後</a:t>
                      </a:r>
                      <a:endParaRPr kumimoji="1" lang="ja-JP" altLang="en-US" sz="1600" b="1" dirty="0">
                        <a:solidFill>
                          <a:srgbClr val="FF0000"/>
                        </a:solidFill>
                        <a:effectLst/>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1600" b="0" dirty="0" smtClean="0">
                          <a:effectLst/>
                          <a:latin typeface="MS UI Gothic" pitchFamily="50" charset="-128"/>
                          <a:ea typeface="MS UI Gothic" pitchFamily="50" charset="-128"/>
                        </a:rPr>
                        <a:t>現　　行</a:t>
                      </a:r>
                      <a:endParaRPr kumimoji="1" lang="ja-JP" altLang="en-US" sz="1600" b="0" dirty="0">
                        <a:effectLst/>
                        <a:latin typeface="MS UI Gothic" pitchFamily="50" charset="-128"/>
                        <a:ea typeface="MS UI Gothic" pitchFamily="50" charset="-128"/>
                      </a:endParaRPr>
                    </a:p>
                  </a:txBody>
                  <a:tcPr>
                    <a:solidFill>
                      <a:schemeClr val="accent5">
                        <a:lumMod val="20000"/>
                        <a:lumOff val="80000"/>
                      </a:schemeClr>
                    </a:solidFill>
                  </a:tcPr>
                </a:tc>
              </a:tr>
              <a:tr h="3470939">
                <a:tc>
                  <a:txBody>
                    <a:bodyPr/>
                    <a:lstStyle/>
                    <a:p>
                      <a:pPr marL="450850" indent="-450850"/>
                      <a:r>
                        <a:rPr kumimoji="1" lang="ja-JP" altLang="en-US" sz="1600" b="0" i="0" u="none" strike="noStrike" kern="1200" baseline="0" dirty="0" smtClean="0">
                          <a:solidFill>
                            <a:schemeClr val="tx1"/>
                          </a:solidFill>
                          <a:latin typeface="MS UI Gothic" pitchFamily="50" charset="-128"/>
                          <a:ea typeface="MS UI Gothic" pitchFamily="50" charset="-128"/>
                          <a:cs typeface="+mn-cs"/>
                        </a:rPr>
                        <a:t>Ｃ</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001</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　在宅患者訪問診療料（ターミナルケア加算含む）</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marL="450850" indent="-450850">
                        <a:spcAft>
                          <a:spcPts val="600"/>
                        </a:spcAft>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Ｃ</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002-2</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　特定施設入居時等医学総合管理料</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r>
                        <a:rPr kumimoji="1" lang="ja-JP" altLang="en-US" sz="1600" b="0" i="0" u="none" strike="noStrike" kern="1200" baseline="0" dirty="0" smtClean="0">
                          <a:solidFill>
                            <a:schemeClr val="tx1"/>
                          </a:solidFill>
                          <a:latin typeface="MS UI Gothic" pitchFamily="50" charset="-128"/>
                          <a:ea typeface="MS UI Gothic" pitchFamily="50" charset="-128"/>
                          <a:cs typeface="+mn-cs"/>
                        </a:rPr>
                        <a:t>［特養における算定要件］</a:t>
                      </a:r>
                    </a:p>
                    <a:p>
                      <a:pPr marL="82550" indent="95250"/>
                      <a:r>
                        <a:rPr kumimoji="1" lang="ja-JP" altLang="en-US" sz="1600" b="0" i="0" u="none" strike="noStrike" kern="1200" baseline="0" dirty="0" smtClean="0">
                          <a:solidFill>
                            <a:schemeClr val="tx1"/>
                          </a:solidFill>
                          <a:latin typeface="MS UI Gothic" pitchFamily="50" charset="-128"/>
                          <a:ea typeface="MS UI Gothic" pitchFamily="50" charset="-128"/>
                          <a:cs typeface="+mn-cs"/>
                        </a:rPr>
                        <a:t>末期の悪性腫瘍患者</a:t>
                      </a:r>
                      <a:r>
                        <a:rPr kumimoji="1" lang="ja-JP" altLang="en-US" sz="1600" b="1" i="0" u="none" strike="noStrike" kern="1200" baseline="0" dirty="0" smtClean="0">
                          <a:solidFill>
                            <a:srgbClr val="FF0000"/>
                          </a:solidFill>
                          <a:latin typeface="MS UI Gothic" pitchFamily="50" charset="-128"/>
                          <a:ea typeface="MS UI Gothic" pitchFamily="50" charset="-128"/>
                          <a:cs typeface="+mn-cs"/>
                        </a:rPr>
                        <a:t>に加え、以下の場合について算定可能とする。</a:t>
                      </a:r>
                    </a:p>
                    <a:p>
                      <a:pPr marL="355600" indent="-177800"/>
                      <a:r>
                        <a:rPr kumimoji="1" lang="ja-JP" altLang="en-US" sz="1600" b="1" i="0" u="none" strike="noStrike" kern="1200" baseline="0" dirty="0" smtClean="0">
                          <a:solidFill>
                            <a:srgbClr val="FF0000"/>
                          </a:solidFill>
                          <a:latin typeface="MS UI Gothic" pitchFamily="50" charset="-128"/>
                          <a:ea typeface="MS UI Gothic" pitchFamily="50" charset="-128"/>
                          <a:cs typeface="+mn-cs"/>
                        </a:rPr>
                        <a:t>①　介護報酬における看取り介護加算の算定要件を満たしている特養において、</a:t>
                      </a:r>
                    </a:p>
                    <a:p>
                      <a:pPr marL="355600" indent="-177800"/>
                      <a:r>
                        <a:rPr kumimoji="1" lang="ja-JP" altLang="en-US" sz="1600" b="1" i="0" u="none" strike="noStrike" kern="1200" baseline="0" dirty="0" smtClean="0">
                          <a:solidFill>
                            <a:srgbClr val="FF0000"/>
                          </a:solidFill>
                          <a:latin typeface="MS UI Gothic" pitchFamily="50" charset="-128"/>
                          <a:ea typeface="MS UI Gothic" pitchFamily="50" charset="-128"/>
                          <a:cs typeface="+mn-cs"/>
                        </a:rPr>
                        <a:t>②　在支診・在支病または特養の協力医療機関の医師が、当該特養において看取った場合、</a:t>
                      </a:r>
                    </a:p>
                    <a:p>
                      <a:pPr marL="355600" indent="-177800"/>
                      <a:r>
                        <a:rPr kumimoji="1" lang="ja-JP" altLang="en-US" sz="1600" b="1" i="0" u="none" strike="noStrike" kern="1200" baseline="0" dirty="0" smtClean="0">
                          <a:solidFill>
                            <a:srgbClr val="FF0000"/>
                          </a:solidFill>
                          <a:latin typeface="MS UI Gothic" pitchFamily="50" charset="-128"/>
                          <a:ea typeface="MS UI Gothic" pitchFamily="50" charset="-128"/>
                          <a:cs typeface="+mn-cs"/>
                        </a:rPr>
                        <a:t>③　疾患に限らず死亡日からさかのぼって３０日に限り医療保険の給付対象とする。</a:t>
                      </a:r>
                      <a:endParaRPr kumimoji="1" lang="ja-JP" altLang="en-US" sz="1600" b="1" i="0" u="none"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pPr marL="450850" indent="-450850"/>
                      <a:r>
                        <a:rPr kumimoji="1" lang="ja-JP" altLang="en-US" sz="1600" b="0" i="0" u="none" strike="noStrike" kern="1200" baseline="0" dirty="0" smtClean="0">
                          <a:solidFill>
                            <a:schemeClr val="tx1"/>
                          </a:solidFill>
                          <a:latin typeface="MS UI Gothic" pitchFamily="50" charset="-128"/>
                          <a:ea typeface="MS UI Gothic" pitchFamily="50" charset="-128"/>
                          <a:cs typeface="+mn-cs"/>
                        </a:rPr>
                        <a:t>Ｃ</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001</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　在宅患者訪問診療料（ターミナルケア加算含む）</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marL="450850" indent="-450850">
                        <a:spcAft>
                          <a:spcPts val="600"/>
                        </a:spcAft>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Ｃ</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002-2</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　特定施設入居時等医学総合管理料</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r>
                        <a:rPr kumimoji="1" lang="ja-JP" altLang="en-US" sz="1600" b="0" i="0" u="none" strike="noStrike" kern="1200" baseline="0" dirty="0" smtClean="0">
                          <a:solidFill>
                            <a:schemeClr val="tx1"/>
                          </a:solidFill>
                          <a:latin typeface="MS UI Gothic" pitchFamily="50" charset="-128"/>
                          <a:ea typeface="MS UI Gothic" pitchFamily="50" charset="-128"/>
                          <a:cs typeface="+mn-cs"/>
                        </a:rPr>
                        <a:t>［特養における算定要件］</a:t>
                      </a:r>
                    </a:p>
                    <a:p>
                      <a:pPr marL="82550" indent="95250"/>
                      <a:r>
                        <a:rPr kumimoji="1" lang="ja-JP" altLang="en-US" sz="1600" b="0" i="0" u="none" strike="noStrike" kern="1200" baseline="0" dirty="0" smtClean="0">
                          <a:solidFill>
                            <a:schemeClr val="tx1"/>
                          </a:solidFill>
                          <a:latin typeface="MS UI Gothic" pitchFamily="50" charset="-128"/>
                          <a:ea typeface="MS UI Gothic" pitchFamily="50" charset="-128"/>
                          <a:cs typeface="+mn-cs"/>
                        </a:rPr>
                        <a:t>末期の悪性腫瘍患者のみ</a:t>
                      </a:r>
                      <a:endParaRPr kumimoji="1" lang="ja-JP" altLang="en-US" sz="16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9" name="スライド番号プレースホルダ 7"/>
          <p:cNvSpPr>
            <a:spLocks noGrp="1"/>
          </p:cNvSpPr>
          <p:nvPr>
            <p:ph type="sldNum" sz="quarter" idx="11"/>
          </p:nvPr>
        </p:nvSpPr>
        <p:spPr>
          <a:xfrm>
            <a:off x="6840538" y="6480175"/>
            <a:ext cx="2133600" cy="339725"/>
          </a:xfrm>
        </p:spPr>
        <p:txBody>
          <a:bodyPr/>
          <a:lstStyle/>
          <a:p>
            <a:pPr algn="r">
              <a:defRPr/>
            </a:pPr>
            <a:fld id="{24116E8B-044A-4EB2-B13E-5746A7B280BE}" type="slidenum">
              <a:rPr lang="en-US" sz="1400">
                <a:effectLst>
                  <a:outerShdw blurRad="38100" dist="38100" dir="2700000" algn="tl">
                    <a:srgbClr val="000000">
                      <a:alpha val="43137"/>
                    </a:srgbClr>
                  </a:outerShdw>
                </a:effectLst>
              </a:rPr>
              <a:pPr algn="r">
                <a:defRPr/>
              </a:pPr>
              <a:t>279</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テキスト ボックス 5"/>
          <p:cNvSpPr txBox="1">
            <a:spLocks noChangeArrowheads="1"/>
          </p:cNvSpPr>
          <p:nvPr/>
        </p:nvSpPr>
        <p:spPr bwMode="auto">
          <a:xfrm>
            <a:off x="88900" y="333375"/>
            <a:ext cx="8964613" cy="5273675"/>
          </a:xfrm>
          <a:prstGeom prst="rect">
            <a:avLst/>
          </a:prstGeom>
          <a:noFill/>
          <a:ln w="9525">
            <a:noFill/>
            <a:miter lim="800000"/>
            <a:headEnd/>
            <a:tailEnd/>
          </a:ln>
        </p:spPr>
        <p:txBody>
          <a:bodyPr>
            <a:spAutoFit/>
          </a:bodyPr>
          <a:lstStyle/>
          <a:p>
            <a:r>
              <a:rPr lang="ja-JP" altLang="en-US" sz="2000">
                <a:solidFill>
                  <a:srgbClr val="0000FF"/>
                </a:solidFill>
                <a:latin typeface="ＭＳ Ｐゴシック" charset="-128"/>
              </a:rPr>
              <a:t>（その他の調査・検証事項）</a:t>
            </a:r>
            <a:endParaRPr lang="en-US" altLang="ja-JP" sz="2000">
              <a:solidFill>
                <a:srgbClr val="0000FF"/>
              </a:solidFill>
              <a:latin typeface="ＭＳ Ｐゴシック" charset="-128"/>
            </a:endParaRPr>
          </a:p>
          <a:p>
            <a:r>
              <a:rPr lang="ja-JP" altLang="en-US" sz="2000">
                <a:solidFill>
                  <a:srgbClr val="000000"/>
                </a:solidFill>
                <a:latin typeface="ＭＳ Ｐゴシック" charset="-128"/>
              </a:rPr>
              <a:t>１８　上記に掲げるもののほか、今回改定の実施後においては、特に以下の項目に</a:t>
            </a:r>
          </a:p>
          <a:p>
            <a:r>
              <a:rPr lang="ja-JP" altLang="en-US" sz="2000">
                <a:solidFill>
                  <a:srgbClr val="000000"/>
                </a:solidFill>
                <a:latin typeface="ＭＳ Ｐゴシック" charset="-128"/>
              </a:rPr>
              <a:t>  ついて調査・検証を行うこととすること。</a:t>
            </a:r>
          </a:p>
          <a:p>
            <a:r>
              <a:rPr lang="ja-JP" altLang="en-US" sz="2000">
                <a:solidFill>
                  <a:srgbClr val="000000"/>
                </a:solidFill>
                <a:latin typeface="ＭＳ Ｐゴシック" charset="-128"/>
              </a:rPr>
              <a:t>　（１）在宅医療の実施状況及び医療と介護の連携状況</a:t>
            </a:r>
          </a:p>
          <a:p>
            <a:r>
              <a:rPr lang="ja-JP" altLang="en-US" sz="2000">
                <a:solidFill>
                  <a:srgbClr val="000000"/>
                </a:solidFill>
                <a:latin typeface="ＭＳ Ｐゴシック" charset="-128"/>
              </a:rPr>
              <a:t>　（２）在宅における歯科医療と歯科診療で特別対応が必要な者の状況</a:t>
            </a:r>
          </a:p>
          <a:p>
            <a:r>
              <a:rPr lang="ja-JP" altLang="en-US" sz="2000">
                <a:solidFill>
                  <a:srgbClr val="000000"/>
                </a:solidFill>
                <a:latin typeface="ＭＳ Ｐゴシック" charset="-128"/>
              </a:rPr>
              <a:t>　（３）慢性期精神入院医療や地域の精神医療、若年認知症を含む認知症に係る</a:t>
            </a:r>
          </a:p>
          <a:p>
            <a:r>
              <a:rPr lang="ja-JP" altLang="en-US" sz="2000">
                <a:solidFill>
                  <a:srgbClr val="000000"/>
                </a:solidFill>
                <a:latin typeface="ＭＳ Ｐゴシック" charset="-128"/>
              </a:rPr>
              <a:t>      医療の状況</a:t>
            </a:r>
          </a:p>
          <a:p>
            <a:r>
              <a:rPr lang="ja-JP" altLang="en-US" sz="2000">
                <a:solidFill>
                  <a:srgbClr val="000000"/>
                </a:solidFill>
                <a:latin typeface="ＭＳ Ｐゴシック" charset="-128"/>
              </a:rPr>
              <a:t>　（４）一般名処方の普及状況・加算の算定状況や後発医薬品の処方・調剤の状況</a:t>
            </a:r>
          </a:p>
          <a:p>
            <a:r>
              <a:rPr lang="ja-JP" altLang="en-US" sz="2000">
                <a:solidFill>
                  <a:srgbClr val="000000"/>
                </a:solidFill>
                <a:latin typeface="ＭＳ Ｐゴシック" charset="-128"/>
              </a:rPr>
              <a:t>　（５）診療報酬における消費税の取り扱い</a:t>
            </a:r>
            <a:endParaRPr lang="en-US" altLang="ja-JP" sz="2000">
              <a:solidFill>
                <a:srgbClr val="000000"/>
              </a:solidFill>
              <a:latin typeface="ＭＳ Ｐゴシック" charset="-128"/>
            </a:endParaRPr>
          </a:p>
          <a:p>
            <a:r>
              <a:rPr lang="ja-JP" altLang="en-US" sz="2000">
                <a:solidFill>
                  <a:srgbClr val="000000"/>
                </a:solidFill>
                <a:latin typeface="ＭＳ Ｐゴシック" charset="-128"/>
              </a:rPr>
              <a:t>　（６）医療機関における褥瘡の発生等の状況</a:t>
            </a:r>
            <a:endParaRPr lang="en-US" altLang="ja-JP" sz="2000">
              <a:solidFill>
                <a:srgbClr val="000000"/>
              </a:solidFill>
              <a:latin typeface="ＭＳ Ｐゴシック" charset="-128"/>
            </a:endParaRPr>
          </a:p>
          <a:p>
            <a:endParaRPr lang="en-US" altLang="ja-JP" sz="2000">
              <a:solidFill>
                <a:srgbClr val="000000"/>
              </a:solidFill>
              <a:latin typeface="ＭＳ Ｐゴシック" charset="-128"/>
            </a:endParaRPr>
          </a:p>
          <a:p>
            <a:endParaRPr lang="ja-JP" altLang="en-US" sz="2000">
              <a:solidFill>
                <a:srgbClr val="000000"/>
              </a:solidFill>
              <a:latin typeface="ＭＳ Ｐゴシック" charset="-128"/>
            </a:endParaRPr>
          </a:p>
          <a:p>
            <a:r>
              <a:rPr lang="ja-JP" altLang="en-US" sz="2000">
                <a:solidFill>
                  <a:srgbClr val="000000"/>
                </a:solidFill>
                <a:latin typeface="ＭＳ Ｐゴシック" charset="-128"/>
              </a:rPr>
              <a:t>　 なお、上記１～１８の事項については、できるだけ早急に取組を開始し、その進捗について報告すること。さらに国民がより質の高い医療を受けることが出来るよう、医療提供体制の機能強化に係る関連施策との連携、また、国民に対する働きかけを含めて幅広い視点に立って、診療報酬のあり方について検討を行うこと。</a:t>
            </a:r>
          </a:p>
          <a:p>
            <a:endParaRPr lang="en-US" altLang="ja-JP" sz="2000">
              <a:solidFill>
                <a:srgbClr val="000000"/>
              </a:solidFill>
              <a:latin typeface="ＭＳ Ｐゴシック" charset="-128"/>
            </a:endParaRPr>
          </a:p>
        </p:txBody>
      </p:sp>
      <p:sp>
        <p:nvSpPr>
          <p:cNvPr id="69634"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F346FF80-466B-42A9-812D-D6B7C37054E8}" type="slidenum">
              <a:rPr kumimoji="1" lang="en-US" altLang="ja-JP" smtClean="0"/>
              <a:pPr fontAlgn="base">
                <a:spcAft>
                  <a:spcPct val="0"/>
                </a:spcAft>
                <a:defRPr/>
              </a:pPr>
              <a:t>28</a:t>
            </a:fld>
            <a:endParaRPr kumimoji="1" lang="en-US" altLang="ja-JP" smtClean="0"/>
          </a:p>
        </p:txBody>
      </p:sp>
    </p:spTree>
    <p:extLst>
      <p:ext uri="{BB962C8B-B14F-4D97-AF65-F5344CB8AC3E}">
        <p14:creationId xmlns:p14="http://schemas.microsoft.com/office/powerpoint/2010/main" xmlns="" val="369312436"/>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764704"/>
            <a:ext cx="8208912" cy="936104"/>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0"/>
              </a:spcAft>
              <a:defRPr/>
            </a:pPr>
            <a:r>
              <a:rPr kumimoji="0" lang="ja-JP" altLang="en-US" sz="2400" dirty="0">
                <a:latin typeface="MS UI Gothic" pitchFamily="50" charset="-128"/>
                <a:ea typeface="MS UI Gothic" pitchFamily="50" charset="-128"/>
              </a:rPr>
              <a:t>◆機能を強化した在支診・在支病の評価と併せて、</a:t>
            </a:r>
            <a:r>
              <a:rPr kumimoji="0" lang="ja-JP" altLang="en-US" sz="2400" dirty="0">
                <a:solidFill>
                  <a:srgbClr val="0070C0"/>
                </a:solidFill>
                <a:latin typeface="MS UI Gothic" pitchFamily="50" charset="-128"/>
                <a:ea typeface="MS UI Gothic" pitchFamily="50" charset="-128"/>
              </a:rPr>
              <a:t>在宅末期医療総合診療料の引き上げを行うとともに、名称の変更</a:t>
            </a:r>
            <a:r>
              <a:rPr kumimoji="0" lang="ja-JP" altLang="en-US" sz="2400" dirty="0">
                <a:latin typeface="MS UI Gothic" pitchFamily="50" charset="-128"/>
                <a:ea typeface="MS UI Gothic" pitchFamily="50" charset="-128"/>
              </a:rPr>
              <a:t>を行う。</a:t>
            </a:r>
            <a:endParaRPr kumimoji="0" lang="en-US" altLang="ja-JP" sz="2200" b="1" dirty="0">
              <a:solidFill>
                <a:srgbClr val="FF0000"/>
              </a:solidFill>
              <a:latin typeface="MS UI Gothic" pitchFamily="50" charset="-128"/>
              <a:ea typeface="MS UI Gothic" pitchFamily="50" charset="-128"/>
            </a:endParaRPr>
          </a:p>
        </p:txBody>
      </p:sp>
      <p:graphicFrame>
        <p:nvGraphicFramePr>
          <p:cNvPr id="10" name="コンテンツ プレースホルダ 6"/>
          <p:cNvGraphicFramePr>
            <a:graphicFrameLocks noGrp="1"/>
          </p:cNvGraphicFramePr>
          <p:nvPr>
            <p:ph idx="1"/>
          </p:nvPr>
        </p:nvGraphicFramePr>
        <p:xfrm>
          <a:off x="467544" y="1895049"/>
          <a:ext cx="8229600" cy="4846320"/>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48944">
                <a:tc>
                  <a:txBody>
                    <a:bodyPr/>
                    <a:lstStyle/>
                    <a:p>
                      <a:pPr algn="ctr"/>
                      <a:r>
                        <a:rPr kumimoji="1" lang="ja-JP" altLang="en-US" sz="1700" b="1" dirty="0" smtClean="0">
                          <a:solidFill>
                            <a:srgbClr val="FF0000"/>
                          </a:solidFill>
                          <a:latin typeface="MS UI Gothic" pitchFamily="50" charset="-128"/>
                          <a:ea typeface="MS UI Gothic" pitchFamily="50" charset="-128"/>
                        </a:rPr>
                        <a:t>改　定　後</a:t>
                      </a:r>
                      <a:endParaRPr kumimoji="1" lang="ja-JP" altLang="en-US" sz="17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700" dirty="0" smtClean="0">
                          <a:latin typeface="MS UI Gothic" pitchFamily="50" charset="-128"/>
                          <a:ea typeface="MS UI Gothic" pitchFamily="50" charset="-128"/>
                        </a:rPr>
                        <a:t>現　　行</a:t>
                      </a:r>
                      <a:endParaRPr kumimoji="1" lang="ja-JP" altLang="en-US" sz="1700" dirty="0">
                        <a:latin typeface="MS UI Gothic" pitchFamily="50" charset="-128"/>
                        <a:ea typeface="MS UI Gothic" pitchFamily="50" charset="-128"/>
                      </a:endParaRPr>
                    </a:p>
                  </a:txBody>
                  <a:tcPr anchor="ctr">
                    <a:solidFill>
                      <a:schemeClr val="accent5">
                        <a:lumMod val="20000"/>
                        <a:lumOff val="80000"/>
                      </a:schemeClr>
                    </a:solidFill>
                  </a:tcPr>
                </a:tc>
              </a:tr>
              <a:tr h="4475593">
                <a:tc>
                  <a:txBody>
                    <a:bodyPr/>
                    <a:lstStyle/>
                    <a:p>
                      <a:r>
                        <a:rPr kumimoji="1" lang="en-US" altLang="ja-JP" sz="1700" baseline="0" dirty="0" smtClean="0">
                          <a:solidFill>
                            <a:schemeClr val="tx1"/>
                          </a:solidFill>
                          <a:latin typeface="MS UI Gothic" pitchFamily="50" charset="-128"/>
                          <a:ea typeface="MS UI Gothic" pitchFamily="50" charset="-128"/>
                          <a:cs typeface="+mn-cs"/>
                        </a:rPr>
                        <a:t>C003</a:t>
                      </a:r>
                      <a:r>
                        <a:rPr kumimoji="1" lang="ja-JP" altLang="en-US" sz="1700" baseline="0" dirty="0" smtClean="0">
                          <a:solidFill>
                            <a:schemeClr val="tx1"/>
                          </a:solidFill>
                          <a:latin typeface="MS UI Gothic" pitchFamily="50" charset="-128"/>
                          <a:ea typeface="MS UI Gothic" pitchFamily="50" charset="-128"/>
                          <a:cs typeface="+mn-cs"/>
                        </a:rPr>
                        <a:t>　</a:t>
                      </a:r>
                      <a:r>
                        <a:rPr kumimoji="1" lang="zh-CN" altLang="en-US" sz="1700" baseline="0" dirty="0" smtClean="0">
                          <a:solidFill>
                            <a:schemeClr val="tx1"/>
                          </a:solidFill>
                          <a:latin typeface="MS UI Gothic" pitchFamily="50" charset="-128"/>
                          <a:ea typeface="MS UI Gothic" pitchFamily="50" charset="-128"/>
                          <a:cs typeface="+mn-cs"/>
                        </a:rPr>
                        <a:t>在宅</a:t>
                      </a:r>
                      <a:r>
                        <a:rPr kumimoji="1" lang="ja-JP" altLang="en-US" sz="1700" b="1" baseline="0" dirty="0" smtClean="0">
                          <a:solidFill>
                            <a:srgbClr val="FF0000"/>
                          </a:solidFill>
                          <a:latin typeface="MS UI Gothic" pitchFamily="50" charset="-128"/>
                          <a:ea typeface="MS UI Gothic" pitchFamily="50" charset="-128"/>
                          <a:cs typeface="+mn-cs"/>
                        </a:rPr>
                        <a:t>がん</a:t>
                      </a:r>
                      <a:r>
                        <a:rPr kumimoji="1" lang="ja-JP" altLang="en-US" sz="1700" baseline="0" dirty="0" smtClean="0">
                          <a:solidFill>
                            <a:schemeClr val="tx1"/>
                          </a:solidFill>
                          <a:latin typeface="MS UI Gothic" pitchFamily="50" charset="-128"/>
                          <a:ea typeface="MS UI Gothic" pitchFamily="50" charset="-128"/>
                          <a:cs typeface="+mn-cs"/>
                        </a:rPr>
                        <a:t>医療総合診療料</a:t>
                      </a:r>
                      <a:r>
                        <a:rPr kumimoji="1" lang="ja-JP" altLang="en-US" sz="1400" baseline="0" dirty="0" smtClean="0">
                          <a:solidFill>
                            <a:schemeClr val="tx1"/>
                          </a:solidFill>
                          <a:latin typeface="MS UI Gothic" pitchFamily="50" charset="-128"/>
                          <a:ea typeface="MS UI Gothic" pitchFamily="50" charset="-128"/>
                          <a:cs typeface="+mn-cs"/>
                        </a:rPr>
                        <a:t>（１日につき）</a:t>
                      </a:r>
                      <a:endParaRPr kumimoji="1" lang="en-US" altLang="zh-CN" sz="1400" baseline="0" dirty="0" smtClean="0">
                        <a:solidFill>
                          <a:schemeClr val="tx1"/>
                        </a:solidFill>
                        <a:latin typeface="MS UI Gothic" pitchFamily="50" charset="-128"/>
                        <a:ea typeface="MS UI Gothic" pitchFamily="50" charset="-128"/>
                        <a:cs typeface="+mn-cs"/>
                      </a:endParaRPr>
                    </a:p>
                    <a:p>
                      <a:r>
                        <a:rPr kumimoji="1" lang="ja-JP" altLang="en-US" sz="1700" b="1" baseline="0" dirty="0" smtClean="0">
                          <a:solidFill>
                            <a:srgbClr val="FF0000"/>
                          </a:solidFill>
                          <a:latin typeface="MS UI Gothic" pitchFamily="50" charset="-128"/>
                          <a:ea typeface="MS UI Gothic" pitchFamily="50" charset="-128"/>
                          <a:cs typeface="+mn-cs"/>
                        </a:rPr>
                        <a:t>●機能を強化した在支診・在支病</a:t>
                      </a:r>
                    </a:p>
                    <a:p>
                      <a:pPr marL="177800" indent="0"/>
                      <a:r>
                        <a:rPr kumimoji="1" lang="ja-JP" altLang="en-US" sz="1700" b="1" baseline="0" dirty="0" smtClean="0">
                          <a:solidFill>
                            <a:srgbClr val="FF0000"/>
                          </a:solidFill>
                          <a:latin typeface="MS UI Gothic" pitchFamily="50" charset="-128"/>
                          <a:ea typeface="MS UI Gothic" pitchFamily="50" charset="-128"/>
                          <a:cs typeface="+mn-cs"/>
                        </a:rPr>
                        <a:t>◆病床を有する場合</a:t>
                      </a:r>
                    </a:p>
                    <a:p>
                      <a:pPr marL="450850" indent="0"/>
                      <a:r>
                        <a:rPr kumimoji="1" lang="ja-JP" altLang="en-US" sz="1700" b="1" baseline="0" dirty="0" smtClean="0">
                          <a:solidFill>
                            <a:srgbClr val="FF0000"/>
                          </a:solidFill>
                          <a:latin typeface="MS UI Gothic" pitchFamily="50" charset="-128"/>
                          <a:ea typeface="MS UI Gothic" pitchFamily="50" charset="-128"/>
                          <a:cs typeface="+mn-cs"/>
                        </a:rPr>
                        <a:t>イ　処方せんを交付する場合</a:t>
                      </a:r>
                      <a:endParaRPr kumimoji="1" lang="en-US" altLang="ja-JP" sz="1700" b="1" baseline="0" dirty="0" smtClean="0">
                        <a:solidFill>
                          <a:srgbClr val="FF0000"/>
                        </a:solidFill>
                        <a:latin typeface="MS UI Gothic" pitchFamily="50" charset="-128"/>
                        <a:ea typeface="MS UI Gothic" pitchFamily="50" charset="-128"/>
                        <a:cs typeface="+mn-cs"/>
                      </a:endParaRPr>
                    </a:p>
                    <a:p>
                      <a:pPr marL="2327275" indent="0"/>
                      <a:r>
                        <a:rPr kumimoji="1" lang="ja-JP" altLang="en-US" sz="1700" b="1" baseline="0" dirty="0" smtClean="0">
                          <a:solidFill>
                            <a:srgbClr val="FF0000"/>
                          </a:solidFill>
                          <a:latin typeface="MS UI Gothic" pitchFamily="50" charset="-128"/>
                          <a:ea typeface="MS UI Gothic" pitchFamily="50" charset="-128"/>
                          <a:cs typeface="+mn-cs"/>
                        </a:rPr>
                        <a:t>　１</a:t>
                      </a:r>
                      <a:r>
                        <a:rPr kumimoji="1" lang="en-US" altLang="ja-JP" sz="1700" b="1" baseline="0" dirty="0" smtClean="0">
                          <a:solidFill>
                            <a:srgbClr val="FF0000"/>
                          </a:solidFill>
                          <a:latin typeface="MS UI Gothic" pitchFamily="50" charset="-128"/>
                          <a:ea typeface="MS UI Gothic" pitchFamily="50" charset="-128"/>
                          <a:cs typeface="+mn-cs"/>
                        </a:rPr>
                        <a:t>,</a:t>
                      </a:r>
                      <a:r>
                        <a:rPr kumimoji="1" lang="ja-JP" altLang="en-US" sz="1700" b="1" baseline="0" dirty="0" smtClean="0">
                          <a:solidFill>
                            <a:srgbClr val="FF0000"/>
                          </a:solidFill>
                          <a:latin typeface="MS UI Gothic" pitchFamily="50" charset="-128"/>
                          <a:ea typeface="MS UI Gothic" pitchFamily="50" charset="-128"/>
                          <a:cs typeface="+mn-cs"/>
                        </a:rPr>
                        <a:t>８００点（新）</a:t>
                      </a:r>
                      <a:endParaRPr kumimoji="1" lang="en-US" altLang="ja-JP" sz="1700" b="1" baseline="0" dirty="0" smtClean="0">
                        <a:solidFill>
                          <a:srgbClr val="FF0000"/>
                        </a:solidFill>
                        <a:latin typeface="MS UI Gothic" pitchFamily="50" charset="-128"/>
                        <a:ea typeface="MS UI Gothic" pitchFamily="50" charset="-128"/>
                        <a:cs typeface="+mn-cs"/>
                      </a:endParaRPr>
                    </a:p>
                    <a:p>
                      <a:pPr marL="450850" indent="0"/>
                      <a:r>
                        <a:rPr kumimoji="1" lang="ja-JP" altLang="en-US" sz="1700" b="1" baseline="0" dirty="0" smtClean="0">
                          <a:solidFill>
                            <a:srgbClr val="FF0000"/>
                          </a:solidFill>
                          <a:latin typeface="MS UI Gothic" pitchFamily="50" charset="-128"/>
                          <a:ea typeface="MS UI Gothic" pitchFamily="50" charset="-128"/>
                          <a:cs typeface="+mn-cs"/>
                        </a:rPr>
                        <a:t>ロ　処方せんを交付しない場合</a:t>
                      </a:r>
                      <a:endParaRPr kumimoji="1" lang="en-US" altLang="ja-JP" sz="1700" b="1" baseline="0" dirty="0" smtClean="0">
                        <a:solidFill>
                          <a:srgbClr val="FF0000"/>
                        </a:solidFill>
                        <a:latin typeface="MS UI Gothic" pitchFamily="50" charset="-128"/>
                        <a:ea typeface="MS UI Gothic" pitchFamily="50" charset="-128"/>
                        <a:cs typeface="+mn-cs"/>
                      </a:endParaRPr>
                    </a:p>
                    <a:p>
                      <a:pPr marL="450850" indent="0"/>
                      <a:r>
                        <a:rPr kumimoji="1" lang="ja-JP" altLang="en-US" sz="1700" b="1" baseline="0" dirty="0" smtClean="0">
                          <a:solidFill>
                            <a:srgbClr val="FF0000"/>
                          </a:solidFill>
                          <a:latin typeface="MS UI Gothic" pitchFamily="50" charset="-128"/>
                          <a:ea typeface="MS UI Gothic" pitchFamily="50" charset="-128"/>
                          <a:cs typeface="+mn-cs"/>
                        </a:rPr>
                        <a:t>　　　　　　　　　　　　　　２</a:t>
                      </a:r>
                      <a:r>
                        <a:rPr kumimoji="1" lang="en-US" altLang="ja-JP" sz="1700" b="1" baseline="0" dirty="0" smtClean="0">
                          <a:solidFill>
                            <a:srgbClr val="FF0000"/>
                          </a:solidFill>
                          <a:latin typeface="MS UI Gothic" pitchFamily="50" charset="-128"/>
                          <a:ea typeface="MS UI Gothic" pitchFamily="50" charset="-128"/>
                          <a:cs typeface="+mn-cs"/>
                        </a:rPr>
                        <a:t>,</a:t>
                      </a:r>
                      <a:r>
                        <a:rPr kumimoji="1" lang="ja-JP" altLang="en-US" sz="1700" b="1" baseline="0" dirty="0" smtClean="0">
                          <a:solidFill>
                            <a:srgbClr val="FF0000"/>
                          </a:solidFill>
                          <a:latin typeface="MS UI Gothic" pitchFamily="50" charset="-128"/>
                          <a:ea typeface="MS UI Gothic" pitchFamily="50" charset="-128"/>
                          <a:cs typeface="+mn-cs"/>
                        </a:rPr>
                        <a:t>０００点（新）</a:t>
                      </a:r>
                      <a:endParaRPr kumimoji="1" lang="en-US" altLang="ja-JP" sz="1700" b="1" baseline="0" dirty="0" smtClean="0">
                        <a:solidFill>
                          <a:srgbClr val="FF0000"/>
                        </a:solidFill>
                        <a:latin typeface="MS UI Gothic" pitchFamily="50" charset="-128"/>
                        <a:ea typeface="MS UI Gothic" pitchFamily="50" charset="-128"/>
                        <a:cs typeface="+mn-cs"/>
                      </a:endParaRPr>
                    </a:p>
                    <a:p>
                      <a:pPr marL="177800" indent="0"/>
                      <a:r>
                        <a:rPr kumimoji="1" lang="ja-JP" altLang="en-US" sz="1700" b="1" baseline="0" dirty="0" smtClean="0">
                          <a:solidFill>
                            <a:srgbClr val="FF0000"/>
                          </a:solidFill>
                          <a:latin typeface="MS UI Gothic" pitchFamily="50" charset="-128"/>
                          <a:ea typeface="MS UI Gothic" pitchFamily="50" charset="-128"/>
                          <a:cs typeface="+mn-cs"/>
                        </a:rPr>
                        <a:t>◆病床を有しない場合</a:t>
                      </a:r>
                    </a:p>
                    <a:p>
                      <a:pPr marL="450850" indent="0"/>
                      <a:r>
                        <a:rPr kumimoji="1" lang="ja-JP" altLang="en-US" sz="1700" b="1" baseline="0" dirty="0" smtClean="0">
                          <a:solidFill>
                            <a:srgbClr val="FF0000"/>
                          </a:solidFill>
                          <a:latin typeface="MS UI Gothic" pitchFamily="50" charset="-128"/>
                          <a:ea typeface="MS UI Gothic" pitchFamily="50" charset="-128"/>
                          <a:cs typeface="+mn-cs"/>
                        </a:rPr>
                        <a:t>イ　処方せんを交付する場合</a:t>
                      </a:r>
                      <a:endParaRPr kumimoji="1" lang="en-US" altLang="ja-JP" sz="1700" b="1" baseline="0" dirty="0" smtClean="0">
                        <a:solidFill>
                          <a:srgbClr val="FF0000"/>
                        </a:solidFill>
                        <a:latin typeface="MS UI Gothic" pitchFamily="50" charset="-128"/>
                        <a:ea typeface="MS UI Gothic" pitchFamily="50" charset="-128"/>
                        <a:cs typeface="+mn-cs"/>
                      </a:endParaRPr>
                    </a:p>
                    <a:p>
                      <a:pPr marL="450850" indent="0"/>
                      <a:r>
                        <a:rPr kumimoji="1" lang="ja-JP" altLang="en-US" sz="1700" b="1" baseline="0" dirty="0" smtClean="0">
                          <a:solidFill>
                            <a:srgbClr val="FF0000"/>
                          </a:solidFill>
                          <a:latin typeface="MS UI Gothic" pitchFamily="50" charset="-128"/>
                          <a:ea typeface="MS UI Gothic" pitchFamily="50" charset="-128"/>
                          <a:cs typeface="+mn-cs"/>
                        </a:rPr>
                        <a:t>　　　　　　　　　　　　　　１</a:t>
                      </a:r>
                      <a:r>
                        <a:rPr kumimoji="1" lang="en-US" altLang="ja-JP" sz="1700" b="1" baseline="0" dirty="0" smtClean="0">
                          <a:solidFill>
                            <a:srgbClr val="FF0000"/>
                          </a:solidFill>
                          <a:latin typeface="MS UI Gothic" pitchFamily="50" charset="-128"/>
                          <a:ea typeface="MS UI Gothic" pitchFamily="50" charset="-128"/>
                          <a:cs typeface="+mn-cs"/>
                        </a:rPr>
                        <a:t>,</a:t>
                      </a:r>
                      <a:r>
                        <a:rPr kumimoji="1" lang="ja-JP" altLang="en-US" sz="1700" b="1" baseline="0" dirty="0" smtClean="0">
                          <a:solidFill>
                            <a:srgbClr val="FF0000"/>
                          </a:solidFill>
                          <a:latin typeface="MS UI Gothic" pitchFamily="50" charset="-128"/>
                          <a:ea typeface="MS UI Gothic" pitchFamily="50" charset="-128"/>
                          <a:cs typeface="+mn-cs"/>
                        </a:rPr>
                        <a:t>６５０点（新）</a:t>
                      </a:r>
                      <a:endParaRPr kumimoji="1" lang="en-US" altLang="ja-JP" sz="1700" b="1" baseline="0" dirty="0" smtClean="0">
                        <a:solidFill>
                          <a:srgbClr val="FF0000"/>
                        </a:solidFill>
                        <a:latin typeface="MS UI Gothic" pitchFamily="50" charset="-128"/>
                        <a:ea typeface="MS UI Gothic" pitchFamily="50" charset="-128"/>
                        <a:cs typeface="+mn-cs"/>
                      </a:endParaRPr>
                    </a:p>
                    <a:p>
                      <a:pPr marL="450850" indent="0"/>
                      <a:r>
                        <a:rPr kumimoji="1" lang="ja-JP" altLang="en-US" sz="1700" b="1" baseline="0" dirty="0" smtClean="0">
                          <a:solidFill>
                            <a:srgbClr val="FF0000"/>
                          </a:solidFill>
                          <a:latin typeface="MS UI Gothic" pitchFamily="50" charset="-128"/>
                          <a:ea typeface="MS UI Gothic" pitchFamily="50" charset="-128"/>
                          <a:cs typeface="+mn-cs"/>
                        </a:rPr>
                        <a:t>ロ　処方せんを交付しない場合</a:t>
                      </a:r>
                      <a:endParaRPr kumimoji="1" lang="en-US" altLang="ja-JP" sz="1700" b="1" baseline="0" dirty="0" smtClean="0">
                        <a:solidFill>
                          <a:srgbClr val="FF0000"/>
                        </a:solidFill>
                        <a:latin typeface="MS UI Gothic" pitchFamily="50" charset="-128"/>
                        <a:ea typeface="MS UI Gothic" pitchFamily="50" charset="-128"/>
                        <a:cs typeface="+mn-cs"/>
                      </a:endParaRPr>
                    </a:p>
                    <a:p>
                      <a:pPr marL="450850" indent="0"/>
                      <a:r>
                        <a:rPr kumimoji="1" lang="ja-JP" altLang="en-US" sz="1700" b="1" baseline="0" dirty="0" smtClean="0">
                          <a:solidFill>
                            <a:srgbClr val="FF0000"/>
                          </a:solidFill>
                          <a:latin typeface="MS UI Gothic" pitchFamily="50" charset="-128"/>
                          <a:ea typeface="MS UI Gothic" pitchFamily="50" charset="-128"/>
                          <a:cs typeface="+mn-cs"/>
                        </a:rPr>
                        <a:t>　　　　　　　　　　　　　　１</a:t>
                      </a:r>
                      <a:r>
                        <a:rPr kumimoji="1" lang="en-US" altLang="ja-JP" sz="1700" b="1" baseline="0" dirty="0" smtClean="0">
                          <a:solidFill>
                            <a:srgbClr val="FF0000"/>
                          </a:solidFill>
                          <a:latin typeface="MS UI Gothic" pitchFamily="50" charset="-128"/>
                          <a:ea typeface="MS UI Gothic" pitchFamily="50" charset="-128"/>
                          <a:cs typeface="+mn-cs"/>
                        </a:rPr>
                        <a:t>,</a:t>
                      </a:r>
                      <a:r>
                        <a:rPr kumimoji="1" lang="ja-JP" altLang="en-US" sz="1700" b="1" baseline="0" dirty="0" smtClean="0">
                          <a:solidFill>
                            <a:srgbClr val="FF0000"/>
                          </a:solidFill>
                          <a:latin typeface="MS UI Gothic" pitchFamily="50" charset="-128"/>
                          <a:ea typeface="MS UI Gothic" pitchFamily="50" charset="-128"/>
                          <a:cs typeface="+mn-cs"/>
                        </a:rPr>
                        <a:t>８５０点（新）</a:t>
                      </a:r>
                      <a:endParaRPr kumimoji="1" lang="en-US" altLang="ja-JP" sz="1700" b="1" baseline="0" dirty="0" smtClean="0">
                        <a:solidFill>
                          <a:srgbClr val="FF0000"/>
                        </a:solidFill>
                        <a:latin typeface="MS UI Gothic" pitchFamily="50" charset="-128"/>
                        <a:ea typeface="MS UI Gothic" pitchFamily="50" charset="-128"/>
                        <a:cs typeface="+mn-cs"/>
                      </a:endParaRPr>
                    </a:p>
                    <a:p>
                      <a:r>
                        <a:rPr kumimoji="1" lang="ja-JP" altLang="en-US" sz="1700" baseline="0" dirty="0" smtClean="0">
                          <a:solidFill>
                            <a:schemeClr val="tx1"/>
                          </a:solidFill>
                          <a:latin typeface="MS UI Gothic" pitchFamily="50" charset="-128"/>
                          <a:ea typeface="MS UI Gothic" pitchFamily="50" charset="-128"/>
                          <a:cs typeface="+mn-cs"/>
                        </a:rPr>
                        <a:t>●在支診・在支病</a:t>
                      </a:r>
                    </a:p>
                    <a:p>
                      <a:pPr marL="450850" indent="0"/>
                      <a:r>
                        <a:rPr kumimoji="1" lang="ja-JP" altLang="en-US" sz="1700" baseline="0" dirty="0" smtClean="0">
                          <a:solidFill>
                            <a:schemeClr val="tx1"/>
                          </a:solidFill>
                          <a:latin typeface="MS UI Gothic" pitchFamily="50" charset="-128"/>
                          <a:ea typeface="MS UI Gothic" pitchFamily="50" charset="-128"/>
                          <a:cs typeface="+mn-cs"/>
                        </a:rPr>
                        <a:t>イ　処方せんを交付する場合</a:t>
                      </a:r>
                      <a:endParaRPr kumimoji="1" lang="en-US" altLang="ja-JP" sz="1700" baseline="0" dirty="0" smtClean="0">
                        <a:solidFill>
                          <a:schemeClr val="tx1"/>
                        </a:solidFill>
                        <a:latin typeface="MS UI Gothic" pitchFamily="50" charset="-128"/>
                        <a:ea typeface="MS UI Gothic" pitchFamily="50" charset="-128"/>
                        <a:cs typeface="+mn-cs"/>
                      </a:endParaRPr>
                    </a:p>
                    <a:p>
                      <a:pPr marL="2505075" indent="0"/>
                      <a:r>
                        <a:rPr kumimoji="1" lang="ja-JP" altLang="en-US" sz="1700" baseline="0" dirty="0" smtClean="0">
                          <a:solidFill>
                            <a:schemeClr val="tx1"/>
                          </a:solidFill>
                          <a:latin typeface="MS UI Gothic" pitchFamily="50" charset="-128"/>
                          <a:ea typeface="MS UI Gothic" pitchFamily="50" charset="-128"/>
                          <a:cs typeface="+mn-cs"/>
                        </a:rPr>
                        <a:t>１</a:t>
                      </a:r>
                      <a:r>
                        <a:rPr kumimoji="1" lang="en-US" altLang="ja-JP" sz="1700" baseline="0" dirty="0" smtClean="0">
                          <a:solidFill>
                            <a:schemeClr val="tx1"/>
                          </a:solidFill>
                          <a:latin typeface="MS UI Gothic" pitchFamily="50" charset="-128"/>
                          <a:ea typeface="MS UI Gothic" pitchFamily="50" charset="-128"/>
                          <a:cs typeface="+mn-cs"/>
                        </a:rPr>
                        <a:t>,</a:t>
                      </a:r>
                      <a:r>
                        <a:rPr kumimoji="1" lang="ja-JP" altLang="en-US" sz="1700" baseline="0" dirty="0" smtClean="0">
                          <a:solidFill>
                            <a:schemeClr val="tx1"/>
                          </a:solidFill>
                          <a:latin typeface="MS UI Gothic" pitchFamily="50" charset="-128"/>
                          <a:ea typeface="MS UI Gothic" pitchFamily="50" charset="-128"/>
                          <a:cs typeface="+mn-cs"/>
                        </a:rPr>
                        <a:t>４９５点</a:t>
                      </a:r>
                    </a:p>
                    <a:p>
                      <a:pPr marL="450850" indent="0"/>
                      <a:r>
                        <a:rPr kumimoji="1" lang="ja-JP" altLang="en-US" sz="1700" baseline="0" dirty="0" smtClean="0">
                          <a:solidFill>
                            <a:schemeClr val="tx1"/>
                          </a:solidFill>
                          <a:latin typeface="MS UI Gothic" pitchFamily="50" charset="-128"/>
                          <a:ea typeface="MS UI Gothic" pitchFamily="50" charset="-128"/>
                          <a:cs typeface="+mn-cs"/>
                        </a:rPr>
                        <a:t>ロ　処方せんを交付しない場合</a:t>
                      </a:r>
                      <a:endParaRPr kumimoji="1" lang="en-US" altLang="ja-JP" sz="1700" baseline="0" dirty="0" smtClean="0">
                        <a:solidFill>
                          <a:schemeClr val="tx1"/>
                        </a:solidFill>
                        <a:latin typeface="MS UI Gothic" pitchFamily="50" charset="-128"/>
                        <a:ea typeface="MS UI Gothic" pitchFamily="50" charset="-128"/>
                        <a:cs typeface="+mn-cs"/>
                      </a:endParaRPr>
                    </a:p>
                    <a:p>
                      <a:pPr marL="2505075" indent="0"/>
                      <a:r>
                        <a:rPr kumimoji="1" lang="ja-JP" altLang="en-US" sz="1700" baseline="0" dirty="0" smtClean="0">
                          <a:solidFill>
                            <a:schemeClr val="tx1"/>
                          </a:solidFill>
                          <a:latin typeface="MS UI Gothic" pitchFamily="50" charset="-128"/>
                          <a:ea typeface="MS UI Gothic" pitchFamily="50" charset="-128"/>
                          <a:cs typeface="+mn-cs"/>
                        </a:rPr>
                        <a:t>１</a:t>
                      </a:r>
                      <a:r>
                        <a:rPr kumimoji="1" lang="en-US" altLang="ja-JP" sz="1700" baseline="0" dirty="0" smtClean="0">
                          <a:solidFill>
                            <a:schemeClr val="tx1"/>
                          </a:solidFill>
                          <a:latin typeface="MS UI Gothic" pitchFamily="50" charset="-128"/>
                          <a:ea typeface="MS UI Gothic" pitchFamily="50" charset="-128"/>
                          <a:cs typeface="+mn-cs"/>
                        </a:rPr>
                        <a:t>,</a:t>
                      </a:r>
                      <a:r>
                        <a:rPr kumimoji="1" lang="ja-JP" altLang="en-US" sz="1700" baseline="0" dirty="0" smtClean="0">
                          <a:solidFill>
                            <a:schemeClr val="tx1"/>
                          </a:solidFill>
                          <a:latin typeface="MS UI Gothic" pitchFamily="50" charset="-128"/>
                          <a:ea typeface="MS UI Gothic" pitchFamily="50" charset="-128"/>
                          <a:cs typeface="+mn-cs"/>
                        </a:rPr>
                        <a:t>６８５点</a:t>
                      </a:r>
                      <a:endParaRPr kumimoji="1" lang="en-US" altLang="ja-JP" sz="17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en-US" altLang="ja-JP" sz="1700" baseline="0" dirty="0" smtClean="0">
                          <a:solidFill>
                            <a:schemeClr val="tx1"/>
                          </a:solidFill>
                          <a:latin typeface="MS UI Gothic" pitchFamily="50" charset="-128"/>
                          <a:ea typeface="MS UI Gothic" pitchFamily="50" charset="-128"/>
                          <a:cs typeface="+mn-cs"/>
                        </a:rPr>
                        <a:t>C003</a:t>
                      </a:r>
                      <a:r>
                        <a:rPr kumimoji="1" lang="ja-JP" altLang="en-US" sz="1700" baseline="0" dirty="0" smtClean="0">
                          <a:solidFill>
                            <a:schemeClr val="tx1"/>
                          </a:solidFill>
                          <a:latin typeface="MS UI Gothic" pitchFamily="50" charset="-128"/>
                          <a:ea typeface="MS UI Gothic" pitchFamily="50" charset="-128"/>
                          <a:cs typeface="+mn-cs"/>
                        </a:rPr>
                        <a:t>　</a:t>
                      </a:r>
                      <a:r>
                        <a:rPr kumimoji="1" lang="zh-CN" altLang="en-US" sz="1700" baseline="0" dirty="0" smtClean="0">
                          <a:solidFill>
                            <a:schemeClr val="tx1"/>
                          </a:solidFill>
                          <a:latin typeface="MS UI Gothic" pitchFamily="50" charset="-128"/>
                          <a:ea typeface="MS UI Gothic" pitchFamily="50" charset="-128"/>
                          <a:cs typeface="+mn-cs"/>
                        </a:rPr>
                        <a:t>在宅</a:t>
                      </a:r>
                      <a:r>
                        <a:rPr kumimoji="1" lang="ja-JP" altLang="en-US" sz="1700" b="1" u="sng" baseline="0" dirty="0" smtClean="0">
                          <a:solidFill>
                            <a:schemeClr val="tx1"/>
                          </a:solidFill>
                          <a:latin typeface="MS UI Gothic" pitchFamily="50" charset="-128"/>
                          <a:ea typeface="MS UI Gothic" pitchFamily="50" charset="-128"/>
                          <a:cs typeface="+mn-cs"/>
                        </a:rPr>
                        <a:t>末期</a:t>
                      </a:r>
                      <a:r>
                        <a:rPr kumimoji="1" lang="ja-JP" altLang="en-US" sz="1700" baseline="0" dirty="0" smtClean="0">
                          <a:solidFill>
                            <a:schemeClr val="tx1"/>
                          </a:solidFill>
                          <a:latin typeface="MS UI Gothic" pitchFamily="50" charset="-128"/>
                          <a:ea typeface="MS UI Gothic" pitchFamily="50" charset="-128"/>
                          <a:cs typeface="+mn-cs"/>
                        </a:rPr>
                        <a:t>医療総合診療料</a:t>
                      </a:r>
                      <a:r>
                        <a:rPr kumimoji="1" lang="ja-JP" altLang="en-US" sz="1400" baseline="0" dirty="0" smtClean="0">
                          <a:solidFill>
                            <a:schemeClr val="tx1"/>
                          </a:solidFill>
                          <a:latin typeface="MS UI Gothic" pitchFamily="50" charset="-128"/>
                          <a:ea typeface="MS UI Gothic" pitchFamily="50" charset="-128"/>
                          <a:cs typeface="+mn-cs"/>
                        </a:rPr>
                        <a:t>（１日につき）</a:t>
                      </a:r>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rgbClr val="FF0000"/>
                        </a:solidFill>
                        <a:latin typeface="MS UI Gothic" pitchFamily="50" charset="-128"/>
                        <a:ea typeface="MS UI Gothic" pitchFamily="50" charset="-128"/>
                        <a:cs typeface="+mn-cs"/>
                      </a:endParaRPr>
                    </a:p>
                    <a:p>
                      <a:r>
                        <a:rPr kumimoji="1" lang="ja-JP" altLang="en-US" sz="1700" baseline="0" dirty="0" smtClean="0">
                          <a:solidFill>
                            <a:schemeClr val="tx1"/>
                          </a:solidFill>
                          <a:latin typeface="MS UI Gothic" pitchFamily="50" charset="-128"/>
                          <a:ea typeface="MS UI Gothic" pitchFamily="50" charset="-128"/>
                          <a:cs typeface="+mn-cs"/>
                        </a:rPr>
                        <a:t>●在支診・在支病</a:t>
                      </a:r>
                    </a:p>
                    <a:p>
                      <a:pPr marL="450850" indent="0"/>
                      <a:r>
                        <a:rPr kumimoji="1" lang="ja-JP" altLang="en-US" sz="1700" baseline="0" dirty="0" smtClean="0">
                          <a:solidFill>
                            <a:schemeClr val="tx1"/>
                          </a:solidFill>
                          <a:latin typeface="MS UI Gothic" pitchFamily="50" charset="-128"/>
                          <a:ea typeface="MS UI Gothic" pitchFamily="50" charset="-128"/>
                          <a:cs typeface="+mn-cs"/>
                        </a:rPr>
                        <a:t>イ　処方せんを交付する場合</a:t>
                      </a:r>
                      <a:endParaRPr kumimoji="1" lang="en-US" altLang="ja-JP" sz="1700" baseline="0" dirty="0" smtClean="0">
                        <a:solidFill>
                          <a:schemeClr val="tx1"/>
                        </a:solidFill>
                        <a:latin typeface="MS UI Gothic" pitchFamily="50" charset="-128"/>
                        <a:ea typeface="MS UI Gothic" pitchFamily="50" charset="-128"/>
                        <a:cs typeface="+mn-cs"/>
                      </a:endParaRPr>
                    </a:p>
                    <a:p>
                      <a:pPr marL="2505075" indent="0"/>
                      <a:r>
                        <a:rPr kumimoji="1" lang="ja-JP" altLang="en-US" sz="1700" baseline="0" dirty="0" smtClean="0">
                          <a:solidFill>
                            <a:schemeClr val="tx1"/>
                          </a:solidFill>
                          <a:latin typeface="MS UI Gothic" pitchFamily="50" charset="-128"/>
                          <a:ea typeface="MS UI Gothic" pitchFamily="50" charset="-128"/>
                          <a:cs typeface="+mn-cs"/>
                        </a:rPr>
                        <a:t>１</a:t>
                      </a:r>
                      <a:r>
                        <a:rPr kumimoji="1" lang="en-US" altLang="ja-JP" sz="1700" baseline="0" dirty="0" smtClean="0">
                          <a:solidFill>
                            <a:schemeClr val="tx1"/>
                          </a:solidFill>
                          <a:latin typeface="MS UI Gothic" pitchFamily="50" charset="-128"/>
                          <a:ea typeface="MS UI Gothic" pitchFamily="50" charset="-128"/>
                          <a:cs typeface="+mn-cs"/>
                        </a:rPr>
                        <a:t>,</a:t>
                      </a:r>
                      <a:r>
                        <a:rPr kumimoji="1" lang="ja-JP" altLang="en-US" sz="1700" baseline="0" dirty="0" smtClean="0">
                          <a:solidFill>
                            <a:schemeClr val="tx1"/>
                          </a:solidFill>
                          <a:latin typeface="MS UI Gothic" pitchFamily="50" charset="-128"/>
                          <a:ea typeface="MS UI Gothic" pitchFamily="50" charset="-128"/>
                          <a:cs typeface="+mn-cs"/>
                        </a:rPr>
                        <a:t>４９５点</a:t>
                      </a:r>
                    </a:p>
                    <a:p>
                      <a:pPr marL="450850" indent="0"/>
                      <a:r>
                        <a:rPr kumimoji="1" lang="ja-JP" altLang="en-US" sz="1700" baseline="0" dirty="0" smtClean="0">
                          <a:solidFill>
                            <a:schemeClr val="tx1"/>
                          </a:solidFill>
                          <a:latin typeface="MS UI Gothic" pitchFamily="50" charset="-128"/>
                          <a:ea typeface="MS UI Gothic" pitchFamily="50" charset="-128"/>
                          <a:cs typeface="+mn-cs"/>
                        </a:rPr>
                        <a:t>ロ　処方せんを交付しない場合</a:t>
                      </a:r>
                      <a:endParaRPr kumimoji="1" lang="en-US" altLang="ja-JP" sz="1700" baseline="0" dirty="0" smtClean="0">
                        <a:solidFill>
                          <a:schemeClr val="tx1"/>
                        </a:solidFill>
                        <a:latin typeface="MS UI Gothic" pitchFamily="50" charset="-128"/>
                        <a:ea typeface="MS UI Gothic" pitchFamily="50" charset="-128"/>
                        <a:cs typeface="+mn-cs"/>
                      </a:endParaRPr>
                    </a:p>
                    <a:p>
                      <a:pPr marL="2505075" indent="0"/>
                      <a:r>
                        <a:rPr kumimoji="1" lang="ja-JP" altLang="en-US" sz="1700" baseline="0" dirty="0" smtClean="0">
                          <a:solidFill>
                            <a:schemeClr val="tx1"/>
                          </a:solidFill>
                          <a:latin typeface="MS UI Gothic" pitchFamily="50" charset="-128"/>
                          <a:ea typeface="MS UI Gothic" pitchFamily="50" charset="-128"/>
                          <a:cs typeface="+mn-cs"/>
                        </a:rPr>
                        <a:t>１</a:t>
                      </a:r>
                      <a:r>
                        <a:rPr kumimoji="1" lang="en-US" altLang="ja-JP" sz="1700" baseline="0" dirty="0" smtClean="0">
                          <a:solidFill>
                            <a:schemeClr val="tx1"/>
                          </a:solidFill>
                          <a:latin typeface="MS UI Gothic" pitchFamily="50" charset="-128"/>
                          <a:ea typeface="MS UI Gothic" pitchFamily="50" charset="-128"/>
                          <a:cs typeface="+mn-cs"/>
                        </a:rPr>
                        <a:t>,</a:t>
                      </a:r>
                      <a:r>
                        <a:rPr kumimoji="1" lang="ja-JP" altLang="en-US" sz="1700" baseline="0" dirty="0" smtClean="0">
                          <a:solidFill>
                            <a:schemeClr val="tx1"/>
                          </a:solidFill>
                          <a:latin typeface="MS UI Gothic" pitchFamily="50" charset="-128"/>
                          <a:ea typeface="MS UI Gothic" pitchFamily="50" charset="-128"/>
                          <a:cs typeface="+mn-cs"/>
                        </a:rPr>
                        <a:t>６８５点</a:t>
                      </a:r>
                      <a:endParaRPr kumimoji="1" lang="en-US" altLang="ja-JP" sz="17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57606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a:bodyPr>
          <a:lstStyle/>
          <a:p>
            <a:pPr algn="ctr" eaLnBrk="1" fontAlgn="auto" hangingPunct="1">
              <a:spcBef>
                <a:spcPts val="0"/>
              </a:spcBef>
              <a:spcAft>
                <a:spcPts val="0"/>
              </a:spcAft>
              <a:defRPr/>
            </a:pPr>
            <a: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在宅緩和ケア等の促進について</a:t>
            </a:r>
            <a:endParaRPr lang="ja-JP" altLang="en-US" sz="28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6" name="スライド番号プレースホルダ 7"/>
          <p:cNvSpPr>
            <a:spLocks noGrp="1"/>
          </p:cNvSpPr>
          <p:nvPr>
            <p:ph type="sldNum" sz="quarter" idx="11"/>
          </p:nvPr>
        </p:nvSpPr>
        <p:spPr>
          <a:xfrm>
            <a:off x="6840538" y="6480175"/>
            <a:ext cx="2133600" cy="339725"/>
          </a:xfrm>
        </p:spPr>
        <p:txBody>
          <a:bodyPr/>
          <a:lstStyle/>
          <a:p>
            <a:pPr algn="r">
              <a:defRPr/>
            </a:pPr>
            <a:fld id="{FA0C7109-4043-49AA-BCA7-4BC6A56EF31F}" type="slidenum">
              <a:rPr lang="en-US" sz="1400">
                <a:effectLst>
                  <a:outerShdw blurRad="38100" dist="38100" dir="2700000" algn="tl">
                    <a:srgbClr val="000000">
                      <a:alpha val="43137"/>
                    </a:srgbClr>
                  </a:outerShdw>
                </a:effectLst>
              </a:rPr>
              <a:pPr algn="r">
                <a:defRPr/>
              </a:pPr>
              <a:t>280</a:t>
            </a:fld>
            <a:endParaRPr lang="en-US" sz="1400" dirty="0">
              <a:effectLst>
                <a:outerShdw blurRad="38100" dist="38100" dir="2700000" algn="tl">
                  <a:srgbClr val="000000">
                    <a:alpha val="43137"/>
                  </a:srgbClr>
                </a:outerShdw>
              </a:effectLst>
            </a:endParaRPr>
          </a:p>
        </p:txBody>
      </p:sp>
      <p:sp>
        <p:nvSpPr>
          <p:cNvPr id="7" name="テキスト ボックス 6"/>
          <p:cNvSpPr txBox="1"/>
          <p:nvPr/>
        </p:nvSpPr>
        <p:spPr>
          <a:xfrm>
            <a:off x="4499992" y="1628800"/>
            <a:ext cx="450100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189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212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638</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643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902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5"/>
          <p:cNvSpPr>
            <a:spLocks noGrp="1"/>
          </p:cNvSpPr>
          <p:nvPr>
            <p:ph idx="1"/>
          </p:nvPr>
        </p:nvSpPr>
        <p:spPr>
          <a:xfrm>
            <a:off x="457200" y="1412776"/>
            <a:ext cx="8229600" cy="5112568"/>
          </a:xfrm>
          <a:solidFill>
            <a:srgbClr val="FFFFCC"/>
          </a:solidFill>
          <a:effectLst>
            <a:innerShdw blurRad="63500" dist="50800" dir="13500000">
              <a:prstClr val="black">
                <a:alpha val="50000"/>
              </a:prstClr>
            </a:innerShdw>
          </a:effectLst>
        </p:spPr>
        <p:txBody>
          <a:bodyPr anchor="ctr">
            <a:normAutofit lnSpcReduction="10000"/>
          </a:bodyPr>
          <a:lstStyle/>
          <a:p>
            <a:pPr marL="355600" indent="-355600" eaLnBrk="1" fontAlgn="auto" hangingPunct="1">
              <a:spcBef>
                <a:spcPts val="0"/>
              </a:spcBef>
              <a:spcAft>
                <a:spcPts val="1800"/>
              </a:spcAft>
              <a:buFontTx/>
              <a:buNone/>
              <a:defRPr/>
            </a:pPr>
            <a:r>
              <a:rPr lang="ja-JP" altLang="en-US" spc="50" dirty="0" smtClean="0">
                <a:ln w="13500">
                  <a:solidFill>
                    <a:schemeClr val="accent1">
                      <a:shade val="2500"/>
                      <a:alpha val="6500"/>
                    </a:schemeClr>
                  </a:solidFill>
                  <a:prstDash val="solid"/>
                </a:ln>
                <a:latin typeface="MS UI Gothic" pitchFamily="50" charset="-128"/>
                <a:ea typeface="MS UI Gothic" pitchFamily="50" charset="-128"/>
              </a:rPr>
              <a:t>◆一定時間以上の救急搬送診療に対する適切な</a:t>
            </a:r>
            <a:r>
              <a:rPr lang="en-US" altLang="ja-JP" spc="50" dirty="0" smtClean="0">
                <a:ln w="13500">
                  <a:solidFill>
                    <a:schemeClr val="accent1">
                      <a:shade val="2500"/>
                      <a:alpha val="6500"/>
                    </a:schemeClr>
                  </a:solidFill>
                  <a:prstDash val="solid"/>
                </a:ln>
                <a:latin typeface="MS UI Gothic" pitchFamily="50" charset="-128"/>
                <a:ea typeface="MS UI Gothic" pitchFamily="50" charset="-128"/>
              </a:rPr>
              <a:t/>
            </a:r>
            <a:br>
              <a:rPr lang="en-US" altLang="ja-JP" spc="50" dirty="0" smtClean="0">
                <a:ln w="13500">
                  <a:solidFill>
                    <a:schemeClr val="accent1">
                      <a:shade val="2500"/>
                      <a:alpha val="6500"/>
                    </a:schemeClr>
                  </a:solidFill>
                  <a:prstDash val="solid"/>
                </a:ln>
                <a:latin typeface="MS UI Gothic" pitchFamily="50" charset="-128"/>
                <a:ea typeface="MS UI Gothic" pitchFamily="50" charset="-128"/>
              </a:rPr>
            </a:br>
            <a:r>
              <a:rPr lang="ja-JP" altLang="en-US" spc="50" dirty="0" smtClean="0">
                <a:ln w="13500">
                  <a:solidFill>
                    <a:schemeClr val="accent1">
                      <a:shade val="2500"/>
                      <a:alpha val="6500"/>
                    </a:schemeClr>
                  </a:solidFill>
                  <a:prstDash val="solid"/>
                </a:ln>
                <a:latin typeface="MS UI Gothic" pitchFamily="50" charset="-128"/>
                <a:ea typeface="MS UI Gothic" pitchFamily="50" charset="-128"/>
              </a:rPr>
              <a:t>評価</a:t>
            </a:r>
            <a:endParaRPr lang="en-US" altLang="ja-JP" dirty="0" smtClean="0">
              <a:solidFill>
                <a:sysClr val="windowText" lastClr="000000"/>
              </a:solidFill>
              <a:latin typeface="MS UI Gothic" pitchFamily="50" charset="-128"/>
              <a:ea typeface="MS UI Gothic" pitchFamily="50" charset="-128"/>
            </a:endParaRPr>
          </a:p>
          <a:p>
            <a:pPr marL="273050" indent="261938" eaLnBrk="1" fontAlgn="auto" hangingPunct="1">
              <a:spcBef>
                <a:spcPts val="0"/>
              </a:spcBef>
              <a:spcAft>
                <a:spcPts val="1200"/>
              </a:spcAft>
              <a:buFontTx/>
              <a:buNone/>
              <a:defRPr/>
            </a:pPr>
            <a:r>
              <a:rPr lang="ja-JP" altLang="en-US" dirty="0" smtClean="0">
                <a:solidFill>
                  <a:sysClr val="windowText" lastClr="000000"/>
                </a:solidFill>
                <a:latin typeface="MS UI Gothic" pitchFamily="50" charset="-128"/>
                <a:ea typeface="MS UI Gothic" pitchFamily="50" charset="-128"/>
              </a:rPr>
              <a:t>ドクターカー等による救急搬送診療の適正な評価のため、救急搬送診療料に</a:t>
            </a:r>
            <a:r>
              <a:rPr lang="ja-JP" altLang="en-US" dirty="0" smtClean="0">
                <a:solidFill>
                  <a:srgbClr val="0070C0"/>
                </a:solidFill>
                <a:latin typeface="MS UI Gothic" pitchFamily="50" charset="-128"/>
                <a:ea typeface="MS UI Gothic" pitchFamily="50" charset="-128"/>
              </a:rPr>
              <a:t>長時間（３０分以上）診療</a:t>
            </a:r>
            <a:r>
              <a:rPr lang="ja-JP" altLang="en-US" dirty="0" smtClean="0">
                <a:solidFill>
                  <a:sysClr val="windowText" lastClr="000000"/>
                </a:solidFill>
                <a:latin typeface="MS UI Gothic" pitchFamily="50" charset="-128"/>
                <a:ea typeface="MS UI Gothic" pitchFamily="50" charset="-128"/>
              </a:rPr>
              <a:t>を行っている場合の評価を新設する。</a:t>
            </a:r>
            <a:endParaRPr lang="en-US" altLang="ja-JP" dirty="0" smtClean="0">
              <a:solidFill>
                <a:sysClr val="windowText" lastClr="000000"/>
              </a:solidFill>
              <a:latin typeface="MS UI Gothic" pitchFamily="50" charset="-128"/>
              <a:ea typeface="MS UI Gothic" pitchFamily="50" charset="-128"/>
            </a:endParaRPr>
          </a:p>
          <a:p>
            <a:pPr marL="984250" eaLnBrk="1" fontAlgn="auto" hangingPunct="1">
              <a:spcBef>
                <a:spcPts val="0"/>
              </a:spcBef>
              <a:spcAft>
                <a:spcPts val="0"/>
              </a:spcAft>
              <a:buFontTx/>
              <a:buNone/>
              <a:defRPr/>
            </a:pPr>
            <a:r>
              <a:rPr lang="ja-JP" altLang="en-US" dirty="0" smtClean="0">
                <a:solidFill>
                  <a:sysClr val="windowText" lastClr="000000"/>
                </a:solidFill>
                <a:latin typeface="MS UI Gothic" pitchFamily="50" charset="-128"/>
                <a:ea typeface="MS UI Gothic" pitchFamily="50" charset="-128"/>
              </a:rPr>
              <a:t>　</a:t>
            </a:r>
            <a:r>
              <a:rPr lang="en-US" altLang="ja-JP" dirty="0" smtClean="0">
                <a:solidFill>
                  <a:sysClr val="windowText" lastClr="000000"/>
                </a:solidFill>
                <a:latin typeface="MS UI Gothic" pitchFamily="50" charset="-128"/>
                <a:ea typeface="MS UI Gothic" pitchFamily="50" charset="-128"/>
              </a:rPr>
              <a:t>C004</a:t>
            </a:r>
            <a:r>
              <a:rPr lang="ja-JP" altLang="en-US" dirty="0" smtClean="0">
                <a:solidFill>
                  <a:sysClr val="windowText" lastClr="000000"/>
                </a:solidFill>
                <a:latin typeface="MS UI Gothic" pitchFamily="50" charset="-128"/>
                <a:ea typeface="MS UI Gothic" pitchFamily="50" charset="-128"/>
              </a:rPr>
              <a:t>　救急搬送診療料</a:t>
            </a:r>
            <a:endParaRPr lang="en-US" altLang="zh-TW" dirty="0" smtClean="0">
              <a:solidFill>
                <a:sysClr val="windowText" lastClr="000000"/>
              </a:solidFill>
              <a:latin typeface="MS UI Gothic" pitchFamily="50" charset="-128"/>
              <a:ea typeface="MS UI Gothic" pitchFamily="50" charset="-128"/>
            </a:endParaRPr>
          </a:p>
          <a:p>
            <a:pPr marL="984250" eaLnBrk="1" fontAlgn="auto" hangingPunct="1">
              <a:spcBef>
                <a:spcPts val="0"/>
              </a:spcBef>
              <a:spcAft>
                <a:spcPts val="0"/>
              </a:spcAft>
              <a:buFontTx/>
              <a:buNone/>
              <a:defRPr/>
            </a:pPr>
            <a:r>
              <a:rPr lang="ja-JP" altLang="en-US" dirty="0" smtClean="0">
                <a:solidFill>
                  <a:sysClr val="windowText" lastClr="000000"/>
                </a:solidFill>
                <a:latin typeface="MS UI Gothic" pitchFamily="50" charset="-128"/>
                <a:ea typeface="MS UI Gothic" pitchFamily="50" charset="-128"/>
              </a:rPr>
              <a:t>　　　　 </a:t>
            </a:r>
            <a:r>
              <a:rPr lang="en-US" altLang="zh-TW" dirty="0" smtClean="0">
                <a:solidFill>
                  <a:srgbClr val="FF0000"/>
                </a:solidFill>
                <a:latin typeface="MS UI Gothic" pitchFamily="50" charset="-128"/>
                <a:ea typeface="MS UI Gothic" pitchFamily="50" charset="-128"/>
              </a:rPr>
              <a:t>(</a:t>
            </a:r>
            <a:r>
              <a:rPr lang="zh-TW" altLang="en-US" dirty="0" smtClean="0">
                <a:solidFill>
                  <a:srgbClr val="FF0000"/>
                </a:solidFill>
                <a:latin typeface="MS UI Gothic" pitchFamily="50" charset="-128"/>
                <a:ea typeface="MS UI Gothic" pitchFamily="50" charset="-128"/>
              </a:rPr>
              <a:t>新</a:t>
            </a:r>
            <a:r>
              <a:rPr lang="en-US" altLang="zh-TW" dirty="0" smtClean="0">
                <a:solidFill>
                  <a:srgbClr val="FF0000"/>
                </a:solidFill>
                <a:latin typeface="MS UI Gothic" pitchFamily="50" charset="-128"/>
                <a:ea typeface="MS UI Gothic" pitchFamily="50" charset="-128"/>
              </a:rPr>
              <a:t>) </a:t>
            </a:r>
            <a:r>
              <a:rPr lang="zh-TW" altLang="en-US" dirty="0" smtClean="0">
                <a:solidFill>
                  <a:srgbClr val="FF0000"/>
                </a:solidFill>
                <a:latin typeface="MS UI Gothic" pitchFamily="50" charset="-128"/>
                <a:ea typeface="MS UI Gothic" pitchFamily="50" charset="-128"/>
              </a:rPr>
              <a:t>長時間加算</a:t>
            </a:r>
            <a:r>
              <a:rPr lang="ja-JP" altLang="en-US" dirty="0" smtClean="0">
                <a:solidFill>
                  <a:srgbClr val="FF0000"/>
                </a:solidFill>
                <a:latin typeface="MS UI Gothic" pitchFamily="50" charset="-128"/>
                <a:ea typeface="MS UI Gothic" pitchFamily="50" charset="-128"/>
              </a:rPr>
              <a:t>　　</a:t>
            </a:r>
            <a:r>
              <a:rPr lang="zh-TW" altLang="en-US" dirty="0" smtClean="0">
                <a:solidFill>
                  <a:srgbClr val="FF0000"/>
                </a:solidFill>
                <a:latin typeface="MS UI Gothic" pitchFamily="50" charset="-128"/>
                <a:ea typeface="MS UI Gothic" pitchFamily="50" charset="-128"/>
              </a:rPr>
              <a:t> </a:t>
            </a:r>
            <a:r>
              <a:rPr lang="ja-JP" altLang="en-US" dirty="0" smtClean="0">
                <a:solidFill>
                  <a:srgbClr val="FF0000"/>
                </a:solidFill>
                <a:latin typeface="MS UI Gothic" pitchFamily="50" charset="-128"/>
                <a:ea typeface="MS UI Gothic" pitchFamily="50" charset="-128"/>
              </a:rPr>
              <a:t>５００</a:t>
            </a:r>
            <a:r>
              <a:rPr lang="zh-TW" altLang="en-US" dirty="0" smtClean="0">
                <a:solidFill>
                  <a:srgbClr val="FF0000"/>
                </a:solidFill>
                <a:latin typeface="MS UI Gothic" pitchFamily="50" charset="-128"/>
                <a:ea typeface="MS UI Gothic" pitchFamily="50" charset="-128"/>
              </a:rPr>
              <a:t>点</a:t>
            </a:r>
            <a:r>
              <a:rPr lang="ja-JP" altLang="en-US" u="sng" dirty="0" smtClean="0">
                <a:solidFill>
                  <a:srgbClr val="FF0000"/>
                </a:solidFill>
                <a:latin typeface="MS UI Gothic" pitchFamily="50" charset="-128"/>
                <a:ea typeface="MS UI Gothic" pitchFamily="50" charset="-128"/>
              </a:rPr>
              <a:t>　</a:t>
            </a:r>
            <a:endParaRPr lang="zh-TW" altLang="en-US" u="sng" dirty="0" smtClean="0">
              <a:solidFill>
                <a:srgbClr val="FF0000"/>
              </a:solidFill>
              <a:latin typeface="MS UI Gothic" pitchFamily="50" charset="-128"/>
              <a:ea typeface="MS UI Gothic" pitchFamily="50" charset="-128"/>
            </a:endParaRPr>
          </a:p>
          <a:p>
            <a:pPr eaLnBrk="1" fontAlgn="auto" hangingPunct="1">
              <a:spcBef>
                <a:spcPts val="0"/>
              </a:spcBef>
              <a:spcAft>
                <a:spcPts val="0"/>
              </a:spcAft>
              <a:buFontTx/>
              <a:buNone/>
              <a:defRPr/>
            </a:pPr>
            <a:endParaRPr lang="en-US" altLang="ja-JP" dirty="0" smtClean="0">
              <a:solidFill>
                <a:sysClr val="windowText" lastClr="000000"/>
              </a:solidFill>
              <a:latin typeface="MS UI Gothic" pitchFamily="50" charset="-128"/>
              <a:ea typeface="MS UI Gothic" pitchFamily="50" charset="-128"/>
            </a:endParaRPr>
          </a:p>
          <a:p>
            <a:pPr marL="534988" indent="0" eaLnBrk="1" fontAlgn="auto" hangingPunct="1">
              <a:spcBef>
                <a:spcPts val="0"/>
              </a:spcBef>
              <a:spcAft>
                <a:spcPts val="0"/>
              </a:spcAft>
              <a:buFontTx/>
              <a:buNone/>
              <a:defRPr/>
            </a:pPr>
            <a:r>
              <a:rPr lang="en-US" altLang="ja-JP" dirty="0" smtClean="0">
                <a:solidFill>
                  <a:sysClr val="windowText" lastClr="000000"/>
                </a:solidFill>
                <a:latin typeface="MS UI Gothic" pitchFamily="50" charset="-128"/>
                <a:ea typeface="MS UI Gothic" pitchFamily="50" charset="-128"/>
              </a:rPr>
              <a:t>[</a:t>
            </a:r>
            <a:r>
              <a:rPr lang="ja-JP" altLang="en-US" dirty="0" smtClean="0">
                <a:solidFill>
                  <a:sysClr val="windowText" lastClr="000000"/>
                </a:solidFill>
                <a:latin typeface="MS UI Gothic" pitchFamily="50" charset="-128"/>
                <a:ea typeface="MS UI Gothic" pitchFamily="50" charset="-128"/>
              </a:rPr>
              <a:t>算定要件</a:t>
            </a:r>
            <a:r>
              <a:rPr lang="en-US" altLang="ja-JP" dirty="0" smtClean="0">
                <a:solidFill>
                  <a:sysClr val="windowText" lastClr="000000"/>
                </a:solidFill>
                <a:latin typeface="MS UI Gothic" pitchFamily="50" charset="-128"/>
                <a:ea typeface="MS UI Gothic" pitchFamily="50" charset="-128"/>
              </a:rPr>
              <a:t>]</a:t>
            </a:r>
          </a:p>
          <a:p>
            <a:pPr marL="628650" indent="0" eaLnBrk="1" fontAlgn="auto" hangingPunct="1">
              <a:spcBef>
                <a:spcPts val="0"/>
              </a:spcBef>
              <a:spcAft>
                <a:spcPts val="0"/>
              </a:spcAft>
              <a:buFontTx/>
              <a:buNone/>
              <a:defRPr/>
            </a:pPr>
            <a:r>
              <a:rPr lang="ja-JP" altLang="en-US" dirty="0" smtClean="0">
                <a:solidFill>
                  <a:sysClr val="windowText" lastClr="000000"/>
                </a:solidFill>
                <a:latin typeface="MS UI Gothic" pitchFamily="50" charset="-128"/>
                <a:ea typeface="MS UI Gothic" pitchFamily="50" charset="-128"/>
              </a:rPr>
              <a:t>　 救急搬送診療料を算定する際に診療に要した時間が</a:t>
            </a:r>
            <a:r>
              <a:rPr lang="ja-JP" altLang="en-US" dirty="0" smtClean="0">
                <a:solidFill>
                  <a:srgbClr val="0070C0"/>
                </a:solidFill>
                <a:latin typeface="MS UI Gothic" pitchFamily="50" charset="-128"/>
                <a:ea typeface="MS UI Gothic" pitchFamily="50" charset="-128"/>
              </a:rPr>
              <a:t>３０分を超えた場合</a:t>
            </a:r>
            <a:r>
              <a:rPr lang="ja-JP" altLang="en-US" dirty="0" smtClean="0">
                <a:solidFill>
                  <a:sysClr val="windowText" lastClr="000000"/>
                </a:solidFill>
                <a:latin typeface="MS UI Gothic" pitchFamily="50" charset="-128"/>
                <a:ea typeface="MS UI Gothic" pitchFamily="50" charset="-128"/>
              </a:rPr>
              <a:t>に算定する。</a:t>
            </a:r>
            <a:endParaRPr lang="ja-JP" altLang="en-US" dirty="0">
              <a:latin typeface="MS UI Gothic" pitchFamily="50" charset="-128"/>
              <a:ea typeface="MS UI Gothic" pitchFamily="50" charset="-128"/>
            </a:endParaRPr>
          </a:p>
        </p:txBody>
      </p:sp>
      <p:sp>
        <p:nvSpPr>
          <p:cNvPr id="4" name="スライド番号プレースホルダ 3"/>
          <p:cNvSpPr>
            <a:spLocks noGrp="1"/>
          </p:cNvSpPr>
          <p:nvPr>
            <p:ph type="sldNum" sz="quarter" idx="11"/>
          </p:nvPr>
        </p:nvSpPr>
        <p:spPr>
          <a:xfrm>
            <a:off x="6840538" y="6480175"/>
            <a:ext cx="2133600" cy="339725"/>
          </a:xfrm>
        </p:spPr>
        <p:txBody>
          <a:bodyPr/>
          <a:lstStyle/>
          <a:p>
            <a:pPr algn="r">
              <a:defRPr/>
            </a:pPr>
            <a:fld id="{2664DB47-4EFF-4F87-90DB-07F4F49183F3}" type="slidenum">
              <a:rPr lang="en-US" sz="1400">
                <a:effectLst>
                  <a:outerShdw blurRad="38100" dist="38100" dir="2700000" algn="tl">
                    <a:srgbClr val="000000">
                      <a:alpha val="43137"/>
                    </a:srgbClr>
                  </a:outerShdw>
                </a:effectLst>
              </a:rPr>
              <a:pPr algn="r">
                <a:defRPr/>
              </a:pPr>
              <a:t>281</a:t>
            </a:fld>
            <a:endParaRPr lang="en-US" sz="1400" dirty="0">
              <a:effectLst>
                <a:outerShdw blurRad="38100" dist="38100" dir="2700000" algn="tl">
                  <a:srgbClr val="000000">
                    <a:alpha val="43137"/>
                  </a:srgbClr>
                </a:outerShdw>
              </a:effectLst>
            </a:endParaRPr>
          </a:p>
        </p:txBody>
      </p:sp>
      <p:sp>
        <p:nvSpPr>
          <p:cNvPr id="5" name="タイトル 2"/>
          <p:cNvSpPr txBox="1">
            <a:spLocks/>
          </p:cNvSpPr>
          <p:nvPr/>
        </p:nvSpPr>
        <p:spPr>
          <a:xfrm>
            <a:off x="457200" y="260649"/>
            <a:ext cx="8229600" cy="936104"/>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lang="ja-JP" altLang="en-US" sz="32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質の高い救命救急入院に係る医療の推進</a:t>
            </a:r>
          </a:p>
        </p:txBody>
      </p:sp>
      <p:sp>
        <p:nvSpPr>
          <p:cNvPr id="7" name="テキスト ボックス 6"/>
          <p:cNvSpPr txBox="1"/>
          <p:nvPr/>
        </p:nvSpPr>
        <p:spPr>
          <a:xfrm>
            <a:off x="7236296" y="3573016"/>
            <a:ext cx="176470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189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215</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8313" y="1557338"/>
            <a:ext cx="8229600" cy="2663825"/>
          </a:xfrm>
          <a:prstGeom prst="rect">
            <a:avLst/>
          </a:prstGeom>
          <a:solidFill>
            <a:srgbClr val="FFFFCC"/>
          </a:solidFill>
          <a:effectLst>
            <a:outerShdw blurRad="50800" dist="38100" dir="13500000" algn="br" rotWithShape="0">
              <a:prstClr val="black">
                <a:alpha val="40000"/>
              </a:prstClr>
            </a:outerShdw>
          </a:effectLst>
        </p:spPr>
        <p:txBody>
          <a:bodyPr anchor="ctr"/>
          <a:lstStyle/>
          <a:p>
            <a:pPr fontAlgn="auto">
              <a:spcBef>
                <a:spcPts val="0"/>
              </a:spcBef>
              <a:spcAft>
                <a:spcPts val="600"/>
              </a:spcAft>
              <a:defRPr/>
            </a:pPr>
            <a:r>
              <a:rPr kumimoji="0" lang="ja-JP" altLang="en-US" sz="2800" dirty="0">
                <a:latin typeface="MS UI Gothic" pitchFamily="50" charset="-128"/>
                <a:ea typeface="MS UI Gothic" pitchFamily="50" charset="-128"/>
              </a:rPr>
              <a:t>◆週４日以上の訪問が可能な患者の要件緩和</a:t>
            </a:r>
          </a:p>
          <a:p>
            <a:pPr marL="273050" indent="261938" fontAlgn="auto">
              <a:spcBef>
                <a:spcPts val="0"/>
              </a:spcBef>
              <a:spcAft>
                <a:spcPts val="0"/>
              </a:spcAft>
              <a:defRPr/>
            </a:pPr>
            <a:r>
              <a:rPr kumimoji="0" lang="ja-JP" altLang="en-US" sz="2800" dirty="0">
                <a:latin typeface="MS UI Gothic" pitchFamily="50" charset="-128"/>
                <a:ea typeface="MS UI Gothic" pitchFamily="50" charset="-128"/>
              </a:rPr>
              <a:t>重症者管理加算（</a:t>
            </a:r>
            <a:r>
              <a:rPr kumimoji="0" lang="ja-JP" altLang="en-US" sz="2800" dirty="0">
                <a:solidFill>
                  <a:srgbClr val="0070C0"/>
                </a:solidFill>
                <a:latin typeface="MS UI Gothic" pitchFamily="50" charset="-128"/>
                <a:ea typeface="MS UI Gothic" pitchFamily="50" charset="-128"/>
              </a:rPr>
              <a:t>特別管理加算に名称</a:t>
            </a:r>
            <a:r>
              <a:rPr kumimoji="0" lang="ja-JP" altLang="en-US" sz="2800" dirty="0" smtClean="0">
                <a:solidFill>
                  <a:srgbClr val="0070C0"/>
                </a:solidFill>
                <a:latin typeface="MS UI Gothic" pitchFamily="50" charset="-128"/>
                <a:ea typeface="MS UI Gothic" pitchFamily="50" charset="-128"/>
              </a:rPr>
              <a:t>変更</a:t>
            </a:r>
            <a:r>
              <a:rPr kumimoji="0" lang="ja-JP" altLang="en-US" sz="2800" dirty="0" smtClean="0">
                <a:latin typeface="MS UI Gothic" pitchFamily="50" charset="-128"/>
                <a:ea typeface="MS UI Gothic" pitchFamily="50" charset="-128"/>
              </a:rPr>
              <a:t>）</a:t>
            </a:r>
            <a:r>
              <a:rPr kumimoji="0" lang="ja-JP" altLang="en-US" sz="2800" dirty="0">
                <a:latin typeface="MS UI Gothic" pitchFamily="50" charset="-128"/>
                <a:ea typeface="MS UI Gothic" pitchFamily="50" charset="-128"/>
              </a:rPr>
              <a:t>の算定者（特掲診療料の施設基準等別表第八各号に掲げる状態等にある者）については、週３日以内の</a:t>
            </a:r>
            <a:r>
              <a:rPr kumimoji="0" lang="ja-JP" altLang="en-US" sz="2800" dirty="0">
                <a:solidFill>
                  <a:srgbClr val="0070C0"/>
                </a:solidFill>
                <a:latin typeface="MS UI Gothic" pitchFamily="50" charset="-128"/>
                <a:ea typeface="MS UI Gothic" pitchFamily="50" charset="-128"/>
              </a:rPr>
              <a:t>訪問看護の回数制限を緩和</a:t>
            </a:r>
            <a:r>
              <a:rPr kumimoji="0" lang="ja-JP" altLang="en-US" sz="2800" dirty="0">
                <a:latin typeface="MS UI Gothic" pitchFamily="50" charset="-128"/>
                <a:ea typeface="MS UI Gothic" pitchFamily="50" charset="-128"/>
              </a:rPr>
              <a:t>する。</a:t>
            </a:r>
            <a:endParaRPr lang="ja-JP" altLang="en-US" sz="2800" dirty="0">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C9331D98-C603-43C5-9A33-FC9E54DD3F81}" type="slidenum">
              <a:rPr lang="en-US" sz="1400">
                <a:effectLst>
                  <a:outerShdw blurRad="38100" dist="38100" dir="2700000" algn="tl">
                    <a:srgbClr val="000000">
                      <a:alpha val="43137"/>
                    </a:srgbClr>
                  </a:outerShdw>
                </a:effectLst>
              </a:rPr>
              <a:pPr algn="r">
                <a:defRPr/>
              </a:pPr>
              <a:t>282</a:t>
            </a:fld>
            <a:endParaRPr lang="en-US" sz="1400" dirty="0">
              <a:effectLst>
                <a:outerShdw blurRad="38100" dist="38100" dir="2700000" algn="tl">
                  <a:srgbClr val="000000">
                    <a:alpha val="43137"/>
                  </a:srgbClr>
                </a:outerShdw>
              </a:effectLst>
            </a:endParaRPr>
          </a:p>
        </p:txBody>
      </p:sp>
      <p:sp>
        <p:nvSpPr>
          <p:cNvPr id="6" name="タイトル 2"/>
          <p:cNvSpPr txBox="1">
            <a:spLocks/>
          </p:cNvSpPr>
          <p:nvPr/>
        </p:nvSpPr>
        <p:spPr>
          <a:xfrm>
            <a:off x="467544" y="188640"/>
            <a:ext cx="8229600" cy="864096"/>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kumimoji="0" lang="ja-JP" altLang="en-US" sz="3200" dirty="0">
                <a:effectLst>
                  <a:outerShdw blurRad="38100" dist="38100" dir="2700000" algn="tl">
                    <a:srgbClr val="000000">
                      <a:alpha val="43137"/>
                    </a:srgbClr>
                  </a:outerShdw>
                </a:effectLst>
                <a:latin typeface="HG丸ｺﾞｼｯｸM-PRO" pitchFamily="50" charset="-128"/>
                <a:ea typeface="HG丸ｺﾞｼｯｸM-PRO" pitchFamily="50" charset="-128"/>
              </a:rPr>
              <a:t>医療ニーズの高い患者への対応について</a:t>
            </a:r>
            <a:endParaRPr lang="ja-JP" altLang="en-US" sz="32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nvPr>
        </p:nvGraphicFramePr>
        <p:xfrm>
          <a:off x="467544" y="404664"/>
          <a:ext cx="8229600" cy="6343182"/>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62018">
                <a:tc>
                  <a:txBody>
                    <a:bodyPr/>
                    <a:lstStyle/>
                    <a:p>
                      <a:pPr algn="ctr"/>
                      <a:r>
                        <a:rPr kumimoji="1" lang="ja-JP" altLang="en-US" sz="1700" b="1" dirty="0" smtClean="0">
                          <a:solidFill>
                            <a:srgbClr val="FF0000"/>
                          </a:solidFill>
                          <a:effectLst/>
                          <a:latin typeface="MS UI Gothic" pitchFamily="50" charset="-128"/>
                          <a:ea typeface="MS UI Gothic" pitchFamily="50" charset="-128"/>
                        </a:rPr>
                        <a:t>改　定　後</a:t>
                      </a:r>
                      <a:endParaRPr kumimoji="1" lang="ja-JP" altLang="en-US" sz="1700" b="1" dirty="0">
                        <a:solidFill>
                          <a:srgbClr val="FF0000"/>
                        </a:solidFill>
                        <a:effectLst/>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1700" b="0" dirty="0" smtClean="0">
                          <a:effectLst/>
                          <a:latin typeface="MS UI Gothic" pitchFamily="50" charset="-128"/>
                          <a:ea typeface="MS UI Gothic" pitchFamily="50" charset="-128"/>
                        </a:rPr>
                        <a:t>現　　行</a:t>
                      </a:r>
                      <a:endParaRPr kumimoji="1" lang="ja-JP" altLang="en-US" sz="1700" b="0" dirty="0">
                        <a:effectLst/>
                        <a:latin typeface="MS UI Gothic" pitchFamily="50" charset="-128"/>
                        <a:ea typeface="MS UI Gothic" pitchFamily="50" charset="-128"/>
                      </a:endParaRPr>
                    </a:p>
                  </a:txBody>
                  <a:tcPr>
                    <a:solidFill>
                      <a:schemeClr val="accent5">
                        <a:lumMod val="20000"/>
                        <a:lumOff val="80000"/>
                      </a:schemeClr>
                    </a:solidFill>
                  </a:tcPr>
                </a:tc>
              </a:tr>
              <a:tr h="5981164">
                <a:tc>
                  <a:txBody>
                    <a:bodyPr/>
                    <a:lstStyle/>
                    <a:p>
                      <a:r>
                        <a:rPr kumimoji="1" lang="ja-JP" altLang="en-US" sz="1700" b="0" i="0" u="none" strike="noStrike" kern="1200" baseline="0" dirty="0" smtClean="0">
                          <a:solidFill>
                            <a:schemeClr val="tx1"/>
                          </a:solidFill>
                          <a:latin typeface="MS UI Gothic" pitchFamily="50" charset="-128"/>
                          <a:ea typeface="MS UI Gothic" pitchFamily="50" charset="-128"/>
                          <a:cs typeface="+mn-cs"/>
                        </a:rPr>
                        <a:t>　</a:t>
                      </a:r>
                      <a:r>
                        <a:rPr kumimoji="1" lang="ja-JP" altLang="en-US" sz="1700" b="1" i="0" u="sng" strike="noStrike" kern="1200" baseline="0" dirty="0" smtClean="0">
                          <a:solidFill>
                            <a:schemeClr val="tx1"/>
                          </a:solidFill>
                          <a:latin typeface="MS UI Gothic" pitchFamily="50" charset="-128"/>
                          <a:ea typeface="MS UI Gothic" pitchFamily="50" charset="-128"/>
                          <a:cs typeface="+mn-cs"/>
                        </a:rPr>
                        <a:t>在宅患者訪問看護・指導料等</a:t>
                      </a:r>
                      <a:r>
                        <a:rPr kumimoji="1" lang="ja-JP" altLang="en-US" sz="1700" b="0" i="0" u="none" strike="noStrike" kern="1200" baseline="0" dirty="0" smtClean="0">
                          <a:solidFill>
                            <a:schemeClr val="tx1"/>
                          </a:solidFill>
                          <a:latin typeface="MS UI Gothic" pitchFamily="50" charset="-128"/>
                          <a:ea typeface="MS UI Gothic" pitchFamily="50" charset="-128"/>
                          <a:cs typeface="+mn-cs"/>
                        </a:rPr>
                        <a:t>の算定は週３日を限度とするが、厚生労働大臣が定める疾病等の患者については</a:t>
                      </a:r>
                      <a:r>
                        <a:rPr kumimoji="1" lang="ja-JP" altLang="en-US" sz="1700" b="1" i="0" u="none" strike="noStrike" kern="1200" baseline="0" dirty="0" smtClean="0">
                          <a:solidFill>
                            <a:srgbClr val="0070C0"/>
                          </a:solidFill>
                          <a:latin typeface="MS UI Gothic" pitchFamily="50" charset="-128"/>
                          <a:ea typeface="MS UI Gothic" pitchFamily="50" charset="-128"/>
                          <a:cs typeface="+mn-cs"/>
                        </a:rPr>
                        <a:t>週４日以上算定</a:t>
                      </a:r>
                      <a:r>
                        <a:rPr kumimoji="1" lang="ja-JP" altLang="en-US" sz="1700" b="0" i="0" u="none" strike="noStrike" kern="1200" baseline="0" dirty="0" smtClean="0">
                          <a:solidFill>
                            <a:schemeClr val="tx1"/>
                          </a:solidFill>
                          <a:latin typeface="MS UI Gothic" pitchFamily="50" charset="-128"/>
                          <a:ea typeface="MS UI Gothic" pitchFamily="50" charset="-128"/>
                          <a:cs typeface="+mn-cs"/>
                        </a:rPr>
                        <a:t>できる。</a:t>
                      </a:r>
                    </a:p>
                    <a:p>
                      <a:r>
                        <a:rPr kumimoji="1" lang="en-US" altLang="ja-JP" sz="1700" b="1" i="0" u="none" strike="noStrike" kern="1200" baseline="0" dirty="0" smtClean="0">
                          <a:solidFill>
                            <a:srgbClr val="0070C0"/>
                          </a:solidFill>
                          <a:latin typeface="MS UI Gothic" pitchFamily="50" charset="-128"/>
                          <a:ea typeface="MS UI Gothic" pitchFamily="50" charset="-128"/>
                          <a:cs typeface="+mn-cs"/>
                        </a:rPr>
                        <a:t>【</a:t>
                      </a:r>
                      <a:r>
                        <a:rPr kumimoji="1" lang="ja-JP" altLang="en-US" sz="1700" b="1" i="0" u="none" strike="noStrike" kern="1200" baseline="0" dirty="0" smtClean="0">
                          <a:solidFill>
                            <a:srgbClr val="0070C0"/>
                          </a:solidFill>
                          <a:latin typeface="MS UI Gothic" pitchFamily="50" charset="-128"/>
                          <a:ea typeface="MS UI Gothic" pitchFamily="50" charset="-128"/>
                          <a:cs typeface="+mn-cs"/>
                        </a:rPr>
                        <a:t>厚生労働大臣が定める疾病等の患者</a:t>
                      </a:r>
                      <a:r>
                        <a:rPr kumimoji="1" lang="en-US" altLang="ja-JP" sz="1700" b="1" i="0" u="none" strike="noStrike" kern="1200" baseline="0" dirty="0" smtClean="0">
                          <a:solidFill>
                            <a:srgbClr val="0070C0"/>
                          </a:solidFill>
                          <a:latin typeface="MS UI Gothic" pitchFamily="50" charset="-128"/>
                          <a:ea typeface="MS UI Gothic" pitchFamily="50" charset="-128"/>
                          <a:cs typeface="+mn-cs"/>
                        </a:rPr>
                        <a:t>】</a:t>
                      </a:r>
                      <a:endParaRPr kumimoji="1" lang="en-US" altLang="ja-JP" sz="1700" b="0" i="0" u="none" strike="noStrike" kern="1200" baseline="0" dirty="0" smtClean="0">
                        <a:solidFill>
                          <a:srgbClr val="0070C0"/>
                        </a:solidFill>
                        <a:latin typeface="MS UI Gothic" pitchFamily="50" charset="-128"/>
                        <a:ea typeface="MS UI Gothic" pitchFamily="50" charset="-128"/>
                        <a:cs typeface="+mn-cs"/>
                      </a:endParaRPr>
                    </a:p>
                    <a:p>
                      <a:pPr marL="82550" indent="82550"/>
                      <a:r>
                        <a:rPr kumimoji="1" lang="ja-JP" altLang="en-US" sz="1700" b="0" i="0" u="none" strike="noStrike" kern="1200" baseline="0" dirty="0" smtClean="0">
                          <a:solidFill>
                            <a:schemeClr val="tx1"/>
                          </a:solidFill>
                          <a:latin typeface="MS UI Gothic" pitchFamily="50" charset="-128"/>
                          <a:ea typeface="MS UI Gothic" pitchFamily="50" charset="-128"/>
                          <a:cs typeface="+mn-cs"/>
                        </a:rPr>
                        <a:t>　末期の悪性腫瘍、多発性硬化症、重症筋無力症、スモン、筋萎縮性側索硬化症、脊髄小脳変性症、ハンチントン病、進行性筋ジストロフィー症、パーキンソン病関連疾患（進行性核上性麻痺、大脳皮質基底核変性症、パーキンソン病（ホーエン・ヤールの重症度分類がステージ３以上かつ生活機能障害度が</a:t>
                      </a:r>
                      <a:r>
                        <a:rPr kumimoji="1" lang="en-US" altLang="ja-JP" sz="1700" b="0" i="0" u="none" strike="noStrike" kern="1200" baseline="0" dirty="0" smtClean="0">
                          <a:solidFill>
                            <a:schemeClr val="tx1"/>
                          </a:solidFill>
                          <a:latin typeface="MS UI Gothic" pitchFamily="50" charset="-128"/>
                          <a:ea typeface="MS UI Gothic" pitchFamily="50" charset="-128"/>
                          <a:cs typeface="+mn-cs"/>
                        </a:rPr>
                        <a:t>Ⅱ</a:t>
                      </a:r>
                      <a:r>
                        <a:rPr kumimoji="1" lang="ja-JP" altLang="en-US" sz="1700" b="0" i="0" u="none" strike="noStrike" kern="1200" baseline="0" dirty="0" smtClean="0">
                          <a:solidFill>
                            <a:schemeClr val="tx1"/>
                          </a:solidFill>
                          <a:latin typeface="MS UI Gothic" pitchFamily="50" charset="-128"/>
                          <a:ea typeface="MS UI Gothic" pitchFamily="50" charset="-128"/>
                          <a:cs typeface="+mn-cs"/>
                        </a:rPr>
                        <a:t>度又は</a:t>
                      </a:r>
                      <a:r>
                        <a:rPr kumimoji="1" lang="en-US" altLang="ja-JP" sz="1700" b="0" i="0" u="none" strike="noStrike" kern="1200" baseline="0" dirty="0" smtClean="0">
                          <a:solidFill>
                            <a:schemeClr val="tx1"/>
                          </a:solidFill>
                          <a:latin typeface="MS UI Gothic" pitchFamily="50" charset="-128"/>
                          <a:ea typeface="MS UI Gothic" pitchFamily="50" charset="-128"/>
                          <a:cs typeface="+mn-cs"/>
                        </a:rPr>
                        <a:t>Ⅲ</a:t>
                      </a:r>
                      <a:r>
                        <a:rPr kumimoji="1" lang="ja-JP" altLang="en-US" sz="1700" b="0" i="0" u="none" strike="noStrike" kern="1200" baseline="0" dirty="0" smtClean="0">
                          <a:solidFill>
                            <a:schemeClr val="tx1"/>
                          </a:solidFill>
                          <a:latin typeface="MS UI Gothic" pitchFamily="50" charset="-128"/>
                          <a:ea typeface="MS UI Gothic" pitchFamily="50" charset="-128"/>
                          <a:cs typeface="+mn-cs"/>
                        </a:rPr>
                        <a:t>度のものに限る。））、多系統萎縮症（線条体黒質変性症、オリーブ橋小脳萎縮症、シャイ・ドレーガー症候群）、プリオン病、亜急性硬化性全脳炎、ライソゾーム病、副腎白質ジストロフィー、脊髄性筋萎縮症、球脊髄性筋萎縮症、慢性炎症性脱髄性多発神経炎、後天性免疫不全症候群若しくは頸髄損傷の患者又は人工呼吸器を装着している患者、</a:t>
                      </a:r>
                      <a:r>
                        <a:rPr kumimoji="1" lang="ja-JP" altLang="en-US" sz="1700" b="1" i="0" u="none" strike="noStrike" kern="1200" baseline="0" dirty="0" smtClean="0">
                          <a:solidFill>
                            <a:srgbClr val="FF0000"/>
                          </a:solidFill>
                          <a:latin typeface="MS UI Gothic" pitchFamily="50" charset="-128"/>
                          <a:ea typeface="MS UI Gothic" pitchFamily="50" charset="-128"/>
                          <a:cs typeface="+mn-cs"/>
                        </a:rPr>
                        <a:t>別表第八各号に定める患者</a:t>
                      </a:r>
                      <a:endParaRPr kumimoji="1" lang="ja-JP" altLang="en-US" sz="1700" b="1" i="0" u="none"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r>
                        <a:rPr kumimoji="1" lang="ja-JP" altLang="en-US" sz="1700" b="0" i="0" u="none" strike="noStrike" kern="1200" baseline="0" dirty="0" smtClean="0">
                          <a:solidFill>
                            <a:schemeClr val="tx1"/>
                          </a:solidFill>
                          <a:latin typeface="MS UI Gothic" pitchFamily="50" charset="-128"/>
                          <a:ea typeface="MS UI Gothic" pitchFamily="50" charset="-128"/>
                          <a:cs typeface="+mn-cs"/>
                        </a:rPr>
                        <a:t>　</a:t>
                      </a:r>
                      <a:r>
                        <a:rPr kumimoji="1" lang="ja-JP" altLang="en-US" sz="1700" b="1" i="0" u="sng" strike="noStrike" kern="1200" baseline="0" dirty="0" smtClean="0">
                          <a:solidFill>
                            <a:schemeClr val="tx1"/>
                          </a:solidFill>
                          <a:latin typeface="MS UI Gothic" pitchFamily="50" charset="-128"/>
                          <a:ea typeface="MS UI Gothic" pitchFamily="50" charset="-128"/>
                          <a:cs typeface="+mn-cs"/>
                        </a:rPr>
                        <a:t>在宅患者訪問看護・指導料等</a:t>
                      </a:r>
                      <a:r>
                        <a:rPr kumimoji="1" lang="ja-JP" altLang="en-US" sz="1700" b="0" i="0" u="none" strike="noStrike" kern="1200" baseline="0" dirty="0" smtClean="0">
                          <a:solidFill>
                            <a:schemeClr val="tx1"/>
                          </a:solidFill>
                          <a:latin typeface="MS UI Gothic" pitchFamily="50" charset="-128"/>
                          <a:ea typeface="MS UI Gothic" pitchFamily="50" charset="-128"/>
                          <a:cs typeface="+mn-cs"/>
                        </a:rPr>
                        <a:t>の算定は週３日を限度とするが、厚生労働大臣が定める疾病等の患者については</a:t>
                      </a:r>
                      <a:r>
                        <a:rPr kumimoji="1" lang="ja-JP" altLang="en-US" sz="1700" b="1" i="0" u="none" strike="noStrike" kern="1200" baseline="0" dirty="0" smtClean="0">
                          <a:solidFill>
                            <a:srgbClr val="0070C0"/>
                          </a:solidFill>
                          <a:latin typeface="MS UI Gothic" pitchFamily="50" charset="-128"/>
                          <a:ea typeface="MS UI Gothic" pitchFamily="50" charset="-128"/>
                          <a:cs typeface="+mn-cs"/>
                        </a:rPr>
                        <a:t>週４日以上算定</a:t>
                      </a:r>
                      <a:r>
                        <a:rPr kumimoji="1" lang="ja-JP" altLang="en-US" sz="1700" b="0" i="0" u="none" strike="noStrike" kern="1200" baseline="0" dirty="0" smtClean="0">
                          <a:solidFill>
                            <a:schemeClr val="tx1"/>
                          </a:solidFill>
                          <a:latin typeface="MS UI Gothic" pitchFamily="50" charset="-128"/>
                          <a:ea typeface="MS UI Gothic" pitchFamily="50" charset="-128"/>
                          <a:cs typeface="+mn-cs"/>
                        </a:rPr>
                        <a:t>できる。</a:t>
                      </a:r>
                    </a:p>
                    <a:p>
                      <a:r>
                        <a:rPr kumimoji="1" lang="en-US" altLang="ja-JP" sz="1700" b="1" i="0" u="none" strike="noStrike" kern="1200" baseline="0" dirty="0" smtClean="0">
                          <a:solidFill>
                            <a:srgbClr val="0070C0"/>
                          </a:solidFill>
                          <a:latin typeface="MS UI Gothic" pitchFamily="50" charset="-128"/>
                          <a:ea typeface="MS UI Gothic" pitchFamily="50" charset="-128"/>
                          <a:cs typeface="+mn-cs"/>
                        </a:rPr>
                        <a:t>【</a:t>
                      </a:r>
                      <a:r>
                        <a:rPr kumimoji="1" lang="ja-JP" altLang="en-US" sz="1700" b="1" i="0" u="none" strike="noStrike" kern="1200" baseline="0" dirty="0" smtClean="0">
                          <a:solidFill>
                            <a:srgbClr val="0070C0"/>
                          </a:solidFill>
                          <a:latin typeface="MS UI Gothic" pitchFamily="50" charset="-128"/>
                          <a:ea typeface="MS UI Gothic" pitchFamily="50" charset="-128"/>
                          <a:cs typeface="+mn-cs"/>
                        </a:rPr>
                        <a:t>厚生労働大臣が定める疾病等の患者</a:t>
                      </a:r>
                      <a:r>
                        <a:rPr kumimoji="1" lang="en-US" altLang="ja-JP" sz="1700" b="1" i="0" u="none" strike="noStrike" kern="1200" baseline="0" dirty="0" smtClean="0">
                          <a:solidFill>
                            <a:srgbClr val="0070C0"/>
                          </a:solidFill>
                          <a:latin typeface="MS UI Gothic" pitchFamily="50" charset="-128"/>
                          <a:ea typeface="MS UI Gothic" pitchFamily="50" charset="-128"/>
                          <a:cs typeface="+mn-cs"/>
                        </a:rPr>
                        <a:t>】</a:t>
                      </a:r>
                    </a:p>
                    <a:p>
                      <a:pPr marL="95250" indent="82550"/>
                      <a:r>
                        <a:rPr kumimoji="1" lang="ja-JP" altLang="en-US" sz="1700" b="0" i="0" u="none" strike="noStrike" kern="1200" baseline="0" dirty="0" smtClean="0">
                          <a:solidFill>
                            <a:schemeClr val="tx1"/>
                          </a:solidFill>
                          <a:latin typeface="MS UI Gothic" pitchFamily="50" charset="-128"/>
                          <a:ea typeface="MS UI Gothic" pitchFamily="50" charset="-128"/>
                          <a:cs typeface="+mn-cs"/>
                        </a:rPr>
                        <a:t>　末期の悪性腫瘍、多発性硬化症、重症筋無力症、スモン、筋萎縮性側索硬化症、脊髄小脳変性症、ハンチントン病、進行性筋ジストロフィー症、パーキンソン病関連疾患（進行性核上性麻痺、大脳皮質基底核変性症、パーキンソン病（ホーエン・ヤールの重症度分類がステージ３以上かつ生活機能障害度が</a:t>
                      </a:r>
                      <a:r>
                        <a:rPr kumimoji="1" lang="en-US" altLang="ja-JP" sz="1700" b="0" i="0" u="none" strike="noStrike" kern="1200" baseline="0" dirty="0" smtClean="0">
                          <a:solidFill>
                            <a:schemeClr val="tx1"/>
                          </a:solidFill>
                          <a:latin typeface="MS UI Gothic" pitchFamily="50" charset="-128"/>
                          <a:ea typeface="MS UI Gothic" pitchFamily="50" charset="-128"/>
                          <a:cs typeface="+mn-cs"/>
                        </a:rPr>
                        <a:t>Ⅱ</a:t>
                      </a:r>
                      <a:r>
                        <a:rPr kumimoji="1" lang="ja-JP" altLang="en-US" sz="1700" b="0" i="0" u="none" strike="noStrike" kern="1200" baseline="0" dirty="0" smtClean="0">
                          <a:solidFill>
                            <a:schemeClr val="tx1"/>
                          </a:solidFill>
                          <a:latin typeface="MS UI Gothic" pitchFamily="50" charset="-128"/>
                          <a:ea typeface="MS UI Gothic" pitchFamily="50" charset="-128"/>
                          <a:cs typeface="+mn-cs"/>
                        </a:rPr>
                        <a:t>度又は</a:t>
                      </a:r>
                      <a:r>
                        <a:rPr kumimoji="1" lang="en-US" altLang="ja-JP" sz="1700" b="0" i="0" u="none" strike="noStrike" kern="1200" baseline="0" dirty="0" smtClean="0">
                          <a:solidFill>
                            <a:schemeClr val="tx1"/>
                          </a:solidFill>
                          <a:latin typeface="MS UI Gothic" pitchFamily="50" charset="-128"/>
                          <a:ea typeface="MS UI Gothic" pitchFamily="50" charset="-128"/>
                          <a:cs typeface="+mn-cs"/>
                        </a:rPr>
                        <a:t>Ⅲ</a:t>
                      </a:r>
                      <a:r>
                        <a:rPr kumimoji="1" lang="ja-JP" altLang="en-US" sz="1700" b="0" i="0" u="none" strike="noStrike" kern="1200" baseline="0" dirty="0" smtClean="0">
                          <a:solidFill>
                            <a:schemeClr val="tx1"/>
                          </a:solidFill>
                          <a:latin typeface="MS UI Gothic" pitchFamily="50" charset="-128"/>
                          <a:ea typeface="MS UI Gothic" pitchFamily="50" charset="-128"/>
                          <a:cs typeface="+mn-cs"/>
                        </a:rPr>
                        <a:t>度のものに限る。））、多系統萎縮症（線条体黒質変性症、オリーブ橋小脳萎縮症、シャイ・ドレーガー症候群）、プリオン病、亜急性硬化性全脳炎、ライソゾーム病、副腎白質ジストロフィー、脊髄性筋萎縮症、球脊髄性筋萎縮症、慢性炎症性脱髄性多発神経炎、後天性免疫不全症候群若しくは頸髄損傷の患者又は人工呼吸器を装着している患者</a:t>
                      </a:r>
                      <a:endParaRPr kumimoji="1" lang="ja-JP" altLang="en-US" sz="17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7" name="スライド番号プレースホルダ 6"/>
          <p:cNvSpPr>
            <a:spLocks noGrp="1"/>
          </p:cNvSpPr>
          <p:nvPr>
            <p:ph type="sldNum" sz="quarter" idx="11"/>
          </p:nvPr>
        </p:nvSpPr>
        <p:spPr>
          <a:xfrm>
            <a:off x="6840538" y="6480175"/>
            <a:ext cx="2133600" cy="339725"/>
          </a:xfrm>
        </p:spPr>
        <p:txBody>
          <a:bodyPr/>
          <a:lstStyle/>
          <a:p>
            <a:pPr algn="r">
              <a:defRPr/>
            </a:pPr>
            <a:fld id="{0DD1A10B-82D9-4D5D-B65A-D3F673BB25AE}" type="slidenum">
              <a:rPr lang="en-US" sz="1400">
                <a:effectLst>
                  <a:outerShdw blurRad="38100" dist="38100" dir="2700000" algn="tl">
                    <a:srgbClr val="000000">
                      <a:alpha val="43137"/>
                    </a:srgbClr>
                  </a:outerShdw>
                </a:effectLst>
              </a:rPr>
              <a:pPr algn="r">
                <a:defRPr/>
              </a:pPr>
              <a:t>283</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6732240" y="116632"/>
            <a:ext cx="230425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216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604</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617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8313" y="1196975"/>
            <a:ext cx="8229600" cy="2592388"/>
          </a:xfrm>
          <a:prstGeom prst="rect">
            <a:avLst/>
          </a:prstGeom>
          <a:solidFill>
            <a:srgbClr val="FFFFCC"/>
          </a:solidFill>
          <a:effectLst>
            <a:outerShdw blurRad="50800" dist="38100" dir="13500000" algn="br" rotWithShape="0">
              <a:prstClr val="black">
                <a:alpha val="40000"/>
              </a:prstClr>
            </a:outerShdw>
          </a:effectLst>
        </p:spPr>
        <p:txBody>
          <a:bodyPr anchor="ctr"/>
          <a:lstStyle/>
          <a:p>
            <a:pPr fontAlgn="auto">
              <a:spcBef>
                <a:spcPts val="0"/>
              </a:spcBef>
              <a:spcAft>
                <a:spcPts val="600"/>
              </a:spcAft>
              <a:defRPr/>
            </a:pPr>
            <a:r>
              <a:rPr kumimoji="0" lang="ja-JP" altLang="en-US" sz="2800" dirty="0">
                <a:latin typeface="MS UI Gothic" pitchFamily="50" charset="-128"/>
                <a:ea typeface="MS UI Gothic" pitchFamily="50" charset="-128"/>
              </a:rPr>
              <a:t>◆訪問看護管理療養費の算定日数の制限を緩和</a:t>
            </a:r>
          </a:p>
          <a:p>
            <a:pPr marL="273050" indent="82550" fontAlgn="auto">
              <a:spcBef>
                <a:spcPts val="0"/>
              </a:spcBef>
              <a:spcAft>
                <a:spcPts val="0"/>
              </a:spcAft>
              <a:defRPr/>
            </a:pPr>
            <a:r>
              <a:rPr kumimoji="0" lang="ja-JP" altLang="en-US" sz="2200" dirty="0">
                <a:latin typeface="MS UI Gothic" pitchFamily="50" charset="-128"/>
                <a:ea typeface="MS UI Gothic" pitchFamily="50" charset="-128"/>
              </a:rPr>
              <a:t>　訪問看護管理療養費の算定は、</a:t>
            </a:r>
            <a:r>
              <a:rPr kumimoji="0" lang="ja-JP" altLang="en-US" sz="2200" dirty="0">
                <a:solidFill>
                  <a:srgbClr val="0070C0"/>
                </a:solidFill>
                <a:latin typeface="MS UI Gothic" pitchFamily="50" charset="-128"/>
                <a:ea typeface="MS UI Gothic" pitchFamily="50" charset="-128"/>
              </a:rPr>
              <a:t>月１２日までを限度</a:t>
            </a:r>
            <a:r>
              <a:rPr kumimoji="0" lang="ja-JP" altLang="en-US" sz="2200" dirty="0">
                <a:latin typeface="MS UI Gothic" pitchFamily="50" charset="-128"/>
                <a:ea typeface="MS UI Gothic" pitchFamily="50" charset="-128"/>
              </a:rPr>
              <a:t>としているため、末期がん等（特掲診療料の施設基準等別表第七に掲げる状態等にある者。ただし、別表第八各号に掲げる者を追加。）の週４日以上訪問看護が実施できる患者については、月１３日以上訪問看護を行っていたとしても、訪問看護管理療養費を算定できない。したがって、</a:t>
            </a:r>
            <a:r>
              <a:rPr kumimoji="0" lang="ja-JP" altLang="en-US" sz="2200" dirty="0">
                <a:solidFill>
                  <a:srgbClr val="0070C0"/>
                </a:solidFill>
                <a:latin typeface="MS UI Gothic" pitchFamily="50" charset="-128"/>
                <a:ea typeface="MS UI Gothic" pitchFamily="50" charset="-128"/>
              </a:rPr>
              <a:t>訪問看護管理療養費の算定日数制限を緩和</a:t>
            </a:r>
            <a:r>
              <a:rPr kumimoji="0" lang="ja-JP" altLang="en-US" sz="2200" dirty="0">
                <a:latin typeface="MS UI Gothic" pitchFamily="50" charset="-128"/>
                <a:ea typeface="MS UI Gothic" pitchFamily="50" charset="-128"/>
              </a:rPr>
              <a:t>する。</a:t>
            </a:r>
            <a:endParaRPr lang="ja-JP" altLang="en-US" sz="2200" dirty="0">
              <a:latin typeface="MS UI Gothic" pitchFamily="50" charset="-128"/>
              <a:ea typeface="MS UI Gothic" pitchFamily="50" charset="-128"/>
            </a:endParaRPr>
          </a:p>
        </p:txBody>
      </p:sp>
      <p:graphicFrame>
        <p:nvGraphicFramePr>
          <p:cNvPr id="6" name="コンテンツ プレースホルダ 6"/>
          <p:cNvGraphicFramePr>
            <a:graphicFrameLocks noGrp="1"/>
          </p:cNvGraphicFramePr>
          <p:nvPr>
            <p:ph idx="1"/>
          </p:nvPr>
        </p:nvGraphicFramePr>
        <p:xfrm>
          <a:off x="457200" y="3933056"/>
          <a:ext cx="8239944" cy="2448272"/>
        </p:xfrm>
        <a:graphic>
          <a:graphicData uri="http://schemas.openxmlformats.org/drawingml/2006/table">
            <a:tbl>
              <a:tblPr firstRow="1" bandRow="1">
                <a:effectLst>
                  <a:outerShdw blurRad="50800" dist="38100" dir="2700000" algn="tl" rotWithShape="0">
                    <a:prstClr val="black">
                      <a:alpha val="40000"/>
                    </a:prstClr>
                  </a:outerShdw>
                </a:effectLst>
              </a:tblPr>
              <a:tblGrid>
                <a:gridCol w="4119972"/>
                <a:gridCol w="4119972"/>
              </a:tblGrid>
              <a:tr h="416544">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solidFill>
                      <a:schemeClr val="accent5">
                        <a:lumMod val="20000"/>
                        <a:lumOff val="80000"/>
                      </a:schemeClr>
                    </a:solidFill>
                  </a:tcPr>
                </a:tc>
              </a:tr>
              <a:tr h="2031728">
                <a:tc>
                  <a:txBody>
                    <a:bodyPr/>
                    <a:lstStyle/>
                    <a:p>
                      <a:r>
                        <a:rPr kumimoji="1" lang="ja-JP" altLang="en-US" sz="2000" b="0" i="0" u="none" strike="noStrike" kern="1200" baseline="0" dirty="0" smtClean="0">
                          <a:solidFill>
                            <a:schemeClr val="tx1"/>
                          </a:solidFill>
                          <a:latin typeface="MS UI Gothic" pitchFamily="50" charset="-128"/>
                          <a:ea typeface="MS UI Gothic" pitchFamily="50" charset="-128"/>
                          <a:cs typeface="+mn-cs"/>
                        </a:rPr>
                        <a:t>●訪問看護管理療養費</a:t>
                      </a:r>
                    </a:p>
                    <a:p>
                      <a:pPr marL="82550" indent="0"/>
                      <a:r>
                        <a:rPr kumimoji="1" lang="ja-JP" altLang="en-US" sz="2000" b="0" i="0" u="none" strike="noStrike" kern="1200" baseline="0" dirty="0" smtClean="0">
                          <a:solidFill>
                            <a:schemeClr val="tx1"/>
                          </a:solidFill>
                          <a:latin typeface="MS UI Gothic" pitchFamily="50" charset="-128"/>
                          <a:ea typeface="MS UI Gothic" pitchFamily="50" charset="-128"/>
                          <a:cs typeface="+mn-cs"/>
                        </a:rPr>
                        <a:t>　１　月の初日の訪問の場合</a:t>
                      </a:r>
                      <a:endParaRPr kumimoji="1" lang="en-US" altLang="ja-JP" sz="2000" b="0" i="0" u="none" strike="noStrike" kern="1200" baseline="0" dirty="0" smtClean="0">
                        <a:solidFill>
                          <a:schemeClr val="tx1"/>
                        </a:solidFill>
                        <a:latin typeface="MS UI Gothic" pitchFamily="50" charset="-128"/>
                        <a:ea typeface="MS UI Gothic" pitchFamily="50" charset="-128"/>
                        <a:cs typeface="+mn-cs"/>
                      </a:endParaRPr>
                    </a:p>
                    <a:p>
                      <a:r>
                        <a:rPr kumimoji="1" lang="ja-JP" altLang="en-US" sz="2000" b="0" i="0" u="none" strike="noStrike" kern="1200" baseline="0" dirty="0" smtClean="0">
                          <a:solidFill>
                            <a:schemeClr val="tx1"/>
                          </a:solidFill>
                          <a:latin typeface="MS UI Gothic" pitchFamily="50" charset="-128"/>
                          <a:ea typeface="MS UI Gothic" pitchFamily="50" charset="-128"/>
                          <a:cs typeface="+mn-cs"/>
                        </a:rPr>
                        <a:t>　　　　　　　　　　　　　　　　　７</a:t>
                      </a:r>
                      <a:r>
                        <a:rPr kumimoji="1" lang="en-US" altLang="ja-JP" sz="20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2000" b="0" i="0" u="none" strike="noStrike" kern="1200" baseline="0" dirty="0" smtClean="0">
                          <a:solidFill>
                            <a:schemeClr val="tx1"/>
                          </a:solidFill>
                          <a:latin typeface="MS UI Gothic" pitchFamily="50" charset="-128"/>
                          <a:ea typeface="MS UI Gothic" pitchFamily="50" charset="-128"/>
                          <a:cs typeface="+mn-cs"/>
                        </a:rPr>
                        <a:t>３００円</a:t>
                      </a:r>
                    </a:p>
                    <a:p>
                      <a:pPr marL="82550" indent="0"/>
                      <a:r>
                        <a:rPr kumimoji="1" lang="ja-JP" altLang="en-US" sz="2000" b="0" i="0" u="none" strike="noStrike" kern="1200" baseline="0" dirty="0" smtClean="0">
                          <a:solidFill>
                            <a:schemeClr val="tx1"/>
                          </a:solidFill>
                          <a:latin typeface="MS UI Gothic" pitchFamily="50" charset="-128"/>
                          <a:ea typeface="MS UI Gothic" pitchFamily="50" charset="-128"/>
                          <a:cs typeface="+mn-cs"/>
                        </a:rPr>
                        <a:t>　２　月の２日目以降の訪問の場合</a:t>
                      </a:r>
                      <a:endParaRPr kumimoji="1" lang="en-US" altLang="ja-JP" sz="2000" b="0" i="0" u="none" strike="noStrike" kern="1200" baseline="0" dirty="0" smtClean="0">
                        <a:solidFill>
                          <a:schemeClr val="tx1"/>
                        </a:solidFill>
                        <a:latin typeface="MS UI Gothic" pitchFamily="50" charset="-128"/>
                        <a:ea typeface="MS UI Gothic" pitchFamily="50" charset="-128"/>
                        <a:cs typeface="+mn-cs"/>
                      </a:endParaRPr>
                    </a:p>
                    <a:p>
                      <a:r>
                        <a:rPr kumimoji="1" lang="ja-JP" altLang="en-US" sz="2000" b="0" i="0" u="none" strike="noStrike" kern="1200" baseline="0" dirty="0" smtClean="0">
                          <a:solidFill>
                            <a:schemeClr val="tx1"/>
                          </a:solidFill>
                          <a:latin typeface="MS UI Gothic" pitchFamily="50" charset="-128"/>
                          <a:ea typeface="MS UI Gothic" pitchFamily="50" charset="-128"/>
                          <a:cs typeface="+mn-cs"/>
                        </a:rPr>
                        <a:t>　　　　　　　　　　　　　　　　　２</a:t>
                      </a:r>
                      <a:r>
                        <a:rPr kumimoji="1" lang="en-US" altLang="ja-JP" sz="20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2000" b="0" i="0" u="none" strike="noStrike" kern="1200" baseline="0" dirty="0" smtClean="0">
                          <a:solidFill>
                            <a:schemeClr val="tx1"/>
                          </a:solidFill>
                          <a:latin typeface="MS UI Gothic" pitchFamily="50" charset="-128"/>
                          <a:ea typeface="MS UI Gothic" pitchFamily="50" charset="-128"/>
                          <a:cs typeface="+mn-cs"/>
                        </a:rPr>
                        <a:t>９５０円</a:t>
                      </a:r>
                    </a:p>
                    <a:p>
                      <a:pPr marL="82550" indent="0"/>
                      <a:r>
                        <a:rPr kumimoji="1" lang="ja-JP" altLang="en-US" sz="2000" b="1" i="0" u="none" strike="noStrike" kern="1200" baseline="0" dirty="0" smtClean="0">
                          <a:solidFill>
                            <a:srgbClr val="FF0000"/>
                          </a:solidFill>
                          <a:latin typeface="MS UI Gothic" pitchFamily="50" charset="-128"/>
                          <a:ea typeface="MS UI Gothic" pitchFamily="50" charset="-128"/>
                          <a:cs typeface="+mn-cs"/>
                        </a:rPr>
                        <a:t>（削除）</a:t>
                      </a:r>
                      <a:endParaRPr kumimoji="1" lang="ja-JP" altLang="en-US" sz="2000" b="1" i="0" u="none"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r>
                        <a:rPr kumimoji="1" lang="ja-JP" altLang="en-US" sz="2000" b="0" i="0" u="none" strike="noStrike" kern="1200" baseline="0" dirty="0" smtClean="0">
                          <a:solidFill>
                            <a:schemeClr val="tx1"/>
                          </a:solidFill>
                          <a:latin typeface="MS UI Gothic" pitchFamily="50" charset="-128"/>
                          <a:ea typeface="MS UI Gothic" pitchFamily="50" charset="-128"/>
                          <a:cs typeface="+mn-cs"/>
                        </a:rPr>
                        <a:t>●訪問看護管理療養費</a:t>
                      </a:r>
                    </a:p>
                    <a:p>
                      <a:pPr marL="82550" indent="0"/>
                      <a:r>
                        <a:rPr kumimoji="1" lang="ja-JP" altLang="en-US" sz="2000" b="0" i="0" u="none" strike="noStrike" kern="1200" baseline="0" dirty="0" smtClean="0">
                          <a:solidFill>
                            <a:schemeClr val="tx1"/>
                          </a:solidFill>
                          <a:latin typeface="MS UI Gothic" pitchFamily="50" charset="-128"/>
                          <a:ea typeface="MS UI Gothic" pitchFamily="50" charset="-128"/>
                          <a:cs typeface="+mn-cs"/>
                        </a:rPr>
                        <a:t>　１　月の初日の訪問の場合</a:t>
                      </a:r>
                      <a:endParaRPr kumimoji="1" lang="en-US" altLang="ja-JP" sz="2000" b="0" i="0" u="none" strike="noStrike" kern="1200" baseline="0" dirty="0" smtClean="0">
                        <a:solidFill>
                          <a:schemeClr val="tx1"/>
                        </a:solidFill>
                        <a:latin typeface="MS UI Gothic" pitchFamily="50" charset="-128"/>
                        <a:ea typeface="MS UI Gothic" pitchFamily="50" charset="-128"/>
                        <a:cs typeface="+mn-cs"/>
                      </a:endParaRPr>
                    </a:p>
                    <a:p>
                      <a:r>
                        <a:rPr kumimoji="1" lang="ja-JP" altLang="en-US" sz="2000" b="0" i="0" u="none" strike="noStrike" kern="1200" baseline="0" dirty="0" smtClean="0">
                          <a:solidFill>
                            <a:schemeClr val="tx1"/>
                          </a:solidFill>
                          <a:latin typeface="MS UI Gothic" pitchFamily="50" charset="-128"/>
                          <a:ea typeface="MS UI Gothic" pitchFamily="50" charset="-128"/>
                          <a:cs typeface="+mn-cs"/>
                        </a:rPr>
                        <a:t>　　　　　　　　　　　　　　　　　７</a:t>
                      </a:r>
                      <a:r>
                        <a:rPr kumimoji="1" lang="en-US" altLang="ja-JP" sz="20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2000" b="0" i="0" u="none" strike="noStrike" kern="1200" baseline="0" dirty="0" smtClean="0">
                          <a:solidFill>
                            <a:schemeClr val="tx1"/>
                          </a:solidFill>
                          <a:latin typeface="MS UI Gothic" pitchFamily="50" charset="-128"/>
                          <a:ea typeface="MS UI Gothic" pitchFamily="50" charset="-128"/>
                          <a:cs typeface="+mn-cs"/>
                        </a:rPr>
                        <a:t>３００円</a:t>
                      </a:r>
                    </a:p>
                    <a:p>
                      <a:pPr marL="82550" indent="0"/>
                      <a:r>
                        <a:rPr kumimoji="1" lang="ja-JP" altLang="en-US" sz="2000" b="0" i="0" u="none" strike="noStrike" kern="1200" baseline="0" dirty="0" smtClean="0">
                          <a:solidFill>
                            <a:schemeClr val="tx1"/>
                          </a:solidFill>
                          <a:latin typeface="MS UI Gothic" pitchFamily="50" charset="-128"/>
                          <a:ea typeface="MS UI Gothic" pitchFamily="50" charset="-128"/>
                          <a:cs typeface="+mn-cs"/>
                        </a:rPr>
                        <a:t>　２　月の２日目以降の訪問の場合</a:t>
                      </a:r>
                      <a:endParaRPr kumimoji="1" lang="en-US" altLang="ja-JP" sz="2000" b="0" i="0" u="none" strike="noStrike" kern="1200" baseline="0" dirty="0" smtClean="0">
                        <a:solidFill>
                          <a:schemeClr val="tx1"/>
                        </a:solidFill>
                        <a:latin typeface="MS UI Gothic" pitchFamily="50" charset="-128"/>
                        <a:ea typeface="MS UI Gothic" pitchFamily="50" charset="-128"/>
                        <a:cs typeface="+mn-cs"/>
                      </a:endParaRPr>
                    </a:p>
                    <a:p>
                      <a:r>
                        <a:rPr kumimoji="1" lang="ja-JP" altLang="en-US" sz="2000" b="0" i="0" u="none" strike="noStrike" kern="1200" baseline="0" dirty="0" smtClean="0">
                          <a:solidFill>
                            <a:schemeClr val="tx1"/>
                          </a:solidFill>
                          <a:latin typeface="MS UI Gothic" pitchFamily="50" charset="-128"/>
                          <a:ea typeface="MS UI Gothic" pitchFamily="50" charset="-128"/>
                          <a:cs typeface="+mn-cs"/>
                        </a:rPr>
                        <a:t>　　　　　　　　　　　　　　　　　２</a:t>
                      </a:r>
                      <a:r>
                        <a:rPr kumimoji="1" lang="en-US" altLang="ja-JP" sz="20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2000" b="0" i="0" u="none" strike="noStrike" kern="1200" baseline="0" dirty="0" smtClean="0">
                          <a:solidFill>
                            <a:schemeClr val="tx1"/>
                          </a:solidFill>
                          <a:latin typeface="MS UI Gothic" pitchFamily="50" charset="-128"/>
                          <a:ea typeface="MS UI Gothic" pitchFamily="50" charset="-128"/>
                          <a:cs typeface="+mn-cs"/>
                        </a:rPr>
                        <a:t>９５０円</a:t>
                      </a:r>
                    </a:p>
                    <a:p>
                      <a:pPr marL="82550" indent="0"/>
                      <a:r>
                        <a:rPr kumimoji="1" lang="ja-JP" altLang="en-US" sz="2000" b="1" i="0" u="none" strike="noStrike" kern="1200" baseline="0" dirty="0" smtClean="0">
                          <a:solidFill>
                            <a:schemeClr val="tx1"/>
                          </a:solidFill>
                          <a:latin typeface="MS UI Gothic" pitchFamily="50" charset="-128"/>
                          <a:ea typeface="MS UI Gothic" pitchFamily="50" charset="-128"/>
                          <a:cs typeface="+mn-cs"/>
                        </a:rPr>
                        <a:t>　</a:t>
                      </a:r>
                      <a:r>
                        <a:rPr kumimoji="1" lang="en-US" altLang="ja-JP" sz="2000" b="1" i="0" u="sng" strike="noStrike" kern="1200" baseline="0" dirty="0" smtClean="0">
                          <a:solidFill>
                            <a:schemeClr val="tx1"/>
                          </a:solidFill>
                          <a:latin typeface="MS UI Gothic" pitchFamily="50" charset="-128"/>
                          <a:ea typeface="MS UI Gothic" pitchFamily="50" charset="-128"/>
                          <a:cs typeface="+mn-cs"/>
                        </a:rPr>
                        <a:t>※</a:t>
                      </a:r>
                      <a:r>
                        <a:rPr kumimoji="1" lang="ja-JP" altLang="en-US" sz="2000" b="1" i="0" u="sng" strike="noStrike" kern="1200" baseline="0" dirty="0" smtClean="0">
                          <a:solidFill>
                            <a:schemeClr val="tx1"/>
                          </a:solidFill>
                          <a:latin typeface="MS UI Gothic" pitchFamily="50" charset="-128"/>
                          <a:ea typeface="MS UI Gothic" pitchFamily="50" charset="-128"/>
                          <a:cs typeface="+mn-cs"/>
                        </a:rPr>
                        <a:t>１月に１２日までを限度とする</a:t>
                      </a:r>
                      <a:endParaRPr kumimoji="1" lang="ja-JP" altLang="en-US" sz="2000" b="1" i="0" u="sng"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41785A16-7373-496F-B9AB-0E689C04F991}" type="slidenum">
              <a:rPr lang="en-US" sz="1400">
                <a:effectLst>
                  <a:outerShdw blurRad="38100" dist="38100" dir="2700000" algn="tl">
                    <a:srgbClr val="000000">
                      <a:alpha val="43137"/>
                    </a:srgbClr>
                  </a:outerShdw>
                </a:effectLst>
              </a:rPr>
              <a:pPr algn="r">
                <a:defRPr/>
              </a:pPr>
              <a:t>284</a:t>
            </a:fld>
            <a:endParaRPr lang="en-US" sz="1400" dirty="0">
              <a:effectLst>
                <a:outerShdw blurRad="38100" dist="38100" dir="2700000" algn="tl">
                  <a:srgbClr val="000000">
                    <a:alpha val="43137"/>
                  </a:srgbClr>
                </a:outerShdw>
              </a:effectLst>
            </a:endParaRPr>
          </a:p>
        </p:txBody>
      </p:sp>
      <p:sp>
        <p:nvSpPr>
          <p:cNvPr id="7" name="タイトル 2"/>
          <p:cNvSpPr txBox="1">
            <a:spLocks/>
          </p:cNvSpPr>
          <p:nvPr/>
        </p:nvSpPr>
        <p:spPr>
          <a:xfrm>
            <a:off x="467544" y="188640"/>
            <a:ext cx="8229600" cy="864096"/>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kumimoji="0" lang="ja-JP" altLang="en-US" sz="3200" dirty="0">
                <a:effectLst>
                  <a:outerShdw blurRad="38100" dist="38100" dir="2700000" algn="tl">
                    <a:srgbClr val="000000">
                      <a:alpha val="43137"/>
                    </a:srgbClr>
                  </a:outerShdw>
                </a:effectLst>
                <a:latin typeface="HG丸ｺﾞｼｯｸM-PRO" pitchFamily="50" charset="-128"/>
                <a:ea typeface="HG丸ｺﾞｼｯｸM-PRO" pitchFamily="50" charset="-128"/>
              </a:rPr>
              <a:t>医療ニーズの高い患者への対応について</a:t>
            </a:r>
            <a:endParaRPr lang="ja-JP" altLang="en-US" sz="32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9" name="テキスト ボックス 8"/>
          <p:cNvSpPr txBox="1"/>
          <p:nvPr/>
        </p:nvSpPr>
        <p:spPr>
          <a:xfrm>
            <a:off x="6516216" y="3573016"/>
            <a:ext cx="24847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729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88641"/>
            <a:ext cx="8229600" cy="864095"/>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ＮＩＣＵ入院患者等の後方病床の充実</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コンテンツ プレースホルダ 5"/>
          <p:cNvSpPr txBox="1">
            <a:spLocks/>
          </p:cNvSpPr>
          <p:nvPr/>
        </p:nvSpPr>
        <p:spPr>
          <a:xfrm>
            <a:off x="467544" y="1268760"/>
            <a:ext cx="8208912" cy="5328592"/>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fontAlgn="auto">
              <a:spcBef>
                <a:spcPts val="0"/>
              </a:spcBef>
              <a:spcAft>
                <a:spcPts val="0"/>
              </a:spcAft>
              <a:defRPr/>
            </a:pPr>
            <a:r>
              <a:rPr kumimoji="0" lang="ja-JP" altLang="en-US" sz="2800" dirty="0">
                <a:latin typeface="MS UI Gothic" pitchFamily="50" charset="-128"/>
                <a:ea typeface="MS UI Gothic" pitchFamily="50" charset="-128"/>
              </a:rPr>
              <a:t>◆長時間訪問看護の算定要件の見直し</a:t>
            </a:r>
            <a:endParaRPr kumimoji="0" lang="en-US" altLang="ja-JP" sz="2800" dirty="0">
              <a:latin typeface="MS UI Gothic" pitchFamily="50" charset="-128"/>
              <a:ea typeface="MS UI Gothic" pitchFamily="50" charset="-128"/>
            </a:endParaRPr>
          </a:p>
          <a:p>
            <a:pPr marL="628650" indent="-355600" fontAlgn="auto">
              <a:spcBef>
                <a:spcPts val="1200"/>
              </a:spcBef>
              <a:spcAft>
                <a:spcPts val="0"/>
              </a:spcAft>
              <a:defRPr/>
            </a:pPr>
            <a:r>
              <a:rPr kumimoji="0" lang="en-US" altLang="ja-JP" sz="2400" dirty="0">
                <a:latin typeface="MS UI Gothic" pitchFamily="50" charset="-128"/>
                <a:ea typeface="MS UI Gothic" pitchFamily="50" charset="-128"/>
              </a:rPr>
              <a:t>(1)</a:t>
            </a:r>
            <a:r>
              <a:rPr kumimoji="0" lang="ja-JP" altLang="en-US" sz="2400" dirty="0">
                <a:latin typeface="MS UI Gothic" pitchFamily="50" charset="-128"/>
                <a:ea typeface="MS UI Gothic" pitchFamily="50" charset="-128"/>
              </a:rPr>
              <a:t>　 長時間訪問看護の対象を、小児については</a:t>
            </a:r>
            <a:r>
              <a:rPr kumimoji="0" lang="ja-JP" altLang="en-US" sz="2400" dirty="0">
                <a:solidFill>
                  <a:srgbClr val="FF0000"/>
                </a:solidFill>
                <a:latin typeface="MS UI Gothic" pitchFamily="50" charset="-128"/>
                <a:ea typeface="MS UI Gothic" pitchFamily="50" charset="-128"/>
              </a:rPr>
              <a:t>人工呼吸器を装着していない超重症児・準超重症児にも拡大</a:t>
            </a:r>
            <a:r>
              <a:rPr kumimoji="0" lang="ja-JP" altLang="en-US" sz="2400" dirty="0">
                <a:latin typeface="MS UI Gothic" pitchFamily="50" charset="-128"/>
                <a:ea typeface="MS UI Gothic" pitchFamily="50" charset="-128"/>
              </a:rPr>
              <a:t>し、当該患者の回数制限を３回にする。</a:t>
            </a:r>
          </a:p>
          <a:p>
            <a:pPr marL="628650" indent="-355600" fontAlgn="auto">
              <a:spcBef>
                <a:spcPts val="1200"/>
              </a:spcBef>
              <a:spcAft>
                <a:spcPts val="0"/>
              </a:spcAft>
              <a:defRPr/>
            </a:pPr>
            <a:r>
              <a:rPr kumimoji="0" lang="en-US" altLang="ja-JP" sz="2400" dirty="0">
                <a:latin typeface="MS UI Gothic" pitchFamily="50" charset="-128"/>
                <a:ea typeface="MS UI Gothic" pitchFamily="50" charset="-128"/>
              </a:rPr>
              <a:t>(2) </a:t>
            </a:r>
            <a:r>
              <a:rPr kumimoji="0" lang="ja-JP" altLang="en-US" sz="2400" dirty="0">
                <a:latin typeface="MS UI Gothic" pitchFamily="50" charset="-128"/>
                <a:ea typeface="MS UI Gothic" pitchFamily="50" charset="-128"/>
              </a:rPr>
              <a:t>　特別訪問看護指示書に係る</a:t>
            </a:r>
            <a:r>
              <a:rPr kumimoji="0" lang="ja-JP" altLang="en-US" sz="2400" dirty="0">
                <a:solidFill>
                  <a:srgbClr val="FF0000"/>
                </a:solidFill>
                <a:latin typeface="MS UI Gothic" pitchFamily="50" charset="-128"/>
                <a:ea typeface="MS UI Gothic" pitchFamily="50" charset="-128"/>
              </a:rPr>
              <a:t>指定訪問看護を受けている者を追加</a:t>
            </a:r>
            <a:r>
              <a:rPr kumimoji="0" lang="ja-JP" altLang="en-US" sz="2400" dirty="0">
                <a:latin typeface="MS UI Gothic" pitchFamily="50" charset="-128"/>
                <a:ea typeface="MS UI Gothic" pitchFamily="50" charset="-128"/>
              </a:rPr>
              <a:t>する。</a:t>
            </a:r>
            <a:endParaRPr kumimoji="0" lang="en-US" altLang="ja-JP" sz="2400" dirty="0">
              <a:latin typeface="MS UI Gothic" pitchFamily="50" charset="-128"/>
              <a:ea typeface="MS UI Gothic" pitchFamily="50" charset="-128"/>
            </a:endParaRPr>
          </a:p>
          <a:p>
            <a:pPr marL="628650" indent="-355600" fontAlgn="auto">
              <a:spcBef>
                <a:spcPts val="1200"/>
              </a:spcBef>
              <a:spcAft>
                <a:spcPts val="0"/>
              </a:spcAft>
              <a:defRPr/>
            </a:pPr>
            <a:r>
              <a:rPr kumimoji="0" lang="en-US" altLang="ja-JP" sz="2400" dirty="0">
                <a:latin typeface="MS UI Gothic" pitchFamily="50" charset="-128"/>
                <a:ea typeface="MS UI Gothic" pitchFamily="50" charset="-128"/>
              </a:rPr>
              <a:t>(3) </a:t>
            </a:r>
            <a:r>
              <a:rPr kumimoji="0" lang="ja-JP" altLang="en-US" sz="2400" dirty="0">
                <a:latin typeface="MS UI Gothic" pitchFamily="50" charset="-128"/>
                <a:ea typeface="MS UI Gothic" pitchFamily="50" charset="-128"/>
              </a:rPr>
              <a:t>　特別な管理を必要とする患者</a:t>
            </a:r>
            <a:r>
              <a:rPr kumimoji="0" lang="ja-JP" altLang="en-US" sz="2400" dirty="0">
                <a:solidFill>
                  <a:srgbClr val="FF0000"/>
                </a:solidFill>
                <a:latin typeface="MS UI Gothic" pitchFamily="50" charset="-128"/>
                <a:ea typeface="MS UI Gothic" pitchFamily="50" charset="-128"/>
              </a:rPr>
              <a:t>（特掲診療料の施設基準等別表第八に掲げる状態等にある者）を追加</a:t>
            </a:r>
            <a:r>
              <a:rPr kumimoji="0" lang="ja-JP" altLang="en-US" sz="2400" dirty="0">
                <a:latin typeface="MS UI Gothic" pitchFamily="50" charset="-128"/>
                <a:ea typeface="MS UI Gothic" pitchFamily="50" charset="-128"/>
              </a:rPr>
              <a:t>する。</a:t>
            </a:r>
          </a:p>
          <a:p>
            <a:pPr marL="628650" indent="-355600" fontAlgn="auto">
              <a:spcBef>
                <a:spcPts val="1200"/>
              </a:spcBef>
              <a:spcAft>
                <a:spcPts val="0"/>
              </a:spcAft>
              <a:defRPr/>
            </a:pPr>
            <a:r>
              <a:rPr kumimoji="0" lang="en-US" altLang="ja-JP" sz="2400" dirty="0">
                <a:latin typeface="MS UI Gothic" pitchFamily="50" charset="-128"/>
                <a:ea typeface="MS UI Gothic" pitchFamily="50" charset="-128"/>
              </a:rPr>
              <a:t>(4) </a:t>
            </a:r>
            <a:r>
              <a:rPr kumimoji="0" lang="ja-JP" altLang="en-US" sz="2400" dirty="0">
                <a:latin typeface="MS UI Gothic" pitchFamily="50" charset="-128"/>
                <a:ea typeface="MS UI Gothic" pitchFamily="50" charset="-128"/>
              </a:rPr>
              <a:t>　医療保険下の</a:t>
            </a:r>
            <a:r>
              <a:rPr kumimoji="0" lang="ja-JP" altLang="en-US" sz="2400" dirty="0">
                <a:solidFill>
                  <a:srgbClr val="FF0000"/>
                </a:solidFill>
                <a:latin typeface="MS UI Gothic" pitchFamily="50" charset="-128"/>
                <a:ea typeface="MS UI Gothic" pitchFamily="50" charset="-128"/>
              </a:rPr>
              <a:t>長時間訪問看護</a:t>
            </a:r>
            <a:r>
              <a:rPr kumimoji="0" lang="ja-JP" altLang="en-US" sz="2400" dirty="0">
                <a:latin typeface="MS UI Gothic" pitchFamily="50" charset="-128"/>
                <a:ea typeface="MS UI Gothic" pitchFamily="50" charset="-128"/>
              </a:rPr>
              <a:t>は２時間以上提供した場合から算定可能となっているが、介護保険との整合をとるため、</a:t>
            </a:r>
            <a:r>
              <a:rPr kumimoji="0" lang="ja-JP" altLang="en-US" sz="2400" dirty="0">
                <a:solidFill>
                  <a:srgbClr val="FF0000"/>
                </a:solidFill>
                <a:latin typeface="MS UI Gothic" pitchFamily="50" charset="-128"/>
                <a:ea typeface="MS UI Gothic" pitchFamily="50" charset="-128"/>
              </a:rPr>
              <a:t>９０分以上から算定できる</a:t>
            </a:r>
            <a:r>
              <a:rPr kumimoji="0" lang="ja-JP" altLang="en-US" sz="2400" dirty="0">
                <a:latin typeface="MS UI Gothic" pitchFamily="50" charset="-128"/>
                <a:ea typeface="MS UI Gothic" pitchFamily="50" charset="-128"/>
              </a:rPr>
              <a:t>こととする。</a:t>
            </a:r>
            <a:endParaRPr lang="ja-JP" altLang="en-US" sz="2200" kern="0" dirty="0">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A05BA0A9-5975-415E-AE28-BEF9CD85A248}" type="slidenum">
              <a:rPr lang="en-US" sz="1400">
                <a:effectLst>
                  <a:outerShdw blurRad="38100" dist="38100" dir="2700000" algn="tl">
                    <a:srgbClr val="000000">
                      <a:alpha val="43137"/>
                    </a:srgbClr>
                  </a:outerShdw>
                </a:effectLst>
              </a:rPr>
              <a:pPr algn="r">
                <a:defRPr/>
              </a:pPr>
              <a:t>285</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7236296" y="1412776"/>
            <a:ext cx="162068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604</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476672"/>
            <a:ext cx="8208912" cy="6120680"/>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（特掲診療料の施設基準等別表第八に掲げる状態等にある者）</a:t>
            </a:r>
          </a:p>
          <a:p>
            <a:pPr marL="273050" indent="-273050" fontAlgn="auto">
              <a:spcBef>
                <a:spcPts val="1200"/>
              </a:spcBef>
              <a:spcAft>
                <a:spcPts val="0"/>
              </a:spcAft>
              <a:defRPr/>
            </a:pPr>
            <a:r>
              <a:rPr kumimoji="0" lang="ja-JP" altLang="en-US" sz="2400" dirty="0">
                <a:latin typeface="MS UI Gothic" pitchFamily="50" charset="-128"/>
                <a:ea typeface="MS UI Gothic" pitchFamily="50" charset="-128"/>
              </a:rPr>
              <a:t>一 　在宅悪性腫瘍患者指導管理若しくは在宅気管切開患者指導管理を受けている状態にある者又は気管カニューレ若しくは留置カテーテルを使用している状態にある者</a:t>
            </a:r>
          </a:p>
          <a:p>
            <a:pPr marL="273050" indent="-273050" fontAlgn="auto">
              <a:spcBef>
                <a:spcPts val="1200"/>
              </a:spcBef>
              <a:spcAft>
                <a:spcPts val="0"/>
              </a:spcAft>
              <a:defRPr/>
            </a:pPr>
            <a:r>
              <a:rPr kumimoji="0" lang="zh-TW" altLang="en-US" sz="2400" dirty="0">
                <a:latin typeface="MS UI Gothic" pitchFamily="50" charset="-128"/>
                <a:ea typeface="MS UI Gothic" pitchFamily="50" charset="-128"/>
              </a:rPr>
              <a:t>二 </a:t>
            </a:r>
            <a:r>
              <a:rPr kumimoji="0" lang="ja-JP" altLang="en-US" sz="2400" dirty="0">
                <a:latin typeface="MS UI Gothic" pitchFamily="50" charset="-128"/>
                <a:ea typeface="MS UI Gothic" pitchFamily="50" charset="-128"/>
              </a:rPr>
              <a:t>　</a:t>
            </a:r>
            <a:r>
              <a:rPr kumimoji="0" lang="zh-TW" altLang="en-US" sz="2400" dirty="0">
                <a:latin typeface="MS UI Gothic" pitchFamily="50" charset="-128"/>
                <a:ea typeface="MS UI Gothic" pitchFamily="50" charset="-128"/>
              </a:rPr>
              <a:t>在宅自己腹膜灌流指導管理、在宅血液透析指導管理、在宅酸素療法指導管理、在宅中心静脈栄養法指導管理、在宅成分栄養経管栄養法指導管理、在宅自己導尿指導管理、在宅人工呼吸指導管理、在宅持続陽圧呼吸療法指導管理、在宅自</a:t>
            </a:r>
            <a:r>
              <a:rPr kumimoji="0" lang="ja-JP" altLang="en-US" sz="2400" dirty="0">
                <a:latin typeface="MS UI Gothic" pitchFamily="50" charset="-128"/>
                <a:ea typeface="MS UI Gothic" pitchFamily="50" charset="-128"/>
              </a:rPr>
              <a:t>己疼痛管理指導管理又は在宅肺高血圧症患者指導管理を受けている状態にある者</a:t>
            </a:r>
          </a:p>
          <a:p>
            <a:pPr marL="273050" indent="-273050" fontAlgn="auto">
              <a:spcBef>
                <a:spcPts val="1200"/>
              </a:spcBef>
              <a:spcAft>
                <a:spcPts val="0"/>
              </a:spcAft>
              <a:defRPr/>
            </a:pPr>
            <a:r>
              <a:rPr kumimoji="0" lang="ja-JP" altLang="en-US" sz="2400" dirty="0">
                <a:latin typeface="MS UI Gothic" pitchFamily="50" charset="-128"/>
                <a:ea typeface="MS UI Gothic" pitchFamily="50" charset="-128"/>
              </a:rPr>
              <a:t>三 　人工肛門又は人工膀胱を設置している状態にある者</a:t>
            </a:r>
          </a:p>
          <a:p>
            <a:pPr marL="273050" indent="-273050" fontAlgn="auto">
              <a:spcBef>
                <a:spcPts val="1200"/>
              </a:spcBef>
              <a:spcAft>
                <a:spcPts val="0"/>
              </a:spcAft>
              <a:defRPr/>
            </a:pPr>
            <a:r>
              <a:rPr kumimoji="0" lang="ja-JP" altLang="en-US" sz="2400" dirty="0">
                <a:latin typeface="MS UI Gothic" pitchFamily="50" charset="-128"/>
                <a:ea typeface="MS UI Gothic" pitchFamily="50" charset="-128"/>
              </a:rPr>
              <a:t>四 　真皮を越える褥瘡の状態にある者</a:t>
            </a:r>
          </a:p>
          <a:p>
            <a:pPr marL="273050" indent="-273050" fontAlgn="auto">
              <a:spcBef>
                <a:spcPts val="1200"/>
              </a:spcBef>
              <a:spcAft>
                <a:spcPts val="0"/>
              </a:spcAft>
              <a:defRPr/>
            </a:pPr>
            <a:r>
              <a:rPr kumimoji="0" lang="ja-JP" altLang="en-US" sz="2400" dirty="0">
                <a:latin typeface="MS UI Gothic" pitchFamily="50" charset="-128"/>
                <a:ea typeface="MS UI Gothic" pitchFamily="50" charset="-128"/>
              </a:rPr>
              <a:t>五 　在宅患者訪問点滴注射管理指導料を算定している者</a:t>
            </a:r>
            <a:endParaRPr lang="ja-JP" altLang="en-US" sz="2400" kern="0" dirty="0">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B8CC1C6D-CE26-4E39-9577-31D4F0E5E697}" type="slidenum">
              <a:rPr lang="en-US" sz="1400">
                <a:effectLst>
                  <a:outerShdw blurRad="38100" dist="38100" dir="2700000" algn="tl">
                    <a:srgbClr val="000000">
                      <a:alpha val="43137"/>
                    </a:srgbClr>
                  </a:outerShdw>
                </a:effectLst>
              </a:rPr>
              <a:pPr algn="r">
                <a:defRPr/>
              </a:pPr>
              <a:t>286</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6804248" y="260648"/>
            <a:ext cx="212474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216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617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extLst>
              <p:ext uri="{D42A27DB-BD31-4B8C-83A1-F6EECF244321}">
                <p14:modId xmlns:p14="http://schemas.microsoft.com/office/powerpoint/2010/main" xmlns="" val="511014768"/>
              </p:ext>
            </p:extLst>
          </p:nvPr>
        </p:nvGraphicFramePr>
        <p:xfrm>
          <a:off x="467544" y="548680"/>
          <a:ext cx="8229600" cy="5858976"/>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75977">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5482999">
                <a:tc>
                  <a:txBody>
                    <a:bodyPr/>
                    <a:lstStyle/>
                    <a:p>
                      <a:r>
                        <a:rPr kumimoji="1" lang="ja-JP" altLang="en-US" sz="1800" baseline="0" dirty="0" smtClean="0">
                          <a:solidFill>
                            <a:schemeClr val="tx1"/>
                          </a:solidFill>
                          <a:latin typeface="MS UI Gothic" pitchFamily="50" charset="-128"/>
                          <a:ea typeface="MS UI Gothic" pitchFamily="50" charset="-128"/>
                          <a:cs typeface="+mn-cs"/>
                        </a:rPr>
                        <a:t>●訪問看護療養費</a:t>
                      </a:r>
                      <a:endParaRPr kumimoji="1" lang="en-US" altLang="ja-JP" sz="1800" baseline="0" dirty="0" smtClean="0">
                        <a:solidFill>
                          <a:schemeClr val="tx1"/>
                        </a:solidFill>
                        <a:latin typeface="MS UI Gothic" pitchFamily="50" charset="-128"/>
                        <a:ea typeface="MS UI Gothic" pitchFamily="50" charset="-128"/>
                        <a:cs typeface="+mn-cs"/>
                      </a:endParaRPr>
                    </a:p>
                    <a:p>
                      <a:pPr marL="0" indent="177800">
                        <a:spcBef>
                          <a:spcPts val="1200"/>
                        </a:spcBef>
                      </a:pPr>
                      <a:r>
                        <a:rPr kumimoji="1" lang="ja-JP" altLang="en-US" sz="1800" baseline="0" dirty="0" smtClean="0">
                          <a:solidFill>
                            <a:schemeClr val="tx1"/>
                          </a:solidFill>
                          <a:latin typeface="MS UI Gothic" pitchFamily="50" charset="-128"/>
                          <a:ea typeface="MS UI Gothic" pitchFamily="50" charset="-128"/>
                          <a:cs typeface="+mn-cs"/>
                        </a:rPr>
                        <a:t>別に厚生労働大臣が定める長時間の訪問を要する者に対し、訪問看護ステーションの看護師等が、</a:t>
                      </a:r>
                      <a:r>
                        <a:rPr kumimoji="1" lang="ja-JP" altLang="en-US" sz="1800" b="1" baseline="0" dirty="0" smtClean="0">
                          <a:solidFill>
                            <a:srgbClr val="FF0000"/>
                          </a:solidFill>
                          <a:latin typeface="MS UI Gothic" pitchFamily="50" charset="-128"/>
                          <a:ea typeface="MS UI Gothic" pitchFamily="50" charset="-128"/>
                          <a:cs typeface="+mn-cs"/>
                        </a:rPr>
                        <a:t>１回の訪問看護の時間が９０分を超える</a:t>
                      </a:r>
                      <a:r>
                        <a:rPr kumimoji="1" lang="ja-JP" altLang="en-US" sz="1800" baseline="0" dirty="0" smtClean="0">
                          <a:solidFill>
                            <a:schemeClr val="tx1"/>
                          </a:solidFill>
                          <a:latin typeface="MS UI Gothic" pitchFamily="50" charset="-128"/>
                          <a:ea typeface="MS UI Gothic" pitchFamily="50" charset="-128"/>
                          <a:cs typeface="+mn-cs"/>
                        </a:rPr>
                        <a:t>長時間にわたる指定訪問看護を実施した場合には、長時間訪問看護加算として、週１日を限度として、所定額に５</a:t>
                      </a:r>
                      <a:r>
                        <a:rPr kumimoji="1" lang="en-US" altLang="ja-JP" sz="1800" baseline="0" dirty="0" smtClean="0">
                          <a:solidFill>
                            <a:schemeClr val="tx1"/>
                          </a:solidFill>
                          <a:latin typeface="MS UI Gothic" pitchFamily="50" charset="-128"/>
                          <a:ea typeface="MS UI Gothic" pitchFamily="50" charset="-128"/>
                          <a:cs typeface="+mn-cs"/>
                        </a:rPr>
                        <a:t>,</a:t>
                      </a:r>
                      <a:r>
                        <a:rPr kumimoji="1" lang="ja-JP" altLang="en-US" sz="1800" baseline="0" dirty="0" smtClean="0">
                          <a:solidFill>
                            <a:schemeClr val="tx1"/>
                          </a:solidFill>
                          <a:latin typeface="MS UI Gothic" pitchFamily="50" charset="-128"/>
                          <a:ea typeface="MS UI Gothic" pitchFamily="50" charset="-128"/>
                          <a:cs typeface="+mn-cs"/>
                        </a:rPr>
                        <a:t>２００円を加算する。</a:t>
                      </a:r>
                    </a:p>
                    <a:p>
                      <a:pPr marL="0" indent="177800"/>
                      <a:r>
                        <a:rPr kumimoji="1" lang="ja-JP" altLang="en-US" sz="1800" b="1" baseline="0" dirty="0" smtClean="0">
                          <a:solidFill>
                            <a:srgbClr val="FF0000"/>
                          </a:solidFill>
                          <a:latin typeface="MS UI Gothic" pitchFamily="50" charset="-128"/>
                          <a:ea typeface="MS UI Gothic" pitchFamily="50" charset="-128"/>
                          <a:cs typeface="+mn-cs"/>
                        </a:rPr>
                        <a:t>ただし、１５</a:t>
                      </a:r>
                      <a:r>
                        <a:rPr kumimoji="1" lang="en-US" altLang="ja-JP" sz="1800" b="1" baseline="0" dirty="0" smtClean="0">
                          <a:solidFill>
                            <a:srgbClr val="FF0000"/>
                          </a:solidFill>
                          <a:latin typeface="MS UI Gothic" pitchFamily="50" charset="-128"/>
                          <a:ea typeface="MS UI Gothic" pitchFamily="50" charset="-128"/>
                          <a:cs typeface="+mn-cs"/>
                        </a:rPr>
                        <a:t> </a:t>
                      </a:r>
                      <a:r>
                        <a:rPr kumimoji="1" lang="ja-JP" altLang="en-US" sz="1800" b="1" baseline="0" dirty="0" smtClean="0">
                          <a:solidFill>
                            <a:srgbClr val="FF0000"/>
                          </a:solidFill>
                          <a:latin typeface="MS UI Gothic" pitchFamily="50" charset="-128"/>
                          <a:ea typeface="MS UI Gothic" pitchFamily="50" charset="-128"/>
                          <a:cs typeface="+mn-cs"/>
                        </a:rPr>
                        <a:t>歳未満の超重症児・準超重症児の者に限り、週３回までを可能とする。</a:t>
                      </a:r>
                      <a:endParaRPr kumimoji="1" lang="en-US" altLang="ja-JP" sz="1800" b="1" baseline="0" dirty="0" smtClean="0">
                        <a:solidFill>
                          <a:srgbClr val="FF0000"/>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r>
                        <a:rPr kumimoji="1" lang="en-US" altLang="ja-JP" sz="1800" baseline="0" dirty="0" smtClean="0">
                          <a:solidFill>
                            <a:schemeClr val="tx1"/>
                          </a:solidFill>
                          <a:latin typeface="MS UI Gothic" pitchFamily="50" charset="-128"/>
                          <a:ea typeface="MS UI Gothic" pitchFamily="50" charset="-128"/>
                          <a:cs typeface="+mn-cs"/>
                        </a:rPr>
                        <a:t>C005</a:t>
                      </a:r>
                      <a:r>
                        <a:rPr kumimoji="1" lang="ja-JP" altLang="en-US" sz="1800" baseline="0" dirty="0" smtClean="0">
                          <a:solidFill>
                            <a:schemeClr val="tx1"/>
                          </a:solidFill>
                          <a:latin typeface="MS UI Gothic" pitchFamily="50" charset="-128"/>
                          <a:ea typeface="MS UI Gothic" pitchFamily="50" charset="-128"/>
                          <a:cs typeface="+mn-cs"/>
                        </a:rPr>
                        <a:t>　在宅患者訪問看護・指導料</a:t>
                      </a:r>
                      <a:endParaRPr kumimoji="1" lang="en-US" altLang="ja-JP" sz="1800" baseline="0" dirty="0" smtClean="0">
                        <a:solidFill>
                          <a:schemeClr val="tx1"/>
                        </a:solidFill>
                        <a:latin typeface="MS UI Gothic" pitchFamily="50" charset="-128"/>
                        <a:ea typeface="MS UI Gothic" pitchFamily="50" charset="-128"/>
                        <a:cs typeface="+mn-cs"/>
                      </a:endParaRPr>
                    </a:p>
                    <a:p>
                      <a:pPr marL="355600" indent="-355600">
                        <a:spcBef>
                          <a:spcPts val="1200"/>
                        </a:spcBef>
                      </a:pPr>
                      <a:r>
                        <a:rPr kumimoji="1" lang="ja-JP" altLang="en-US" sz="1800" baseline="0" dirty="0" smtClean="0">
                          <a:solidFill>
                            <a:schemeClr val="tx1"/>
                          </a:solidFill>
                          <a:latin typeface="MS UI Gothic" pitchFamily="50" charset="-128"/>
                          <a:ea typeface="MS UI Gothic" pitchFamily="50" charset="-128"/>
                          <a:cs typeface="+mn-cs"/>
                        </a:rPr>
                        <a:t>注５　長時間訪問看護・指導加算は、厚生労働大臣が定める長時間の訪問を要する者に対して、１回の訪問看護の時間が</a:t>
                      </a:r>
                      <a:r>
                        <a:rPr kumimoji="1" lang="ja-JP" altLang="en-US" sz="1800" b="1" baseline="0" dirty="0" smtClean="0">
                          <a:solidFill>
                            <a:srgbClr val="FF0000"/>
                          </a:solidFill>
                          <a:latin typeface="MS UI Gothic" pitchFamily="50" charset="-128"/>
                          <a:ea typeface="MS UI Gothic" pitchFamily="50" charset="-128"/>
                          <a:cs typeface="+mn-cs"/>
                        </a:rPr>
                        <a:t>９０分を超えた場合</a:t>
                      </a:r>
                      <a:r>
                        <a:rPr kumimoji="1" lang="ja-JP" altLang="en-US" sz="1800" baseline="0" dirty="0" smtClean="0">
                          <a:solidFill>
                            <a:schemeClr val="tx1"/>
                          </a:solidFill>
                          <a:latin typeface="MS UI Gothic" pitchFamily="50" charset="-128"/>
                          <a:ea typeface="MS UI Gothic" pitchFamily="50" charset="-128"/>
                          <a:cs typeface="+mn-cs"/>
                        </a:rPr>
                        <a:t>について週１回に限り算定できるものとする。</a:t>
                      </a:r>
                      <a:endParaRPr kumimoji="1" lang="en-US" altLang="ja-JP" sz="18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ja-JP" altLang="en-US" sz="1800" baseline="0" dirty="0" smtClean="0">
                          <a:solidFill>
                            <a:schemeClr val="tx1"/>
                          </a:solidFill>
                          <a:latin typeface="MS UI Gothic" pitchFamily="50" charset="-128"/>
                          <a:ea typeface="MS UI Gothic" pitchFamily="50" charset="-128"/>
                          <a:cs typeface="+mn-cs"/>
                        </a:rPr>
                        <a:t>●訪問看護療養費</a:t>
                      </a:r>
                      <a:endParaRPr kumimoji="1" lang="en-US" altLang="ja-JP" sz="1800" baseline="0" dirty="0" smtClean="0">
                        <a:solidFill>
                          <a:schemeClr val="tx1"/>
                        </a:solidFill>
                        <a:latin typeface="MS UI Gothic" pitchFamily="50" charset="-128"/>
                        <a:ea typeface="MS UI Gothic" pitchFamily="50" charset="-128"/>
                        <a:cs typeface="+mn-cs"/>
                      </a:endParaRPr>
                    </a:p>
                    <a:p>
                      <a:pPr marL="0" indent="177800">
                        <a:spcBef>
                          <a:spcPts val="1200"/>
                        </a:spcBef>
                      </a:pPr>
                      <a:r>
                        <a:rPr kumimoji="1" lang="ja-JP" altLang="en-US" sz="1800" baseline="0" dirty="0" smtClean="0">
                          <a:solidFill>
                            <a:schemeClr val="tx1"/>
                          </a:solidFill>
                          <a:latin typeface="MS UI Gothic" pitchFamily="50" charset="-128"/>
                          <a:ea typeface="MS UI Gothic" pitchFamily="50" charset="-128"/>
                          <a:cs typeface="+mn-cs"/>
                        </a:rPr>
                        <a:t>別に厚生労働大臣が定める長時間の訪問を要する者に対し、訪問看護ステーションの看護師等が、</a:t>
                      </a:r>
                      <a:r>
                        <a:rPr kumimoji="1" lang="ja-JP" altLang="en-US" sz="1800" b="0" u="none" baseline="0" dirty="0" smtClean="0">
                          <a:solidFill>
                            <a:schemeClr val="tx1"/>
                          </a:solidFill>
                          <a:latin typeface="MS UI Gothic" pitchFamily="50" charset="-128"/>
                          <a:ea typeface="MS UI Gothic" pitchFamily="50" charset="-128"/>
                          <a:cs typeface="+mn-cs"/>
                        </a:rPr>
                        <a:t>長時間にわたる指定訪問看護</a:t>
                      </a:r>
                      <a:r>
                        <a:rPr kumimoji="1" lang="ja-JP" altLang="en-US" sz="1800" baseline="0" dirty="0" smtClean="0">
                          <a:solidFill>
                            <a:schemeClr val="tx1"/>
                          </a:solidFill>
                          <a:latin typeface="MS UI Gothic" pitchFamily="50" charset="-128"/>
                          <a:ea typeface="MS UI Gothic" pitchFamily="50" charset="-128"/>
                          <a:cs typeface="+mn-cs"/>
                        </a:rPr>
                        <a:t>を実施した場合には、長時間訪問看護加算として、週１日を限度として、所定額に５</a:t>
                      </a:r>
                      <a:r>
                        <a:rPr kumimoji="1" lang="en-US" altLang="ja-JP" sz="1800" baseline="0" dirty="0" smtClean="0">
                          <a:solidFill>
                            <a:schemeClr val="tx1"/>
                          </a:solidFill>
                          <a:latin typeface="MS UI Gothic" pitchFamily="50" charset="-128"/>
                          <a:ea typeface="MS UI Gothic" pitchFamily="50" charset="-128"/>
                          <a:cs typeface="+mn-cs"/>
                        </a:rPr>
                        <a:t>,</a:t>
                      </a:r>
                      <a:r>
                        <a:rPr kumimoji="1" lang="ja-JP" altLang="en-US" sz="1800" baseline="0" dirty="0" smtClean="0">
                          <a:solidFill>
                            <a:schemeClr val="tx1"/>
                          </a:solidFill>
                          <a:latin typeface="MS UI Gothic" pitchFamily="50" charset="-128"/>
                          <a:ea typeface="MS UI Gothic" pitchFamily="50" charset="-128"/>
                          <a:cs typeface="+mn-cs"/>
                        </a:rPr>
                        <a:t>２００円を加算する。</a:t>
                      </a:r>
                      <a:endParaRPr kumimoji="1" lang="en-US" altLang="ja-JP" sz="1800" baseline="0" dirty="0" smtClean="0">
                        <a:solidFill>
                          <a:schemeClr val="tx1"/>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r>
                        <a:rPr kumimoji="1" lang="en-US" altLang="ja-JP" sz="1800" baseline="0" dirty="0" smtClean="0">
                          <a:solidFill>
                            <a:schemeClr val="tx1"/>
                          </a:solidFill>
                          <a:latin typeface="MS UI Gothic" pitchFamily="50" charset="-128"/>
                          <a:ea typeface="MS UI Gothic" pitchFamily="50" charset="-128"/>
                          <a:cs typeface="+mn-cs"/>
                        </a:rPr>
                        <a:t>C005</a:t>
                      </a:r>
                      <a:r>
                        <a:rPr kumimoji="1" lang="ja-JP" altLang="en-US" sz="1800" baseline="0" dirty="0" smtClean="0">
                          <a:solidFill>
                            <a:schemeClr val="tx1"/>
                          </a:solidFill>
                          <a:latin typeface="MS UI Gothic" pitchFamily="50" charset="-128"/>
                          <a:ea typeface="MS UI Gothic" pitchFamily="50" charset="-128"/>
                          <a:cs typeface="+mn-cs"/>
                        </a:rPr>
                        <a:t>　在宅患者訪問看護・指導料</a:t>
                      </a:r>
                      <a:endParaRPr kumimoji="1" lang="en-US" altLang="ja-JP" sz="1800" baseline="0" dirty="0" smtClean="0">
                        <a:solidFill>
                          <a:schemeClr val="tx1"/>
                        </a:solidFill>
                        <a:latin typeface="MS UI Gothic" pitchFamily="50" charset="-128"/>
                        <a:ea typeface="MS UI Gothic" pitchFamily="50" charset="-128"/>
                        <a:cs typeface="+mn-cs"/>
                      </a:endParaRPr>
                    </a:p>
                    <a:p>
                      <a:pPr marL="355600" indent="-355600">
                        <a:spcBef>
                          <a:spcPts val="1200"/>
                        </a:spcBef>
                      </a:pPr>
                      <a:r>
                        <a:rPr kumimoji="1" lang="ja-JP" altLang="en-US" sz="1800" baseline="0" dirty="0" smtClean="0">
                          <a:solidFill>
                            <a:schemeClr val="tx1"/>
                          </a:solidFill>
                          <a:latin typeface="MS UI Gothic" pitchFamily="50" charset="-128"/>
                          <a:ea typeface="MS UI Gothic" pitchFamily="50" charset="-128"/>
                          <a:cs typeface="+mn-cs"/>
                        </a:rPr>
                        <a:t>注４　長時間訪問看護・指導加算は、厚生労働大臣が定める長時間の訪問を要する者に対して、１回の訪問看護の時間が</a:t>
                      </a:r>
                      <a:r>
                        <a:rPr kumimoji="1" lang="ja-JP" altLang="en-US" sz="1800" b="1" u="sng" baseline="0" dirty="0" smtClean="0">
                          <a:solidFill>
                            <a:schemeClr val="tx1"/>
                          </a:solidFill>
                          <a:latin typeface="MS UI Gothic" pitchFamily="50" charset="-128"/>
                          <a:ea typeface="MS UI Gothic" pitchFamily="50" charset="-128"/>
                          <a:cs typeface="+mn-cs"/>
                        </a:rPr>
                        <a:t>２時間を超えた場合</a:t>
                      </a:r>
                      <a:r>
                        <a:rPr kumimoji="1" lang="ja-JP" altLang="en-US" sz="1800" baseline="0" dirty="0" smtClean="0">
                          <a:solidFill>
                            <a:schemeClr val="tx1"/>
                          </a:solidFill>
                          <a:latin typeface="MS UI Gothic" pitchFamily="50" charset="-128"/>
                          <a:ea typeface="MS UI Gothic" pitchFamily="50" charset="-128"/>
                          <a:cs typeface="+mn-cs"/>
                        </a:rPr>
                        <a:t>について、週１回に限り算定できるものとする。</a:t>
                      </a:r>
                      <a:endParaRPr kumimoji="1" lang="ja-JP" altLang="en-US" sz="1800" dirty="0">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51203314-1FF4-48BC-A4EC-F40CB1C77492}" type="slidenum">
              <a:rPr lang="en-US" sz="1400">
                <a:effectLst>
                  <a:outerShdw blurRad="38100" dist="38100" dir="2700000" algn="tl">
                    <a:srgbClr val="000000">
                      <a:alpha val="43137"/>
                    </a:srgbClr>
                  </a:outerShdw>
                </a:effectLst>
              </a:rPr>
              <a:pPr algn="r">
                <a:defRPr/>
              </a:pPr>
              <a:t>287</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6299176" y="4077072"/>
            <a:ext cx="284482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190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218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604</a:t>
            </a:r>
            <a:endParaRPr lang="ja-JP" altLang="en-US" sz="1400" dirty="0">
              <a:solidFill>
                <a:srgbClr val="002060"/>
              </a:solidFill>
              <a:latin typeface="HGPｺﾞｼｯｸM" pitchFamily="50" charset="-128"/>
              <a:ea typeface="HGPｺﾞｼｯｸM" pitchFamily="50" charset="-128"/>
            </a:endParaRPr>
          </a:p>
        </p:txBody>
      </p:sp>
      <p:sp>
        <p:nvSpPr>
          <p:cNvPr id="5" name="テキスト ボックス 4"/>
          <p:cNvSpPr txBox="1"/>
          <p:nvPr/>
        </p:nvSpPr>
        <p:spPr>
          <a:xfrm>
            <a:off x="6660232" y="980729"/>
            <a:ext cx="248376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728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404664"/>
          <a:ext cx="8229600" cy="6123201"/>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63239">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5757441">
                <a:tc>
                  <a:txBody>
                    <a:bodyPr/>
                    <a:lstStyle/>
                    <a:p>
                      <a:r>
                        <a:rPr kumimoji="1" lang="ja-JP" altLang="en-US" sz="2000" baseline="0" dirty="0" smtClean="0">
                          <a:solidFill>
                            <a:schemeClr val="tx1"/>
                          </a:solidFill>
                          <a:latin typeface="MS UI Gothic" pitchFamily="50" charset="-128"/>
                          <a:ea typeface="MS UI Gothic" pitchFamily="50" charset="-128"/>
                          <a:cs typeface="+mn-cs"/>
                        </a:rPr>
                        <a:t>●訪問看護療養費</a:t>
                      </a:r>
                      <a:endParaRPr kumimoji="1" lang="en-US" altLang="ja-JP" sz="2000" baseline="0" dirty="0" smtClean="0">
                        <a:solidFill>
                          <a:schemeClr val="tx1"/>
                        </a:solidFill>
                        <a:latin typeface="MS UI Gothic" pitchFamily="50" charset="-128"/>
                        <a:ea typeface="MS UI Gothic" pitchFamily="50" charset="-128"/>
                        <a:cs typeface="+mn-cs"/>
                      </a:endParaRPr>
                    </a:p>
                    <a:p>
                      <a:r>
                        <a:rPr kumimoji="1" lang="en-US" altLang="ja-JP" sz="2000" baseline="0" dirty="0" smtClean="0">
                          <a:solidFill>
                            <a:schemeClr val="tx1"/>
                          </a:solidFill>
                          <a:latin typeface="MS UI Gothic" pitchFamily="50" charset="-128"/>
                          <a:ea typeface="MS UI Gothic" pitchFamily="50" charset="-128"/>
                          <a:cs typeface="+mn-cs"/>
                        </a:rPr>
                        <a:t>C005</a:t>
                      </a:r>
                      <a:r>
                        <a:rPr kumimoji="1" lang="ja-JP" altLang="en-US" sz="2000" baseline="0" dirty="0" smtClean="0">
                          <a:solidFill>
                            <a:schemeClr val="tx1"/>
                          </a:solidFill>
                          <a:latin typeface="MS UI Gothic" pitchFamily="50" charset="-128"/>
                          <a:ea typeface="MS UI Gothic" pitchFamily="50" charset="-128"/>
                          <a:cs typeface="+mn-cs"/>
                        </a:rPr>
                        <a:t>　在宅患者訪問看護・指導料</a:t>
                      </a:r>
                      <a:endParaRPr kumimoji="1" lang="en-US" altLang="ja-JP" sz="2000" baseline="0" dirty="0" smtClean="0">
                        <a:solidFill>
                          <a:schemeClr val="tx1"/>
                        </a:solidFill>
                        <a:latin typeface="MS UI Gothic" pitchFamily="50" charset="-128"/>
                        <a:ea typeface="MS UI Gothic" pitchFamily="50" charset="-128"/>
                        <a:cs typeface="+mn-cs"/>
                      </a:endParaRPr>
                    </a:p>
                    <a:p>
                      <a:pPr>
                        <a:spcBef>
                          <a:spcPts val="1200"/>
                        </a:spcBef>
                      </a:pPr>
                      <a:r>
                        <a:rPr kumimoji="1" lang="en-US" altLang="ja-JP" sz="2000" baseline="0" dirty="0" smtClean="0">
                          <a:solidFill>
                            <a:schemeClr val="tx1"/>
                          </a:solidFill>
                          <a:latin typeface="MS UI Gothic" pitchFamily="50" charset="-128"/>
                          <a:ea typeface="MS UI Gothic" pitchFamily="50" charset="-128"/>
                          <a:cs typeface="+mn-cs"/>
                        </a:rPr>
                        <a:t>【</a:t>
                      </a:r>
                      <a:r>
                        <a:rPr kumimoji="1" lang="ja-JP" altLang="en-US" sz="2000" baseline="0" dirty="0" smtClean="0">
                          <a:solidFill>
                            <a:schemeClr val="tx1"/>
                          </a:solidFill>
                          <a:latin typeface="MS UI Gothic" pitchFamily="50" charset="-128"/>
                          <a:ea typeface="MS UI Gothic" pitchFamily="50" charset="-128"/>
                          <a:cs typeface="+mn-cs"/>
                        </a:rPr>
                        <a:t>厚生労働大臣が定める</a:t>
                      </a:r>
                      <a:r>
                        <a:rPr kumimoji="1" lang="en-US" altLang="ja-JP" sz="2000" baseline="0" dirty="0" smtClean="0">
                          <a:solidFill>
                            <a:schemeClr val="tx1"/>
                          </a:solidFill>
                          <a:latin typeface="MS UI Gothic" pitchFamily="50" charset="-128"/>
                          <a:ea typeface="MS UI Gothic" pitchFamily="50" charset="-128"/>
                          <a:cs typeface="+mn-cs"/>
                        </a:rPr>
                        <a:t/>
                      </a:r>
                      <a:br>
                        <a:rPr kumimoji="1" lang="en-US" altLang="ja-JP" sz="2000" baseline="0" dirty="0" smtClean="0">
                          <a:solidFill>
                            <a:schemeClr val="tx1"/>
                          </a:solidFill>
                          <a:latin typeface="MS UI Gothic" pitchFamily="50" charset="-128"/>
                          <a:ea typeface="MS UI Gothic" pitchFamily="50" charset="-128"/>
                          <a:cs typeface="+mn-cs"/>
                        </a:rPr>
                      </a:br>
                      <a:r>
                        <a:rPr kumimoji="1" lang="ja-JP" altLang="en-US" sz="2000" baseline="0" dirty="0" smtClean="0">
                          <a:solidFill>
                            <a:schemeClr val="tx1"/>
                          </a:solidFill>
                          <a:latin typeface="MS UI Gothic" pitchFamily="50" charset="-128"/>
                          <a:ea typeface="MS UI Gothic" pitchFamily="50" charset="-128"/>
                          <a:cs typeface="+mn-cs"/>
                        </a:rPr>
                        <a:t>　　　　　　　長時間の訪問を要する者</a:t>
                      </a:r>
                      <a:r>
                        <a:rPr kumimoji="1" lang="en-US" altLang="ja-JP" sz="2000" baseline="0" dirty="0" smtClean="0">
                          <a:solidFill>
                            <a:schemeClr val="tx1"/>
                          </a:solidFill>
                          <a:latin typeface="MS UI Gothic" pitchFamily="50" charset="-128"/>
                          <a:ea typeface="MS UI Gothic" pitchFamily="50" charset="-128"/>
                          <a:cs typeface="+mn-cs"/>
                        </a:rPr>
                        <a:t>】</a:t>
                      </a:r>
                    </a:p>
                    <a:p>
                      <a:pPr marL="177800" indent="-177800">
                        <a:spcBef>
                          <a:spcPts val="600"/>
                        </a:spcBef>
                      </a:pPr>
                      <a:r>
                        <a:rPr kumimoji="1" lang="ja-JP" altLang="en-US" sz="2000" b="1" baseline="0" dirty="0" smtClean="0">
                          <a:solidFill>
                            <a:srgbClr val="FF0000"/>
                          </a:solidFill>
                          <a:latin typeface="MS UI Gothic" pitchFamily="50" charset="-128"/>
                          <a:ea typeface="MS UI Gothic" pitchFamily="50" charset="-128"/>
                          <a:cs typeface="+mn-cs"/>
                        </a:rPr>
                        <a:t>・ １５歳未満の超重症児又は準超重症児</a:t>
                      </a:r>
                    </a:p>
                    <a:p>
                      <a:pPr marL="450850" indent="-450850"/>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1800" baseline="0" dirty="0" smtClean="0">
                          <a:solidFill>
                            <a:schemeClr val="tx1"/>
                          </a:solidFill>
                          <a:latin typeface="MS UI Gothic" pitchFamily="50" charset="-128"/>
                          <a:ea typeface="MS UI Gothic" pitchFamily="50" charset="-128"/>
                          <a:cs typeface="+mn-cs"/>
                        </a:rPr>
                        <a:t>注）準・超重症児長時間訪問看護加算の対象となる準・超重症の状態は、「基本診療料の施設基準等及びその届出に関する手続きの取扱いについて」別添６の別紙１４の超重症児（者）判定基準による判定スコアが１０以上のものをいう。</a:t>
                      </a:r>
                    </a:p>
                    <a:p>
                      <a:pPr marL="177800" marR="0" indent="-177800" defTabSz="914400" eaLnBrk="1" fontAlgn="auto" latinLnBrk="0" hangingPunct="1">
                        <a:lnSpc>
                          <a:spcPct val="100000"/>
                        </a:lnSpc>
                        <a:spcBef>
                          <a:spcPts val="0"/>
                        </a:spcBef>
                        <a:spcAft>
                          <a:spcPts val="0"/>
                        </a:spcAft>
                        <a:buClrTx/>
                        <a:buSzTx/>
                        <a:buFontTx/>
                        <a:buNone/>
                        <a:tabLst/>
                        <a:defRPr/>
                      </a:pPr>
                      <a:r>
                        <a:rPr kumimoji="1" lang="ja-JP" altLang="en-US" sz="2000" b="1" baseline="0" dirty="0" smtClean="0">
                          <a:solidFill>
                            <a:srgbClr val="FF0000"/>
                          </a:solidFill>
                          <a:latin typeface="MS UI Gothic" pitchFamily="50" charset="-128"/>
                          <a:ea typeface="MS UI Gothic" pitchFamily="50" charset="-128"/>
                          <a:cs typeface="+mn-cs"/>
                        </a:rPr>
                        <a:t>・ 特掲診療料の施設基準別表第八に掲げる者</a:t>
                      </a:r>
                      <a:endParaRPr kumimoji="1" lang="en-US" altLang="ja-JP" sz="2000" b="1" baseline="0" dirty="0" smtClean="0">
                        <a:solidFill>
                          <a:srgbClr val="FF0000"/>
                        </a:solidFill>
                        <a:latin typeface="MS UI Gothic" pitchFamily="50" charset="-128"/>
                        <a:ea typeface="MS UI Gothic" pitchFamily="50" charset="-128"/>
                        <a:cs typeface="+mn-cs"/>
                      </a:endParaRPr>
                    </a:p>
                    <a:p>
                      <a:pPr marL="177800" marR="0" indent="-177800" defTabSz="914400" eaLnBrk="1" fontAlgn="auto" latinLnBrk="0" hangingPunct="1">
                        <a:lnSpc>
                          <a:spcPct val="100000"/>
                        </a:lnSpc>
                        <a:spcBef>
                          <a:spcPts val="0"/>
                        </a:spcBef>
                        <a:spcAft>
                          <a:spcPts val="0"/>
                        </a:spcAft>
                        <a:buClrTx/>
                        <a:buSzTx/>
                        <a:buFontTx/>
                        <a:buNone/>
                        <a:tabLst/>
                        <a:defRPr/>
                      </a:pPr>
                      <a:r>
                        <a:rPr kumimoji="1" lang="ja-JP" altLang="en-US" sz="2000" b="1" baseline="0" dirty="0" smtClean="0">
                          <a:solidFill>
                            <a:srgbClr val="FF0000"/>
                          </a:solidFill>
                          <a:latin typeface="MS UI Gothic" pitchFamily="50" charset="-128"/>
                          <a:ea typeface="MS UI Gothic" pitchFamily="50" charset="-128"/>
                          <a:cs typeface="+mn-cs"/>
                        </a:rPr>
                        <a:t>・ 医師が、診療に基づき、患者の急性増悪等により一時的に頻回の訪問看護・指導を行う必要を認めた者</a:t>
                      </a:r>
                      <a:endParaRPr kumimoji="1" lang="en-US" altLang="ja-JP" sz="20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ja-JP" altLang="en-US" sz="2000" baseline="0" dirty="0" smtClean="0">
                          <a:solidFill>
                            <a:schemeClr val="tx1"/>
                          </a:solidFill>
                          <a:latin typeface="MS UI Gothic" pitchFamily="50" charset="-128"/>
                          <a:ea typeface="MS UI Gothic" pitchFamily="50" charset="-128"/>
                          <a:cs typeface="+mn-cs"/>
                        </a:rPr>
                        <a:t>●訪問看護療養費</a:t>
                      </a:r>
                      <a:endParaRPr kumimoji="1" lang="en-US" altLang="ja-JP" sz="2000" baseline="0" dirty="0" smtClean="0">
                        <a:solidFill>
                          <a:schemeClr val="tx1"/>
                        </a:solidFill>
                        <a:latin typeface="MS UI Gothic" pitchFamily="50" charset="-128"/>
                        <a:ea typeface="MS UI Gothic" pitchFamily="50" charset="-128"/>
                        <a:cs typeface="+mn-cs"/>
                      </a:endParaRPr>
                    </a:p>
                    <a:p>
                      <a:r>
                        <a:rPr kumimoji="1" lang="en-US" altLang="ja-JP" sz="2000" baseline="0" dirty="0" smtClean="0">
                          <a:solidFill>
                            <a:schemeClr val="tx1"/>
                          </a:solidFill>
                          <a:latin typeface="MS UI Gothic" pitchFamily="50" charset="-128"/>
                          <a:ea typeface="MS UI Gothic" pitchFamily="50" charset="-128"/>
                          <a:cs typeface="+mn-cs"/>
                        </a:rPr>
                        <a:t>C005</a:t>
                      </a:r>
                      <a:r>
                        <a:rPr kumimoji="1" lang="ja-JP" altLang="en-US" sz="2000" baseline="0" dirty="0" smtClean="0">
                          <a:solidFill>
                            <a:schemeClr val="tx1"/>
                          </a:solidFill>
                          <a:latin typeface="MS UI Gothic" pitchFamily="50" charset="-128"/>
                          <a:ea typeface="MS UI Gothic" pitchFamily="50" charset="-128"/>
                          <a:cs typeface="+mn-cs"/>
                        </a:rPr>
                        <a:t>　在宅患者訪問看護・指導料</a:t>
                      </a:r>
                      <a:endParaRPr kumimoji="1" lang="en-US" altLang="ja-JP" sz="2000" baseline="0" dirty="0" smtClean="0">
                        <a:solidFill>
                          <a:schemeClr val="tx1"/>
                        </a:solidFill>
                        <a:latin typeface="MS UI Gothic" pitchFamily="50" charset="-128"/>
                        <a:ea typeface="MS UI Gothic" pitchFamily="50" charset="-128"/>
                        <a:cs typeface="+mn-cs"/>
                      </a:endParaRPr>
                    </a:p>
                    <a:p>
                      <a:pPr>
                        <a:spcBef>
                          <a:spcPts val="1200"/>
                        </a:spcBef>
                      </a:pPr>
                      <a:r>
                        <a:rPr kumimoji="1" lang="en-US" altLang="ja-JP" sz="2000" baseline="0" dirty="0" smtClean="0">
                          <a:solidFill>
                            <a:schemeClr val="tx1"/>
                          </a:solidFill>
                          <a:latin typeface="MS UI Gothic" pitchFamily="50" charset="-128"/>
                          <a:ea typeface="MS UI Gothic" pitchFamily="50" charset="-128"/>
                          <a:cs typeface="+mn-cs"/>
                        </a:rPr>
                        <a:t>【</a:t>
                      </a:r>
                      <a:r>
                        <a:rPr kumimoji="1" lang="ja-JP" altLang="en-US" sz="2000" baseline="0" dirty="0" smtClean="0">
                          <a:solidFill>
                            <a:schemeClr val="tx1"/>
                          </a:solidFill>
                          <a:latin typeface="MS UI Gothic" pitchFamily="50" charset="-128"/>
                          <a:ea typeface="MS UI Gothic" pitchFamily="50" charset="-128"/>
                          <a:cs typeface="+mn-cs"/>
                        </a:rPr>
                        <a:t>厚生労働大臣が定める</a:t>
                      </a:r>
                      <a:r>
                        <a:rPr kumimoji="1" lang="en-US" altLang="ja-JP" sz="2000" baseline="0" dirty="0" smtClean="0">
                          <a:solidFill>
                            <a:schemeClr val="tx1"/>
                          </a:solidFill>
                          <a:latin typeface="MS UI Gothic" pitchFamily="50" charset="-128"/>
                          <a:ea typeface="MS UI Gothic" pitchFamily="50" charset="-128"/>
                          <a:cs typeface="+mn-cs"/>
                        </a:rPr>
                        <a:t/>
                      </a:r>
                      <a:br>
                        <a:rPr kumimoji="1" lang="en-US" altLang="ja-JP" sz="2000" baseline="0" dirty="0" smtClean="0">
                          <a:solidFill>
                            <a:schemeClr val="tx1"/>
                          </a:solidFill>
                          <a:latin typeface="MS UI Gothic" pitchFamily="50" charset="-128"/>
                          <a:ea typeface="MS UI Gothic" pitchFamily="50" charset="-128"/>
                          <a:cs typeface="+mn-cs"/>
                        </a:rPr>
                      </a:br>
                      <a:r>
                        <a:rPr kumimoji="1" lang="ja-JP" altLang="en-US" sz="2000" baseline="0" dirty="0" smtClean="0">
                          <a:solidFill>
                            <a:schemeClr val="tx1"/>
                          </a:solidFill>
                          <a:latin typeface="MS UI Gothic" pitchFamily="50" charset="-128"/>
                          <a:ea typeface="MS UI Gothic" pitchFamily="50" charset="-128"/>
                          <a:cs typeface="+mn-cs"/>
                        </a:rPr>
                        <a:t>　　　　　　　長時間の訪問を要する者</a:t>
                      </a:r>
                      <a:r>
                        <a:rPr kumimoji="1" lang="en-US" altLang="ja-JP" sz="2000" baseline="0" dirty="0" smtClean="0">
                          <a:solidFill>
                            <a:schemeClr val="tx1"/>
                          </a:solidFill>
                          <a:latin typeface="MS UI Gothic" pitchFamily="50" charset="-128"/>
                          <a:ea typeface="MS UI Gothic" pitchFamily="50" charset="-128"/>
                          <a:cs typeface="+mn-cs"/>
                        </a:rPr>
                        <a:t>】</a:t>
                      </a:r>
                    </a:p>
                    <a:p>
                      <a:pPr>
                        <a:spcBef>
                          <a:spcPts val="600"/>
                        </a:spcBef>
                      </a:pPr>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2000" b="0" u="none" baseline="0" dirty="0" smtClean="0">
                          <a:solidFill>
                            <a:schemeClr val="tx1"/>
                          </a:solidFill>
                          <a:latin typeface="MS UI Gothic" pitchFamily="50" charset="-128"/>
                          <a:ea typeface="MS UI Gothic" pitchFamily="50" charset="-128"/>
                          <a:cs typeface="+mn-cs"/>
                        </a:rPr>
                        <a:t>別表第七の三 在宅患者訪問看護・指導料及び同一建物居住者訪問看護・指導料に規定する長時間の訪問を要する者</a:t>
                      </a:r>
                    </a:p>
                    <a:p>
                      <a:pPr marL="177800" indent="-177800"/>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2000" b="1" u="sng" baseline="0" dirty="0" smtClean="0">
                          <a:solidFill>
                            <a:schemeClr val="tx1"/>
                          </a:solidFill>
                          <a:latin typeface="MS UI Gothic" pitchFamily="50" charset="-128"/>
                          <a:ea typeface="MS UI Gothic" pitchFamily="50" charset="-128"/>
                          <a:cs typeface="+mn-cs"/>
                        </a:rPr>
                        <a:t>人工呼吸器を使用している状態にある者</a:t>
                      </a:r>
                      <a:endParaRPr kumimoji="1" lang="ja-JP" altLang="en-US" sz="2000" b="1" u="sng" dirty="0">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4" name="テキスト ボックス 3"/>
          <p:cNvSpPr txBox="1"/>
          <p:nvPr/>
        </p:nvSpPr>
        <p:spPr>
          <a:xfrm>
            <a:off x="7452320" y="188640"/>
            <a:ext cx="154868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617</a:t>
            </a:r>
            <a:endParaRPr lang="ja-JP" altLang="en-US" sz="1400" dirty="0">
              <a:solidFill>
                <a:srgbClr val="002060"/>
              </a:solidFill>
              <a:latin typeface="HGPｺﾞｼｯｸM" pitchFamily="50" charset="-128"/>
              <a:ea typeface="HGPｺﾞｼｯｸM"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FD546344-F33D-4B88-B4EE-3E256100FA02}" type="slidenum">
              <a:rPr lang="en-US" sz="1400">
                <a:effectLst>
                  <a:outerShdw blurRad="38100" dist="38100" dir="2700000" algn="tl">
                    <a:srgbClr val="000000">
                      <a:alpha val="43137"/>
                    </a:srgbClr>
                  </a:outerShdw>
                </a:effectLst>
              </a:rPr>
              <a:pPr algn="r">
                <a:defRPr/>
              </a:pPr>
              <a:t>288</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5"/>
          <p:cNvSpPr>
            <a:spLocks noGrp="1"/>
          </p:cNvSpPr>
          <p:nvPr>
            <p:ph idx="1"/>
          </p:nvPr>
        </p:nvSpPr>
        <p:spPr>
          <a:xfrm>
            <a:off x="467544" y="1340768"/>
            <a:ext cx="8229600" cy="3528392"/>
          </a:xfrm>
          <a:solidFill>
            <a:srgbClr val="FFFFCC"/>
          </a:solidFill>
          <a:effectLst>
            <a:innerShdw blurRad="63500" dist="50800" dir="13500000">
              <a:prstClr val="black">
                <a:alpha val="50000"/>
              </a:prstClr>
            </a:innerShdw>
          </a:effectLst>
        </p:spPr>
        <p:txBody>
          <a:bodyPr anchor="ctr">
            <a:normAutofit/>
          </a:bodyPr>
          <a:lstStyle/>
          <a:p>
            <a:pPr marL="355600" indent="-355600" eaLnBrk="1" fontAlgn="auto" hangingPunct="1">
              <a:spcBef>
                <a:spcPts val="0"/>
              </a:spcBef>
              <a:spcAft>
                <a:spcPts val="0"/>
              </a:spcAft>
              <a:buFontTx/>
              <a:buNone/>
              <a:defRPr/>
            </a:pPr>
            <a:r>
              <a:rPr lang="ja-JP" altLang="en-US" dirty="0" smtClean="0">
                <a:solidFill>
                  <a:sysClr val="windowText" lastClr="000000"/>
                </a:solidFill>
                <a:latin typeface="MS UI Gothic" pitchFamily="50" charset="-128"/>
                <a:ea typeface="MS UI Gothic" pitchFamily="50" charset="-128"/>
              </a:rPr>
              <a:t>◆訪問</a:t>
            </a:r>
            <a:r>
              <a:rPr lang="ja-JP" altLang="en-US" dirty="0">
                <a:solidFill>
                  <a:sysClr val="windowText" lastClr="000000"/>
                </a:solidFill>
                <a:latin typeface="MS UI Gothic" pitchFamily="50" charset="-128"/>
                <a:ea typeface="MS UI Gothic" pitchFamily="50" charset="-128"/>
              </a:rPr>
              <a:t>看護におけるターミナルケア加算の評価の</a:t>
            </a:r>
            <a:r>
              <a:rPr lang="ja-JP" altLang="en-US" dirty="0" smtClean="0">
                <a:solidFill>
                  <a:sysClr val="windowText" lastClr="000000"/>
                </a:solidFill>
                <a:latin typeface="MS UI Gothic" pitchFamily="50" charset="-128"/>
                <a:ea typeface="MS UI Gothic" pitchFamily="50" charset="-128"/>
              </a:rPr>
              <a:t>見直し</a:t>
            </a:r>
            <a:endParaRPr lang="en-US" altLang="ja-JP" dirty="0" smtClean="0">
              <a:solidFill>
                <a:sysClr val="windowText" lastClr="000000"/>
              </a:solidFill>
              <a:latin typeface="MS UI Gothic" pitchFamily="50" charset="-128"/>
              <a:ea typeface="MS UI Gothic" pitchFamily="50" charset="-128"/>
            </a:endParaRPr>
          </a:p>
          <a:p>
            <a:pPr marL="355600" indent="-355600" eaLnBrk="1" fontAlgn="auto" hangingPunct="1">
              <a:spcBef>
                <a:spcPts val="0"/>
              </a:spcBef>
              <a:spcAft>
                <a:spcPts val="0"/>
              </a:spcAft>
              <a:buFontTx/>
              <a:buNone/>
              <a:defRPr/>
            </a:pPr>
            <a:endParaRPr lang="ja-JP" altLang="en-US" dirty="0">
              <a:solidFill>
                <a:sysClr val="windowText" lastClr="000000"/>
              </a:solidFill>
              <a:latin typeface="MS UI Gothic" pitchFamily="50" charset="-128"/>
              <a:ea typeface="MS UI Gothic" pitchFamily="50" charset="-128"/>
            </a:endParaRPr>
          </a:p>
          <a:p>
            <a:pPr marL="355600" indent="95250" eaLnBrk="1" fontAlgn="auto" hangingPunct="1">
              <a:spcBef>
                <a:spcPts val="0"/>
              </a:spcBef>
              <a:spcAft>
                <a:spcPts val="0"/>
              </a:spcAft>
              <a:buFontTx/>
              <a:buNone/>
              <a:defRPr/>
            </a:pPr>
            <a:r>
              <a:rPr lang="ja-JP" altLang="en-US" dirty="0" smtClean="0">
                <a:solidFill>
                  <a:sysClr val="windowText" lastClr="000000"/>
                </a:solidFill>
                <a:latin typeface="MS UI Gothic" pitchFamily="50" charset="-128"/>
                <a:ea typeface="MS UI Gothic" pitchFamily="50" charset="-128"/>
              </a:rPr>
              <a:t>　死亡日前１４日</a:t>
            </a:r>
            <a:r>
              <a:rPr lang="ja-JP" altLang="en-US" dirty="0">
                <a:solidFill>
                  <a:sysClr val="windowText" lastClr="000000"/>
                </a:solidFill>
                <a:latin typeface="MS UI Gothic" pitchFamily="50" charset="-128"/>
                <a:ea typeface="MS UI Gothic" pitchFamily="50" charset="-128"/>
              </a:rPr>
              <a:t>以内</a:t>
            </a:r>
            <a:r>
              <a:rPr lang="ja-JP" altLang="en-US" dirty="0" smtClean="0">
                <a:solidFill>
                  <a:sysClr val="windowText" lastClr="000000"/>
                </a:solidFill>
                <a:latin typeface="MS UI Gothic" pitchFamily="50" charset="-128"/>
                <a:ea typeface="MS UI Gothic" pitchFamily="50" charset="-128"/>
              </a:rPr>
              <a:t>に２回</a:t>
            </a:r>
            <a:r>
              <a:rPr lang="ja-JP" altLang="en-US" dirty="0">
                <a:solidFill>
                  <a:sysClr val="windowText" lastClr="000000"/>
                </a:solidFill>
                <a:latin typeface="MS UI Gothic" pitchFamily="50" charset="-128"/>
                <a:ea typeface="MS UI Gothic" pitchFamily="50" charset="-128"/>
              </a:rPr>
              <a:t>以上の訪問看護・指導がターミナルケア加算</a:t>
            </a:r>
            <a:r>
              <a:rPr lang="ja-JP" altLang="en-US" dirty="0" smtClean="0">
                <a:solidFill>
                  <a:sysClr val="windowText" lastClr="000000"/>
                </a:solidFill>
                <a:latin typeface="MS UI Gothic" pitchFamily="50" charset="-128"/>
                <a:ea typeface="MS UI Gothic" pitchFamily="50" charset="-128"/>
              </a:rPr>
              <a:t>の必須の算定</a:t>
            </a:r>
            <a:r>
              <a:rPr lang="ja-JP" altLang="en-US" dirty="0">
                <a:solidFill>
                  <a:sysClr val="windowText" lastClr="000000"/>
                </a:solidFill>
                <a:latin typeface="MS UI Gothic" pitchFamily="50" charset="-128"/>
                <a:ea typeface="MS UI Gothic" pitchFamily="50" charset="-128"/>
              </a:rPr>
              <a:t>要件であったが、この</a:t>
            </a:r>
            <a:r>
              <a:rPr lang="ja-JP" altLang="en-US" dirty="0">
                <a:solidFill>
                  <a:srgbClr val="0070C0"/>
                </a:solidFill>
                <a:latin typeface="MS UI Gothic" pitchFamily="50" charset="-128"/>
                <a:ea typeface="MS UI Gothic" pitchFamily="50" charset="-128"/>
              </a:rPr>
              <a:t>２回目においては、死亡日の訪問看護・指導も含む</a:t>
            </a:r>
            <a:r>
              <a:rPr lang="ja-JP" altLang="en-US" dirty="0">
                <a:solidFill>
                  <a:sysClr val="windowText" lastClr="000000"/>
                </a:solidFill>
                <a:latin typeface="MS UI Gothic" pitchFamily="50" charset="-128"/>
                <a:ea typeface="MS UI Gothic" pitchFamily="50" charset="-128"/>
              </a:rPr>
              <a:t>ことを明示する。</a:t>
            </a:r>
          </a:p>
        </p:txBody>
      </p:sp>
      <p:sp>
        <p:nvSpPr>
          <p:cNvPr id="3" name="タイトル 2"/>
          <p:cNvSpPr>
            <a:spLocks noGrp="1"/>
          </p:cNvSpPr>
          <p:nvPr>
            <p:ph type="title"/>
          </p:nvPr>
        </p:nvSpPr>
        <p:spPr>
          <a:xfrm>
            <a:off x="457200" y="260649"/>
            <a:ext cx="8229600" cy="864096"/>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看取りに至るまでの医療の充実について</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 name="スライド番号プレースホルダ 6"/>
          <p:cNvSpPr>
            <a:spLocks noGrp="1"/>
          </p:cNvSpPr>
          <p:nvPr>
            <p:ph type="sldNum" sz="quarter" idx="11"/>
          </p:nvPr>
        </p:nvSpPr>
        <p:spPr>
          <a:xfrm>
            <a:off x="6840538" y="6480175"/>
            <a:ext cx="2133600" cy="339725"/>
          </a:xfrm>
        </p:spPr>
        <p:txBody>
          <a:bodyPr/>
          <a:lstStyle/>
          <a:p>
            <a:pPr algn="r">
              <a:defRPr/>
            </a:pPr>
            <a:fld id="{583C9E15-3156-40C9-B751-505C8750F3AF}" type="slidenum">
              <a:rPr lang="en-US" sz="1400">
                <a:effectLst>
                  <a:outerShdw blurRad="38100" dist="38100" dir="2700000" algn="tl">
                    <a:srgbClr val="000000">
                      <a:alpha val="43137"/>
                    </a:srgbClr>
                  </a:outerShdw>
                </a:effectLst>
              </a:rPr>
              <a:pPr algn="r">
                <a:defRPr/>
              </a:pPr>
              <a:t>289</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2"/>
          <p:cNvSpPr txBox="1">
            <a:spLocks noChangeArrowheads="1"/>
          </p:cNvSpPr>
          <p:nvPr/>
        </p:nvSpPr>
        <p:spPr bwMode="auto">
          <a:xfrm>
            <a:off x="3378200" y="549275"/>
            <a:ext cx="2466975" cy="641350"/>
          </a:xfrm>
          <a:prstGeom prst="rect">
            <a:avLst/>
          </a:prstGeom>
          <a:noFill/>
          <a:ln w="9525">
            <a:noFill/>
            <a:miter lim="800000"/>
            <a:headEnd/>
            <a:tailEnd/>
          </a:ln>
        </p:spPr>
        <p:txBody>
          <a:bodyPr wrap="none" lIns="90000" tIns="46800" rIns="90000" bIns="46800">
            <a:spAutoFit/>
          </a:bodyPr>
          <a:lstStyle/>
          <a:p>
            <a:pPr algn="ctr"/>
            <a:r>
              <a:rPr lang="en-US" altLang="ja-JP" sz="3600">
                <a:solidFill>
                  <a:srgbClr val="000000"/>
                </a:solidFill>
                <a:ea typeface="HG創英角ｺﾞｼｯｸUB" pitchFamily="49" charset="-128"/>
              </a:rPr>
              <a:t>【</a:t>
            </a:r>
            <a:r>
              <a:rPr lang="ja-JP" altLang="en-US" sz="3600">
                <a:solidFill>
                  <a:srgbClr val="000000"/>
                </a:solidFill>
                <a:ea typeface="HG創英角ｺﾞｼｯｸUB" pitchFamily="49" charset="-128"/>
              </a:rPr>
              <a:t>総　論</a:t>
            </a:r>
            <a:r>
              <a:rPr lang="en-US" altLang="ja-JP" sz="3600">
                <a:solidFill>
                  <a:srgbClr val="000000"/>
                </a:solidFill>
                <a:ea typeface="HG創英角ｺﾞｼｯｸUB" pitchFamily="49" charset="-128"/>
              </a:rPr>
              <a:t>】</a:t>
            </a:r>
          </a:p>
        </p:txBody>
      </p:sp>
      <p:sp>
        <p:nvSpPr>
          <p:cNvPr id="83970" name="Text Box 3"/>
          <p:cNvSpPr txBox="1">
            <a:spLocks noChangeArrowheads="1"/>
          </p:cNvSpPr>
          <p:nvPr/>
        </p:nvSpPr>
        <p:spPr bwMode="auto">
          <a:xfrm>
            <a:off x="790575" y="1484313"/>
            <a:ext cx="7742238" cy="3935412"/>
          </a:xfrm>
          <a:prstGeom prst="rect">
            <a:avLst/>
          </a:prstGeom>
          <a:noFill/>
          <a:ln w="9525">
            <a:noFill/>
            <a:miter lim="800000"/>
            <a:headEnd/>
            <a:tailEnd/>
          </a:ln>
        </p:spPr>
        <p:txBody>
          <a:bodyPr lIns="90000" tIns="46800" rIns="90000" bIns="46800">
            <a:spAutoFit/>
          </a:bodyPr>
          <a:lstStyle/>
          <a:p>
            <a:r>
              <a:rPr lang="ja-JP" altLang="en-US" sz="2800">
                <a:solidFill>
                  <a:srgbClr val="000000"/>
                </a:solidFill>
                <a:latin typeface="ＭＳ Ｐゴシック" charset="-128"/>
              </a:rPr>
              <a:t>○　再診料</a:t>
            </a:r>
          </a:p>
          <a:p>
            <a:r>
              <a:rPr lang="ja-JP" altLang="en-US" sz="2800">
                <a:solidFill>
                  <a:srgbClr val="000000"/>
                </a:solidFill>
                <a:latin typeface="ＭＳ Ｐゴシック" charset="-128"/>
              </a:rPr>
              <a:t>○　複数科受診（同一日２科目の再診料）</a:t>
            </a:r>
          </a:p>
          <a:p>
            <a:r>
              <a:rPr lang="ja-JP" altLang="en-US" sz="2800">
                <a:solidFill>
                  <a:srgbClr val="000000"/>
                </a:solidFill>
                <a:latin typeface="ＭＳ Ｐゴシック" charset="-128"/>
              </a:rPr>
              <a:t>○　地域医療貢献加算→時間外対応加算</a:t>
            </a:r>
          </a:p>
          <a:p>
            <a:r>
              <a:rPr lang="ja-JP" altLang="en-US" sz="2800">
                <a:solidFill>
                  <a:srgbClr val="000000"/>
                </a:solidFill>
                <a:latin typeface="ＭＳ Ｐゴシック" charset="-128"/>
              </a:rPr>
              <a:t>○　後発医薬品の使用促進</a:t>
            </a:r>
          </a:p>
          <a:p>
            <a:r>
              <a:rPr lang="ja-JP" altLang="en-US" sz="2800">
                <a:solidFill>
                  <a:srgbClr val="000000"/>
                </a:solidFill>
                <a:latin typeface="ＭＳ Ｐゴシック" charset="-128"/>
              </a:rPr>
              <a:t>○　入院中の患者の他医療機関受診の緩和</a:t>
            </a:r>
          </a:p>
          <a:p>
            <a:r>
              <a:rPr lang="ja-JP" altLang="en-US" sz="2800">
                <a:solidFill>
                  <a:srgbClr val="000000"/>
                </a:solidFill>
                <a:latin typeface="ＭＳ Ｐゴシック" charset="-128"/>
              </a:rPr>
              <a:t>○　被災地における診療報酬の特例措置延長</a:t>
            </a:r>
          </a:p>
          <a:p>
            <a:r>
              <a:rPr lang="ja-JP" altLang="en-US" sz="2800">
                <a:solidFill>
                  <a:srgbClr val="000000"/>
                </a:solidFill>
                <a:latin typeface="ＭＳ Ｐゴシック" charset="-128"/>
              </a:rPr>
              <a:t>○　一般病棟入院基本料（</a:t>
            </a:r>
            <a:r>
              <a:rPr lang="en-US" altLang="ja-JP" sz="2800">
                <a:solidFill>
                  <a:srgbClr val="000000"/>
                </a:solidFill>
                <a:latin typeface="ＭＳ Ｐゴシック" charset="-128"/>
              </a:rPr>
              <a:t>13</a:t>
            </a:r>
            <a:r>
              <a:rPr lang="ja-JP" altLang="en-US" sz="2800">
                <a:solidFill>
                  <a:srgbClr val="000000"/>
                </a:solidFill>
                <a:latin typeface="ＭＳ Ｐゴシック" charset="-128"/>
              </a:rPr>
              <a:t>対</a:t>
            </a:r>
            <a:r>
              <a:rPr lang="en-US" altLang="ja-JP" sz="2800">
                <a:solidFill>
                  <a:srgbClr val="000000"/>
                </a:solidFill>
                <a:latin typeface="ＭＳ Ｐゴシック" charset="-128"/>
              </a:rPr>
              <a:t>1</a:t>
            </a:r>
            <a:r>
              <a:rPr lang="ja-JP" altLang="en-US" sz="2800">
                <a:solidFill>
                  <a:srgbClr val="000000"/>
                </a:solidFill>
                <a:latin typeface="ＭＳ Ｐゴシック" charset="-128"/>
              </a:rPr>
              <a:t>、</a:t>
            </a:r>
            <a:r>
              <a:rPr lang="en-US" altLang="ja-JP" sz="2800">
                <a:solidFill>
                  <a:srgbClr val="000000"/>
                </a:solidFill>
                <a:latin typeface="ＭＳ Ｐゴシック" charset="-128"/>
              </a:rPr>
              <a:t>15</a:t>
            </a:r>
            <a:r>
              <a:rPr lang="ja-JP" altLang="en-US" sz="2800">
                <a:solidFill>
                  <a:srgbClr val="000000"/>
                </a:solidFill>
                <a:latin typeface="ＭＳ Ｐゴシック" charset="-128"/>
              </a:rPr>
              <a:t>対</a:t>
            </a:r>
            <a:r>
              <a:rPr lang="en-US" altLang="ja-JP" sz="2800">
                <a:solidFill>
                  <a:srgbClr val="000000"/>
                </a:solidFill>
                <a:latin typeface="ＭＳ Ｐゴシック" charset="-128"/>
              </a:rPr>
              <a:t>1</a:t>
            </a:r>
            <a:r>
              <a:rPr lang="ja-JP" altLang="en-US" sz="2800">
                <a:solidFill>
                  <a:srgbClr val="000000"/>
                </a:solidFill>
                <a:latin typeface="ＭＳ Ｐゴシック" charset="-128"/>
              </a:rPr>
              <a:t>）</a:t>
            </a:r>
          </a:p>
          <a:p>
            <a:r>
              <a:rPr lang="ja-JP" altLang="en-US" sz="2800">
                <a:solidFill>
                  <a:srgbClr val="000000"/>
                </a:solidFill>
              </a:rPr>
              <a:t>○　診療所関連の主な改定項目</a:t>
            </a:r>
            <a:r>
              <a:rPr lang="en-US" altLang="ja-JP" sz="2800">
                <a:solidFill>
                  <a:srgbClr val="000000"/>
                </a:solidFill>
              </a:rPr>
              <a:t>《</a:t>
            </a:r>
            <a:r>
              <a:rPr lang="ja-JP" altLang="en-US" sz="2800">
                <a:solidFill>
                  <a:srgbClr val="000000"/>
                </a:solidFill>
              </a:rPr>
              <a:t>外来</a:t>
            </a:r>
            <a:r>
              <a:rPr lang="en-US" altLang="ja-JP" sz="2800">
                <a:solidFill>
                  <a:srgbClr val="000000"/>
                </a:solidFill>
              </a:rPr>
              <a:t>》</a:t>
            </a:r>
          </a:p>
          <a:p>
            <a:r>
              <a:rPr lang="ja-JP" altLang="en-US" sz="2800">
                <a:solidFill>
                  <a:srgbClr val="000000"/>
                </a:solidFill>
              </a:rPr>
              <a:t>○　有床診療所関連の主な改定項目</a:t>
            </a:r>
          </a:p>
        </p:txBody>
      </p:sp>
      <p:sp>
        <p:nvSpPr>
          <p:cNvPr id="83971"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0E7D7C64-1EF8-433E-8D2C-8D851245E045}" type="slidenum">
              <a:rPr lang="en-US" altLang="ja-JP" sz="1400">
                <a:solidFill>
                  <a:srgbClr val="000000"/>
                </a:solidFill>
              </a:rPr>
              <a:pPr algn="r"/>
              <a:t>29</a:t>
            </a:fld>
            <a:endParaRPr lang="en-US" altLang="ja-JP" sz="1400">
              <a:solidFill>
                <a:srgbClr val="000000"/>
              </a:solidFill>
            </a:endParaRPr>
          </a:p>
        </p:txBody>
      </p:sp>
    </p:spTree>
    <p:extLst>
      <p:ext uri="{BB962C8B-B14F-4D97-AF65-F5344CB8AC3E}">
        <p14:creationId xmlns:p14="http://schemas.microsoft.com/office/powerpoint/2010/main" xmlns="" val="418072610"/>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xmlns="" val="1054008982"/>
              </p:ext>
            </p:extLst>
          </p:nvPr>
        </p:nvGraphicFramePr>
        <p:xfrm>
          <a:off x="467544" y="332655"/>
          <a:ext cx="8229600" cy="6268492"/>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40132">
                <a:tc>
                  <a:txBody>
                    <a:bodyPr/>
                    <a:lstStyle/>
                    <a:p>
                      <a:pPr algn="ctr"/>
                      <a:r>
                        <a:rPr kumimoji="1" lang="ja-JP" altLang="en-US" sz="1600" b="1" dirty="0" smtClean="0">
                          <a:solidFill>
                            <a:srgbClr val="FF0000"/>
                          </a:solidFill>
                          <a:effectLst/>
                          <a:latin typeface="MS UI Gothic" pitchFamily="50" charset="-128"/>
                          <a:ea typeface="MS UI Gothic" pitchFamily="50" charset="-128"/>
                        </a:rPr>
                        <a:t>改　定　後</a:t>
                      </a:r>
                      <a:endParaRPr kumimoji="1" lang="ja-JP" altLang="en-US" sz="1600" b="1" dirty="0">
                        <a:solidFill>
                          <a:srgbClr val="FF0000"/>
                        </a:solidFill>
                        <a:effectLst/>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1600" b="0" dirty="0" smtClean="0">
                          <a:effectLst/>
                          <a:latin typeface="MS UI Gothic" pitchFamily="50" charset="-128"/>
                          <a:ea typeface="MS UI Gothic" pitchFamily="50" charset="-128"/>
                        </a:rPr>
                        <a:t>現　　行</a:t>
                      </a:r>
                      <a:endParaRPr kumimoji="1" lang="ja-JP" altLang="en-US" sz="1600" b="0" dirty="0">
                        <a:effectLst/>
                        <a:latin typeface="MS UI Gothic" pitchFamily="50" charset="-128"/>
                        <a:ea typeface="MS UI Gothic" pitchFamily="50" charset="-128"/>
                      </a:endParaRPr>
                    </a:p>
                  </a:txBody>
                  <a:tcPr>
                    <a:solidFill>
                      <a:schemeClr val="accent5">
                        <a:lumMod val="20000"/>
                        <a:lumOff val="80000"/>
                      </a:schemeClr>
                    </a:solidFill>
                  </a:tcPr>
                </a:tc>
              </a:tr>
              <a:tr h="5924565">
                <a:tc>
                  <a:txBody>
                    <a:bodyPr/>
                    <a:lstStyle/>
                    <a:p>
                      <a:pPr marL="0" marR="0" indent="0" defTabSz="914400" eaLnBrk="1" fontAlgn="auto" latinLnBrk="0" hangingPunct="1">
                        <a:lnSpc>
                          <a:spcPct val="100000"/>
                        </a:lnSpc>
                        <a:spcBef>
                          <a:spcPts val="0"/>
                        </a:spcBef>
                        <a:spcAft>
                          <a:spcPts val="600"/>
                        </a:spcAft>
                        <a:buClrTx/>
                        <a:buSzTx/>
                        <a:buFontTx/>
                        <a:buNone/>
                        <a:tabLst/>
                        <a:defRPr/>
                      </a:pPr>
                      <a:r>
                        <a:rPr lang="ja-JP" altLang="en-US" sz="1600" dirty="0" smtClean="0">
                          <a:latin typeface="MS UI Gothic" pitchFamily="50" charset="-128"/>
                          <a:ea typeface="MS UI Gothic" pitchFamily="50" charset="-128"/>
                        </a:rPr>
                        <a:t>Ｃ</a:t>
                      </a:r>
                      <a:r>
                        <a:rPr lang="en-US" altLang="ja-JP" sz="1600" dirty="0" smtClean="0">
                          <a:latin typeface="MS UI Gothic" pitchFamily="50" charset="-128"/>
                          <a:ea typeface="MS UI Gothic" pitchFamily="50" charset="-128"/>
                        </a:rPr>
                        <a:t>005</a:t>
                      </a:r>
                      <a:r>
                        <a:rPr lang="ja-JP" altLang="en-US" sz="1600" dirty="0" smtClean="0">
                          <a:latin typeface="MS UI Gothic" pitchFamily="50" charset="-128"/>
                          <a:ea typeface="MS UI Gothic" pitchFamily="50" charset="-128"/>
                        </a:rPr>
                        <a:t>　在宅患者訪問看護・指導料</a:t>
                      </a:r>
                      <a:endParaRPr lang="en-US" altLang="ja-JP" sz="1600" dirty="0" smtClean="0">
                        <a:latin typeface="MS UI Gothic" pitchFamily="50" charset="-128"/>
                        <a:ea typeface="MS UI Gothic" pitchFamily="50" charset="-128"/>
                      </a:endParaRPr>
                    </a:p>
                    <a:p>
                      <a:pPr marL="355600" marR="0" indent="-355600" defTabSz="914400" eaLnBrk="1" fontAlgn="auto" latinLnBrk="0" hangingPunct="1">
                        <a:lnSpc>
                          <a:spcPct val="100000"/>
                        </a:lnSpc>
                        <a:spcBef>
                          <a:spcPts val="0"/>
                        </a:spcBef>
                        <a:spcAft>
                          <a:spcPts val="600"/>
                        </a:spcAft>
                        <a:buClrTx/>
                        <a:buSzTx/>
                        <a:buFontTx/>
                        <a:buNone/>
                        <a:tabLst/>
                        <a:defRPr/>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注</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10</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　在宅で死亡した患者（ターミナルケアを行った後、２４時間以内に在宅以外で死亡した患者を含む）に対して、保険医療機関の保険医の指示により、</a:t>
                      </a:r>
                      <a:r>
                        <a:rPr kumimoji="1" lang="ja-JP" altLang="en-US" sz="1600" b="1" i="0" u="none" strike="noStrike" kern="1200" baseline="0" dirty="0" smtClean="0">
                          <a:solidFill>
                            <a:srgbClr val="FF0000"/>
                          </a:solidFill>
                          <a:latin typeface="MS UI Gothic" pitchFamily="50" charset="-128"/>
                          <a:ea typeface="MS UI Gothic" pitchFamily="50" charset="-128"/>
                          <a:cs typeface="+mn-cs"/>
                        </a:rPr>
                        <a:t>死亡日及び</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死亡日前１４日以内に２回以上訪問看護・指導を実施し、かつ、訪問看護におけるターミナルケアに係る支援体制について患者及び家族等に対して説明した上でターミナルケアを行った場合は、在宅ターミナルケア加算として、所定点数に２</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０００点を加算する。</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a:lnSpc>
                          <a:spcPct val="100000"/>
                        </a:lnSpc>
                      </a:pPr>
                      <a:endParaRPr kumimoji="1" lang="en-US" altLang="ja-JP" sz="1600" b="0" i="0" u="none" strike="noStrike" kern="1200" cap="none" normalizeH="0" baseline="0" dirty="0" smtClean="0">
                        <a:ln>
                          <a:noFill/>
                        </a:ln>
                        <a:solidFill>
                          <a:schemeClr val="tx1"/>
                        </a:solidFill>
                        <a:effectLst/>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600"/>
                        </a:spcAft>
                        <a:buClrTx/>
                        <a:buSzTx/>
                        <a:buFontTx/>
                        <a:buNone/>
                        <a:tabLst/>
                        <a:defRPr/>
                      </a:pPr>
                      <a:r>
                        <a:rPr lang="ja-JP" altLang="en-US" sz="1600" dirty="0" smtClean="0">
                          <a:latin typeface="MS UI Gothic" pitchFamily="50" charset="-128"/>
                          <a:ea typeface="MS UI Gothic" pitchFamily="50" charset="-128"/>
                        </a:rPr>
                        <a:t>●</a:t>
                      </a:r>
                      <a:r>
                        <a:rPr lang="zh-TW" altLang="en-US" sz="1600" dirty="0" smtClean="0">
                          <a:latin typeface="MS UI Gothic" pitchFamily="50" charset="-128"/>
                          <a:ea typeface="MS UI Gothic" pitchFamily="50" charset="-128"/>
                        </a:rPr>
                        <a:t>訪問看護療養費</a:t>
                      </a:r>
                      <a:endParaRPr kumimoji="1" lang="en-US" altLang="ja-JP" sz="1600" b="0" spc="0" baseline="0" dirty="0" smtClean="0">
                        <a:solidFill>
                          <a:schemeClr val="tx1"/>
                        </a:solidFill>
                        <a:effectLst/>
                        <a:latin typeface="MS UI Gothic" pitchFamily="50" charset="-128"/>
                        <a:ea typeface="MS UI Gothic" pitchFamily="50" charset="-128"/>
                        <a:cs typeface="+mn-cs"/>
                      </a:endParaRPr>
                    </a:p>
                    <a:p>
                      <a:pPr marL="0" indent="82550">
                        <a:lnSpc>
                          <a:spcPct val="100000"/>
                        </a:lnSpc>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　訪問看護基本療養費を算定すべき指定訪問看護を行っている訪問看護ステーションの看護師等が、在宅で死亡した利用者（ターミナルケアを行った後、２４時間以内に在宅以外で死亡した者を含む。）に対して、その主治医の指示により、</a:t>
                      </a:r>
                      <a:r>
                        <a:rPr kumimoji="1" lang="ja-JP" altLang="en-US" sz="1600" b="1" i="0" u="none" strike="noStrike" kern="1200" baseline="0" dirty="0" smtClean="0">
                          <a:solidFill>
                            <a:srgbClr val="FF0000"/>
                          </a:solidFill>
                          <a:latin typeface="MS UI Gothic" pitchFamily="50" charset="-128"/>
                          <a:ea typeface="MS UI Gothic" pitchFamily="50" charset="-128"/>
                          <a:cs typeface="+mn-cs"/>
                        </a:rPr>
                        <a:t>死亡日及び</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死亡日前１４日以内に２回以上指定訪問看護を実施し、かつ、訪問看護におけるターミナルケアに係る支援体制について利用者及びその家族等に対して説明した上でターミナルケアを行った場合は所定額を算定する。</a:t>
                      </a:r>
                      <a:endParaRPr kumimoji="1" lang="ja-JP" altLang="en-US" sz="1600" b="1" i="0" u="none"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pPr marL="0" marR="0" indent="0" defTabSz="914400" eaLnBrk="1" fontAlgn="auto" latinLnBrk="0" hangingPunct="1">
                        <a:lnSpc>
                          <a:spcPct val="100000"/>
                        </a:lnSpc>
                        <a:spcBef>
                          <a:spcPts val="0"/>
                        </a:spcBef>
                        <a:spcAft>
                          <a:spcPts val="600"/>
                        </a:spcAft>
                        <a:buClrTx/>
                        <a:buSzTx/>
                        <a:buFontTx/>
                        <a:buNone/>
                        <a:tabLst/>
                        <a:defRPr/>
                      </a:pPr>
                      <a:r>
                        <a:rPr lang="ja-JP" altLang="en-US" sz="1600" dirty="0" smtClean="0">
                          <a:latin typeface="MS UI Gothic" pitchFamily="50" charset="-128"/>
                          <a:ea typeface="MS UI Gothic" pitchFamily="50" charset="-128"/>
                        </a:rPr>
                        <a:t>Ｃ</a:t>
                      </a:r>
                      <a:r>
                        <a:rPr lang="en-US" altLang="ja-JP" sz="1600" dirty="0" smtClean="0">
                          <a:latin typeface="MS UI Gothic" pitchFamily="50" charset="-128"/>
                          <a:ea typeface="MS UI Gothic" pitchFamily="50" charset="-128"/>
                        </a:rPr>
                        <a:t>005</a:t>
                      </a:r>
                      <a:r>
                        <a:rPr lang="ja-JP" altLang="en-US" sz="1600" dirty="0" smtClean="0">
                          <a:latin typeface="MS UI Gothic" pitchFamily="50" charset="-128"/>
                          <a:ea typeface="MS UI Gothic" pitchFamily="50" charset="-128"/>
                        </a:rPr>
                        <a:t>　在宅患者訪問看護・指導料</a:t>
                      </a:r>
                      <a:endParaRPr lang="en-US" altLang="ja-JP" sz="1600" dirty="0" smtClean="0">
                        <a:latin typeface="MS UI Gothic" pitchFamily="50" charset="-128"/>
                        <a:ea typeface="MS UI Gothic" pitchFamily="50" charset="-128"/>
                      </a:endParaRPr>
                    </a:p>
                    <a:p>
                      <a:pPr marL="263525" marR="0" indent="-263525" defTabSz="914400" eaLnBrk="1" fontAlgn="auto" latinLnBrk="0" hangingPunct="1">
                        <a:lnSpc>
                          <a:spcPct val="100000"/>
                        </a:lnSpc>
                        <a:spcBef>
                          <a:spcPts val="0"/>
                        </a:spcBef>
                        <a:spcAft>
                          <a:spcPts val="600"/>
                        </a:spcAft>
                        <a:buClrTx/>
                        <a:buSzTx/>
                        <a:buFontTx/>
                        <a:buNone/>
                        <a:tabLst/>
                        <a:defRPr/>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注</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9</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　在宅で死亡した患者（ターミナルケアを行った後、２４時間以内に在宅以外で死亡した患者を含む）に対して、保険医療機関の保険医の指示により、死亡日前１４日以内に２回以上訪問看護・指導を実施し、かつ、訪問看護におけるターミナルケアに係る支援体制について患者及び家族等に対して説明した上でターミナルケアを行った場合は、在宅ターミナルケア加算として、所定点数に２</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０００点を加算する。</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a:lnSpc>
                          <a:spcPct val="100000"/>
                        </a:lnSpc>
                      </a:pPr>
                      <a:endParaRPr kumimoji="1" lang="en-US" altLang="ja-JP" sz="1600" b="0" i="0" u="none" strike="noStrike" kern="1200" cap="none" normalizeH="0" baseline="0" dirty="0" smtClean="0">
                        <a:ln>
                          <a:noFill/>
                        </a:ln>
                        <a:solidFill>
                          <a:schemeClr val="tx1"/>
                        </a:solidFill>
                        <a:effectLst/>
                        <a:latin typeface="MS UI Gothic" pitchFamily="50" charset="-128"/>
                        <a:ea typeface="MS UI Gothic" pitchFamily="50" charset="-128"/>
                        <a:cs typeface="+mn-cs"/>
                      </a:endParaRPr>
                    </a:p>
                    <a:p>
                      <a:pPr>
                        <a:lnSpc>
                          <a:spcPct val="100000"/>
                        </a:lnSpc>
                      </a:pPr>
                      <a:endParaRPr kumimoji="1" lang="en-US" altLang="ja-JP" sz="1600" b="0" i="0" u="none" strike="noStrike" kern="1200" cap="none" normalizeH="0" baseline="0" dirty="0" smtClean="0">
                        <a:ln>
                          <a:noFill/>
                        </a:ln>
                        <a:solidFill>
                          <a:schemeClr val="tx1"/>
                        </a:solidFill>
                        <a:effectLst/>
                        <a:latin typeface="MS UI Gothic" pitchFamily="50" charset="-128"/>
                        <a:ea typeface="MS UI Gothic" pitchFamily="50" charset="-128"/>
                        <a:cs typeface="+mn-cs"/>
                      </a:endParaRPr>
                    </a:p>
                    <a:p>
                      <a:pPr>
                        <a:lnSpc>
                          <a:spcPct val="100000"/>
                        </a:lnSpc>
                        <a:spcAft>
                          <a:spcPts val="600"/>
                        </a:spcAft>
                      </a:pPr>
                      <a:r>
                        <a:rPr kumimoji="1" lang="ja-JP" altLang="en-US" sz="1600" b="0" i="0" u="none" strike="noStrike" kern="1200" cap="none" normalizeH="0" baseline="0" dirty="0" smtClean="0">
                          <a:ln>
                            <a:noFill/>
                          </a:ln>
                          <a:solidFill>
                            <a:schemeClr val="tx1"/>
                          </a:solidFill>
                          <a:effectLst/>
                          <a:latin typeface="MS UI Gothic" pitchFamily="50" charset="-128"/>
                          <a:ea typeface="MS UI Gothic" pitchFamily="50" charset="-128"/>
                          <a:cs typeface="+mn-cs"/>
                        </a:rPr>
                        <a:t>●訪問看護療養費</a:t>
                      </a:r>
                      <a:endParaRPr kumimoji="1" lang="en-US" altLang="ja-JP" sz="1600" b="0" i="0" u="none" strike="noStrike" kern="1200" cap="none" normalizeH="0" baseline="0" dirty="0" smtClean="0">
                        <a:ln>
                          <a:noFill/>
                        </a:ln>
                        <a:solidFill>
                          <a:schemeClr val="tx1"/>
                        </a:solidFill>
                        <a:effectLst/>
                        <a:latin typeface="MS UI Gothic" pitchFamily="50" charset="-128"/>
                        <a:ea typeface="MS UI Gothic" pitchFamily="50" charset="-128"/>
                        <a:cs typeface="+mn-cs"/>
                      </a:endParaRPr>
                    </a:p>
                    <a:p>
                      <a:pPr marL="0" indent="82550">
                        <a:lnSpc>
                          <a:spcPct val="100000"/>
                        </a:lnSpc>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　訪問看護基本療養費を算定すべき指定訪問看護を行っている訪問看護ステーションの看護師等が、在宅で死亡した利用者（ターミナルケアを行った後、２４時間以内に在宅以外で死亡した者を含む。）に対して、その主治医の指示により、死亡日前１４日以内に２回以上指定訪問看護を実施し、かつ、訪問看護におけるターミナルケアに係る支援体制について利用者及びその家族等に対して説明した上でターミナルケアを行った場合は所定額を算定する。</a:t>
                      </a:r>
                      <a:endParaRPr kumimoji="1" lang="ja-JP" altLang="en-US" sz="16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7" name="スライド番号プレースホルダ 6"/>
          <p:cNvSpPr>
            <a:spLocks noGrp="1"/>
          </p:cNvSpPr>
          <p:nvPr>
            <p:ph type="sldNum" sz="quarter" idx="11"/>
          </p:nvPr>
        </p:nvSpPr>
        <p:spPr>
          <a:xfrm>
            <a:off x="6840538" y="6480175"/>
            <a:ext cx="2133600" cy="339725"/>
          </a:xfrm>
        </p:spPr>
        <p:txBody>
          <a:bodyPr/>
          <a:lstStyle/>
          <a:p>
            <a:pPr algn="r">
              <a:defRPr/>
            </a:pPr>
            <a:fld id="{0F893D7D-0754-40D7-B2C3-E947897EE894}" type="slidenum">
              <a:rPr lang="en-US" sz="1400">
                <a:effectLst>
                  <a:outerShdw blurRad="38100" dist="38100" dir="2700000" algn="tl">
                    <a:srgbClr val="000000">
                      <a:alpha val="43137"/>
                    </a:srgbClr>
                  </a:outerShdw>
                </a:effectLst>
              </a:rPr>
              <a:pPr algn="r">
                <a:defRPr/>
              </a:pPr>
              <a:t>290</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7308304" y="332656"/>
            <a:ext cx="16561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191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219</a:t>
            </a:r>
            <a:endParaRPr lang="ja-JP" altLang="en-US" sz="1400" dirty="0">
              <a:solidFill>
                <a:srgbClr val="002060"/>
              </a:solidFill>
              <a:latin typeface="HGPｺﾞｼｯｸM" pitchFamily="50" charset="-128"/>
              <a:ea typeface="HGPｺﾞｼｯｸM" pitchFamily="50" charset="-128"/>
            </a:endParaRPr>
          </a:p>
        </p:txBody>
      </p:sp>
      <p:sp>
        <p:nvSpPr>
          <p:cNvPr id="6" name="テキスト ボックス 5"/>
          <p:cNvSpPr txBox="1"/>
          <p:nvPr/>
        </p:nvSpPr>
        <p:spPr>
          <a:xfrm>
            <a:off x="7308304" y="3717032"/>
            <a:ext cx="16561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908720"/>
            <a:ext cx="8208912" cy="5688632"/>
          </a:xfrm>
          <a:prstGeom prst="rect">
            <a:avLst/>
          </a:prstGeom>
          <a:solidFill>
            <a:srgbClr val="FFFFCC"/>
          </a:solidFill>
          <a:effectLst>
            <a:innerShdw blurRad="63500" dist="50800" dir="13500000">
              <a:prstClr val="black">
                <a:alpha val="50000"/>
              </a:prstClr>
            </a:innerShdw>
          </a:effectLst>
        </p:spPr>
        <p:txBody>
          <a:bodyPr anchor="ctr"/>
          <a:lstStyle/>
          <a:p>
            <a:pPr marL="92075" indent="263525" fontAlgn="auto">
              <a:spcBef>
                <a:spcPts val="0"/>
              </a:spcBef>
              <a:spcAft>
                <a:spcPts val="0"/>
              </a:spcAft>
              <a:defRPr/>
            </a:pPr>
            <a:r>
              <a:rPr kumimoji="0" lang="ja-JP" altLang="en-US" sz="2400" dirty="0" smtClean="0">
                <a:latin typeface="MS UI Gothic" pitchFamily="50" charset="-128"/>
                <a:ea typeface="MS UI Gothic" pitchFamily="50" charset="-128"/>
              </a:rPr>
              <a:t>鎮痛</a:t>
            </a:r>
            <a:r>
              <a:rPr kumimoji="0" lang="ja-JP" altLang="en-US" sz="2400" dirty="0">
                <a:latin typeface="MS UI Gothic" pitchFamily="50" charset="-128"/>
                <a:ea typeface="MS UI Gothic" pitchFamily="50" charset="-128"/>
              </a:rPr>
              <a:t>療法又は化学療法を行っている入院中以外の緩和ケアニーズを持つ悪性腫瘍の</a:t>
            </a:r>
            <a:r>
              <a:rPr kumimoji="0" lang="ja-JP" altLang="en-US" sz="2400" dirty="0" smtClean="0">
                <a:latin typeface="MS UI Gothic" pitchFamily="50" charset="-128"/>
                <a:ea typeface="MS UI Gothic" pitchFamily="50" charset="-128"/>
              </a:rPr>
              <a:t>患者又は真皮を越える褥瘡の状態にある在宅療養中の患者について</a:t>
            </a:r>
            <a:r>
              <a:rPr kumimoji="0" lang="ja-JP" altLang="en-US" sz="2400" dirty="0">
                <a:latin typeface="MS UI Gothic" pitchFamily="50" charset="-128"/>
                <a:ea typeface="MS UI Gothic" pitchFamily="50" charset="-128"/>
              </a:rPr>
              <a:t>、</a:t>
            </a:r>
            <a:r>
              <a:rPr kumimoji="0" lang="ja-JP" altLang="en-US" sz="2400" dirty="0">
                <a:solidFill>
                  <a:srgbClr val="0070C0"/>
                </a:solidFill>
                <a:latin typeface="MS UI Gothic" pitchFamily="50" charset="-128"/>
                <a:ea typeface="MS UI Gothic" pitchFamily="50" charset="-128"/>
              </a:rPr>
              <a:t>医療機関等の専門性の高い看護師と訪問看護ステーションの看護師が同一日に訪問</a:t>
            </a:r>
            <a:r>
              <a:rPr kumimoji="0" lang="ja-JP" altLang="en-US" sz="2400" dirty="0">
                <a:latin typeface="MS UI Gothic" pitchFamily="50" charset="-128"/>
                <a:ea typeface="MS UI Gothic" pitchFamily="50" charset="-128"/>
              </a:rPr>
              <a:t>することについて評価を行う。</a:t>
            </a:r>
            <a:endParaRPr kumimoji="0" lang="en-US" altLang="ja-JP" sz="2400" dirty="0">
              <a:latin typeface="MS UI Gothic" pitchFamily="50" charset="-128"/>
              <a:ea typeface="MS UI Gothic" pitchFamily="50" charset="-128"/>
            </a:endParaRPr>
          </a:p>
          <a:p>
            <a:pPr marL="263525" fontAlgn="auto">
              <a:spcBef>
                <a:spcPts val="1200"/>
              </a:spcBef>
              <a:spcAft>
                <a:spcPts val="0"/>
              </a:spcAft>
              <a:defRPr/>
            </a:pPr>
            <a:r>
              <a:rPr kumimoji="0" lang="ja-JP" altLang="en-US" sz="2200" dirty="0" smtClean="0">
                <a:latin typeface="MS UI Gothic" pitchFamily="50" charset="-128"/>
                <a:ea typeface="MS UI Gothic" pitchFamily="50" charset="-128"/>
              </a:rPr>
              <a:t>●</a:t>
            </a:r>
            <a:r>
              <a:rPr kumimoji="0" lang="zh-TW" altLang="en-US" sz="2200" dirty="0" smtClean="0">
                <a:latin typeface="MS UI Gothic" pitchFamily="50" charset="-128"/>
                <a:ea typeface="MS UI Gothic" pitchFamily="50" charset="-128"/>
              </a:rPr>
              <a:t>訪問看護療養費</a:t>
            </a:r>
            <a:endParaRPr kumimoji="0" lang="en-US" altLang="zh-TW" sz="2200" dirty="0" smtClean="0">
              <a:latin typeface="MS UI Gothic" pitchFamily="50" charset="-128"/>
              <a:ea typeface="MS UI Gothic" pitchFamily="50" charset="-128"/>
            </a:endParaRPr>
          </a:p>
          <a:p>
            <a:pPr marL="811213" indent="-631825" fontAlgn="auto">
              <a:spcBef>
                <a:spcPts val="0"/>
              </a:spcBef>
              <a:spcAft>
                <a:spcPts val="0"/>
              </a:spcAft>
              <a:defRPr/>
            </a:pPr>
            <a:r>
              <a:rPr kumimoji="0" lang="ja-JP" altLang="en-US" sz="2400" dirty="0" smtClean="0">
                <a:solidFill>
                  <a:srgbClr val="FF0000"/>
                </a:solidFill>
                <a:latin typeface="MS UI Gothic" pitchFamily="50" charset="-128"/>
                <a:ea typeface="MS UI Gothic" pitchFamily="50" charset="-128"/>
              </a:rPr>
              <a:t>（</a:t>
            </a:r>
            <a:r>
              <a:rPr kumimoji="0" lang="zh-TW" altLang="en-US" sz="2400" dirty="0">
                <a:solidFill>
                  <a:srgbClr val="FF0000"/>
                </a:solidFill>
                <a:latin typeface="MS UI Gothic" pitchFamily="50" charset="-128"/>
                <a:ea typeface="MS UI Gothic" pitchFamily="50" charset="-128"/>
              </a:rPr>
              <a:t>新</a:t>
            </a:r>
            <a:r>
              <a:rPr kumimoji="0" lang="ja-JP" altLang="en-US" sz="2400" dirty="0" smtClean="0">
                <a:solidFill>
                  <a:srgbClr val="FF0000"/>
                </a:solidFill>
                <a:latin typeface="MS UI Gothic" pitchFamily="50" charset="-128"/>
                <a:ea typeface="MS UI Gothic" pitchFamily="50" charset="-128"/>
              </a:rPr>
              <a:t>）悪性腫瘍の利用者に対する緩和ケア又は褥瘡ケアに係る</a:t>
            </a:r>
            <a:r>
              <a:rPr kumimoji="0" lang="en-US" altLang="ja-JP" sz="2400" dirty="0" smtClean="0">
                <a:solidFill>
                  <a:srgbClr val="FF0000"/>
                </a:solidFill>
                <a:latin typeface="MS UI Gothic" pitchFamily="50" charset="-128"/>
                <a:ea typeface="MS UI Gothic" pitchFamily="50" charset="-128"/>
              </a:rPr>
              <a:t/>
            </a:r>
            <a:br>
              <a:rPr kumimoji="0" lang="en-US" altLang="ja-JP" sz="2400" dirty="0" smtClean="0">
                <a:solidFill>
                  <a:srgbClr val="FF0000"/>
                </a:solidFill>
                <a:latin typeface="MS UI Gothic" pitchFamily="50" charset="-128"/>
                <a:ea typeface="MS UI Gothic" pitchFamily="50" charset="-128"/>
              </a:rPr>
            </a:br>
            <a:r>
              <a:rPr kumimoji="0" lang="ja-JP" altLang="en-US" sz="2400" dirty="0" smtClean="0">
                <a:solidFill>
                  <a:srgbClr val="FF0000"/>
                </a:solidFill>
                <a:latin typeface="MS UI Gothic" pitchFamily="50" charset="-128"/>
                <a:ea typeface="MS UI Gothic" pitchFamily="50" charset="-128"/>
              </a:rPr>
              <a:t>専門の研修を受けた看護師による場合　　　</a:t>
            </a:r>
            <a:r>
              <a:rPr kumimoji="0" lang="ja-JP" altLang="en-US" sz="2400" dirty="0">
                <a:solidFill>
                  <a:srgbClr val="FF0000"/>
                </a:solidFill>
                <a:latin typeface="MS UI Gothic" pitchFamily="50" charset="-128"/>
                <a:ea typeface="MS UI Gothic" pitchFamily="50" charset="-128"/>
              </a:rPr>
              <a:t>　１２</a:t>
            </a:r>
            <a:r>
              <a:rPr kumimoji="0" lang="en-US" altLang="ja-JP" sz="2400" dirty="0">
                <a:solidFill>
                  <a:srgbClr val="FF0000"/>
                </a:solidFill>
                <a:latin typeface="MS UI Gothic" pitchFamily="50" charset="-128"/>
                <a:ea typeface="MS UI Gothic" pitchFamily="50" charset="-128"/>
              </a:rPr>
              <a:t>,</a:t>
            </a:r>
            <a:r>
              <a:rPr kumimoji="0" lang="ja-JP" altLang="en-US" sz="2400" dirty="0" smtClean="0">
                <a:solidFill>
                  <a:srgbClr val="FF0000"/>
                </a:solidFill>
                <a:latin typeface="MS UI Gothic" pitchFamily="50" charset="-128"/>
                <a:ea typeface="MS UI Gothic" pitchFamily="50" charset="-128"/>
              </a:rPr>
              <a:t>８５０円</a:t>
            </a:r>
            <a:endParaRPr kumimoji="0" lang="en-US" altLang="ja-JP" sz="2400" dirty="0" smtClean="0">
              <a:solidFill>
                <a:srgbClr val="FF0000"/>
              </a:solidFill>
              <a:latin typeface="MS UI Gothic" pitchFamily="50" charset="-128"/>
              <a:ea typeface="MS UI Gothic" pitchFamily="50" charset="-128"/>
            </a:endParaRPr>
          </a:p>
          <a:p>
            <a:pPr marL="811213" indent="-631825" fontAlgn="auto">
              <a:spcBef>
                <a:spcPts val="0"/>
              </a:spcBef>
              <a:spcAft>
                <a:spcPts val="0"/>
              </a:spcAft>
              <a:defRPr/>
            </a:pPr>
            <a:endParaRPr kumimoji="0" lang="ja-JP" altLang="en-US" sz="2400" dirty="0">
              <a:solidFill>
                <a:srgbClr val="FF0000"/>
              </a:solidFill>
              <a:latin typeface="MS UI Gothic" pitchFamily="50" charset="-128"/>
              <a:ea typeface="MS UI Gothic" pitchFamily="50" charset="-128"/>
            </a:endParaRPr>
          </a:p>
          <a:p>
            <a:pPr marL="263525" fontAlgn="auto">
              <a:spcBef>
                <a:spcPts val="600"/>
              </a:spcBef>
              <a:spcAft>
                <a:spcPts val="0"/>
              </a:spcAft>
              <a:defRPr/>
            </a:pPr>
            <a:r>
              <a:rPr kumimoji="0" lang="ja-JP" altLang="en-US" sz="2200" dirty="0">
                <a:latin typeface="MS UI Gothic" pitchFamily="50" charset="-128"/>
                <a:ea typeface="MS UI Gothic" pitchFamily="50" charset="-128"/>
              </a:rPr>
              <a:t>Ｃ</a:t>
            </a:r>
            <a:r>
              <a:rPr kumimoji="0" lang="en-US" altLang="ja-JP" sz="2200" dirty="0">
                <a:latin typeface="MS UI Gothic" pitchFamily="50" charset="-128"/>
                <a:ea typeface="MS UI Gothic" pitchFamily="50" charset="-128"/>
              </a:rPr>
              <a:t>005</a:t>
            </a:r>
            <a:r>
              <a:rPr kumimoji="0" lang="ja-JP" altLang="en-US" sz="2200" dirty="0">
                <a:latin typeface="MS UI Gothic" pitchFamily="50" charset="-128"/>
                <a:ea typeface="MS UI Gothic" pitchFamily="50" charset="-128"/>
              </a:rPr>
              <a:t>　在宅患者訪問看護・</a:t>
            </a:r>
            <a:r>
              <a:rPr kumimoji="0" lang="ja-JP" altLang="en-US" sz="2200" dirty="0" smtClean="0">
                <a:latin typeface="MS UI Gothic" pitchFamily="50" charset="-128"/>
                <a:ea typeface="MS UI Gothic" pitchFamily="50" charset="-128"/>
              </a:rPr>
              <a:t>指導料　「３」</a:t>
            </a:r>
            <a:endParaRPr kumimoji="0" lang="ja-JP" altLang="en-US" sz="2200" dirty="0">
              <a:latin typeface="MS UI Gothic" pitchFamily="50" charset="-128"/>
              <a:ea typeface="MS UI Gothic" pitchFamily="50" charset="-128"/>
            </a:endParaRPr>
          </a:p>
          <a:p>
            <a:pPr marL="811213" indent="-628650" fontAlgn="auto">
              <a:spcBef>
                <a:spcPts val="0"/>
              </a:spcBef>
              <a:spcAft>
                <a:spcPts val="0"/>
              </a:spcAft>
              <a:defRPr/>
            </a:pPr>
            <a:r>
              <a:rPr kumimoji="0" lang="ja-JP" altLang="en-US" sz="2400" dirty="0" smtClean="0">
                <a:solidFill>
                  <a:srgbClr val="FF0000"/>
                </a:solidFill>
                <a:latin typeface="MS UI Gothic" pitchFamily="50" charset="-128"/>
                <a:ea typeface="MS UI Gothic" pitchFamily="50" charset="-128"/>
              </a:rPr>
              <a:t>（</a:t>
            </a:r>
            <a:r>
              <a:rPr kumimoji="0" lang="ja-JP" altLang="en-US" sz="2400" dirty="0">
                <a:solidFill>
                  <a:srgbClr val="FF0000"/>
                </a:solidFill>
                <a:latin typeface="MS UI Gothic" pitchFamily="50" charset="-128"/>
                <a:ea typeface="MS UI Gothic" pitchFamily="50" charset="-128"/>
              </a:rPr>
              <a:t>新</a:t>
            </a:r>
            <a:r>
              <a:rPr kumimoji="0" lang="ja-JP" altLang="en-US" sz="2400" dirty="0" smtClean="0">
                <a:solidFill>
                  <a:srgbClr val="FF0000"/>
                </a:solidFill>
                <a:latin typeface="MS UI Gothic" pitchFamily="50" charset="-128"/>
                <a:ea typeface="MS UI Gothic" pitchFamily="50" charset="-128"/>
              </a:rPr>
              <a:t>）悪性腫瘍の患者に対する緩和ケア又は褥瘡ケアに係る</a:t>
            </a:r>
            <a:r>
              <a:rPr kumimoji="0" lang="en-US" altLang="ja-JP" sz="2400" dirty="0" smtClean="0">
                <a:solidFill>
                  <a:srgbClr val="FF0000"/>
                </a:solidFill>
                <a:latin typeface="MS UI Gothic" pitchFamily="50" charset="-128"/>
                <a:ea typeface="MS UI Gothic" pitchFamily="50" charset="-128"/>
              </a:rPr>
              <a:t/>
            </a:r>
            <a:br>
              <a:rPr kumimoji="0" lang="en-US" altLang="ja-JP" sz="2400" dirty="0" smtClean="0">
                <a:solidFill>
                  <a:srgbClr val="FF0000"/>
                </a:solidFill>
                <a:latin typeface="MS UI Gothic" pitchFamily="50" charset="-128"/>
                <a:ea typeface="MS UI Gothic" pitchFamily="50" charset="-128"/>
              </a:rPr>
            </a:br>
            <a:r>
              <a:rPr kumimoji="0" lang="ja-JP" altLang="en-US" sz="2400" dirty="0" smtClean="0">
                <a:solidFill>
                  <a:srgbClr val="FF0000"/>
                </a:solidFill>
                <a:latin typeface="MS UI Gothic" pitchFamily="50" charset="-128"/>
                <a:ea typeface="MS UI Gothic" pitchFamily="50" charset="-128"/>
              </a:rPr>
              <a:t>専門の研修を受けた看護師による場合　　　　　１</a:t>
            </a:r>
            <a:r>
              <a:rPr kumimoji="0" lang="en-US" altLang="ja-JP" sz="2400" dirty="0">
                <a:solidFill>
                  <a:srgbClr val="FF0000"/>
                </a:solidFill>
                <a:latin typeface="MS UI Gothic" pitchFamily="50" charset="-128"/>
                <a:ea typeface="MS UI Gothic" pitchFamily="50" charset="-128"/>
              </a:rPr>
              <a:t>,</a:t>
            </a:r>
            <a:r>
              <a:rPr kumimoji="0" lang="ja-JP" altLang="en-US" sz="2400" dirty="0">
                <a:solidFill>
                  <a:srgbClr val="FF0000"/>
                </a:solidFill>
                <a:latin typeface="MS UI Gothic" pitchFamily="50" charset="-128"/>
                <a:ea typeface="MS UI Gothic" pitchFamily="50" charset="-128"/>
              </a:rPr>
              <a:t>２８５点</a:t>
            </a:r>
          </a:p>
          <a:p>
            <a:pPr marL="534988" fontAlgn="auto">
              <a:spcBef>
                <a:spcPts val="1200"/>
              </a:spcBef>
              <a:spcAft>
                <a:spcPts val="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算定要件</a:t>
            </a:r>
            <a:r>
              <a:rPr kumimoji="0" lang="en-US" altLang="ja-JP" sz="2000" dirty="0">
                <a:latin typeface="MS UI Gothic" pitchFamily="50" charset="-128"/>
                <a:ea typeface="MS UI Gothic" pitchFamily="50" charset="-128"/>
              </a:rPr>
              <a:t>]</a:t>
            </a:r>
          </a:p>
          <a:p>
            <a:pPr marL="628650" indent="274638" fontAlgn="auto">
              <a:spcBef>
                <a:spcPts val="0"/>
              </a:spcBef>
              <a:spcAft>
                <a:spcPts val="0"/>
              </a:spcAft>
              <a:defRPr/>
            </a:pPr>
            <a:r>
              <a:rPr kumimoji="0" lang="ja-JP" altLang="en-US" sz="2000" dirty="0" smtClean="0">
                <a:latin typeface="MS UI Gothic" pitchFamily="50" charset="-128"/>
                <a:ea typeface="MS UI Gothic" pitchFamily="50" charset="-128"/>
              </a:rPr>
              <a:t>がん患者へ</a:t>
            </a:r>
            <a:r>
              <a:rPr kumimoji="0" lang="ja-JP" altLang="en-US" sz="2000" dirty="0">
                <a:latin typeface="MS UI Gothic" pitchFamily="50" charset="-128"/>
                <a:ea typeface="MS UI Gothic" pitchFamily="50" charset="-128"/>
              </a:rPr>
              <a:t>の緩和ケア</a:t>
            </a:r>
            <a:r>
              <a:rPr kumimoji="0" lang="ja-JP" altLang="en-US" sz="2000" dirty="0" smtClean="0">
                <a:latin typeface="MS UI Gothic" pitchFamily="50" charset="-128"/>
                <a:ea typeface="MS UI Gothic" pitchFamily="50" charset="-128"/>
              </a:rPr>
              <a:t>等又は褥瘡患者への処置やケア等に</a:t>
            </a:r>
            <a:r>
              <a:rPr kumimoji="0" lang="ja-JP" altLang="en-US" sz="2000" dirty="0">
                <a:latin typeface="MS UI Gothic" pitchFamily="50" charset="-128"/>
                <a:ea typeface="MS UI Gothic" pitchFamily="50" charset="-128"/>
              </a:rPr>
              <a:t>係る</a:t>
            </a:r>
            <a:r>
              <a:rPr kumimoji="0" lang="ja-JP" altLang="en-US" sz="2000" dirty="0">
                <a:solidFill>
                  <a:srgbClr val="0070C0"/>
                </a:solidFill>
                <a:latin typeface="MS UI Gothic" pitchFamily="50" charset="-128"/>
                <a:ea typeface="MS UI Gothic" pitchFamily="50" charset="-128"/>
              </a:rPr>
              <a:t>６月以上の適切な研修を修了</a:t>
            </a:r>
            <a:r>
              <a:rPr kumimoji="0" lang="ja-JP" altLang="en-US" sz="2000" dirty="0">
                <a:latin typeface="MS UI Gothic" pitchFamily="50" charset="-128"/>
                <a:ea typeface="MS UI Gothic" pitchFamily="50" charset="-128"/>
              </a:rPr>
              <a:t>した者であること。</a:t>
            </a:r>
            <a:endParaRPr kumimoji="0" lang="en-US" altLang="ja-JP" sz="2000" b="1" dirty="0">
              <a:solidFill>
                <a:srgbClr val="FF0000"/>
              </a:solidFill>
              <a:latin typeface="MS UI Gothic" pitchFamily="50" charset="-128"/>
              <a:ea typeface="MS UI Gothic" pitchFamily="50" charset="-128"/>
            </a:endParaRPr>
          </a:p>
        </p:txBody>
      </p:sp>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a:bodyP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専門性の高い看護師による訪問の評価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EFE4D1CD-F2FE-42A2-B750-D5D87D4DD5BA}" type="slidenum">
              <a:rPr lang="en-US" sz="1400">
                <a:effectLst>
                  <a:outerShdw blurRad="38100" dist="38100" dir="2700000" algn="tl">
                    <a:srgbClr val="000000">
                      <a:alpha val="43137"/>
                    </a:srgbClr>
                  </a:outerShdw>
                </a:effectLst>
              </a:rPr>
              <a:pPr algn="r">
                <a:defRPr/>
              </a:pPr>
              <a:t>291</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4788024" y="4077072"/>
            <a:ext cx="414096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190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217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644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903</a:t>
            </a:r>
            <a:endParaRPr lang="ja-JP" altLang="en-US" sz="1400" dirty="0">
              <a:solidFill>
                <a:srgbClr val="002060"/>
              </a:solidFill>
              <a:latin typeface="HGPｺﾞｼｯｸM" pitchFamily="50" charset="-128"/>
              <a:ea typeface="HGPｺﾞｼｯｸM" pitchFamily="50" charset="-128"/>
            </a:endParaRPr>
          </a:p>
        </p:txBody>
      </p:sp>
      <p:sp>
        <p:nvSpPr>
          <p:cNvPr id="7" name="テキスト ボックス 6"/>
          <p:cNvSpPr txBox="1"/>
          <p:nvPr/>
        </p:nvSpPr>
        <p:spPr>
          <a:xfrm>
            <a:off x="3131840" y="2852936"/>
            <a:ext cx="266531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727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8313" y="1196975"/>
            <a:ext cx="8229600" cy="5111750"/>
          </a:xfrm>
          <a:prstGeom prst="rect">
            <a:avLst/>
          </a:prstGeom>
          <a:solidFill>
            <a:srgbClr val="FFFFCC"/>
          </a:solidFill>
          <a:effectLst>
            <a:outerShdw blurRad="50800" dist="38100" dir="13500000" algn="br" rotWithShape="0">
              <a:prstClr val="black">
                <a:alpha val="40000"/>
              </a:prstClr>
            </a:outerShdw>
          </a:effectLst>
        </p:spPr>
        <p:txBody>
          <a:bodyPr anchor="ctr"/>
          <a:lstStyle/>
          <a:p>
            <a:pPr fontAlgn="auto">
              <a:spcBef>
                <a:spcPts val="0"/>
              </a:spcBef>
              <a:spcAft>
                <a:spcPts val="600"/>
              </a:spcAft>
              <a:defRPr/>
            </a:pPr>
            <a:r>
              <a:rPr kumimoji="0" lang="ja-JP" altLang="en-US" sz="2800" dirty="0">
                <a:latin typeface="MS UI Gothic" pitchFamily="50" charset="-128"/>
                <a:ea typeface="MS UI Gothic" pitchFamily="50" charset="-128"/>
              </a:rPr>
              <a:t>◆訪問看護療養費の早朝・夜間・深夜加算</a:t>
            </a:r>
          </a:p>
          <a:p>
            <a:pPr marL="273050" indent="263525" fontAlgn="auto">
              <a:spcBef>
                <a:spcPts val="0"/>
              </a:spcBef>
              <a:spcAft>
                <a:spcPts val="0"/>
              </a:spcAft>
              <a:defRPr/>
            </a:pPr>
            <a:r>
              <a:rPr kumimoji="0" lang="ja-JP" altLang="en-US" sz="2400" dirty="0" smtClean="0">
                <a:latin typeface="MS UI Gothic" pitchFamily="50" charset="-128"/>
                <a:ea typeface="MS UI Gothic" pitchFamily="50" charset="-128"/>
              </a:rPr>
              <a:t>現在</a:t>
            </a:r>
            <a:r>
              <a:rPr kumimoji="0" lang="ja-JP" altLang="en-US" sz="2400" dirty="0">
                <a:latin typeface="MS UI Gothic" pitchFamily="50" charset="-128"/>
                <a:ea typeface="MS UI Gothic" pitchFamily="50" charset="-128"/>
              </a:rPr>
              <a:t>、医療保険においては、標榜時間外の訪問看護について、その他利用料として自費を徴収しているが、</a:t>
            </a:r>
            <a:r>
              <a:rPr kumimoji="0" lang="ja-JP" altLang="en-US" sz="2400" dirty="0">
                <a:solidFill>
                  <a:srgbClr val="0070C0"/>
                </a:solidFill>
                <a:latin typeface="MS UI Gothic" pitchFamily="50" charset="-128"/>
                <a:ea typeface="MS UI Gothic" pitchFamily="50" charset="-128"/>
              </a:rPr>
              <a:t>早朝、夜間、深夜加算を介護保険と同様に医療保険においても新設</a:t>
            </a:r>
            <a:r>
              <a:rPr kumimoji="0" lang="ja-JP" altLang="en-US" sz="2400" dirty="0">
                <a:latin typeface="MS UI Gothic" pitchFamily="50" charset="-128"/>
                <a:ea typeface="MS UI Gothic" pitchFamily="50" charset="-128"/>
              </a:rPr>
              <a:t>する。</a:t>
            </a:r>
            <a:endParaRPr kumimoji="0" lang="en-US" altLang="ja-JP" sz="2400" dirty="0">
              <a:latin typeface="MS UI Gothic" pitchFamily="50" charset="-128"/>
              <a:ea typeface="MS UI Gothic" pitchFamily="50" charset="-128"/>
            </a:endParaRPr>
          </a:p>
          <a:p>
            <a:pPr fontAlgn="auto">
              <a:spcBef>
                <a:spcPts val="0"/>
              </a:spcBef>
              <a:spcAft>
                <a:spcPts val="0"/>
              </a:spcAft>
              <a:defRPr/>
            </a:pPr>
            <a:endParaRPr lang="en-US" altLang="ja-JP" sz="2400" dirty="0">
              <a:latin typeface="MS UI Gothic" pitchFamily="50" charset="-128"/>
              <a:ea typeface="MS UI Gothic" pitchFamily="50" charset="-128"/>
            </a:endParaRPr>
          </a:p>
          <a:p>
            <a:pPr marL="177800" fontAlgn="auto">
              <a:spcBef>
                <a:spcPts val="0"/>
              </a:spcBef>
              <a:spcAft>
                <a:spcPts val="0"/>
              </a:spcAft>
              <a:defRPr/>
            </a:pPr>
            <a:r>
              <a:rPr kumimoji="0" lang="ja-JP" altLang="en-US" sz="2400" dirty="0">
                <a:latin typeface="MS UI Gothic" pitchFamily="50" charset="-128"/>
                <a:ea typeface="MS UI Gothic" pitchFamily="50" charset="-128"/>
              </a:rPr>
              <a:t>●訪問看護療養費</a:t>
            </a:r>
            <a:endParaRPr kumimoji="0" lang="en-US" altLang="ja-JP" sz="2400" dirty="0">
              <a:latin typeface="MS UI Gothic" pitchFamily="50" charset="-128"/>
              <a:ea typeface="MS UI Gothic" pitchFamily="50" charset="-128"/>
            </a:endParaRPr>
          </a:p>
          <a:p>
            <a:pPr marL="177800"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（新）早朝・夜間加算（６時～８時・１８時～２２時） 　２</a:t>
            </a:r>
            <a:r>
              <a:rPr kumimoji="0" lang="en-US" altLang="ja-JP" sz="2400" dirty="0">
                <a:solidFill>
                  <a:srgbClr val="FF0000"/>
                </a:solidFill>
                <a:latin typeface="MS UI Gothic" pitchFamily="50" charset="-128"/>
                <a:ea typeface="MS UI Gothic" pitchFamily="50" charset="-128"/>
              </a:rPr>
              <a:t>,</a:t>
            </a:r>
            <a:r>
              <a:rPr kumimoji="0" lang="ja-JP" altLang="en-US" sz="2400" dirty="0">
                <a:solidFill>
                  <a:srgbClr val="FF0000"/>
                </a:solidFill>
                <a:latin typeface="MS UI Gothic" pitchFamily="50" charset="-128"/>
                <a:ea typeface="MS UI Gothic" pitchFamily="50" charset="-128"/>
              </a:rPr>
              <a:t>１００円</a:t>
            </a:r>
            <a:endParaRPr kumimoji="0" lang="en-US" altLang="ja-JP" sz="2400" dirty="0">
              <a:solidFill>
                <a:srgbClr val="FF0000"/>
              </a:solidFill>
              <a:latin typeface="MS UI Gothic" pitchFamily="50" charset="-128"/>
              <a:ea typeface="MS UI Gothic" pitchFamily="50" charset="-128"/>
            </a:endParaRPr>
          </a:p>
          <a:p>
            <a:pPr marL="177800"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（新）深夜加算　　　　（２２時～６時まで）   　　 　   　４</a:t>
            </a:r>
            <a:r>
              <a:rPr kumimoji="0" lang="en-US" altLang="ja-JP" sz="2400" dirty="0">
                <a:solidFill>
                  <a:srgbClr val="FF0000"/>
                </a:solidFill>
                <a:latin typeface="MS UI Gothic" pitchFamily="50" charset="-128"/>
                <a:ea typeface="MS UI Gothic" pitchFamily="50" charset="-128"/>
              </a:rPr>
              <a:t>,</a:t>
            </a:r>
            <a:r>
              <a:rPr kumimoji="0" lang="ja-JP" altLang="en-US" sz="2400" dirty="0">
                <a:solidFill>
                  <a:srgbClr val="FF0000"/>
                </a:solidFill>
                <a:latin typeface="MS UI Gothic" pitchFamily="50" charset="-128"/>
                <a:ea typeface="MS UI Gothic" pitchFamily="50" charset="-128"/>
              </a:rPr>
              <a:t>２００円</a:t>
            </a:r>
            <a:endParaRPr kumimoji="0" lang="en-US" altLang="ja-JP" sz="2400" dirty="0">
              <a:solidFill>
                <a:srgbClr val="FF0000"/>
              </a:solidFill>
              <a:latin typeface="MS UI Gothic" pitchFamily="50" charset="-128"/>
              <a:ea typeface="MS UI Gothic" pitchFamily="50" charset="-128"/>
            </a:endParaRPr>
          </a:p>
          <a:p>
            <a:pPr fontAlgn="auto">
              <a:spcBef>
                <a:spcPts val="0"/>
              </a:spcBef>
              <a:spcAft>
                <a:spcPts val="0"/>
              </a:spcAft>
              <a:defRPr/>
            </a:pPr>
            <a:endParaRPr kumimoji="0" lang="ja-JP" altLang="en-US" sz="2400" dirty="0">
              <a:solidFill>
                <a:srgbClr val="FF0000"/>
              </a:solidFill>
              <a:latin typeface="MS UI Gothic" pitchFamily="50" charset="-128"/>
              <a:ea typeface="MS UI Gothic" pitchFamily="50" charset="-128"/>
            </a:endParaRPr>
          </a:p>
          <a:p>
            <a:pPr marL="177800" fontAlgn="auto">
              <a:spcBef>
                <a:spcPts val="0"/>
              </a:spcBef>
              <a:spcAft>
                <a:spcPts val="0"/>
              </a:spcAft>
              <a:defRPr/>
            </a:pPr>
            <a:r>
              <a:rPr kumimoji="0" lang="en-US" altLang="ja-JP" sz="2400" dirty="0">
                <a:latin typeface="MS UI Gothic" pitchFamily="50" charset="-128"/>
                <a:ea typeface="MS UI Gothic" pitchFamily="50" charset="-128"/>
              </a:rPr>
              <a:t>C005</a:t>
            </a:r>
            <a:r>
              <a:rPr kumimoji="0" lang="ja-JP" altLang="en-US" sz="2400" dirty="0">
                <a:latin typeface="MS UI Gothic" pitchFamily="50" charset="-128"/>
                <a:ea typeface="MS UI Gothic" pitchFamily="50" charset="-128"/>
              </a:rPr>
              <a:t>　在宅患者訪問看護・指導料</a:t>
            </a:r>
            <a:endParaRPr kumimoji="0" lang="en-US" altLang="ja-JP" sz="2400" dirty="0">
              <a:latin typeface="MS UI Gothic" pitchFamily="50" charset="-128"/>
              <a:ea typeface="MS UI Gothic" pitchFamily="50" charset="-128"/>
            </a:endParaRPr>
          </a:p>
          <a:p>
            <a:pPr marL="177800"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（新）早朝・夜間加算（６時～８時・１８時～２２時） 　  ２１０点</a:t>
            </a:r>
            <a:endParaRPr kumimoji="0" lang="en-US" altLang="ja-JP" sz="2400" dirty="0">
              <a:solidFill>
                <a:srgbClr val="FF0000"/>
              </a:solidFill>
              <a:latin typeface="MS UI Gothic" pitchFamily="50" charset="-128"/>
              <a:ea typeface="MS UI Gothic" pitchFamily="50" charset="-128"/>
            </a:endParaRPr>
          </a:p>
          <a:p>
            <a:pPr marL="177800"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（新）深夜加算　　　　（２２時～６時まで） </a:t>
            </a:r>
            <a:r>
              <a:rPr kumimoji="0" lang="en-US" altLang="ja-JP" sz="2400" dirty="0">
                <a:solidFill>
                  <a:srgbClr val="FF0000"/>
                </a:solidFill>
                <a:latin typeface="MS UI Gothic" pitchFamily="50" charset="-128"/>
                <a:ea typeface="MS UI Gothic" pitchFamily="50" charset="-128"/>
              </a:rPr>
              <a:t>	</a:t>
            </a:r>
            <a:r>
              <a:rPr kumimoji="0" lang="ja-JP" altLang="en-US" sz="2400" dirty="0">
                <a:solidFill>
                  <a:srgbClr val="FF0000"/>
                </a:solidFill>
                <a:latin typeface="MS UI Gothic" pitchFamily="50" charset="-128"/>
                <a:ea typeface="MS UI Gothic" pitchFamily="50" charset="-128"/>
              </a:rPr>
              <a:t>　　　　 　　４２０点</a:t>
            </a:r>
            <a:endParaRPr lang="ja-JP" altLang="en-US" sz="2400" dirty="0">
              <a:solidFill>
                <a:srgbClr val="FF0000"/>
              </a:solidFill>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230C1E2E-F650-46E1-81E4-20C9015D3C34}" type="slidenum">
              <a:rPr lang="en-US" sz="1400">
                <a:effectLst>
                  <a:outerShdw blurRad="38100" dist="38100" dir="2700000" algn="tl">
                    <a:srgbClr val="000000">
                      <a:alpha val="43137"/>
                    </a:srgbClr>
                  </a:outerShdw>
                </a:effectLst>
              </a:rPr>
              <a:pPr algn="r">
                <a:defRPr/>
              </a:pPr>
              <a:t>292</a:t>
            </a:fld>
            <a:endParaRPr lang="en-US" sz="1400" dirty="0">
              <a:effectLst>
                <a:outerShdw blurRad="38100" dist="38100" dir="2700000" algn="tl">
                  <a:srgbClr val="000000">
                    <a:alpha val="43137"/>
                  </a:srgbClr>
                </a:outerShdw>
              </a:effectLst>
            </a:endParaRPr>
          </a:p>
        </p:txBody>
      </p:sp>
      <p:sp>
        <p:nvSpPr>
          <p:cNvPr id="9" name="タイトル 2"/>
          <p:cNvSpPr txBox="1">
            <a:spLocks/>
          </p:cNvSpPr>
          <p:nvPr/>
        </p:nvSpPr>
        <p:spPr>
          <a:xfrm>
            <a:off x="457200" y="188640"/>
            <a:ext cx="8229600" cy="864096"/>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kumimoji="0" lang="ja-JP" altLang="en-US" sz="3600" dirty="0">
                <a:effectLst>
                  <a:outerShdw blurRad="38100" dist="38100" dir="2700000" algn="tl">
                    <a:srgbClr val="000000">
                      <a:alpha val="43137"/>
                    </a:srgbClr>
                  </a:outerShdw>
                </a:effectLst>
                <a:latin typeface="HG丸ｺﾞｼｯｸM-PRO" pitchFamily="50" charset="-128"/>
                <a:ea typeface="HG丸ｺﾞｼｯｸM-PRO" pitchFamily="50" charset="-128"/>
              </a:rPr>
              <a:t>介護保険の訪問看護との整合</a:t>
            </a:r>
            <a:endParaRPr lang="ja-JP" altLang="en-US" sz="36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6" name="テキスト ボックス 5"/>
          <p:cNvSpPr txBox="1"/>
          <p:nvPr/>
        </p:nvSpPr>
        <p:spPr>
          <a:xfrm>
            <a:off x="5148064" y="4941168"/>
            <a:ext cx="226876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191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193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220</a:t>
            </a:r>
            <a:endParaRPr lang="ja-JP" altLang="en-US" sz="1400" dirty="0">
              <a:solidFill>
                <a:srgbClr val="002060"/>
              </a:solidFill>
              <a:latin typeface="HGPｺﾞｼｯｸM" pitchFamily="50" charset="-128"/>
              <a:ea typeface="HGPｺﾞｼｯｸM" pitchFamily="50" charset="-128"/>
            </a:endParaRPr>
          </a:p>
        </p:txBody>
      </p:sp>
      <p:sp>
        <p:nvSpPr>
          <p:cNvPr id="7" name="テキスト ボックス 6"/>
          <p:cNvSpPr txBox="1"/>
          <p:nvPr/>
        </p:nvSpPr>
        <p:spPr>
          <a:xfrm>
            <a:off x="3275856" y="3429000"/>
            <a:ext cx="262880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728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8313" y="1341438"/>
            <a:ext cx="8229600" cy="4391025"/>
          </a:xfrm>
          <a:prstGeom prst="rect">
            <a:avLst/>
          </a:prstGeom>
          <a:solidFill>
            <a:srgbClr val="FFFFCC"/>
          </a:solidFill>
          <a:effectLst>
            <a:outerShdw blurRad="50800" dist="38100" dir="13500000" algn="br" rotWithShape="0">
              <a:prstClr val="black">
                <a:alpha val="40000"/>
              </a:prstClr>
            </a:outerShdw>
          </a:effectLst>
        </p:spPr>
        <p:txBody>
          <a:bodyPr anchor="ctr"/>
          <a:lstStyle/>
          <a:p>
            <a:pPr fontAlgn="auto">
              <a:spcBef>
                <a:spcPts val="0"/>
              </a:spcBef>
              <a:spcAft>
                <a:spcPts val="600"/>
              </a:spcAft>
              <a:defRPr/>
            </a:pPr>
            <a:r>
              <a:rPr kumimoji="0" lang="ja-JP" altLang="en-US" sz="2800" dirty="0">
                <a:latin typeface="MS UI Gothic" pitchFamily="50" charset="-128"/>
                <a:ea typeface="MS UI Gothic" pitchFamily="50" charset="-128"/>
              </a:rPr>
              <a:t>◆重症者管理加算の名称変更・要件の見直し</a:t>
            </a:r>
          </a:p>
          <a:p>
            <a:pPr marL="273050" indent="82550" fontAlgn="auto">
              <a:spcBef>
                <a:spcPts val="0"/>
              </a:spcBef>
              <a:spcAft>
                <a:spcPts val="0"/>
              </a:spcAft>
              <a:defRPr/>
            </a:pPr>
            <a:r>
              <a:rPr kumimoji="0" lang="ja-JP" altLang="en-US" sz="2800" dirty="0">
                <a:latin typeface="MS UI Gothic" pitchFamily="50" charset="-128"/>
                <a:ea typeface="MS UI Gothic" pitchFamily="50" charset="-128"/>
              </a:rPr>
              <a:t>　介護保険における同趣旨の特別管理加算との齟齬を解消するために以下の見直しを行う。</a:t>
            </a:r>
          </a:p>
          <a:p>
            <a:pPr marL="534988" indent="-261938" fontAlgn="auto">
              <a:spcBef>
                <a:spcPts val="600"/>
              </a:spcBef>
              <a:spcAft>
                <a:spcPts val="0"/>
              </a:spcAft>
              <a:defRPr/>
            </a:pPr>
            <a:r>
              <a:rPr kumimoji="0" lang="en-US" altLang="ja-JP" sz="2800" dirty="0">
                <a:latin typeface="MS UI Gothic" pitchFamily="50" charset="-128"/>
                <a:ea typeface="MS UI Gothic" pitchFamily="50" charset="-128"/>
              </a:rPr>
              <a:t>(1)</a:t>
            </a:r>
            <a:r>
              <a:rPr kumimoji="0" lang="ja-JP" altLang="en-US" sz="2800" dirty="0">
                <a:latin typeface="MS UI Gothic" pitchFamily="50" charset="-128"/>
                <a:ea typeface="MS UI Gothic" pitchFamily="50" charset="-128"/>
              </a:rPr>
              <a:t>　医療保険の重症者管理加算を</a:t>
            </a:r>
            <a:r>
              <a:rPr kumimoji="0" lang="ja-JP" altLang="en-US" sz="2800" dirty="0">
                <a:solidFill>
                  <a:srgbClr val="0070C0"/>
                </a:solidFill>
                <a:latin typeface="MS UI Gothic" pitchFamily="50" charset="-128"/>
                <a:ea typeface="MS UI Gothic" pitchFamily="50" charset="-128"/>
              </a:rPr>
              <a:t>特別管理加算とし、名称を統一</a:t>
            </a:r>
            <a:r>
              <a:rPr kumimoji="0" lang="ja-JP" altLang="en-US" sz="2800" dirty="0">
                <a:latin typeface="MS UI Gothic" pitchFamily="50" charset="-128"/>
                <a:ea typeface="MS UI Gothic" pitchFamily="50" charset="-128"/>
              </a:rPr>
              <a:t>する。</a:t>
            </a:r>
          </a:p>
          <a:p>
            <a:pPr marL="534988" indent="-261938" fontAlgn="auto">
              <a:spcBef>
                <a:spcPts val="600"/>
              </a:spcBef>
              <a:spcAft>
                <a:spcPts val="0"/>
              </a:spcAft>
              <a:defRPr/>
            </a:pPr>
            <a:r>
              <a:rPr kumimoji="0" lang="en-US" altLang="ja-JP" sz="2800" dirty="0">
                <a:latin typeface="MS UI Gothic" pitchFamily="50" charset="-128"/>
                <a:ea typeface="MS UI Gothic" pitchFamily="50" charset="-128"/>
              </a:rPr>
              <a:t>(2)</a:t>
            </a:r>
            <a:r>
              <a:rPr kumimoji="0" lang="ja-JP" altLang="en-US" sz="2800" dirty="0">
                <a:latin typeface="MS UI Gothic" pitchFamily="50" charset="-128"/>
                <a:ea typeface="MS UI Gothic" pitchFamily="50" charset="-128"/>
              </a:rPr>
              <a:t>　重症者管理加算および在宅移行管理加算における「１月以内の期間に４日以上の訪問看護・指導を行うこと」とする</a:t>
            </a:r>
            <a:r>
              <a:rPr kumimoji="0" lang="ja-JP" altLang="en-US" sz="2800" dirty="0">
                <a:solidFill>
                  <a:srgbClr val="0070C0"/>
                </a:solidFill>
                <a:latin typeface="MS UI Gothic" pitchFamily="50" charset="-128"/>
                <a:ea typeface="MS UI Gothic" pitchFamily="50" charset="-128"/>
              </a:rPr>
              <a:t>算定要件を削除</a:t>
            </a:r>
            <a:r>
              <a:rPr kumimoji="0" lang="ja-JP" altLang="en-US" sz="2800" dirty="0">
                <a:latin typeface="MS UI Gothic" pitchFamily="50" charset="-128"/>
                <a:ea typeface="MS UI Gothic" pitchFamily="50" charset="-128"/>
              </a:rPr>
              <a:t>する。</a:t>
            </a:r>
            <a:endParaRPr lang="ja-JP" altLang="en-US" sz="2800" dirty="0">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8500C4EB-8D76-4151-BC00-5F5EEB1E10A2}" type="slidenum">
              <a:rPr lang="en-US" sz="1400">
                <a:effectLst>
                  <a:outerShdw blurRad="38100" dist="38100" dir="2700000" algn="tl">
                    <a:srgbClr val="000000">
                      <a:alpha val="43137"/>
                    </a:srgbClr>
                  </a:outerShdw>
                </a:effectLst>
              </a:rPr>
              <a:pPr algn="r">
                <a:defRPr/>
              </a:pPr>
              <a:t>293</a:t>
            </a:fld>
            <a:endParaRPr lang="en-US" sz="1400" dirty="0">
              <a:effectLst>
                <a:outerShdw blurRad="38100" dist="38100" dir="2700000" algn="tl">
                  <a:srgbClr val="000000">
                    <a:alpha val="43137"/>
                  </a:srgbClr>
                </a:outerShdw>
              </a:effectLst>
            </a:endParaRPr>
          </a:p>
        </p:txBody>
      </p:sp>
      <p:sp>
        <p:nvSpPr>
          <p:cNvPr id="6" name="タイトル 2"/>
          <p:cNvSpPr txBox="1">
            <a:spLocks/>
          </p:cNvSpPr>
          <p:nvPr/>
        </p:nvSpPr>
        <p:spPr>
          <a:xfrm>
            <a:off x="457200" y="188640"/>
            <a:ext cx="8229600" cy="864096"/>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kumimoji="0" lang="ja-JP" altLang="en-US" sz="3600" dirty="0">
                <a:effectLst>
                  <a:outerShdw blurRad="38100" dist="38100" dir="2700000" algn="tl">
                    <a:srgbClr val="000000">
                      <a:alpha val="43137"/>
                    </a:srgbClr>
                  </a:outerShdw>
                </a:effectLst>
                <a:latin typeface="HG丸ｺﾞｼｯｸM-PRO" pitchFamily="50" charset="-128"/>
                <a:ea typeface="HG丸ｺﾞｼｯｸM-PRO" pitchFamily="50" charset="-128"/>
              </a:rPr>
              <a:t>介護保険の訪問看護との整合</a:t>
            </a:r>
            <a:endParaRPr lang="ja-JP" altLang="en-US" sz="36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xmlns="" val="3192414106"/>
              </p:ext>
            </p:extLst>
          </p:nvPr>
        </p:nvGraphicFramePr>
        <p:xfrm>
          <a:off x="467544" y="116633"/>
          <a:ext cx="8229600" cy="6624736"/>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59680">
                <a:tc>
                  <a:txBody>
                    <a:bodyPr/>
                    <a:lstStyle/>
                    <a:p>
                      <a:pPr algn="ctr"/>
                      <a:r>
                        <a:rPr kumimoji="1" lang="ja-JP" altLang="en-US" sz="1500" b="1" dirty="0" smtClean="0">
                          <a:solidFill>
                            <a:srgbClr val="FF0000"/>
                          </a:solidFill>
                          <a:effectLst/>
                          <a:latin typeface="MS UI Gothic" pitchFamily="50" charset="-128"/>
                          <a:ea typeface="MS UI Gothic" pitchFamily="50" charset="-128"/>
                        </a:rPr>
                        <a:t>改　定　後</a:t>
                      </a:r>
                      <a:endParaRPr kumimoji="1" lang="ja-JP" altLang="en-US" sz="1500" b="1" dirty="0">
                        <a:solidFill>
                          <a:srgbClr val="FF0000"/>
                        </a:solidFill>
                        <a:effectLst/>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1500" b="0" dirty="0" smtClean="0">
                          <a:effectLst/>
                          <a:latin typeface="MS UI Gothic" pitchFamily="50" charset="-128"/>
                          <a:ea typeface="MS UI Gothic" pitchFamily="50" charset="-128"/>
                        </a:rPr>
                        <a:t>現　　行</a:t>
                      </a:r>
                      <a:endParaRPr kumimoji="1" lang="ja-JP" altLang="en-US" sz="1500" b="0" dirty="0">
                        <a:effectLst/>
                        <a:latin typeface="MS UI Gothic" pitchFamily="50" charset="-128"/>
                        <a:ea typeface="MS UI Gothic" pitchFamily="50" charset="-128"/>
                      </a:endParaRPr>
                    </a:p>
                  </a:txBody>
                  <a:tcPr>
                    <a:solidFill>
                      <a:schemeClr val="accent5">
                        <a:lumMod val="20000"/>
                        <a:lumOff val="80000"/>
                      </a:schemeClr>
                    </a:solidFill>
                  </a:tcPr>
                </a:tc>
              </a:tr>
              <a:tr h="6265056">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ja-JP" altLang="en-US" sz="1500" dirty="0" smtClean="0">
                          <a:latin typeface="MS UI Gothic" pitchFamily="50" charset="-128"/>
                          <a:ea typeface="MS UI Gothic" pitchFamily="50" charset="-128"/>
                        </a:rPr>
                        <a:t>●</a:t>
                      </a:r>
                      <a:r>
                        <a:rPr lang="zh-TW" altLang="en-US" sz="1500" dirty="0" smtClean="0">
                          <a:latin typeface="MS UI Gothic" pitchFamily="50" charset="-128"/>
                          <a:ea typeface="MS UI Gothic" pitchFamily="50" charset="-128"/>
                        </a:rPr>
                        <a:t>訪問看護療養費</a:t>
                      </a:r>
                      <a:endParaRPr lang="ja-JP" altLang="en-US" sz="1500" dirty="0" smtClean="0">
                        <a:latin typeface="MS UI Gothic" pitchFamily="50" charset="-128"/>
                        <a:ea typeface="MS UI Gothic" pitchFamily="50" charset="-128"/>
                      </a:endParaRPr>
                    </a:p>
                    <a:p>
                      <a:pPr marL="82550" indent="0">
                        <a:lnSpc>
                          <a:spcPct val="100000"/>
                        </a:lnSpc>
                        <a:spcAft>
                          <a:spcPts val="600"/>
                        </a:spcAft>
                      </a:pPr>
                      <a:r>
                        <a:rPr kumimoji="1" lang="ja-JP" altLang="en-US" sz="1500" b="0" i="0" u="none" strike="noStrike" kern="1200" baseline="0" dirty="0" smtClean="0">
                          <a:solidFill>
                            <a:schemeClr val="tx1"/>
                          </a:solidFill>
                          <a:latin typeface="MS UI Gothic" pitchFamily="50" charset="-128"/>
                          <a:ea typeface="MS UI Gothic" pitchFamily="50" charset="-128"/>
                          <a:cs typeface="+mn-cs"/>
                        </a:rPr>
                        <a:t>　</a:t>
                      </a:r>
                      <a:r>
                        <a:rPr kumimoji="1" lang="ja-JP" altLang="en-US" sz="1500" b="1" i="0" u="none" strike="noStrike" kern="1200" baseline="0" dirty="0" smtClean="0">
                          <a:solidFill>
                            <a:srgbClr val="FF0000"/>
                          </a:solidFill>
                          <a:latin typeface="MS UI Gothic" pitchFamily="50" charset="-128"/>
                          <a:ea typeface="MS UI Gothic" pitchFamily="50" charset="-128"/>
                          <a:cs typeface="+mn-cs"/>
                        </a:rPr>
                        <a:t>特別管理加算</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　　　　２</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５００円又は５</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０００円</a:t>
                      </a:r>
                    </a:p>
                    <a:p>
                      <a:pPr marL="0" indent="82550">
                        <a:lnSpc>
                          <a:spcPct val="100000"/>
                        </a:lnSpc>
                      </a:pPr>
                      <a:r>
                        <a:rPr kumimoji="1" lang="ja-JP" altLang="en-US" sz="1500" b="0" i="0" u="none" strike="noStrike" kern="1200" baseline="0" dirty="0" smtClean="0">
                          <a:solidFill>
                            <a:schemeClr val="tx1"/>
                          </a:solidFill>
                          <a:latin typeface="MS UI Gothic" pitchFamily="50" charset="-128"/>
                          <a:ea typeface="MS UI Gothic" pitchFamily="50" charset="-128"/>
                          <a:cs typeface="+mn-cs"/>
                        </a:rPr>
                        <a:t>　特別な管理を必要とする利用者に対して、当該基準の定めるところにより、当該利用者に係る指定訪問看護の実施に関する計画的な管理を行った場合には、</a:t>
                      </a:r>
                      <a:r>
                        <a:rPr kumimoji="1" lang="ja-JP" altLang="en-US" sz="1500" b="1" i="0" u="none" strike="noStrike" kern="1200" baseline="0" dirty="0" smtClean="0">
                          <a:solidFill>
                            <a:srgbClr val="FF0000"/>
                          </a:solidFill>
                          <a:latin typeface="MS UI Gothic" pitchFamily="50" charset="-128"/>
                          <a:ea typeface="MS UI Gothic" pitchFamily="50" charset="-128"/>
                          <a:cs typeface="+mn-cs"/>
                        </a:rPr>
                        <a:t>特別管理加算として、</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月に</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1</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回を限度として所定額に</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2,500</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円を加算する。ただし、特別な管理を必要とする利用者のうち重症度等の高いものとして別に厚生労働大臣が定める状態等にある利用者については、</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5,000</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円を加算する。</a:t>
                      </a:r>
                      <a:endParaRPr kumimoji="1" lang="en-US" altLang="ja-JP" sz="1500" b="0" i="0" u="none" strike="noStrike" kern="1200" baseline="0" dirty="0" smtClean="0">
                        <a:solidFill>
                          <a:schemeClr val="tx1"/>
                        </a:solidFill>
                        <a:latin typeface="MS UI Gothic" pitchFamily="50" charset="-128"/>
                        <a:ea typeface="MS UI Gothic" pitchFamily="50" charset="-128"/>
                        <a:cs typeface="+mn-cs"/>
                      </a:endParaRPr>
                    </a:p>
                    <a:p>
                      <a:pPr marL="0" indent="0">
                        <a:lnSpc>
                          <a:spcPct val="100000"/>
                        </a:lnSpc>
                      </a:pPr>
                      <a:endParaRPr kumimoji="1" lang="en-US" altLang="ja-JP" sz="1500" b="1" i="0" u="sng" strike="noStrike" kern="0"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p>
                      <a:pPr marL="0" indent="0">
                        <a:lnSpc>
                          <a:spcPct val="100000"/>
                        </a:lnSpc>
                      </a:pPr>
                      <a:endParaRPr kumimoji="1" lang="en-US" altLang="ja-JP" sz="1500" b="1" i="0" u="sng" strike="noStrike" kern="0"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p>
                      <a:pPr marL="0" indent="0">
                        <a:lnSpc>
                          <a:spcPct val="100000"/>
                        </a:lnSpc>
                      </a:pPr>
                      <a:r>
                        <a:rPr kumimoji="1" lang="en-US" altLang="ja-JP" sz="1500" b="0" i="0" u="none" strike="noStrike" kern="0" cap="none" normalizeH="0" baseline="0" dirty="0" smtClean="0">
                          <a:ln>
                            <a:noFill/>
                          </a:ln>
                          <a:solidFill>
                            <a:schemeClr val="tx1"/>
                          </a:solidFill>
                          <a:effectLst/>
                          <a:latin typeface="MS UI Gothic" pitchFamily="50" charset="-128"/>
                          <a:ea typeface="MS UI Gothic" pitchFamily="50" charset="-128"/>
                          <a:cs typeface="Times New Roman" pitchFamily="18" charset="0"/>
                        </a:rPr>
                        <a:t>C005</a:t>
                      </a:r>
                      <a:r>
                        <a:rPr kumimoji="1" lang="ja-JP" altLang="en-US" sz="1500" b="0" i="0" u="none" strike="noStrike" kern="0" cap="none" normalizeH="0" baseline="0" dirty="0" smtClean="0">
                          <a:ln>
                            <a:noFill/>
                          </a:ln>
                          <a:solidFill>
                            <a:schemeClr val="tx1"/>
                          </a:solidFill>
                          <a:effectLst/>
                          <a:latin typeface="MS UI Gothic" pitchFamily="50" charset="-128"/>
                          <a:ea typeface="MS UI Gothic" pitchFamily="50" charset="-128"/>
                          <a:cs typeface="Times New Roman" pitchFamily="18" charset="0"/>
                        </a:rPr>
                        <a:t>　在宅患者訪問看護・指導料</a:t>
                      </a:r>
                      <a:endParaRPr kumimoji="1" lang="en-US" altLang="ja-JP" sz="1500" b="0" i="0" u="none" strike="noStrike" kern="0"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p>
                      <a:pPr marL="0" indent="0">
                        <a:lnSpc>
                          <a:spcPct val="100000"/>
                        </a:lnSpc>
                        <a:spcAft>
                          <a:spcPts val="600"/>
                        </a:spcAft>
                      </a:pPr>
                      <a:r>
                        <a:rPr kumimoji="1" lang="ja-JP" altLang="en-US" sz="1500" b="0" i="0" u="none" strike="noStrike" kern="0" cap="none" normalizeH="0" baseline="0" dirty="0" smtClean="0">
                          <a:ln>
                            <a:noFill/>
                          </a:ln>
                          <a:solidFill>
                            <a:schemeClr val="tx1"/>
                          </a:solidFill>
                          <a:effectLst/>
                          <a:latin typeface="MS UI Gothic" pitchFamily="50" charset="-128"/>
                          <a:ea typeface="MS UI Gothic" pitchFamily="50" charset="-128"/>
                          <a:cs typeface="Times New Roman" pitchFamily="18" charset="0"/>
                        </a:rPr>
                        <a:t>注</a:t>
                      </a:r>
                      <a:r>
                        <a:rPr kumimoji="1" lang="en-US" altLang="ja-JP" sz="1500" b="0" i="0" u="none" strike="noStrike" kern="0" cap="none" normalizeH="0" baseline="0" dirty="0" smtClean="0">
                          <a:ln>
                            <a:noFill/>
                          </a:ln>
                          <a:solidFill>
                            <a:schemeClr val="tx1"/>
                          </a:solidFill>
                          <a:effectLst/>
                          <a:latin typeface="MS UI Gothic" pitchFamily="50" charset="-128"/>
                          <a:ea typeface="MS UI Gothic" pitchFamily="50" charset="-128"/>
                          <a:cs typeface="Times New Roman" pitchFamily="18" charset="0"/>
                        </a:rPr>
                        <a:t>11</a:t>
                      </a:r>
                      <a:r>
                        <a:rPr kumimoji="1" lang="ja-JP" altLang="en-US" sz="1500" b="0" i="0" u="none" strike="noStrike" kern="0" cap="none" normalizeH="0" baseline="0" dirty="0" smtClean="0">
                          <a:ln>
                            <a:noFill/>
                          </a:ln>
                          <a:solidFill>
                            <a:schemeClr val="tx1"/>
                          </a:solidFill>
                          <a:effectLst/>
                          <a:latin typeface="MS UI Gothic" pitchFamily="50" charset="-128"/>
                          <a:ea typeface="MS UI Gothic" pitchFamily="50" charset="-128"/>
                          <a:cs typeface="Times New Roman" pitchFamily="18" charset="0"/>
                        </a:rPr>
                        <a:t>　在宅移行管理加算　　２５０点又は５００点</a:t>
                      </a:r>
                      <a:endParaRPr kumimoji="1" lang="en-US" altLang="ja-JP" sz="1500" b="0" i="0" u="none" strike="noStrike" kern="0"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p>
                      <a:pPr marL="0" indent="82550">
                        <a:lnSpc>
                          <a:spcPct val="100000"/>
                        </a:lnSpc>
                      </a:pPr>
                      <a:r>
                        <a:rPr kumimoji="1" lang="ja-JP" altLang="en-US" sz="1500" b="0" i="0" u="none" strike="noStrike" kern="1200" baseline="0" dirty="0" smtClean="0">
                          <a:solidFill>
                            <a:schemeClr val="tx1"/>
                          </a:solidFill>
                          <a:latin typeface="MS UI Gothic" pitchFamily="50" charset="-128"/>
                          <a:ea typeface="MS UI Gothic" pitchFamily="50" charset="-128"/>
                          <a:cs typeface="+mn-cs"/>
                        </a:rPr>
                        <a:t>　訪問看護・指導に関して特別な管理を必要とする患者（</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別に厚生労働大臣が定める状態等にある者に限る。以下この注において同じ。）に対して、当該患者に係る訪問看護・指導に関する計画的な管理を行った場合は、患者１人につき１回に限り、在宅移行管理加算として、所定点数に</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250</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点を加算する。ただし、特別な管理を必要とする患者のうち重症度等の高いものとして別に厚生労働大臣が定める状態等にあるものについては、患者１人につき１回に限り、所定点数に</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500</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点を加算する。</a:t>
                      </a:r>
                      <a:endParaRPr kumimoji="1" lang="en-US" altLang="ja-JP" sz="1500" b="0" i="0" u="none" strike="noStrike" kern="1200" cap="none" normalizeH="0" baseline="0" dirty="0" smtClean="0">
                        <a:ln>
                          <a:noFill/>
                        </a:ln>
                        <a:solidFill>
                          <a:schemeClr val="tx1"/>
                        </a:solidFill>
                        <a:effectLst/>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ja-JP" altLang="en-US" sz="1500" dirty="0" smtClean="0">
                          <a:latin typeface="MS UI Gothic" pitchFamily="50" charset="-128"/>
                          <a:ea typeface="MS UI Gothic" pitchFamily="50" charset="-128"/>
                        </a:rPr>
                        <a:t>●</a:t>
                      </a:r>
                      <a:r>
                        <a:rPr lang="zh-TW" altLang="en-US" sz="1500" dirty="0" smtClean="0">
                          <a:latin typeface="MS UI Gothic" pitchFamily="50" charset="-128"/>
                          <a:ea typeface="MS UI Gothic" pitchFamily="50" charset="-128"/>
                        </a:rPr>
                        <a:t>訪問看護療養費</a:t>
                      </a:r>
                      <a:endParaRPr lang="ja-JP" altLang="en-US" sz="1500" dirty="0" smtClean="0">
                        <a:latin typeface="MS UI Gothic" pitchFamily="50" charset="-128"/>
                        <a:ea typeface="MS UI Gothic" pitchFamily="50" charset="-128"/>
                      </a:endParaRPr>
                    </a:p>
                    <a:p>
                      <a:pPr marL="82550" indent="0">
                        <a:lnSpc>
                          <a:spcPct val="100000"/>
                        </a:lnSpc>
                        <a:spcAft>
                          <a:spcPts val="600"/>
                        </a:spcAft>
                      </a:pPr>
                      <a:r>
                        <a:rPr kumimoji="1" lang="ja-JP" altLang="en-US" sz="1500" b="0" i="0" u="none" strike="noStrike" kern="1200" baseline="0" dirty="0" smtClean="0">
                          <a:solidFill>
                            <a:schemeClr val="tx1"/>
                          </a:solidFill>
                          <a:latin typeface="MS UI Gothic" pitchFamily="50" charset="-128"/>
                          <a:ea typeface="MS UI Gothic" pitchFamily="50" charset="-128"/>
                          <a:cs typeface="+mn-cs"/>
                        </a:rPr>
                        <a:t>　</a:t>
                      </a:r>
                      <a:r>
                        <a:rPr kumimoji="1" lang="ja-JP" altLang="en-US" sz="1500" b="0" i="0" u="sng" strike="noStrike" kern="1200" baseline="0" dirty="0" smtClean="0">
                          <a:solidFill>
                            <a:schemeClr val="tx1"/>
                          </a:solidFill>
                          <a:latin typeface="MS UI Gothic" pitchFamily="50" charset="-128"/>
                          <a:ea typeface="MS UI Gothic" pitchFamily="50" charset="-128"/>
                          <a:cs typeface="+mn-cs"/>
                        </a:rPr>
                        <a:t>重症者管理加算</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　　　２</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５００円又は５</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０００円</a:t>
                      </a:r>
                      <a:endParaRPr kumimoji="1" lang="en-US" altLang="ja-JP" sz="1500" b="0" i="0" u="none" strike="noStrike" kern="1200" baseline="0" dirty="0" smtClean="0">
                        <a:solidFill>
                          <a:schemeClr val="tx1"/>
                        </a:solidFill>
                        <a:latin typeface="MS UI Gothic" pitchFamily="50" charset="-128"/>
                        <a:ea typeface="MS UI Gothic" pitchFamily="50" charset="-128"/>
                        <a:cs typeface="+mn-cs"/>
                      </a:endParaRPr>
                    </a:p>
                    <a:p>
                      <a:pPr marL="0" indent="82550">
                        <a:lnSpc>
                          <a:spcPct val="100000"/>
                        </a:lnSpc>
                      </a:pPr>
                      <a:r>
                        <a:rPr kumimoji="1" lang="ja-JP" altLang="en-US" sz="1500" b="0" i="0" u="none" strike="noStrike" kern="1200" baseline="0" dirty="0" smtClean="0">
                          <a:solidFill>
                            <a:schemeClr val="tx1"/>
                          </a:solidFill>
                          <a:latin typeface="MS UI Gothic" pitchFamily="50" charset="-128"/>
                          <a:ea typeface="MS UI Gothic" pitchFamily="50" charset="-128"/>
                          <a:cs typeface="+mn-cs"/>
                        </a:rPr>
                        <a:t>　特別な管理を必要とする利用者に対して、当該基準の定めるところにより、当該利用者に係る指定訪問看護の実施に関する計画的な管理を行い、</a:t>
                      </a:r>
                      <a:r>
                        <a:rPr kumimoji="1" lang="ja-JP" altLang="en-US" sz="1500" b="1" i="0" u="sng" strike="noStrike" kern="1200" baseline="0" dirty="0" smtClean="0">
                          <a:solidFill>
                            <a:schemeClr val="tx1"/>
                          </a:solidFill>
                          <a:latin typeface="MS UI Gothic" pitchFamily="50" charset="-128"/>
                          <a:ea typeface="MS UI Gothic" pitchFamily="50" charset="-128"/>
                          <a:cs typeface="+mn-cs"/>
                        </a:rPr>
                        <a:t>１月に４日以上の指定訪問看護を行った場合には、重症者管理加算として、</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月に</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1</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回を限度として所定額に</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2,500</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円を加算する。ただし、特別な管理を必要とする利用者のうち重症度等の高いものとして別に厚生労働大臣が定める状態等にある利用者については、</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5,000</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円を加算する。</a:t>
                      </a:r>
                      <a:endParaRPr kumimoji="1" lang="en-US" altLang="ja-JP" sz="1500" b="0" i="0" u="none" strike="noStrike" kern="1200" baseline="0" dirty="0" smtClean="0">
                        <a:solidFill>
                          <a:schemeClr val="tx1"/>
                        </a:solidFill>
                        <a:latin typeface="MS UI Gothic" pitchFamily="50" charset="-128"/>
                        <a:ea typeface="MS UI Gothic" pitchFamily="50" charset="-128"/>
                        <a:cs typeface="+mn-cs"/>
                      </a:endParaRPr>
                    </a:p>
                    <a:p>
                      <a:pPr marL="0" indent="82550">
                        <a:lnSpc>
                          <a:spcPct val="100000"/>
                        </a:lnSpc>
                      </a:pPr>
                      <a:endParaRPr kumimoji="1" lang="en-US" altLang="ja-JP" sz="1500" b="0" i="0" u="none" strike="noStrike" kern="1200" cap="none" normalizeH="0" baseline="0" dirty="0" smtClean="0">
                        <a:ln>
                          <a:noFill/>
                        </a:ln>
                        <a:solidFill>
                          <a:schemeClr val="tx1"/>
                        </a:solidFill>
                        <a:effectLst/>
                        <a:latin typeface="MS UI Gothic" pitchFamily="50" charset="-128"/>
                        <a:ea typeface="MS UI Gothic" pitchFamily="50" charset="-128"/>
                        <a:cs typeface="+mn-cs"/>
                      </a:endParaRPr>
                    </a:p>
                    <a:p>
                      <a:pPr marL="0" indent="0">
                        <a:lnSpc>
                          <a:spcPct val="100000"/>
                        </a:lnSpc>
                      </a:pPr>
                      <a:r>
                        <a:rPr kumimoji="1" lang="en-US" altLang="ja-JP" sz="1500" b="0" i="0" u="none" strike="noStrike" kern="0" cap="none" normalizeH="0" baseline="0" dirty="0" smtClean="0">
                          <a:ln>
                            <a:noFill/>
                          </a:ln>
                          <a:solidFill>
                            <a:schemeClr val="tx1"/>
                          </a:solidFill>
                          <a:effectLst/>
                          <a:latin typeface="MS UI Gothic" pitchFamily="50" charset="-128"/>
                          <a:ea typeface="MS UI Gothic" pitchFamily="50" charset="-128"/>
                          <a:cs typeface="Times New Roman" pitchFamily="18" charset="0"/>
                        </a:rPr>
                        <a:t>C005</a:t>
                      </a:r>
                      <a:r>
                        <a:rPr kumimoji="1" lang="ja-JP" altLang="en-US" sz="1500" b="0" i="0" u="none" strike="noStrike" kern="0" cap="none" normalizeH="0" baseline="0" dirty="0" smtClean="0">
                          <a:ln>
                            <a:noFill/>
                          </a:ln>
                          <a:solidFill>
                            <a:schemeClr val="tx1"/>
                          </a:solidFill>
                          <a:effectLst/>
                          <a:latin typeface="MS UI Gothic" pitchFamily="50" charset="-128"/>
                          <a:ea typeface="MS UI Gothic" pitchFamily="50" charset="-128"/>
                          <a:cs typeface="Times New Roman" pitchFamily="18" charset="0"/>
                        </a:rPr>
                        <a:t>　在宅患者訪問看護・指導料</a:t>
                      </a:r>
                      <a:endParaRPr kumimoji="1" lang="en-US" altLang="ja-JP" sz="1500" b="0" i="0" u="none" strike="noStrike" kern="0"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p>
                      <a:pPr marL="0" indent="0">
                        <a:lnSpc>
                          <a:spcPct val="100000"/>
                        </a:lnSpc>
                        <a:spcAft>
                          <a:spcPts val="600"/>
                        </a:spcAft>
                      </a:pPr>
                      <a:r>
                        <a:rPr kumimoji="1" lang="ja-JP" altLang="en-US" sz="1500" b="0" i="0" u="none" strike="noStrike" kern="0" cap="none" normalizeH="0" baseline="0" dirty="0" smtClean="0">
                          <a:ln>
                            <a:noFill/>
                          </a:ln>
                          <a:solidFill>
                            <a:schemeClr val="tx1"/>
                          </a:solidFill>
                          <a:effectLst/>
                          <a:latin typeface="MS UI Gothic" pitchFamily="50" charset="-128"/>
                          <a:ea typeface="MS UI Gothic" pitchFamily="50" charset="-128"/>
                          <a:cs typeface="Times New Roman" pitchFamily="18" charset="0"/>
                        </a:rPr>
                        <a:t>注</a:t>
                      </a:r>
                      <a:r>
                        <a:rPr kumimoji="1" lang="en-US" altLang="ja-JP" sz="1500" b="0" i="0" u="none" strike="noStrike" kern="0" cap="none" normalizeH="0" baseline="0" dirty="0" smtClean="0">
                          <a:ln>
                            <a:noFill/>
                          </a:ln>
                          <a:solidFill>
                            <a:schemeClr val="tx1"/>
                          </a:solidFill>
                          <a:effectLst/>
                          <a:latin typeface="MS UI Gothic" pitchFamily="50" charset="-128"/>
                          <a:ea typeface="MS UI Gothic" pitchFamily="50" charset="-128"/>
                          <a:cs typeface="Times New Roman" pitchFamily="18" charset="0"/>
                        </a:rPr>
                        <a:t>10</a:t>
                      </a:r>
                      <a:r>
                        <a:rPr kumimoji="1" lang="ja-JP" altLang="en-US" sz="1500" b="0" i="0" u="none" strike="noStrike" kern="0" cap="none" normalizeH="0" baseline="0" dirty="0" smtClean="0">
                          <a:ln>
                            <a:noFill/>
                          </a:ln>
                          <a:solidFill>
                            <a:schemeClr val="tx1"/>
                          </a:solidFill>
                          <a:effectLst/>
                          <a:latin typeface="MS UI Gothic" pitchFamily="50" charset="-128"/>
                          <a:ea typeface="MS UI Gothic" pitchFamily="50" charset="-128"/>
                          <a:cs typeface="Times New Roman" pitchFamily="18" charset="0"/>
                        </a:rPr>
                        <a:t>　在宅移行管理加算　　２５０点又は５００点</a:t>
                      </a:r>
                      <a:endParaRPr kumimoji="1" lang="en-US" altLang="ja-JP" sz="1500" b="0" i="0" u="none" strike="noStrike" kern="0"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p>
                      <a:pPr marL="0" indent="82550">
                        <a:lnSpc>
                          <a:spcPct val="100000"/>
                        </a:lnSpc>
                      </a:pPr>
                      <a:r>
                        <a:rPr kumimoji="1" lang="ja-JP" altLang="en-US" sz="1500" b="0" i="0" u="none" strike="noStrike" kern="1200" baseline="0" dirty="0" smtClean="0">
                          <a:solidFill>
                            <a:schemeClr val="tx1"/>
                          </a:solidFill>
                          <a:latin typeface="MS UI Gothic" pitchFamily="50" charset="-128"/>
                          <a:ea typeface="MS UI Gothic" pitchFamily="50" charset="-128"/>
                          <a:cs typeface="+mn-cs"/>
                        </a:rPr>
                        <a:t>　訪問看護・指導に関して特別な管理を必要とする患者（</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別に厚生労働大臣が定める状態等にある者に限る。以下この注において同じ。）に対して、</a:t>
                      </a:r>
                      <a:r>
                        <a:rPr kumimoji="1" lang="ja-JP" altLang="en-US" sz="1500" b="1" i="0" u="sng" strike="noStrike" kern="1200" baseline="0" dirty="0" smtClean="0">
                          <a:solidFill>
                            <a:schemeClr val="tx1"/>
                          </a:solidFill>
                          <a:latin typeface="MS UI Gothic" pitchFamily="50" charset="-128"/>
                          <a:ea typeface="MS UI Gothic" pitchFamily="50" charset="-128"/>
                          <a:cs typeface="+mn-cs"/>
                        </a:rPr>
                        <a:t>退院の日から起算して１月以内の期間に４回以上の訪問看護・指導を行い、かつ、</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当該患者に係る訪問看護・指導に関する計画的な管理を行った場合は、患者１人につき１回に限り、在宅移行管理加算として、所定点数に</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250</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点を加算する。ただし、特別な管理を必要とする患者のうち重症度等の高いものとして別に厚生労働大臣が定める状態等にあるものについては、患者１人につき１回に限り、所定点数に</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500</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点を加算する。</a:t>
                      </a:r>
                      <a:endParaRPr kumimoji="1" lang="ja-JP" altLang="en-US" sz="15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7" name="スライド番号プレースホルダ 6"/>
          <p:cNvSpPr>
            <a:spLocks noGrp="1"/>
          </p:cNvSpPr>
          <p:nvPr>
            <p:ph type="sldNum" sz="quarter" idx="11"/>
          </p:nvPr>
        </p:nvSpPr>
        <p:spPr>
          <a:xfrm>
            <a:off x="6840538" y="6480175"/>
            <a:ext cx="2133600" cy="339725"/>
          </a:xfrm>
        </p:spPr>
        <p:txBody>
          <a:bodyPr/>
          <a:lstStyle/>
          <a:p>
            <a:pPr algn="r">
              <a:defRPr/>
            </a:pPr>
            <a:fld id="{0B5B30A6-A81A-4299-AD63-CC54E37EF97F}" type="slidenum">
              <a:rPr lang="en-US" sz="1400">
                <a:effectLst>
                  <a:outerShdw blurRad="38100" dist="38100" dir="2700000" algn="tl">
                    <a:srgbClr val="000000">
                      <a:alpha val="43137"/>
                    </a:srgbClr>
                  </a:outerShdw>
                </a:effectLst>
              </a:rPr>
              <a:pPr algn="r">
                <a:defRPr/>
              </a:pPr>
              <a:t>294</a:t>
            </a:fld>
            <a:endParaRPr lang="en-US" sz="1400" dirty="0">
              <a:effectLst>
                <a:outerShdw blurRad="38100" dist="38100" dir="2700000" algn="tl">
                  <a:srgbClr val="000000">
                    <a:alpha val="43137"/>
                  </a:srgbClr>
                </a:outerShdw>
              </a:effectLst>
            </a:endParaRPr>
          </a:p>
        </p:txBody>
      </p:sp>
      <p:sp>
        <p:nvSpPr>
          <p:cNvPr id="8" name="テキスト ボックス 7"/>
          <p:cNvSpPr txBox="1"/>
          <p:nvPr/>
        </p:nvSpPr>
        <p:spPr>
          <a:xfrm>
            <a:off x="7668344" y="2996952"/>
            <a:ext cx="1224136"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191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193</a:t>
            </a:r>
          </a:p>
          <a:p>
            <a:pPr>
              <a:defRPr/>
            </a:pPr>
            <a:r>
              <a:rPr lang="ja-JP" altLang="en-US" sz="1400" dirty="0" smtClean="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219</a:t>
            </a:r>
            <a:endParaRPr lang="ja-JP" altLang="en-US" sz="1400" dirty="0">
              <a:solidFill>
                <a:srgbClr val="002060"/>
              </a:solidFill>
              <a:latin typeface="HGPｺﾞｼｯｸM" pitchFamily="50" charset="-128"/>
              <a:ea typeface="HGPｺﾞｼｯｸM" pitchFamily="50" charset="-128"/>
            </a:endParaRPr>
          </a:p>
        </p:txBody>
      </p:sp>
      <p:sp>
        <p:nvSpPr>
          <p:cNvPr id="6" name="テキスト ボックス 5"/>
          <p:cNvSpPr txBox="1"/>
          <p:nvPr/>
        </p:nvSpPr>
        <p:spPr>
          <a:xfrm>
            <a:off x="7452320" y="188640"/>
            <a:ext cx="1512168"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729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737</a:t>
            </a:r>
          </a:p>
          <a:p>
            <a:pP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8313" y="1268413"/>
            <a:ext cx="8229600" cy="3168650"/>
          </a:xfrm>
          <a:prstGeom prst="rect">
            <a:avLst/>
          </a:prstGeom>
          <a:solidFill>
            <a:srgbClr val="FFFFCC"/>
          </a:solidFill>
          <a:effectLst>
            <a:outerShdw blurRad="50800" dist="38100" dir="13500000" algn="br" rotWithShape="0">
              <a:prstClr val="black">
                <a:alpha val="40000"/>
              </a:prstClr>
            </a:outerShdw>
          </a:effectLst>
        </p:spPr>
        <p:txBody>
          <a:bodyPr anchor="ctr"/>
          <a:lstStyle/>
          <a:p>
            <a:pPr fontAlgn="auto">
              <a:spcBef>
                <a:spcPts val="0"/>
              </a:spcBef>
              <a:spcAft>
                <a:spcPts val="0"/>
              </a:spcAft>
              <a:defRPr/>
            </a:pPr>
            <a:r>
              <a:rPr kumimoji="0" lang="ja-JP" altLang="en-US" sz="2800" dirty="0">
                <a:latin typeface="MS UI Gothic" pitchFamily="50" charset="-128"/>
                <a:ea typeface="MS UI Gothic" pitchFamily="50" charset="-128"/>
              </a:rPr>
              <a:t>◆訪問看護における看護補助者の評価</a:t>
            </a:r>
          </a:p>
          <a:p>
            <a:pPr fontAlgn="auto">
              <a:spcBef>
                <a:spcPts val="0"/>
              </a:spcBef>
              <a:spcAft>
                <a:spcPts val="0"/>
              </a:spcAft>
              <a:defRPr/>
            </a:pPr>
            <a:endParaRPr kumimoji="0" lang="ja-JP" altLang="en-US" sz="2800" dirty="0">
              <a:latin typeface="MS UI Gothic" pitchFamily="50" charset="-128"/>
              <a:ea typeface="MS UI Gothic" pitchFamily="50" charset="-128"/>
            </a:endParaRPr>
          </a:p>
          <a:p>
            <a:pPr marL="273050" indent="82550" fontAlgn="auto">
              <a:spcBef>
                <a:spcPts val="0"/>
              </a:spcBef>
              <a:spcAft>
                <a:spcPts val="0"/>
              </a:spcAft>
              <a:defRPr/>
            </a:pPr>
            <a:r>
              <a:rPr kumimoji="0" lang="ja-JP" altLang="en-US" sz="2800" dirty="0">
                <a:latin typeface="MS UI Gothic" pitchFamily="50" charset="-128"/>
                <a:ea typeface="MS UI Gothic" pitchFamily="50" charset="-128"/>
              </a:rPr>
              <a:t>　訪問看護のケア内容については、必ずしも看護職員が実施する必要性が高い業務だけではないため、</a:t>
            </a:r>
            <a:r>
              <a:rPr kumimoji="0" lang="ja-JP" altLang="en-US" sz="2800" dirty="0">
                <a:solidFill>
                  <a:srgbClr val="0070C0"/>
                </a:solidFill>
                <a:latin typeface="MS UI Gothic" pitchFamily="50" charset="-128"/>
                <a:ea typeface="MS UI Gothic" pitchFamily="50" charset="-128"/>
              </a:rPr>
              <a:t>看護補助者と同行</a:t>
            </a:r>
            <a:r>
              <a:rPr kumimoji="0" lang="ja-JP" altLang="en-US" sz="2800" dirty="0">
                <a:latin typeface="MS UI Gothic" pitchFamily="50" charset="-128"/>
                <a:ea typeface="MS UI Gothic" pitchFamily="50" charset="-128"/>
              </a:rPr>
              <a:t>し、役割分担をした場合について評価する。</a:t>
            </a:r>
            <a:endParaRPr lang="ja-JP" altLang="en-US" sz="2800" dirty="0">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C310CBF9-995D-4D0F-9AF2-8C37A7F6A79F}" type="slidenum">
              <a:rPr lang="en-US" sz="1400">
                <a:effectLst>
                  <a:outerShdw blurRad="38100" dist="38100" dir="2700000" algn="tl">
                    <a:srgbClr val="000000">
                      <a:alpha val="43137"/>
                    </a:srgbClr>
                  </a:outerShdw>
                </a:effectLst>
              </a:rPr>
              <a:pPr algn="r">
                <a:defRPr/>
              </a:pPr>
              <a:t>295</a:t>
            </a:fld>
            <a:endParaRPr lang="en-US" sz="1400" dirty="0">
              <a:effectLst>
                <a:outerShdw blurRad="38100" dist="38100" dir="2700000" algn="tl">
                  <a:srgbClr val="000000">
                    <a:alpha val="43137"/>
                  </a:srgbClr>
                </a:outerShdw>
              </a:effectLst>
            </a:endParaRPr>
          </a:p>
        </p:txBody>
      </p:sp>
      <p:sp>
        <p:nvSpPr>
          <p:cNvPr id="9" name="タイトル 2"/>
          <p:cNvSpPr txBox="1">
            <a:spLocks/>
          </p:cNvSpPr>
          <p:nvPr/>
        </p:nvSpPr>
        <p:spPr>
          <a:xfrm>
            <a:off x="457200" y="188640"/>
            <a:ext cx="8229600" cy="864096"/>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kumimoji="0" lang="ja-JP" altLang="en-US" sz="3200" dirty="0">
                <a:effectLst>
                  <a:outerShdw blurRad="38100" dist="38100" dir="2700000" algn="tl">
                    <a:srgbClr val="000000">
                      <a:alpha val="43137"/>
                    </a:srgbClr>
                  </a:outerShdw>
                </a:effectLst>
                <a:latin typeface="HG丸ｺﾞｼｯｸM-PRO" pitchFamily="50" charset="-128"/>
                <a:ea typeface="HG丸ｺﾞｼｯｸM-PRO" pitchFamily="50" charset="-128"/>
              </a:rPr>
              <a:t>効率的かつ質の高い訪問看護の推進</a:t>
            </a:r>
            <a:endParaRPr lang="ja-JP" altLang="en-US" sz="32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6" name="テキスト ボックス 5"/>
          <p:cNvSpPr txBox="1"/>
          <p:nvPr/>
        </p:nvSpPr>
        <p:spPr>
          <a:xfrm>
            <a:off x="7236296" y="1412776"/>
            <a:ext cx="169269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191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193</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xmlns="" val="92200122"/>
              </p:ext>
            </p:extLst>
          </p:nvPr>
        </p:nvGraphicFramePr>
        <p:xfrm>
          <a:off x="467544" y="260648"/>
          <a:ext cx="8229600" cy="6408712"/>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60040">
                <a:tc>
                  <a:txBody>
                    <a:bodyPr/>
                    <a:lstStyle/>
                    <a:p>
                      <a:pPr algn="ctr"/>
                      <a:r>
                        <a:rPr kumimoji="1" lang="ja-JP" altLang="en-US" sz="1500" b="1" dirty="0" smtClean="0">
                          <a:solidFill>
                            <a:srgbClr val="FF0000"/>
                          </a:solidFill>
                          <a:effectLst/>
                          <a:latin typeface="MS UI Gothic" pitchFamily="50" charset="-128"/>
                          <a:ea typeface="MS UI Gothic" pitchFamily="50" charset="-128"/>
                        </a:rPr>
                        <a:t>改　定　後</a:t>
                      </a:r>
                      <a:endParaRPr kumimoji="1" lang="ja-JP" altLang="en-US" sz="1500" b="1" dirty="0">
                        <a:solidFill>
                          <a:srgbClr val="FF0000"/>
                        </a:solidFill>
                        <a:effectLst/>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1500" b="0" dirty="0" smtClean="0">
                          <a:effectLst/>
                          <a:latin typeface="MS UI Gothic" pitchFamily="50" charset="-128"/>
                          <a:ea typeface="MS UI Gothic" pitchFamily="50" charset="-128"/>
                        </a:rPr>
                        <a:t>現　　行</a:t>
                      </a:r>
                      <a:endParaRPr kumimoji="1" lang="ja-JP" altLang="en-US" sz="1500" b="0" dirty="0">
                        <a:effectLst/>
                        <a:latin typeface="MS UI Gothic" pitchFamily="50" charset="-128"/>
                        <a:ea typeface="MS UI Gothic" pitchFamily="50" charset="-128"/>
                      </a:endParaRPr>
                    </a:p>
                  </a:txBody>
                  <a:tcPr>
                    <a:solidFill>
                      <a:schemeClr val="accent5">
                        <a:lumMod val="20000"/>
                        <a:lumOff val="80000"/>
                      </a:schemeClr>
                    </a:solidFill>
                  </a:tcPr>
                </a:tc>
              </a:tr>
              <a:tr h="6048672">
                <a:tc>
                  <a:txBody>
                    <a:bodyPr/>
                    <a:lstStyle/>
                    <a:p>
                      <a:pPr marL="0" marR="0" indent="0" defTabSz="914400" eaLnBrk="1" fontAlgn="auto" latinLnBrk="0" hangingPunct="1">
                        <a:lnSpc>
                          <a:spcPct val="100000"/>
                        </a:lnSpc>
                        <a:spcBef>
                          <a:spcPts val="0"/>
                        </a:spcBef>
                        <a:spcAft>
                          <a:spcPts val="600"/>
                        </a:spcAft>
                        <a:buClrTx/>
                        <a:buSzTx/>
                        <a:buFontTx/>
                        <a:buNone/>
                        <a:tabLst/>
                        <a:defRPr/>
                      </a:pPr>
                      <a:r>
                        <a:rPr lang="ja-JP" altLang="en-US" sz="1500" dirty="0" smtClean="0">
                          <a:latin typeface="MS UI Gothic" pitchFamily="50" charset="-128"/>
                          <a:ea typeface="MS UI Gothic" pitchFamily="50" charset="-128"/>
                        </a:rPr>
                        <a:t>●</a:t>
                      </a:r>
                      <a:r>
                        <a:rPr lang="zh-TW" altLang="en-US" sz="1500" dirty="0" smtClean="0">
                          <a:latin typeface="MS UI Gothic" pitchFamily="50" charset="-128"/>
                          <a:ea typeface="MS UI Gothic" pitchFamily="50" charset="-128"/>
                        </a:rPr>
                        <a:t>訪問看護療養費</a:t>
                      </a:r>
                      <a:endParaRPr lang="ja-JP" altLang="en-US" sz="1500" dirty="0" smtClean="0">
                        <a:latin typeface="MS UI Gothic" pitchFamily="50" charset="-128"/>
                        <a:ea typeface="MS UI Gothic" pitchFamily="50" charset="-128"/>
                      </a:endParaRPr>
                    </a:p>
                    <a:p>
                      <a:r>
                        <a:rPr kumimoji="1" lang="en-US" altLang="ja-JP" sz="15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複数名訪問看護加算</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a:t>
                      </a:r>
                    </a:p>
                    <a:p>
                      <a:pPr marL="0" indent="177800"/>
                      <a:r>
                        <a:rPr kumimoji="1" lang="ja-JP" altLang="en-US" sz="1500" b="0" i="0" u="none" strike="noStrike" kern="1200" baseline="0" dirty="0" smtClean="0">
                          <a:solidFill>
                            <a:schemeClr val="tx1"/>
                          </a:solidFill>
                          <a:latin typeface="MS UI Gothic" pitchFamily="50" charset="-128"/>
                          <a:ea typeface="MS UI Gothic" pitchFamily="50" charset="-128"/>
                          <a:cs typeface="+mn-cs"/>
                        </a:rPr>
                        <a:t>１及び３については、同時に複数の看護師等による指定訪問看護が必要な者として別に厚生労働大臣が定める者に対し、訪問看護ステーションの保健師、助産師、看護師又は准看護師（以下「看護職員」という。）が、当該訪問看護ステーションの他の看護師等と同時に指定訪問看護を行うことについて利用者又はその家族等の同意を得て、指定訪問看護を行った場合には、複数名訪問看護加算として、</a:t>
                      </a:r>
                      <a:r>
                        <a:rPr kumimoji="1" lang="ja-JP" altLang="en-US" sz="1500" b="1" i="0" u="none" strike="noStrike" kern="1200" baseline="0" dirty="0" smtClean="0">
                          <a:solidFill>
                            <a:srgbClr val="FF0000"/>
                          </a:solidFill>
                          <a:latin typeface="MS UI Gothic" pitchFamily="50" charset="-128"/>
                          <a:ea typeface="MS UI Gothic" pitchFamily="50" charset="-128"/>
                          <a:cs typeface="+mn-cs"/>
                        </a:rPr>
                        <a:t>イ及びロの場合にあっては週１回（区分番号</a:t>
                      </a:r>
                      <a:r>
                        <a:rPr kumimoji="1" lang="en-US" altLang="ja-JP" sz="1500" b="1" i="0" u="none" strike="noStrike" kern="1200" baseline="0" dirty="0" smtClean="0">
                          <a:solidFill>
                            <a:srgbClr val="FF0000"/>
                          </a:solidFill>
                          <a:latin typeface="MS UI Gothic" pitchFamily="50" charset="-128"/>
                          <a:ea typeface="MS UI Gothic" pitchFamily="50" charset="-128"/>
                          <a:cs typeface="+mn-cs"/>
                        </a:rPr>
                        <a:t>01</a:t>
                      </a:r>
                      <a:r>
                        <a:rPr kumimoji="1" lang="ja-JP" altLang="en-US" sz="1500" b="1" i="0" u="none" strike="noStrike" kern="1200" baseline="0" dirty="0" smtClean="0">
                          <a:solidFill>
                            <a:srgbClr val="FF0000"/>
                          </a:solidFill>
                          <a:latin typeface="MS UI Gothic" pitchFamily="50" charset="-128"/>
                          <a:ea typeface="MS UI Gothic" pitchFamily="50" charset="-128"/>
                          <a:cs typeface="+mn-cs"/>
                        </a:rPr>
                        <a:t>の注１に規定する別に厚生労働大臣が定める疾病等（＊）の利用者に対する場合を除く。）</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に限り、次に掲げる区分に従い、いずれかを所定額に加算する。</a:t>
                      </a:r>
                      <a:endParaRPr kumimoji="1" lang="en-US" altLang="ja-JP" sz="1500" b="0" i="0" u="none" strike="noStrike" kern="1200" baseline="0" dirty="0" smtClean="0">
                        <a:solidFill>
                          <a:schemeClr val="tx1"/>
                        </a:solidFill>
                        <a:latin typeface="MS UI Gothic" pitchFamily="50" charset="-128"/>
                        <a:ea typeface="MS UI Gothic" pitchFamily="50" charset="-128"/>
                        <a:cs typeface="+mn-cs"/>
                      </a:endParaRPr>
                    </a:p>
                    <a:p>
                      <a:r>
                        <a:rPr kumimoji="1" lang="ja-JP" altLang="en-US" sz="1500" b="0" i="0" u="none" strike="noStrike" kern="1200" baseline="0" dirty="0" smtClean="0">
                          <a:solidFill>
                            <a:schemeClr val="tx1"/>
                          </a:solidFill>
                          <a:latin typeface="MS UI Gothic" pitchFamily="50" charset="-128"/>
                          <a:ea typeface="MS UI Gothic" pitchFamily="50" charset="-128"/>
                          <a:cs typeface="+mn-cs"/>
                        </a:rPr>
                        <a:t>（＊）特掲診療料の施設基準別表第七</a:t>
                      </a:r>
                      <a:endParaRPr kumimoji="1" lang="en-US" altLang="ja-JP" sz="1500" b="0" i="0" u="none" strike="noStrike" kern="1200" baseline="0" dirty="0" smtClean="0">
                        <a:solidFill>
                          <a:schemeClr val="tx1"/>
                        </a:solidFill>
                        <a:latin typeface="MS UI Gothic" pitchFamily="50" charset="-128"/>
                        <a:ea typeface="MS UI Gothic" pitchFamily="50" charset="-128"/>
                        <a:cs typeface="+mn-cs"/>
                      </a:endParaRPr>
                    </a:p>
                    <a:p>
                      <a:pPr marL="82550" indent="-82550">
                        <a:spcBef>
                          <a:spcPts val="600"/>
                        </a:spcBef>
                        <a:tabLst/>
                      </a:pPr>
                      <a:r>
                        <a:rPr kumimoji="1" lang="ja-JP" altLang="en-US" sz="1500" b="0" i="0" u="none" strike="noStrike" kern="1200" baseline="0" dirty="0" smtClean="0">
                          <a:solidFill>
                            <a:schemeClr val="tx1"/>
                          </a:solidFill>
                          <a:latin typeface="MS UI Gothic" pitchFamily="50" charset="-128"/>
                          <a:ea typeface="MS UI Gothic" pitchFamily="50" charset="-128"/>
                          <a:cs typeface="+mn-cs"/>
                        </a:rPr>
                        <a:t>イ　所定額を算定する指定訪問看護を行う看護職員が他の保健師、助産師、看護師、理学療法士、作業療法士又は言語聴覚士と同時に指定訪問看護を行う場合　　　　　　　　　　  ４</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３００円</a:t>
                      </a:r>
                    </a:p>
                    <a:p>
                      <a:pPr marL="82550" indent="-82550"/>
                      <a:r>
                        <a:rPr kumimoji="1" lang="ja-JP" altLang="en-US" sz="1500" b="0" i="0" u="none" strike="noStrike" kern="1200" baseline="0" dirty="0" smtClean="0">
                          <a:solidFill>
                            <a:schemeClr val="tx1"/>
                          </a:solidFill>
                          <a:latin typeface="MS UI Gothic" pitchFamily="50" charset="-128"/>
                          <a:ea typeface="MS UI Gothic" pitchFamily="50" charset="-128"/>
                          <a:cs typeface="+mn-cs"/>
                        </a:rPr>
                        <a:t>ロ　所定額を算定する指定訪問看護を行う看護職員が他の准看護師と同時に指定訪問看護を行う場合　　　　　　　　　　　　　　　　　 ３</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８００円</a:t>
                      </a:r>
                    </a:p>
                    <a:p>
                      <a:pPr marL="82550" indent="-82550"/>
                      <a:r>
                        <a:rPr kumimoji="1" lang="ja-JP" altLang="en-US" sz="1500" b="1" i="0" u="none" strike="noStrike" kern="1200" baseline="0" dirty="0" smtClean="0">
                          <a:solidFill>
                            <a:srgbClr val="FF0000"/>
                          </a:solidFill>
                          <a:latin typeface="MS UI Gothic" pitchFamily="50" charset="-128"/>
                          <a:ea typeface="MS UI Gothic" pitchFamily="50" charset="-128"/>
                          <a:cs typeface="+mn-cs"/>
                        </a:rPr>
                        <a:t>ハ　所定額を算定する指定訪問看護を行う看護職員が看護補助者と同時に指定訪問看護を行う場合　　　　　　　　　　　　　　　　　　　３</a:t>
                      </a:r>
                      <a:r>
                        <a:rPr kumimoji="1" lang="en-US" altLang="ja-JP" sz="1500" b="1" i="0" u="none" strike="noStrike" kern="1200" baseline="0" dirty="0" smtClean="0">
                          <a:solidFill>
                            <a:srgbClr val="FF0000"/>
                          </a:solidFill>
                          <a:latin typeface="MS UI Gothic" pitchFamily="50" charset="-128"/>
                          <a:ea typeface="MS UI Gothic" pitchFamily="50" charset="-128"/>
                          <a:cs typeface="+mn-cs"/>
                        </a:rPr>
                        <a:t>,</a:t>
                      </a:r>
                      <a:r>
                        <a:rPr kumimoji="1" lang="ja-JP" altLang="en-US" sz="1500" b="1" i="0" u="none" strike="noStrike" kern="1200" baseline="0" dirty="0" smtClean="0">
                          <a:solidFill>
                            <a:srgbClr val="FF0000"/>
                          </a:solidFill>
                          <a:latin typeface="MS UI Gothic" pitchFamily="50" charset="-128"/>
                          <a:ea typeface="MS UI Gothic" pitchFamily="50" charset="-128"/>
                          <a:cs typeface="+mn-cs"/>
                        </a:rPr>
                        <a:t>０００円（新）</a:t>
                      </a:r>
                      <a:endParaRPr kumimoji="1" lang="ja-JP" altLang="en-US" sz="1500" b="1" i="0" u="none"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pPr>
                        <a:spcAft>
                          <a:spcPts val="600"/>
                        </a:spcAft>
                      </a:pPr>
                      <a:r>
                        <a:rPr kumimoji="1" lang="ja-JP" altLang="en-US" sz="1500" b="0" i="0" u="none" strike="noStrike" kern="1200" baseline="0" dirty="0" smtClean="0">
                          <a:solidFill>
                            <a:schemeClr val="tx1"/>
                          </a:solidFill>
                          <a:latin typeface="MS UI Gothic" pitchFamily="50" charset="-128"/>
                          <a:ea typeface="MS UI Gothic" pitchFamily="50" charset="-128"/>
                          <a:cs typeface="+mn-cs"/>
                        </a:rPr>
                        <a:t>●訪問看護療養費</a:t>
                      </a:r>
                      <a:endParaRPr kumimoji="1" lang="en-US" altLang="ja-JP" sz="1500" b="0" i="0" u="none" strike="noStrike" kern="1200" baseline="0" dirty="0" smtClean="0">
                        <a:solidFill>
                          <a:schemeClr val="tx1"/>
                        </a:solidFill>
                        <a:latin typeface="MS UI Gothic" pitchFamily="50" charset="-128"/>
                        <a:ea typeface="MS UI Gothic" pitchFamily="50" charset="-128"/>
                        <a:cs typeface="+mn-cs"/>
                      </a:endParaRPr>
                    </a:p>
                    <a:p>
                      <a:r>
                        <a:rPr kumimoji="1" lang="en-US" altLang="ja-JP" sz="15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複数名訪問看護加算</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a:t>
                      </a:r>
                    </a:p>
                    <a:p>
                      <a:pPr marL="0" indent="177800"/>
                      <a:r>
                        <a:rPr kumimoji="1" lang="ja-JP" altLang="en-US" sz="1500" b="0" i="0" u="none" strike="noStrike" kern="1200" baseline="0" dirty="0" smtClean="0">
                          <a:solidFill>
                            <a:schemeClr val="tx1"/>
                          </a:solidFill>
                          <a:latin typeface="MS UI Gothic" pitchFamily="50" charset="-128"/>
                          <a:ea typeface="MS UI Gothic" pitchFamily="50" charset="-128"/>
                          <a:cs typeface="+mn-cs"/>
                        </a:rPr>
                        <a:t>１及び３については、同時に複数の看護師等による指定訪問看護が必要な者として別に厚生労働大臣が定める者に対し、訪問看護ステーションの保健師、助産師、看護師又は准看護師（以下「看護職員」という。）が、当該訪問看護ステーションの他の看護師等と同時に指定訪問看護を行うことについて利用者又はその家族等の同意を得て、指定訪問看護を行った場合には、複数名訪問看護加算として、週１回に限り、次に掲げる区分に従い、いずれかを所定額に加算する。</a:t>
                      </a:r>
                    </a:p>
                    <a:p>
                      <a:endParaRPr kumimoji="1" lang="en-US" altLang="ja-JP" sz="15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15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1500" b="0" i="0" u="none" strike="noStrike" kern="1200" baseline="0" dirty="0" smtClean="0">
                        <a:solidFill>
                          <a:schemeClr val="tx1"/>
                        </a:solidFill>
                        <a:latin typeface="MS UI Gothic" pitchFamily="50" charset="-128"/>
                        <a:ea typeface="MS UI Gothic" pitchFamily="50" charset="-128"/>
                        <a:cs typeface="+mn-cs"/>
                      </a:endParaRPr>
                    </a:p>
                    <a:p>
                      <a:pPr marL="82550" indent="-82550">
                        <a:spcBef>
                          <a:spcPts val="600"/>
                        </a:spcBef>
                        <a:tabLst/>
                      </a:pPr>
                      <a:r>
                        <a:rPr kumimoji="1" lang="ja-JP" altLang="en-US" sz="1500" b="0" i="0" u="none" strike="noStrike" kern="1200" baseline="0" dirty="0" smtClean="0">
                          <a:solidFill>
                            <a:schemeClr val="tx1"/>
                          </a:solidFill>
                          <a:latin typeface="MS UI Gothic" pitchFamily="50" charset="-128"/>
                          <a:ea typeface="MS UI Gothic" pitchFamily="50" charset="-128"/>
                          <a:cs typeface="+mn-cs"/>
                        </a:rPr>
                        <a:t>イ　所定額を算定する指定訪問看護を行う看護職員が他の保健師、助産師、看護師、理学療法士、作業療法士又は言語聴覚士と同時に指定訪問看護を行う場合　　　　　　　　　　  ４</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３００円</a:t>
                      </a:r>
                    </a:p>
                    <a:p>
                      <a:pPr marL="82550" indent="-82550"/>
                      <a:r>
                        <a:rPr kumimoji="1" lang="ja-JP" altLang="en-US" sz="1500" b="0" i="0" u="none" strike="noStrike" kern="1200" baseline="0" dirty="0" smtClean="0">
                          <a:solidFill>
                            <a:schemeClr val="tx1"/>
                          </a:solidFill>
                          <a:latin typeface="MS UI Gothic" pitchFamily="50" charset="-128"/>
                          <a:ea typeface="MS UI Gothic" pitchFamily="50" charset="-128"/>
                          <a:cs typeface="+mn-cs"/>
                        </a:rPr>
                        <a:t>ロ　所定額を算定する指定訪問看護を行う看護職員が他の准看護師と同時に指定訪問看護を行う場合　　　　　　　　　　　　　　　　　 ３</a:t>
                      </a:r>
                      <a:r>
                        <a:rPr kumimoji="1" lang="en-US" altLang="ja-JP" sz="15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500" b="0" i="0" u="none" strike="noStrike" kern="1200" baseline="0" dirty="0" smtClean="0">
                          <a:solidFill>
                            <a:schemeClr val="tx1"/>
                          </a:solidFill>
                          <a:latin typeface="MS UI Gothic" pitchFamily="50" charset="-128"/>
                          <a:ea typeface="MS UI Gothic" pitchFamily="50" charset="-128"/>
                          <a:cs typeface="+mn-cs"/>
                        </a:rPr>
                        <a:t>８００円</a:t>
                      </a:r>
                      <a:endParaRPr kumimoji="1" lang="ja-JP" altLang="en-US" sz="15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7" name="スライド番号プレースホルダ 6"/>
          <p:cNvSpPr>
            <a:spLocks noGrp="1"/>
          </p:cNvSpPr>
          <p:nvPr>
            <p:ph type="sldNum" sz="quarter" idx="11"/>
          </p:nvPr>
        </p:nvSpPr>
        <p:spPr>
          <a:xfrm>
            <a:off x="6840538" y="6480175"/>
            <a:ext cx="2133600" cy="339725"/>
          </a:xfrm>
        </p:spPr>
        <p:txBody>
          <a:bodyPr/>
          <a:lstStyle/>
          <a:p>
            <a:pPr algn="r">
              <a:defRPr/>
            </a:pPr>
            <a:fld id="{3576A385-C3EE-45CF-9B41-47598315E969}" type="slidenum">
              <a:rPr lang="en-US" sz="1400">
                <a:effectLst>
                  <a:outerShdw blurRad="38100" dist="38100" dir="2700000" algn="tl">
                    <a:srgbClr val="000000">
                      <a:alpha val="43137"/>
                    </a:srgbClr>
                  </a:outerShdw>
                </a:effectLst>
              </a:rPr>
              <a:pPr algn="r">
                <a:defRPr/>
              </a:pPr>
              <a:t>296</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6515200" y="620689"/>
            <a:ext cx="244928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728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xmlns="" val="964322305"/>
              </p:ext>
            </p:extLst>
          </p:nvPr>
        </p:nvGraphicFramePr>
        <p:xfrm>
          <a:off x="467544" y="404664"/>
          <a:ext cx="8229600" cy="6336704"/>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44041">
                <a:tc>
                  <a:txBody>
                    <a:bodyPr/>
                    <a:lstStyle/>
                    <a:p>
                      <a:pPr algn="ctr"/>
                      <a:r>
                        <a:rPr kumimoji="1" lang="ja-JP" altLang="en-US" sz="1600" b="1" dirty="0" smtClean="0">
                          <a:solidFill>
                            <a:srgbClr val="FF0000"/>
                          </a:solidFill>
                          <a:effectLst/>
                          <a:latin typeface="MS UI Gothic" pitchFamily="50" charset="-128"/>
                          <a:ea typeface="MS UI Gothic" pitchFamily="50" charset="-128"/>
                        </a:rPr>
                        <a:t>改　定　後</a:t>
                      </a:r>
                      <a:endParaRPr kumimoji="1" lang="ja-JP" altLang="en-US" sz="1600" b="1" dirty="0">
                        <a:solidFill>
                          <a:srgbClr val="FF0000"/>
                        </a:solidFill>
                        <a:effectLst/>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1600" b="0" dirty="0" smtClean="0">
                          <a:effectLst/>
                          <a:latin typeface="MS UI Gothic" pitchFamily="50" charset="-128"/>
                          <a:ea typeface="MS UI Gothic" pitchFamily="50" charset="-128"/>
                        </a:rPr>
                        <a:t>現　　行</a:t>
                      </a:r>
                      <a:endParaRPr kumimoji="1" lang="ja-JP" altLang="en-US" sz="1600" b="0" dirty="0">
                        <a:effectLst/>
                        <a:latin typeface="MS UI Gothic" pitchFamily="50" charset="-128"/>
                        <a:ea typeface="MS UI Gothic" pitchFamily="50" charset="-128"/>
                      </a:endParaRPr>
                    </a:p>
                  </a:txBody>
                  <a:tcPr>
                    <a:solidFill>
                      <a:schemeClr val="accent5">
                        <a:lumMod val="20000"/>
                        <a:lumOff val="80000"/>
                      </a:schemeClr>
                    </a:solidFill>
                  </a:tcPr>
                </a:tc>
              </a:tr>
              <a:tr h="5992663">
                <a:tc>
                  <a:txBody>
                    <a:bodyPr/>
                    <a:lstStyle/>
                    <a:p>
                      <a:pPr>
                        <a:spcAft>
                          <a:spcPts val="600"/>
                        </a:spcAft>
                      </a:pPr>
                      <a:r>
                        <a:rPr lang="en-US" altLang="ja-JP" sz="1600" dirty="0" smtClean="0">
                          <a:latin typeface="MS UI Gothic" pitchFamily="50" charset="-128"/>
                          <a:ea typeface="MS UI Gothic" pitchFamily="50" charset="-128"/>
                        </a:rPr>
                        <a:t>C005</a:t>
                      </a:r>
                      <a:r>
                        <a:rPr lang="ja-JP" altLang="en-US" sz="1600" dirty="0" smtClean="0">
                          <a:latin typeface="MS UI Gothic" pitchFamily="50" charset="-128"/>
                          <a:ea typeface="MS UI Gothic" pitchFamily="50" charset="-128"/>
                        </a:rPr>
                        <a:t>　在宅患者訪問看護・指導料</a:t>
                      </a:r>
                    </a:p>
                    <a:p>
                      <a:pPr marL="0" marR="0" indent="0" defTabSz="914400" eaLnBrk="1" fontAlgn="auto" latinLnBrk="0" hangingPunct="1">
                        <a:lnSpc>
                          <a:spcPct val="100000"/>
                        </a:lnSpc>
                        <a:spcBef>
                          <a:spcPts val="0"/>
                        </a:spcBef>
                        <a:spcAft>
                          <a:spcPts val="600"/>
                        </a:spcAft>
                        <a:buClrTx/>
                        <a:buSzTx/>
                        <a:buFontTx/>
                        <a:buNone/>
                        <a:tabLst/>
                        <a:defRPr/>
                      </a:pPr>
                      <a:r>
                        <a:rPr lang="ja-JP" altLang="en-US" sz="1600" dirty="0" smtClean="0">
                          <a:latin typeface="MS UI Gothic" pitchFamily="50" charset="-128"/>
                          <a:ea typeface="MS UI Gothic" pitchFamily="50" charset="-128"/>
                        </a:rPr>
                        <a:t>注７　</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複数名訪問看護加算</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marL="0" indent="82550"/>
                      <a:r>
                        <a:rPr kumimoji="1" lang="ja-JP" altLang="en-US" sz="1600" b="0" i="0" u="none" strike="noStrike" kern="1200" baseline="0" dirty="0" smtClean="0">
                          <a:solidFill>
                            <a:schemeClr val="tx1"/>
                          </a:solidFill>
                          <a:latin typeface="MS UI Gothic" pitchFamily="50" charset="-128"/>
                          <a:ea typeface="MS UI Gothic" pitchFamily="50" charset="-128"/>
                          <a:cs typeface="+mn-cs"/>
                        </a:rPr>
                        <a:t>　同時に複数の看護師等による訪問看護・指導が必要な者として別に厚生労働大臣が定める者に対して、保険医療機関の複数の看護師等が同時に訪問看護・指導を行うことについて患者又はその家族等の同意を得て、訪問看護・指導を実施した場合には、複数名訪問看護加算として、</a:t>
                      </a:r>
                      <a:r>
                        <a:rPr kumimoji="1" lang="ja-JP" altLang="en-US" sz="1600" b="1" i="0" u="none" strike="noStrike" kern="1200" baseline="0" dirty="0" smtClean="0">
                          <a:solidFill>
                            <a:srgbClr val="FF0000"/>
                          </a:solidFill>
                          <a:latin typeface="MS UI Gothic" pitchFamily="50" charset="-128"/>
                          <a:ea typeface="MS UI Gothic" pitchFamily="50" charset="-128"/>
                          <a:cs typeface="+mn-cs"/>
                        </a:rPr>
                        <a:t>イ及びロの場合にあっては週１回（注１に規定する別に厚生労働大臣が定める疾病等（＊）の利用者に対する場合を除く。）</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に限り、次に掲げる区分に従い、いずれかを所定額に加算する。</a:t>
                      </a:r>
                    </a:p>
                    <a:p>
                      <a:r>
                        <a:rPr kumimoji="1" lang="ja-JP" altLang="en-US" sz="1600" b="0" i="0" u="none" strike="noStrike" kern="1200" baseline="0" dirty="0" smtClean="0">
                          <a:solidFill>
                            <a:schemeClr val="tx1"/>
                          </a:solidFill>
                          <a:latin typeface="MS UI Gothic" pitchFamily="50" charset="-128"/>
                          <a:ea typeface="MS UI Gothic" pitchFamily="50" charset="-128"/>
                          <a:cs typeface="+mn-cs"/>
                        </a:rPr>
                        <a:t>（＊）特掲診療料の施設基準別表第七</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marL="82550" indent="-82550">
                        <a:spcBef>
                          <a:spcPts val="600"/>
                        </a:spcBef>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イ　所定点数を算定する訪問看護・指導を行った看護師等が他の保健師、助産師又は看護師と同時に訪問看護・指導を行う場合</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marL="82550" indent="-82550">
                        <a:spcBef>
                          <a:spcPts val="0"/>
                        </a:spcBef>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　　　　　　　　　　　　　　　　　　　　　　４３０点</a:t>
                      </a:r>
                    </a:p>
                    <a:p>
                      <a:pPr marL="82550" indent="-82550"/>
                      <a:r>
                        <a:rPr kumimoji="1" lang="ja-JP" altLang="en-US" sz="1600" b="0" i="0" u="none" strike="noStrike" kern="1200" baseline="0" dirty="0" smtClean="0">
                          <a:solidFill>
                            <a:schemeClr val="tx1"/>
                          </a:solidFill>
                          <a:latin typeface="MS UI Gothic" pitchFamily="50" charset="-128"/>
                          <a:ea typeface="MS UI Gothic" pitchFamily="50" charset="-128"/>
                          <a:cs typeface="+mn-cs"/>
                        </a:rPr>
                        <a:t>ロ　所定点数を算定する訪問看護・指導を行った看護師等が他の准看護師と同時に訪問看護・指導を行う場合　　　　　　　　　３８０点</a:t>
                      </a:r>
                    </a:p>
                    <a:p>
                      <a:pPr marL="82550" indent="-82550"/>
                      <a:r>
                        <a:rPr kumimoji="1" lang="ja-JP" altLang="en-US" sz="1600" b="1" i="0" u="none" strike="noStrike" kern="1200" baseline="0" dirty="0" smtClean="0">
                          <a:solidFill>
                            <a:srgbClr val="FF0000"/>
                          </a:solidFill>
                          <a:latin typeface="MS UI Gothic" pitchFamily="50" charset="-128"/>
                          <a:ea typeface="MS UI Gothic" pitchFamily="50" charset="-128"/>
                          <a:cs typeface="+mn-cs"/>
                        </a:rPr>
                        <a:t>ハ　所定点数を算定する訪問看護・指導を行った看護師等が看護補助者と同時に訪問看護・指導を行う場合　　　　　　　　　　　３００点（新）</a:t>
                      </a:r>
                      <a:endParaRPr kumimoji="1" lang="en-US" altLang="ja-JP" sz="1600" b="1" i="0" u="none" strike="noStrike" kern="1200"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a:spcAft>
                          <a:spcPts val="600"/>
                        </a:spcAft>
                      </a:pPr>
                      <a:r>
                        <a:rPr kumimoji="1" lang="en-US" altLang="ja-JP" sz="1600" b="0" i="0" u="none" strike="noStrike" kern="1200" baseline="0" dirty="0" smtClean="0">
                          <a:solidFill>
                            <a:schemeClr val="tx1"/>
                          </a:solidFill>
                          <a:latin typeface="MS UI Gothic" pitchFamily="50" charset="-128"/>
                          <a:ea typeface="MS UI Gothic" pitchFamily="50" charset="-128"/>
                          <a:cs typeface="+mn-cs"/>
                        </a:rPr>
                        <a:t>C005</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　在宅患者訪問看護・指導料</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a:spcAft>
                          <a:spcPts val="600"/>
                        </a:spcAft>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注６　複数名訪問看護加算</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marL="0" indent="82550"/>
                      <a:r>
                        <a:rPr kumimoji="1" lang="ja-JP" altLang="en-US" sz="1600" b="0" i="0" u="none" strike="noStrike" kern="1200" baseline="0" dirty="0" smtClean="0">
                          <a:solidFill>
                            <a:schemeClr val="tx1"/>
                          </a:solidFill>
                          <a:latin typeface="MS UI Gothic" pitchFamily="50" charset="-128"/>
                          <a:ea typeface="MS UI Gothic" pitchFamily="50" charset="-128"/>
                          <a:cs typeface="+mn-cs"/>
                        </a:rPr>
                        <a:t>　同時に複数の看護師等による訪問看護・指導が必要な者として別に厚生労働大臣が定める者に対して、保険医療機関の複数の看護師等が同時に訪問看護・指導を行うことについて患者又はその家族等の同意を得て、訪問看護・指導を実施した場合には、複数名訪問看護加算として、週１回に限り、次に掲げる区分に従い、いずれかを所定点数に加算する。</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marL="82550" indent="-82550">
                        <a:spcBef>
                          <a:spcPts val="600"/>
                        </a:spcBef>
                        <a:tabLst/>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イ　所定点数を算定する訪問看護・指導を行った看護師等が他の保健師、助産師又は看護師と同時に訪問看護・指導を行った場合</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marL="82550" indent="-82550">
                        <a:tabLst/>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　　　　　　　　　　　　　　　　　　　　　　４３０点</a:t>
                      </a:r>
                    </a:p>
                    <a:p>
                      <a:pPr marL="82550" indent="-82550">
                        <a:tabLst/>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ロ　所定点数を算定する訪問看護・指導を行った看護師等が他の准看護師と同時に訪問看護・指導を行った場合　　　　　　　　３８０点</a:t>
                      </a:r>
                      <a:endParaRPr kumimoji="1" lang="ja-JP" altLang="en-US" sz="16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7" name="スライド番号プレースホルダ 6"/>
          <p:cNvSpPr>
            <a:spLocks noGrp="1"/>
          </p:cNvSpPr>
          <p:nvPr>
            <p:ph type="sldNum" sz="quarter" idx="11"/>
          </p:nvPr>
        </p:nvSpPr>
        <p:spPr>
          <a:xfrm>
            <a:off x="6840538" y="6480175"/>
            <a:ext cx="2133600" cy="339725"/>
          </a:xfrm>
        </p:spPr>
        <p:txBody>
          <a:bodyPr/>
          <a:lstStyle/>
          <a:p>
            <a:pPr algn="r">
              <a:defRPr/>
            </a:pPr>
            <a:fld id="{D13263B8-19BD-49A1-829E-E7E257A853F3}" type="slidenum">
              <a:rPr lang="en-US" sz="1400">
                <a:effectLst>
                  <a:outerShdw blurRad="38100" dist="38100" dir="2700000" algn="tl">
                    <a:srgbClr val="000000">
                      <a:alpha val="43137"/>
                    </a:srgbClr>
                  </a:outerShdw>
                </a:effectLst>
              </a:rPr>
              <a:pPr algn="r">
                <a:defRPr/>
              </a:pPr>
              <a:t>297</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5724128" y="116632"/>
            <a:ext cx="327687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191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193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218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604</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617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8313" y="1125538"/>
            <a:ext cx="8229600" cy="1150937"/>
          </a:xfrm>
          <a:prstGeom prst="rect">
            <a:avLst/>
          </a:prstGeom>
          <a:solidFill>
            <a:srgbClr val="FFFFCC"/>
          </a:solidFill>
          <a:effectLst>
            <a:outerShdw blurRad="50800" dist="38100" dir="13500000" algn="br" rotWithShape="0">
              <a:prstClr val="black">
                <a:alpha val="40000"/>
              </a:prstClr>
            </a:outerShdw>
          </a:effectLst>
        </p:spPr>
        <p:txBody>
          <a:bodyPr anchor="ctr"/>
          <a:lstStyle/>
          <a:p>
            <a:pPr fontAlgn="auto">
              <a:spcBef>
                <a:spcPts val="0"/>
              </a:spcBef>
              <a:spcAft>
                <a:spcPts val="0"/>
              </a:spcAft>
              <a:defRPr/>
            </a:pPr>
            <a:r>
              <a:rPr kumimoji="0" lang="ja-JP" altLang="en-US" sz="2400" dirty="0">
                <a:latin typeface="MS UI Gothic" pitchFamily="50" charset="-128"/>
                <a:ea typeface="MS UI Gothic" pitchFamily="50" charset="-128"/>
              </a:rPr>
              <a:t>◆緊急時訪問看護の評価の見直し</a:t>
            </a:r>
          </a:p>
          <a:p>
            <a:pPr marL="273050" indent="82550" fontAlgn="auto">
              <a:spcBef>
                <a:spcPts val="0"/>
              </a:spcBef>
              <a:spcAft>
                <a:spcPts val="0"/>
              </a:spcAft>
              <a:defRPr/>
            </a:pPr>
            <a:r>
              <a:rPr kumimoji="0" lang="ja-JP" altLang="en-US" sz="2800" dirty="0">
                <a:latin typeface="MS UI Gothic" pitchFamily="50" charset="-128"/>
                <a:ea typeface="MS UI Gothic" pitchFamily="50" charset="-128"/>
              </a:rPr>
              <a:t>　</a:t>
            </a:r>
            <a:r>
              <a:rPr kumimoji="0" lang="ja-JP" altLang="en-US" sz="2200" dirty="0">
                <a:latin typeface="MS UI Gothic" pitchFamily="50" charset="-128"/>
                <a:ea typeface="MS UI Gothic" pitchFamily="50" charset="-128"/>
              </a:rPr>
              <a:t>在支診・在支病のみならず、</a:t>
            </a:r>
            <a:r>
              <a:rPr kumimoji="0" lang="ja-JP" altLang="en-US" sz="2200" dirty="0">
                <a:solidFill>
                  <a:srgbClr val="0070C0"/>
                </a:solidFill>
                <a:latin typeface="MS UI Gothic" pitchFamily="50" charset="-128"/>
                <a:ea typeface="MS UI Gothic" pitchFamily="50" charset="-128"/>
              </a:rPr>
              <a:t>在支診以外の診療所との連携</a:t>
            </a:r>
            <a:r>
              <a:rPr kumimoji="0" lang="ja-JP" altLang="en-US" sz="2200" dirty="0">
                <a:latin typeface="MS UI Gothic" pitchFamily="50" charset="-128"/>
                <a:ea typeface="MS UI Gothic" pitchFamily="50" charset="-128"/>
              </a:rPr>
              <a:t>により生じた緊急時の訪問看護について評価を行う。</a:t>
            </a:r>
            <a:endParaRPr kumimoji="0" lang="en-US" altLang="ja-JP" sz="2200" dirty="0">
              <a:latin typeface="MS UI Gothic" pitchFamily="50" charset="-128"/>
              <a:ea typeface="MS UI Gothic" pitchFamily="50" charset="-128"/>
            </a:endParaRPr>
          </a:p>
        </p:txBody>
      </p:sp>
      <p:sp>
        <p:nvSpPr>
          <p:cNvPr id="9" name="タイトル 2"/>
          <p:cNvSpPr txBox="1">
            <a:spLocks/>
          </p:cNvSpPr>
          <p:nvPr/>
        </p:nvSpPr>
        <p:spPr>
          <a:xfrm>
            <a:off x="457200" y="188640"/>
            <a:ext cx="8229600" cy="864096"/>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kumimoji="0" lang="ja-JP" altLang="en-US" sz="3200" dirty="0">
                <a:effectLst>
                  <a:outerShdw blurRad="38100" dist="38100" dir="2700000" algn="tl">
                    <a:srgbClr val="000000">
                      <a:alpha val="43137"/>
                    </a:srgbClr>
                  </a:outerShdw>
                </a:effectLst>
                <a:latin typeface="HG丸ｺﾞｼｯｸM-PRO" pitchFamily="50" charset="-128"/>
                <a:ea typeface="HG丸ｺﾞｼｯｸM-PRO" pitchFamily="50" charset="-128"/>
              </a:rPr>
              <a:t>効率的かつ質の高い訪問看護の推進</a:t>
            </a:r>
            <a:endParaRPr lang="ja-JP" altLang="en-US" sz="36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graphicFrame>
        <p:nvGraphicFramePr>
          <p:cNvPr id="7" name="コンテンツ プレースホルダ 6"/>
          <p:cNvGraphicFramePr>
            <a:graphicFrameLocks/>
          </p:cNvGraphicFramePr>
          <p:nvPr/>
        </p:nvGraphicFramePr>
        <p:xfrm>
          <a:off x="467544" y="2348880"/>
          <a:ext cx="8239944" cy="4400168"/>
        </p:xfrm>
        <a:graphic>
          <a:graphicData uri="http://schemas.openxmlformats.org/drawingml/2006/table">
            <a:tbl>
              <a:tblPr firstRow="1" bandRow="1">
                <a:effectLst>
                  <a:outerShdw blurRad="50800" dist="38100" dir="2700000" algn="tl" rotWithShape="0">
                    <a:prstClr val="black">
                      <a:alpha val="40000"/>
                    </a:prstClr>
                  </a:outerShdw>
                </a:effectLst>
              </a:tblPr>
              <a:tblGrid>
                <a:gridCol w="4119972"/>
                <a:gridCol w="4119972"/>
              </a:tblGrid>
              <a:tr h="340858">
                <a:tc>
                  <a:txBody>
                    <a:bodyPr/>
                    <a:lstStyle/>
                    <a:p>
                      <a:pPr algn="ctr"/>
                      <a:r>
                        <a:rPr kumimoji="1" lang="ja-JP" altLang="en-US" sz="1600" b="1" dirty="0" smtClean="0">
                          <a:solidFill>
                            <a:srgbClr val="FF0000"/>
                          </a:solidFill>
                          <a:latin typeface="MS UI Gothic" pitchFamily="50" charset="-128"/>
                          <a:ea typeface="MS UI Gothic" pitchFamily="50" charset="-128"/>
                        </a:rPr>
                        <a:t>改　定　後</a:t>
                      </a:r>
                      <a:endParaRPr kumimoji="1" lang="ja-JP" altLang="en-US" sz="16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600" dirty="0" smtClean="0">
                          <a:latin typeface="MS UI Gothic" pitchFamily="50" charset="-128"/>
                          <a:ea typeface="MS UI Gothic" pitchFamily="50" charset="-128"/>
                        </a:rPr>
                        <a:t>現　　行</a:t>
                      </a:r>
                      <a:endParaRPr kumimoji="1" lang="ja-JP" altLang="en-US" sz="1600" dirty="0">
                        <a:latin typeface="MS UI Gothic" pitchFamily="50" charset="-128"/>
                        <a:ea typeface="MS UI Gothic" pitchFamily="50" charset="-128"/>
                      </a:endParaRPr>
                    </a:p>
                  </a:txBody>
                  <a:tcPr anchor="ctr">
                    <a:solidFill>
                      <a:schemeClr val="accent5">
                        <a:lumMod val="20000"/>
                        <a:lumOff val="80000"/>
                      </a:schemeClr>
                    </a:solidFill>
                  </a:tcPr>
                </a:tc>
              </a:tr>
              <a:tr h="4059310">
                <a:tc>
                  <a:txBody>
                    <a:bodyPr/>
                    <a:lstStyle/>
                    <a:p>
                      <a:pPr marL="273050" indent="-273050">
                        <a:tabLst/>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●訪問看護基本療養費</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marL="273050" indent="-273050">
                        <a:tabLst/>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注９　利用者又はその家族等の求めに応じて、その主治医（</a:t>
                      </a:r>
                      <a:r>
                        <a:rPr kumimoji="1" lang="ja-JP" altLang="en-US" sz="1600" b="1" i="0" u="none" strike="noStrike" kern="1200" baseline="0" dirty="0" smtClean="0">
                          <a:solidFill>
                            <a:srgbClr val="FF0000"/>
                          </a:solidFill>
                          <a:latin typeface="MS UI Gothic" pitchFamily="50" charset="-128"/>
                          <a:ea typeface="MS UI Gothic" pitchFamily="50" charset="-128"/>
                          <a:cs typeface="+mn-cs"/>
                        </a:rPr>
                        <a:t>診療所</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又は在宅療養支援病院の保険医に限る。）の指示に基づき、訪問看護ステーションの看護師等が緊急に指定訪問看護を実施した場合には、緊急訪問看護加算として、１日につき所定額に２</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６５０円を加算する。</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marL="273050" indent="-273050">
                        <a:tabLst/>
                      </a:pPr>
                      <a:endParaRPr kumimoji="1" lang="en-US" altLang="ja-JP" sz="1600" b="1" i="0" u="sng"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p>
                      <a:pPr marL="0" indent="0"/>
                      <a:r>
                        <a:rPr kumimoji="1" lang="en-US" altLang="ja-JP" sz="1600" b="0" i="0" u="none" strike="noStrike" kern="1200" baseline="0" dirty="0" smtClean="0">
                          <a:solidFill>
                            <a:schemeClr val="tx1"/>
                          </a:solidFill>
                          <a:latin typeface="MS UI Gothic" pitchFamily="50" charset="-128"/>
                          <a:ea typeface="MS UI Gothic" pitchFamily="50" charset="-128"/>
                          <a:cs typeface="+mn-cs"/>
                        </a:rPr>
                        <a:t>C005</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　在宅患者訪問看護・指導料</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marL="273050" indent="-273050">
                        <a:tabLst/>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注４　患者又はその看護に当たっている者の求めを受けた</a:t>
                      </a:r>
                      <a:r>
                        <a:rPr kumimoji="1" lang="ja-JP" altLang="en-US" sz="1600" b="1" i="0" u="none" strike="noStrike" kern="1200" baseline="0" dirty="0" smtClean="0">
                          <a:solidFill>
                            <a:srgbClr val="FF0000"/>
                          </a:solidFill>
                          <a:latin typeface="MS UI Gothic" pitchFamily="50" charset="-128"/>
                          <a:ea typeface="MS UI Gothic" pitchFamily="50" charset="-128"/>
                          <a:cs typeface="+mn-cs"/>
                        </a:rPr>
                        <a:t>診療所</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又は在宅療養支援病院の保険医の指示により、保険医療機関の看護師等が緊急に訪問看護・指導を実施した場合には、緊急訪問看護加算として、１日につき所定点数に２６５点を加算する。</a:t>
                      </a:r>
                      <a:endParaRPr kumimoji="1" lang="ja-JP" altLang="en-US" sz="1600" b="1" i="0" u="sng"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pPr marL="273050" indent="-273050">
                        <a:tabLst/>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●訪問看護基本療養費</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marL="273050" indent="-273050">
                        <a:tabLst/>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注８　利用者又はその家族等の求めに応じて、その主治医（在宅療養支援診療所又は在宅療養支援病院の保険医に限る。）の指示に基づき、訪問看護ステーションの看護師等が緊急に指定訪問看護を実施した場合には、緊急訪問看護加算として、１日につき所定額に２</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６５０円を加算する。</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marL="273050" indent="-273050">
                        <a:tabLst/>
                      </a:pPr>
                      <a:endParaRPr kumimoji="1" lang="en-US" altLang="ja-JP" sz="1600" b="0" i="0" u="none" strike="noStrike" kern="1200" cap="none" normalizeH="0" baseline="0" dirty="0" smtClean="0">
                        <a:ln>
                          <a:noFill/>
                        </a:ln>
                        <a:solidFill>
                          <a:schemeClr val="tx1"/>
                        </a:solidFill>
                        <a:effectLst/>
                        <a:latin typeface="MS UI Gothic" pitchFamily="50" charset="-128"/>
                        <a:ea typeface="MS UI Gothic" pitchFamily="50" charset="-128"/>
                        <a:cs typeface="+mn-cs"/>
                      </a:endParaRPr>
                    </a:p>
                    <a:p>
                      <a:pPr marL="0" indent="0"/>
                      <a:r>
                        <a:rPr kumimoji="1" lang="en-US" altLang="ja-JP" sz="1600" b="0" i="0" u="none" strike="noStrike" kern="1200" baseline="0" dirty="0" smtClean="0">
                          <a:solidFill>
                            <a:schemeClr val="tx1"/>
                          </a:solidFill>
                          <a:latin typeface="MS UI Gothic" pitchFamily="50" charset="-128"/>
                          <a:ea typeface="MS UI Gothic" pitchFamily="50" charset="-128"/>
                          <a:cs typeface="+mn-cs"/>
                        </a:rPr>
                        <a:t>C005</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　在宅患者訪問看護・指導料</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pPr marL="273050" indent="-273050">
                        <a:tabLst/>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注３　患者又はその看護に当たっている者の求めを受けた在宅療養支援診療所又は在宅療養支援病院の保険医の指示により、保険医療機関の看護師等が緊急に訪問看護・指導を実施した場合には、緊急訪問看護加算として、１日につき所定点数に２６５点を加算する。</a:t>
                      </a:r>
                      <a:endParaRPr kumimoji="1" lang="ja-JP" altLang="en-US" sz="1600" b="0"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D06A843C-F8D3-480C-BDE7-45DBECDF1B71}" type="slidenum">
              <a:rPr lang="en-US" sz="1400">
                <a:effectLst>
                  <a:outerShdw blurRad="38100" dist="38100" dir="2700000" algn="tl">
                    <a:srgbClr val="000000">
                      <a:alpha val="43137"/>
                    </a:srgbClr>
                  </a:outerShdw>
                </a:effectLst>
              </a:rPr>
              <a:pPr algn="r">
                <a:defRPr/>
              </a:pPr>
              <a:t>298</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7308304" y="4581129"/>
            <a:ext cx="169269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190</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217</a:t>
            </a:r>
            <a:endParaRPr lang="ja-JP" altLang="en-US" sz="1400" dirty="0">
              <a:solidFill>
                <a:srgbClr val="002060"/>
              </a:solidFill>
              <a:latin typeface="HGPｺﾞｼｯｸM" pitchFamily="50" charset="-128"/>
              <a:ea typeface="HGPｺﾞｼｯｸM" pitchFamily="50" charset="-128"/>
            </a:endParaRPr>
          </a:p>
        </p:txBody>
      </p:sp>
      <p:sp>
        <p:nvSpPr>
          <p:cNvPr id="10" name="テキスト ボックス 9"/>
          <p:cNvSpPr txBox="1"/>
          <p:nvPr/>
        </p:nvSpPr>
        <p:spPr>
          <a:xfrm>
            <a:off x="7164288" y="2636912"/>
            <a:ext cx="183671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728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7363</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コンテンツ プレースホルダ 6"/>
          <p:cNvGraphicFramePr>
            <a:graphicFrameLocks noGrp="1"/>
          </p:cNvGraphicFramePr>
          <p:nvPr>
            <p:ph idx="1"/>
          </p:nvPr>
        </p:nvGraphicFramePr>
        <p:xfrm>
          <a:off x="467544" y="1772816"/>
          <a:ext cx="8229600" cy="3341629"/>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36499">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2975869">
                <a:tc>
                  <a:txBody>
                    <a:bodyPr/>
                    <a:lstStyle/>
                    <a:p>
                      <a:pPr marL="534988" indent="-534988"/>
                      <a:r>
                        <a:rPr lang="en-US" altLang="ja-JP" sz="1800" b="0" dirty="0" smtClean="0">
                          <a:solidFill>
                            <a:schemeClr val="tx1"/>
                          </a:solidFill>
                          <a:latin typeface="MS UI Gothic" pitchFamily="50" charset="-128"/>
                          <a:ea typeface="MS UI Gothic" pitchFamily="50" charset="-128"/>
                        </a:rPr>
                        <a:t>C006</a:t>
                      </a:r>
                      <a:r>
                        <a:rPr lang="ja-JP" altLang="en-US" sz="1800" b="0" dirty="0" smtClean="0">
                          <a:solidFill>
                            <a:schemeClr val="tx1"/>
                          </a:solidFill>
                          <a:latin typeface="MS UI Gothic" pitchFamily="50" charset="-128"/>
                          <a:ea typeface="MS UI Gothic" pitchFamily="50" charset="-128"/>
                        </a:rPr>
                        <a:t>　在宅患者訪問リハビリテーション</a:t>
                      </a:r>
                      <a:r>
                        <a:rPr lang="en-US" altLang="ja-JP" sz="1800" b="0" dirty="0" smtClean="0">
                          <a:solidFill>
                            <a:schemeClr val="tx1"/>
                          </a:solidFill>
                          <a:latin typeface="MS UI Gothic" pitchFamily="50" charset="-128"/>
                          <a:ea typeface="MS UI Gothic" pitchFamily="50" charset="-128"/>
                        </a:rPr>
                        <a:t/>
                      </a:r>
                      <a:br>
                        <a:rPr lang="en-US" altLang="ja-JP" sz="1800" b="0" dirty="0" smtClean="0">
                          <a:solidFill>
                            <a:schemeClr val="tx1"/>
                          </a:solidFill>
                          <a:latin typeface="MS UI Gothic" pitchFamily="50" charset="-128"/>
                          <a:ea typeface="MS UI Gothic" pitchFamily="50" charset="-128"/>
                        </a:rPr>
                      </a:br>
                      <a:r>
                        <a:rPr lang="ja-JP" altLang="en-US" sz="1800" b="0" dirty="0" smtClean="0">
                          <a:solidFill>
                            <a:schemeClr val="tx1"/>
                          </a:solidFill>
                          <a:latin typeface="MS UI Gothic" pitchFamily="50" charset="-128"/>
                          <a:ea typeface="MS UI Gothic" pitchFamily="50" charset="-128"/>
                        </a:rPr>
                        <a:t>指導管理料（１単位につき）</a:t>
                      </a:r>
                      <a:endParaRPr lang="en-US" altLang="ja-JP" sz="1800" b="0" dirty="0" smtClean="0">
                        <a:solidFill>
                          <a:schemeClr val="tx1"/>
                        </a:solidFill>
                        <a:latin typeface="MS UI Gothic" pitchFamily="50" charset="-128"/>
                        <a:ea typeface="MS UI Gothic" pitchFamily="50" charset="-128"/>
                      </a:endParaRPr>
                    </a:p>
                    <a:p>
                      <a:pPr marL="534988" indent="-534988"/>
                      <a:r>
                        <a:rPr lang="ja-JP" altLang="en-US" sz="1800" b="0" dirty="0" smtClean="0">
                          <a:solidFill>
                            <a:schemeClr val="tx1"/>
                          </a:solidFill>
                          <a:latin typeface="MS UI Gothic" pitchFamily="50" charset="-128"/>
                          <a:ea typeface="MS UI Gothic" pitchFamily="50" charset="-128"/>
                        </a:rPr>
                        <a:t>１　同一建物居住者以外の場合　３００点</a:t>
                      </a:r>
                      <a:endParaRPr lang="en-US" altLang="ja-JP" sz="1800" b="0" dirty="0" smtClean="0">
                        <a:solidFill>
                          <a:schemeClr val="tx1"/>
                        </a:solidFill>
                        <a:latin typeface="MS UI Gothic" pitchFamily="50" charset="-128"/>
                        <a:ea typeface="MS UI Gothic" pitchFamily="50" charset="-128"/>
                      </a:endParaRPr>
                    </a:p>
                    <a:p>
                      <a:pPr marL="534988" indent="-534988"/>
                      <a:r>
                        <a:rPr lang="ja-JP" altLang="en-US" sz="1800" b="0" dirty="0" smtClean="0">
                          <a:solidFill>
                            <a:schemeClr val="tx1"/>
                          </a:solidFill>
                          <a:latin typeface="MS UI Gothic" pitchFamily="50" charset="-128"/>
                          <a:ea typeface="MS UI Gothic" pitchFamily="50" charset="-128"/>
                        </a:rPr>
                        <a:t>２　同一建物居住者の場合　　　　２５５点</a:t>
                      </a:r>
                    </a:p>
                    <a:p>
                      <a:endParaRPr lang="en-US" altLang="ja-JP" sz="1800" b="0" dirty="0" smtClean="0">
                        <a:solidFill>
                          <a:schemeClr val="tx1"/>
                        </a:solidFill>
                        <a:latin typeface="MS UI Gothic" pitchFamily="50" charset="-128"/>
                        <a:ea typeface="MS UI Gothic" pitchFamily="50" charset="-128"/>
                      </a:endParaRPr>
                    </a:p>
                    <a:p>
                      <a:r>
                        <a:rPr lang="ja-JP" altLang="en-US" sz="1600" b="0" dirty="0" smtClean="0">
                          <a:solidFill>
                            <a:schemeClr val="tx1"/>
                          </a:solidFill>
                          <a:latin typeface="MS UI Gothic" pitchFamily="50" charset="-128"/>
                          <a:ea typeface="MS UI Gothic" pitchFamily="50" charset="-128"/>
                        </a:rPr>
                        <a:t>［算定要件］</a:t>
                      </a:r>
                    </a:p>
                    <a:p>
                      <a:pPr marL="82550" indent="177800"/>
                      <a:r>
                        <a:rPr lang="ja-JP" altLang="en-US" sz="1600" b="0" dirty="0" smtClean="0">
                          <a:solidFill>
                            <a:schemeClr val="tx1"/>
                          </a:solidFill>
                          <a:latin typeface="MS UI Gothic" pitchFamily="50" charset="-128"/>
                          <a:ea typeface="MS UI Gothic" pitchFamily="50" charset="-128"/>
                        </a:rPr>
                        <a:t>患者１人につき、１と２を合わせて週６単位に限り算定する。</a:t>
                      </a:r>
                      <a:r>
                        <a:rPr lang="ja-JP" altLang="en-US" sz="1600" b="0" dirty="0" smtClean="0">
                          <a:solidFill>
                            <a:srgbClr val="FF0000"/>
                          </a:solidFill>
                          <a:latin typeface="MS UI Gothic" pitchFamily="50" charset="-128"/>
                          <a:ea typeface="MS UI Gothic" pitchFamily="50" charset="-128"/>
                        </a:rPr>
                        <a:t>ただし、１月にバーセル指数又はＦＩＭが５点以上悪化した場合、６月に１回、１４日に限り１と２を合わせて１日４単位に限り算定する。</a:t>
                      </a:r>
                    </a:p>
                  </a:txBody>
                  <a:tcPr>
                    <a:solidFill>
                      <a:schemeClr val="accent5">
                        <a:lumMod val="20000"/>
                        <a:lumOff val="80000"/>
                      </a:schemeClr>
                    </a:solidFill>
                  </a:tcPr>
                </a:tc>
                <a:tc>
                  <a:txBody>
                    <a:bodyPr/>
                    <a:lstStyle/>
                    <a:p>
                      <a:pPr marL="534988" indent="-534988"/>
                      <a:r>
                        <a:rPr lang="en-US" altLang="ja-JP" sz="1800" b="0" dirty="0" smtClean="0">
                          <a:solidFill>
                            <a:schemeClr val="tx1"/>
                          </a:solidFill>
                          <a:latin typeface="MS UI Gothic" pitchFamily="50" charset="-128"/>
                          <a:ea typeface="MS UI Gothic" pitchFamily="50" charset="-128"/>
                        </a:rPr>
                        <a:t>C006</a:t>
                      </a:r>
                      <a:r>
                        <a:rPr lang="ja-JP" altLang="en-US" sz="1800" b="0" dirty="0" smtClean="0">
                          <a:solidFill>
                            <a:schemeClr val="tx1"/>
                          </a:solidFill>
                          <a:latin typeface="MS UI Gothic" pitchFamily="50" charset="-128"/>
                          <a:ea typeface="MS UI Gothic" pitchFamily="50" charset="-128"/>
                        </a:rPr>
                        <a:t>　在宅患者訪問リハビリテーション</a:t>
                      </a:r>
                      <a:r>
                        <a:rPr lang="en-US" altLang="ja-JP" sz="1800" b="0" dirty="0" smtClean="0">
                          <a:solidFill>
                            <a:schemeClr val="tx1"/>
                          </a:solidFill>
                          <a:latin typeface="MS UI Gothic" pitchFamily="50" charset="-128"/>
                          <a:ea typeface="MS UI Gothic" pitchFamily="50" charset="-128"/>
                        </a:rPr>
                        <a:t/>
                      </a:r>
                      <a:br>
                        <a:rPr lang="en-US" altLang="ja-JP" sz="1800" b="0" dirty="0" smtClean="0">
                          <a:solidFill>
                            <a:schemeClr val="tx1"/>
                          </a:solidFill>
                          <a:latin typeface="MS UI Gothic" pitchFamily="50" charset="-128"/>
                          <a:ea typeface="MS UI Gothic" pitchFamily="50" charset="-128"/>
                        </a:rPr>
                      </a:br>
                      <a:r>
                        <a:rPr lang="ja-JP" altLang="en-US" sz="1800" b="0" dirty="0" smtClean="0">
                          <a:solidFill>
                            <a:schemeClr val="tx1"/>
                          </a:solidFill>
                          <a:latin typeface="MS UI Gothic" pitchFamily="50" charset="-128"/>
                          <a:ea typeface="MS UI Gothic" pitchFamily="50" charset="-128"/>
                        </a:rPr>
                        <a:t>指導管理料（１単位につき）</a:t>
                      </a:r>
                      <a:endParaRPr lang="en-US" altLang="ja-JP" sz="1800" b="0" dirty="0" smtClean="0">
                        <a:solidFill>
                          <a:schemeClr val="tx1"/>
                        </a:solidFill>
                        <a:latin typeface="MS UI Gothic" pitchFamily="50" charset="-128"/>
                        <a:ea typeface="MS UI Gothic" pitchFamily="50" charset="-128"/>
                      </a:endParaRPr>
                    </a:p>
                    <a:p>
                      <a:pPr marL="534988" indent="-534988"/>
                      <a:r>
                        <a:rPr lang="ja-JP" altLang="en-US" sz="1800" b="0" dirty="0" smtClean="0">
                          <a:solidFill>
                            <a:schemeClr val="tx1"/>
                          </a:solidFill>
                          <a:latin typeface="MS UI Gothic" pitchFamily="50" charset="-128"/>
                          <a:ea typeface="MS UI Gothic" pitchFamily="50" charset="-128"/>
                        </a:rPr>
                        <a:t>１　同一建物居住者以外の場合　３００点</a:t>
                      </a:r>
                      <a:endParaRPr lang="en-US" altLang="ja-JP" sz="1800" b="0" dirty="0" smtClean="0">
                        <a:solidFill>
                          <a:schemeClr val="tx1"/>
                        </a:solidFill>
                        <a:latin typeface="MS UI Gothic" pitchFamily="50" charset="-128"/>
                        <a:ea typeface="MS UI Gothic" pitchFamily="50" charset="-128"/>
                      </a:endParaRPr>
                    </a:p>
                    <a:p>
                      <a:pPr marL="534988" indent="-534988"/>
                      <a:r>
                        <a:rPr lang="ja-JP" altLang="en-US" sz="1800" b="0" dirty="0" smtClean="0">
                          <a:solidFill>
                            <a:schemeClr val="tx1"/>
                          </a:solidFill>
                          <a:latin typeface="MS UI Gothic" pitchFamily="50" charset="-128"/>
                          <a:ea typeface="MS UI Gothic" pitchFamily="50" charset="-128"/>
                        </a:rPr>
                        <a:t>２　同一建物居住者の場合　　　　２５５点</a:t>
                      </a:r>
                      <a:endParaRPr kumimoji="1" lang="ja-JP" altLang="en-US" sz="1800" b="0" baseline="0" dirty="0" smtClean="0">
                        <a:solidFill>
                          <a:schemeClr val="tx1"/>
                        </a:solidFill>
                        <a:latin typeface="MS UI Gothic" pitchFamily="50" charset="-128"/>
                        <a:ea typeface="MS UI Gothic" pitchFamily="50" charset="-128"/>
                        <a:cs typeface="+mn-cs"/>
                      </a:endParaRPr>
                    </a:p>
                    <a:p>
                      <a:pPr marL="0" indent="0"/>
                      <a:endParaRPr kumimoji="1" lang="en-US" altLang="ja-JP" sz="1800" b="0" baseline="0" dirty="0" smtClean="0">
                        <a:solidFill>
                          <a:schemeClr val="tx1"/>
                        </a:solidFill>
                        <a:latin typeface="MS UI Gothic" pitchFamily="50" charset="-128"/>
                        <a:ea typeface="MS UI Gothic" pitchFamily="50" charset="-128"/>
                        <a:cs typeface="+mn-cs"/>
                      </a:endParaRPr>
                    </a:p>
                    <a:p>
                      <a:pPr marL="0" indent="0"/>
                      <a:r>
                        <a:rPr kumimoji="1" lang="ja-JP" altLang="en-US" sz="1600" b="0" baseline="0" dirty="0" smtClean="0">
                          <a:solidFill>
                            <a:schemeClr val="tx1"/>
                          </a:solidFill>
                          <a:latin typeface="MS UI Gothic" pitchFamily="50" charset="-128"/>
                          <a:ea typeface="MS UI Gothic" pitchFamily="50" charset="-128"/>
                          <a:cs typeface="+mn-cs"/>
                        </a:rPr>
                        <a:t>［算定要件］</a:t>
                      </a:r>
                    </a:p>
                    <a:p>
                      <a:pPr marL="82550" indent="177800"/>
                      <a:r>
                        <a:rPr kumimoji="1" lang="ja-JP" altLang="en-US" sz="1600" b="0" baseline="0" dirty="0" smtClean="0">
                          <a:solidFill>
                            <a:schemeClr val="tx1"/>
                          </a:solidFill>
                          <a:latin typeface="MS UI Gothic" pitchFamily="50" charset="-128"/>
                          <a:ea typeface="MS UI Gothic" pitchFamily="50" charset="-128"/>
                          <a:cs typeface="+mn-cs"/>
                        </a:rPr>
                        <a:t>患者１人につき、１と２を合わせて週６単位に限り算定する。</a:t>
                      </a: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2000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28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訪問リハビリテーション中の急性増悪への対応</a:t>
            </a:r>
            <a:endParaRPr lang="ja-JP" altLang="en-US" sz="28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 name="コンテンツ プレースホルダ 5"/>
          <p:cNvSpPr txBox="1">
            <a:spLocks/>
          </p:cNvSpPr>
          <p:nvPr/>
        </p:nvSpPr>
        <p:spPr>
          <a:xfrm>
            <a:off x="459762" y="908720"/>
            <a:ext cx="8208912" cy="792088"/>
          </a:xfrm>
          <a:prstGeom prst="rect">
            <a:avLst/>
          </a:prstGeom>
          <a:solidFill>
            <a:srgbClr val="FFFFCC"/>
          </a:solidFill>
          <a:effectLst>
            <a:innerShdw blurRad="63500" dist="50800" dir="13500000">
              <a:prstClr val="black">
                <a:alpha val="50000"/>
              </a:prstClr>
            </a:innerShdw>
          </a:effectLst>
        </p:spPr>
        <p:txBody>
          <a:bodyPr anchor="ctr"/>
          <a:lstStyle/>
          <a:p>
            <a:pPr marL="263525" indent="-263525" fontAlgn="auto">
              <a:spcBef>
                <a:spcPts val="0"/>
              </a:spcBef>
              <a:spcAft>
                <a:spcPts val="0"/>
              </a:spcAft>
              <a:defRPr/>
            </a:pPr>
            <a:r>
              <a:rPr kumimoji="0" lang="ja-JP" altLang="en-US" sz="2200" dirty="0">
                <a:latin typeface="MS UI Gothic" pitchFamily="50" charset="-128"/>
                <a:ea typeface="MS UI Gothic" pitchFamily="50" charset="-128"/>
              </a:rPr>
              <a:t>◆</a:t>
            </a:r>
            <a:r>
              <a:rPr kumimoji="0" lang="ja-JP" altLang="en-US" sz="2200" b="1" dirty="0">
                <a:solidFill>
                  <a:srgbClr val="0070C0"/>
                </a:solidFill>
                <a:latin typeface="MS UI Gothic" pitchFamily="50" charset="-128"/>
                <a:ea typeface="MS UI Gothic" pitchFamily="50" charset="-128"/>
              </a:rPr>
              <a:t>急性増悪等</a:t>
            </a:r>
            <a:r>
              <a:rPr kumimoji="0" lang="ja-JP" altLang="en-US" sz="2200" dirty="0">
                <a:latin typeface="MS UI Gothic" pitchFamily="50" charset="-128"/>
                <a:ea typeface="MS UI Gothic" pitchFamily="50" charset="-128"/>
              </a:rPr>
              <a:t>のためにＡＤＬが低下した場合、一時的に算定可能な</a:t>
            </a:r>
            <a:r>
              <a:rPr kumimoji="0" lang="ja-JP" altLang="en-US" sz="2200" b="1" dirty="0">
                <a:solidFill>
                  <a:srgbClr val="0070C0"/>
                </a:solidFill>
                <a:latin typeface="MS UI Gothic" pitchFamily="50" charset="-128"/>
                <a:ea typeface="MS UI Gothic" pitchFamily="50" charset="-128"/>
              </a:rPr>
              <a:t>リハビリテーション単位数を引き上げ</a:t>
            </a:r>
            <a:r>
              <a:rPr kumimoji="0" lang="ja-JP" altLang="en-US" sz="2200" dirty="0">
                <a:latin typeface="MS UI Gothic" pitchFamily="50" charset="-128"/>
                <a:ea typeface="MS UI Gothic" pitchFamily="50" charset="-128"/>
              </a:rPr>
              <a:t>る。</a:t>
            </a:r>
            <a:endParaRPr kumimoji="0" lang="en-US" altLang="ja-JP" sz="2200" dirty="0">
              <a:latin typeface="MS UI Gothic" pitchFamily="50" charset="-128"/>
              <a:ea typeface="MS UI Gothic" pitchFamily="50" charset="-128"/>
            </a:endParaRPr>
          </a:p>
        </p:txBody>
      </p:sp>
      <p:sp>
        <p:nvSpPr>
          <p:cNvPr id="12" name="コンテンツ プレースホルダ 5"/>
          <p:cNvSpPr txBox="1">
            <a:spLocks/>
          </p:cNvSpPr>
          <p:nvPr/>
        </p:nvSpPr>
        <p:spPr>
          <a:xfrm>
            <a:off x="467544" y="5229200"/>
            <a:ext cx="8208912" cy="1512168"/>
          </a:xfrm>
          <a:prstGeom prst="rect">
            <a:avLst/>
          </a:prstGeom>
          <a:solidFill>
            <a:srgbClr val="FFFFCC"/>
          </a:solidFill>
          <a:effectLst>
            <a:innerShdw blurRad="63500" dist="50800" dir="13500000">
              <a:prstClr val="black">
                <a:alpha val="50000"/>
              </a:prstClr>
            </a:innerShdw>
          </a:effectLst>
        </p:spPr>
        <p:txBody>
          <a:bodyPr anchor="ctr"/>
          <a:lstStyle/>
          <a:p>
            <a:pPr marL="263525" indent="-263525" fontAlgn="auto">
              <a:spcBef>
                <a:spcPts val="0"/>
              </a:spcBef>
              <a:spcAft>
                <a:spcPts val="0"/>
              </a:spcAft>
              <a:defRPr/>
            </a:pPr>
            <a:r>
              <a:rPr kumimoji="0" lang="ja-JP" altLang="en-US" sz="2200" dirty="0">
                <a:latin typeface="MS UI Gothic" pitchFamily="50" charset="-128"/>
                <a:ea typeface="MS UI Gothic" pitchFamily="50" charset="-128"/>
              </a:rPr>
              <a:t>◆上記について、介護保険の訪問リハビリテーションを実施中に、通院困難な状態であって、急性増悪等により１月にバーセル指数又はＦＩＭが５点以上悪化した場合にも、６月に１回、１４日間に限り医療保険から１日４単位まで訪問リハビリテーションを提供できるようにする。</a:t>
            </a:r>
            <a:endParaRPr kumimoji="0" lang="en-US" altLang="ja-JP" sz="2200" dirty="0">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48D8D3D7-05A2-46C5-881E-35BB5C13249D}" type="slidenum">
              <a:rPr lang="en-US" sz="1400">
                <a:effectLst>
                  <a:outerShdw blurRad="38100" dist="38100" dir="2700000" algn="tl">
                    <a:srgbClr val="000000">
                      <a:alpha val="43137"/>
                    </a:srgbClr>
                  </a:outerShdw>
                </a:effectLst>
              </a:rPr>
              <a:pPr algn="r">
                <a:defRPr/>
              </a:pPr>
              <a:t>299</a:t>
            </a:fld>
            <a:endParaRPr lang="en-US" sz="1400" dirty="0">
              <a:effectLst>
                <a:outerShdw blurRad="38100" dist="38100" dir="2700000" algn="tl">
                  <a:srgbClr val="000000">
                    <a:alpha val="43137"/>
                  </a:srgbClr>
                </a:outerShdw>
              </a:effectLst>
            </a:endParaRPr>
          </a:p>
        </p:txBody>
      </p:sp>
      <p:sp>
        <p:nvSpPr>
          <p:cNvPr id="10" name="テキスト ボックス 9"/>
          <p:cNvSpPr txBox="1"/>
          <p:nvPr/>
        </p:nvSpPr>
        <p:spPr>
          <a:xfrm>
            <a:off x="7164288" y="1412776"/>
            <a:ext cx="180020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194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221</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30" name="Group 110"/>
          <p:cNvGraphicFramePr>
            <a:graphicFrameLocks noGrp="1"/>
          </p:cNvGraphicFramePr>
          <p:nvPr/>
        </p:nvGraphicFramePr>
        <p:xfrm>
          <a:off x="179388" y="30163"/>
          <a:ext cx="8856662" cy="6761339"/>
        </p:xfrm>
        <a:graphic>
          <a:graphicData uri="http://schemas.openxmlformats.org/drawingml/2006/table">
            <a:tbl>
              <a:tblPr/>
              <a:tblGrid>
                <a:gridCol w="1263650"/>
                <a:gridCol w="692150"/>
                <a:gridCol w="930275"/>
                <a:gridCol w="354012"/>
                <a:gridCol w="784225"/>
                <a:gridCol w="1520825"/>
                <a:gridCol w="511175"/>
                <a:gridCol w="893763"/>
                <a:gridCol w="898525"/>
                <a:gridCol w="1008062"/>
              </a:tblGrid>
              <a:tr h="309540">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2000" b="1" i="0" u="none" strike="noStrike" cap="none" normalizeH="0" baseline="0" smtClean="0">
                          <a:ln>
                            <a:noFill/>
                          </a:ln>
                          <a:solidFill>
                            <a:schemeClr val="tx1"/>
                          </a:solidFill>
                          <a:effectLst/>
                          <a:latin typeface="ＭＳ Ｐゴシック" pitchFamily="50" charset="-128"/>
                          <a:ea typeface="ＭＳ Ｐゴシック" pitchFamily="50" charset="-128"/>
                        </a:rPr>
                        <a:t>最近の診療報酬と薬価基準等の改定状況</a:t>
                      </a:r>
                    </a:p>
                  </a:txBody>
                  <a:tcPr marL="4749" marR="4749" marT="4749" marB="0" anchor="ctr" horzOverflow="overflow">
                    <a:lnL>
                      <a:noFill/>
                    </a:lnL>
                    <a:lnR>
                      <a:noFill/>
                    </a:lnR>
                    <a:lnT>
                      <a:noFill/>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87624">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ja-JP" altLang="ja-JP" sz="5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4749" marR="4749" marT="4749"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ja-JP" altLang="ja-JP" sz="5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4749" marR="4749" marT="4749"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ja-JP" altLang="ja-JP" sz="5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4749" marR="4749" marT="4749"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ja-JP" altLang="ja-JP" sz="5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4749" marR="4749" marT="4749"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ja-JP" altLang="ja-JP" sz="5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4749" marR="4749" marT="4749"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ja-JP" altLang="ja-JP" sz="5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4749" marR="4749" marT="4749"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ja-JP" altLang="ja-JP" sz="5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4749" marR="4749" marT="4749"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単位：％</a:t>
                      </a:r>
                    </a:p>
                  </a:txBody>
                  <a:tcPr marL="4749" marR="4749" marT="4749"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2223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年　　度</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診　療　報　酬　改　定</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薬　価　改　定</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ネット</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r>
              <a:tr h="222230">
                <a:tc vMerge="1">
                  <a:txBody>
                    <a:bodyPr/>
                    <a:lstStyle/>
                    <a:p>
                      <a:endParaRPr kumimoji="1" lang="ja-JP" altLang="en-US"/>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改　定　率</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各科改定率</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kumimoji="1" lang="ja-JP" altLang="en-US"/>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引上げ率（医療費ベース）</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r>
              <a:tr h="187624">
                <a:tc row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平成８年度</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（１９９６）</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grid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＋３．４</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rowSpan="3"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1200"/>
                        </a:spcBef>
                        <a:spcAft>
                          <a:spcPts val="600"/>
                        </a:spcAft>
                        <a:buClrTx/>
                        <a:buSzTx/>
                        <a:buFontTx/>
                        <a:buNone/>
                        <a:tabLst/>
                      </a:pPr>
                      <a:r>
                        <a:rPr kumimoji="0" lang="zh-CN"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医科：＋３．６</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rowSpan="3" grid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２．６</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（うち医療材料の引下げ▲０．１）</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rowSpan="3" hMerge="1">
                  <a:txBody>
                    <a:bodyPr/>
                    <a:lstStyle/>
                    <a:p>
                      <a:endParaRPr kumimoji="1" lang="ja-JP" altLang="en-US"/>
                    </a:p>
                  </a:txBody>
                  <a:tcPr/>
                </a:tc>
                <a:tc row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＋０．８</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9844">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歯科：＋２．２</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r h="169844">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zh-TW"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調剤：＋１．３</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r h="169844">
                <a:tc row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平成９年度</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（１９９７）</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grid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＋１．７０</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（うち消費税上げ＋０．７７）</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rowSpan="3" hMerge="1">
                  <a:txBody>
                    <a:bodyPr/>
                    <a:lstStyle/>
                    <a:p>
                      <a:endParaRPr kumimoji="1" lang="ja-JP" altLang="en-US"/>
                    </a:p>
                  </a:txBody>
                  <a:tcPr/>
                </a:tc>
                <a:tc>
                  <a:txBody>
                    <a:bodyPr/>
                    <a:lstStyle/>
                    <a:p>
                      <a:pPr marL="0" marR="0" lvl="0" indent="0" algn="l"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　</a:t>
                      </a:r>
                    </a:p>
                  </a:txBody>
                  <a:tcPr marL="4749" marR="4749" marT="4749"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　</a:t>
                      </a:r>
                    </a:p>
                  </a:txBody>
                  <a:tcPr marL="4749" marR="4749" marT="4749"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rowSpan="3" grid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１．３２</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（うち医療材料の引下げ▲０．０５）</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rowSpan="3" hMerge="1">
                  <a:txBody>
                    <a:bodyPr/>
                    <a:lstStyle/>
                    <a:p>
                      <a:endParaRPr kumimoji="1" lang="ja-JP" altLang="en-US"/>
                    </a:p>
                  </a:txBody>
                  <a:tcPr/>
                </a:tc>
                <a:tc row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＋０．３８</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9844">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　</a:t>
                      </a:r>
                    </a:p>
                  </a:txBody>
                  <a:tcPr marL="4749" marR="4749" marT="4749"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　</a:t>
                      </a:r>
                    </a:p>
                  </a:txBody>
                  <a:tcPr marL="4749" marR="4749" marT="4749"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r h="169844">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　</a:t>
                      </a:r>
                    </a:p>
                  </a:txBody>
                  <a:tcPr marL="4749" marR="4749" marT="4749" marB="0" anchor="ctr"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　</a:t>
                      </a:r>
                    </a:p>
                  </a:txBody>
                  <a:tcPr marL="4749" marR="4749" marT="4749" marB="0" anchor="ctr"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r h="187624">
                <a:tc row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平成１０年度</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（１９９８）</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grid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＋１．５</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rowSpan="3"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60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医科：＋１．５</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rowSpan="3" grid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２．８</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（うち医療材料の引下げ▲０．１）</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rowSpan="3" hMerge="1">
                  <a:txBody>
                    <a:bodyPr/>
                    <a:lstStyle/>
                    <a:p>
                      <a:endParaRPr kumimoji="1" lang="ja-JP" altLang="en-US"/>
                    </a:p>
                  </a:txBody>
                  <a:tcPr/>
                </a:tc>
                <a:tc row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１．３</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9844">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歯科：＋１．５</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r h="169844">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zh-TW"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調剤：＋０．７</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r h="903884">
                <a:tc>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平成１２年度</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（２０００）</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＋１．９</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60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医科：＋２．０</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歯科：＋２．０</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これに加え０．５％</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100" b="0" i="0" u="none" strike="noStrike" cap="none" normalizeH="0" baseline="0" smtClean="0">
                          <a:ln>
                            <a:noFill/>
                          </a:ln>
                          <a:solidFill>
                            <a:schemeClr val="tx1"/>
                          </a:solidFill>
                          <a:effectLst/>
                          <a:latin typeface="ＭＳ Ｐゴシック" pitchFamily="50" charset="-128"/>
                          <a:ea typeface="ＭＳ Ｐゴシック" pitchFamily="50" charset="-128"/>
                        </a:rPr>
                        <a:t>（歯科用貴金属の国際価格変動対応）</a:t>
                      </a:r>
                      <a:br>
                        <a:rPr kumimoji="0" lang="ja-JP" altLang="en-US" sz="11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調剤：＋０．８</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１．７</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（うち医療材料の引下げ▲０．１）</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＋０．２</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7624">
                <a:tc row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平成１４年度</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（２００２）</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grid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１．３</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rowSpan="3"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60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医科：▲１．３</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rowSpan="3" grid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１．４</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（うち医療材料の引下げ▲０．１）</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rowSpan="3" hMerge="1">
                  <a:txBody>
                    <a:bodyPr/>
                    <a:lstStyle/>
                    <a:p>
                      <a:endParaRPr kumimoji="1" lang="ja-JP" altLang="en-US"/>
                    </a:p>
                  </a:txBody>
                  <a:tcPr/>
                </a:tc>
                <a:tc row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２．７</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9844">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歯科：▲１．３</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r h="169844">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zh-TW"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調剤：▲１．３</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r h="187624">
                <a:tc row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平成１６年度</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（２００４）</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grid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０</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rowSpan="3"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60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医科：</a:t>
                      </a:r>
                      <a:r>
                        <a:rPr kumimoji="0"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０</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rowSpan="3" grid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１．０</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（うち医療材料の引下げ▲０．１）</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rowSpan="3" hMerge="1">
                  <a:txBody>
                    <a:bodyPr/>
                    <a:lstStyle/>
                    <a:p>
                      <a:endParaRPr kumimoji="1" lang="ja-JP" altLang="en-US"/>
                    </a:p>
                  </a:txBody>
                  <a:tcPr/>
                </a:tc>
                <a:tc row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１．０</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9844">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歯科：</a:t>
                      </a:r>
                      <a:r>
                        <a:rPr kumimoji="0"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０</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r h="169844">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調剤：</a:t>
                      </a:r>
                      <a:r>
                        <a:rPr kumimoji="0"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０</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r h="187624">
                <a:tc row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平成１８年度</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（２００６）</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grid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１．３６</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rowSpan="3"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60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医科：▲１．５０</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rowSpan="3" grid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１．８</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（うち医療材料の引下げ▲０．２）</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rowSpan="3" hMerge="1">
                  <a:txBody>
                    <a:bodyPr/>
                    <a:lstStyle/>
                    <a:p>
                      <a:endParaRPr kumimoji="1" lang="ja-JP" altLang="en-US"/>
                    </a:p>
                  </a:txBody>
                  <a:tcPr/>
                </a:tc>
                <a:tc row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３．１６</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9844">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歯科：▲１．５０</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r h="169844">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zh-TW"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調剤：▲０．６０</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r h="187624">
                <a:tc row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平成２０年度</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（２００８）</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grid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＋０．３８</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rowSpan="3"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60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医科：＋０．４２</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rowSpan="3" grid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１．２</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（うち医療材料の引下げ▲０．１）</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rowSpan="3" hMerge="1">
                  <a:txBody>
                    <a:bodyPr/>
                    <a:lstStyle/>
                    <a:p>
                      <a:endParaRPr kumimoji="1" lang="ja-JP" altLang="en-US"/>
                    </a:p>
                  </a:txBody>
                  <a:tcPr/>
                </a:tc>
                <a:tc row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０．８２</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9844">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歯科：＋０．４２</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r h="169844">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zh-TW"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調剤：＋０．１７</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r h="187624">
                <a:tc rowSpan="4">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平成２２年度</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（２０１０）</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4" grid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＋１．５５</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4" hMerge="1">
                  <a:txBody>
                    <a:bodyPr/>
                    <a:lstStyle/>
                    <a:p>
                      <a:endParaRPr kumimoji="1" lang="ja-JP" altLang="en-US"/>
                    </a:p>
                  </a:txBody>
                  <a:tcPr/>
                </a:tc>
                <a:tc rowSpan="4"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60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医科：＋１．７４</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rowSpan="4" grid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１．３６</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（うち医療材料の引下げ▲０．１３）</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4" hMerge="1">
                  <a:txBody>
                    <a:bodyPr/>
                    <a:lstStyle/>
                    <a:p>
                      <a:endParaRPr kumimoji="1" lang="ja-JP" altLang="en-US"/>
                    </a:p>
                  </a:txBody>
                  <a:tcPr/>
                </a:tc>
                <a:tc rowSpan="4" hMerge="1">
                  <a:txBody>
                    <a:bodyPr/>
                    <a:lstStyle/>
                    <a:p>
                      <a:endParaRPr kumimoji="1" lang="ja-JP" altLang="en-US"/>
                    </a:p>
                  </a:txBody>
                  <a:tcPr/>
                </a:tc>
                <a:tc rowSpan="4">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＋０．１９</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9844">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t" latinLnBrk="0" hangingPunct="1">
                        <a:lnSpc>
                          <a:spcPts val="1325"/>
                        </a:lnSpc>
                        <a:spcBef>
                          <a:spcPct val="0"/>
                        </a:spcBef>
                        <a:spcAft>
                          <a:spcPct val="0"/>
                        </a:spcAft>
                        <a:buClrTx/>
                        <a:buSzTx/>
                        <a:buFontTx/>
                        <a:buNone/>
                        <a:tabLst/>
                      </a:pPr>
                      <a:r>
                        <a:rPr kumimoji="0" lang="ja-JP" altLang="en-US" sz="1100" b="0" i="0" u="none" strike="noStrike" cap="none" normalizeH="0" baseline="0" smtClean="0">
                          <a:ln>
                            <a:noFill/>
                          </a:ln>
                          <a:solidFill>
                            <a:schemeClr val="tx1"/>
                          </a:solidFill>
                          <a:effectLst/>
                          <a:latin typeface="ＭＳ Ｐゴシック" pitchFamily="50" charset="-128"/>
                          <a:ea typeface="ＭＳ Ｐゴシック" pitchFamily="50" charset="-128"/>
                        </a:rPr>
                        <a:t>（入院：＋３．０３％ </a:t>
                      </a:r>
                      <a:r>
                        <a:rPr kumimoji="0" lang="zh-CN" altLang="en-US" sz="1100" b="0" i="0" u="none" strike="noStrike" cap="none" normalizeH="0" baseline="0" smtClean="0">
                          <a:ln>
                            <a:noFill/>
                          </a:ln>
                          <a:solidFill>
                            <a:schemeClr val="tx1"/>
                          </a:solidFill>
                          <a:effectLst/>
                          <a:latin typeface="ＭＳ Ｐゴシック" pitchFamily="50" charset="-128"/>
                          <a:ea typeface="ＭＳ Ｐゴシック" pitchFamily="50" charset="-128"/>
                        </a:rPr>
                        <a:t>外来：＋０．３１</a:t>
                      </a:r>
                      <a:r>
                        <a:rPr kumimoji="0" lang="ja-JP" altLang="en-US" sz="11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zh-CN" altLang="en-US" sz="1100" b="0" i="0" u="none" strike="noStrike" cap="none" normalizeH="0" baseline="0" smtClean="0">
                          <a:ln>
                            <a:noFill/>
                          </a:ln>
                          <a:solidFill>
                            <a:schemeClr val="tx1"/>
                          </a:solidFill>
                          <a:effectLst/>
                          <a:latin typeface="ＭＳ Ｐゴシック" pitchFamily="50" charset="-128"/>
                          <a:ea typeface="ＭＳ Ｐゴシック" pitchFamily="50" charset="-128"/>
                        </a:rPr>
                        <a:t>）</a:t>
                      </a:r>
                    </a:p>
                  </a:txBody>
                  <a:tcPr marL="4749" marR="4749" marT="474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r h="169844">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歯科：＋２．０９</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r h="169844">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zh-TW"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調剤：＋０．５２</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r h="187624">
                <a:tc row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平成２４年度</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（２０１２）</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grid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＋１．３７９</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rowSpan="3"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60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医科：＋１．５５</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rowSpan="3" grid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１．３７５</a:t>
                      </a:r>
                      <a:b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（うち医療材料の引下げ▲０．１２）</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rowSpan="3" hMerge="1">
                  <a:txBody>
                    <a:bodyPr/>
                    <a:lstStyle/>
                    <a:p>
                      <a:endParaRPr kumimoji="1" lang="ja-JP" altLang="en-US"/>
                    </a:p>
                  </a:txBody>
                  <a:tcPr/>
                </a:tc>
                <a:tc rowSpan="3">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＋０．００４</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9844">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ts val="1325"/>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歯科：＋１．７０</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r h="187624">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調剤：＋０．４６</a:t>
                      </a:r>
                    </a:p>
                  </a:txBody>
                  <a:tcPr marL="4749" marR="4749" marT="47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bl>
          </a:graphicData>
        </a:graphic>
      </p:graphicFrame>
      <p:sp>
        <p:nvSpPr>
          <p:cNvPr id="40045"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1B3C51E6-3E5C-43F8-AA1E-B3ADE843C96B}" type="slidenum">
              <a:rPr kumimoji="1" lang="en-US" altLang="ja-JP" smtClean="0"/>
              <a:pPr fontAlgn="base">
                <a:spcAft>
                  <a:spcPct val="0"/>
                </a:spcAft>
                <a:defRPr/>
              </a:pPr>
              <a:t>3</a:t>
            </a:fld>
            <a:endParaRPr kumimoji="1" lang="en-US" altLang="ja-JP" smtClean="0"/>
          </a:p>
        </p:txBody>
      </p:sp>
    </p:spTree>
    <p:extLst>
      <p:ext uri="{BB962C8B-B14F-4D97-AF65-F5344CB8AC3E}">
        <p14:creationId xmlns:p14="http://schemas.microsoft.com/office/powerpoint/2010/main" xmlns="" val="34300069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2"/>
          <p:cNvSpPr txBox="1">
            <a:spLocks noChangeArrowheads="1"/>
          </p:cNvSpPr>
          <p:nvPr/>
        </p:nvSpPr>
        <p:spPr bwMode="auto">
          <a:xfrm>
            <a:off x="3851275" y="2636838"/>
            <a:ext cx="1552575" cy="641350"/>
          </a:xfrm>
          <a:prstGeom prst="rect">
            <a:avLst/>
          </a:prstGeom>
          <a:noFill/>
          <a:ln w="9525">
            <a:noFill/>
            <a:miter lim="800000"/>
            <a:headEnd/>
            <a:tailEnd/>
          </a:ln>
        </p:spPr>
        <p:txBody>
          <a:bodyPr wrap="none" lIns="90000" tIns="46800" rIns="90000" bIns="46800">
            <a:spAutoFit/>
          </a:bodyPr>
          <a:lstStyle/>
          <a:p>
            <a:r>
              <a:rPr lang="ja-JP" altLang="en-US" sz="3600">
                <a:solidFill>
                  <a:srgbClr val="000000"/>
                </a:solidFill>
                <a:ea typeface="HG創英角ｺﾞｼｯｸUB" pitchFamily="49" charset="-128"/>
              </a:rPr>
              <a:t>再診料</a:t>
            </a:r>
          </a:p>
        </p:txBody>
      </p:sp>
      <p:sp>
        <p:nvSpPr>
          <p:cNvPr id="72706"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85958788-A23E-4806-85AA-5C30A19B52F9}" type="slidenum">
              <a:rPr kumimoji="1" lang="en-US" altLang="ja-JP" smtClean="0"/>
              <a:pPr fontAlgn="base">
                <a:spcAft>
                  <a:spcPct val="0"/>
                </a:spcAft>
                <a:defRPr/>
              </a:pPr>
              <a:t>30</a:t>
            </a:fld>
            <a:endParaRPr kumimoji="1" lang="en-US" altLang="ja-JP" smtClean="0"/>
          </a:p>
        </p:txBody>
      </p:sp>
    </p:spTree>
    <p:extLst>
      <p:ext uri="{BB962C8B-B14F-4D97-AF65-F5344CB8AC3E}">
        <p14:creationId xmlns:p14="http://schemas.microsoft.com/office/powerpoint/2010/main" xmlns="" val="4244113709"/>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8313" y="1125538"/>
            <a:ext cx="8229600" cy="1727200"/>
          </a:xfrm>
          <a:prstGeom prst="rect">
            <a:avLst/>
          </a:prstGeom>
          <a:solidFill>
            <a:srgbClr val="FFFFCC"/>
          </a:solidFill>
          <a:effectLst>
            <a:outerShdw blurRad="50800" dist="38100" dir="13500000" algn="br" rotWithShape="0">
              <a:prstClr val="black">
                <a:alpha val="40000"/>
              </a:prstClr>
            </a:outerShdw>
          </a:effectLst>
        </p:spPr>
        <p:txBody>
          <a:bodyPr anchor="ctr"/>
          <a:lstStyle/>
          <a:p>
            <a:pPr fontAlgn="auto">
              <a:spcBef>
                <a:spcPts val="0"/>
              </a:spcBef>
              <a:spcAft>
                <a:spcPts val="600"/>
              </a:spcAft>
              <a:defRPr/>
            </a:pPr>
            <a:r>
              <a:rPr kumimoji="0" lang="ja-JP" altLang="en-US" sz="2800" dirty="0">
                <a:latin typeface="MS UI Gothic" pitchFamily="50" charset="-128"/>
                <a:ea typeface="MS UI Gothic" pitchFamily="50" charset="-128"/>
              </a:rPr>
              <a:t>◆退院直後の訪問看護</a:t>
            </a:r>
          </a:p>
          <a:p>
            <a:pPr marL="273050" indent="82550" fontAlgn="auto">
              <a:spcBef>
                <a:spcPts val="0"/>
              </a:spcBef>
              <a:spcAft>
                <a:spcPts val="0"/>
              </a:spcAft>
              <a:defRPr/>
            </a:pPr>
            <a:r>
              <a:rPr kumimoji="0" lang="ja-JP" altLang="en-US" sz="2400" dirty="0">
                <a:latin typeface="MS UI Gothic" pitchFamily="50" charset="-128"/>
                <a:ea typeface="MS UI Gothic" pitchFamily="50" charset="-128"/>
              </a:rPr>
              <a:t>　医療依存度の高い状態の要介護被保険者等である患者に対し、</a:t>
            </a:r>
            <a:r>
              <a:rPr kumimoji="0" lang="ja-JP" altLang="en-US" sz="2400" dirty="0">
                <a:solidFill>
                  <a:srgbClr val="0070C0"/>
                </a:solidFill>
                <a:latin typeface="MS UI Gothic" pitchFamily="50" charset="-128"/>
                <a:ea typeface="MS UI Gothic" pitchFamily="50" charset="-128"/>
              </a:rPr>
              <a:t>退院直後の２週間に限り、</a:t>
            </a:r>
            <a:r>
              <a:rPr kumimoji="0" lang="ja-JP" altLang="en-US" sz="2400" dirty="0">
                <a:latin typeface="MS UI Gothic" pitchFamily="50" charset="-128"/>
                <a:ea typeface="MS UI Gothic" pitchFamily="50" charset="-128"/>
              </a:rPr>
              <a:t>特別訪問看護指示に基づき訪問看護が提供できることを明示する。</a:t>
            </a:r>
            <a:endParaRPr lang="ja-JP" altLang="en-US" sz="2400" dirty="0">
              <a:latin typeface="MS UI Gothic" pitchFamily="50" charset="-128"/>
              <a:ea typeface="MS UI Gothic" pitchFamily="50" charset="-128"/>
            </a:endParaRPr>
          </a:p>
        </p:txBody>
      </p:sp>
      <p:graphicFrame>
        <p:nvGraphicFramePr>
          <p:cNvPr id="6" name="コンテンツ プレースホルダ 6"/>
          <p:cNvGraphicFramePr>
            <a:graphicFrameLocks noGrp="1"/>
          </p:cNvGraphicFramePr>
          <p:nvPr>
            <p:ph idx="1"/>
          </p:nvPr>
        </p:nvGraphicFramePr>
        <p:xfrm>
          <a:off x="493341" y="2996952"/>
          <a:ext cx="8239944" cy="3538125"/>
        </p:xfrm>
        <a:graphic>
          <a:graphicData uri="http://schemas.openxmlformats.org/drawingml/2006/table">
            <a:tbl>
              <a:tblPr firstRow="1" bandRow="1">
                <a:effectLst>
                  <a:outerShdw blurRad="50800" dist="38100" dir="2700000" algn="tl" rotWithShape="0">
                    <a:prstClr val="black">
                      <a:alpha val="40000"/>
                    </a:prstClr>
                  </a:outerShdw>
                </a:effectLst>
              </a:tblPr>
              <a:tblGrid>
                <a:gridCol w="4119972"/>
                <a:gridCol w="4119972"/>
              </a:tblGrid>
              <a:tr h="360040">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solidFill>
                      <a:schemeClr val="accent5">
                        <a:lumMod val="20000"/>
                        <a:lumOff val="80000"/>
                      </a:schemeClr>
                    </a:solidFill>
                  </a:tcPr>
                </a:tc>
              </a:tr>
              <a:tr h="3141885">
                <a:tc>
                  <a:txBody>
                    <a:bodyPr/>
                    <a:lstStyle/>
                    <a:p>
                      <a:r>
                        <a:rPr kumimoji="1" lang="ja-JP" altLang="en-US" sz="1800" b="0" i="0" u="none" strike="noStrike" kern="1200" baseline="0" dirty="0" smtClean="0">
                          <a:solidFill>
                            <a:schemeClr val="tx1"/>
                          </a:solidFill>
                          <a:latin typeface="MS UI Gothic" pitchFamily="50" charset="-128"/>
                          <a:ea typeface="MS UI Gothic" pitchFamily="50" charset="-128"/>
                          <a:cs typeface="+mn-cs"/>
                        </a:rPr>
                        <a:t>Ｃ</a:t>
                      </a:r>
                      <a:r>
                        <a:rPr kumimoji="1" lang="en-US" altLang="ja-JP" sz="1800" b="0" i="0" u="none" strike="noStrike" kern="1200" baseline="0" dirty="0" smtClean="0">
                          <a:solidFill>
                            <a:schemeClr val="tx1"/>
                          </a:solidFill>
                          <a:latin typeface="MS UI Gothic" pitchFamily="50" charset="-128"/>
                          <a:ea typeface="MS UI Gothic" pitchFamily="50" charset="-128"/>
                          <a:cs typeface="+mn-cs"/>
                        </a:rPr>
                        <a:t>007</a:t>
                      </a:r>
                      <a:r>
                        <a:rPr kumimoji="1" lang="ja-JP" altLang="en-US" sz="1800" b="0" i="0" u="none" strike="noStrike" kern="1200" baseline="0" dirty="0" smtClean="0">
                          <a:solidFill>
                            <a:schemeClr val="tx1"/>
                          </a:solidFill>
                          <a:latin typeface="MS UI Gothic" pitchFamily="50" charset="-128"/>
                          <a:ea typeface="MS UI Gothic" pitchFamily="50" charset="-128"/>
                          <a:cs typeface="+mn-cs"/>
                        </a:rPr>
                        <a:t>　訪問看護指示料</a:t>
                      </a:r>
                      <a:endParaRPr kumimoji="1" lang="en-US" altLang="ja-JP" sz="1800" b="0" i="0" u="none" strike="noStrike" kern="1200" baseline="0" dirty="0" smtClean="0">
                        <a:solidFill>
                          <a:schemeClr val="tx1"/>
                        </a:solidFill>
                        <a:latin typeface="MS UI Gothic" pitchFamily="50" charset="-128"/>
                        <a:ea typeface="MS UI Gothic" pitchFamily="50" charset="-128"/>
                        <a:cs typeface="+mn-cs"/>
                      </a:endParaRPr>
                    </a:p>
                    <a:p>
                      <a:pPr>
                        <a:spcAft>
                          <a:spcPts val="600"/>
                        </a:spcAft>
                      </a:pPr>
                      <a:r>
                        <a:rPr kumimoji="1" lang="ja-JP" altLang="en-US" sz="1800" b="0" i="0" u="none" strike="noStrike" kern="1200" baseline="0" dirty="0" smtClean="0">
                          <a:solidFill>
                            <a:schemeClr val="tx1"/>
                          </a:solidFill>
                          <a:latin typeface="MS UI Gothic" pitchFamily="50" charset="-128"/>
                          <a:ea typeface="MS UI Gothic" pitchFamily="50" charset="-128"/>
                          <a:cs typeface="+mn-cs"/>
                        </a:rPr>
                        <a:t>注２　特別訪問看護指示加算　　１００点</a:t>
                      </a:r>
                    </a:p>
                    <a:p>
                      <a:pPr marL="82550" indent="0"/>
                      <a:r>
                        <a:rPr kumimoji="1" lang="ja-JP" altLang="en-US" sz="1800" b="0" i="0" u="none" strike="noStrike" kern="1200" baseline="0" dirty="0" smtClean="0">
                          <a:solidFill>
                            <a:schemeClr val="tx1"/>
                          </a:solidFill>
                          <a:latin typeface="MS UI Gothic" pitchFamily="50" charset="-128"/>
                          <a:ea typeface="MS UI Gothic" pitchFamily="50" charset="-128"/>
                          <a:cs typeface="+mn-cs"/>
                        </a:rPr>
                        <a:t>［算定要件］</a:t>
                      </a:r>
                    </a:p>
                    <a:p>
                      <a:pPr marL="177800" indent="95250"/>
                      <a:r>
                        <a:rPr kumimoji="1" lang="ja-JP" altLang="en-US" sz="1800" b="0" i="0" u="none" strike="noStrike" kern="1200" baseline="0" dirty="0" smtClean="0">
                          <a:solidFill>
                            <a:schemeClr val="tx1"/>
                          </a:solidFill>
                          <a:latin typeface="MS UI Gothic" pitchFamily="50" charset="-128"/>
                          <a:ea typeface="MS UI Gothic" pitchFamily="50" charset="-128"/>
                          <a:cs typeface="+mn-cs"/>
                        </a:rPr>
                        <a:t>　患者の主治医が、診療に基づき急性増悪、終末期</a:t>
                      </a:r>
                      <a:r>
                        <a:rPr kumimoji="1" lang="ja-JP" altLang="en-US" sz="1800" b="1" i="0" u="none" strike="noStrike" kern="1200" baseline="0" dirty="0" smtClean="0">
                          <a:solidFill>
                            <a:srgbClr val="FF0000"/>
                          </a:solidFill>
                          <a:latin typeface="MS UI Gothic" pitchFamily="50" charset="-128"/>
                          <a:ea typeface="MS UI Gothic" pitchFamily="50" charset="-128"/>
                          <a:cs typeface="+mn-cs"/>
                        </a:rPr>
                        <a:t>、退院直後</a:t>
                      </a:r>
                      <a:r>
                        <a:rPr kumimoji="1" lang="ja-JP" altLang="en-US" sz="1800" b="0" i="0" u="none" strike="noStrike" kern="1200" baseline="0" dirty="0" smtClean="0">
                          <a:solidFill>
                            <a:schemeClr val="tx1"/>
                          </a:solidFill>
                          <a:latin typeface="MS UI Gothic" pitchFamily="50" charset="-128"/>
                          <a:ea typeface="MS UI Gothic" pitchFamily="50" charset="-128"/>
                          <a:cs typeface="+mn-cs"/>
                        </a:rPr>
                        <a:t>等の事由により、週４回以上の頻回の指定訪問看護を一時的に当該患者に対して行う必要性を認めた場合であって、特別訪問看護指示書を当該患者が選定する訪問看護ステーションに対して交付した場合に算定する。</a:t>
                      </a:r>
                      <a:endParaRPr kumimoji="1" lang="ja-JP" altLang="en-US" sz="1800" b="1" i="0" u="sng"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r>
                        <a:rPr kumimoji="1" lang="ja-JP" altLang="en-US" sz="1800" b="0" i="0" u="none" strike="noStrike" kern="1200" baseline="0" dirty="0" smtClean="0">
                          <a:solidFill>
                            <a:schemeClr val="tx1"/>
                          </a:solidFill>
                          <a:latin typeface="MS UI Gothic" pitchFamily="50" charset="-128"/>
                          <a:ea typeface="MS UI Gothic" pitchFamily="50" charset="-128"/>
                          <a:cs typeface="+mn-cs"/>
                        </a:rPr>
                        <a:t>Ｃ</a:t>
                      </a:r>
                      <a:r>
                        <a:rPr kumimoji="1" lang="en-US" altLang="ja-JP" sz="1800" b="0" i="0" u="none" strike="noStrike" kern="1200" baseline="0" dirty="0" smtClean="0">
                          <a:solidFill>
                            <a:schemeClr val="tx1"/>
                          </a:solidFill>
                          <a:latin typeface="MS UI Gothic" pitchFamily="50" charset="-128"/>
                          <a:ea typeface="MS UI Gothic" pitchFamily="50" charset="-128"/>
                          <a:cs typeface="+mn-cs"/>
                        </a:rPr>
                        <a:t>007</a:t>
                      </a:r>
                      <a:r>
                        <a:rPr kumimoji="1" lang="ja-JP" altLang="en-US" sz="1800" b="0" i="0" u="none" strike="noStrike" kern="1200" baseline="0" dirty="0" smtClean="0">
                          <a:solidFill>
                            <a:schemeClr val="tx1"/>
                          </a:solidFill>
                          <a:latin typeface="MS UI Gothic" pitchFamily="50" charset="-128"/>
                          <a:ea typeface="MS UI Gothic" pitchFamily="50" charset="-128"/>
                          <a:cs typeface="+mn-cs"/>
                        </a:rPr>
                        <a:t>　訪問看護指示料</a:t>
                      </a:r>
                      <a:endParaRPr kumimoji="1" lang="en-US" altLang="ja-JP" sz="1800" b="0" i="0" u="none" strike="noStrike" kern="1200" baseline="0" dirty="0" smtClean="0">
                        <a:solidFill>
                          <a:schemeClr val="tx1"/>
                        </a:solidFill>
                        <a:latin typeface="MS UI Gothic" pitchFamily="50" charset="-128"/>
                        <a:ea typeface="MS UI Gothic" pitchFamily="50" charset="-128"/>
                        <a:cs typeface="+mn-cs"/>
                      </a:endParaRPr>
                    </a:p>
                    <a:p>
                      <a:pPr>
                        <a:spcAft>
                          <a:spcPts val="600"/>
                        </a:spcAft>
                      </a:pPr>
                      <a:r>
                        <a:rPr kumimoji="1" lang="ja-JP" altLang="en-US" sz="1800" b="0" i="0" u="none" strike="noStrike" kern="1200" baseline="0" dirty="0" smtClean="0">
                          <a:solidFill>
                            <a:schemeClr val="tx1"/>
                          </a:solidFill>
                          <a:latin typeface="MS UI Gothic" pitchFamily="50" charset="-128"/>
                          <a:ea typeface="MS UI Gothic" pitchFamily="50" charset="-128"/>
                          <a:cs typeface="+mn-cs"/>
                        </a:rPr>
                        <a:t>注２　特別訪問看護指示加算　　１００点</a:t>
                      </a:r>
                    </a:p>
                    <a:p>
                      <a:pPr marL="82550" indent="0"/>
                      <a:r>
                        <a:rPr kumimoji="1" lang="ja-JP" altLang="en-US" sz="1800" b="0" i="0" u="none" strike="noStrike" kern="1200" baseline="0" dirty="0" smtClean="0">
                          <a:solidFill>
                            <a:schemeClr val="tx1"/>
                          </a:solidFill>
                          <a:latin typeface="MS UI Gothic" pitchFamily="50" charset="-128"/>
                          <a:ea typeface="MS UI Gothic" pitchFamily="50" charset="-128"/>
                          <a:cs typeface="+mn-cs"/>
                        </a:rPr>
                        <a:t>［算定要件］</a:t>
                      </a:r>
                    </a:p>
                    <a:p>
                      <a:pPr marL="177800" indent="95250"/>
                      <a:r>
                        <a:rPr kumimoji="1" lang="ja-JP" altLang="en-US" sz="1800" b="0" i="0" u="none" strike="noStrike" kern="1200" baseline="0" dirty="0" smtClean="0">
                          <a:solidFill>
                            <a:schemeClr val="tx1"/>
                          </a:solidFill>
                          <a:latin typeface="MS UI Gothic" pitchFamily="50" charset="-128"/>
                          <a:ea typeface="MS UI Gothic" pitchFamily="50" charset="-128"/>
                          <a:cs typeface="+mn-cs"/>
                        </a:rPr>
                        <a:t>　患者の主治医が、診療に基づき急性増悪、終末期等の事由により、週４回以上の頻回の指定訪問看護を一時的に当該患者に対して行う必要性を認めた場合であって、特別訪問看護指示書を当該患者が選定する訪問看護ステーションに対して交付した場合に算定する。</a:t>
                      </a:r>
                      <a:endParaRPr kumimoji="1" lang="ja-JP" altLang="en-US" sz="18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5E8F8057-B4B0-477A-8A33-9D57188208A9}" type="slidenum">
              <a:rPr lang="en-US" sz="1400">
                <a:effectLst>
                  <a:outerShdw blurRad="38100" dist="38100" dir="2700000" algn="tl">
                    <a:srgbClr val="000000">
                      <a:alpha val="43137"/>
                    </a:srgbClr>
                  </a:outerShdw>
                </a:effectLst>
              </a:rPr>
              <a:pPr algn="r">
                <a:defRPr/>
              </a:pPr>
              <a:t>300</a:t>
            </a:fld>
            <a:endParaRPr lang="en-US" sz="1400" dirty="0">
              <a:effectLst>
                <a:outerShdw blurRad="38100" dist="38100" dir="2700000" algn="tl">
                  <a:srgbClr val="000000">
                    <a:alpha val="43137"/>
                  </a:srgbClr>
                </a:outerShdw>
              </a:effectLst>
            </a:endParaRPr>
          </a:p>
        </p:txBody>
      </p:sp>
      <p:sp>
        <p:nvSpPr>
          <p:cNvPr id="7" name="タイトル 2"/>
          <p:cNvSpPr txBox="1">
            <a:spLocks/>
          </p:cNvSpPr>
          <p:nvPr/>
        </p:nvSpPr>
        <p:spPr>
          <a:xfrm>
            <a:off x="467544" y="188640"/>
            <a:ext cx="8229600" cy="864096"/>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kumimoji="0" lang="ja-JP" altLang="en-US" sz="2600" dirty="0">
                <a:effectLst>
                  <a:outerShdw blurRad="38100" dist="38100" dir="2700000" algn="tl">
                    <a:srgbClr val="000000">
                      <a:alpha val="43137"/>
                    </a:srgbClr>
                  </a:outerShdw>
                </a:effectLst>
                <a:latin typeface="HG丸ｺﾞｼｯｸM-PRO" pitchFamily="50" charset="-128"/>
                <a:ea typeface="HG丸ｺﾞｼｯｸM-PRO" pitchFamily="50" charset="-128"/>
              </a:rPr>
              <a:t>医療機関と訪問看護ステーションの連携について</a:t>
            </a:r>
            <a:endParaRPr lang="ja-JP" altLang="en-US" sz="26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9" name="テキスト ボックス 8"/>
          <p:cNvSpPr txBox="1"/>
          <p:nvPr/>
        </p:nvSpPr>
        <p:spPr>
          <a:xfrm>
            <a:off x="7164288" y="2564904"/>
            <a:ext cx="180020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194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222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8313" y="1125538"/>
            <a:ext cx="8229600" cy="5183187"/>
          </a:xfrm>
          <a:prstGeom prst="rect">
            <a:avLst/>
          </a:prstGeom>
          <a:solidFill>
            <a:srgbClr val="FFFFCC"/>
          </a:solidFill>
          <a:effectLst>
            <a:outerShdw blurRad="50800" dist="38100" dir="13500000" algn="br" rotWithShape="0">
              <a:prstClr val="black">
                <a:alpha val="40000"/>
              </a:prstClr>
            </a:outerShdw>
          </a:effectLst>
        </p:spPr>
        <p:txBody>
          <a:bodyPr anchor="ctr"/>
          <a:lstStyle/>
          <a:p>
            <a:pPr fontAlgn="auto">
              <a:spcBef>
                <a:spcPts val="0"/>
              </a:spcBef>
              <a:spcAft>
                <a:spcPts val="600"/>
              </a:spcAft>
              <a:defRPr/>
            </a:pPr>
            <a:r>
              <a:rPr kumimoji="0" lang="ja-JP" altLang="en-US" sz="2800" dirty="0">
                <a:latin typeface="MS UI Gothic" pitchFamily="50" charset="-128"/>
                <a:ea typeface="MS UI Gothic" pitchFamily="50" charset="-128"/>
              </a:rPr>
              <a:t>◆医師の指示書の交付範囲の拡大</a:t>
            </a:r>
          </a:p>
          <a:p>
            <a:pPr marL="273050" indent="82550" fontAlgn="auto">
              <a:spcBef>
                <a:spcPts val="0"/>
              </a:spcBef>
              <a:spcAft>
                <a:spcPts val="600"/>
              </a:spcAft>
              <a:defRPr/>
            </a:pPr>
            <a:r>
              <a:rPr kumimoji="0" lang="ja-JP" altLang="en-US" sz="2400" dirty="0">
                <a:latin typeface="MS UI Gothic" pitchFamily="50" charset="-128"/>
                <a:ea typeface="MS UI Gothic" pitchFamily="50" charset="-128"/>
              </a:rPr>
              <a:t>　</a:t>
            </a:r>
            <a:r>
              <a:rPr kumimoji="0" lang="ja-JP" altLang="en-US" sz="2400" dirty="0">
                <a:solidFill>
                  <a:srgbClr val="0070C0"/>
                </a:solidFill>
                <a:latin typeface="MS UI Gothic" pitchFamily="50" charset="-128"/>
                <a:ea typeface="MS UI Gothic" pitchFamily="50" charset="-128"/>
              </a:rPr>
              <a:t>介護報酬改定における新サービス</a:t>
            </a:r>
            <a:r>
              <a:rPr kumimoji="0" lang="ja-JP" altLang="en-US" sz="2400" dirty="0">
                <a:latin typeface="MS UI Gothic" pitchFamily="50" charset="-128"/>
                <a:ea typeface="MS UI Gothic" pitchFamily="50" charset="-128"/>
              </a:rPr>
              <a:t>の新設および社会福祉士及び介護福祉士法の一部改正により</a:t>
            </a:r>
            <a:r>
              <a:rPr kumimoji="0" lang="ja-JP" altLang="en-US" sz="2400" dirty="0">
                <a:solidFill>
                  <a:srgbClr val="0070C0"/>
                </a:solidFill>
                <a:latin typeface="MS UI Gothic" pitchFamily="50" charset="-128"/>
                <a:ea typeface="MS UI Gothic" pitchFamily="50" charset="-128"/>
              </a:rPr>
              <a:t>介護職員等のたん吸引等</a:t>
            </a:r>
            <a:r>
              <a:rPr kumimoji="0" lang="ja-JP" altLang="en-US" sz="2400" dirty="0">
                <a:latin typeface="MS UI Gothic" pitchFamily="50" charset="-128"/>
                <a:ea typeface="MS UI Gothic" pitchFamily="50" charset="-128"/>
              </a:rPr>
              <a:t>が可能になったことにより、医師の指示書の交付範囲が拡大したことに伴う必要な見直しを行う。</a:t>
            </a:r>
          </a:p>
          <a:p>
            <a:pPr marL="273050" fontAlgn="auto">
              <a:spcBef>
                <a:spcPts val="1200"/>
              </a:spcBef>
              <a:spcAft>
                <a:spcPts val="0"/>
              </a:spcAft>
              <a:defRPr/>
            </a:pPr>
            <a:r>
              <a:rPr kumimoji="0" lang="en-US" altLang="ja-JP" sz="2400" dirty="0">
                <a:solidFill>
                  <a:srgbClr val="0070C0"/>
                </a:solidFill>
                <a:latin typeface="MS UI Gothic" pitchFamily="50" charset="-128"/>
                <a:ea typeface="MS UI Gothic" pitchFamily="50" charset="-128"/>
              </a:rPr>
              <a:t>(1)</a:t>
            </a:r>
            <a:r>
              <a:rPr kumimoji="0" lang="ja-JP" altLang="en-US" sz="2400" dirty="0">
                <a:solidFill>
                  <a:srgbClr val="0070C0"/>
                </a:solidFill>
                <a:latin typeface="MS UI Gothic" pitchFamily="50" charset="-128"/>
                <a:ea typeface="MS UI Gothic" pitchFamily="50" charset="-128"/>
              </a:rPr>
              <a:t>　たん吸引等の指示書</a:t>
            </a:r>
          </a:p>
          <a:p>
            <a:pPr marL="534988" indent="93663" fontAlgn="auto">
              <a:spcBef>
                <a:spcPts val="0"/>
              </a:spcBef>
              <a:spcAft>
                <a:spcPts val="0"/>
              </a:spcAft>
              <a:defRPr/>
            </a:pPr>
            <a:r>
              <a:rPr kumimoji="0" lang="ja-JP" altLang="en-US" sz="2400" dirty="0">
                <a:latin typeface="MS UI Gothic" pitchFamily="50" charset="-128"/>
                <a:ea typeface="MS UI Gothic" pitchFamily="50" charset="-128"/>
              </a:rPr>
              <a:t>　保険医療機関の医師が、訪問介護等のサービスを受けている患者に対するたんの吸引等に関する指示を、当該サービスを行う事業所に対して交付した場合の評価を行う。</a:t>
            </a:r>
            <a:endParaRPr kumimoji="0" lang="en-US" altLang="ja-JP" sz="2400" dirty="0">
              <a:latin typeface="MS UI Gothic" pitchFamily="50" charset="-128"/>
              <a:ea typeface="MS UI Gothic" pitchFamily="50" charset="-128"/>
            </a:endParaRPr>
          </a:p>
          <a:p>
            <a:pPr marL="534988" indent="93663" fontAlgn="auto">
              <a:spcBef>
                <a:spcPts val="0"/>
              </a:spcBef>
              <a:spcAft>
                <a:spcPts val="0"/>
              </a:spcAft>
              <a:defRPr/>
            </a:pPr>
            <a:endParaRPr kumimoji="0" lang="ja-JP" altLang="en-US" sz="2400" dirty="0">
              <a:latin typeface="MS UI Gothic" pitchFamily="50" charset="-128"/>
              <a:ea typeface="MS UI Gothic" pitchFamily="50" charset="-128"/>
            </a:endParaRPr>
          </a:p>
          <a:p>
            <a:pPr marL="534988" fontAlgn="auto">
              <a:spcBef>
                <a:spcPts val="600"/>
              </a:spcBef>
              <a:spcAft>
                <a:spcPts val="0"/>
              </a:spcAft>
              <a:defRPr/>
            </a:pPr>
            <a:r>
              <a:rPr kumimoji="0" lang="en-US" altLang="ja-JP" sz="2400" dirty="0">
                <a:solidFill>
                  <a:srgbClr val="FF0000"/>
                </a:solidFill>
                <a:latin typeface="MS UI Gothic" pitchFamily="50" charset="-128"/>
                <a:ea typeface="MS UI Gothic" pitchFamily="50" charset="-128"/>
              </a:rPr>
              <a:t>(</a:t>
            </a:r>
            <a:r>
              <a:rPr kumimoji="0" lang="ja-JP" altLang="en-US" sz="2400" dirty="0">
                <a:solidFill>
                  <a:srgbClr val="FF0000"/>
                </a:solidFill>
                <a:latin typeface="MS UI Gothic" pitchFamily="50" charset="-128"/>
                <a:ea typeface="MS UI Gothic" pitchFamily="50" charset="-128"/>
              </a:rPr>
              <a:t>新</a:t>
            </a:r>
            <a:r>
              <a:rPr kumimoji="0" lang="en-US" altLang="ja-JP" sz="2400" dirty="0">
                <a:solidFill>
                  <a:srgbClr val="FF0000"/>
                </a:solidFill>
                <a:latin typeface="MS UI Gothic" pitchFamily="50" charset="-128"/>
                <a:ea typeface="MS UI Gothic" pitchFamily="50" charset="-128"/>
              </a:rPr>
              <a:t>) C007-2</a:t>
            </a:r>
            <a:r>
              <a:rPr kumimoji="0" lang="ja-JP" altLang="en-US" sz="2400" dirty="0">
                <a:solidFill>
                  <a:srgbClr val="FF0000"/>
                </a:solidFill>
                <a:latin typeface="MS UI Gothic" pitchFamily="50" charset="-128"/>
                <a:ea typeface="MS UI Gothic" pitchFamily="50" charset="-128"/>
              </a:rPr>
              <a:t>　介護職員等喀痰吸引等指示料 　　２４０点</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D303C462-CF94-4A88-847C-5CFC94A40711}" type="slidenum">
              <a:rPr lang="en-US" sz="1400">
                <a:effectLst>
                  <a:outerShdw blurRad="38100" dist="38100" dir="2700000" algn="tl">
                    <a:srgbClr val="000000">
                      <a:alpha val="43137"/>
                    </a:srgbClr>
                  </a:outerShdw>
                </a:effectLst>
              </a:rPr>
              <a:pPr algn="r">
                <a:defRPr/>
              </a:pPr>
              <a:t>301</a:t>
            </a:fld>
            <a:endParaRPr lang="en-US" sz="1400" dirty="0">
              <a:effectLst>
                <a:outerShdw blurRad="38100" dist="38100" dir="2700000" algn="tl">
                  <a:srgbClr val="000000">
                    <a:alpha val="43137"/>
                  </a:srgbClr>
                </a:outerShdw>
              </a:effectLst>
            </a:endParaRPr>
          </a:p>
        </p:txBody>
      </p:sp>
      <p:sp>
        <p:nvSpPr>
          <p:cNvPr id="6" name="タイトル 2"/>
          <p:cNvSpPr txBox="1">
            <a:spLocks/>
          </p:cNvSpPr>
          <p:nvPr/>
        </p:nvSpPr>
        <p:spPr>
          <a:xfrm>
            <a:off x="457200" y="116632"/>
            <a:ext cx="8229600" cy="720080"/>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kumimoji="0" lang="ja-JP" altLang="en-US" sz="3200" dirty="0">
                <a:effectLst>
                  <a:outerShdw blurRad="38100" dist="38100" dir="2700000" algn="tl">
                    <a:srgbClr val="000000">
                      <a:alpha val="43137"/>
                    </a:srgbClr>
                  </a:outerShdw>
                </a:effectLst>
                <a:latin typeface="HG丸ｺﾞｼｯｸM-PRO" pitchFamily="50" charset="-128"/>
                <a:ea typeface="HG丸ｺﾞｼｯｸM-PRO" pitchFamily="50" charset="-128"/>
              </a:rPr>
              <a:t>介護保険の訪問看護との整合</a:t>
            </a:r>
            <a:endParaRPr lang="ja-JP" altLang="en-US" sz="32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 name="テキスト ボックス 6"/>
          <p:cNvSpPr txBox="1"/>
          <p:nvPr/>
        </p:nvSpPr>
        <p:spPr>
          <a:xfrm>
            <a:off x="6228184" y="3501008"/>
            <a:ext cx="270080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194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223</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605</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8313" y="476250"/>
            <a:ext cx="8229600" cy="6265863"/>
          </a:xfrm>
          <a:prstGeom prst="rect">
            <a:avLst/>
          </a:prstGeom>
          <a:solidFill>
            <a:srgbClr val="FFFFCC"/>
          </a:solidFill>
          <a:effectLst>
            <a:outerShdw blurRad="50800" dist="38100" dir="13500000" algn="br" rotWithShape="0">
              <a:prstClr val="black">
                <a:alpha val="40000"/>
              </a:prstClr>
            </a:outerShdw>
          </a:effectLst>
        </p:spPr>
        <p:txBody>
          <a:bodyPr anchor="ctr"/>
          <a:lstStyle/>
          <a:p>
            <a:pPr marL="273050" fontAlgn="auto">
              <a:spcBef>
                <a:spcPts val="1200"/>
              </a:spcBef>
              <a:spcAft>
                <a:spcPts val="600"/>
              </a:spcAft>
              <a:defRPr/>
            </a:pPr>
            <a:r>
              <a:rPr kumimoji="0" lang="en-US" altLang="ja-JP" sz="2400" dirty="0">
                <a:solidFill>
                  <a:srgbClr val="0070C0"/>
                </a:solidFill>
                <a:latin typeface="MS UI Gothic" pitchFamily="50" charset="-128"/>
                <a:ea typeface="MS UI Gothic" pitchFamily="50" charset="-128"/>
              </a:rPr>
              <a:t>(2)</a:t>
            </a:r>
            <a:r>
              <a:rPr kumimoji="0" lang="ja-JP" altLang="en-US" sz="2400" dirty="0">
                <a:solidFill>
                  <a:srgbClr val="0070C0"/>
                </a:solidFill>
                <a:latin typeface="MS UI Gothic" pitchFamily="50" charset="-128"/>
                <a:ea typeface="MS UI Gothic" pitchFamily="50" charset="-128"/>
              </a:rPr>
              <a:t>　介護保険新サービスに対する訪問看護指示書</a:t>
            </a:r>
          </a:p>
          <a:p>
            <a:pPr marL="534988" indent="93663" fontAlgn="auto">
              <a:spcBef>
                <a:spcPts val="0"/>
              </a:spcBef>
              <a:spcAft>
                <a:spcPts val="0"/>
              </a:spcAft>
              <a:defRPr/>
            </a:pPr>
            <a:r>
              <a:rPr kumimoji="0" lang="ja-JP" altLang="en-US" sz="2400" dirty="0">
                <a:latin typeface="MS UI Gothic" pitchFamily="50" charset="-128"/>
                <a:ea typeface="MS UI Gothic" pitchFamily="50" charset="-128"/>
              </a:rPr>
              <a:t>　介護保険被保険者等</a:t>
            </a:r>
            <a:r>
              <a:rPr kumimoji="0" lang="ja-JP" altLang="en-US" sz="2400" dirty="0" smtClean="0">
                <a:latin typeface="MS UI Gothic" pitchFamily="50" charset="-128"/>
                <a:ea typeface="MS UI Gothic" pitchFamily="50" charset="-128"/>
              </a:rPr>
              <a:t>で指定定期巡回・随時対応型</a:t>
            </a:r>
            <a:r>
              <a:rPr kumimoji="0" lang="ja-JP" altLang="en-US" sz="2400" dirty="0">
                <a:latin typeface="MS UI Gothic" pitchFamily="50" charset="-128"/>
                <a:ea typeface="MS UI Gothic" pitchFamily="50" charset="-128"/>
              </a:rPr>
              <a:t>訪問介護</a:t>
            </a:r>
            <a:r>
              <a:rPr kumimoji="0" lang="ja-JP" altLang="en-US" sz="2400" dirty="0" smtClean="0">
                <a:latin typeface="MS UI Gothic" pitchFamily="50" charset="-128"/>
                <a:ea typeface="MS UI Gothic" pitchFamily="50" charset="-128"/>
              </a:rPr>
              <a:t>看護又は複合型サービス</a:t>
            </a:r>
            <a:r>
              <a:rPr kumimoji="0" lang="ja-JP" altLang="en-US" sz="2400" dirty="0">
                <a:latin typeface="MS UI Gothic" pitchFamily="50" charset="-128"/>
                <a:ea typeface="MS UI Gothic" pitchFamily="50" charset="-128"/>
              </a:rPr>
              <a:t>を受けている患者に対する訪問看護指示の交付を評価する。</a:t>
            </a:r>
          </a:p>
          <a:p>
            <a:pPr marL="446088" fontAlgn="auto">
              <a:spcBef>
                <a:spcPts val="1200"/>
              </a:spcBef>
              <a:spcAft>
                <a:spcPts val="600"/>
              </a:spcAft>
              <a:defRPr/>
            </a:pPr>
            <a:r>
              <a:rPr kumimoji="0" lang="ja-JP" altLang="en-US" sz="2400" dirty="0">
                <a:solidFill>
                  <a:srgbClr val="FF0000"/>
                </a:solidFill>
                <a:latin typeface="MS UI Gothic" pitchFamily="50" charset="-128"/>
                <a:ea typeface="MS UI Gothic" pitchFamily="50" charset="-128"/>
              </a:rPr>
              <a:t>　</a:t>
            </a:r>
            <a:r>
              <a:rPr kumimoji="0" lang="en-US" altLang="ja-JP" sz="2400" dirty="0">
                <a:solidFill>
                  <a:srgbClr val="FF0000"/>
                </a:solidFill>
                <a:latin typeface="MS UI Gothic" pitchFamily="50" charset="-128"/>
                <a:ea typeface="MS UI Gothic" pitchFamily="50" charset="-128"/>
              </a:rPr>
              <a:t>C007</a:t>
            </a:r>
            <a:r>
              <a:rPr kumimoji="0" lang="ja-JP" altLang="en-US" sz="2400" dirty="0">
                <a:solidFill>
                  <a:srgbClr val="FF0000"/>
                </a:solidFill>
                <a:latin typeface="MS UI Gothic" pitchFamily="50" charset="-128"/>
                <a:ea typeface="MS UI Gothic" pitchFamily="50" charset="-128"/>
              </a:rPr>
              <a:t>　訪問看護指示料 　　</a:t>
            </a:r>
            <a:r>
              <a:rPr kumimoji="0" lang="ja-JP" altLang="en-US" sz="2400" dirty="0" smtClean="0">
                <a:solidFill>
                  <a:srgbClr val="FF0000"/>
                </a:solidFill>
                <a:latin typeface="MS UI Gothic" pitchFamily="50" charset="-128"/>
                <a:ea typeface="MS UI Gothic" pitchFamily="50" charset="-128"/>
              </a:rPr>
              <a:t>３００点</a:t>
            </a:r>
            <a:endParaRPr kumimoji="0" lang="en-US" altLang="ja-JP" sz="2400" dirty="0">
              <a:solidFill>
                <a:srgbClr val="FF0000"/>
              </a:solidFill>
              <a:latin typeface="MS UI Gothic" pitchFamily="50" charset="-128"/>
              <a:ea typeface="MS UI Gothic" pitchFamily="50" charset="-128"/>
            </a:endParaRPr>
          </a:p>
          <a:p>
            <a:pPr marL="981075" indent="-357188" fontAlgn="auto">
              <a:spcBef>
                <a:spcPts val="600"/>
              </a:spcBef>
              <a:spcAft>
                <a:spcPts val="0"/>
              </a:spcAft>
              <a:defRPr/>
            </a:pPr>
            <a:r>
              <a:rPr lang="ja-JP" altLang="en-US" sz="2200" dirty="0">
                <a:latin typeface="MS UI Gothic" pitchFamily="50" charset="-128"/>
                <a:ea typeface="MS UI Gothic" pitchFamily="50" charset="-128"/>
              </a:rPr>
              <a:t>注１　当該患者に対する診療を担う保険医療機関の保険医が、診療に基づき指定訪問看護事業者からの指定訪問看護の必要を認め、</a:t>
            </a:r>
            <a:r>
              <a:rPr lang="ja-JP" altLang="en-US" sz="2200" b="1" dirty="0">
                <a:solidFill>
                  <a:srgbClr val="FF0000"/>
                </a:solidFill>
                <a:latin typeface="MS UI Gothic" pitchFamily="50" charset="-128"/>
                <a:ea typeface="MS UI Gothic" pitchFamily="50" charset="-128"/>
              </a:rPr>
              <a:t>又は、介護保険法第４２条の２第１項に規定する指定地域密着型サービス事業者（定期巡回・随時対応型訪問介護看護又は複合型サービスを行う者に限る。）からの指定定期巡回・随時対応型訪問介護看護又は指定複合型サービス（いずれも訪問看護を行うものに限る。）の必要を認め、</a:t>
            </a:r>
            <a:r>
              <a:rPr lang="ja-JP" altLang="en-US" sz="2200" dirty="0">
                <a:latin typeface="MS UI Gothic" pitchFamily="50" charset="-128"/>
                <a:ea typeface="MS UI Gothic" pitchFamily="50" charset="-128"/>
              </a:rPr>
              <a:t>患者の同意を得て当該患者の選定する訪問看護ステーション等に対して、訪問看護指示書を交付した場合に、患者１人につき月１回に限り算定する。</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DFC8310A-3225-4630-A241-85B7B9025EC9}" type="slidenum">
              <a:rPr lang="en-US" sz="1400">
                <a:effectLst>
                  <a:outerShdw blurRad="38100" dist="38100" dir="2700000" algn="tl">
                    <a:srgbClr val="000000">
                      <a:alpha val="43137"/>
                    </a:srgbClr>
                  </a:outerShdw>
                </a:effectLst>
              </a:rPr>
              <a:pPr algn="r">
                <a:defRPr/>
              </a:pPr>
              <a:t>302</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7164288" y="2132856"/>
            <a:ext cx="180020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194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222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268760"/>
            <a:ext cx="8208912" cy="4536504"/>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800" dirty="0">
                <a:latin typeface="MS UI Gothic" pitchFamily="50" charset="-128"/>
                <a:ea typeface="MS UI Gothic" pitchFamily="50" charset="-128"/>
              </a:rPr>
              <a:t>◆在宅療養指導管理料の見直し</a:t>
            </a:r>
            <a:endParaRPr kumimoji="0" lang="en-US" altLang="ja-JP" sz="2800" dirty="0">
              <a:latin typeface="MS UI Gothic" pitchFamily="50" charset="-128"/>
              <a:ea typeface="MS UI Gothic" pitchFamily="50" charset="-128"/>
            </a:endParaRPr>
          </a:p>
          <a:p>
            <a:pPr marL="450850" indent="-95250" fontAlgn="auto">
              <a:spcBef>
                <a:spcPts val="0"/>
              </a:spcBef>
              <a:spcAft>
                <a:spcPts val="0"/>
              </a:spcAft>
              <a:defRPr/>
            </a:pPr>
            <a:r>
              <a:rPr kumimoji="0" lang="ja-JP" altLang="en-US" sz="2400" dirty="0">
                <a:latin typeface="MS UI Gothic" pitchFamily="50" charset="-128"/>
                <a:ea typeface="MS UI Gothic" pitchFamily="50" charset="-128"/>
              </a:rPr>
              <a:t>　　在宅で療養中の小児患者について、</a:t>
            </a:r>
            <a:r>
              <a:rPr kumimoji="0" lang="ja-JP" altLang="en-US" sz="2400" dirty="0">
                <a:solidFill>
                  <a:srgbClr val="0070C0"/>
                </a:solidFill>
                <a:latin typeface="MS UI Gothic" pitchFamily="50" charset="-128"/>
                <a:ea typeface="MS UI Gothic" pitchFamily="50" charset="-128"/>
              </a:rPr>
              <a:t>経管栄養法に関する指導管理を行うことを評価</a:t>
            </a:r>
            <a:r>
              <a:rPr kumimoji="0" lang="ja-JP" altLang="en-US" sz="2400" dirty="0">
                <a:latin typeface="MS UI Gothic" pitchFamily="50" charset="-128"/>
                <a:ea typeface="MS UI Gothic" pitchFamily="50" charset="-128"/>
              </a:rPr>
              <a:t>するとともに、注入ポンプ加算及び経管栄養法用栄養管セット加算の</a:t>
            </a:r>
            <a:r>
              <a:rPr kumimoji="0" lang="ja-JP" altLang="en-US" sz="2400" dirty="0">
                <a:solidFill>
                  <a:srgbClr val="0070C0"/>
                </a:solidFill>
                <a:latin typeface="MS UI Gothic" pitchFamily="50" charset="-128"/>
                <a:ea typeface="MS UI Gothic" pitchFamily="50" charset="-128"/>
              </a:rPr>
              <a:t>算定対象を見直す</a:t>
            </a:r>
            <a:r>
              <a:rPr kumimoji="0" lang="ja-JP" altLang="en-US" sz="2400" dirty="0">
                <a:latin typeface="MS UI Gothic" pitchFamily="50" charset="-128"/>
                <a:ea typeface="MS UI Gothic" pitchFamily="50" charset="-128"/>
              </a:rPr>
              <a:t>。</a:t>
            </a:r>
            <a:endParaRPr kumimoji="0" lang="en-US" altLang="ja-JP" sz="2400" dirty="0">
              <a:latin typeface="MS UI Gothic" pitchFamily="50" charset="-128"/>
              <a:ea typeface="MS UI Gothic" pitchFamily="50" charset="-128"/>
            </a:endParaRPr>
          </a:p>
          <a:p>
            <a:pPr fontAlgn="auto">
              <a:spcBef>
                <a:spcPts val="0"/>
              </a:spcBef>
              <a:spcAft>
                <a:spcPts val="0"/>
              </a:spcAft>
              <a:defRPr/>
            </a:pPr>
            <a:endParaRPr kumimoji="0" lang="ja-JP" altLang="en-US" sz="2400" dirty="0">
              <a:latin typeface="MS UI Gothic" pitchFamily="50" charset="-128"/>
              <a:ea typeface="MS UI Gothic" pitchFamily="50" charset="-128"/>
            </a:endParaRPr>
          </a:p>
          <a:p>
            <a:pPr fontAlgn="auto">
              <a:spcBef>
                <a:spcPts val="0"/>
              </a:spcBef>
              <a:spcAft>
                <a:spcPts val="0"/>
              </a:spcAft>
              <a:defRPr/>
            </a:pPr>
            <a:r>
              <a:rPr kumimoji="0" lang="ja-JP" altLang="en-US" sz="2400" dirty="0">
                <a:latin typeface="MS UI Gothic" pitchFamily="50" charset="-128"/>
                <a:ea typeface="MS UI Gothic" pitchFamily="50" charset="-128"/>
              </a:rPr>
              <a:t>　</a:t>
            </a:r>
            <a:r>
              <a:rPr kumimoji="0" lang="zh-TW" altLang="en-US" sz="2800" dirty="0">
                <a:solidFill>
                  <a:srgbClr val="FF0000"/>
                </a:solidFill>
                <a:latin typeface="MS UI Gothic" pitchFamily="50" charset="-128"/>
                <a:ea typeface="MS UI Gothic" pitchFamily="50" charset="-128"/>
              </a:rPr>
              <a:t>（新） </a:t>
            </a:r>
            <a:r>
              <a:rPr kumimoji="0" lang="en-US" altLang="ja-JP" sz="2800" dirty="0">
                <a:solidFill>
                  <a:srgbClr val="FF0000"/>
                </a:solidFill>
                <a:latin typeface="MS UI Gothic" pitchFamily="50" charset="-128"/>
                <a:ea typeface="MS UI Gothic" pitchFamily="50" charset="-128"/>
              </a:rPr>
              <a:t>C105-2</a:t>
            </a:r>
            <a:r>
              <a:rPr kumimoji="0" lang="ja-JP" altLang="en-US" sz="2800" dirty="0">
                <a:solidFill>
                  <a:srgbClr val="FF0000"/>
                </a:solidFill>
                <a:latin typeface="MS UI Gothic" pitchFamily="50" charset="-128"/>
                <a:ea typeface="MS UI Gothic" pitchFamily="50" charset="-128"/>
              </a:rPr>
              <a:t>　</a:t>
            </a:r>
            <a:r>
              <a:rPr kumimoji="0" lang="zh-TW" altLang="en-US" sz="2800" dirty="0">
                <a:solidFill>
                  <a:srgbClr val="FF0000"/>
                </a:solidFill>
                <a:latin typeface="MS UI Gothic" pitchFamily="50" charset="-128"/>
                <a:ea typeface="MS UI Gothic" pitchFamily="50" charset="-128"/>
              </a:rPr>
              <a:t>在宅小児経管栄養法指導管理料</a:t>
            </a:r>
            <a:endParaRPr kumimoji="0" lang="en-US" altLang="zh-TW" sz="2800" dirty="0">
              <a:solidFill>
                <a:srgbClr val="FF0000"/>
              </a:solidFill>
              <a:latin typeface="MS UI Gothic" pitchFamily="50" charset="-128"/>
              <a:ea typeface="MS UI Gothic" pitchFamily="50" charset="-128"/>
            </a:endParaRPr>
          </a:p>
          <a:p>
            <a:pPr fontAlgn="auto">
              <a:spcBef>
                <a:spcPts val="0"/>
              </a:spcBef>
              <a:spcAft>
                <a:spcPts val="0"/>
              </a:spcAft>
              <a:defRPr/>
            </a:pPr>
            <a:r>
              <a:rPr kumimoji="0" lang="ja-JP" altLang="en-US" sz="2800" dirty="0">
                <a:solidFill>
                  <a:srgbClr val="FF0000"/>
                </a:solidFill>
                <a:latin typeface="MS UI Gothic" pitchFamily="50" charset="-128"/>
                <a:ea typeface="MS UI Gothic" pitchFamily="50" charset="-128"/>
              </a:rPr>
              <a:t>　　　　　　　　　　　　　　　　　　　　　　　　　</a:t>
            </a:r>
            <a:r>
              <a:rPr kumimoji="0" lang="zh-TW" altLang="en-US" sz="2800" dirty="0">
                <a:solidFill>
                  <a:srgbClr val="FF0000"/>
                </a:solidFill>
                <a:latin typeface="MS UI Gothic" pitchFamily="50" charset="-128"/>
                <a:ea typeface="MS UI Gothic" pitchFamily="50" charset="-128"/>
              </a:rPr>
              <a:t> </a:t>
            </a:r>
            <a:r>
              <a:rPr kumimoji="0" lang="ja-JP" altLang="en-US" sz="2800" dirty="0">
                <a:solidFill>
                  <a:srgbClr val="FF0000"/>
                </a:solidFill>
                <a:latin typeface="MS UI Gothic" pitchFamily="50" charset="-128"/>
                <a:ea typeface="MS UI Gothic" pitchFamily="50" charset="-128"/>
              </a:rPr>
              <a:t>１</a:t>
            </a:r>
            <a:r>
              <a:rPr kumimoji="0" lang="en-US" altLang="ja-JP" sz="2800" dirty="0">
                <a:solidFill>
                  <a:srgbClr val="FF0000"/>
                </a:solidFill>
                <a:latin typeface="MS UI Gothic" pitchFamily="50" charset="-128"/>
                <a:ea typeface="MS UI Gothic" pitchFamily="50" charset="-128"/>
              </a:rPr>
              <a:t>,</a:t>
            </a:r>
            <a:r>
              <a:rPr kumimoji="0" lang="ja-JP" altLang="en-US" sz="2800" dirty="0">
                <a:solidFill>
                  <a:srgbClr val="FF0000"/>
                </a:solidFill>
                <a:latin typeface="MS UI Gothic" pitchFamily="50" charset="-128"/>
                <a:ea typeface="MS UI Gothic" pitchFamily="50" charset="-128"/>
              </a:rPr>
              <a:t>０５０</a:t>
            </a:r>
            <a:r>
              <a:rPr kumimoji="0" lang="zh-TW" altLang="en-US" sz="2800" dirty="0">
                <a:solidFill>
                  <a:srgbClr val="FF0000"/>
                </a:solidFill>
                <a:latin typeface="MS UI Gothic" pitchFamily="50" charset="-128"/>
                <a:ea typeface="MS UI Gothic" pitchFamily="50" charset="-128"/>
              </a:rPr>
              <a:t>点</a:t>
            </a:r>
            <a:endParaRPr kumimoji="0" lang="en-US" altLang="zh-TW" sz="2800" dirty="0">
              <a:solidFill>
                <a:srgbClr val="FF0000"/>
              </a:solidFill>
              <a:latin typeface="MS UI Gothic" pitchFamily="50" charset="-128"/>
              <a:ea typeface="MS UI Gothic" pitchFamily="50" charset="-128"/>
            </a:endParaRPr>
          </a:p>
          <a:p>
            <a:pPr fontAlgn="auto">
              <a:spcBef>
                <a:spcPts val="0"/>
              </a:spcBef>
              <a:spcAft>
                <a:spcPts val="0"/>
              </a:spcAft>
              <a:defRPr/>
            </a:pPr>
            <a:endParaRPr kumimoji="0" lang="zh-TW" altLang="en-US" sz="2400" dirty="0">
              <a:latin typeface="MS UI Gothic" pitchFamily="50" charset="-128"/>
              <a:ea typeface="MS UI Gothic" pitchFamily="50" charset="-128"/>
            </a:endParaRPr>
          </a:p>
          <a:p>
            <a:pPr marL="534988" fontAlgn="auto">
              <a:spcBef>
                <a:spcPts val="0"/>
              </a:spcBef>
              <a:spcAft>
                <a:spcPts val="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算定要件</a:t>
            </a:r>
            <a:r>
              <a:rPr kumimoji="0" lang="en-US" altLang="ja-JP" sz="2400" dirty="0">
                <a:latin typeface="MS UI Gothic" pitchFamily="50" charset="-128"/>
                <a:ea typeface="MS UI Gothic" pitchFamily="50" charset="-128"/>
              </a:rPr>
              <a:t>]</a:t>
            </a:r>
          </a:p>
          <a:p>
            <a:pPr marL="628650" indent="274638" fontAlgn="auto">
              <a:spcBef>
                <a:spcPts val="0"/>
              </a:spcBef>
              <a:spcAft>
                <a:spcPts val="0"/>
              </a:spcAft>
              <a:defRPr/>
            </a:pPr>
            <a:r>
              <a:rPr kumimoji="0" lang="ja-JP" altLang="en-US" sz="2400" dirty="0">
                <a:latin typeface="MS UI Gothic" pitchFamily="50" charset="-128"/>
                <a:ea typeface="MS UI Gothic" pitchFamily="50" charset="-128"/>
              </a:rPr>
              <a:t>在宅で療養中の小児患者であって、特に経管栄養が必要な患者に対して必要な指導・管理を行った場合に算定する。</a:t>
            </a:r>
            <a:endParaRPr kumimoji="0" lang="en-US" altLang="ja-JP" sz="2400" b="1" dirty="0">
              <a:solidFill>
                <a:srgbClr val="FF0000"/>
              </a:solidFill>
              <a:latin typeface="MS UI Gothic" pitchFamily="50" charset="-128"/>
              <a:ea typeface="MS UI Gothic" pitchFamily="50" charset="-128"/>
            </a:endParaRPr>
          </a:p>
        </p:txBody>
      </p:sp>
      <p:sp>
        <p:nvSpPr>
          <p:cNvPr id="9" name="タイトル 2"/>
          <p:cNvSpPr>
            <a:spLocks noGrp="1"/>
          </p:cNvSpPr>
          <p:nvPr>
            <p:ph type="title"/>
          </p:nvPr>
        </p:nvSpPr>
        <p:spPr>
          <a:xfrm>
            <a:off x="457200" y="116632"/>
            <a:ext cx="8229600" cy="864096"/>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在宅緩和ケア等の促進について</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660EE9A6-D638-42C4-8F0A-0A848C026B03}" type="slidenum">
              <a:rPr lang="en-US" sz="1400">
                <a:effectLst>
                  <a:outerShdw blurRad="38100" dist="38100" dir="2700000" algn="tl">
                    <a:srgbClr val="000000">
                      <a:alpha val="43137"/>
                    </a:srgbClr>
                  </a:outerShdw>
                </a:effectLst>
              </a:rPr>
              <a:pPr algn="r">
                <a:defRPr/>
              </a:pPr>
              <a:t>303</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6228184" y="1412776"/>
            <a:ext cx="270080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197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231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605</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548680"/>
          <a:ext cx="8229600" cy="6137403"/>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09998">
                <a:tc>
                  <a:txBody>
                    <a:bodyPr/>
                    <a:lstStyle/>
                    <a:p>
                      <a:pPr algn="ctr"/>
                      <a:r>
                        <a:rPr kumimoji="1" lang="ja-JP" altLang="en-US" sz="2200" b="1" dirty="0" smtClean="0">
                          <a:solidFill>
                            <a:srgbClr val="FF0000"/>
                          </a:solidFill>
                          <a:latin typeface="MS UI Gothic" pitchFamily="50" charset="-128"/>
                          <a:ea typeface="MS UI Gothic" pitchFamily="50" charset="-128"/>
                        </a:rPr>
                        <a:t>改　定　後</a:t>
                      </a:r>
                      <a:endParaRPr kumimoji="1" lang="ja-JP" altLang="en-US" sz="22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200" dirty="0" smtClean="0">
                          <a:latin typeface="MS UI Gothic" pitchFamily="50" charset="-128"/>
                          <a:ea typeface="MS UI Gothic" pitchFamily="50" charset="-128"/>
                        </a:rPr>
                        <a:t>現　　行</a:t>
                      </a:r>
                      <a:endParaRPr kumimoji="1" lang="ja-JP" altLang="en-US" sz="2200" dirty="0">
                        <a:latin typeface="MS UI Gothic" pitchFamily="50" charset="-128"/>
                        <a:ea typeface="MS UI Gothic" pitchFamily="50" charset="-128"/>
                      </a:endParaRPr>
                    </a:p>
                  </a:txBody>
                  <a:tcPr anchor="ctr">
                    <a:solidFill>
                      <a:schemeClr val="accent5">
                        <a:lumMod val="20000"/>
                        <a:lumOff val="80000"/>
                      </a:schemeClr>
                    </a:solidFill>
                  </a:tcPr>
                </a:tc>
              </a:tr>
              <a:tr h="5710683">
                <a:tc>
                  <a:txBody>
                    <a:bodyPr/>
                    <a:lstStyle/>
                    <a:p>
                      <a:r>
                        <a:rPr kumimoji="1" lang="ja-JP" altLang="en-US" sz="2200" baseline="0" dirty="0" smtClean="0">
                          <a:solidFill>
                            <a:schemeClr val="tx1"/>
                          </a:solidFill>
                          <a:latin typeface="MS UI Gothic" pitchFamily="50" charset="-128"/>
                          <a:ea typeface="MS UI Gothic" pitchFamily="50" charset="-128"/>
                          <a:cs typeface="+mn-cs"/>
                        </a:rPr>
                        <a:t>Ｃ</a:t>
                      </a:r>
                      <a:r>
                        <a:rPr kumimoji="1" lang="en-US" altLang="ja-JP" sz="2200" baseline="0" dirty="0" smtClean="0">
                          <a:solidFill>
                            <a:schemeClr val="tx1"/>
                          </a:solidFill>
                          <a:latin typeface="MS UI Gothic" pitchFamily="50" charset="-128"/>
                          <a:ea typeface="MS UI Gothic" pitchFamily="50" charset="-128"/>
                          <a:cs typeface="+mn-cs"/>
                        </a:rPr>
                        <a:t>161</a:t>
                      </a:r>
                      <a:r>
                        <a:rPr kumimoji="1" lang="ja-JP" altLang="en-US" sz="2200" baseline="0" dirty="0" smtClean="0">
                          <a:solidFill>
                            <a:schemeClr val="tx1"/>
                          </a:solidFill>
                          <a:latin typeface="MS UI Gothic" pitchFamily="50" charset="-128"/>
                          <a:ea typeface="MS UI Gothic" pitchFamily="50" charset="-128"/>
                          <a:cs typeface="+mn-cs"/>
                        </a:rPr>
                        <a:t>　注入ポンプ加算　　</a:t>
                      </a:r>
                      <a:r>
                        <a:rPr kumimoji="1" lang="en-US" altLang="ja-JP" sz="2200" baseline="0" dirty="0" smtClean="0">
                          <a:solidFill>
                            <a:schemeClr val="tx1"/>
                          </a:solidFill>
                          <a:latin typeface="MS UI Gothic" pitchFamily="50" charset="-128"/>
                          <a:ea typeface="MS UI Gothic" pitchFamily="50" charset="-128"/>
                          <a:cs typeface="+mn-cs"/>
                        </a:rPr>
                        <a:t>1,250</a:t>
                      </a:r>
                      <a:r>
                        <a:rPr kumimoji="1" lang="ja-JP" altLang="en-US" sz="2200" baseline="0" dirty="0" smtClean="0">
                          <a:solidFill>
                            <a:schemeClr val="tx1"/>
                          </a:solidFill>
                          <a:latin typeface="MS UI Gothic" pitchFamily="50" charset="-128"/>
                          <a:ea typeface="MS UI Gothic" pitchFamily="50" charset="-128"/>
                          <a:cs typeface="+mn-cs"/>
                        </a:rPr>
                        <a:t>点</a:t>
                      </a:r>
                    </a:p>
                    <a:p>
                      <a:pPr>
                        <a:spcBef>
                          <a:spcPts val="600"/>
                        </a:spcBef>
                      </a:pPr>
                      <a:r>
                        <a:rPr kumimoji="1" lang="en-US" altLang="ja-JP" sz="2000" baseline="0" dirty="0" smtClean="0">
                          <a:solidFill>
                            <a:schemeClr val="tx1"/>
                          </a:solidFill>
                          <a:latin typeface="MS UI Gothic" pitchFamily="50" charset="-128"/>
                          <a:ea typeface="MS UI Gothic" pitchFamily="50" charset="-128"/>
                          <a:cs typeface="+mn-cs"/>
                        </a:rPr>
                        <a:t>[</a:t>
                      </a:r>
                      <a:r>
                        <a:rPr kumimoji="1" lang="ja-JP" altLang="en-US" sz="2000" baseline="0" dirty="0" smtClean="0">
                          <a:solidFill>
                            <a:schemeClr val="tx1"/>
                          </a:solidFill>
                          <a:latin typeface="MS UI Gothic" pitchFamily="50" charset="-128"/>
                          <a:ea typeface="MS UI Gothic" pitchFamily="50" charset="-128"/>
                          <a:cs typeface="+mn-cs"/>
                        </a:rPr>
                        <a:t>算定要件</a:t>
                      </a:r>
                      <a:r>
                        <a:rPr kumimoji="1" lang="en-US" altLang="ja-JP" sz="2000" baseline="0" dirty="0" smtClean="0">
                          <a:solidFill>
                            <a:schemeClr val="tx1"/>
                          </a:solidFill>
                          <a:latin typeface="MS UI Gothic" pitchFamily="50" charset="-128"/>
                          <a:ea typeface="MS UI Gothic" pitchFamily="50" charset="-128"/>
                          <a:cs typeface="+mn-cs"/>
                        </a:rPr>
                        <a:t>]</a:t>
                      </a:r>
                    </a:p>
                    <a:p>
                      <a:pPr marL="82550" indent="95250"/>
                      <a:r>
                        <a:rPr kumimoji="1" lang="ja-JP" altLang="en-US" sz="2000" baseline="0" dirty="0" smtClean="0">
                          <a:solidFill>
                            <a:schemeClr val="tx1"/>
                          </a:solidFill>
                          <a:latin typeface="MS UI Gothic" pitchFamily="50" charset="-128"/>
                          <a:ea typeface="MS UI Gothic" pitchFamily="50" charset="-128"/>
                          <a:cs typeface="+mn-cs"/>
                        </a:rPr>
                        <a:t>　</a:t>
                      </a:r>
                      <a:r>
                        <a:rPr kumimoji="1" lang="zh-TW" altLang="en-US" sz="2000" baseline="0" dirty="0" smtClean="0">
                          <a:solidFill>
                            <a:schemeClr val="tx1"/>
                          </a:solidFill>
                          <a:latin typeface="MS UI Gothic" pitchFamily="50" charset="-128"/>
                          <a:ea typeface="MS UI Gothic" pitchFamily="50" charset="-128"/>
                          <a:cs typeface="+mn-cs"/>
                        </a:rPr>
                        <a:t>在宅中心静脈栄養法、在宅成分栄養</a:t>
                      </a:r>
                      <a:r>
                        <a:rPr kumimoji="1" lang="ja-JP" altLang="en-US" sz="2000" baseline="0" dirty="0" smtClean="0">
                          <a:solidFill>
                            <a:schemeClr val="tx1"/>
                          </a:solidFill>
                          <a:latin typeface="MS UI Gothic" pitchFamily="50" charset="-128"/>
                          <a:ea typeface="MS UI Gothic" pitchFamily="50" charset="-128"/>
                          <a:cs typeface="+mn-cs"/>
                        </a:rPr>
                        <a:t>経管栄養法、</a:t>
                      </a:r>
                      <a:r>
                        <a:rPr kumimoji="1" lang="ja-JP" altLang="en-US" sz="2000" b="1" baseline="0" dirty="0" smtClean="0">
                          <a:solidFill>
                            <a:srgbClr val="FF0000"/>
                          </a:solidFill>
                          <a:latin typeface="MS UI Gothic" pitchFamily="50" charset="-128"/>
                          <a:ea typeface="MS UI Gothic" pitchFamily="50" charset="-128"/>
                          <a:cs typeface="+mn-cs"/>
                        </a:rPr>
                        <a:t>在宅小児経管栄養法</a:t>
                      </a:r>
                      <a:r>
                        <a:rPr kumimoji="1" lang="ja-JP" altLang="en-US" sz="2000" baseline="0" dirty="0" smtClean="0">
                          <a:solidFill>
                            <a:schemeClr val="tx1"/>
                          </a:solidFill>
                          <a:latin typeface="MS UI Gothic" pitchFamily="50" charset="-128"/>
                          <a:ea typeface="MS UI Gothic" pitchFamily="50" charset="-128"/>
                          <a:cs typeface="+mn-cs"/>
                        </a:rPr>
                        <a:t>を行っている患者又は在宅で鎮痛療法、化学療法を行っている末期の悪性腫瘍の患者に対して、注入ポンプを使用した場合に算定する。</a:t>
                      </a:r>
                      <a:endParaRPr kumimoji="1" lang="en-US" altLang="ja-JP" sz="2000" baseline="0" dirty="0" smtClean="0">
                        <a:solidFill>
                          <a:schemeClr val="tx1"/>
                        </a:solidFill>
                        <a:latin typeface="MS UI Gothic" pitchFamily="50" charset="-128"/>
                        <a:ea typeface="MS UI Gothic" pitchFamily="50" charset="-128"/>
                        <a:cs typeface="+mn-cs"/>
                      </a:endParaRPr>
                    </a:p>
                    <a:p>
                      <a:pPr marL="534988" indent="-534988"/>
                      <a:endParaRPr kumimoji="1" lang="en-US" altLang="ja-JP" sz="2200" baseline="0" dirty="0" smtClean="0">
                        <a:solidFill>
                          <a:schemeClr val="tx1"/>
                        </a:solidFill>
                        <a:latin typeface="MS UI Gothic" pitchFamily="50" charset="-128"/>
                        <a:ea typeface="MS UI Gothic" pitchFamily="50" charset="-128"/>
                        <a:cs typeface="+mn-cs"/>
                      </a:endParaRPr>
                    </a:p>
                    <a:p>
                      <a:pPr marL="534988" indent="-534988"/>
                      <a:endParaRPr kumimoji="1" lang="en-US" altLang="ja-JP" sz="2200" baseline="0" dirty="0" smtClean="0">
                        <a:solidFill>
                          <a:schemeClr val="tx1"/>
                        </a:solidFill>
                        <a:latin typeface="MS UI Gothic" pitchFamily="50" charset="-128"/>
                        <a:ea typeface="MS UI Gothic" pitchFamily="50" charset="-128"/>
                        <a:cs typeface="+mn-cs"/>
                      </a:endParaRPr>
                    </a:p>
                    <a:p>
                      <a:pPr marL="534988" indent="-534988"/>
                      <a:r>
                        <a:rPr kumimoji="1" lang="ja-JP" altLang="en-US" sz="2200" baseline="0" dirty="0" smtClean="0">
                          <a:solidFill>
                            <a:schemeClr val="tx1"/>
                          </a:solidFill>
                          <a:latin typeface="MS UI Gothic" pitchFamily="50" charset="-128"/>
                          <a:ea typeface="MS UI Gothic" pitchFamily="50" charset="-128"/>
                          <a:cs typeface="+mn-cs"/>
                        </a:rPr>
                        <a:t>Ｃ</a:t>
                      </a:r>
                      <a:r>
                        <a:rPr kumimoji="1" lang="en-US" altLang="ja-JP" sz="2200" baseline="0" dirty="0" smtClean="0">
                          <a:solidFill>
                            <a:schemeClr val="tx1"/>
                          </a:solidFill>
                          <a:latin typeface="MS UI Gothic" pitchFamily="50" charset="-128"/>
                          <a:ea typeface="MS UI Gothic" pitchFamily="50" charset="-128"/>
                          <a:cs typeface="+mn-cs"/>
                        </a:rPr>
                        <a:t>162</a:t>
                      </a:r>
                      <a:r>
                        <a:rPr kumimoji="1" lang="ja-JP" altLang="en-US" sz="2200" baseline="0" dirty="0" smtClean="0">
                          <a:solidFill>
                            <a:schemeClr val="tx1"/>
                          </a:solidFill>
                          <a:latin typeface="MS UI Gothic" pitchFamily="50" charset="-128"/>
                          <a:ea typeface="MS UI Gothic" pitchFamily="50" charset="-128"/>
                          <a:cs typeface="+mn-cs"/>
                        </a:rPr>
                        <a:t>　</a:t>
                      </a:r>
                      <a:r>
                        <a:rPr kumimoji="1" lang="ja-JP" altLang="en-US" sz="2200" baseline="0" dirty="0" smtClean="0">
                          <a:solidFill>
                            <a:srgbClr val="FF0000"/>
                          </a:solidFill>
                          <a:latin typeface="MS UI Gothic" pitchFamily="50" charset="-128"/>
                          <a:ea typeface="MS UI Gothic" pitchFamily="50" charset="-128"/>
                          <a:cs typeface="+mn-cs"/>
                        </a:rPr>
                        <a:t>在宅経管栄養法用栄養管セット加算</a:t>
                      </a:r>
                      <a:r>
                        <a:rPr kumimoji="1" lang="ja-JP" altLang="en-US" sz="2200" baseline="0" dirty="0" smtClean="0">
                          <a:solidFill>
                            <a:schemeClr val="tx1"/>
                          </a:solidFill>
                          <a:latin typeface="MS UI Gothic" pitchFamily="50" charset="-128"/>
                          <a:ea typeface="MS UI Gothic" pitchFamily="50" charset="-128"/>
                          <a:cs typeface="+mn-cs"/>
                        </a:rPr>
                        <a:t>　　　　　　</a:t>
                      </a:r>
                      <a:r>
                        <a:rPr kumimoji="1" lang="en-US" altLang="ja-JP" sz="2200" baseline="0" dirty="0" smtClean="0">
                          <a:solidFill>
                            <a:schemeClr val="tx1"/>
                          </a:solidFill>
                          <a:latin typeface="MS UI Gothic" pitchFamily="50" charset="-128"/>
                          <a:ea typeface="MS UI Gothic" pitchFamily="50" charset="-128"/>
                          <a:cs typeface="+mn-cs"/>
                        </a:rPr>
                        <a:t> 2,000</a:t>
                      </a:r>
                      <a:r>
                        <a:rPr kumimoji="1" lang="ja-JP" altLang="en-US" sz="2200" baseline="0" dirty="0" smtClean="0">
                          <a:solidFill>
                            <a:schemeClr val="tx1"/>
                          </a:solidFill>
                          <a:latin typeface="MS UI Gothic" pitchFamily="50" charset="-128"/>
                          <a:ea typeface="MS UI Gothic" pitchFamily="50" charset="-128"/>
                          <a:cs typeface="+mn-cs"/>
                        </a:rPr>
                        <a:t>点</a:t>
                      </a:r>
                    </a:p>
                    <a:p>
                      <a:pPr>
                        <a:spcBef>
                          <a:spcPts val="600"/>
                        </a:spcBef>
                      </a:pPr>
                      <a:r>
                        <a:rPr kumimoji="1" lang="en-US" altLang="ja-JP" sz="2000" baseline="0" dirty="0" smtClean="0">
                          <a:solidFill>
                            <a:schemeClr val="tx1"/>
                          </a:solidFill>
                          <a:latin typeface="MS UI Gothic" pitchFamily="50" charset="-128"/>
                          <a:ea typeface="MS UI Gothic" pitchFamily="50" charset="-128"/>
                          <a:cs typeface="+mn-cs"/>
                        </a:rPr>
                        <a:t>[</a:t>
                      </a:r>
                      <a:r>
                        <a:rPr kumimoji="1" lang="ja-JP" altLang="en-US" sz="2000" baseline="0" dirty="0" smtClean="0">
                          <a:solidFill>
                            <a:schemeClr val="tx1"/>
                          </a:solidFill>
                          <a:latin typeface="MS UI Gothic" pitchFamily="50" charset="-128"/>
                          <a:ea typeface="MS UI Gothic" pitchFamily="50" charset="-128"/>
                          <a:cs typeface="+mn-cs"/>
                        </a:rPr>
                        <a:t>算定要件</a:t>
                      </a:r>
                      <a:r>
                        <a:rPr kumimoji="1" lang="en-US" altLang="ja-JP" sz="2000" baseline="0" dirty="0" smtClean="0">
                          <a:solidFill>
                            <a:schemeClr val="tx1"/>
                          </a:solidFill>
                          <a:latin typeface="MS UI Gothic" pitchFamily="50" charset="-128"/>
                          <a:ea typeface="MS UI Gothic" pitchFamily="50" charset="-128"/>
                          <a:cs typeface="+mn-cs"/>
                        </a:rPr>
                        <a:t>]</a:t>
                      </a:r>
                    </a:p>
                    <a:p>
                      <a:pPr marL="82550" indent="95250"/>
                      <a:r>
                        <a:rPr kumimoji="1" lang="ja-JP" altLang="en-US" sz="2000" baseline="0" dirty="0" smtClean="0">
                          <a:solidFill>
                            <a:schemeClr val="tx1"/>
                          </a:solidFill>
                          <a:latin typeface="MS UI Gothic" pitchFamily="50" charset="-128"/>
                          <a:ea typeface="MS UI Gothic" pitchFamily="50" charset="-128"/>
                          <a:cs typeface="+mn-cs"/>
                        </a:rPr>
                        <a:t>　在宅成分栄養経管栄養法</a:t>
                      </a:r>
                      <a:r>
                        <a:rPr kumimoji="1" lang="ja-JP" altLang="en-US" sz="2000" b="1" baseline="0" dirty="0" smtClean="0">
                          <a:solidFill>
                            <a:srgbClr val="FF0000"/>
                          </a:solidFill>
                          <a:latin typeface="MS UI Gothic" pitchFamily="50" charset="-128"/>
                          <a:ea typeface="MS UI Gothic" pitchFamily="50" charset="-128"/>
                          <a:cs typeface="+mn-cs"/>
                        </a:rPr>
                        <a:t>又は在宅小児経管栄養法</a:t>
                      </a:r>
                      <a:r>
                        <a:rPr kumimoji="1" lang="ja-JP" altLang="en-US" sz="2000" baseline="0" dirty="0" smtClean="0">
                          <a:solidFill>
                            <a:schemeClr val="tx1"/>
                          </a:solidFill>
                          <a:latin typeface="MS UI Gothic" pitchFamily="50" charset="-128"/>
                          <a:ea typeface="MS UI Gothic" pitchFamily="50" charset="-128"/>
                          <a:cs typeface="+mn-cs"/>
                        </a:rPr>
                        <a:t>を行っている患者に対して栄養管セットを使用した場合に算定する。</a:t>
                      </a:r>
                      <a:endParaRPr kumimoji="1" lang="en-US" altLang="ja-JP" sz="20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ja-JP" altLang="en-US" sz="2200" baseline="0" dirty="0" smtClean="0">
                          <a:solidFill>
                            <a:schemeClr val="tx1"/>
                          </a:solidFill>
                          <a:latin typeface="MS UI Gothic" pitchFamily="50" charset="-128"/>
                          <a:ea typeface="MS UI Gothic" pitchFamily="50" charset="-128"/>
                          <a:cs typeface="+mn-cs"/>
                        </a:rPr>
                        <a:t>Ｃ</a:t>
                      </a:r>
                      <a:r>
                        <a:rPr kumimoji="1" lang="en-US" altLang="ja-JP" sz="2200" baseline="0" dirty="0" smtClean="0">
                          <a:solidFill>
                            <a:schemeClr val="tx1"/>
                          </a:solidFill>
                          <a:latin typeface="MS UI Gothic" pitchFamily="50" charset="-128"/>
                          <a:ea typeface="MS UI Gothic" pitchFamily="50" charset="-128"/>
                          <a:cs typeface="+mn-cs"/>
                        </a:rPr>
                        <a:t>161</a:t>
                      </a:r>
                      <a:r>
                        <a:rPr kumimoji="1" lang="ja-JP" altLang="en-US" sz="2200" baseline="0" dirty="0" smtClean="0">
                          <a:solidFill>
                            <a:schemeClr val="tx1"/>
                          </a:solidFill>
                          <a:latin typeface="MS UI Gothic" pitchFamily="50" charset="-128"/>
                          <a:ea typeface="MS UI Gothic" pitchFamily="50" charset="-128"/>
                          <a:cs typeface="+mn-cs"/>
                        </a:rPr>
                        <a:t>　注入ポンプ加算　　</a:t>
                      </a:r>
                      <a:r>
                        <a:rPr kumimoji="1" lang="en-US" altLang="ja-JP" sz="2200" baseline="0" dirty="0" smtClean="0">
                          <a:solidFill>
                            <a:schemeClr val="tx1"/>
                          </a:solidFill>
                          <a:latin typeface="MS UI Gothic" pitchFamily="50" charset="-128"/>
                          <a:ea typeface="MS UI Gothic" pitchFamily="50" charset="-128"/>
                          <a:cs typeface="+mn-cs"/>
                        </a:rPr>
                        <a:t>1,250</a:t>
                      </a:r>
                      <a:r>
                        <a:rPr kumimoji="1" lang="ja-JP" altLang="en-US" sz="2200" baseline="0" dirty="0" smtClean="0">
                          <a:solidFill>
                            <a:schemeClr val="tx1"/>
                          </a:solidFill>
                          <a:latin typeface="MS UI Gothic" pitchFamily="50" charset="-128"/>
                          <a:ea typeface="MS UI Gothic" pitchFamily="50" charset="-128"/>
                          <a:cs typeface="+mn-cs"/>
                        </a:rPr>
                        <a:t>点</a:t>
                      </a:r>
                    </a:p>
                    <a:p>
                      <a:pPr>
                        <a:spcBef>
                          <a:spcPts val="600"/>
                        </a:spcBef>
                      </a:pPr>
                      <a:r>
                        <a:rPr kumimoji="1" lang="en-US" altLang="ja-JP" sz="2000" baseline="0" dirty="0" smtClean="0">
                          <a:solidFill>
                            <a:schemeClr val="tx1"/>
                          </a:solidFill>
                          <a:latin typeface="MS UI Gothic" pitchFamily="50" charset="-128"/>
                          <a:ea typeface="MS UI Gothic" pitchFamily="50" charset="-128"/>
                          <a:cs typeface="+mn-cs"/>
                        </a:rPr>
                        <a:t>[</a:t>
                      </a:r>
                      <a:r>
                        <a:rPr kumimoji="1" lang="ja-JP" altLang="en-US" sz="2000" baseline="0" dirty="0" smtClean="0">
                          <a:solidFill>
                            <a:schemeClr val="tx1"/>
                          </a:solidFill>
                          <a:latin typeface="MS UI Gothic" pitchFamily="50" charset="-128"/>
                          <a:ea typeface="MS UI Gothic" pitchFamily="50" charset="-128"/>
                          <a:cs typeface="+mn-cs"/>
                        </a:rPr>
                        <a:t>算定要件</a:t>
                      </a:r>
                      <a:r>
                        <a:rPr kumimoji="1" lang="en-US" altLang="ja-JP" sz="2000" baseline="0" dirty="0" smtClean="0">
                          <a:solidFill>
                            <a:schemeClr val="tx1"/>
                          </a:solidFill>
                          <a:latin typeface="MS UI Gothic" pitchFamily="50" charset="-128"/>
                          <a:ea typeface="MS UI Gothic" pitchFamily="50" charset="-128"/>
                          <a:cs typeface="+mn-cs"/>
                        </a:rPr>
                        <a:t>]</a:t>
                      </a:r>
                    </a:p>
                    <a:p>
                      <a:pPr marL="82550" indent="95250"/>
                      <a:r>
                        <a:rPr kumimoji="1" lang="ja-JP" altLang="en-US" sz="2000" baseline="0" dirty="0" smtClean="0">
                          <a:solidFill>
                            <a:schemeClr val="tx1"/>
                          </a:solidFill>
                          <a:latin typeface="MS UI Gothic" pitchFamily="50" charset="-128"/>
                          <a:ea typeface="MS UI Gothic" pitchFamily="50" charset="-128"/>
                          <a:cs typeface="+mn-cs"/>
                        </a:rPr>
                        <a:t>　</a:t>
                      </a:r>
                      <a:r>
                        <a:rPr kumimoji="1" lang="zh-TW" altLang="en-US" sz="2000" baseline="0" dirty="0" smtClean="0">
                          <a:solidFill>
                            <a:schemeClr val="tx1"/>
                          </a:solidFill>
                          <a:latin typeface="MS UI Gothic" pitchFamily="50" charset="-128"/>
                          <a:ea typeface="MS UI Gothic" pitchFamily="50" charset="-128"/>
                          <a:cs typeface="+mn-cs"/>
                        </a:rPr>
                        <a:t>在宅中心静脈栄養法、在宅成分栄養</a:t>
                      </a:r>
                      <a:r>
                        <a:rPr kumimoji="1" lang="ja-JP" altLang="en-US" sz="2000" baseline="0" dirty="0" smtClean="0">
                          <a:solidFill>
                            <a:schemeClr val="tx1"/>
                          </a:solidFill>
                          <a:latin typeface="MS UI Gothic" pitchFamily="50" charset="-128"/>
                          <a:ea typeface="MS UI Gothic" pitchFamily="50" charset="-128"/>
                          <a:cs typeface="+mn-cs"/>
                        </a:rPr>
                        <a:t>経管栄養法を行っている患者又は在宅で鎮痛療法、化学療法を行っている末期の悪性腫瘍の患者に対して、注入ポンプを使用した場合に算定する。</a:t>
                      </a:r>
                    </a:p>
                    <a:p>
                      <a:endParaRPr kumimoji="1" lang="en-US" altLang="zh-TW" sz="2000" baseline="0" dirty="0" smtClean="0">
                        <a:solidFill>
                          <a:schemeClr val="tx1"/>
                        </a:solidFill>
                        <a:latin typeface="MS UI Gothic" pitchFamily="50" charset="-128"/>
                        <a:ea typeface="MS UI Gothic" pitchFamily="50" charset="-128"/>
                        <a:cs typeface="+mn-cs"/>
                      </a:endParaRPr>
                    </a:p>
                    <a:p>
                      <a:endParaRPr kumimoji="1" lang="en-US" altLang="zh-TW" sz="2200" baseline="0" dirty="0" smtClean="0">
                        <a:solidFill>
                          <a:schemeClr val="tx1"/>
                        </a:solidFill>
                        <a:latin typeface="MS UI Gothic" pitchFamily="50" charset="-128"/>
                        <a:ea typeface="MS UI Gothic" pitchFamily="50" charset="-128"/>
                        <a:cs typeface="+mn-cs"/>
                      </a:endParaRPr>
                    </a:p>
                    <a:p>
                      <a:pPr marL="534988" indent="-534988"/>
                      <a:r>
                        <a:rPr kumimoji="1" lang="ja-JP" altLang="en-US" sz="2200" baseline="0" dirty="0" smtClean="0">
                          <a:solidFill>
                            <a:schemeClr val="tx1"/>
                          </a:solidFill>
                          <a:latin typeface="MS UI Gothic" pitchFamily="50" charset="-128"/>
                          <a:ea typeface="MS UI Gothic" pitchFamily="50" charset="-128"/>
                          <a:cs typeface="+mn-cs"/>
                        </a:rPr>
                        <a:t>Ｃ</a:t>
                      </a:r>
                      <a:r>
                        <a:rPr kumimoji="1" lang="en-US" altLang="ja-JP" sz="2200" baseline="0" dirty="0" smtClean="0">
                          <a:solidFill>
                            <a:schemeClr val="tx1"/>
                          </a:solidFill>
                          <a:latin typeface="MS UI Gothic" pitchFamily="50" charset="-128"/>
                          <a:ea typeface="MS UI Gothic" pitchFamily="50" charset="-128"/>
                          <a:cs typeface="+mn-cs"/>
                        </a:rPr>
                        <a:t>162</a:t>
                      </a:r>
                      <a:r>
                        <a:rPr kumimoji="1" lang="ja-JP" altLang="en-US" sz="2200" baseline="0" dirty="0" smtClean="0">
                          <a:solidFill>
                            <a:schemeClr val="tx1"/>
                          </a:solidFill>
                          <a:latin typeface="MS UI Gothic" pitchFamily="50" charset="-128"/>
                          <a:ea typeface="MS UI Gothic" pitchFamily="50" charset="-128"/>
                          <a:cs typeface="+mn-cs"/>
                        </a:rPr>
                        <a:t>　在宅</a:t>
                      </a:r>
                      <a:r>
                        <a:rPr kumimoji="1" lang="ja-JP" altLang="en-US" sz="2200" b="1" u="sng" baseline="0" dirty="0" smtClean="0">
                          <a:solidFill>
                            <a:schemeClr val="tx1"/>
                          </a:solidFill>
                          <a:latin typeface="MS UI Gothic" pitchFamily="50" charset="-128"/>
                          <a:ea typeface="MS UI Gothic" pitchFamily="50" charset="-128"/>
                          <a:cs typeface="+mn-cs"/>
                        </a:rPr>
                        <a:t>成分栄養</a:t>
                      </a:r>
                      <a:r>
                        <a:rPr kumimoji="1" lang="ja-JP" altLang="en-US" sz="2200" baseline="0" dirty="0" smtClean="0">
                          <a:solidFill>
                            <a:schemeClr val="tx1"/>
                          </a:solidFill>
                          <a:latin typeface="MS UI Gothic" pitchFamily="50" charset="-128"/>
                          <a:ea typeface="MS UI Gothic" pitchFamily="50" charset="-128"/>
                          <a:cs typeface="+mn-cs"/>
                        </a:rPr>
                        <a:t>経管栄養法用栄養管セット加算　</a:t>
                      </a:r>
                      <a:r>
                        <a:rPr kumimoji="1" lang="en-US" altLang="ja-JP" sz="2200" baseline="0" dirty="0" smtClean="0">
                          <a:solidFill>
                            <a:schemeClr val="tx1"/>
                          </a:solidFill>
                          <a:latin typeface="MS UI Gothic" pitchFamily="50" charset="-128"/>
                          <a:ea typeface="MS UI Gothic" pitchFamily="50" charset="-128"/>
                          <a:cs typeface="+mn-cs"/>
                        </a:rPr>
                        <a:t>2,000</a:t>
                      </a:r>
                      <a:r>
                        <a:rPr kumimoji="1" lang="ja-JP" altLang="en-US" sz="2200" baseline="0" dirty="0" smtClean="0">
                          <a:solidFill>
                            <a:schemeClr val="tx1"/>
                          </a:solidFill>
                          <a:latin typeface="MS UI Gothic" pitchFamily="50" charset="-128"/>
                          <a:ea typeface="MS UI Gothic" pitchFamily="50" charset="-128"/>
                          <a:cs typeface="+mn-cs"/>
                        </a:rPr>
                        <a:t>点</a:t>
                      </a:r>
                    </a:p>
                    <a:p>
                      <a:pPr>
                        <a:spcBef>
                          <a:spcPts val="600"/>
                        </a:spcBef>
                      </a:pPr>
                      <a:r>
                        <a:rPr kumimoji="1" lang="en-US" altLang="ja-JP" sz="2000" baseline="0" dirty="0" smtClean="0">
                          <a:solidFill>
                            <a:schemeClr val="tx1"/>
                          </a:solidFill>
                          <a:latin typeface="MS UI Gothic" pitchFamily="50" charset="-128"/>
                          <a:ea typeface="MS UI Gothic" pitchFamily="50" charset="-128"/>
                          <a:cs typeface="+mn-cs"/>
                        </a:rPr>
                        <a:t>[</a:t>
                      </a:r>
                      <a:r>
                        <a:rPr kumimoji="1" lang="ja-JP" altLang="en-US" sz="2000" baseline="0" dirty="0" smtClean="0">
                          <a:solidFill>
                            <a:schemeClr val="tx1"/>
                          </a:solidFill>
                          <a:latin typeface="MS UI Gothic" pitchFamily="50" charset="-128"/>
                          <a:ea typeface="MS UI Gothic" pitchFamily="50" charset="-128"/>
                          <a:cs typeface="+mn-cs"/>
                        </a:rPr>
                        <a:t>算定要件</a:t>
                      </a:r>
                      <a:r>
                        <a:rPr kumimoji="1" lang="en-US" altLang="ja-JP" sz="2000" baseline="0" dirty="0" smtClean="0">
                          <a:solidFill>
                            <a:schemeClr val="tx1"/>
                          </a:solidFill>
                          <a:latin typeface="MS UI Gothic" pitchFamily="50" charset="-128"/>
                          <a:ea typeface="MS UI Gothic" pitchFamily="50" charset="-128"/>
                          <a:cs typeface="+mn-cs"/>
                        </a:rPr>
                        <a:t>]</a:t>
                      </a:r>
                    </a:p>
                    <a:p>
                      <a:pPr marL="82550" indent="95250"/>
                      <a:r>
                        <a:rPr kumimoji="1" lang="ja-JP" altLang="en-US" sz="2000" baseline="0" dirty="0" smtClean="0">
                          <a:solidFill>
                            <a:schemeClr val="tx1"/>
                          </a:solidFill>
                          <a:latin typeface="MS UI Gothic" pitchFamily="50" charset="-128"/>
                          <a:ea typeface="MS UI Gothic" pitchFamily="50" charset="-128"/>
                          <a:cs typeface="+mn-cs"/>
                        </a:rPr>
                        <a:t>　在宅成分栄養経管栄養法を行っている患者に対して栄養管セットを使用した場合に算定する。</a:t>
                      </a:r>
                      <a:endParaRPr kumimoji="1" lang="ja-JP" altLang="en-US" sz="2000" b="1" u="sng"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r>
            </a:tbl>
          </a:graphicData>
        </a:graphic>
      </p:graphicFrame>
      <p:sp>
        <p:nvSpPr>
          <p:cNvPr id="5" name="スライド番号プレースホルダ 7"/>
          <p:cNvSpPr>
            <a:spLocks noGrp="1"/>
          </p:cNvSpPr>
          <p:nvPr>
            <p:ph type="sldNum" sz="quarter" idx="11"/>
          </p:nvPr>
        </p:nvSpPr>
        <p:spPr>
          <a:xfrm>
            <a:off x="6840538" y="6480175"/>
            <a:ext cx="2133600" cy="339725"/>
          </a:xfrm>
        </p:spPr>
        <p:txBody>
          <a:bodyPr/>
          <a:lstStyle/>
          <a:p>
            <a:pPr algn="r">
              <a:defRPr/>
            </a:pPr>
            <a:fld id="{D216DEE1-1E25-485C-9BF5-9930992FADA6}" type="slidenum">
              <a:rPr lang="en-US" sz="1400">
                <a:effectLst>
                  <a:outerShdw blurRad="38100" dist="38100" dir="2700000" algn="tl">
                    <a:srgbClr val="000000">
                      <a:alpha val="43137"/>
                    </a:srgbClr>
                  </a:outerShdw>
                </a:effectLst>
              </a:rPr>
              <a:pPr algn="r">
                <a:defRPr/>
              </a:pPr>
              <a:t>304</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6660232" y="188640"/>
            <a:ext cx="226876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200</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201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240</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124744"/>
            <a:ext cx="8208912" cy="5472608"/>
          </a:xfrm>
          <a:prstGeom prst="rect">
            <a:avLst/>
          </a:prstGeom>
          <a:solidFill>
            <a:srgbClr val="FFFFCC"/>
          </a:solidFill>
          <a:effectLst>
            <a:innerShdw blurRad="63500" dist="50800" dir="13500000">
              <a:prstClr val="black">
                <a:alpha val="50000"/>
              </a:prstClr>
            </a:innerShdw>
          </a:effectLst>
        </p:spPr>
        <p:txBody>
          <a:bodyPr anchor="ctr"/>
          <a:lstStyle/>
          <a:p>
            <a:pPr marL="263525" indent="-263525" fontAlgn="auto">
              <a:spcBef>
                <a:spcPts val="0"/>
              </a:spcBef>
              <a:spcAft>
                <a:spcPts val="0"/>
              </a:spcAft>
              <a:defRPr/>
            </a:pPr>
            <a:r>
              <a:rPr kumimoji="0" lang="ja-JP" altLang="en-US" sz="2400" dirty="0">
                <a:latin typeface="MS UI Gothic" pitchFamily="50" charset="-128"/>
                <a:ea typeface="MS UI Gothic" pitchFamily="50" charset="-128"/>
              </a:rPr>
              <a:t>◆現在、在宅療養指導管理料については、同一の患者に対して、複数の医療機関が同一の在宅療養指導管理料を算定することは出来ないが、悪性腫瘍患者については、</a:t>
            </a:r>
            <a:r>
              <a:rPr kumimoji="0" lang="ja-JP" altLang="en-US" sz="2400" dirty="0">
                <a:solidFill>
                  <a:srgbClr val="0070C0"/>
                </a:solidFill>
                <a:latin typeface="MS UI Gothic" pitchFamily="50" charset="-128"/>
                <a:ea typeface="MS UI Gothic" pitchFamily="50" charset="-128"/>
              </a:rPr>
              <a:t>在宅医療を担う医療機関の医師と、緩和ケア病棟等の専門の医師とが連携して、同一日に診療を行った場合に限り、両者の算定を可能</a:t>
            </a:r>
            <a:r>
              <a:rPr kumimoji="0" lang="ja-JP" altLang="en-US" sz="2400" dirty="0">
                <a:latin typeface="MS UI Gothic" pitchFamily="50" charset="-128"/>
                <a:ea typeface="MS UI Gothic" pitchFamily="50" charset="-128"/>
              </a:rPr>
              <a:t>とする。</a:t>
            </a:r>
            <a:endParaRPr kumimoji="0" lang="en-US" altLang="ja-JP" sz="2400" dirty="0">
              <a:latin typeface="MS UI Gothic" pitchFamily="50" charset="-128"/>
              <a:ea typeface="MS UI Gothic" pitchFamily="50" charset="-128"/>
            </a:endParaRPr>
          </a:p>
          <a:p>
            <a:pPr marL="273050" indent="-273050" fontAlgn="auto">
              <a:spcBef>
                <a:spcPts val="0"/>
              </a:spcBef>
              <a:spcAft>
                <a:spcPts val="0"/>
              </a:spcAft>
              <a:defRPr/>
            </a:pPr>
            <a:endParaRPr kumimoji="0" lang="en-US" altLang="ja-JP" sz="2200" dirty="0">
              <a:latin typeface="MS UI Gothic" pitchFamily="50" charset="-128"/>
              <a:ea typeface="MS UI Gothic" pitchFamily="50" charset="-128"/>
            </a:endParaRPr>
          </a:p>
          <a:p>
            <a:pPr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　　（新）Ｃ</a:t>
            </a:r>
            <a:r>
              <a:rPr kumimoji="0" lang="en-US" altLang="ja-JP" sz="2400" dirty="0">
                <a:solidFill>
                  <a:srgbClr val="FF0000"/>
                </a:solidFill>
                <a:latin typeface="MS UI Gothic" pitchFamily="50" charset="-128"/>
                <a:ea typeface="MS UI Gothic" pitchFamily="50" charset="-128"/>
              </a:rPr>
              <a:t>108-2</a:t>
            </a:r>
            <a:r>
              <a:rPr kumimoji="0" lang="ja-JP" altLang="en-US" sz="2400" dirty="0">
                <a:solidFill>
                  <a:srgbClr val="FF0000"/>
                </a:solidFill>
                <a:latin typeface="MS UI Gothic" pitchFamily="50" charset="-128"/>
                <a:ea typeface="MS UI Gothic" pitchFamily="50" charset="-128"/>
              </a:rPr>
              <a:t>　在宅悪性腫瘍患者共同指導管理料</a:t>
            </a:r>
            <a:endParaRPr kumimoji="0" lang="en-US" altLang="ja-JP" sz="2400" dirty="0">
              <a:solidFill>
                <a:srgbClr val="FF0000"/>
              </a:solidFill>
              <a:latin typeface="MS UI Gothic" pitchFamily="50" charset="-128"/>
              <a:ea typeface="MS UI Gothic" pitchFamily="50" charset="-128"/>
            </a:endParaRPr>
          </a:p>
          <a:p>
            <a:pPr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　　　　　　　　　　　　　　　　　　　　　　　　　　　　　１，５００点</a:t>
            </a:r>
            <a:endParaRPr kumimoji="0" lang="en-US" altLang="ja-JP" sz="2400" dirty="0">
              <a:solidFill>
                <a:srgbClr val="FF0000"/>
              </a:solidFill>
              <a:latin typeface="MS UI Gothic" pitchFamily="50" charset="-128"/>
              <a:ea typeface="MS UI Gothic" pitchFamily="50" charset="-128"/>
            </a:endParaRPr>
          </a:p>
          <a:p>
            <a:pPr fontAlgn="auto">
              <a:spcBef>
                <a:spcPts val="0"/>
              </a:spcBef>
              <a:spcAft>
                <a:spcPts val="0"/>
              </a:spcAft>
              <a:defRPr/>
            </a:pPr>
            <a:endParaRPr kumimoji="0" lang="ja-JP" altLang="en-US" sz="2200" dirty="0">
              <a:latin typeface="MS UI Gothic" pitchFamily="50" charset="-128"/>
              <a:ea typeface="MS UI Gothic" pitchFamily="50" charset="-128"/>
            </a:endParaRPr>
          </a:p>
          <a:p>
            <a:pPr marL="628650" indent="-177800" fontAlgn="auto">
              <a:spcBef>
                <a:spcPts val="0"/>
              </a:spcBef>
              <a:spcAft>
                <a:spcPts val="0"/>
              </a:spcAft>
              <a:defRPr/>
            </a:pPr>
            <a:r>
              <a:rPr kumimoji="0" lang="ja-JP" altLang="en-US" sz="2200" dirty="0">
                <a:latin typeface="MS UI Gothic" pitchFamily="50" charset="-128"/>
                <a:ea typeface="MS UI Gothic" pitchFamily="50" charset="-128"/>
              </a:rPr>
              <a:t>注</a:t>
            </a:r>
            <a:r>
              <a:rPr kumimoji="0" lang="ja-JP" altLang="en-US" sz="2200" dirty="0" smtClean="0">
                <a:latin typeface="MS UI Gothic" pitchFamily="50" charset="-128"/>
                <a:ea typeface="MS UI Gothic" pitchFamily="50" charset="-128"/>
              </a:rPr>
              <a:t>） 別</a:t>
            </a:r>
            <a:r>
              <a:rPr kumimoji="0" lang="ja-JP" altLang="en-US" sz="2200" dirty="0">
                <a:latin typeface="MS UI Gothic" pitchFamily="50" charset="-128"/>
                <a:ea typeface="MS UI Gothic" pitchFamily="50" charset="-128"/>
              </a:rPr>
              <a:t>に厚生労働大臣が定める保険医療機関の保険医が、</a:t>
            </a:r>
            <a:r>
              <a:rPr kumimoji="0" lang="ja-JP" altLang="en-US" sz="2200" dirty="0">
                <a:solidFill>
                  <a:srgbClr val="FF0000"/>
                </a:solidFill>
                <a:latin typeface="MS UI Gothic" pitchFamily="50" charset="-128"/>
                <a:ea typeface="MS UI Gothic" pitchFamily="50" charset="-128"/>
              </a:rPr>
              <a:t>他の保険医療機関において区分番号</a:t>
            </a:r>
            <a:r>
              <a:rPr kumimoji="0" lang="en-US" altLang="ja-JP" sz="2200" dirty="0">
                <a:solidFill>
                  <a:srgbClr val="FF0000"/>
                </a:solidFill>
                <a:latin typeface="MS UI Gothic" pitchFamily="50" charset="-128"/>
                <a:ea typeface="MS UI Gothic" pitchFamily="50" charset="-128"/>
              </a:rPr>
              <a:t>C108</a:t>
            </a:r>
            <a:r>
              <a:rPr kumimoji="0" lang="ja-JP" altLang="en-US" sz="2200" dirty="0">
                <a:solidFill>
                  <a:srgbClr val="FF0000"/>
                </a:solidFill>
                <a:latin typeface="MS UI Gothic" pitchFamily="50" charset="-128"/>
                <a:ea typeface="MS UI Gothic" pitchFamily="50" charset="-128"/>
              </a:rPr>
              <a:t>に掲げる在宅悪性腫瘍患者指導管理料を算定する指導管理を受けている患者</a:t>
            </a:r>
            <a:r>
              <a:rPr kumimoji="0" lang="ja-JP" altLang="en-US" sz="2200" dirty="0">
                <a:latin typeface="MS UI Gothic" pitchFamily="50" charset="-128"/>
                <a:ea typeface="MS UI Gothic" pitchFamily="50" charset="-128"/>
              </a:rPr>
              <a:t>に対し、当該他の保険医療機関と</a:t>
            </a:r>
            <a:r>
              <a:rPr kumimoji="0" lang="ja-JP" altLang="en-US" sz="2200" dirty="0">
                <a:solidFill>
                  <a:srgbClr val="FF0000"/>
                </a:solidFill>
                <a:latin typeface="MS UI Gothic" pitchFamily="50" charset="-128"/>
                <a:ea typeface="MS UI Gothic" pitchFamily="50" charset="-128"/>
              </a:rPr>
              <a:t>連携</a:t>
            </a:r>
            <a:r>
              <a:rPr kumimoji="0" lang="ja-JP" altLang="en-US" sz="2200" dirty="0">
                <a:latin typeface="MS UI Gothic" pitchFamily="50" charset="-128"/>
                <a:ea typeface="MS UI Gothic" pitchFamily="50" charset="-128"/>
              </a:rPr>
              <a:t>して、</a:t>
            </a:r>
            <a:r>
              <a:rPr kumimoji="0" lang="ja-JP" altLang="en-US" sz="2200" dirty="0">
                <a:solidFill>
                  <a:srgbClr val="FF0000"/>
                </a:solidFill>
                <a:latin typeface="MS UI Gothic" pitchFamily="50" charset="-128"/>
                <a:ea typeface="MS UI Gothic" pitchFamily="50" charset="-128"/>
              </a:rPr>
              <a:t>同一日に</a:t>
            </a:r>
            <a:r>
              <a:rPr kumimoji="0" lang="ja-JP" altLang="en-US" sz="2200" dirty="0">
                <a:latin typeface="MS UI Gothic" pitchFamily="50" charset="-128"/>
                <a:ea typeface="MS UI Gothic" pitchFamily="50" charset="-128"/>
              </a:rPr>
              <a:t>当該患者に対する</a:t>
            </a:r>
            <a:r>
              <a:rPr kumimoji="0" lang="ja-JP" altLang="en-US" sz="2200" dirty="0">
                <a:solidFill>
                  <a:srgbClr val="FF0000"/>
                </a:solidFill>
                <a:latin typeface="MS UI Gothic" pitchFamily="50" charset="-128"/>
                <a:ea typeface="MS UI Gothic" pitchFamily="50" charset="-128"/>
              </a:rPr>
              <a:t>悪性腫瘍の鎮痛</a:t>
            </a:r>
            <a:r>
              <a:rPr kumimoji="0" lang="ja-JP" altLang="en-US" sz="2200" dirty="0" smtClean="0">
                <a:solidFill>
                  <a:srgbClr val="FF0000"/>
                </a:solidFill>
                <a:latin typeface="MS UI Gothic" pitchFamily="50" charset="-128"/>
                <a:ea typeface="MS UI Gothic" pitchFamily="50" charset="-128"/>
              </a:rPr>
              <a:t>療法又は化学療法に</a:t>
            </a:r>
            <a:r>
              <a:rPr kumimoji="0" lang="ja-JP" altLang="en-US" sz="2200" dirty="0">
                <a:solidFill>
                  <a:srgbClr val="FF0000"/>
                </a:solidFill>
                <a:latin typeface="MS UI Gothic" pitchFamily="50" charset="-128"/>
                <a:ea typeface="MS UI Gothic" pitchFamily="50" charset="-128"/>
              </a:rPr>
              <a:t>関する指導管理を行った場合</a:t>
            </a:r>
            <a:r>
              <a:rPr kumimoji="0" lang="ja-JP" altLang="en-US" sz="2200" dirty="0" smtClean="0">
                <a:latin typeface="MS UI Gothic" pitchFamily="50" charset="-128"/>
                <a:ea typeface="MS UI Gothic" pitchFamily="50" charset="-128"/>
              </a:rPr>
              <a:t>に算定する</a:t>
            </a:r>
            <a:r>
              <a:rPr kumimoji="0" lang="ja-JP" altLang="en-US" sz="2200" dirty="0">
                <a:latin typeface="MS UI Gothic" pitchFamily="50" charset="-128"/>
                <a:ea typeface="MS UI Gothic" pitchFamily="50" charset="-128"/>
              </a:rPr>
              <a:t>。</a:t>
            </a:r>
            <a:endParaRPr kumimoji="0" lang="en-US" altLang="ja-JP" sz="2200" b="1" dirty="0">
              <a:solidFill>
                <a:srgbClr val="FF0000"/>
              </a:solidFill>
              <a:latin typeface="MS UI Gothic" pitchFamily="50" charset="-128"/>
              <a:ea typeface="MS UI Gothic" pitchFamily="50" charset="-128"/>
            </a:endParaRPr>
          </a:p>
        </p:txBody>
      </p:sp>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在宅緩和ケア等の促進について</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ECAFE5C3-210B-4602-90A4-045D339B9F66}" type="slidenum">
              <a:rPr lang="en-US" sz="1400">
                <a:effectLst>
                  <a:outerShdw blurRad="38100" dist="38100" dir="2700000" algn="tl">
                    <a:srgbClr val="000000">
                      <a:alpha val="43137"/>
                    </a:srgbClr>
                  </a:outerShdw>
                </a:effectLst>
              </a:rPr>
              <a:pPr algn="r">
                <a:defRPr/>
              </a:pPr>
              <a:t>305</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6012160" y="908720"/>
            <a:ext cx="295232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198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233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605</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052736"/>
            <a:ext cx="8208912" cy="1656184"/>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1200"/>
              </a:spcAft>
              <a:defRPr/>
            </a:pPr>
            <a:r>
              <a:rPr kumimoji="0" lang="ja-JP" altLang="en-US" sz="2800" dirty="0">
                <a:latin typeface="MS UI Gothic" pitchFamily="50" charset="-128"/>
                <a:ea typeface="MS UI Gothic" pitchFamily="50" charset="-128"/>
              </a:rPr>
              <a:t>◆在宅療養指導管理料の見直し</a:t>
            </a:r>
          </a:p>
          <a:p>
            <a:pPr marL="355600" indent="-82550" fontAlgn="auto">
              <a:spcBef>
                <a:spcPts val="0"/>
              </a:spcBef>
              <a:spcAft>
                <a:spcPts val="0"/>
              </a:spcAft>
              <a:defRPr/>
            </a:pPr>
            <a:r>
              <a:rPr kumimoji="0" lang="ja-JP" altLang="en-US" sz="2400" dirty="0">
                <a:latin typeface="MS UI Gothic" pitchFamily="50" charset="-128"/>
                <a:ea typeface="MS UI Gothic" pitchFamily="50" charset="-128"/>
              </a:rPr>
              <a:t>　　在宅難治性皮膚疾患処置指導管理料の対象疾患に</a:t>
            </a:r>
            <a:r>
              <a:rPr kumimoji="0" lang="ja-JP" altLang="en-US" sz="2400" dirty="0">
                <a:solidFill>
                  <a:srgbClr val="0070C0"/>
                </a:solidFill>
                <a:latin typeface="MS UI Gothic" pitchFamily="50" charset="-128"/>
                <a:ea typeface="MS UI Gothic" pitchFamily="50" charset="-128"/>
              </a:rPr>
              <a:t>先天性水疱型魚鱗癬様紅皮症を加える</a:t>
            </a:r>
            <a:r>
              <a:rPr kumimoji="0" lang="ja-JP" altLang="en-US" sz="2400" dirty="0">
                <a:latin typeface="MS UI Gothic" pitchFamily="50" charset="-128"/>
                <a:ea typeface="MS UI Gothic" pitchFamily="50" charset="-128"/>
              </a:rPr>
              <a:t>とともに評価を引き上げる。</a:t>
            </a:r>
            <a:endParaRPr kumimoji="0" lang="en-US" altLang="ja-JP" sz="2400" b="1" dirty="0">
              <a:solidFill>
                <a:srgbClr val="FF0000"/>
              </a:solidFill>
              <a:latin typeface="MS UI Gothic" pitchFamily="50" charset="-128"/>
              <a:ea typeface="MS UI Gothic" pitchFamily="50" charset="-128"/>
            </a:endParaRPr>
          </a:p>
        </p:txBody>
      </p:sp>
      <p:graphicFrame>
        <p:nvGraphicFramePr>
          <p:cNvPr id="10" name="コンテンツ プレースホルダ 6"/>
          <p:cNvGraphicFramePr>
            <a:graphicFrameLocks noGrp="1"/>
          </p:cNvGraphicFramePr>
          <p:nvPr>
            <p:ph idx="1"/>
          </p:nvPr>
        </p:nvGraphicFramePr>
        <p:xfrm>
          <a:off x="467544" y="2924944"/>
          <a:ext cx="8229600" cy="3104890"/>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62430">
                <a:tc>
                  <a:txBody>
                    <a:bodyPr/>
                    <a:lstStyle/>
                    <a:p>
                      <a:pPr algn="ctr"/>
                      <a:r>
                        <a:rPr kumimoji="1" lang="ja-JP" altLang="en-US" sz="2200" b="1" dirty="0" smtClean="0">
                          <a:solidFill>
                            <a:srgbClr val="FF0000"/>
                          </a:solidFill>
                          <a:latin typeface="MS UI Gothic" pitchFamily="50" charset="-128"/>
                          <a:ea typeface="MS UI Gothic" pitchFamily="50" charset="-128"/>
                        </a:rPr>
                        <a:t>改　定　後</a:t>
                      </a:r>
                      <a:endParaRPr kumimoji="1" lang="ja-JP" altLang="en-US" sz="22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200" dirty="0" smtClean="0">
                          <a:latin typeface="MS UI Gothic" pitchFamily="50" charset="-128"/>
                          <a:ea typeface="MS UI Gothic" pitchFamily="50" charset="-128"/>
                        </a:rPr>
                        <a:t>現　　行</a:t>
                      </a:r>
                      <a:endParaRPr kumimoji="1" lang="ja-JP" altLang="en-US" sz="2200" dirty="0">
                        <a:latin typeface="MS UI Gothic" pitchFamily="50" charset="-128"/>
                        <a:ea typeface="MS UI Gothic" pitchFamily="50" charset="-128"/>
                      </a:endParaRPr>
                    </a:p>
                  </a:txBody>
                  <a:tcPr anchor="ctr">
                    <a:solidFill>
                      <a:schemeClr val="accent5">
                        <a:lumMod val="20000"/>
                        <a:lumOff val="80000"/>
                      </a:schemeClr>
                    </a:solidFill>
                  </a:tcPr>
                </a:tc>
              </a:tr>
              <a:tr h="2642460">
                <a:tc>
                  <a:txBody>
                    <a:bodyPr/>
                    <a:lstStyle/>
                    <a:p>
                      <a:pPr marL="534988" indent="-534988"/>
                      <a:r>
                        <a:rPr kumimoji="1" lang="ja-JP" altLang="en-US" sz="2200" b="0" baseline="0" dirty="0" smtClean="0">
                          <a:solidFill>
                            <a:schemeClr val="tx1"/>
                          </a:solidFill>
                          <a:latin typeface="MS UI Gothic" pitchFamily="50" charset="-128"/>
                          <a:ea typeface="MS UI Gothic" pitchFamily="50" charset="-128"/>
                          <a:cs typeface="+mn-cs"/>
                        </a:rPr>
                        <a:t>Ｃ</a:t>
                      </a:r>
                      <a:r>
                        <a:rPr kumimoji="1" lang="en-US" altLang="ja-JP" sz="2200" b="0" baseline="0" dirty="0" smtClean="0">
                          <a:solidFill>
                            <a:schemeClr val="tx1"/>
                          </a:solidFill>
                          <a:latin typeface="MS UI Gothic" pitchFamily="50" charset="-128"/>
                          <a:ea typeface="MS UI Gothic" pitchFamily="50" charset="-128"/>
                          <a:cs typeface="+mn-cs"/>
                        </a:rPr>
                        <a:t>114</a:t>
                      </a:r>
                      <a:r>
                        <a:rPr kumimoji="1" lang="ja-JP" altLang="en-US" sz="2200" b="0" baseline="0" dirty="0" smtClean="0">
                          <a:solidFill>
                            <a:schemeClr val="tx1"/>
                          </a:solidFill>
                          <a:latin typeface="MS UI Gothic" pitchFamily="50" charset="-128"/>
                          <a:ea typeface="MS UI Gothic" pitchFamily="50" charset="-128"/>
                          <a:cs typeface="+mn-cs"/>
                        </a:rPr>
                        <a:t>　</a:t>
                      </a:r>
                      <a:r>
                        <a:rPr kumimoji="1" lang="zh-TW" altLang="en-US" sz="2200" baseline="0" dirty="0" smtClean="0">
                          <a:solidFill>
                            <a:schemeClr val="tx1"/>
                          </a:solidFill>
                          <a:latin typeface="MS UI Gothic" pitchFamily="50" charset="-128"/>
                          <a:ea typeface="MS UI Gothic" pitchFamily="50" charset="-128"/>
                          <a:cs typeface="+mn-cs"/>
                        </a:rPr>
                        <a:t>在宅難治性皮膚疾患処置指導管理</a:t>
                      </a:r>
                      <a:r>
                        <a:rPr kumimoji="1" lang="ja-JP" altLang="en-US" sz="2200" baseline="0" dirty="0" smtClean="0">
                          <a:solidFill>
                            <a:schemeClr val="tx1"/>
                          </a:solidFill>
                          <a:latin typeface="MS UI Gothic" pitchFamily="50" charset="-128"/>
                          <a:ea typeface="MS UI Gothic" pitchFamily="50" charset="-128"/>
                          <a:cs typeface="+mn-cs"/>
                        </a:rPr>
                        <a:t>料　　</a:t>
                      </a:r>
                      <a:r>
                        <a:rPr kumimoji="1" lang="ja-JP" altLang="en-US" sz="2200" baseline="0" dirty="0" smtClean="0">
                          <a:solidFill>
                            <a:srgbClr val="FF0000"/>
                          </a:solidFill>
                          <a:latin typeface="MS UI Gothic" pitchFamily="50" charset="-128"/>
                          <a:ea typeface="MS UI Gothic" pitchFamily="50" charset="-128"/>
                          <a:cs typeface="+mn-cs"/>
                        </a:rPr>
                        <a:t>１</a:t>
                      </a:r>
                      <a:r>
                        <a:rPr kumimoji="1" lang="en-US" altLang="ja-JP" sz="2200" baseline="0" dirty="0" smtClean="0">
                          <a:solidFill>
                            <a:srgbClr val="FF0000"/>
                          </a:solidFill>
                          <a:latin typeface="MS UI Gothic" pitchFamily="50" charset="-128"/>
                          <a:ea typeface="MS UI Gothic" pitchFamily="50" charset="-128"/>
                          <a:cs typeface="+mn-cs"/>
                        </a:rPr>
                        <a:t>,</a:t>
                      </a:r>
                      <a:r>
                        <a:rPr kumimoji="1" lang="ja-JP" altLang="en-US" sz="2200" baseline="0" dirty="0" smtClean="0">
                          <a:solidFill>
                            <a:srgbClr val="FF0000"/>
                          </a:solidFill>
                          <a:latin typeface="MS UI Gothic" pitchFamily="50" charset="-128"/>
                          <a:ea typeface="MS UI Gothic" pitchFamily="50" charset="-128"/>
                          <a:cs typeface="+mn-cs"/>
                        </a:rPr>
                        <a:t>０００点（改</a:t>
                      </a:r>
                      <a:r>
                        <a:rPr kumimoji="1" lang="en-US" altLang="ja-JP" sz="2200" baseline="0" dirty="0" smtClean="0">
                          <a:solidFill>
                            <a:srgbClr val="FF0000"/>
                          </a:solidFill>
                          <a:latin typeface="MS UI Gothic" pitchFamily="50" charset="-128"/>
                          <a:ea typeface="MS UI Gothic" pitchFamily="50" charset="-128"/>
                          <a:cs typeface="+mn-cs"/>
                        </a:rPr>
                        <a:t>)</a:t>
                      </a:r>
                    </a:p>
                    <a:p>
                      <a:endParaRPr kumimoji="1" lang="en-US" altLang="ja-JP" sz="2200" baseline="0" dirty="0" smtClean="0">
                        <a:solidFill>
                          <a:schemeClr val="tx1"/>
                        </a:solidFill>
                        <a:latin typeface="MS UI Gothic" pitchFamily="50" charset="-128"/>
                        <a:ea typeface="MS UI Gothic" pitchFamily="50" charset="-128"/>
                        <a:cs typeface="+mn-cs"/>
                      </a:endParaRPr>
                    </a:p>
                    <a:p>
                      <a:pPr marL="82550" indent="0"/>
                      <a:r>
                        <a:rPr kumimoji="1" lang="en-US" altLang="ja-JP" sz="2200" baseline="0" dirty="0" smtClean="0">
                          <a:solidFill>
                            <a:schemeClr val="tx1"/>
                          </a:solidFill>
                          <a:latin typeface="MS UI Gothic" pitchFamily="50" charset="-128"/>
                          <a:ea typeface="MS UI Gothic" pitchFamily="50" charset="-128"/>
                          <a:cs typeface="+mn-cs"/>
                        </a:rPr>
                        <a:t>[</a:t>
                      </a:r>
                      <a:r>
                        <a:rPr kumimoji="1" lang="ja-JP" altLang="en-US" sz="2200" baseline="0" dirty="0" smtClean="0">
                          <a:solidFill>
                            <a:schemeClr val="tx1"/>
                          </a:solidFill>
                          <a:latin typeface="MS UI Gothic" pitchFamily="50" charset="-128"/>
                          <a:ea typeface="MS UI Gothic" pitchFamily="50" charset="-128"/>
                          <a:cs typeface="+mn-cs"/>
                        </a:rPr>
                        <a:t>対象者</a:t>
                      </a:r>
                      <a:r>
                        <a:rPr kumimoji="1" lang="en-US" altLang="ja-JP" sz="2200" baseline="0" dirty="0" smtClean="0">
                          <a:solidFill>
                            <a:schemeClr val="tx1"/>
                          </a:solidFill>
                          <a:latin typeface="MS UI Gothic" pitchFamily="50" charset="-128"/>
                          <a:ea typeface="MS UI Gothic" pitchFamily="50" charset="-128"/>
                          <a:cs typeface="+mn-cs"/>
                        </a:rPr>
                        <a:t>]</a:t>
                      </a:r>
                    </a:p>
                    <a:p>
                      <a:pPr marL="177800" indent="0"/>
                      <a:r>
                        <a:rPr kumimoji="1" lang="zh-TW" altLang="en-US" sz="2200" baseline="0" dirty="0" smtClean="0">
                          <a:solidFill>
                            <a:schemeClr val="tx1"/>
                          </a:solidFill>
                          <a:latin typeface="MS UI Gothic" pitchFamily="50" charset="-128"/>
                          <a:ea typeface="MS UI Gothic" pitchFamily="50" charset="-128"/>
                          <a:cs typeface="+mn-cs"/>
                        </a:rPr>
                        <a:t>表皮水疱症</a:t>
                      </a:r>
                      <a:endParaRPr kumimoji="1" lang="en-US" altLang="zh-TW" sz="2200" baseline="0" dirty="0" smtClean="0">
                        <a:solidFill>
                          <a:schemeClr val="tx1"/>
                        </a:solidFill>
                        <a:latin typeface="MS UI Gothic" pitchFamily="50" charset="-128"/>
                        <a:ea typeface="MS UI Gothic" pitchFamily="50" charset="-128"/>
                        <a:cs typeface="+mn-cs"/>
                      </a:endParaRPr>
                    </a:p>
                    <a:p>
                      <a:pPr marL="177800" indent="0"/>
                      <a:r>
                        <a:rPr kumimoji="1" lang="zh-TW" altLang="en-US" sz="2200" b="0" baseline="0" dirty="0" smtClean="0">
                          <a:solidFill>
                            <a:srgbClr val="FF0000"/>
                          </a:solidFill>
                          <a:latin typeface="MS UI Gothic" pitchFamily="50" charset="-128"/>
                          <a:ea typeface="MS UI Gothic" pitchFamily="50" charset="-128"/>
                          <a:cs typeface="+mn-cs"/>
                        </a:rPr>
                        <a:t>水疱型先天性魚鱗癬様</a:t>
                      </a:r>
                      <a:r>
                        <a:rPr kumimoji="1" lang="ja-JP" altLang="en-US" sz="2200" b="0" baseline="0" dirty="0" smtClean="0">
                          <a:solidFill>
                            <a:srgbClr val="FF0000"/>
                          </a:solidFill>
                          <a:latin typeface="MS UI Gothic" pitchFamily="50" charset="-128"/>
                          <a:ea typeface="MS UI Gothic" pitchFamily="50" charset="-128"/>
                          <a:cs typeface="+mn-cs"/>
                        </a:rPr>
                        <a:t>紅皮症</a:t>
                      </a:r>
                      <a:endParaRPr kumimoji="1" lang="en-US" altLang="ja-JP" sz="2200" b="0"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534988" indent="-534988"/>
                      <a:r>
                        <a:rPr kumimoji="1" lang="ja-JP" altLang="en-US" sz="2200" b="0" baseline="0" dirty="0" smtClean="0">
                          <a:solidFill>
                            <a:schemeClr val="tx1"/>
                          </a:solidFill>
                          <a:latin typeface="MS UI Gothic" pitchFamily="50" charset="-128"/>
                          <a:ea typeface="MS UI Gothic" pitchFamily="50" charset="-128"/>
                          <a:cs typeface="+mn-cs"/>
                        </a:rPr>
                        <a:t>Ｃ</a:t>
                      </a:r>
                      <a:r>
                        <a:rPr kumimoji="1" lang="en-US" altLang="ja-JP" sz="2200" b="0" baseline="0" dirty="0" smtClean="0">
                          <a:solidFill>
                            <a:schemeClr val="tx1"/>
                          </a:solidFill>
                          <a:latin typeface="MS UI Gothic" pitchFamily="50" charset="-128"/>
                          <a:ea typeface="MS UI Gothic" pitchFamily="50" charset="-128"/>
                          <a:cs typeface="+mn-cs"/>
                        </a:rPr>
                        <a:t>114</a:t>
                      </a:r>
                      <a:r>
                        <a:rPr kumimoji="1" lang="ja-JP" altLang="en-US" sz="2200" b="0" baseline="0" dirty="0" smtClean="0">
                          <a:solidFill>
                            <a:schemeClr val="tx1"/>
                          </a:solidFill>
                          <a:latin typeface="MS UI Gothic" pitchFamily="50" charset="-128"/>
                          <a:ea typeface="MS UI Gothic" pitchFamily="50" charset="-128"/>
                          <a:cs typeface="+mn-cs"/>
                        </a:rPr>
                        <a:t>　</a:t>
                      </a:r>
                      <a:r>
                        <a:rPr kumimoji="1" lang="zh-TW" altLang="en-US" sz="2200" baseline="0" dirty="0" smtClean="0">
                          <a:solidFill>
                            <a:schemeClr val="tx1"/>
                          </a:solidFill>
                          <a:latin typeface="MS UI Gothic" pitchFamily="50" charset="-128"/>
                          <a:ea typeface="MS UI Gothic" pitchFamily="50" charset="-128"/>
                          <a:cs typeface="+mn-cs"/>
                        </a:rPr>
                        <a:t>在宅難治性皮膚疾患処置指導管理</a:t>
                      </a:r>
                      <a:r>
                        <a:rPr kumimoji="1" lang="ja-JP" altLang="en-US" sz="2200" baseline="0" dirty="0" smtClean="0">
                          <a:solidFill>
                            <a:schemeClr val="tx1"/>
                          </a:solidFill>
                          <a:latin typeface="MS UI Gothic" pitchFamily="50" charset="-128"/>
                          <a:ea typeface="MS UI Gothic" pitchFamily="50" charset="-128"/>
                          <a:cs typeface="+mn-cs"/>
                        </a:rPr>
                        <a:t>料　　　　</a:t>
                      </a:r>
                      <a:r>
                        <a:rPr kumimoji="1" lang="en-US" altLang="ja-JP" sz="2200" baseline="0" dirty="0" smtClean="0">
                          <a:solidFill>
                            <a:schemeClr val="tx1"/>
                          </a:solidFill>
                          <a:latin typeface="MS UI Gothic" pitchFamily="50" charset="-128"/>
                          <a:ea typeface="MS UI Gothic" pitchFamily="50" charset="-128"/>
                          <a:cs typeface="+mn-cs"/>
                        </a:rPr>
                        <a:t> </a:t>
                      </a:r>
                      <a:r>
                        <a:rPr kumimoji="1" lang="ja-JP" altLang="en-US" sz="2200" baseline="0" dirty="0" smtClean="0">
                          <a:solidFill>
                            <a:schemeClr val="tx1"/>
                          </a:solidFill>
                          <a:latin typeface="MS UI Gothic" pitchFamily="50" charset="-128"/>
                          <a:ea typeface="MS UI Gothic" pitchFamily="50" charset="-128"/>
                          <a:cs typeface="+mn-cs"/>
                        </a:rPr>
                        <a:t>５００点</a:t>
                      </a:r>
                    </a:p>
                    <a:p>
                      <a:endParaRPr kumimoji="1" lang="en-US" altLang="ja-JP" sz="2200" baseline="0" dirty="0" smtClean="0">
                        <a:solidFill>
                          <a:schemeClr val="tx1"/>
                        </a:solidFill>
                        <a:latin typeface="MS UI Gothic" pitchFamily="50" charset="-128"/>
                        <a:ea typeface="MS UI Gothic" pitchFamily="50" charset="-128"/>
                        <a:cs typeface="+mn-cs"/>
                      </a:endParaRPr>
                    </a:p>
                    <a:p>
                      <a:pPr marL="82550" indent="0"/>
                      <a:r>
                        <a:rPr kumimoji="1" lang="en-US" altLang="ja-JP" sz="2200" baseline="0" dirty="0" smtClean="0">
                          <a:solidFill>
                            <a:schemeClr val="tx1"/>
                          </a:solidFill>
                          <a:latin typeface="MS UI Gothic" pitchFamily="50" charset="-128"/>
                          <a:ea typeface="MS UI Gothic" pitchFamily="50" charset="-128"/>
                          <a:cs typeface="+mn-cs"/>
                        </a:rPr>
                        <a:t>[</a:t>
                      </a:r>
                      <a:r>
                        <a:rPr kumimoji="1" lang="ja-JP" altLang="en-US" sz="2200" baseline="0" dirty="0" smtClean="0">
                          <a:solidFill>
                            <a:schemeClr val="tx1"/>
                          </a:solidFill>
                          <a:latin typeface="MS UI Gothic" pitchFamily="50" charset="-128"/>
                          <a:ea typeface="MS UI Gothic" pitchFamily="50" charset="-128"/>
                          <a:cs typeface="+mn-cs"/>
                        </a:rPr>
                        <a:t>対象者</a:t>
                      </a:r>
                      <a:r>
                        <a:rPr kumimoji="1" lang="en-US" altLang="ja-JP" sz="2200" baseline="0" dirty="0" smtClean="0">
                          <a:solidFill>
                            <a:schemeClr val="tx1"/>
                          </a:solidFill>
                          <a:latin typeface="MS UI Gothic" pitchFamily="50" charset="-128"/>
                          <a:ea typeface="MS UI Gothic" pitchFamily="50" charset="-128"/>
                          <a:cs typeface="+mn-cs"/>
                        </a:rPr>
                        <a:t>]</a:t>
                      </a:r>
                    </a:p>
                    <a:p>
                      <a:pPr marL="177800" indent="0"/>
                      <a:r>
                        <a:rPr kumimoji="1" lang="ja-JP" altLang="en-US" sz="2200" baseline="0" dirty="0" smtClean="0">
                          <a:solidFill>
                            <a:schemeClr val="tx1"/>
                          </a:solidFill>
                          <a:latin typeface="MS UI Gothic" pitchFamily="50" charset="-128"/>
                          <a:ea typeface="MS UI Gothic" pitchFamily="50" charset="-128"/>
                          <a:cs typeface="+mn-cs"/>
                        </a:rPr>
                        <a:t>表皮水疱症</a:t>
                      </a:r>
                      <a:endParaRPr kumimoji="1" lang="en-US" altLang="ja-JP" sz="22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864096"/>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在宅緩和ケア等の促進について</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587879DE-F3AD-4F0B-A71F-08F6AE4B1B06}" type="slidenum">
              <a:rPr lang="en-US" sz="1400">
                <a:effectLst>
                  <a:outerShdw blurRad="38100" dist="38100" dir="2700000" algn="tl">
                    <a:srgbClr val="000000">
                      <a:alpha val="43137"/>
                    </a:srgbClr>
                  </a:outerShdw>
                </a:effectLst>
              </a:rPr>
              <a:pPr algn="r">
                <a:defRPr/>
              </a:pPr>
              <a:t>306</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5940152" y="1268760"/>
            <a:ext cx="302433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198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236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605</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617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908720"/>
            <a:ext cx="8208912" cy="1152128"/>
          </a:xfrm>
          <a:prstGeom prst="rect">
            <a:avLst/>
          </a:prstGeom>
          <a:solidFill>
            <a:srgbClr val="FFFFCC"/>
          </a:solidFill>
          <a:effectLst>
            <a:innerShdw blurRad="63500" dist="50800" dir="13500000">
              <a:prstClr val="black">
                <a:alpha val="50000"/>
              </a:prstClr>
            </a:innerShdw>
          </a:effectLst>
        </p:spPr>
        <p:txBody>
          <a:bodyPr anchor="ctr"/>
          <a:lstStyle/>
          <a:p>
            <a:pPr marL="449263" indent="-449263" fontAlgn="auto">
              <a:spcBef>
                <a:spcPts val="0"/>
              </a:spcBef>
              <a:spcAft>
                <a:spcPts val="0"/>
              </a:spcAft>
              <a:defRPr/>
            </a:pPr>
            <a:r>
              <a:rPr kumimoji="0" lang="ja-JP" altLang="en-US" sz="2200" dirty="0">
                <a:latin typeface="MS UI Gothic" pitchFamily="50" charset="-128"/>
                <a:ea typeface="MS UI Gothic" pitchFamily="50" charset="-128"/>
              </a:rPr>
              <a:t>１．</a:t>
            </a:r>
            <a:r>
              <a:rPr kumimoji="0" lang="ja-JP" altLang="en-US" sz="2200" dirty="0">
                <a:solidFill>
                  <a:srgbClr val="0070C0"/>
                </a:solidFill>
                <a:latin typeface="MS UI Gothic" pitchFamily="50" charset="-128"/>
                <a:ea typeface="MS UI Gothic" pitchFamily="50" charset="-128"/>
              </a:rPr>
              <a:t>実勢価格</a:t>
            </a:r>
            <a:r>
              <a:rPr kumimoji="0" lang="ja-JP" altLang="en-US" sz="2200" dirty="0">
                <a:latin typeface="MS UI Gothic" pitchFamily="50" charset="-128"/>
                <a:ea typeface="MS UI Gothic" pitchFamily="50" charset="-128"/>
              </a:rPr>
              <a:t>に基づく評価の引き上げ</a:t>
            </a:r>
          </a:p>
          <a:p>
            <a:pPr marL="449263" indent="-449263" fontAlgn="auto">
              <a:spcBef>
                <a:spcPts val="0"/>
              </a:spcBef>
              <a:spcAft>
                <a:spcPts val="0"/>
              </a:spcAft>
              <a:defRPr/>
            </a:pPr>
            <a:r>
              <a:rPr kumimoji="0" lang="ja-JP" altLang="en-US" sz="2200" dirty="0">
                <a:latin typeface="MS UI Gothic" pitchFamily="50" charset="-128"/>
                <a:ea typeface="MS UI Gothic" pitchFamily="50" charset="-128"/>
              </a:rPr>
              <a:t>２．</a:t>
            </a:r>
            <a:r>
              <a:rPr kumimoji="0" lang="ja-JP" altLang="en-US" sz="2200" dirty="0">
                <a:solidFill>
                  <a:srgbClr val="0070C0"/>
                </a:solidFill>
                <a:latin typeface="MS UI Gothic" pitchFamily="50" charset="-128"/>
                <a:ea typeface="MS UI Gothic" pitchFamily="50" charset="-128"/>
              </a:rPr>
              <a:t>医学的な必要性</a:t>
            </a:r>
            <a:r>
              <a:rPr kumimoji="0" lang="ja-JP" altLang="en-US" sz="2200" dirty="0">
                <a:latin typeface="MS UI Gothic" pitchFamily="50" charset="-128"/>
                <a:ea typeface="MS UI Gothic" pitchFamily="50" charset="-128"/>
              </a:rPr>
              <a:t>を踏まえた対象の拡大</a:t>
            </a:r>
          </a:p>
          <a:p>
            <a:pPr marL="449263" indent="-449263" fontAlgn="auto">
              <a:spcBef>
                <a:spcPts val="0"/>
              </a:spcBef>
              <a:spcAft>
                <a:spcPts val="0"/>
              </a:spcAft>
              <a:defRPr/>
            </a:pPr>
            <a:r>
              <a:rPr kumimoji="0" lang="ja-JP" altLang="en-US" sz="2200" dirty="0">
                <a:latin typeface="MS UI Gothic" pitchFamily="50" charset="-128"/>
                <a:ea typeface="MS UI Gothic" pitchFamily="50" charset="-128"/>
              </a:rPr>
              <a:t>３．新たに保険適用された医療機器の</a:t>
            </a:r>
            <a:r>
              <a:rPr kumimoji="0" lang="ja-JP" altLang="en-US" sz="2200" dirty="0">
                <a:solidFill>
                  <a:srgbClr val="0070C0"/>
                </a:solidFill>
                <a:latin typeface="MS UI Gothic" pitchFamily="50" charset="-128"/>
                <a:ea typeface="MS UI Gothic" pitchFamily="50" charset="-128"/>
              </a:rPr>
              <a:t>在宅指導管理料の新設</a:t>
            </a:r>
            <a:r>
              <a:rPr kumimoji="0" lang="ja-JP" altLang="en-US" sz="2200" dirty="0">
                <a:latin typeface="MS UI Gothic" pitchFamily="50" charset="-128"/>
                <a:ea typeface="MS UI Gothic" pitchFamily="50" charset="-128"/>
              </a:rPr>
              <a:t>　</a:t>
            </a:r>
            <a:endParaRPr kumimoji="0" lang="en-US" altLang="ja-JP" sz="2200" dirty="0">
              <a:latin typeface="MS UI Gothic" pitchFamily="50" charset="-128"/>
              <a:ea typeface="MS UI Gothic" pitchFamily="50" charset="-128"/>
            </a:endParaRPr>
          </a:p>
        </p:txBody>
      </p:sp>
      <p:graphicFrame>
        <p:nvGraphicFramePr>
          <p:cNvPr id="6" name="コンテンツ プレースホルダ 6"/>
          <p:cNvGraphicFramePr>
            <a:graphicFrameLocks noGrp="1"/>
          </p:cNvGraphicFramePr>
          <p:nvPr>
            <p:ph idx="1"/>
          </p:nvPr>
        </p:nvGraphicFramePr>
        <p:xfrm>
          <a:off x="467544" y="2276872"/>
          <a:ext cx="8229600" cy="4450080"/>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153278">
                <a:tc>
                  <a:txBody>
                    <a:bodyPr/>
                    <a:lstStyle/>
                    <a:p>
                      <a:pPr algn="ctr"/>
                      <a:r>
                        <a:rPr kumimoji="1" lang="ja-JP" altLang="en-US" sz="1700" b="1" dirty="0" smtClean="0">
                          <a:solidFill>
                            <a:srgbClr val="FF0000"/>
                          </a:solidFill>
                          <a:latin typeface="MS UI Gothic" pitchFamily="50" charset="-128"/>
                          <a:ea typeface="MS UI Gothic" pitchFamily="50" charset="-128"/>
                        </a:rPr>
                        <a:t>改　定　後</a:t>
                      </a:r>
                      <a:endParaRPr kumimoji="1" lang="ja-JP" altLang="en-US" sz="17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700" dirty="0" smtClean="0">
                          <a:latin typeface="MS UI Gothic" pitchFamily="50" charset="-128"/>
                          <a:ea typeface="MS UI Gothic" pitchFamily="50" charset="-128"/>
                        </a:rPr>
                        <a:t>現　　行</a:t>
                      </a:r>
                      <a:endParaRPr kumimoji="1" lang="ja-JP" altLang="en-US" sz="1700" dirty="0">
                        <a:latin typeface="MS UI Gothic" pitchFamily="50" charset="-128"/>
                        <a:ea typeface="MS UI Gothic" pitchFamily="50" charset="-128"/>
                      </a:endParaRPr>
                    </a:p>
                  </a:txBody>
                  <a:tcPr anchor="ctr">
                    <a:solidFill>
                      <a:schemeClr val="accent5">
                        <a:lumMod val="20000"/>
                        <a:lumOff val="80000"/>
                      </a:schemeClr>
                    </a:solidFill>
                  </a:tcPr>
                </a:tc>
              </a:tr>
              <a:tr h="1430898">
                <a:tc>
                  <a:txBody>
                    <a:bodyPr/>
                    <a:lstStyle/>
                    <a:p>
                      <a:pPr marL="0" marR="0" indent="0" defTabSz="252413" eaLnBrk="1" fontAlgn="auto" latinLnBrk="0" hangingPunct="1">
                        <a:lnSpc>
                          <a:spcPct val="100000"/>
                        </a:lnSpc>
                        <a:spcBef>
                          <a:spcPts val="0"/>
                        </a:spcBef>
                        <a:spcAft>
                          <a:spcPts val="0"/>
                        </a:spcAft>
                        <a:buClrTx/>
                        <a:buSzTx/>
                        <a:buFontTx/>
                        <a:buNone/>
                        <a:tabLst>
                          <a:tab pos="3773488" algn="r"/>
                        </a:tabLst>
                        <a:defRPr/>
                      </a:pPr>
                      <a:r>
                        <a:rPr kumimoji="1" lang="ja-JP" altLang="en-US" sz="1800" b="0" baseline="0" dirty="0" smtClean="0">
                          <a:solidFill>
                            <a:schemeClr val="tx1"/>
                          </a:solidFill>
                          <a:latin typeface="MS UI Gothic" pitchFamily="50" charset="-128"/>
                          <a:ea typeface="MS UI Gothic" pitchFamily="50" charset="-128"/>
                          <a:cs typeface="+mn-cs"/>
                        </a:rPr>
                        <a:t>Ｃ</a:t>
                      </a:r>
                      <a:r>
                        <a:rPr kumimoji="1" lang="en-US" altLang="ja-JP" sz="1800" b="0" baseline="0" dirty="0" smtClean="0">
                          <a:solidFill>
                            <a:schemeClr val="tx1"/>
                          </a:solidFill>
                          <a:latin typeface="MS UI Gothic" pitchFamily="50" charset="-128"/>
                          <a:ea typeface="MS UI Gothic" pitchFamily="50" charset="-128"/>
                          <a:cs typeface="+mn-cs"/>
                        </a:rPr>
                        <a:t>101</a:t>
                      </a:r>
                      <a:r>
                        <a:rPr kumimoji="1" lang="ja-JP" altLang="en-US" sz="1800" b="0" baseline="0" dirty="0" smtClean="0">
                          <a:solidFill>
                            <a:schemeClr val="tx1"/>
                          </a:solidFill>
                          <a:latin typeface="MS UI Gothic" pitchFamily="50" charset="-128"/>
                          <a:ea typeface="MS UI Gothic" pitchFamily="50" charset="-128"/>
                          <a:cs typeface="+mn-cs"/>
                        </a:rPr>
                        <a:t>　在宅自己注射指導管理料</a:t>
                      </a:r>
                      <a:endParaRPr kumimoji="1" lang="en-US" altLang="ja-JP" sz="1800" b="0" baseline="0" dirty="0" smtClean="0">
                        <a:solidFill>
                          <a:schemeClr val="tx1"/>
                        </a:solidFill>
                        <a:latin typeface="MS UI Gothic" pitchFamily="50" charset="-128"/>
                        <a:ea typeface="MS UI Gothic" pitchFamily="50" charset="-128"/>
                        <a:cs typeface="+mn-cs"/>
                      </a:endParaRPr>
                    </a:p>
                    <a:p>
                      <a:pPr marL="0" marR="0" indent="0" defTabSz="252413" eaLnBrk="1" fontAlgn="auto" latinLnBrk="0" hangingPunct="1">
                        <a:lnSpc>
                          <a:spcPct val="100000"/>
                        </a:lnSpc>
                        <a:spcBef>
                          <a:spcPts val="0"/>
                        </a:spcBef>
                        <a:spcAft>
                          <a:spcPts val="0"/>
                        </a:spcAft>
                        <a:buClrTx/>
                        <a:buSzTx/>
                        <a:buFontTx/>
                        <a:buNone/>
                        <a:tabLst>
                          <a:tab pos="3859213" algn="r"/>
                        </a:tabLst>
                        <a:defRPr/>
                      </a:pPr>
                      <a:r>
                        <a:rPr kumimoji="1" lang="ja-JP" altLang="en-US" sz="1800" b="1" baseline="0" dirty="0" smtClean="0">
                          <a:solidFill>
                            <a:srgbClr val="FF0000"/>
                          </a:solidFill>
                          <a:latin typeface="MS UI Gothic" pitchFamily="50" charset="-128"/>
                          <a:ea typeface="MS UI Gothic" pitchFamily="50" charset="-128"/>
                          <a:cs typeface="+mn-cs"/>
                        </a:rPr>
                        <a:t>１ 　複雑な場合 </a:t>
                      </a:r>
                      <a:r>
                        <a:rPr kumimoji="1" lang="en-US" altLang="ja-JP" sz="1800" b="1" baseline="0" dirty="0" smtClean="0">
                          <a:solidFill>
                            <a:srgbClr val="FF0000"/>
                          </a:solidFill>
                          <a:latin typeface="MS UI Gothic" pitchFamily="50" charset="-128"/>
                          <a:ea typeface="MS UI Gothic" pitchFamily="50" charset="-128"/>
                          <a:cs typeface="+mn-cs"/>
                        </a:rPr>
                        <a:t>	</a:t>
                      </a:r>
                      <a:r>
                        <a:rPr kumimoji="1" lang="ja-JP" altLang="en-US" sz="1800" b="1" baseline="0" dirty="0" smtClean="0">
                          <a:solidFill>
                            <a:srgbClr val="FF0000"/>
                          </a:solidFill>
                          <a:latin typeface="MS UI Gothic" pitchFamily="50" charset="-128"/>
                          <a:ea typeface="MS UI Gothic" pitchFamily="50" charset="-128"/>
                          <a:cs typeface="+mn-cs"/>
                        </a:rPr>
                        <a:t>　１</a:t>
                      </a:r>
                      <a:r>
                        <a:rPr kumimoji="1" lang="en-US" altLang="ja-JP" sz="1800" b="1" baseline="0" dirty="0" smtClean="0">
                          <a:solidFill>
                            <a:srgbClr val="FF0000"/>
                          </a:solidFill>
                          <a:latin typeface="MS UI Gothic" pitchFamily="50" charset="-128"/>
                          <a:ea typeface="MS UI Gothic" pitchFamily="50" charset="-128"/>
                          <a:cs typeface="+mn-cs"/>
                        </a:rPr>
                        <a:t>,</a:t>
                      </a:r>
                      <a:r>
                        <a:rPr kumimoji="1" lang="ja-JP" altLang="en-US" sz="1800" b="1" baseline="0" dirty="0" smtClean="0">
                          <a:solidFill>
                            <a:srgbClr val="FF0000"/>
                          </a:solidFill>
                          <a:latin typeface="MS UI Gothic" pitchFamily="50" charset="-128"/>
                          <a:ea typeface="MS UI Gothic" pitchFamily="50" charset="-128"/>
                          <a:cs typeface="+mn-cs"/>
                        </a:rPr>
                        <a:t>２３０点（新）</a:t>
                      </a:r>
                      <a:endParaRPr kumimoji="1" lang="en-US" altLang="ja-JP" sz="1800" b="1" baseline="0" dirty="0" smtClean="0">
                        <a:solidFill>
                          <a:srgbClr val="FF0000"/>
                        </a:solidFill>
                        <a:latin typeface="MS UI Gothic" pitchFamily="50" charset="-128"/>
                        <a:ea typeface="MS UI Gothic" pitchFamily="50" charset="-128"/>
                        <a:cs typeface="+mn-cs"/>
                      </a:endParaRPr>
                    </a:p>
                    <a:p>
                      <a:pPr marL="0" marR="0" indent="0" defTabSz="252413" eaLnBrk="1" fontAlgn="auto" latinLnBrk="0" hangingPunct="1">
                        <a:lnSpc>
                          <a:spcPct val="100000"/>
                        </a:lnSpc>
                        <a:spcBef>
                          <a:spcPts val="0"/>
                        </a:spcBef>
                        <a:spcAft>
                          <a:spcPts val="600"/>
                        </a:spcAft>
                        <a:buClrTx/>
                        <a:buSzTx/>
                        <a:buFontTx/>
                        <a:buNone/>
                        <a:tabLst>
                          <a:tab pos="3313113" algn="r"/>
                        </a:tabLst>
                        <a:defRPr/>
                      </a:pPr>
                      <a:r>
                        <a:rPr kumimoji="1" lang="ja-JP" altLang="en-US" sz="1800" b="0" baseline="0" dirty="0" smtClean="0">
                          <a:solidFill>
                            <a:schemeClr val="tx1"/>
                          </a:solidFill>
                          <a:latin typeface="MS UI Gothic" pitchFamily="50" charset="-128"/>
                          <a:ea typeface="MS UI Gothic" pitchFamily="50" charset="-128"/>
                          <a:cs typeface="+mn-cs"/>
                        </a:rPr>
                        <a:t>２ 　１以外の場合　　　　　　　８２０点</a:t>
                      </a:r>
                    </a:p>
                    <a:p>
                      <a:pPr marL="82550" marR="0" indent="0" defTabSz="252413" eaLnBrk="1" fontAlgn="auto" latinLnBrk="0" hangingPunct="1">
                        <a:lnSpc>
                          <a:spcPct val="100000"/>
                        </a:lnSpc>
                        <a:spcBef>
                          <a:spcPts val="0"/>
                        </a:spcBef>
                        <a:spcAft>
                          <a:spcPts val="0"/>
                        </a:spcAft>
                        <a:buClrTx/>
                        <a:buSzTx/>
                        <a:buFontTx/>
                        <a:buNone/>
                        <a:tabLst>
                          <a:tab pos="3773488" algn="r"/>
                        </a:tabLst>
                        <a:defRPr/>
                      </a:pPr>
                      <a:r>
                        <a:rPr kumimoji="1" lang="en-US" altLang="ja-JP" sz="1800" b="0" baseline="0" dirty="0" smtClean="0">
                          <a:solidFill>
                            <a:schemeClr val="tx1"/>
                          </a:solidFill>
                          <a:latin typeface="MS UI Gothic" pitchFamily="50" charset="-128"/>
                          <a:ea typeface="MS UI Gothic" pitchFamily="50" charset="-128"/>
                          <a:cs typeface="+mn-cs"/>
                        </a:rPr>
                        <a:t>[</a:t>
                      </a:r>
                      <a:r>
                        <a:rPr kumimoji="1" lang="ja-JP" altLang="en-US" sz="1800" b="0" baseline="0" dirty="0" smtClean="0">
                          <a:solidFill>
                            <a:schemeClr val="tx1"/>
                          </a:solidFill>
                          <a:latin typeface="MS UI Gothic" pitchFamily="50" charset="-128"/>
                          <a:ea typeface="MS UI Gothic" pitchFamily="50" charset="-128"/>
                          <a:cs typeface="+mn-cs"/>
                        </a:rPr>
                        <a:t>算定要件</a:t>
                      </a:r>
                      <a:r>
                        <a:rPr kumimoji="1" lang="en-US" altLang="ja-JP" sz="1800" b="0" baseline="0" dirty="0" smtClean="0">
                          <a:solidFill>
                            <a:schemeClr val="tx1"/>
                          </a:solidFill>
                          <a:latin typeface="MS UI Gothic" pitchFamily="50" charset="-128"/>
                          <a:ea typeface="MS UI Gothic" pitchFamily="50" charset="-128"/>
                          <a:cs typeface="+mn-cs"/>
                        </a:rPr>
                        <a:t>]</a:t>
                      </a:r>
                    </a:p>
                    <a:p>
                      <a:pPr marL="177800" marR="0" indent="0" defTabSz="252413" eaLnBrk="1" fontAlgn="auto" latinLnBrk="0" hangingPunct="1">
                        <a:lnSpc>
                          <a:spcPct val="100000"/>
                        </a:lnSpc>
                        <a:spcBef>
                          <a:spcPts val="0"/>
                        </a:spcBef>
                        <a:spcAft>
                          <a:spcPts val="0"/>
                        </a:spcAft>
                        <a:buClrTx/>
                        <a:buSzTx/>
                        <a:buFontTx/>
                        <a:buNone/>
                        <a:tabLst>
                          <a:tab pos="3773488" algn="r"/>
                        </a:tabLst>
                        <a:defRPr/>
                      </a:pPr>
                      <a:r>
                        <a:rPr kumimoji="1" lang="ja-JP" altLang="en-US" sz="1800" b="0" baseline="0" dirty="0" smtClean="0">
                          <a:solidFill>
                            <a:schemeClr val="tx1"/>
                          </a:solidFill>
                          <a:latin typeface="MS UI Gothic" pitchFamily="50" charset="-128"/>
                          <a:ea typeface="MS UI Gothic" pitchFamily="50" charset="-128"/>
                          <a:cs typeface="+mn-cs"/>
                        </a:rPr>
                        <a:t>　</a:t>
                      </a:r>
                      <a:r>
                        <a:rPr kumimoji="1" lang="ja-JP" altLang="en-US" sz="1800" b="0" baseline="0" dirty="0" smtClean="0">
                          <a:solidFill>
                            <a:srgbClr val="FF0000"/>
                          </a:solidFill>
                          <a:latin typeface="MS UI Gothic" pitchFamily="50" charset="-128"/>
                          <a:ea typeface="MS UI Gothic" pitchFamily="50" charset="-128"/>
                          <a:cs typeface="+mn-cs"/>
                        </a:rPr>
                        <a:t>複雑な場合とは、間歇注入シリンジポンプを用いている場合をいう。</a:t>
                      </a:r>
                      <a:endParaRPr kumimoji="1" lang="en-US" altLang="ja-JP" sz="18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tab pos="3857625" algn="r"/>
                        </a:tabLst>
                        <a:defRPr/>
                      </a:pPr>
                      <a:r>
                        <a:rPr kumimoji="1" lang="ja-JP" altLang="en-US" sz="1800" b="0" baseline="0" dirty="0" smtClean="0">
                          <a:solidFill>
                            <a:schemeClr val="tx1"/>
                          </a:solidFill>
                          <a:latin typeface="MS UI Gothic" pitchFamily="50" charset="-128"/>
                          <a:ea typeface="MS UI Gothic" pitchFamily="50" charset="-128"/>
                          <a:cs typeface="+mn-cs"/>
                        </a:rPr>
                        <a:t>Ｃ</a:t>
                      </a:r>
                      <a:r>
                        <a:rPr kumimoji="1" lang="en-US" altLang="ja-JP" sz="1800" b="0" baseline="0" dirty="0" smtClean="0">
                          <a:solidFill>
                            <a:schemeClr val="tx1"/>
                          </a:solidFill>
                          <a:latin typeface="MS UI Gothic" pitchFamily="50" charset="-128"/>
                          <a:ea typeface="MS UI Gothic" pitchFamily="50" charset="-128"/>
                          <a:cs typeface="+mn-cs"/>
                        </a:rPr>
                        <a:t>101</a:t>
                      </a:r>
                      <a:r>
                        <a:rPr kumimoji="1" lang="ja-JP" altLang="en-US" sz="1800" b="0" baseline="0" dirty="0" smtClean="0">
                          <a:solidFill>
                            <a:schemeClr val="tx1"/>
                          </a:solidFill>
                          <a:latin typeface="MS UI Gothic" pitchFamily="50" charset="-128"/>
                          <a:ea typeface="MS UI Gothic" pitchFamily="50" charset="-128"/>
                          <a:cs typeface="+mn-cs"/>
                        </a:rPr>
                        <a:t>　在宅自己注射指導管理料</a:t>
                      </a:r>
                      <a:endParaRPr kumimoji="1" lang="en-US" altLang="ja-JP" sz="1800" b="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tab pos="3857625" algn="r"/>
                        </a:tabLst>
                        <a:defRPr/>
                      </a:pPr>
                      <a:r>
                        <a:rPr kumimoji="1" lang="ja-JP" altLang="en-US" sz="1800" b="0" baseline="0" dirty="0" smtClean="0">
                          <a:solidFill>
                            <a:schemeClr val="tx1"/>
                          </a:solidFill>
                          <a:latin typeface="MS UI Gothic" pitchFamily="50" charset="-128"/>
                          <a:ea typeface="MS UI Gothic" pitchFamily="50" charset="-128"/>
                          <a:cs typeface="+mn-cs"/>
                        </a:rPr>
                        <a:t>　　　　　　　　　　　　　　　　　　　８２０点</a:t>
                      </a:r>
                      <a:endParaRPr kumimoji="1" lang="zh-CN" altLang="en-US" sz="18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r h="1430898">
                <a:tc>
                  <a:txBody>
                    <a:bodyPr/>
                    <a:lstStyle/>
                    <a:p>
                      <a:pPr marL="0" marR="0" indent="0" defTabSz="252413" eaLnBrk="1" fontAlgn="auto" latinLnBrk="0" hangingPunct="1">
                        <a:lnSpc>
                          <a:spcPct val="100000"/>
                        </a:lnSpc>
                        <a:spcBef>
                          <a:spcPts val="0"/>
                        </a:spcBef>
                        <a:spcAft>
                          <a:spcPts val="0"/>
                        </a:spcAft>
                        <a:buClrTx/>
                        <a:buSzTx/>
                        <a:buFontTx/>
                        <a:buNone/>
                        <a:tabLst>
                          <a:tab pos="3773488" algn="r"/>
                        </a:tabLst>
                        <a:defRPr/>
                      </a:pPr>
                      <a:r>
                        <a:rPr kumimoji="1" lang="ja-JP" altLang="en-US" sz="1800" b="0" baseline="0" dirty="0" smtClean="0">
                          <a:solidFill>
                            <a:schemeClr val="tx1"/>
                          </a:solidFill>
                          <a:latin typeface="MS UI Gothic" pitchFamily="50" charset="-128"/>
                          <a:ea typeface="MS UI Gothic" pitchFamily="50" charset="-128"/>
                          <a:cs typeface="+mn-cs"/>
                        </a:rPr>
                        <a:t>Ｃ</a:t>
                      </a:r>
                      <a:r>
                        <a:rPr kumimoji="1" lang="en-US" altLang="ja-JP" sz="1800" b="0" baseline="0" dirty="0" smtClean="0">
                          <a:solidFill>
                            <a:schemeClr val="tx1"/>
                          </a:solidFill>
                          <a:latin typeface="MS UI Gothic" pitchFamily="50" charset="-128"/>
                          <a:ea typeface="MS UI Gothic" pitchFamily="50" charset="-128"/>
                          <a:cs typeface="+mn-cs"/>
                        </a:rPr>
                        <a:t>152</a:t>
                      </a:r>
                      <a:r>
                        <a:rPr kumimoji="1" lang="ja-JP" altLang="en-US" sz="1800" b="0" baseline="0" dirty="0" smtClean="0">
                          <a:solidFill>
                            <a:schemeClr val="tx1"/>
                          </a:solidFill>
                          <a:latin typeface="MS UI Gothic" pitchFamily="50" charset="-128"/>
                          <a:ea typeface="MS UI Gothic" pitchFamily="50" charset="-128"/>
                          <a:cs typeface="+mn-cs"/>
                        </a:rPr>
                        <a:t>　間歇注入シリンジポンプ加算</a:t>
                      </a:r>
                      <a:endParaRPr kumimoji="1" lang="en-US" altLang="ja-JP" sz="1800" b="0" baseline="0" dirty="0" smtClean="0">
                        <a:solidFill>
                          <a:schemeClr val="tx1"/>
                        </a:solidFill>
                        <a:latin typeface="MS UI Gothic" pitchFamily="50" charset="-128"/>
                        <a:ea typeface="MS UI Gothic" pitchFamily="50" charset="-128"/>
                        <a:cs typeface="+mn-cs"/>
                      </a:endParaRPr>
                    </a:p>
                    <a:p>
                      <a:pPr marL="0" marR="0" indent="0" defTabSz="252413" eaLnBrk="1" fontAlgn="auto" latinLnBrk="0" hangingPunct="1">
                        <a:lnSpc>
                          <a:spcPct val="100000"/>
                        </a:lnSpc>
                        <a:spcBef>
                          <a:spcPts val="0"/>
                        </a:spcBef>
                        <a:spcAft>
                          <a:spcPts val="0"/>
                        </a:spcAft>
                        <a:buClrTx/>
                        <a:buSzTx/>
                        <a:buFontTx/>
                        <a:buNone/>
                        <a:tabLst>
                          <a:tab pos="3859213" algn="r"/>
                        </a:tabLst>
                        <a:defRPr/>
                      </a:pPr>
                      <a:r>
                        <a:rPr kumimoji="1" lang="ja-JP" altLang="en-US" sz="1800" b="1" baseline="0" dirty="0" smtClean="0">
                          <a:solidFill>
                            <a:srgbClr val="FF0000"/>
                          </a:solidFill>
                          <a:latin typeface="MS UI Gothic" pitchFamily="50" charset="-128"/>
                          <a:ea typeface="MS UI Gothic" pitchFamily="50" charset="-128"/>
                          <a:cs typeface="+mn-cs"/>
                        </a:rPr>
                        <a:t>１ 　プログラム付きポンプ</a:t>
                      </a:r>
                      <a:r>
                        <a:rPr kumimoji="1" lang="en-US" altLang="ja-JP" sz="1800" b="1" baseline="0" dirty="0" smtClean="0">
                          <a:solidFill>
                            <a:srgbClr val="FF0000"/>
                          </a:solidFill>
                          <a:latin typeface="MS UI Gothic" pitchFamily="50" charset="-128"/>
                          <a:ea typeface="MS UI Gothic" pitchFamily="50" charset="-128"/>
                          <a:cs typeface="+mn-cs"/>
                        </a:rPr>
                        <a:t>	</a:t>
                      </a:r>
                      <a:r>
                        <a:rPr kumimoji="1" lang="ja-JP" altLang="en-US" sz="1800" b="1" baseline="0" dirty="0" smtClean="0">
                          <a:solidFill>
                            <a:srgbClr val="FF0000"/>
                          </a:solidFill>
                          <a:latin typeface="MS UI Gothic" pitchFamily="50" charset="-128"/>
                          <a:ea typeface="MS UI Gothic" pitchFamily="50" charset="-128"/>
                          <a:cs typeface="+mn-cs"/>
                        </a:rPr>
                        <a:t>２</a:t>
                      </a:r>
                      <a:r>
                        <a:rPr kumimoji="1" lang="en-US" altLang="ja-JP" sz="1800" b="1" baseline="0" dirty="0" smtClean="0">
                          <a:solidFill>
                            <a:srgbClr val="FF0000"/>
                          </a:solidFill>
                          <a:latin typeface="MS UI Gothic" pitchFamily="50" charset="-128"/>
                          <a:ea typeface="MS UI Gothic" pitchFamily="50" charset="-128"/>
                          <a:cs typeface="+mn-cs"/>
                        </a:rPr>
                        <a:t>,</a:t>
                      </a:r>
                      <a:r>
                        <a:rPr kumimoji="1" lang="ja-JP" altLang="en-US" sz="1800" b="1" baseline="0" dirty="0" smtClean="0">
                          <a:solidFill>
                            <a:srgbClr val="FF0000"/>
                          </a:solidFill>
                          <a:latin typeface="MS UI Gothic" pitchFamily="50" charset="-128"/>
                          <a:ea typeface="MS UI Gothic" pitchFamily="50" charset="-128"/>
                          <a:cs typeface="+mn-cs"/>
                        </a:rPr>
                        <a:t>５００点（新）</a:t>
                      </a:r>
                      <a:endParaRPr kumimoji="1" lang="en-US" altLang="ja-JP" sz="1800" b="1" baseline="0" dirty="0" smtClean="0">
                        <a:solidFill>
                          <a:srgbClr val="FF0000"/>
                        </a:solidFill>
                        <a:latin typeface="MS UI Gothic" pitchFamily="50" charset="-128"/>
                        <a:ea typeface="MS UI Gothic" pitchFamily="50" charset="-128"/>
                        <a:cs typeface="+mn-cs"/>
                      </a:endParaRPr>
                    </a:p>
                    <a:p>
                      <a:pPr marL="342900" marR="0" indent="-342900" defTabSz="252413" eaLnBrk="1" fontAlgn="auto" latinLnBrk="0" hangingPunct="1">
                        <a:lnSpc>
                          <a:spcPct val="100000"/>
                        </a:lnSpc>
                        <a:spcBef>
                          <a:spcPts val="0"/>
                        </a:spcBef>
                        <a:spcAft>
                          <a:spcPts val="0"/>
                        </a:spcAft>
                        <a:buClrTx/>
                        <a:buSzTx/>
                        <a:buFontTx/>
                        <a:buAutoNum type="arabicDbPlain" startAt="2"/>
                        <a:tabLst>
                          <a:tab pos="3773488" algn="r"/>
                        </a:tabLst>
                        <a:defRPr/>
                      </a:pPr>
                      <a:r>
                        <a:rPr kumimoji="1" lang="ja-JP" altLang="en-US" sz="1800" b="0" baseline="0" dirty="0" smtClean="0">
                          <a:solidFill>
                            <a:schemeClr val="tx1"/>
                          </a:solidFill>
                          <a:latin typeface="MS UI Gothic" pitchFamily="50" charset="-128"/>
                          <a:ea typeface="MS UI Gothic" pitchFamily="50" charset="-128"/>
                          <a:cs typeface="+mn-cs"/>
                        </a:rPr>
                        <a:t>１以外のポンプ 　　　　　１</a:t>
                      </a:r>
                      <a:r>
                        <a:rPr kumimoji="1" lang="en-US" altLang="ja-JP" sz="1800" b="0" baseline="0" dirty="0" smtClean="0">
                          <a:solidFill>
                            <a:schemeClr val="tx1"/>
                          </a:solidFill>
                          <a:latin typeface="MS UI Gothic" pitchFamily="50" charset="-128"/>
                          <a:ea typeface="MS UI Gothic" pitchFamily="50" charset="-128"/>
                          <a:cs typeface="+mn-cs"/>
                        </a:rPr>
                        <a:t>,</a:t>
                      </a:r>
                      <a:r>
                        <a:rPr kumimoji="1" lang="ja-JP" altLang="en-US" sz="1800" b="0" baseline="0" dirty="0" smtClean="0">
                          <a:solidFill>
                            <a:schemeClr val="tx1"/>
                          </a:solidFill>
                          <a:latin typeface="MS UI Gothic" pitchFamily="50" charset="-128"/>
                          <a:ea typeface="MS UI Gothic" pitchFamily="50" charset="-128"/>
                          <a:cs typeface="+mn-cs"/>
                        </a:rPr>
                        <a:t>５００点</a:t>
                      </a:r>
                      <a:endParaRPr kumimoji="1" lang="en-US" altLang="ja-JP" sz="1800" b="0" baseline="0" dirty="0" smtClean="0">
                        <a:solidFill>
                          <a:schemeClr val="tx1"/>
                        </a:solidFill>
                        <a:latin typeface="MS UI Gothic" pitchFamily="50" charset="-128"/>
                        <a:ea typeface="MS UI Gothic" pitchFamily="50" charset="-128"/>
                        <a:cs typeface="+mn-cs"/>
                      </a:endParaRPr>
                    </a:p>
                    <a:p>
                      <a:pPr marL="342900" marR="0" indent="-342900" defTabSz="252413" eaLnBrk="1" fontAlgn="auto" latinLnBrk="0" hangingPunct="1">
                        <a:lnSpc>
                          <a:spcPct val="100000"/>
                        </a:lnSpc>
                        <a:spcBef>
                          <a:spcPts val="0"/>
                        </a:spcBef>
                        <a:spcAft>
                          <a:spcPts val="0"/>
                        </a:spcAft>
                        <a:buClrTx/>
                        <a:buSzTx/>
                        <a:buFontTx/>
                        <a:buNone/>
                        <a:tabLst>
                          <a:tab pos="3773488" algn="r"/>
                        </a:tabLst>
                        <a:defRPr/>
                      </a:pPr>
                      <a:endParaRPr kumimoji="1" lang="ja-JP" altLang="en-US" sz="1800" b="0" baseline="0" dirty="0" smtClean="0">
                        <a:solidFill>
                          <a:schemeClr val="tx1"/>
                        </a:solidFill>
                        <a:latin typeface="MS UI Gothic" pitchFamily="50" charset="-128"/>
                        <a:ea typeface="MS UI Gothic" pitchFamily="50" charset="-128"/>
                        <a:cs typeface="+mn-cs"/>
                      </a:endParaRPr>
                    </a:p>
                    <a:p>
                      <a:pPr marL="82550" marR="0" indent="0" defTabSz="252413" eaLnBrk="1" fontAlgn="auto" latinLnBrk="0" hangingPunct="1">
                        <a:lnSpc>
                          <a:spcPct val="100000"/>
                        </a:lnSpc>
                        <a:spcBef>
                          <a:spcPts val="0"/>
                        </a:spcBef>
                        <a:spcAft>
                          <a:spcPts val="0"/>
                        </a:spcAft>
                        <a:buClrTx/>
                        <a:buSzTx/>
                        <a:buFontTx/>
                        <a:buNone/>
                        <a:tabLst>
                          <a:tab pos="3773488" algn="r"/>
                        </a:tabLst>
                        <a:defRPr/>
                      </a:pPr>
                      <a:r>
                        <a:rPr kumimoji="1" lang="en-US" altLang="ja-JP" sz="1800" b="0" baseline="0" dirty="0" smtClean="0">
                          <a:solidFill>
                            <a:schemeClr val="tx1"/>
                          </a:solidFill>
                          <a:latin typeface="MS UI Gothic" pitchFamily="50" charset="-128"/>
                          <a:ea typeface="MS UI Gothic" pitchFamily="50" charset="-128"/>
                          <a:cs typeface="+mn-cs"/>
                        </a:rPr>
                        <a:t>[</a:t>
                      </a:r>
                      <a:r>
                        <a:rPr kumimoji="1" lang="ja-JP" altLang="en-US" sz="1800" b="0" baseline="0" dirty="0" smtClean="0">
                          <a:solidFill>
                            <a:schemeClr val="tx1"/>
                          </a:solidFill>
                          <a:latin typeface="MS UI Gothic" pitchFamily="50" charset="-128"/>
                          <a:ea typeface="MS UI Gothic" pitchFamily="50" charset="-128"/>
                          <a:cs typeface="+mn-cs"/>
                        </a:rPr>
                        <a:t>算定要件</a:t>
                      </a:r>
                      <a:r>
                        <a:rPr kumimoji="1" lang="en-US" altLang="ja-JP" sz="1800" b="0" baseline="0" dirty="0" smtClean="0">
                          <a:solidFill>
                            <a:schemeClr val="tx1"/>
                          </a:solidFill>
                          <a:latin typeface="MS UI Gothic" pitchFamily="50" charset="-128"/>
                          <a:ea typeface="MS UI Gothic" pitchFamily="50" charset="-128"/>
                          <a:cs typeface="+mn-cs"/>
                        </a:rPr>
                        <a:t>]</a:t>
                      </a:r>
                    </a:p>
                    <a:p>
                      <a:pPr marL="177800" marR="0" indent="0" defTabSz="252413" eaLnBrk="1" fontAlgn="auto" latinLnBrk="0" hangingPunct="1">
                        <a:lnSpc>
                          <a:spcPct val="100000"/>
                        </a:lnSpc>
                        <a:spcBef>
                          <a:spcPts val="0"/>
                        </a:spcBef>
                        <a:spcAft>
                          <a:spcPts val="0"/>
                        </a:spcAft>
                        <a:buClrTx/>
                        <a:buSzTx/>
                        <a:buFontTx/>
                        <a:buNone/>
                        <a:tabLst>
                          <a:tab pos="3773488" algn="r"/>
                        </a:tabLst>
                        <a:defRPr/>
                      </a:pPr>
                      <a:r>
                        <a:rPr kumimoji="1" lang="ja-JP" altLang="en-US" sz="1800" b="0" baseline="0" dirty="0" smtClean="0">
                          <a:solidFill>
                            <a:schemeClr val="tx1"/>
                          </a:solidFill>
                          <a:latin typeface="MS UI Gothic" pitchFamily="50" charset="-128"/>
                          <a:ea typeface="MS UI Gothic" pitchFamily="50" charset="-128"/>
                          <a:cs typeface="+mn-cs"/>
                        </a:rPr>
                        <a:t>　</a:t>
                      </a:r>
                      <a:r>
                        <a:rPr kumimoji="1" lang="ja-JP" altLang="en-US" sz="1800" b="0" baseline="0" dirty="0" smtClean="0">
                          <a:solidFill>
                            <a:srgbClr val="FF0000"/>
                          </a:solidFill>
                          <a:latin typeface="MS UI Gothic" pitchFamily="50" charset="-128"/>
                          <a:ea typeface="MS UI Gothic" pitchFamily="50" charset="-128"/>
                          <a:cs typeface="+mn-cs"/>
                        </a:rPr>
                        <a:t>プログラム付きのポンプとは、自動でボーラス投与が行えるようなプログラムを設定できるものをいう。</a:t>
                      </a:r>
                      <a:endParaRPr kumimoji="1" lang="en-US" altLang="ja-JP" sz="1800" b="0"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tab pos="3857625" algn="r"/>
                        </a:tabLst>
                        <a:defRPr/>
                      </a:pPr>
                      <a:r>
                        <a:rPr kumimoji="1" lang="ja-JP" altLang="en-US" sz="1800" b="0" baseline="0" dirty="0" smtClean="0">
                          <a:solidFill>
                            <a:schemeClr val="tx1"/>
                          </a:solidFill>
                          <a:latin typeface="MS UI Gothic" pitchFamily="50" charset="-128"/>
                          <a:ea typeface="MS UI Gothic" pitchFamily="50" charset="-128"/>
                          <a:cs typeface="+mn-cs"/>
                        </a:rPr>
                        <a:t>Ｃ</a:t>
                      </a:r>
                      <a:r>
                        <a:rPr kumimoji="1" lang="en-US" altLang="ja-JP" sz="1800" b="0" baseline="0" dirty="0" smtClean="0">
                          <a:solidFill>
                            <a:schemeClr val="tx1"/>
                          </a:solidFill>
                          <a:latin typeface="MS UI Gothic" pitchFamily="50" charset="-128"/>
                          <a:ea typeface="MS UI Gothic" pitchFamily="50" charset="-128"/>
                          <a:cs typeface="+mn-cs"/>
                        </a:rPr>
                        <a:t>152</a:t>
                      </a:r>
                      <a:r>
                        <a:rPr kumimoji="1" lang="ja-JP" altLang="en-US" sz="1800" b="0" baseline="0" dirty="0" smtClean="0">
                          <a:solidFill>
                            <a:schemeClr val="tx1"/>
                          </a:solidFill>
                          <a:latin typeface="MS UI Gothic" pitchFamily="50" charset="-128"/>
                          <a:ea typeface="MS UI Gothic" pitchFamily="50" charset="-128"/>
                          <a:cs typeface="+mn-cs"/>
                        </a:rPr>
                        <a:t>　間歇注入シリンジポンプ加算</a:t>
                      </a:r>
                      <a:endParaRPr kumimoji="1" lang="en-US" altLang="ja-JP" sz="1800" b="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defRPr/>
                      </a:pPr>
                      <a:r>
                        <a:rPr kumimoji="1" lang="en-US" altLang="ja-JP" sz="1800" b="0" baseline="0" dirty="0" smtClean="0">
                          <a:solidFill>
                            <a:schemeClr val="tx1"/>
                          </a:solidFill>
                          <a:latin typeface="MS UI Gothic" pitchFamily="50" charset="-128"/>
                          <a:ea typeface="MS UI Gothic" pitchFamily="50" charset="-128"/>
                          <a:cs typeface="+mn-cs"/>
                        </a:rPr>
                        <a:t>	</a:t>
                      </a:r>
                      <a:r>
                        <a:rPr kumimoji="1" lang="ja-JP" altLang="en-US" sz="1800" b="0" baseline="0" dirty="0" smtClean="0">
                          <a:solidFill>
                            <a:schemeClr val="tx1"/>
                          </a:solidFill>
                          <a:latin typeface="MS UI Gothic" pitchFamily="50" charset="-128"/>
                          <a:ea typeface="MS UI Gothic" pitchFamily="50" charset="-128"/>
                          <a:cs typeface="+mn-cs"/>
                        </a:rPr>
                        <a:t>　　　　　　　　　　　　１</a:t>
                      </a:r>
                      <a:r>
                        <a:rPr kumimoji="1" lang="en-US" altLang="ja-JP" sz="1800" b="0" baseline="0" dirty="0" smtClean="0">
                          <a:solidFill>
                            <a:schemeClr val="tx1"/>
                          </a:solidFill>
                          <a:latin typeface="MS UI Gothic" pitchFamily="50" charset="-128"/>
                          <a:ea typeface="MS UI Gothic" pitchFamily="50" charset="-128"/>
                          <a:cs typeface="+mn-cs"/>
                        </a:rPr>
                        <a:t>,</a:t>
                      </a:r>
                      <a:r>
                        <a:rPr kumimoji="1" lang="ja-JP" altLang="en-US" sz="1800" b="0" baseline="0" dirty="0" smtClean="0">
                          <a:solidFill>
                            <a:schemeClr val="tx1"/>
                          </a:solidFill>
                          <a:latin typeface="MS UI Gothic" pitchFamily="50" charset="-128"/>
                          <a:ea typeface="MS UI Gothic" pitchFamily="50" charset="-128"/>
                          <a:cs typeface="+mn-cs"/>
                        </a:rPr>
                        <a:t>５００点</a:t>
                      </a:r>
                      <a:endParaRPr kumimoji="1" lang="zh-CN" altLang="en-US" sz="18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92088"/>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在宅の療養に係る技術・機器等の評価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 name="スライド番号プレースホルダ 7"/>
          <p:cNvSpPr>
            <a:spLocks noGrp="1"/>
          </p:cNvSpPr>
          <p:nvPr>
            <p:ph type="sldNum" sz="quarter" idx="11"/>
          </p:nvPr>
        </p:nvSpPr>
        <p:spPr>
          <a:xfrm>
            <a:off x="6840538" y="6480175"/>
            <a:ext cx="2133600" cy="339725"/>
          </a:xfrm>
        </p:spPr>
        <p:txBody>
          <a:bodyPr/>
          <a:lstStyle/>
          <a:p>
            <a:pPr algn="r">
              <a:defRPr/>
            </a:pPr>
            <a:fld id="{92070832-B0BF-4ABA-9FAC-BE305A5A019A}" type="slidenum">
              <a:rPr lang="en-US" sz="1400">
                <a:effectLst>
                  <a:outerShdw blurRad="38100" dist="38100" dir="2700000" algn="tl">
                    <a:srgbClr val="000000">
                      <a:alpha val="43137"/>
                    </a:srgbClr>
                  </a:outerShdw>
                </a:effectLst>
              </a:rPr>
              <a:pPr algn="r">
                <a:defRPr/>
              </a:pPr>
              <a:t>307</a:t>
            </a:fld>
            <a:endParaRPr lang="en-US" sz="1400" dirty="0">
              <a:effectLst>
                <a:outerShdw blurRad="38100" dist="38100" dir="2700000" algn="tl">
                  <a:srgbClr val="000000">
                    <a:alpha val="43137"/>
                  </a:srgbClr>
                </a:outerShdw>
              </a:effectLst>
            </a:endParaRPr>
          </a:p>
        </p:txBody>
      </p:sp>
      <p:sp>
        <p:nvSpPr>
          <p:cNvPr id="8" name="テキスト ボックス 7"/>
          <p:cNvSpPr txBox="1"/>
          <p:nvPr/>
        </p:nvSpPr>
        <p:spPr>
          <a:xfrm>
            <a:off x="6444208" y="1988840"/>
            <a:ext cx="255679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197</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200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228</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238</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395536" y="188640"/>
          <a:ext cx="8229600" cy="6552729"/>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41451">
                <a:tc>
                  <a:txBody>
                    <a:bodyPr/>
                    <a:lstStyle/>
                    <a:p>
                      <a:pPr algn="ctr">
                        <a:lnSpc>
                          <a:spcPts val="1900"/>
                        </a:lnSpc>
                      </a:pP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lnSpc>
                          <a:spcPts val="1900"/>
                        </a:lnSpc>
                      </a:pP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1905348">
                <a:tc>
                  <a:txBody>
                    <a:bodyPr/>
                    <a:lstStyle/>
                    <a:p>
                      <a:pPr marL="0" marR="0" indent="0" defTabSz="252413" eaLnBrk="1" fontAlgn="auto" latinLnBrk="0" hangingPunct="1">
                        <a:lnSpc>
                          <a:spcPts val="1900"/>
                        </a:lnSpc>
                        <a:spcBef>
                          <a:spcPts val="0"/>
                        </a:spcBef>
                        <a:spcAft>
                          <a:spcPts val="600"/>
                        </a:spcAft>
                        <a:buClrTx/>
                        <a:buSzTx/>
                        <a:buFontTx/>
                        <a:buNone/>
                        <a:tabLst>
                          <a:tab pos="3773488" algn="r"/>
                        </a:tabLst>
                        <a:defRPr/>
                      </a:pPr>
                      <a:r>
                        <a:rPr kumimoji="1" lang="en-US" altLang="ja-JP" sz="1800" b="0" baseline="0" dirty="0" smtClean="0">
                          <a:solidFill>
                            <a:schemeClr val="tx1"/>
                          </a:solidFill>
                          <a:latin typeface="MS UI Gothic" pitchFamily="50" charset="-128"/>
                          <a:ea typeface="MS UI Gothic" pitchFamily="50" charset="-128"/>
                          <a:cs typeface="+mn-cs"/>
                        </a:rPr>
                        <a:t>C107</a:t>
                      </a:r>
                      <a:r>
                        <a:rPr kumimoji="1" lang="ja-JP" altLang="en-US" sz="1800" b="0" baseline="0" dirty="0" smtClean="0">
                          <a:solidFill>
                            <a:schemeClr val="tx1"/>
                          </a:solidFill>
                          <a:latin typeface="MS UI Gothic" pitchFamily="50" charset="-128"/>
                          <a:ea typeface="MS UI Gothic" pitchFamily="50" charset="-128"/>
                          <a:cs typeface="+mn-cs"/>
                        </a:rPr>
                        <a:t>　在宅人工呼吸指導管理料</a:t>
                      </a:r>
                      <a:endParaRPr kumimoji="1" lang="en-US" altLang="ja-JP" sz="1800" b="0" baseline="0" dirty="0" smtClean="0">
                        <a:solidFill>
                          <a:schemeClr val="tx1"/>
                        </a:solidFill>
                        <a:latin typeface="MS UI Gothic" pitchFamily="50" charset="-128"/>
                        <a:ea typeface="MS UI Gothic" pitchFamily="50" charset="-128"/>
                        <a:cs typeface="+mn-cs"/>
                      </a:endParaRPr>
                    </a:p>
                    <a:p>
                      <a:pPr marL="82550" marR="0" indent="0" defTabSz="252413" eaLnBrk="1" fontAlgn="auto" latinLnBrk="0" hangingPunct="1">
                        <a:lnSpc>
                          <a:spcPts val="1900"/>
                        </a:lnSpc>
                        <a:spcBef>
                          <a:spcPts val="0"/>
                        </a:spcBef>
                        <a:spcAft>
                          <a:spcPts val="0"/>
                        </a:spcAft>
                        <a:buClrTx/>
                        <a:buSzTx/>
                        <a:buFontTx/>
                        <a:buNone/>
                        <a:tabLst>
                          <a:tab pos="3773488" algn="r"/>
                        </a:tabLst>
                        <a:defRPr/>
                      </a:pPr>
                      <a:r>
                        <a:rPr kumimoji="1" lang="en-US" altLang="ja-JP" sz="1800" b="0" baseline="0" dirty="0" smtClean="0">
                          <a:solidFill>
                            <a:schemeClr val="tx1"/>
                          </a:solidFill>
                          <a:latin typeface="MS UI Gothic" pitchFamily="50" charset="-128"/>
                          <a:ea typeface="MS UI Gothic" pitchFamily="50" charset="-128"/>
                          <a:cs typeface="+mn-cs"/>
                        </a:rPr>
                        <a:t>[</a:t>
                      </a:r>
                      <a:r>
                        <a:rPr kumimoji="1" lang="ja-JP" altLang="en-US" sz="1800" b="0" baseline="0" dirty="0" smtClean="0">
                          <a:solidFill>
                            <a:schemeClr val="tx1"/>
                          </a:solidFill>
                          <a:latin typeface="MS UI Gothic" pitchFamily="50" charset="-128"/>
                          <a:ea typeface="MS UI Gothic" pitchFamily="50" charset="-128"/>
                          <a:cs typeface="+mn-cs"/>
                        </a:rPr>
                        <a:t>算定要件</a:t>
                      </a:r>
                      <a:r>
                        <a:rPr kumimoji="1" lang="en-US" altLang="ja-JP" sz="1800" b="0" baseline="0" dirty="0" smtClean="0">
                          <a:solidFill>
                            <a:schemeClr val="tx1"/>
                          </a:solidFill>
                          <a:latin typeface="MS UI Gothic" pitchFamily="50" charset="-128"/>
                          <a:ea typeface="MS UI Gothic" pitchFamily="50" charset="-128"/>
                          <a:cs typeface="+mn-cs"/>
                        </a:rPr>
                        <a:t>]</a:t>
                      </a:r>
                    </a:p>
                    <a:p>
                      <a:pPr marL="177800" marR="0" indent="176213" defTabSz="252413" eaLnBrk="1" fontAlgn="auto" latinLnBrk="0" hangingPunct="1">
                        <a:lnSpc>
                          <a:spcPts val="1900"/>
                        </a:lnSpc>
                        <a:spcBef>
                          <a:spcPts val="0"/>
                        </a:spcBef>
                        <a:spcAft>
                          <a:spcPts val="0"/>
                        </a:spcAft>
                        <a:buClrTx/>
                        <a:buSzTx/>
                        <a:buFontTx/>
                        <a:buNone/>
                        <a:tabLst>
                          <a:tab pos="3773488" algn="r"/>
                        </a:tabLst>
                        <a:defRPr/>
                      </a:pPr>
                      <a:r>
                        <a:rPr kumimoji="1" lang="ja-JP" altLang="en-US" sz="1800" b="0" baseline="0" dirty="0" smtClean="0">
                          <a:solidFill>
                            <a:srgbClr val="FF0000"/>
                          </a:solidFill>
                          <a:latin typeface="MS UI Gothic" pitchFamily="50" charset="-128"/>
                          <a:ea typeface="MS UI Gothic" pitchFamily="50" charset="-128"/>
                          <a:cs typeface="+mn-cs"/>
                        </a:rPr>
                        <a:t>当該管理料を算定する保険医療機関は、患者が使用する装置の保守・管理を、委託する場合を含め、十分に行い、必要な保守・管理の内容及び緊急時の対応等について、患者に情報提供を行うこと。</a:t>
                      </a:r>
                      <a:endParaRPr kumimoji="1" lang="en-US" altLang="ja-JP" sz="18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0" marR="0" indent="0" defTabSz="914400" eaLnBrk="1" fontAlgn="auto" latinLnBrk="0" hangingPunct="1">
                        <a:lnSpc>
                          <a:spcPts val="1900"/>
                        </a:lnSpc>
                        <a:spcBef>
                          <a:spcPts val="0"/>
                        </a:spcBef>
                        <a:spcAft>
                          <a:spcPts val="0"/>
                        </a:spcAft>
                        <a:buClrTx/>
                        <a:buSzTx/>
                        <a:buFontTx/>
                        <a:buNone/>
                        <a:tabLst>
                          <a:tab pos="3857625" algn="r"/>
                        </a:tabLst>
                        <a:defRPr/>
                      </a:pPr>
                      <a:r>
                        <a:rPr kumimoji="1" lang="ja-JP" altLang="en-US" sz="1800" b="0" baseline="0" dirty="0" smtClean="0">
                          <a:solidFill>
                            <a:schemeClr val="tx1"/>
                          </a:solidFill>
                          <a:latin typeface="MS UI Gothic" pitchFamily="50" charset="-128"/>
                          <a:ea typeface="MS UI Gothic" pitchFamily="50" charset="-128"/>
                          <a:cs typeface="+mn-cs"/>
                        </a:rPr>
                        <a:t>Ｃ</a:t>
                      </a:r>
                      <a:r>
                        <a:rPr kumimoji="1" lang="en-US" altLang="ja-JP" sz="1800" b="0" baseline="0" dirty="0" smtClean="0">
                          <a:solidFill>
                            <a:schemeClr val="tx1"/>
                          </a:solidFill>
                          <a:latin typeface="MS UI Gothic" pitchFamily="50" charset="-128"/>
                          <a:ea typeface="MS UI Gothic" pitchFamily="50" charset="-128"/>
                          <a:cs typeface="+mn-cs"/>
                        </a:rPr>
                        <a:t>107</a:t>
                      </a:r>
                      <a:r>
                        <a:rPr kumimoji="1" lang="ja-JP" altLang="en-US" sz="1800" b="0" baseline="0" dirty="0" smtClean="0">
                          <a:solidFill>
                            <a:schemeClr val="tx1"/>
                          </a:solidFill>
                          <a:latin typeface="MS UI Gothic" pitchFamily="50" charset="-128"/>
                          <a:ea typeface="MS UI Gothic" pitchFamily="50" charset="-128"/>
                          <a:cs typeface="+mn-cs"/>
                        </a:rPr>
                        <a:t>　</a:t>
                      </a:r>
                      <a:r>
                        <a:rPr kumimoji="1" lang="zh-TW" altLang="en-US" sz="1800" b="0" baseline="0" dirty="0" smtClean="0">
                          <a:solidFill>
                            <a:schemeClr val="tx1"/>
                          </a:solidFill>
                          <a:latin typeface="MS UI Gothic" pitchFamily="50" charset="-128"/>
                          <a:ea typeface="MS UI Gothic" pitchFamily="50" charset="-128"/>
                          <a:cs typeface="+mn-cs"/>
                        </a:rPr>
                        <a:t>在宅人工呼吸指導管理料</a:t>
                      </a:r>
                      <a:endParaRPr kumimoji="1" lang="zh-CN" altLang="en-US" sz="18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r h="2152965">
                <a:tc>
                  <a:txBody>
                    <a:bodyPr/>
                    <a:lstStyle/>
                    <a:p>
                      <a:pPr marL="0" marR="0" indent="0" defTabSz="252413" eaLnBrk="1" fontAlgn="auto" latinLnBrk="0" hangingPunct="1">
                        <a:lnSpc>
                          <a:spcPts val="1900"/>
                        </a:lnSpc>
                        <a:spcBef>
                          <a:spcPts val="0"/>
                        </a:spcBef>
                        <a:spcAft>
                          <a:spcPts val="0"/>
                        </a:spcAft>
                        <a:buClrTx/>
                        <a:buSzTx/>
                        <a:buFontTx/>
                        <a:buNone/>
                        <a:tabLst>
                          <a:tab pos="3773488" algn="r"/>
                        </a:tabLst>
                        <a:defRPr/>
                      </a:pPr>
                      <a:r>
                        <a:rPr kumimoji="1" lang="ja-JP" altLang="en-US" sz="1800" b="0" baseline="0" dirty="0" smtClean="0">
                          <a:solidFill>
                            <a:schemeClr val="tx1"/>
                          </a:solidFill>
                          <a:latin typeface="MS UI Gothic" pitchFamily="50" charset="-128"/>
                          <a:ea typeface="MS UI Gothic" pitchFamily="50" charset="-128"/>
                          <a:cs typeface="+mn-cs"/>
                        </a:rPr>
                        <a:t>Ｃ</a:t>
                      </a:r>
                      <a:r>
                        <a:rPr kumimoji="1" lang="en-US" altLang="ja-JP" sz="1800" b="0" baseline="0" dirty="0" smtClean="0">
                          <a:solidFill>
                            <a:schemeClr val="tx1"/>
                          </a:solidFill>
                          <a:latin typeface="MS UI Gothic" pitchFamily="50" charset="-128"/>
                          <a:ea typeface="MS UI Gothic" pitchFamily="50" charset="-128"/>
                          <a:cs typeface="+mn-cs"/>
                        </a:rPr>
                        <a:t>164</a:t>
                      </a:r>
                      <a:r>
                        <a:rPr kumimoji="1" lang="ja-JP" altLang="en-US" sz="1800" b="0" baseline="0" dirty="0" smtClean="0">
                          <a:solidFill>
                            <a:schemeClr val="tx1"/>
                          </a:solidFill>
                          <a:latin typeface="MS UI Gothic" pitchFamily="50" charset="-128"/>
                          <a:ea typeface="MS UI Gothic" pitchFamily="50" charset="-128"/>
                          <a:cs typeface="+mn-cs"/>
                        </a:rPr>
                        <a:t>　人工呼吸器加算</a:t>
                      </a:r>
                      <a:endParaRPr kumimoji="1" lang="en-US" altLang="ja-JP" sz="1800" b="0" baseline="0" dirty="0" smtClean="0">
                        <a:solidFill>
                          <a:schemeClr val="tx1"/>
                        </a:solidFill>
                        <a:latin typeface="MS UI Gothic" pitchFamily="50" charset="-128"/>
                        <a:ea typeface="MS UI Gothic" pitchFamily="50" charset="-128"/>
                        <a:cs typeface="+mn-cs"/>
                      </a:endParaRPr>
                    </a:p>
                    <a:p>
                      <a:pPr marL="0" marR="0" indent="0" defTabSz="252413" eaLnBrk="1" fontAlgn="auto" latinLnBrk="0" hangingPunct="1">
                        <a:lnSpc>
                          <a:spcPts val="1900"/>
                        </a:lnSpc>
                        <a:spcBef>
                          <a:spcPts val="0"/>
                        </a:spcBef>
                        <a:spcAft>
                          <a:spcPts val="0"/>
                        </a:spcAft>
                        <a:buClrTx/>
                        <a:buSzTx/>
                        <a:buFontTx/>
                        <a:buNone/>
                        <a:tabLst>
                          <a:tab pos="3859213" algn="r"/>
                        </a:tabLst>
                        <a:defRPr/>
                      </a:pPr>
                      <a:r>
                        <a:rPr kumimoji="1" lang="ja-JP" altLang="en-US" sz="1800" b="0" baseline="0" dirty="0" smtClean="0">
                          <a:solidFill>
                            <a:schemeClr val="tx1"/>
                          </a:solidFill>
                          <a:latin typeface="MS UI Gothic" pitchFamily="50" charset="-128"/>
                          <a:ea typeface="MS UI Gothic" pitchFamily="50" charset="-128"/>
                          <a:cs typeface="+mn-cs"/>
                        </a:rPr>
                        <a:t>１　陽圧式人工呼吸器</a:t>
                      </a:r>
                      <a:r>
                        <a:rPr kumimoji="1" lang="en-US" altLang="ja-JP" sz="1800" b="0" baseline="0" dirty="0" smtClean="0">
                          <a:solidFill>
                            <a:schemeClr val="tx1"/>
                          </a:solidFill>
                          <a:latin typeface="MS UI Gothic" pitchFamily="50" charset="-128"/>
                          <a:ea typeface="MS UI Gothic" pitchFamily="50" charset="-128"/>
                          <a:cs typeface="+mn-cs"/>
                        </a:rPr>
                        <a:t>	</a:t>
                      </a:r>
                      <a:r>
                        <a:rPr kumimoji="1" lang="ja-JP" altLang="en-US" sz="1800" b="0" baseline="0" dirty="0" smtClean="0">
                          <a:solidFill>
                            <a:schemeClr val="tx1"/>
                          </a:solidFill>
                          <a:latin typeface="MS UI Gothic" pitchFamily="50" charset="-128"/>
                          <a:ea typeface="MS UI Gothic" pitchFamily="50" charset="-128"/>
                          <a:cs typeface="+mn-cs"/>
                        </a:rPr>
                        <a:t> </a:t>
                      </a:r>
                      <a:r>
                        <a:rPr kumimoji="1" lang="ja-JP" altLang="en-US" sz="1800" b="1" baseline="0" dirty="0" smtClean="0">
                          <a:solidFill>
                            <a:srgbClr val="FF0000"/>
                          </a:solidFill>
                          <a:latin typeface="MS UI Gothic" pitchFamily="50" charset="-128"/>
                          <a:ea typeface="MS UI Gothic" pitchFamily="50" charset="-128"/>
                          <a:cs typeface="+mn-cs"/>
                        </a:rPr>
                        <a:t>７</a:t>
                      </a:r>
                      <a:r>
                        <a:rPr kumimoji="1" lang="en-US" altLang="ja-JP" sz="1800" b="1" baseline="0" dirty="0" smtClean="0">
                          <a:solidFill>
                            <a:srgbClr val="FF0000"/>
                          </a:solidFill>
                          <a:latin typeface="MS UI Gothic" pitchFamily="50" charset="-128"/>
                          <a:ea typeface="MS UI Gothic" pitchFamily="50" charset="-128"/>
                          <a:cs typeface="+mn-cs"/>
                        </a:rPr>
                        <a:t>,</a:t>
                      </a:r>
                      <a:r>
                        <a:rPr kumimoji="1" lang="ja-JP" altLang="en-US" sz="1800" b="1" baseline="0" dirty="0" smtClean="0">
                          <a:solidFill>
                            <a:srgbClr val="FF0000"/>
                          </a:solidFill>
                          <a:latin typeface="MS UI Gothic" pitchFamily="50" charset="-128"/>
                          <a:ea typeface="MS UI Gothic" pitchFamily="50" charset="-128"/>
                          <a:cs typeface="+mn-cs"/>
                        </a:rPr>
                        <a:t>４８０点（改）</a:t>
                      </a:r>
                      <a:endParaRPr kumimoji="1" lang="en-US" altLang="ja-JP" sz="1800" b="1" baseline="0" dirty="0" smtClean="0">
                        <a:solidFill>
                          <a:srgbClr val="FF0000"/>
                        </a:solidFill>
                        <a:latin typeface="MS UI Gothic" pitchFamily="50" charset="-128"/>
                        <a:ea typeface="MS UI Gothic" pitchFamily="50" charset="-128"/>
                        <a:cs typeface="+mn-cs"/>
                      </a:endParaRPr>
                    </a:p>
                    <a:p>
                      <a:pPr marL="0" marR="0" indent="0" defTabSz="252413" eaLnBrk="1" fontAlgn="auto" latinLnBrk="0" hangingPunct="1">
                        <a:lnSpc>
                          <a:spcPts val="1900"/>
                        </a:lnSpc>
                        <a:spcBef>
                          <a:spcPts val="0"/>
                        </a:spcBef>
                        <a:spcAft>
                          <a:spcPts val="0"/>
                        </a:spcAft>
                        <a:buClrTx/>
                        <a:buSzTx/>
                        <a:buFontTx/>
                        <a:buNone/>
                        <a:tabLst>
                          <a:tab pos="3859213" algn="r"/>
                        </a:tabLst>
                        <a:defRPr/>
                      </a:pPr>
                      <a:r>
                        <a:rPr kumimoji="1" lang="ja-JP" altLang="en-US" sz="1800" b="0" baseline="0" dirty="0" smtClean="0">
                          <a:solidFill>
                            <a:schemeClr val="tx1"/>
                          </a:solidFill>
                          <a:latin typeface="MS UI Gothic" pitchFamily="50" charset="-128"/>
                          <a:ea typeface="MS UI Gothic" pitchFamily="50" charset="-128"/>
                          <a:cs typeface="+mn-cs"/>
                        </a:rPr>
                        <a:t>２　人工呼吸器</a:t>
                      </a:r>
                      <a:r>
                        <a:rPr kumimoji="1" lang="en-US" altLang="ja-JP" sz="1800" b="0" baseline="0" dirty="0" smtClean="0">
                          <a:solidFill>
                            <a:schemeClr val="tx1"/>
                          </a:solidFill>
                          <a:latin typeface="MS UI Gothic" pitchFamily="50" charset="-128"/>
                          <a:ea typeface="MS UI Gothic" pitchFamily="50" charset="-128"/>
                          <a:cs typeface="+mn-cs"/>
                        </a:rPr>
                        <a:t>	</a:t>
                      </a:r>
                      <a:r>
                        <a:rPr kumimoji="1" lang="ja-JP" altLang="en-US" sz="1800" b="0" baseline="0" dirty="0" smtClean="0">
                          <a:solidFill>
                            <a:schemeClr val="tx1"/>
                          </a:solidFill>
                          <a:latin typeface="MS UI Gothic" pitchFamily="50" charset="-128"/>
                          <a:ea typeface="MS UI Gothic" pitchFamily="50" charset="-128"/>
                          <a:cs typeface="+mn-cs"/>
                        </a:rPr>
                        <a:t> </a:t>
                      </a:r>
                      <a:r>
                        <a:rPr kumimoji="1" lang="ja-JP" altLang="en-US" sz="1800" b="1" baseline="0" dirty="0" smtClean="0">
                          <a:solidFill>
                            <a:srgbClr val="FF0000"/>
                          </a:solidFill>
                          <a:latin typeface="MS UI Gothic" pitchFamily="50" charset="-128"/>
                          <a:ea typeface="MS UI Gothic" pitchFamily="50" charset="-128"/>
                          <a:cs typeface="+mn-cs"/>
                        </a:rPr>
                        <a:t>６</a:t>
                      </a:r>
                      <a:r>
                        <a:rPr kumimoji="1" lang="en-US" altLang="ja-JP" sz="1800" b="1" baseline="0" dirty="0" smtClean="0">
                          <a:solidFill>
                            <a:srgbClr val="FF0000"/>
                          </a:solidFill>
                          <a:latin typeface="MS UI Gothic" pitchFamily="50" charset="-128"/>
                          <a:ea typeface="MS UI Gothic" pitchFamily="50" charset="-128"/>
                          <a:cs typeface="+mn-cs"/>
                        </a:rPr>
                        <a:t>,</a:t>
                      </a:r>
                      <a:r>
                        <a:rPr kumimoji="1" lang="ja-JP" altLang="en-US" sz="1800" b="1" baseline="0" dirty="0" smtClean="0">
                          <a:solidFill>
                            <a:srgbClr val="FF0000"/>
                          </a:solidFill>
                          <a:latin typeface="MS UI Gothic" pitchFamily="50" charset="-128"/>
                          <a:ea typeface="MS UI Gothic" pitchFamily="50" charset="-128"/>
                          <a:cs typeface="+mn-cs"/>
                        </a:rPr>
                        <a:t>４８０点（改）</a:t>
                      </a:r>
                      <a:endParaRPr kumimoji="1" lang="en-US" altLang="ja-JP" sz="1800" b="1" baseline="0" dirty="0" smtClean="0">
                        <a:solidFill>
                          <a:srgbClr val="FF0000"/>
                        </a:solidFill>
                        <a:latin typeface="MS UI Gothic" pitchFamily="50" charset="-128"/>
                        <a:ea typeface="MS UI Gothic" pitchFamily="50" charset="-128"/>
                        <a:cs typeface="+mn-cs"/>
                      </a:endParaRPr>
                    </a:p>
                    <a:p>
                      <a:pPr marL="0" marR="0" indent="0" defTabSz="252413" eaLnBrk="1" fontAlgn="auto" latinLnBrk="0" hangingPunct="1">
                        <a:lnSpc>
                          <a:spcPts val="1900"/>
                        </a:lnSpc>
                        <a:spcBef>
                          <a:spcPts val="0"/>
                        </a:spcBef>
                        <a:spcAft>
                          <a:spcPts val="0"/>
                        </a:spcAft>
                        <a:buClrTx/>
                        <a:buSzTx/>
                        <a:buFontTx/>
                        <a:buNone/>
                        <a:tabLst>
                          <a:tab pos="3859213" algn="r"/>
                        </a:tabLst>
                        <a:defRPr/>
                      </a:pPr>
                      <a:r>
                        <a:rPr kumimoji="1" lang="ja-JP" altLang="en-US" sz="1800" b="0" baseline="0" dirty="0" smtClean="0">
                          <a:solidFill>
                            <a:schemeClr val="tx1"/>
                          </a:solidFill>
                          <a:latin typeface="MS UI Gothic" pitchFamily="50" charset="-128"/>
                          <a:ea typeface="MS UI Gothic" pitchFamily="50" charset="-128"/>
                          <a:cs typeface="+mn-cs"/>
                        </a:rPr>
                        <a:t>３　陰圧式人工呼吸器 </a:t>
                      </a:r>
                      <a:r>
                        <a:rPr kumimoji="1" lang="en-US" altLang="ja-JP" sz="1800" b="0" baseline="0" dirty="0" smtClean="0">
                          <a:solidFill>
                            <a:schemeClr val="tx1"/>
                          </a:solidFill>
                          <a:latin typeface="MS UI Gothic" pitchFamily="50" charset="-128"/>
                          <a:ea typeface="MS UI Gothic" pitchFamily="50" charset="-128"/>
                          <a:cs typeface="+mn-cs"/>
                        </a:rPr>
                        <a:t>	</a:t>
                      </a:r>
                      <a:r>
                        <a:rPr kumimoji="1" lang="ja-JP" altLang="en-US" sz="1800" b="1" baseline="0" dirty="0" smtClean="0">
                          <a:solidFill>
                            <a:srgbClr val="FF0000"/>
                          </a:solidFill>
                          <a:latin typeface="MS UI Gothic" pitchFamily="50" charset="-128"/>
                          <a:ea typeface="MS UI Gothic" pitchFamily="50" charset="-128"/>
                          <a:cs typeface="+mn-cs"/>
                        </a:rPr>
                        <a:t>７</a:t>
                      </a:r>
                      <a:r>
                        <a:rPr kumimoji="1" lang="en-US" altLang="ja-JP" sz="1800" b="1" baseline="0" dirty="0" smtClean="0">
                          <a:solidFill>
                            <a:srgbClr val="FF0000"/>
                          </a:solidFill>
                          <a:latin typeface="MS UI Gothic" pitchFamily="50" charset="-128"/>
                          <a:ea typeface="MS UI Gothic" pitchFamily="50" charset="-128"/>
                          <a:cs typeface="+mn-cs"/>
                        </a:rPr>
                        <a:t>,</a:t>
                      </a:r>
                      <a:r>
                        <a:rPr kumimoji="1" lang="ja-JP" altLang="en-US" sz="1800" b="1" baseline="0" dirty="0" smtClean="0">
                          <a:solidFill>
                            <a:srgbClr val="FF0000"/>
                          </a:solidFill>
                          <a:latin typeface="MS UI Gothic" pitchFamily="50" charset="-128"/>
                          <a:ea typeface="MS UI Gothic" pitchFamily="50" charset="-128"/>
                          <a:cs typeface="+mn-cs"/>
                        </a:rPr>
                        <a:t>４８０点（改）</a:t>
                      </a:r>
                      <a:endParaRPr kumimoji="1" lang="en-US" altLang="ja-JP" sz="1800" b="1" baseline="0" dirty="0" smtClean="0">
                        <a:solidFill>
                          <a:srgbClr val="FF0000"/>
                        </a:solidFill>
                        <a:latin typeface="MS UI Gothic" pitchFamily="50" charset="-128"/>
                        <a:ea typeface="MS UI Gothic" pitchFamily="50" charset="-128"/>
                        <a:cs typeface="+mn-cs"/>
                      </a:endParaRPr>
                    </a:p>
                    <a:p>
                      <a:pPr marL="177800" marR="0" indent="95250" defTabSz="252413" eaLnBrk="1" fontAlgn="auto" latinLnBrk="0" hangingPunct="1">
                        <a:lnSpc>
                          <a:spcPts val="1900"/>
                        </a:lnSpc>
                        <a:spcBef>
                          <a:spcPts val="600"/>
                        </a:spcBef>
                        <a:spcAft>
                          <a:spcPts val="0"/>
                        </a:spcAft>
                        <a:buClrTx/>
                        <a:buSzTx/>
                        <a:buFontTx/>
                        <a:buNone/>
                        <a:tabLst/>
                        <a:defRPr/>
                      </a:pPr>
                      <a:r>
                        <a:rPr kumimoji="1" lang="ja-JP" altLang="en-US" sz="1800" b="0" baseline="0" dirty="0" smtClean="0">
                          <a:solidFill>
                            <a:schemeClr val="tx1"/>
                          </a:solidFill>
                          <a:latin typeface="MS UI Gothic" pitchFamily="50" charset="-128"/>
                          <a:ea typeface="MS UI Gothic" pitchFamily="50" charset="-128"/>
                          <a:cs typeface="+mn-cs"/>
                        </a:rPr>
                        <a:t>　</a:t>
                      </a:r>
                      <a:r>
                        <a:rPr kumimoji="1" lang="ja-JP" altLang="en-US" sz="1800" b="0" baseline="0" dirty="0" smtClean="0">
                          <a:solidFill>
                            <a:srgbClr val="FF0000"/>
                          </a:solidFill>
                          <a:latin typeface="MS UI Gothic" pitchFamily="50" charset="-128"/>
                          <a:ea typeface="MS UI Gothic" pitchFamily="50" charset="-128"/>
                          <a:cs typeface="+mn-cs"/>
                        </a:rPr>
                        <a:t>人工呼吸器に必要な回路部品その他附属品（療養上必要な分の外部バッテリーを含む）等に係る費用は所定点数に含まれる。</a:t>
                      </a:r>
                      <a:endParaRPr kumimoji="1" lang="en-US" altLang="ja-JP" sz="1800" b="0"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0" marR="0" indent="0" defTabSz="914400" eaLnBrk="1" fontAlgn="auto" latinLnBrk="0" hangingPunct="1">
                        <a:lnSpc>
                          <a:spcPts val="1900"/>
                        </a:lnSpc>
                        <a:spcBef>
                          <a:spcPts val="0"/>
                        </a:spcBef>
                        <a:spcAft>
                          <a:spcPts val="0"/>
                        </a:spcAft>
                        <a:buClrTx/>
                        <a:buSzTx/>
                        <a:buFontTx/>
                        <a:buNone/>
                        <a:tabLst>
                          <a:tab pos="3857625" algn="r"/>
                        </a:tabLst>
                        <a:defRPr/>
                      </a:pPr>
                      <a:r>
                        <a:rPr kumimoji="1" lang="ja-JP" altLang="en-US" sz="1800" b="0" baseline="0" dirty="0" smtClean="0">
                          <a:solidFill>
                            <a:schemeClr val="tx1"/>
                          </a:solidFill>
                          <a:latin typeface="MS UI Gothic" pitchFamily="50" charset="-128"/>
                          <a:ea typeface="MS UI Gothic" pitchFamily="50" charset="-128"/>
                          <a:cs typeface="+mn-cs"/>
                        </a:rPr>
                        <a:t>Ｃ</a:t>
                      </a:r>
                      <a:r>
                        <a:rPr kumimoji="1" lang="en-US" altLang="ja-JP" sz="1800" b="0" baseline="0" dirty="0" smtClean="0">
                          <a:solidFill>
                            <a:schemeClr val="tx1"/>
                          </a:solidFill>
                          <a:latin typeface="MS UI Gothic" pitchFamily="50" charset="-128"/>
                          <a:ea typeface="MS UI Gothic" pitchFamily="50" charset="-128"/>
                          <a:cs typeface="+mn-cs"/>
                        </a:rPr>
                        <a:t>164</a:t>
                      </a:r>
                      <a:r>
                        <a:rPr kumimoji="1" lang="ja-JP" altLang="en-US" sz="1800" b="0" baseline="0" dirty="0" smtClean="0">
                          <a:solidFill>
                            <a:schemeClr val="tx1"/>
                          </a:solidFill>
                          <a:latin typeface="MS UI Gothic" pitchFamily="50" charset="-128"/>
                          <a:ea typeface="MS UI Gothic" pitchFamily="50" charset="-128"/>
                          <a:cs typeface="+mn-cs"/>
                        </a:rPr>
                        <a:t>　</a:t>
                      </a:r>
                      <a:r>
                        <a:rPr kumimoji="1" lang="zh-CN" altLang="en-US" sz="1800" b="0" baseline="0" dirty="0" smtClean="0">
                          <a:solidFill>
                            <a:schemeClr val="tx1"/>
                          </a:solidFill>
                          <a:latin typeface="MS UI Gothic" pitchFamily="50" charset="-128"/>
                          <a:ea typeface="MS UI Gothic" pitchFamily="50" charset="-128"/>
                          <a:cs typeface="+mn-cs"/>
                        </a:rPr>
                        <a:t>人工呼吸器加算</a:t>
                      </a:r>
                      <a:endParaRPr kumimoji="1" lang="en-US" altLang="zh-CN" sz="1800" b="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ts val="1900"/>
                        </a:lnSpc>
                        <a:spcBef>
                          <a:spcPts val="0"/>
                        </a:spcBef>
                        <a:spcAft>
                          <a:spcPts val="0"/>
                        </a:spcAft>
                        <a:buClrTx/>
                        <a:buSzTx/>
                        <a:buFontTx/>
                        <a:buNone/>
                        <a:tabLst>
                          <a:tab pos="3681413" algn="r"/>
                        </a:tabLst>
                        <a:defRPr/>
                      </a:pPr>
                      <a:r>
                        <a:rPr kumimoji="1" lang="zh-CN" altLang="en-US" sz="1800" b="0" baseline="0" dirty="0" smtClean="0">
                          <a:solidFill>
                            <a:schemeClr val="tx1"/>
                          </a:solidFill>
                          <a:latin typeface="MS UI Gothic" pitchFamily="50" charset="-128"/>
                          <a:ea typeface="MS UI Gothic" pitchFamily="50" charset="-128"/>
                          <a:cs typeface="+mn-cs"/>
                        </a:rPr>
                        <a:t>１</a:t>
                      </a:r>
                      <a:r>
                        <a:rPr kumimoji="1" lang="ja-JP" altLang="en-US" sz="1800" b="0" baseline="0" dirty="0" smtClean="0">
                          <a:solidFill>
                            <a:schemeClr val="tx1"/>
                          </a:solidFill>
                          <a:latin typeface="MS UI Gothic" pitchFamily="50" charset="-128"/>
                          <a:ea typeface="MS UI Gothic" pitchFamily="50" charset="-128"/>
                          <a:cs typeface="+mn-cs"/>
                        </a:rPr>
                        <a:t>　</a:t>
                      </a:r>
                      <a:r>
                        <a:rPr kumimoji="1" lang="zh-CN" altLang="en-US" sz="1800" b="0" baseline="0" dirty="0" smtClean="0">
                          <a:solidFill>
                            <a:schemeClr val="tx1"/>
                          </a:solidFill>
                          <a:latin typeface="MS UI Gothic" pitchFamily="50" charset="-128"/>
                          <a:ea typeface="MS UI Gothic" pitchFamily="50" charset="-128"/>
                          <a:cs typeface="+mn-cs"/>
                        </a:rPr>
                        <a:t>陽圧式人工呼吸器 </a:t>
                      </a:r>
                      <a:r>
                        <a:rPr kumimoji="1" lang="en-US" altLang="zh-CN" sz="1800" b="0" baseline="0" dirty="0" smtClean="0">
                          <a:solidFill>
                            <a:schemeClr val="tx1"/>
                          </a:solidFill>
                          <a:latin typeface="MS UI Gothic" pitchFamily="50" charset="-128"/>
                          <a:ea typeface="MS UI Gothic" pitchFamily="50" charset="-128"/>
                          <a:cs typeface="+mn-cs"/>
                        </a:rPr>
                        <a:t>	</a:t>
                      </a:r>
                      <a:r>
                        <a:rPr kumimoji="1" lang="ja-JP" altLang="en-US" sz="1800" b="0" baseline="0" dirty="0" smtClean="0">
                          <a:solidFill>
                            <a:schemeClr val="tx1"/>
                          </a:solidFill>
                          <a:latin typeface="MS UI Gothic" pitchFamily="50" charset="-128"/>
                          <a:ea typeface="MS UI Gothic" pitchFamily="50" charset="-128"/>
                          <a:cs typeface="+mn-cs"/>
                        </a:rPr>
                        <a:t>７</a:t>
                      </a:r>
                      <a:r>
                        <a:rPr kumimoji="1" lang="en-US" altLang="zh-CN" sz="1800" b="0" baseline="0" dirty="0" smtClean="0">
                          <a:solidFill>
                            <a:schemeClr val="tx1"/>
                          </a:solidFill>
                          <a:latin typeface="MS UI Gothic" pitchFamily="50" charset="-128"/>
                          <a:ea typeface="MS UI Gothic" pitchFamily="50" charset="-128"/>
                          <a:cs typeface="+mn-cs"/>
                        </a:rPr>
                        <a:t>,</a:t>
                      </a:r>
                      <a:r>
                        <a:rPr kumimoji="1" lang="ja-JP" altLang="en-US" sz="1800" b="0" baseline="0" dirty="0" smtClean="0">
                          <a:solidFill>
                            <a:schemeClr val="tx1"/>
                          </a:solidFill>
                          <a:latin typeface="MS UI Gothic" pitchFamily="50" charset="-128"/>
                          <a:ea typeface="MS UI Gothic" pitchFamily="50" charset="-128"/>
                          <a:cs typeface="+mn-cs"/>
                        </a:rPr>
                        <a:t>０００</a:t>
                      </a:r>
                      <a:r>
                        <a:rPr kumimoji="1" lang="zh-CN" altLang="en-US" sz="1800" b="0" baseline="0" dirty="0" smtClean="0">
                          <a:solidFill>
                            <a:schemeClr val="tx1"/>
                          </a:solidFill>
                          <a:latin typeface="MS UI Gothic" pitchFamily="50" charset="-128"/>
                          <a:ea typeface="MS UI Gothic" pitchFamily="50" charset="-128"/>
                          <a:cs typeface="+mn-cs"/>
                        </a:rPr>
                        <a:t>点</a:t>
                      </a:r>
                    </a:p>
                    <a:p>
                      <a:pPr marL="0" marR="0" indent="0" defTabSz="914400" eaLnBrk="1" fontAlgn="auto" latinLnBrk="0" hangingPunct="1">
                        <a:lnSpc>
                          <a:spcPts val="1900"/>
                        </a:lnSpc>
                        <a:spcBef>
                          <a:spcPts val="0"/>
                        </a:spcBef>
                        <a:spcAft>
                          <a:spcPts val="0"/>
                        </a:spcAft>
                        <a:buClrTx/>
                        <a:buSzTx/>
                        <a:buFontTx/>
                        <a:buNone/>
                        <a:tabLst>
                          <a:tab pos="3681413" algn="r"/>
                        </a:tabLst>
                        <a:defRPr/>
                      </a:pPr>
                      <a:r>
                        <a:rPr kumimoji="1" lang="zh-CN" altLang="en-US" sz="1800" b="0" baseline="0" dirty="0" smtClean="0">
                          <a:solidFill>
                            <a:schemeClr val="tx1"/>
                          </a:solidFill>
                          <a:latin typeface="MS UI Gothic" pitchFamily="50" charset="-128"/>
                          <a:ea typeface="MS UI Gothic" pitchFamily="50" charset="-128"/>
                          <a:cs typeface="+mn-cs"/>
                        </a:rPr>
                        <a:t>２</a:t>
                      </a:r>
                      <a:r>
                        <a:rPr kumimoji="1" lang="ja-JP" altLang="en-US" sz="1800" b="0" baseline="0" dirty="0" smtClean="0">
                          <a:solidFill>
                            <a:schemeClr val="tx1"/>
                          </a:solidFill>
                          <a:latin typeface="MS UI Gothic" pitchFamily="50" charset="-128"/>
                          <a:ea typeface="MS UI Gothic" pitchFamily="50" charset="-128"/>
                          <a:cs typeface="+mn-cs"/>
                        </a:rPr>
                        <a:t>　</a:t>
                      </a:r>
                      <a:r>
                        <a:rPr kumimoji="1" lang="zh-CN" altLang="en-US" sz="1800" b="0" baseline="0" dirty="0" smtClean="0">
                          <a:solidFill>
                            <a:schemeClr val="tx1"/>
                          </a:solidFill>
                          <a:latin typeface="MS UI Gothic" pitchFamily="50" charset="-128"/>
                          <a:ea typeface="MS UI Gothic" pitchFamily="50" charset="-128"/>
                          <a:cs typeface="+mn-cs"/>
                        </a:rPr>
                        <a:t>人工呼吸器 </a:t>
                      </a:r>
                      <a:r>
                        <a:rPr kumimoji="1" lang="en-US" altLang="zh-CN" sz="1800" b="0" baseline="0" dirty="0" smtClean="0">
                          <a:solidFill>
                            <a:schemeClr val="tx1"/>
                          </a:solidFill>
                          <a:latin typeface="MS UI Gothic" pitchFamily="50" charset="-128"/>
                          <a:ea typeface="MS UI Gothic" pitchFamily="50" charset="-128"/>
                          <a:cs typeface="+mn-cs"/>
                        </a:rPr>
                        <a:t>	</a:t>
                      </a:r>
                      <a:r>
                        <a:rPr kumimoji="1" lang="ja-JP" altLang="en-US" sz="1800" b="0" baseline="0" dirty="0" smtClean="0">
                          <a:solidFill>
                            <a:schemeClr val="tx1"/>
                          </a:solidFill>
                          <a:latin typeface="MS UI Gothic" pitchFamily="50" charset="-128"/>
                          <a:ea typeface="MS UI Gothic" pitchFamily="50" charset="-128"/>
                          <a:cs typeface="+mn-cs"/>
                        </a:rPr>
                        <a:t>６</a:t>
                      </a:r>
                      <a:r>
                        <a:rPr kumimoji="1" lang="en-US" altLang="zh-CN" sz="1800" b="0" baseline="0" dirty="0" smtClean="0">
                          <a:solidFill>
                            <a:schemeClr val="tx1"/>
                          </a:solidFill>
                          <a:latin typeface="MS UI Gothic" pitchFamily="50" charset="-128"/>
                          <a:ea typeface="MS UI Gothic" pitchFamily="50" charset="-128"/>
                          <a:cs typeface="+mn-cs"/>
                        </a:rPr>
                        <a:t>,</a:t>
                      </a:r>
                      <a:r>
                        <a:rPr kumimoji="1" lang="ja-JP" altLang="en-US" sz="1800" b="0" baseline="0" dirty="0" smtClean="0">
                          <a:solidFill>
                            <a:schemeClr val="tx1"/>
                          </a:solidFill>
                          <a:latin typeface="MS UI Gothic" pitchFamily="50" charset="-128"/>
                          <a:ea typeface="MS UI Gothic" pitchFamily="50" charset="-128"/>
                          <a:cs typeface="+mn-cs"/>
                        </a:rPr>
                        <a:t>０００点</a:t>
                      </a:r>
                      <a:endParaRPr kumimoji="1" lang="zh-CN" altLang="en-US" sz="1800" b="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ts val="1900"/>
                        </a:lnSpc>
                        <a:spcBef>
                          <a:spcPts val="0"/>
                        </a:spcBef>
                        <a:spcAft>
                          <a:spcPts val="0"/>
                        </a:spcAft>
                        <a:buClrTx/>
                        <a:buSzTx/>
                        <a:buFontTx/>
                        <a:buNone/>
                        <a:tabLst>
                          <a:tab pos="3681413" algn="r"/>
                        </a:tabLst>
                        <a:defRPr/>
                      </a:pPr>
                      <a:r>
                        <a:rPr kumimoji="1" lang="zh-CN" altLang="en-US" sz="1800" b="0" baseline="0" dirty="0" smtClean="0">
                          <a:solidFill>
                            <a:schemeClr val="tx1"/>
                          </a:solidFill>
                          <a:latin typeface="MS UI Gothic" pitchFamily="50" charset="-128"/>
                          <a:ea typeface="MS UI Gothic" pitchFamily="50" charset="-128"/>
                          <a:cs typeface="+mn-cs"/>
                        </a:rPr>
                        <a:t>３</a:t>
                      </a:r>
                      <a:r>
                        <a:rPr kumimoji="1" lang="ja-JP" altLang="en-US" sz="1800" b="0" baseline="0" dirty="0" smtClean="0">
                          <a:solidFill>
                            <a:schemeClr val="tx1"/>
                          </a:solidFill>
                          <a:latin typeface="MS UI Gothic" pitchFamily="50" charset="-128"/>
                          <a:ea typeface="MS UI Gothic" pitchFamily="50" charset="-128"/>
                          <a:cs typeface="+mn-cs"/>
                        </a:rPr>
                        <a:t>　</a:t>
                      </a:r>
                      <a:r>
                        <a:rPr kumimoji="1" lang="zh-CN" altLang="en-US" sz="1800" b="0" baseline="0" dirty="0" smtClean="0">
                          <a:solidFill>
                            <a:schemeClr val="tx1"/>
                          </a:solidFill>
                          <a:latin typeface="MS UI Gothic" pitchFamily="50" charset="-128"/>
                          <a:ea typeface="MS UI Gothic" pitchFamily="50" charset="-128"/>
                          <a:cs typeface="+mn-cs"/>
                        </a:rPr>
                        <a:t>陰圧式人工呼吸器 </a:t>
                      </a:r>
                      <a:r>
                        <a:rPr kumimoji="1" lang="en-US" altLang="zh-CN" sz="1800" b="0" baseline="0" dirty="0" smtClean="0">
                          <a:solidFill>
                            <a:schemeClr val="tx1"/>
                          </a:solidFill>
                          <a:latin typeface="MS UI Gothic" pitchFamily="50" charset="-128"/>
                          <a:ea typeface="MS UI Gothic" pitchFamily="50" charset="-128"/>
                          <a:cs typeface="+mn-cs"/>
                        </a:rPr>
                        <a:t>	</a:t>
                      </a:r>
                      <a:r>
                        <a:rPr kumimoji="1" lang="ja-JP" altLang="en-US" sz="1800" b="0" baseline="0" dirty="0" smtClean="0">
                          <a:solidFill>
                            <a:schemeClr val="tx1"/>
                          </a:solidFill>
                          <a:latin typeface="MS UI Gothic" pitchFamily="50" charset="-128"/>
                          <a:ea typeface="MS UI Gothic" pitchFamily="50" charset="-128"/>
                          <a:cs typeface="+mn-cs"/>
                        </a:rPr>
                        <a:t>７</a:t>
                      </a:r>
                      <a:r>
                        <a:rPr kumimoji="1" lang="en-US" altLang="ja-JP" sz="1800" b="0" baseline="0" dirty="0" smtClean="0">
                          <a:solidFill>
                            <a:schemeClr val="tx1"/>
                          </a:solidFill>
                          <a:latin typeface="MS UI Gothic" pitchFamily="50" charset="-128"/>
                          <a:ea typeface="MS UI Gothic" pitchFamily="50" charset="-128"/>
                          <a:cs typeface="+mn-cs"/>
                        </a:rPr>
                        <a:t>,</a:t>
                      </a:r>
                      <a:r>
                        <a:rPr kumimoji="1" lang="ja-JP" altLang="en-US" sz="1800" b="0" baseline="0" dirty="0" smtClean="0">
                          <a:solidFill>
                            <a:schemeClr val="tx1"/>
                          </a:solidFill>
                          <a:latin typeface="MS UI Gothic" pitchFamily="50" charset="-128"/>
                          <a:ea typeface="MS UI Gothic" pitchFamily="50" charset="-128"/>
                          <a:cs typeface="+mn-cs"/>
                        </a:rPr>
                        <a:t>０００点</a:t>
                      </a:r>
                      <a:endParaRPr kumimoji="1" lang="zh-CN" altLang="en-US" sz="18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r h="2152965">
                <a:tc>
                  <a:txBody>
                    <a:bodyPr/>
                    <a:lstStyle/>
                    <a:p>
                      <a:pPr marL="0" marR="0" indent="0" defTabSz="252413" eaLnBrk="1" fontAlgn="auto" latinLnBrk="0" hangingPunct="1">
                        <a:lnSpc>
                          <a:spcPts val="1900"/>
                        </a:lnSpc>
                        <a:spcBef>
                          <a:spcPts val="0"/>
                        </a:spcBef>
                        <a:spcAft>
                          <a:spcPts val="600"/>
                        </a:spcAft>
                        <a:buClrTx/>
                        <a:buSzTx/>
                        <a:buFontTx/>
                        <a:buNone/>
                        <a:tabLst>
                          <a:tab pos="3773488" algn="r"/>
                        </a:tabLst>
                        <a:defRPr/>
                      </a:pPr>
                      <a:r>
                        <a:rPr kumimoji="1" lang="ja-JP" altLang="en-US" sz="1800" b="0" baseline="0" dirty="0" smtClean="0">
                          <a:solidFill>
                            <a:schemeClr val="tx1"/>
                          </a:solidFill>
                          <a:latin typeface="MS UI Gothic" pitchFamily="50" charset="-128"/>
                          <a:ea typeface="MS UI Gothic" pitchFamily="50" charset="-128"/>
                          <a:cs typeface="+mn-cs"/>
                        </a:rPr>
                        <a:t>Ｃ</a:t>
                      </a:r>
                      <a:r>
                        <a:rPr kumimoji="1" lang="en-US" altLang="ja-JP" sz="1800" b="0" baseline="0" dirty="0" smtClean="0">
                          <a:solidFill>
                            <a:schemeClr val="tx1"/>
                          </a:solidFill>
                          <a:latin typeface="MS UI Gothic" pitchFamily="50" charset="-128"/>
                          <a:ea typeface="MS UI Gothic" pitchFamily="50" charset="-128"/>
                          <a:cs typeface="+mn-cs"/>
                        </a:rPr>
                        <a:t>167</a:t>
                      </a:r>
                      <a:r>
                        <a:rPr kumimoji="1" lang="ja-JP" altLang="en-US" sz="1800" b="0" baseline="0" dirty="0" smtClean="0">
                          <a:solidFill>
                            <a:schemeClr val="tx1"/>
                          </a:solidFill>
                          <a:latin typeface="MS UI Gothic" pitchFamily="50" charset="-128"/>
                          <a:ea typeface="MS UI Gothic" pitchFamily="50" charset="-128"/>
                          <a:cs typeface="+mn-cs"/>
                        </a:rPr>
                        <a:t>　</a:t>
                      </a:r>
                      <a:r>
                        <a:rPr kumimoji="1" lang="ja-JP" altLang="en-US" sz="1800" b="1" baseline="0" dirty="0" smtClean="0">
                          <a:solidFill>
                            <a:srgbClr val="FF0000"/>
                          </a:solidFill>
                          <a:latin typeface="MS UI Gothic" pitchFamily="50" charset="-128"/>
                          <a:ea typeface="MS UI Gothic" pitchFamily="50" charset="-128"/>
                          <a:cs typeface="+mn-cs"/>
                        </a:rPr>
                        <a:t>疼痛等管理用送信器加算</a:t>
                      </a:r>
                      <a:endParaRPr kumimoji="1" lang="en-US" altLang="ja-JP" sz="1800" b="1" baseline="0" dirty="0" smtClean="0">
                        <a:solidFill>
                          <a:srgbClr val="FF0000"/>
                        </a:solidFill>
                        <a:latin typeface="MS UI Gothic" pitchFamily="50" charset="-128"/>
                        <a:ea typeface="MS UI Gothic" pitchFamily="50" charset="-128"/>
                        <a:cs typeface="+mn-cs"/>
                      </a:endParaRPr>
                    </a:p>
                    <a:p>
                      <a:pPr marL="177800" marR="0" indent="-177800" defTabSz="252413" eaLnBrk="1" fontAlgn="auto" latinLnBrk="0" hangingPunct="1">
                        <a:lnSpc>
                          <a:spcPts val="1900"/>
                        </a:lnSpc>
                        <a:spcBef>
                          <a:spcPts val="0"/>
                        </a:spcBef>
                        <a:spcAft>
                          <a:spcPts val="0"/>
                        </a:spcAft>
                        <a:buClrTx/>
                        <a:buSzTx/>
                        <a:buFontTx/>
                        <a:buNone/>
                        <a:tabLst>
                          <a:tab pos="3773488" algn="r"/>
                        </a:tabLst>
                        <a:defRPr/>
                      </a:pPr>
                      <a:r>
                        <a:rPr kumimoji="1" lang="ja-JP" altLang="en-US" sz="1800" b="0" baseline="0" dirty="0" smtClean="0">
                          <a:solidFill>
                            <a:schemeClr val="tx1"/>
                          </a:solidFill>
                          <a:latin typeface="MS UI Gothic" pitchFamily="50" charset="-128"/>
                          <a:ea typeface="MS UI Gothic" pitchFamily="50" charset="-128"/>
                          <a:cs typeface="+mn-cs"/>
                        </a:rPr>
                        <a:t>注　疼痛除去等のため</a:t>
                      </a:r>
                      <a:r>
                        <a:rPr kumimoji="1" lang="ja-JP" altLang="en-US" sz="1800" b="0" baseline="0" dirty="0" smtClean="0">
                          <a:solidFill>
                            <a:srgbClr val="FF0000"/>
                          </a:solidFill>
                          <a:latin typeface="MS UI Gothic" pitchFamily="50" charset="-128"/>
                          <a:ea typeface="MS UI Gothic" pitchFamily="50" charset="-128"/>
                          <a:cs typeface="+mn-cs"/>
                        </a:rPr>
                        <a:t>植込型</a:t>
                      </a:r>
                      <a:r>
                        <a:rPr kumimoji="1" lang="ja-JP" altLang="en-US" sz="1800" b="0" baseline="0" dirty="0" smtClean="0">
                          <a:solidFill>
                            <a:schemeClr val="tx1"/>
                          </a:solidFill>
                          <a:latin typeface="MS UI Gothic" pitchFamily="50" charset="-128"/>
                          <a:ea typeface="MS UI Gothic" pitchFamily="50" charset="-128"/>
                          <a:cs typeface="+mn-cs"/>
                        </a:rPr>
                        <a:t>脳・脊髄刺激装置</a:t>
                      </a:r>
                      <a:r>
                        <a:rPr kumimoji="1" lang="ja-JP" altLang="en-US" sz="1800" b="0" baseline="0" dirty="0" smtClean="0">
                          <a:solidFill>
                            <a:srgbClr val="FF0000"/>
                          </a:solidFill>
                          <a:latin typeface="MS UI Gothic" pitchFamily="50" charset="-128"/>
                          <a:ea typeface="MS UI Gothic" pitchFamily="50" charset="-128"/>
                          <a:cs typeface="+mn-cs"/>
                        </a:rPr>
                        <a:t>又は植込型迷走神経刺激装置</a:t>
                      </a:r>
                      <a:r>
                        <a:rPr kumimoji="1" lang="ja-JP" altLang="en-US" sz="1800" b="0" baseline="0" dirty="0" smtClean="0">
                          <a:solidFill>
                            <a:schemeClr val="tx1"/>
                          </a:solidFill>
                          <a:latin typeface="MS UI Gothic" pitchFamily="50" charset="-128"/>
                          <a:ea typeface="MS UI Gothic" pitchFamily="50" charset="-128"/>
                          <a:cs typeface="+mn-cs"/>
                        </a:rPr>
                        <a:t>を植込んだ後に、在宅において</a:t>
                      </a:r>
                      <a:r>
                        <a:rPr kumimoji="1" lang="ja-JP" altLang="en-US" sz="1800" b="0" baseline="0" dirty="0" smtClean="0">
                          <a:solidFill>
                            <a:srgbClr val="FF0000"/>
                          </a:solidFill>
                          <a:latin typeface="MS UI Gothic" pitchFamily="50" charset="-128"/>
                          <a:ea typeface="MS UI Gothic" pitchFamily="50" charset="-128"/>
                          <a:cs typeface="+mn-cs"/>
                        </a:rPr>
                        <a:t>疼痛管理、振戦管理又はてんかん管理</a:t>
                      </a:r>
                      <a:r>
                        <a:rPr kumimoji="1" lang="ja-JP" altLang="en-US" sz="1800" b="0" baseline="0" dirty="0" smtClean="0">
                          <a:solidFill>
                            <a:schemeClr val="tx1"/>
                          </a:solidFill>
                          <a:latin typeface="MS UI Gothic" pitchFamily="50" charset="-128"/>
                          <a:ea typeface="MS UI Gothic" pitchFamily="50" charset="-128"/>
                          <a:cs typeface="+mn-cs"/>
                        </a:rPr>
                        <a:t>を行っている入院中の患者以外の患者に対して、送信器</a:t>
                      </a:r>
                      <a:r>
                        <a:rPr kumimoji="1" lang="ja-JP" altLang="en-US" sz="1800" b="0" baseline="0" dirty="0" smtClean="0">
                          <a:solidFill>
                            <a:srgbClr val="FF0000"/>
                          </a:solidFill>
                          <a:latin typeface="MS UI Gothic" pitchFamily="50" charset="-128"/>
                          <a:ea typeface="MS UI Gothic" pitchFamily="50" charset="-128"/>
                          <a:cs typeface="+mn-cs"/>
                        </a:rPr>
                        <a:t>（患者用プログラマを含む）</a:t>
                      </a:r>
                      <a:r>
                        <a:rPr kumimoji="1" lang="ja-JP" altLang="en-US" sz="1800" b="0" baseline="0" dirty="0" smtClean="0">
                          <a:solidFill>
                            <a:schemeClr val="tx1"/>
                          </a:solidFill>
                          <a:latin typeface="MS UI Gothic" pitchFamily="50" charset="-128"/>
                          <a:ea typeface="MS UI Gothic" pitchFamily="50" charset="-128"/>
                          <a:cs typeface="+mn-cs"/>
                        </a:rPr>
                        <a:t>を使用した場合に、第１款の所定点数に加算する。</a:t>
                      </a:r>
                      <a:endParaRPr kumimoji="1" lang="en-US" altLang="ja-JP" sz="18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0" marR="0" indent="0" defTabSz="914400" eaLnBrk="1" fontAlgn="auto" latinLnBrk="0" hangingPunct="1">
                        <a:lnSpc>
                          <a:spcPts val="1900"/>
                        </a:lnSpc>
                        <a:spcBef>
                          <a:spcPts val="0"/>
                        </a:spcBef>
                        <a:spcAft>
                          <a:spcPts val="600"/>
                        </a:spcAft>
                        <a:buClrTx/>
                        <a:buSzTx/>
                        <a:buFontTx/>
                        <a:buNone/>
                        <a:tabLst>
                          <a:tab pos="3857625" algn="r"/>
                        </a:tabLst>
                        <a:defRPr/>
                      </a:pPr>
                      <a:r>
                        <a:rPr kumimoji="1" lang="ja-JP" altLang="en-US" sz="1800" b="0" baseline="0" dirty="0" smtClean="0">
                          <a:solidFill>
                            <a:schemeClr val="tx1"/>
                          </a:solidFill>
                          <a:latin typeface="MS UI Gothic" pitchFamily="50" charset="-128"/>
                          <a:ea typeface="MS UI Gothic" pitchFamily="50" charset="-128"/>
                          <a:cs typeface="+mn-cs"/>
                        </a:rPr>
                        <a:t>Ｃ</a:t>
                      </a:r>
                      <a:r>
                        <a:rPr kumimoji="1" lang="en-US" altLang="ja-JP" sz="1800" b="0" baseline="0" dirty="0" smtClean="0">
                          <a:solidFill>
                            <a:schemeClr val="tx1"/>
                          </a:solidFill>
                          <a:latin typeface="MS UI Gothic" pitchFamily="50" charset="-128"/>
                          <a:ea typeface="MS UI Gothic" pitchFamily="50" charset="-128"/>
                          <a:cs typeface="+mn-cs"/>
                        </a:rPr>
                        <a:t>167</a:t>
                      </a:r>
                      <a:r>
                        <a:rPr kumimoji="1" lang="ja-JP" altLang="en-US" sz="1800" b="0" baseline="0" dirty="0" smtClean="0">
                          <a:solidFill>
                            <a:schemeClr val="tx1"/>
                          </a:solidFill>
                          <a:latin typeface="MS UI Gothic" pitchFamily="50" charset="-128"/>
                          <a:ea typeface="MS UI Gothic" pitchFamily="50" charset="-128"/>
                          <a:cs typeface="+mn-cs"/>
                        </a:rPr>
                        <a:t>　</a:t>
                      </a:r>
                      <a:r>
                        <a:rPr kumimoji="1" lang="ja-JP" altLang="en-US" sz="1800" b="1" u="sng" baseline="0" dirty="0" smtClean="0">
                          <a:solidFill>
                            <a:schemeClr val="tx1"/>
                          </a:solidFill>
                          <a:latin typeface="MS UI Gothic" pitchFamily="50" charset="-128"/>
                          <a:ea typeface="MS UI Gothic" pitchFamily="50" charset="-128"/>
                          <a:cs typeface="+mn-cs"/>
                        </a:rPr>
                        <a:t>疼痛管理用</a:t>
                      </a:r>
                      <a:r>
                        <a:rPr kumimoji="1" lang="ja-JP" altLang="en-US" sz="1800" b="0" u="sng" baseline="0" dirty="0" smtClean="0">
                          <a:solidFill>
                            <a:schemeClr val="tx1"/>
                          </a:solidFill>
                          <a:latin typeface="MS UI Gothic" pitchFamily="50" charset="-128"/>
                          <a:ea typeface="MS UI Gothic" pitchFamily="50" charset="-128"/>
                          <a:cs typeface="+mn-cs"/>
                        </a:rPr>
                        <a:t>送信器加算</a:t>
                      </a:r>
                      <a:endParaRPr kumimoji="1" lang="en-US" altLang="ja-JP" sz="1800" b="0" u="sng" baseline="0" dirty="0" smtClean="0">
                        <a:solidFill>
                          <a:schemeClr val="tx1"/>
                        </a:solidFill>
                        <a:latin typeface="MS UI Gothic" pitchFamily="50" charset="-128"/>
                        <a:ea typeface="MS UI Gothic" pitchFamily="50" charset="-128"/>
                        <a:cs typeface="+mn-cs"/>
                      </a:endParaRPr>
                    </a:p>
                    <a:p>
                      <a:pPr marL="182563" marR="0" indent="-182563" defTabSz="914400" eaLnBrk="1" fontAlgn="auto" latinLnBrk="0" hangingPunct="1">
                        <a:lnSpc>
                          <a:spcPts val="1900"/>
                        </a:lnSpc>
                        <a:spcBef>
                          <a:spcPts val="0"/>
                        </a:spcBef>
                        <a:spcAft>
                          <a:spcPts val="0"/>
                        </a:spcAft>
                        <a:buClrTx/>
                        <a:buSzTx/>
                        <a:buFontTx/>
                        <a:buNone/>
                        <a:tabLst>
                          <a:tab pos="3857625" algn="r"/>
                        </a:tabLst>
                        <a:defRPr/>
                      </a:pPr>
                      <a:r>
                        <a:rPr kumimoji="1" lang="ja-JP" altLang="en-US" sz="1800" b="0" baseline="0" dirty="0" smtClean="0">
                          <a:solidFill>
                            <a:schemeClr val="tx1"/>
                          </a:solidFill>
                          <a:latin typeface="MS UI Gothic" pitchFamily="50" charset="-128"/>
                          <a:ea typeface="MS UI Gothic" pitchFamily="50" charset="-128"/>
                          <a:cs typeface="+mn-cs"/>
                        </a:rPr>
                        <a:t>注　疼痛除去のため埋込型脳・脊髄刺激装置を埋め込んだ後に、在宅において自己疼痛管理を行っている入院中の患者以外の難治性慢性疼痛の患者に対して、疼痛管理用送信器を使用した場合に、第１款の所定点数に加算する。</a:t>
                      </a:r>
                      <a:endParaRPr kumimoji="1" lang="zh-CN" altLang="en-US" sz="18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4" name="スライド番号プレースホルダ 7"/>
          <p:cNvSpPr>
            <a:spLocks noGrp="1"/>
          </p:cNvSpPr>
          <p:nvPr>
            <p:ph type="sldNum" sz="quarter" idx="11"/>
          </p:nvPr>
        </p:nvSpPr>
        <p:spPr>
          <a:xfrm>
            <a:off x="6840538" y="6480175"/>
            <a:ext cx="2133600" cy="339725"/>
          </a:xfrm>
        </p:spPr>
        <p:txBody>
          <a:bodyPr/>
          <a:lstStyle/>
          <a:p>
            <a:pPr algn="r">
              <a:defRPr/>
            </a:pPr>
            <a:fld id="{57F3A986-F0A3-4506-BC0C-155A9DA9AE93}" type="slidenum">
              <a:rPr lang="en-US" sz="1400">
                <a:effectLst>
                  <a:outerShdw blurRad="38100" dist="38100" dir="2700000" algn="tl">
                    <a:srgbClr val="000000">
                      <a:alpha val="43137"/>
                    </a:srgbClr>
                  </a:outerShdw>
                </a:effectLst>
              </a:rPr>
              <a:pPr algn="r">
                <a:defRPr/>
              </a:pPr>
              <a:t>308</a:t>
            </a:fld>
            <a:endParaRPr lang="en-US" sz="1400" dirty="0">
              <a:effectLst>
                <a:outerShdw blurRad="38100" dist="38100" dir="2700000" algn="tl">
                  <a:srgbClr val="000000">
                    <a:alpha val="43137"/>
                  </a:srgbClr>
                </a:outerShdw>
              </a:effectLst>
            </a:endParaRPr>
          </a:p>
        </p:txBody>
      </p:sp>
      <p:sp>
        <p:nvSpPr>
          <p:cNvPr id="5" name="テキスト ボックス 4"/>
          <p:cNvSpPr txBox="1"/>
          <p:nvPr/>
        </p:nvSpPr>
        <p:spPr>
          <a:xfrm>
            <a:off x="7812360" y="116632"/>
            <a:ext cx="1224136"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198</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201</a:t>
            </a:r>
          </a:p>
          <a:p>
            <a:pPr algn="ctr">
              <a:defRPr/>
            </a:pPr>
            <a:r>
              <a:rPr lang="ja-JP" altLang="en-US" sz="1400" dirty="0" smtClean="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232</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240</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124744"/>
            <a:ext cx="8208912" cy="5544616"/>
          </a:xfrm>
          <a:prstGeom prst="rect">
            <a:avLst/>
          </a:prstGeom>
          <a:solidFill>
            <a:srgbClr val="FFFFCC"/>
          </a:solidFill>
          <a:effectLst>
            <a:innerShdw blurRad="63500" dist="50800" dir="13500000">
              <a:prstClr val="black">
                <a:alpha val="50000"/>
              </a:prstClr>
            </a:innerShdw>
          </a:effectLst>
        </p:spPr>
        <p:txBody>
          <a:bodyPr anchor="ctr"/>
          <a:lstStyle/>
          <a:p>
            <a:pPr marL="449263" indent="-449263" fontAlgn="auto">
              <a:spcBef>
                <a:spcPts val="0"/>
              </a:spcBef>
              <a:spcAft>
                <a:spcPts val="0"/>
              </a:spcAft>
              <a:tabLst>
                <a:tab pos="7350125" algn="r"/>
              </a:tabLst>
              <a:defRPr/>
            </a:pPr>
            <a:r>
              <a:rPr kumimoji="0" lang="ja-JP" altLang="en-US" sz="2200" dirty="0">
                <a:solidFill>
                  <a:srgbClr val="FF0000"/>
                </a:solidFill>
                <a:latin typeface="MS UI Gothic" pitchFamily="50" charset="-128"/>
                <a:ea typeface="MS UI Gothic" pitchFamily="50" charset="-128"/>
              </a:rPr>
              <a:t>（新）</a:t>
            </a:r>
            <a:r>
              <a:rPr kumimoji="0" lang="en-US" altLang="ja-JP" sz="2200" dirty="0">
                <a:solidFill>
                  <a:srgbClr val="FF0000"/>
                </a:solidFill>
                <a:latin typeface="MS UI Gothic" pitchFamily="50" charset="-128"/>
                <a:ea typeface="MS UI Gothic" pitchFamily="50" charset="-128"/>
              </a:rPr>
              <a:t>B001</a:t>
            </a:r>
            <a:r>
              <a:rPr kumimoji="0" lang="ja-JP" altLang="en-US" sz="2200" dirty="0">
                <a:solidFill>
                  <a:srgbClr val="FF0000"/>
                </a:solidFill>
                <a:latin typeface="MS UI Gothic" pitchFamily="50" charset="-128"/>
                <a:ea typeface="MS UI Gothic" pitchFamily="50" charset="-128"/>
              </a:rPr>
              <a:t>　</a:t>
            </a:r>
            <a:r>
              <a:rPr kumimoji="0" lang="en-US" altLang="ja-JP" sz="2200" dirty="0">
                <a:solidFill>
                  <a:srgbClr val="FF0000"/>
                </a:solidFill>
                <a:latin typeface="MS UI Gothic" pitchFamily="50" charset="-128"/>
                <a:ea typeface="MS UI Gothic" pitchFamily="50" charset="-128"/>
              </a:rPr>
              <a:t>26</a:t>
            </a:r>
            <a:r>
              <a:rPr kumimoji="0" lang="ja-JP" altLang="en-US" sz="2200" dirty="0">
                <a:solidFill>
                  <a:srgbClr val="FF0000"/>
                </a:solidFill>
                <a:latin typeface="MS UI Gothic" pitchFamily="50" charset="-128"/>
                <a:ea typeface="MS UI Gothic" pitchFamily="50" charset="-128"/>
              </a:rPr>
              <a:t>　植込型輸液ポンプ持続注入療法指導管理料</a:t>
            </a:r>
            <a:endParaRPr kumimoji="0" lang="en-US" altLang="ja-JP" sz="2200" dirty="0">
              <a:solidFill>
                <a:srgbClr val="FF0000"/>
              </a:solidFill>
              <a:latin typeface="MS UI Gothic" pitchFamily="50" charset="-128"/>
              <a:ea typeface="MS UI Gothic" pitchFamily="50" charset="-128"/>
            </a:endParaRPr>
          </a:p>
          <a:p>
            <a:pPr marL="6459538" fontAlgn="auto">
              <a:spcBef>
                <a:spcPts val="0"/>
              </a:spcBef>
              <a:spcAft>
                <a:spcPts val="0"/>
              </a:spcAft>
              <a:tabLst>
                <a:tab pos="7350125" algn="r"/>
              </a:tabLst>
              <a:defRPr/>
            </a:pPr>
            <a:r>
              <a:rPr kumimoji="0" lang="ja-JP" altLang="en-US" sz="2200" dirty="0">
                <a:solidFill>
                  <a:srgbClr val="FF0000"/>
                </a:solidFill>
                <a:latin typeface="MS UI Gothic" pitchFamily="50" charset="-128"/>
                <a:ea typeface="MS UI Gothic" pitchFamily="50" charset="-128"/>
              </a:rPr>
              <a:t>８１０点</a:t>
            </a:r>
          </a:p>
          <a:p>
            <a:pPr marL="1158875" indent="-282575" fontAlgn="auto">
              <a:spcBef>
                <a:spcPts val="0"/>
              </a:spcBef>
              <a:spcAft>
                <a:spcPts val="0"/>
              </a:spcAft>
              <a:tabLst>
                <a:tab pos="7181850" algn="r"/>
              </a:tabLst>
              <a:defRPr/>
            </a:pPr>
            <a:r>
              <a:rPr kumimoji="0" lang="ja-JP" altLang="en-US" sz="2200" dirty="0">
                <a:latin typeface="MS UI Gothic" pitchFamily="50" charset="-128"/>
                <a:ea typeface="MS UI Gothic" pitchFamily="50" charset="-128"/>
              </a:rPr>
              <a:t>注 　植込術を行った日から起算し３月以内の期間に行った場合には、導入期加算として、所定点数に</a:t>
            </a:r>
            <a:r>
              <a:rPr kumimoji="0" lang="ja-JP" altLang="en-US" sz="2200" dirty="0">
                <a:solidFill>
                  <a:srgbClr val="FF0000"/>
                </a:solidFill>
                <a:latin typeface="MS UI Gothic" pitchFamily="50" charset="-128"/>
                <a:ea typeface="MS UI Gothic" pitchFamily="50" charset="-128"/>
              </a:rPr>
              <a:t>１４０点を加算</a:t>
            </a:r>
            <a:r>
              <a:rPr kumimoji="0" lang="ja-JP" altLang="en-US" sz="2200" dirty="0">
                <a:latin typeface="MS UI Gothic" pitchFamily="50" charset="-128"/>
                <a:ea typeface="MS UI Gothic" pitchFamily="50" charset="-128"/>
              </a:rPr>
              <a:t>する。</a:t>
            </a:r>
            <a:endParaRPr kumimoji="0" lang="en-US" altLang="ja-JP" sz="2200" dirty="0">
              <a:latin typeface="MS UI Gothic" pitchFamily="50" charset="-128"/>
              <a:ea typeface="MS UI Gothic" pitchFamily="50" charset="-128"/>
            </a:endParaRPr>
          </a:p>
          <a:p>
            <a:pPr fontAlgn="auto">
              <a:spcBef>
                <a:spcPts val="1200"/>
              </a:spcBef>
              <a:spcAft>
                <a:spcPts val="0"/>
              </a:spcAft>
              <a:tabLst>
                <a:tab pos="7350125" algn="r"/>
              </a:tabLst>
              <a:defRPr/>
            </a:pPr>
            <a:r>
              <a:rPr kumimoji="0" lang="ja-JP" altLang="en-US" sz="2200" dirty="0">
                <a:solidFill>
                  <a:srgbClr val="FF0000"/>
                </a:solidFill>
                <a:latin typeface="MS UI Gothic" pitchFamily="50" charset="-128"/>
                <a:ea typeface="MS UI Gothic" pitchFamily="50" charset="-128"/>
              </a:rPr>
              <a:t>（新）</a:t>
            </a:r>
            <a:r>
              <a:rPr kumimoji="0" lang="en-US" altLang="ja-JP" sz="2200" dirty="0">
                <a:solidFill>
                  <a:srgbClr val="FF0000"/>
                </a:solidFill>
                <a:latin typeface="MS UI Gothic" pitchFamily="50" charset="-128"/>
                <a:ea typeface="MS UI Gothic" pitchFamily="50" charset="-128"/>
              </a:rPr>
              <a:t>C110-2</a:t>
            </a:r>
            <a:r>
              <a:rPr kumimoji="0" lang="ja-JP" altLang="en-US" sz="2200" dirty="0">
                <a:solidFill>
                  <a:srgbClr val="FF0000"/>
                </a:solidFill>
                <a:latin typeface="MS UI Gothic" pitchFamily="50" charset="-128"/>
                <a:ea typeface="MS UI Gothic" pitchFamily="50" charset="-128"/>
              </a:rPr>
              <a:t>　在宅振戦等刺激装置治療指導管理料</a:t>
            </a:r>
            <a:endParaRPr kumimoji="0" lang="en-US" altLang="ja-JP" sz="2200" dirty="0">
              <a:solidFill>
                <a:srgbClr val="FF0000"/>
              </a:solidFill>
              <a:latin typeface="MS UI Gothic" pitchFamily="50" charset="-128"/>
              <a:ea typeface="MS UI Gothic" pitchFamily="50" charset="-128"/>
            </a:endParaRPr>
          </a:p>
          <a:p>
            <a:pPr marL="6459538" fontAlgn="auto">
              <a:spcBef>
                <a:spcPts val="0"/>
              </a:spcBef>
              <a:spcAft>
                <a:spcPts val="0"/>
              </a:spcAft>
              <a:tabLst>
                <a:tab pos="7350125" algn="r"/>
              </a:tabLst>
              <a:defRPr/>
            </a:pPr>
            <a:r>
              <a:rPr kumimoji="0" lang="ja-JP" altLang="en-US" sz="2200" dirty="0">
                <a:solidFill>
                  <a:srgbClr val="FF0000"/>
                </a:solidFill>
                <a:latin typeface="MS UI Gothic" pitchFamily="50" charset="-128"/>
                <a:ea typeface="MS UI Gothic" pitchFamily="50" charset="-128"/>
              </a:rPr>
              <a:t>８１０点</a:t>
            </a:r>
          </a:p>
          <a:p>
            <a:pPr marL="1158875" indent="-282575" fontAlgn="auto">
              <a:spcBef>
                <a:spcPts val="0"/>
              </a:spcBef>
              <a:spcAft>
                <a:spcPts val="0"/>
              </a:spcAft>
              <a:tabLst>
                <a:tab pos="7181850" algn="r"/>
              </a:tabLst>
              <a:defRPr/>
            </a:pPr>
            <a:r>
              <a:rPr kumimoji="0" lang="ja-JP" altLang="en-US" sz="2200" dirty="0">
                <a:latin typeface="MS UI Gothic" pitchFamily="50" charset="-128"/>
                <a:ea typeface="MS UI Gothic" pitchFamily="50" charset="-128"/>
              </a:rPr>
              <a:t>注 　植込術を行った日から起算し３月以内の期間に行った場合には、導入期加算として、所定点数に</a:t>
            </a:r>
            <a:r>
              <a:rPr kumimoji="0" lang="ja-JP" altLang="en-US" sz="2200" dirty="0">
                <a:solidFill>
                  <a:srgbClr val="FF0000"/>
                </a:solidFill>
                <a:latin typeface="MS UI Gothic" pitchFamily="50" charset="-128"/>
                <a:ea typeface="MS UI Gothic" pitchFamily="50" charset="-128"/>
              </a:rPr>
              <a:t>１４０点を加算</a:t>
            </a:r>
            <a:r>
              <a:rPr kumimoji="0" lang="ja-JP" altLang="en-US" sz="2200" dirty="0">
                <a:latin typeface="MS UI Gothic" pitchFamily="50" charset="-128"/>
                <a:ea typeface="MS UI Gothic" pitchFamily="50" charset="-128"/>
              </a:rPr>
              <a:t>する。</a:t>
            </a:r>
          </a:p>
          <a:p>
            <a:pPr fontAlgn="auto">
              <a:spcBef>
                <a:spcPts val="1200"/>
              </a:spcBef>
              <a:spcAft>
                <a:spcPts val="0"/>
              </a:spcAft>
              <a:tabLst>
                <a:tab pos="7350125" algn="r"/>
              </a:tabLst>
              <a:defRPr/>
            </a:pPr>
            <a:r>
              <a:rPr kumimoji="0" lang="ja-JP" altLang="en-US" sz="2200" dirty="0">
                <a:solidFill>
                  <a:srgbClr val="FF0000"/>
                </a:solidFill>
                <a:latin typeface="MS UI Gothic" pitchFamily="50" charset="-128"/>
                <a:ea typeface="MS UI Gothic" pitchFamily="50" charset="-128"/>
              </a:rPr>
              <a:t>（</a:t>
            </a:r>
            <a:r>
              <a:rPr kumimoji="0" lang="zh-TW" altLang="en-US" sz="2200" dirty="0">
                <a:solidFill>
                  <a:srgbClr val="FF0000"/>
                </a:solidFill>
                <a:latin typeface="MS UI Gothic" pitchFamily="50" charset="-128"/>
                <a:ea typeface="MS UI Gothic" pitchFamily="50" charset="-128"/>
              </a:rPr>
              <a:t>新</a:t>
            </a:r>
            <a:r>
              <a:rPr kumimoji="0" lang="ja-JP" altLang="en-US" sz="2200" dirty="0">
                <a:solidFill>
                  <a:srgbClr val="FF0000"/>
                </a:solidFill>
                <a:latin typeface="MS UI Gothic" pitchFamily="50" charset="-128"/>
                <a:ea typeface="MS UI Gothic" pitchFamily="50" charset="-128"/>
              </a:rPr>
              <a:t>）</a:t>
            </a:r>
            <a:r>
              <a:rPr kumimoji="0" lang="en-US" altLang="ja-JP" sz="2200" dirty="0">
                <a:solidFill>
                  <a:srgbClr val="FF0000"/>
                </a:solidFill>
                <a:latin typeface="MS UI Gothic" pitchFamily="50" charset="-128"/>
                <a:ea typeface="MS UI Gothic" pitchFamily="50" charset="-128"/>
              </a:rPr>
              <a:t>C110-3</a:t>
            </a:r>
            <a:r>
              <a:rPr kumimoji="0" lang="ja-JP" altLang="en-US" sz="2200" dirty="0">
                <a:solidFill>
                  <a:srgbClr val="FF0000"/>
                </a:solidFill>
                <a:latin typeface="MS UI Gothic" pitchFamily="50" charset="-128"/>
                <a:ea typeface="MS UI Gothic" pitchFamily="50" charset="-128"/>
              </a:rPr>
              <a:t>　</a:t>
            </a:r>
            <a:r>
              <a:rPr kumimoji="0" lang="zh-TW" altLang="en-US" sz="2200" dirty="0">
                <a:solidFill>
                  <a:srgbClr val="FF0000"/>
                </a:solidFill>
                <a:latin typeface="MS UI Gothic" pitchFamily="50" charset="-128"/>
                <a:ea typeface="MS UI Gothic" pitchFamily="50" charset="-128"/>
              </a:rPr>
              <a:t>在宅迷走神経電気刺激治療指導管理料</a:t>
            </a:r>
            <a:endParaRPr kumimoji="0" lang="en-US" altLang="zh-TW" sz="2200" dirty="0">
              <a:solidFill>
                <a:srgbClr val="FF0000"/>
              </a:solidFill>
              <a:latin typeface="MS UI Gothic" pitchFamily="50" charset="-128"/>
              <a:ea typeface="MS UI Gothic" pitchFamily="50" charset="-128"/>
            </a:endParaRPr>
          </a:p>
          <a:p>
            <a:pPr marL="6459538" fontAlgn="auto">
              <a:spcBef>
                <a:spcPts val="0"/>
              </a:spcBef>
              <a:spcAft>
                <a:spcPts val="0"/>
              </a:spcAft>
              <a:tabLst>
                <a:tab pos="7350125" algn="r"/>
              </a:tabLst>
              <a:defRPr/>
            </a:pPr>
            <a:r>
              <a:rPr kumimoji="0" lang="ja-JP" altLang="en-US" sz="2200" dirty="0">
                <a:solidFill>
                  <a:srgbClr val="FF0000"/>
                </a:solidFill>
                <a:latin typeface="MS UI Gothic" pitchFamily="50" charset="-128"/>
                <a:ea typeface="MS UI Gothic" pitchFamily="50" charset="-128"/>
              </a:rPr>
              <a:t>８１０</a:t>
            </a:r>
            <a:r>
              <a:rPr kumimoji="0" lang="zh-TW" altLang="en-US" sz="2200" dirty="0">
                <a:solidFill>
                  <a:srgbClr val="FF0000"/>
                </a:solidFill>
                <a:latin typeface="MS UI Gothic" pitchFamily="50" charset="-128"/>
                <a:ea typeface="MS UI Gothic" pitchFamily="50" charset="-128"/>
              </a:rPr>
              <a:t>点</a:t>
            </a:r>
          </a:p>
          <a:p>
            <a:pPr marL="1158875" indent="-282575" fontAlgn="auto">
              <a:spcBef>
                <a:spcPts val="0"/>
              </a:spcBef>
              <a:spcAft>
                <a:spcPts val="0"/>
              </a:spcAft>
              <a:tabLst>
                <a:tab pos="7181850" algn="r"/>
              </a:tabLst>
              <a:defRPr/>
            </a:pPr>
            <a:r>
              <a:rPr kumimoji="0" lang="ja-JP" altLang="en-US" sz="2200" dirty="0">
                <a:latin typeface="MS UI Gothic" pitchFamily="50" charset="-128"/>
                <a:ea typeface="MS UI Gothic" pitchFamily="50" charset="-128"/>
              </a:rPr>
              <a:t>注 　植込術を行った日から起算し３月以内の期間に行った場合には、導入期加算として、所定点数に</a:t>
            </a:r>
            <a:r>
              <a:rPr kumimoji="0" lang="ja-JP" altLang="en-US" sz="2200" dirty="0">
                <a:solidFill>
                  <a:srgbClr val="FF0000"/>
                </a:solidFill>
                <a:latin typeface="MS UI Gothic" pitchFamily="50" charset="-128"/>
                <a:ea typeface="MS UI Gothic" pitchFamily="50" charset="-128"/>
              </a:rPr>
              <a:t>１４０点を加算</a:t>
            </a:r>
            <a:r>
              <a:rPr kumimoji="0" lang="ja-JP" altLang="en-US" sz="2200" dirty="0">
                <a:latin typeface="MS UI Gothic" pitchFamily="50" charset="-128"/>
                <a:ea typeface="MS UI Gothic" pitchFamily="50" charset="-128"/>
              </a:rPr>
              <a:t>する。</a:t>
            </a:r>
          </a:p>
          <a:p>
            <a:pPr fontAlgn="auto">
              <a:spcBef>
                <a:spcPts val="1200"/>
              </a:spcBef>
              <a:spcAft>
                <a:spcPts val="0"/>
              </a:spcAft>
              <a:tabLst>
                <a:tab pos="7350125" algn="r"/>
              </a:tabLst>
              <a:defRPr/>
            </a:pPr>
            <a:r>
              <a:rPr kumimoji="0" lang="ja-JP" altLang="en-US" sz="2200" dirty="0">
                <a:solidFill>
                  <a:srgbClr val="FF0000"/>
                </a:solidFill>
                <a:latin typeface="MS UI Gothic" pitchFamily="50" charset="-128"/>
                <a:ea typeface="MS UI Gothic" pitchFamily="50" charset="-128"/>
              </a:rPr>
              <a:t>（</a:t>
            </a:r>
            <a:r>
              <a:rPr kumimoji="0" lang="zh-TW" altLang="en-US" sz="2200" dirty="0">
                <a:solidFill>
                  <a:srgbClr val="FF0000"/>
                </a:solidFill>
                <a:latin typeface="MS UI Gothic" pitchFamily="50" charset="-128"/>
                <a:ea typeface="MS UI Gothic" pitchFamily="50" charset="-128"/>
              </a:rPr>
              <a:t>改</a:t>
            </a:r>
            <a:r>
              <a:rPr kumimoji="0" lang="ja-JP" altLang="en-US" sz="2200" dirty="0">
                <a:solidFill>
                  <a:srgbClr val="FF0000"/>
                </a:solidFill>
                <a:latin typeface="MS UI Gothic" pitchFamily="50" charset="-128"/>
                <a:ea typeface="MS UI Gothic" pitchFamily="50" charset="-128"/>
              </a:rPr>
              <a:t>）</a:t>
            </a:r>
            <a:r>
              <a:rPr kumimoji="0" lang="en-US" altLang="ja-JP" sz="2200" dirty="0">
                <a:solidFill>
                  <a:srgbClr val="FF0000"/>
                </a:solidFill>
                <a:latin typeface="MS UI Gothic" pitchFamily="50" charset="-128"/>
                <a:ea typeface="MS UI Gothic" pitchFamily="50" charset="-128"/>
              </a:rPr>
              <a:t>C116</a:t>
            </a:r>
            <a:r>
              <a:rPr kumimoji="0" lang="ja-JP" altLang="en-US" sz="2200" dirty="0">
                <a:solidFill>
                  <a:srgbClr val="FF0000"/>
                </a:solidFill>
                <a:latin typeface="MS UI Gothic" pitchFamily="50" charset="-128"/>
                <a:ea typeface="MS UI Gothic" pitchFamily="50" charset="-128"/>
              </a:rPr>
              <a:t>　</a:t>
            </a:r>
            <a:r>
              <a:rPr kumimoji="0" lang="zh-TW" altLang="en-US" sz="2200" dirty="0">
                <a:solidFill>
                  <a:srgbClr val="FF0000"/>
                </a:solidFill>
                <a:latin typeface="MS UI Gothic" pitchFamily="50" charset="-128"/>
                <a:ea typeface="MS UI Gothic" pitchFamily="50" charset="-128"/>
              </a:rPr>
              <a:t>在宅植込型補助人工心臓（非拍動流型）指導管理料 </a:t>
            </a:r>
            <a:endParaRPr kumimoji="0" lang="en-US" altLang="zh-TW" sz="2200" dirty="0">
              <a:solidFill>
                <a:srgbClr val="FF0000"/>
              </a:solidFill>
              <a:latin typeface="MS UI Gothic" pitchFamily="50" charset="-128"/>
              <a:ea typeface="MS UI Gothic" pitchFamily="50" charset="-128"/>
            </a:endParaRPr>
          </a:p>
          <a:p>
            <a:pPr marL="6103938" fontAlgn="auto">
              <a:spcBef>
                <a:spcPts val="0"/>
              </a:spcBef>
              <a:spcAft>
                <a:spcPts val="0"/>
              </a:spcAft>
              <a:tabLst>
                <a:tab pos="7350125" algn="r"/>
              </a:tabLst>
              <a:defRPr/>
            </a:pPr>
            <a:r>
              <a:rPr kumimoji="0" lang="ja-JP" altLang="en-US" sz="2200" dirty="0">
                <a:solidFill>
                  <a:srgbClr val="FF0000"/>
                </a:solidFill>
                <a:latin typeface="MS UI Gothic" pitchFamily="50" charset="-128"/>
                <a:ea typeface="MS UI Gothic" pitchFamily="50" charset="-128"/>
              </a:rPr>
              <a:t>４５</a:t>
            </a:r>
            <a:r>
              <a:rPr kumimoji="0" lang="en-US" altLang="ja-JP" sz="2200" dirty="0">
                <a:solidFill>
                  <a:srgbClr val="FF0000"/>
                </a:solidFill>
                <a:latin typeface="MS UI Gothic" pitchFamily="50" charset="-128"/>
                <a:ea typeface="MS UI Gothic" pitchFamily="50" charset="-128"/>
              </a:rPr>
              <a:t>,</a:t>
            </a:r>
            <a:r>
              <a:rPr kumimoji="0" lang="ja-JP" altLang="en-US" sz="2200" dirty="0">
                <a:solidFill>
                  <a:srgbClr val="FF0000"/>
                </a:solidFill>
                <a:latin typeface="MS UI Gothic" pitchFamily="50" charset="-128"/>
                <a:ea typeface="MS UI Gothic" pitchFamily="50" charset="-128"/>
              </a:rPr>
              <a:t>０００</a:t>
            </a:r>
            <a:r>
              <a:rPr kumimoji="0" lang="zh-TW" altLang="en-US" sz="2200" dirty="0">
                <a:solidFill>
                  <a:srgbClr val="FF0000"/>
                </a:solidFill>
                <a:latin typeface="MS UI Gothic" pitchFamily="50" charset="-128"/>
                <a:ea typeface="MS UI Gothic" pitchFamily="50" charset="-128"/>
              </a:rPr>
              <a:t>点</a:t>
            </a:r>
            <a:endParaRPr kumimoji="0" lang="en-US" altLang="ja-JP" sz="2200" dirty="0">
              <a:solidFill>
                <a:srgbClr val="FF0000"/>
              </a:solidFill>
              <a:latin typeface="MS UI Gothic" pitchFamily="50" charset="-128"/>
              <a:ea typeface="MS UI Gothic" pitchFamily="50" charset="-128"/>
            </a:endParaRPr>
          </a:p>
        </p:txBody>
      </p:sp>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在宅の療養に係る技術・機器等の評価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055B72EE-861B-4CA6-9ED0-42465D994B6B}" type="slidenum">
              <a:rPr lang="en-US" sz="1400">
                <a:effectLst>
                  <a:outerShdw blurRad="38100" dist="38100" dir="2700000" algn="tl">
                    <a:srgbClr val="000000">
                      <a:alpha val="43137"/>
                    </a:srgbClr>
                  </a:outerShdw>
                </a:effectLst>
              </a:rPr>
              <a:pPr algn="r">
                <a:defRPr/>
              </a:pPr>
              <a:t>309</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5508104" y="908720"/>
            <a:ext cx="342088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133</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198</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199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161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235</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236</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3"/>
          <p:cNvSpPr txBox="1">
            <a:spLocks noChangeArrowheads="1"/>
          </p:cNvSpPr>
          <p:nvPr/>
        </p:nvSpPr>
        <p:spPr bwMode="auto">
          <a:xfrm>
            <a:off x="250825" y="3213100"/>
            <a:ext cx="8715375" cy="2952750"/>
          </a:xfrm>
          <a:prstGeom prst="rect">
            <a:avLst/>
          </a:prstGeom>
          <a:noFill/>
          <a:ln w="12700">
            <a:solidFill>
              <a:schemeClr val="tx1"/>
            </a:solidFill>
            <a:prstDash val="dash"/>
            <a:miter lim="800000"/>
            <a:headEnd/>
            <a:tailEnd/>
          </a:ln>
        </p:spPr>
        <p:txBody>
          <a:bodyPr/>
          <a:lstStyle/>
          <a:p>
            <a:r>
              <a:rPr lang="en-US" altLang="ja-JP" sz="2200">
                <a:solidFill>
                  <a:srgbClr val="000000"/>
                </a:solidFill>
                <a:ea typeface="HG創英角ｺﾞｼｯｸUB" pitchFamily="49" charset="-128"/>
              </a:rPr>
              <a:t>【</a:t>
            </a:r>
            <a:r>
              <a:rPr lang="ja-JP" altLang="en-US" sz="2200">
                <a:solidFill>
                  <a:srgbClr val="000000"/>
                </a:solidFill>
                <a:ea typeface="HG創英角ｺﾞｼｯｸUB" pitchFamily="49" charset="-128"/>
              </a:rPr>
              <a:t>前回改定における再診料の引下げ</a:t>
            </a:r>
            <a:r>
              <a:rPr lang="en-US" altLang="ja-JP" sz="2200">
                <a:solidFill>
                  <a:srgbClr val="000000"/>
                </a:solidFill>
                <a:ea typeface="HG創英角ｺﾞｼｯｸUB" pitchFamily="49" charset="-128"/>
              </a:rPr>
              <a:t>】</a:t>
            </a:r>
          </a:p>
          <a:p>
            <a:r>
              <a:rPr lang="en-US" altLang="ja-JP" sz="2000">
                <a:solidFill>
                  <a:srgbClr val="000000"/>
                </a:solidFill>
              </a:rPr>
              <a:t>   </a:t>
            </a:r>
            <a:r>
              <a:rPr lang="ja-JP" altLang="en-US" sz="2000">
                <a:solidFill>
                  <a:srgbClr val="000000"/>
                </a:solidFill>
              </a:rPr>
              <a:t>これまで「病院は入院、診療所は外来」という役割分担の下、診療所の主たる財源である再診料が病院（</a:t>
            </a:r>
            <a:r>
              <a:rPr lang="en-US" altLang="ja-JP" sz="2000">
                <a:solidFill>
                  <a:srgbClr val="000000"/>
                </a:solidFill>
              </a:rPr>
              <a:t>200</a:t>
            </a:r>
            <a:r>
              <a:rPr lang="ja-JP" altLang="en-US" sz="2000">
                <a:solidFill>
                  <a:srgbClr val="000000"/>
                </a:solidFill>
              </a:rPr>
              <a:t>床未満）の再診料よりも高く設定されてきた。</a:t>
            </a:r>
          </a:p>
          <a:p>
            <a:r>
              <a:rPr lang="ja-JP" altLang="en-US" sz="2000">
                <a:solidFill>
                  <a:srgbClr val="000000"/>
                </a:solidFill>
              </a:rPr>
              <a:t>前回改定前の再診料は、</a:t>
            </a:r>
            <a:r>
              <a:rPr lang="ja-JP" altLang="en-US" sz="2000">
                <a:solidFill>
                  <a:srgbClr val="0000FF"/>
                </a:solidFill>
              </a:rPr>
              <a:t>診療所７１点、病院６０点</a:t>
            </a:r>
            <a:r>
              <a:rPr lang="ja-JP" altLang="en-US" sz="2000">
                <a:solidFill>
                  <a:srgbClr val="000000"/>
                </a:solidFill>
              </a:rPr>
              <a:t>である。</a:t>
            </a:r>
          </a:p>
          <a:p>
            <a:r>
              <a:rPr lang="ja-JP" altLang="en-US" sz="2000">
                <a:solidFill>
                  <a:srgbClr val="000000"/>
                </a:solidFill>
              </a:rPr>
              <a:t>  これに対し、「患者にとって病院と診療所の再診料が異なることはわかりにくい」との指摘があった。</a:t>
            </a:r>
          </a:p>
          <a:p>
            <a:r>
              <a:rPr lang="ja-JP" altLang="en-US" sz="2000">
                <a:solidFill>
                  <a:srgbClr val="000000"/>
                </a:solidFill>
              </a:rPr>
              <a:t>　中医協において診療側委員は「病院を引上げて再診料を統一することに異論はない」としたが、前回改定が１０年ぶりのプラス改定であった中、診療所の再診料は</a:t>
            </a:r>
            <a:r>
              <a:rPr lang="ja-JP" altLang="en-US" sz="2000" b="1" u="sng">
                <a:solidFill>
                  <a:srgbClr val="FF0000"/>
                </a:solidFill>
              </a:rPr>
              <a:t>明確な理由なく</a:t>
            </a:r>
            <a:r>
              <a:rPr lang="ja-JP" altLang="en-US" sz="2000">
                <a:solidFill>
                  <a:srgbClr val="0000FF"/>
                </a:solidFill>
              </a:rPr>
              <a:t>２点</a:t>
            </a:r>
            <a:r>
              <a:rPr lang="ja-JP" altLang="en-US" sz="2000">
                <a:solidFill>
                  <a:srgbClr val="000000"/>
                </a:solidFill>
              </a:rPr>
              <a:t>引下げられ、</a:t>
            </a:r>
            <a:r>
              <a:rPr lang="ja-JP" altLang="en-US" sz="2000" b="1">
                <a:solidFill>
                  <a:srgbClr val="FF0066"/>
                </a:solidFill>
              </a:rPr>
              <a:t>６９点</a:t>
            </a:r>
            <a:r>
              <a:rPr lang="ja-JP" altLang="en-US" sz="2000">
                <a:solidFill>
                  <a:srgbClr val="FF0066"/>
                </a:solidFill>
              </a:rPr>
              <a:t>で統一</a:t>
            </a:r>
            <a:r>
              <a:rPr lang="ja-JP" altLang="en-US" sz="2000">
                <a:solidFill>
                  <a:srgbClr val="000000"/>
                </a:solidFill>
              </a:rPr>
              <a:t>された。</a:t>
            </a:r>
          </a:p>
        </p:txBody>
      </p:sp>
      <p:sp>
        <p:nvSpPr>
          <p:cNvPr id="88066" name="Text Box 4"/>
          <p:cNvSpPr txBox="1">
            <a:spLocks noChangeArrowheads="1"/>
          </p:cNvSpPr>
          <p:nvPr/>
        </p:nvSpPr>
        <p:spPr bwMode="auto">
          <a:xfrm>
            <a:off x="250825" y="476250"/>
            <a:ext cx="8713788" cy="2592388"/>
          </a:xfrm>
          <a:prstGeom prst="rect">
            <a:avLst/>
          </a:prstGeom>
          <a:noFill/>
          <a:ln w="12700">
            <a:solidFill>
              <a:schemeClr val="tx1"/>
            </a:solidFill>
            <a:prstDash val="dash"/>
            <a:miter lim="800000"/>
            <a:headEnd/>
            <a:tailEnd/>
          </a:ln>
        </p:spPr>
        <p:txBody>
          <a:bodyPr/>
          <a:lstStyle/>
          <a:p>
            <a:r>
              <a:rPr lang="en-US" altLang="ja-JP" sz="2200">
                <a:solidFill>
                  <a:srgbClr val="000000"/>
                </a:solidFill>
                <a:ea typeface="HG創英角ｺﾞｼｯｸUB" pitchFamily="49" charset="-128"/>
              </a:rPr>
              <a:t>【</a:t>
            </a:r>
            <a:r>
              <a:rPr lang="ja-JP" altLang="en-US" sz="2200">
                <a:solidFill>
                  <a:srgbClr val="000000"/>
                </a:solidFill>
                <a:ea typeface="HG創英角ｺﾞｼｯｸUB" pitchFamily="49" charset="-128"/>
              </a:rPr>
              <a:t>日本医師会の要望</a:t>
            </a:r>
            <a:r>
              <a:rPr lang="en-US" altLang="ja-JP" sz="2200">
                <a:solidFill>
                  <a:srgbClr val="000000"/>
                </a:solidFill>
                <a:ea typeface="HG創英角ｺﾞｼｯｸUB" pitchFamily="49" charset="-128"/>
              </a:rPr>
              <a:t>】</a:t>
            </a:r>
          </a:p>
          <a:p>
            <a:r>
              <a:rPr lang="ja-JP" altLang="en-US" sz="2000">
                <a:solidFill>
                  <a:srgbClr val="000000"/>
                </a:solidFill>
                <a:latin typeface="ＭＳ Ｐゴシック" charset="-128"/>
              </a:rPr>
              <a:t>　前回改定の結果、医療費が大規模病院に偏在し、地域医療はいまだ危機に瀕している。日本医師会は、</a:t>
            </a:r>
            <a:r>
              <a:rPr lang="ja-JP" altLang="en-US" sz="2000">
                <a:solidFill>
                  <a:srgbClr val="0000FF"/>
                </a:solidFill>
                <a:latin typeface="ＭＳ Ｐゴシック" charset="-128"/>
              </a:rPr>
              <a:t>診療所、中小病院に係る診療上の不合理</a:t>
            </a:r>
            <a:r>
              <a:rPr lang="ja-JP" altLang="en-US" sz="2000">
                <a:solidFill>
                  <a:srgbClr val="000000"/>
                </a:solidFill>
                <a:latin typeface="ＭＳ Ｐゴシック" charset="-128"/>
              </a:rPr>
              <a:t>を徹底的に</a:t>
            </a:r>
            <a:r>
              <a:rPr lang="ja-JP" altLang="en-US" sz="2000">
                <a:solidFill>
                  <a:srgbClr val="0000FF"/>
                </a:solidFill>
                <a:latin typeface="ＭＳ Ｐゴシック" charset="-128"/>
              </a:rPr>
              <a:t>是正</a:t>
            </a:r>
            <a:r>
              <a:rPr lang="ja-JP" altLang="en-US" sz="2000">
                <a:solidFill>
                  <a:srgbClr val="000000"/>
                </a:solidFill>
                <a:latin typeface="ＭＳ Ｐゴシック" charset="-128"/>
              </a:rPr>
              <a:t>することを要望する。</a:t>
            </a:r>
          </a:p>
          <a:p>
            <a:endParaRPr lang="ja-JP" altLang="en-US" sz="2000">
              <a:solidFill>
                <a:srgbClr val="000000"/>
              </a:solidFill>
              <a:latin typeface="ＭＳ Ｐゴシック" charset="-128"/>
            </a:endParaRPr>
          </a:p>
          <a:p>
            <a:r>
              <a:rPr lang="ja-JP" altLang="en-US" sz="2000">
                <a:solidFill>
                  <a:srgbClr val="000000"/>
                </a:solidFill>
                <a:latin typeface="ＭＳ Ｐゴシック" charset="-128"/>
              </a:rPr>
              <a:t>　最重点項目は、</a:t>
            </a:r>
            <a:r>
              <a:rPr lang="ja-JP" altLang="en-US" sz="2000">
                <a:solidFill>
                  <a:srgbClr val="0000FF"/>
                </a:solidFill>
                <a:latin typeface="ＭＳ Ｐゴシック" charset="-128"/>
              </a:rPr>
              <a:t>診療所、中小病院の再診料の見直し</a:t>
            </a:r>
            <a:r>
              <a:rPr lang="ja-JP" altLang="en-US" sz="2000">
                <a:solidFill>
                  <a:srgbClr val="000000"/>
                </a:solidFill>
                <a:latin typeface="ＭＳ Ｐゴシック" charset="-128"/>
              </a:rPr>
              <a:t>である。診療所、中小病院の再診料の水準を前回改定前の診療所の水準に戻し、さらに今回のプラス改定の中で適正に評価されることを要望する。</a:t>
            </a:r>
          </a:p>
        </p:txBody>
      </p:sp>
      <p:sp>
        <p:nvSpPr>
          <p:cNvPr id="74755"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14E6B510-760D-452E-A170-750587971171}" type="slidenum">
              <a:rPr kumimoji="1" lang="en-US" altLang="ja-JP" smtClean="0"/>
              <a:pPr fontAlgn="base">
                <a:spcAft>
                  <a:spcPct val="0"/>
                </a:spcAft>
                <a:defRPr/>
              </a:pPr>
              <a:t>31</a:t>
            </a:fld>
            <a:endParaRPr kumimoji="1" lang="en-US" altLang="ja-JP" smtClean="0"/>
          </a:p>
        </p:txBody>
      </p:sp>
    </p:spTree>
    <p:extLst>
      <p:ext uri="{BB962C8B-B14F-4D97-AF65-F5344CB8AC3E}">
        <p14:creationId xmlns:p14="http://schemas.microsoft.com/office/powerpoint/2010/main" xmlns="" val="988591809"/>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836712"/>
            <a:ext cx="8208912" cy="1656184"/>
          </a:xfrm>
          <a:prstGeom prst="rect">
            <a:avLst/>
          </a:prstGeom>
          <a:solidFill>
            <a:srgbClr val="FFFFCC"/>
          </a:solidFill>
          <a:effectLst>
            <a:innerShdw blurRad="63500" dist="50800" dir="13500000">
              <a:prstClr val="black">
                <a:alpha val="50000"/>
              </a:prstClr>
            </a:innerShdw>
          </a:effectLst>
        </p:spPr>
        <p:txBody>
          <a:bodyPr anchor="ctr"/>
          <a:lstStyle/>
          <a:p>
            <a:pPr indent="263525" fontAlgn="auto">
              <a:spcBef>
                <a:spcPts val="0"/>
              </a:spcBef>
              <a:spcAft>
                <a:spcPts val="0"/>
              </a:spcAft>
              <a:defRPr/>
            </a:pPr>
            <a:r>
              <a:rPr kumimoji="0" lang="ja-JP" altLang="en-US" sz="2000" dirty="0" smtClean="0">
                <a:latin typeface="MS UI Gothic" pitchFamily="50" charset="-128"/>
                <a:ea typeface="MS UI Gothic" pitchFamily="50" charset="-128"/>
              </a:rPr>
              <a:t>在宅</a:t>
            </a:r>
            <a:r>
              <a:rPr kumimoji="0" lang="ja-JP" altLang="en-US" sz="2000" dirty="0">
                <a:latin typeface="MS UI Gothic" pitchFamily="50" charset="-128"/>
                <a:ea typeface="MS UI Gothic" pitchFamily="50" charset="-128"/>
              </a:rPr>
              <a:t>酸素療法や、在宅持続陽圧呼吸療法については、一般的に月に１回の療養上の指導を行っているが、患者の体調等の医学的な理由により外来受診ができなかった場合には、月をまたいでの受診となることがあると指摘されていることから、</a:t>
            </a:r>
            <a:r>
              <a:rPr kumimoji="0" lang="ja-JP" altLang="en-US" sz="2000" dirty="0">
                <a:solidFill>
                  <a:srgbClr val="0070C0"/>
                </a:solidFill>
                <a:latin typeface="MS UI Gothic" pitchFamily="50" charset="-128"/>
                <a:ea typeface="MS UI Gothic" pitchFamily="50" charset="-128"/>
              </a:rPr>
              <a:t>在宅療養指導管理材料加算について、複数月分の材料加算を１月で算定</a:t>
            </a:r>
            <a:r>
              <a:rPr kumimoji="0" lang="ja-JP" altLang="en-US" sz="2000" dirty="0">
                <a:latin typeface="MS UI Gothic" pitchFamily="50" charset="-128"/>
                <a:ea typeface="MS UI Gothic" pitchFamily="50" charset="-128"/>
              </a:rPr>
              <a:t>できることとする。</a:t>
            </a:r>
            <a:endParaRPr kumimoji="0" lang="en-US" altLang="ja-JP" sz="2000" dirty="0">
              <a:latin typeface="MS UI Gothic" pitchFamily="50" charset="-128"/>
              <a:ea typeface="MS UI Gothic" pitchFamily="50" charset="-128"/>
            </a:endParaRPr>
          </a:p>
        </p:txBody>
      </p:sp>
      <p:graphicFrame>
        <p:nvGraphicFramePr>
          <p:cNvPr id="6" name="コンテンツ プレースホルダ 6"/>
          <p:cNvGraphicFramePr>
            <a:graphicFrameLocks noGrp="1"/>
          </p:cNvGraphicFramePr>
          <p:nvPr>
            <p:ph idx="1"/>
          </p:nvPr>
        </p:nvGraphicFramePr>
        <p:xfrm>
          <a:off x="467544" y="2492896"/>
          <a:ext cx="8229600" cy="4248472"/>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57930">
                <a:tc>
                  <a:txBody>
                    <a:bodyPr/>
                    <a:lstStyle/>
                    <a:p>
                      <a:pPr algn="ctr"/>
                      <a:r>
                        <a:rPr kumimoji="1" lang="ja-JP" altLang="en-US" sz="1700" b="1" dirty="0" smtClean="0">
                          <a:solidFill>
                            <a:srgbClr val="FF0000"/>
                          </a:solidFill>
                          <a:latin typeface="MS UI Gothic" pitchFamily="50" charset="-128"/>
                          <a:ea typeface="MS UI Gothic" pitchFamily="50" charset="-128"/>
                        </a:rPr>
                        <a:t>改　定　後</a:t>
                      </a:r>
                      <a:endParaRPr kumimoji="1" lang="ja-JP" altLang="en-US" sz="17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700" dirty="0" smtClean="0">
                          <a:latin typeface="MS UI Gothic" pitchFamily="50" charset="-128"/>
                          <a:ea typeface="MS UI Gothic" pitchFamily="50" charset="-128"/>
                        </a:rPr>
                        <a:t>現　　行</a:t>
                      </a:r>
                      <a:endParaRPr kumimoji="1" lang="ja-JP" altLang="en-US" sz="1700" dirty="0">
                        <a:latin typeface="MS UI Gothic" pitchFamily="50" charset="-128"/>
                        <a:ea typeface="MS UI Gothic" pitchFamily="50" charset="-128"/>
                      </a:endParaRPr>
                    </a:p>
                  </a:txBody>
                  <a:tcPr anchor="ctr">
                    <a:solidFill>
                      <a:schemeClr val="accent5">
                        <a:lumMod val="20000"/>
                        <a:lumOff val="80000"/>
                      </a:schemeClr>
                    </a:solidFill>
                  </a:tcPr>
                </a:tc>
              </a:tr>
              <a:tr h="1680714">
                <a:tc>
                  <a:txBody>
                    <a:bodyPr/>
                    <a:lstStyle/>
                    <a:p>
                      <a:pPr marL="0" marR="0" indent="0" defTabSz="252413" eaLnBrk="1" fontAlgn="auto" latinLnBrk="0" hangingPunct="1">
                        <a:lnSpc>
                          <a:spcPct val="100000"/>
                        </a:lnSpc>
                        <a:spcBef>
                          <a:spcPts val="0"/>
                        </a:spcBef>
                        <a:spcAft>
                          <a:spcPts val="0"/>
                        </a:spcAft>
                        <a:buClrTx/>
                        <a:buSzTx/>
                        <a:buFontTx/>
                        <a:buNone/>
                        <a:tabLst>
                          <a:tab pos="3773488" algn="r"/>
                        </a:tabLst>
                        <a:defRPr/>
                      </a:pPr>
                      <a:r>
                        <a:rPr kumimoji="1" lang="ja-JP" altLang="en-US" sz="1700" b="0" baseline="0" dirty="0" smtClean="0">
                          <a:solidFill>
                            <a:schemeClr val="tx1"/>
                          </a:solidFill>
                          <a:latin typeface="MS UI Gothic" pitchFamily="50" charset="-128"/>
                          <a:ea typeface="MS UI Gothic" pitchFamily="50" charset="-128"/>
                          <a:cs typeface="+mn-cs"/>
                        </a:rPr>
                        <a:t>Ｃ</a:t>
                      </a:r>
                      <a:r>
                        <a:rPr kumimoji="1" lang="en-US" altLang="ja-JP" sz="1700" b="0" baseline="0" dirty="0" smtClean="0">
                          <a:solidFill>
                            <a:schemeClr val="tx1"/>
                          </a:solidFill>
                          <a:latin typeface="MS UI Gothic" pitchFamily="50" charset="-128"/>
                          <a:ea typeface="MS UI Gothic" pitchFamily="50" charset="-128"/>
                          <a:cs typeface="+mn-cs"/>
                        </a:rPr>
                        <a:t>157</a:t>
                      </a:r>
                      <a:r>
                        <a:rPr kumimoji="1" lang="ja-JP" altLang="en-US" sz="1700" b="0" baseline="0" dirty="0" smtClean="0">
                          <a:solidFill>
                            <a:schemeClr val="tx1"/>
                          </a:solidFill>
                          <a:latin typeface="MS UI Gothic" pitchFamily="50" charset="-128"/>
                          <a:ea typeface="MS UI Gothic" pitchFamily="50" charset="-128"/>
                          <a:cs typeface="+mn-cs"/>
                        </a:rPr>
                        <a:t>　酸素ボンベ加算</a:t>
                      </a:r>
                      <a:endParaRPr kumimoji="1" lang="en-US" altLang="ja-JP" sz="1700" b="0" baseline="0" dirty="0" smtClean="0">
                        <a:solidFill>
                          <a:schemeClr val="tx1"/>
                        </a:solidFill>
                        <a:latin typeface="MS UI Gothic" pitchFamily="50" charset="-128"/>
                        <a:ea typeface="MS UI Gothic" pitchFamily="50" charset="-128"/>
                        <a:cs typeface="+mn-cs"/>
                      </a:endParaRPr>
                    </a:p>
                    <a:p>
                      <a:pPr marL="182563" marR="0" indent="-182563" defTabSz="252413" eaLnBrk="1" fontAlgn="auto" latinLnBrk="0" hangingPunct="1">
                        <a:lnSpc>
                          <a:spcPct val="100000"/>
                        </a:lnSpc>
                        <a:spcBef>
                          <a:spcPts val="0"/>
                        </a:spcBef>
                        <a:spcAft>
                          <a:spcPts val="0"/>
                        </a:spcAft>
                        <a:buClrTx/>
                        <a:buSzTx/>
                        <a:buFontTx/>
                        <a:buNone/>
                        <a:tabLst>
                          <a:tab pos="3773488" algn="r"/>
                        </a:tabLst>
                        <a:defRPr/>
                      </a:pPr>
                      <a:r>
                        <a:rPr kumimoji="1" lang="ja-JP" altLang="en-US" sz="1700" b="0" baseline="0" dirty="0" smtClean="0">
                          <a:solidFill>
                            <a:schemeClr val="tx1"/>
                          </a:solidFill>
                          <a:latin typeface="MS UI Gothic" pitchFamily="50" charset="-128"/>
                          <a:ea typeface="MS UI Gothic" pitchFamily="50" charset="-128"/>
                          <a:cs typeface="+mn-cs"/>
                        </a:rPr>
                        <a:t>注　在宅酸素療法を行っている入院中の患者以外の患者（チアノーゼ型先天性心疾患の患者を除く）に対して、酸素ボンベを使用した場合に、</a:t>
                      </a:r>
                      <a:r>
                        <a:rPr kumimoji="1" lang="ja-JP" altLang="en-US" sz="1700" b="1" baseline="0" dirty="0" smtClean="0">
                          <a:solidFill>
                            <a:srgbClr val="FF0000"/>
                          </a:solidFill>
                          <a:latin typeface="MS UI Gothic" pitchFamily="50" charset="-128"/>
                          <a:ea typeface="MS UI Gothic" pitchFamily="50" charset="-128"/>
                          <a:cs typeface="+mn-cs"/>
                        </a:rPr>
                        <a:t>２月に２回に限り、</a:t>
                      </a:r>
                      <a:r>
                        <a:rPr kumimoji="1" lang="ja-JP" altLang="en-US" sz="1700" b="0" baseline="0" dirty="0" smtClean="0">
                          <a:solidFill>
                            <a:schemeClr val="tx1"/>
                          </a:solidFill>
                          <a:latin typeface="MS UI Gothic" pitchFamily="50" charset="-128"/>
                          <a:ea typeface="MS UI Gothic" pitchFamily="50" charset="-128"/>
                          <a:cs typeface="+mn-cs"/>
                        </a:rPr>
                        <a:t>第１款の所定点数に加算する。</a:t>
                      </a:r>
                      <a:endParaRPr kumimoji="1" lang="en-US" altLang="ja-JP" sz="17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tab pos="3857625" algn="r"/>
                        </a:tabLst>
                        <a:defRPr/>
                      </a:pPr>
                      <a:r>
                        <a:rPr kumimoji="1" lang="ja-JP" altLang="en-US" sz="1700" b="0" baseline="0" dirty="0" smtClean="0">
                          <a:solidFill>
                            <a:schemeClr val="tx1"/>
                          </a:solidFill>
                          <a:latin typeface="MS UI Gothic" pitchFamily="50" charset="-128"/>
                          <a:ea typeface="MS UI Gothic" pitchFamily="50" charset="-128"/>
                          <a:cs typeface="+mn-cs"/>
                        </a:rPr>
                        <a:t>Ｃ</a:t>
                      </a:r>
                      <a:r>
                        <a:rPr kumimoji="1" lang="en-US" altLang="ja-JP" sz="1700" b="0" baseline="0" dirty="0" smtClean="0">
                          <a:solidFill>
                            <a:schemeClr val="tx1"/>
                          </a:solidFill>
                          <a:latin typeface="MS UI Gothic" pitchFamily="50" charset="-128"/>
                          <a:ea typeface="MS UI Gothic" pitchFamily="50" charset="-128"/>
                          <a:cs typeface="+mn-cs"/>
                        </a:rPr>
                        <a:t>157</a:t>
                      </a:r>
                      <a:r>
                        <a:rPr kumimoji="1" lang="ja-JP" altLang="en-US" sz="1700" b="0" baseline="0" dirty="0" smtClean="0">
                          <a:solidFill>
                            <a:schemeClr val="tx1"/>
                          </a:solidFill>
                          <a:latin typeface="MS UI Gothic" pitchFamily="50" charset="-128"/>
                          <a:ea typeface="MS UI Gothic" pitchFamily="50" charset="-128"/>
                          <a:cs typeface="+mn-cs"/>
                        </a:rPr>
                        <a:t>　酸素ボンベ加算</a:t>
                      </a:r>
                      <a:endParaRPr kumimoji="1" lang="en-US" altLang="ja-JP" sz="1700" b="0" baseline="0" dirty="0" smtClean="0">
                        <a:solidFill>
                          <a:schemeClr val="tx1"/>
                        </a:solidFill>
                        <a:latin typeface="MS UI Gothic" pitchFamily="50" charset="-128"/>
                        <a:ea typeface="MS UI Gothic" pitchFamily="50" charset="-128"/>
                        <a:cs typeface="+mn-cs"/>
                      </a:endParaRPr>
                    </a:p>
                    <a:p>
                      <a:pPr marL="182563" marR="0" indent="-182563" defTabSz="914400" eaLnBrk="1" fontAlgn="auto" latinLnBrk="0" hangingPunct="1">
                        <a:lnSpc>
                          <a:spcPct val="100000"/>
                        </a:lnSpc>
                        <a:spcBef>
                          <a:spcPts val="0"/>
                        </a:spcBef>
                        <a:spcAft>
                          <a:spcPts val="0"/>
                        </a:spcAft>
                        <a:buClrTx/>
                        <a:buSzTx/>
                        <a:buFontTx/>
                        <a:buNone/>
                        <a:tabLst>
                          <a:tab pos="3857625" algn="r"/>
                        </a:tabLst>
                        <a:defRPr/>
                      </a:pPr>
                      <a:r>
                        <a:rPr kumimoji="1" lang="ja-JP" altLang="en-US" sz="1700" b="0" baseline="0" dirty="0" smtClean="0">
                          <a:solidFill>
                            <a:schemeClr val="tx1"/>
                          </a:solidFill>
                          <a:latin typeface="MS UI Gothic" pitchFamily="50" charset="-128"/>
                          <a:ea typeface="MS UI Gothic" pitchFamily="50" charset="-128"/>
                          <a:cs typeface="+mn-cs"/>
                        </a:rPr>
                        <a:t>注　在宅酸素療法を行っている入院中の患者以外の患者（チアノーゼ型先天性心疾患の患者を除く）に対して、酸素ボンベを使用した場合に、第１款の所定点数に加算する。</a:t>
                      </a:r>
                      <a:endParaRPr kumimoji="1" lang="zh-CN" altLang="en-US" sz="17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r h="2209828">
                <a:tc>
                  <a:txBody>
                    <a:bodyPr/>
                    <a:lstStyle/>
                    <a:p>
                      <a:pPr marL="0" marR="0" indent="0" defTabSz="252413" eaLnBrk="1" fontAlgn="auto" latinLnBrk="0" hangingPunct="1">
                        <a:lnSpc>
                          <a:spcPct val="100000"/>
                        </a:lnSpc>
                        <a:spcBef>
                          <a:spcPts val="0"/>
                        </a:spcBef>
                        <a:spcAft>
                          <a:spcPts val="0"/>
                        </a:spcAft>
                        <a:buClrTx/>
                        <a:buSzTx/>
                        <a:buFontTx/>
                        <a:buNone/>
                        <a:tabLst>
                          <a:tab pos="3773488" algn="r"/>
                        </a:tabLst>
                        <a:defRPr/>
                      </a:pPr>
                      <a:r>
                        <a:rPr kumimoji="1" lang="ja-JP" altLang="en-US" sz="1700" b="0" baseline="0" dirty="0" smtClean="0">
                          <a:solidFill>
                            <a:schemeClr val="tx1"/>
                          </a:solidFill>
                          <a:latin typeface="MS UI Gothic" pitchFamily="50" charset="-128"/>
                          <a:ea typeface="MS UI Gothic" pitchFamily="50" charset="-128"/>
                          <a:cs typeface="+mn-cs"/>
                        </a:rPr>
                        <a:t>Ｃ</a:t>
                      </a:r>
                      <a:r>
                        <a:rPr kumimoji="1" lang="en-US" altLang="ja-JP" sz="1700" b="0" baseline="0" dirty="0" smtClean="0">
                          <a:solidFill>
                            <a:schemeClr val="tx1"/>
                          </a:solidFill>
                          <a:latin typeface="MS UI Gothic" pitchFamily="50" charset="-128"/>
                          <a:ea typeface="MS UI Gothic" pitchFamily="50" charset="-128"/>
                          <a:cs typeface="+mn-cs"/>
                        </a:rPr>
                        <a:t>158</a:t>
                      </a:r>
                      <a:r>
                        <a:rPr kumimoji="1" lang="ja-JP" altLang="en-US" sz="1700" b="0" baseline="0" dirty="0" smtClean="0">
                          <a:solidFill>
                            <a:schemeClr val="tx1"/>
                          </a:solidFill>
                          <a:latin typeface="MS UI Gothic" pitchFamily="50" charset="-128"/>
                          <a:ea typeface="MS UI Gothic" pitchFamily="50" charset="-128"/>
                          <a:cs typeface="+mn-cs"/>
                        </a:rPr>
                        <a:t>　酸素濃縮装置加算</a:t>
                      </a:r>
                      <a:endParaRPr kumimoji="1" lang="en-US" altLang="ja-JP" sz="1700" b="0" baseline="0" dirty="0" smtClean="0">
                        <a:solidFill>
                          <a:schemeClr val="tx1"/>
                        </a:solidFill>
                        <a:latin typeface="MS UI Gothic" pitchFamily="50" charset="-128"/>
                        <a:ea typeface="MS UI Gothic" pitchFamily="50" charset="-128"/>
                        <a:cs typeface="+mn-cs"/>
                      </a:endParaRPr>
                    </a:p>
                    <a:p>
                      <a:pPr marL="182563" marR="0" indent="-182563" defTabSz="252413" eaLnBrk="1" fontAlgn="auto" latinLnBrk="0" hangingPunct="1">
                        <a:lnSpc>
                          <a:spcPct val="100000"/>
                        </a:lnSpc>
                        <a:spcBef>
                          <a:spcPts val="0"/>
                        </a:spcBef>
                        <a:spcAft>
                          <a:spcPts val="0"/>
                        </a:spcAft>
                        <a:buClrTx/>
                        <a:buSzTx/>
                        <a:buFontTx/>
                        <a:buNone/>
                        <a:tabLst>
                          <a:tab pos="3773488" algn="r"/>
                        </a:tabLst>
                        <a:defRPr/>
                      </a:pPr>
                      <a:r>
                        <a:rPr kumimoji="1" lang="ja-JP" altLang="en-US" sz="1700" b="0" baseline="0" dirty="0" smtClean="0">
                          <a:solidFill>
                            <a:schemeClr val="tx1"/>
                          </a:solidFill>
                          <a:latin typeface="MS UI Gothic" pitchFamily="50" charset="-128"/>
                          <a:ea typeface="MS UI Gothic" pitchFamily="50" charset="-128"/>
                          <a:cs typeface="+mn-cs"/>
                        </a:rPr>
                        <a:t>注　在宅酸素療法を行っている入院中の患者以外の患者（チアノーゼ型先天性心疾患の患者を除く）に対して、酸素濃縮装置を使用した場合に、</a:t>
                      </a:r>
                      <a:r>
                        <a:rPr kumimoji="1" lang="ja-JP" altLang="en-US" sz="1700" b="1" baseline="0" dirty="0" smtClean="0">
                          <a:solidFill>
                            <a:srgbClr val="FF0000"/>
                          </a:solidFill>
                          <a:latin typeface="MS UI Gothic" pitchFamily="50" charset="-128"/>
                          <a:ea typeface="MS UI Gothic" pitchFamily="50" charset="-128"/>
                          <a:cs typeface="+mn-cs"/>
                        </a:rPr>
                        <a:t>２月に２回に限り、</a:t>
                      </a:r>
                      <a:r>
                        <a:rPr kumimoji="1" lang="ja-JP" altLang="en-US" sz="1700" b="0" baseline="0" dirty="0" smtClean="0">
                          <a:solidFill>
                            <a:schemeClr val="tx1"/>
                          </a:solidFill>
                          <a:latin typeface="MS UI Gothic" pitchFamily="50" charset="-128"/>
                          <a:ea typeface="MS UI Gothic" pitchFamily="50" charset="-128"/>
                          <a:cs typeface="+mn-cs"/>
                        </a:rPr>
                        <a:t>第１款の所定点数に加算する。ただしこの場合において、区分番号</a:t>
                      </a:r>
                      <a:r>
                        <a:rPr kumimoji="1" lang="en-US" altLang="ja-JP" sz="1700" b="0" baseline="0" dirty="0" smtClean="0">
                          <a:solidFill>
                            <a:schemeClr val="tx1"/>
                          </a:solidFill>
                          <a:latin typeface="MS UI Gothic" pitchFamily="50" charset="-128"/>
                          <a:ea typeface="MS UI Gothic" pitchFamily="50" charset="-128"/>
                          <a:cs typeface="+mn-cs"/>
                        </a:rPr>
                        <a:t>C157 </a:t>
                      </a:r>
                      <a:r>
                        <a:rPr kumimoji="1" lang="ja-JP" altLang="en-US" sz="1700" b="0" baseline="0" dirty="0" smtClean="0">
                          <a:solidFill>
                            <a:schemeClr val="tx1"/>
                          </a:solidFill>
                          <a:latin typeface="MS UI Gothic" pitchFamily="50" charset="-128"/>
                          <a:ea typeface="MS UI Gothic" pitchFamily="50" charset="-128"/>
                          <a:cs typeface="+mn-cs"/>
                        </a:rPr>
                        <a:t>に掲げる酸素ボンベ加算の２は算定できない。</a:t>
                      </a:r>
                      <a:endParaRPr kumimoji="1" lang="en-US" altLang="ja-JP" sz="17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tab pos="3857625" algn="r"/>
                        </a:tabLst>
                        <a:defRPr/>
                      </a:pPr>
                      <a:r>
                        <a:rPr kumimoji="1" lang="ja-JP" altLang="en-US" sz="1700" b="0" baseline="0" dirty="0" smtClean="0">
                          <a:solidFill>
                            <a:schemeClr val="tx1"/>
                          </a:solidFill>
                          <a:latin typeface="MS UI Gothic" pitchFamily="50" charset="-128"/>
                          <a:ea typeface="MS UI Gothic" pitchFamily="50" charset="-128"/>
                          <a:cs typeface="+mn-cs"/>
                        </a:rPr>
                        <a:t>Ｃ</a:t>
                      </a:r>
                      <a:r>
                        <a:rPr kumimoji="1" lang="en-US" altLang="ja-JP" sz="1700" b="0" baseline="0" dirty="0" smtClean="0">
                          <a:solidFill>
                            <a:schemeClr val="tx1"/>
                          </a:solidFill>
                          <a:latin typeface="MS UI Gothic" pitchFamily="50" charset="-128"/>
                          <a:ea typeface="MS UI Gothic" pitchFamily="50" charset="-128"/>
                          <a:cs typeface="+mn-cs"/>
                        </a:rPr>
                        <a:t>158</a:t>
                      </a:r>
                      <a:r>
                        <a:rPr kumimoji="1" lang="ja-JP" altLang="en-US" sz="1700" b="0" baseline="0" dirty="0" smtClean="0">
                          <a:solidFill>
                            <a:schemeClr val="tx1"/>
                          </a:solidFill>
                          <a:latin typeface="MS UI Gothic" pitchFamily="50" charset="-128"/>
                          <a:ea typeface="MS UI Gothic" pitchFamily="50" charset="-128"/>
                          <a:cs typeface="+mn-cs"/>
                        </a:rPr>
                        <a:t>　酸素濃縮装置加算</a:t>
                      </a:r>
                      <a:endParaRPr kumimoji="1" lang="en-US" altLang="ja-JP" sz="1700" b="0" baseline="0" dirty="0" smtClean="0">
                        <a:solidFill>
                          <a:schemeClr val="tx1"/>
                        </a:solidFill>
                        <a:latin typeface="MS UI Gothic" pitchFamily="50" charset="-128"/>
                        <a:ea typeface="MS UI Gothic" pitchFamily="50" charset="-128"/>
                        <a:cs typeface="+mn-cs"/>
                      </a:endParaRPr>
                    </a:p>
                    <a:p>
                      <a:pPr marL="182563" marR="0" indent="-182563" defTabSz="914400" eaLnBrk="1" fontAlgn="auto" latinLnBrk="0" hangingPunct="1">
                        <a:lnSpc>
                          <a:spcPct val="100000"/>
                        </a:lnSpc>
                        <a:spcBef>
                          <a:spcPts val="0"/>
                        </a:spcBef>
                        <a:spcAft>
                          <a:spcPts val="0"/>
                        </a:spcAft>
                        <a:buClrTx/>
                        <a:buSzTx/>
                        <a:buFontTx/>
                        <a:buNone/>
                        <a:tabLst>
                          <a:tab pos="3857625" algn="r"/>
                        </a:tabLst>
                        <a:defRPr/>
                      </a:pPr>
                      <a:r>
                        <a:rPr kumimoji="1" lang="ja-JP" altLang="en-US" sz="1700" b="0" baseline="0" dirty="0" smtClean="0">
                          <a:solidFill>
                            <a:schemeClr val="tx1"/>
                          </a:solidFill>
                          <a:latin typeface="MS UI Gothic" pitchFamily="50" charset="-128"/>
                          <a:ea typeface="MS UI Gothic" pitchFamily="50" charset="-128"/>
                          <a:cs typeface="+mn-cs"/>
                        </a:rPr>
                        <a:t>注　在宅酸素療法を行っている入院中の患者以外の患者（チアノーゼ型先天性心疾患の患者を除く）に対して、酸素濃縮装置を使用した場合に、第１款の所定点数に加算する。ただしこの場合において、区分番号</a:t>
                      </a:r>
                      <a:r>
                        <a:rPr kumimoji="1" lang="en-US" altLang="ja-JP" sz="1700" b="0" baseline="0" dirty="0" smtClean="0">
                          <a:solidFill>
                            <a:schemeClr val="tx1"/>
                          </a:solidFill>
                          <a:latin typeface="MS UI Gothic" pitchFamily="50" charset="-128"/>
                          <a:ea typeface="MS UI Gothic" pitchFamily="50" charset="-128"/>
                          <a:cs typeface="+mn-cs"/>
                        </a:rPr>
                        <a:t>C157 </a:t>
                      </a:r>
                      <a:r>
                        <a:rPr kumimoji="1" lang="ja-JP" altLang="en-US" sz="1700" b="0" baseline="0" dirty="0" smtClean="0">
                          <a:solidFill>
                            <a:schemeClr val="tx1"/>
                          </a:solidFill>
                          <a:latin typeface="MS UI Gothic" pitchFamily="50" charset="-128"/>
                          <a:ea typeface="MS UI Gothic" pitchFamily="50" charset="-128"/>
                          <a:cs typeface="+mn-cs"/>
                        </a:rPr>
                        <a:t>に掲げる酸素ボンベ加算の２は算定できない。</a:t>
                      </a:r>
                      <a:endParaRPr kumimoji="1" lang="zh-CN" altLang="en-US" sz="17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lnSpc>
                <a:spcPts val="3200"/>
              </a:lnSpc>
              <a:spcBef>
                <a:spcPts val="0"/>
              </a:spcBef>
              <a:spcAft>
                <a:spcPts val="0"/>
              </a:spcAft>
              <a:defRPr/>
            </a:pPr>
            <a:r>
              <a:rPr lang="ja-JP" altLang="en-US" sz="27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在宅医療に用いる機器の評価体系の見直しについて</a:t>
            </a:r>
            <a:endParaRPr lang="ja-JP" altLang="en-US" sz="27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 name="スライド番号プレースホルダ 7"/>
          <p:cNvSpPr>
            <a:spLocks noGrp="1"/>
          </p:cNvSpPr>
          <p:nvPr>
            <p:ph type="sldNum" sz="quarter" idx="11"/>
          </p:nvPr>
        </p:nvSpPr>
        <p:spPr>
          <a:xfrm>
            <a:off x="6840538" y="6480175"/>
            <a:ext cx="2133600" cy="339725"/>
          </a:xfrm>
        </p:spPr>
        <p:txBody>
          <a:bodyPr/>
          <a:lstStyle/>
          <a:p>
            <a:pPr algn="r">
              <a:defRPr/>
            </a:pPr>
            <a:fld id="{8E2354F9-DAE7-4904-9DE6-A54D91670D65}" type="slidenum">
              <a:rPr lang="en-US" sz="1400">
                <a:effectLst>
                  <a:outerShdw blurRad="38100" dist="38100" dir="2700000" algn="tl">
                    <a:srgbClr val="000000">
                      <a:alpha val="43137"/>
                    </a:srgbClr>
                  </a:outerShdw>
                </a:effectLst>
              </a:rPr>
              <a:pPr algn="r">
                <a:defRPr/>
              </a:pPr>
              <a:t>310</a:t>
            </a:fld>
            <a:endParaRPr lang="en-US" sz="1400" dirty="0">
              <a:effectLst>
                <a:outerShdw blurRad="38100" dist="38100" dir="2700000" algn="tl">
                  <a:srgbClr val="000000">
                    <a:alpha val="43137"/>
                  </a:srgbClr>
                </a:outerShdw>
              </a:effectLst>
            </a:endParaRPr>
          </a:p>
        </p:txBody>
      </p:sp>
      <p:sp>
        <p:nvSpPr>
          <p:cNvPr id="8" name="テキスト ボックス 7"/>
          <p:cNvSpPr txBox="1"/>
          <p:nvPr/>
        </p:nvSpPr>
        <p:spPr>
          <a:xfrm>
            <a:off x="7092280" y="2204864"/>
            <a:ext cx="190872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200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239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188640"/>
          <a:ext cx="8229600" cy="6607725"/>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01764">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1908379">
                <a:tc>
                  <a:txBody>
                    <a:bodyPr/>
                    <a:lstStyle/>
                    <a:p>
                      <a:pPr marL="0" marR="0" indent="0" defTabSz="252413" eaLnBrk="1" fontAlgn="auto" latinLnBrk="0" hangingPunct="1">
                        <a:lnSpc>
                          <a:spcPct val="100000"/>
                        </a:lnSpc>
                        <a:spcBef>
                          <a:spcPts val="0"/>
                        </a:spcBef>
                        <a:spcAft>
                          <a:spcPts val="600"/>
                        </a:spcAft>
                        <a:buClrTx/>
                        <a:buSzTx/>
                        <a:buFontTx/>
                        <a:buNone/>
                        <a:tabLst>
                          <a:tab pos="3773488" algn="r"/>
                        </a:tabLst>
                        <a:defRPr/>
                      </a:pPr>
                      <a:r>
                        <a:rPr kumimoji="1" lang="ja-JP" altLang="en-US" sz="1800" b="0" baseline="0" dirty="0" smtClean="0">
                          <a:solidFill>
                            <a:schemeClr val="tx1"/>
                          </a:solidFill>
                          <a:latin typeface="MS UI Gothic" pitchFamily="50" charset="-128"/>
                          <a:ea typeface="MS UI Gothic" pitchFamily="50" charset="-128"/>
                          <a:cs typeface="+mn-cs"/>
                        </a:rPr>
                        <a:t>Ｃ</a:t>
                      </a:r>
                      <a:r>
                        <a:rPr kumimoji="1" lang="en-US" altLang="ja-JP" sz="1800" b="0" baseline="0" dirty="0" smtClean="0">
                          <a:solidFill>
                            <a:schemeClr val="tx1"/>
                          </a:solidFill>
                          <a:latin typeface="MS UI Gothic" pitchFamily="50" charset="-128"/>
                          <a:ea typeface="MS UI Gothic" pitchFamily="50" charset="-128"/>
                          <a:cs typeface="+mn-cs"/>
                        </a:rPr>
                        <a:t>159</a:t>
                      </a:r>
                      <a:r>
                        <a:rPr kumimoji="1" lang="ja-JP" altLang="en-US" sz="1800" b="0" baseline="0" dirty="0" smtClean="0">
                          <a:solidFill>
                            <a:schemeClr val="tx1"/>
                          </a:solidFill>
                          <a:latin typeface="MS UI Gothic" pitchFamily="50" charset="-128"/>
                          <a:ea typeface="MS UI Gothic" pitchFamily="50" charset="-128"/>
                          <a:cs typeface="+mn-cs"/>
                        </a:rPr>
                        <a:t>　液化酸素装置加算</a:t>
                      </a:r>
                      <a:endParaRPr kumimoji="1" lang="en-US" altLang="ja-JP" sz="1800" b="0" baseline="0" dirty="0" smtClean="0">
                        <a:solidFill>
                          <a:schemeClr val="tx1"/>
                        </a:solidFill>
                        <a:latin typeface="MS UI Gothic" pitchFamily="50" charset="-128"/>
                        <a:ea typeface="MS UI Gothic" pitchFamily="50" charset="-128"/>
                        <a:cs typeface="+mn-cs"/>
                      </a:endParaRPr>
                    </a:p>
                    <a:p>
                      <a:pPr marL="182563" marR="0" indent="-182563" defTabSz="252413" eaLnBrk="1" fontAlgn="auto" latinLnBrk="0" hangingPunct="1">
                        <a:lnSpc>
                          <a:spcPct val="100000"/>
                        </a:lnSpc>
                        <a:spcBef>
                          <a:spcPts val="0"/>
                        </a:spcBef>
                        <a:spcAft>
                          <a:spcPts val="0"/>
                        </a:spcAft>
                        <a:buClrTx/>
                        <a:buSzTx/>
                        <a:buFontTx/>
                        <a:buNone/>
                        <a:tabLst>
                          <a:tab pos="3773488" algn="r"/>
                        </a:tabLst>
                        <a:defRPr/>
                      </a:pPr>
                      <a:r>
                        <a:rPr kumimoji="1" lang="ja-JP" altLang="en-US" sz="1800" b="0" baseline="0" dirty="0" smtClean="0">
                          <a:solidFill>
                            <a:schemeClr val="tx1"/>
                          </a:solidFill>
                          <a:latin typeface="MS UI Gothic" pitchFamily="50" charset="-128"/>
                          <a:ea typeface="MS UI Gothic" pitchFamily="50" charset="-128"/>
                          <a:cs typeface="+mn-cs"/>
                        </a:rPr>
                        <a:t>注　在宅酸素療法を行っている入院中の患者以外の患者（チアノーゼ型先天性心疾患の患者を除く）に対して、液化酸素装置を使用した場合に、</a:t>
                      </a:r>
                      <a:r>
                        <a:rPr kumimoji="1" lang="ja-JP" altLang="en-US" sz="1800" b="1" baseline="0" dirty="0" smtClean="0">
                          <a:solidFill>
                            <a:srgbClr val="FF0000"/>
                          </a:solidFill>
                          <a:latin typeface="MS UI Gothic" pitchFamily="50" charset="-128"/>
                          <a:ea typeface="MS UI Gothic" pitchFamily="50" charset="-128"/>
                          <a:cs typeface="+mn-cs"/>
                        </a:rPr>
                        <a:t>２月に２回に限り、</a:t>
                      </a:r>
                      <a:r>
                        <a:rPr kumimoji="1" lang="ja-JP" altLang="en-US" sz="1800" b="0" baseline="0" dirty="0" smtClean="0">
                          <a:solidFill>
                            <a:schemeClr val="tx1"/>
                          </a:solidFill>
                          <a:latin typeface="MS UI Gothic" pitchFamily="50" charset="-128"/>
                          <a:ea typeface="MS UI Gothic" pitchFamily="50" charset="-128"/>
                          <a:cs typeface="+mn-cs"/>
                        </a:rPr>
                        <a:t>第１款の所定点数に加算する。</a:t>
                      </a:r>
                      <a:endParaRPr kumimoji="1" lang="en-US" altLang="ja-JP" sz="18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0" marR="0" indent="0" defTabSz="914400" eaLnBrk="1" fontAlgn="auto" latinLnBrk="0" hangingPunct="1">
                        <a:lnSpc>
                          <a:spcPct val="100000"/>
                        </a:lnSpc>
                        <a:spcBef>
                          <a:spcPts val="0"/>
                        </a:spcBef>
                        <a:spcAft>
                          <a:spcPts val="600"/>
                        </a:spcAft>
                        <a:buClrTx/>
                        <a:buSzTx/>
                        <a:buFontTx/>
                        <a:buNone/>
                        <a:tabLst>
                          <a:tab pos="3857625" algn="r"/>
                        </a:tabLst>
                        <a:defRPr/>
                      </a:pPr>
                      <a:r>
                        <a:rPr kumimoji="1" lang="ja-JP" altLang="en-US" sz="1800" b="0" baseline="0" dirty="0" smtClean="0">
                          <a:solidFill>
                            <a:schemeClr val="tx1"/>
                          </a:solidFill>
                          <a:latin typeface="MS UI Gothic" pitchFamily="50" charset="-128"/>
                          <a:ea typeface="MS UI Gothic" pitchFamily="50" charset="-128"/>
                          <a:cs typeface="+mn-cs"/>
                        </a:rPr>
                        <a:t>Ｃ</a:t>
                      </a:r>
                      <a:r>
                        <a:rPr kumimoji="1" lang="en-US" altLang="ja-JP" sz="1800" b="0" baseline="0" dirty="0" smtClean="0">
                          <a:solidFill>
                            <a:schemeClr val="tx1"/>
                          </a:solidFill>
                          <a:latin typeface="MS UI Gothic" pitchFamily="50" charset="-128"/>
                          <a:ea typeface="MS UI Gothic" pitchFamily="50" charset="-128"/>
                          <a:cs typeface="+mn-cs"/>
                        </a:rPr>
                        <a:t>159</a:t>
                      </a:r>
                      <a:r>
                        <a:rPr kumimoji="1" lang="ja-JP" altLang="en-US" sz="1800" b="0" baseline="0" dirty="0" smtClean="0">
                          <a:solidFill>
                            <a:schemeClr val="tx1"/>
                          </a:solidFill>
                          <a:latin typeface="MS UI Gothic" pitchFamily="50" charset="-128"/>
                          <a:ea typeface="MS UI Gothic" pitchFamily="50" charset="-128"/>
                          <a:cs typeface="+mn-cs"/>
                        </a:rPr>
                        <a:t>　液化酸素装置加算</a:t>
                      </a:r>
                      <a:endParaRPr kumimoji="1" lang="en-US" altLang="ja-JP" sz="1800" b="0" baseline="0" dirty="0" smtClean="0">
                        <a:solidFill>
                          <a:schemeClr val="tx1"/>
                        </a:solidFill>
                        <a:latin typeface="MS UI Gothic" pitchFamily="50" charset="-128"/>
                        <a:ea typeface="MS UI Gothic" pitchFamily="50" charset="-128"/>
                        <a:cs typeface="+mn-cs"/>
                      </a:endParaRPr>
                    </a:p>
                    <a:p>
                      <a:pPr marL="182563" marR="0" indent="-182563" defTabSz="914400" eaLnBrk="1" fontAlgn="auto" latinLnBrk="0" hangingPunct="1">
                        <a:lnSpc>
                          <a:spcPct val="100000"/>
                        </a:lnSpc>
                        <a:spcBef>
                          <a:spcPts val="0"/>
                        </a:spcBef>
                        <a:spcAft>
                          <a:spcPts val="0"/>
                        </a:spcAft>
                        <a:buClrTx/>
                        <a:buSzTx/>
                        <a:buFontTx/>
                        <a:buNone/>
                        <a:tabLst>
                          <a:tab pos="3857625" algn="r"/>
                        </a:tabLst>
                        <a:defRPr/>
                      </a:pPr>
                      <a:r>
                        <a:rPr kumimoji="1" lang="ja-JP" altLang="en-US" sz="1800" b="0" baseline="0" dirty="0" smtClean="0">
                          <a:solidFill>
                            <a:schemeClr val="tx1"/>
                          </a:solidFill>
                          <a:latin typeface="MS UI Gothic" pitchFamily="50" charset="-128"/>
                          <a:ea typeface="MS UI Gothic" pitchFamily="50" charset="-128"/>
                          <a:cs typeface="+mn-cs"/>
                        </a:rPr>
                        <a:t>注　在宅酸素療法を行っている入院中の患者以外の患者（チアノーゼ型先天性心疾患の患者を除く）に対して、液化酸素装置を使用した場合に、第１款の所定点数に加算する。</a:t>
                      </a:r>
                      <a:endParaRPr kumimoji="1" lang="zh-CN" altLang="en-US" sz="18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r h="1908379">
                <a:tc>
                  <a:txBody>
                    <a:bodyPr/>
                    <a:lstStyle/>
                    <a:p>
                      <a:pPr marL="0" marR="0" indent="0" defTabSz="252413" eaLnBrk="1" fontAlgn="auto" latinLnBrk="0" hangingPunct="1">
                        <a:lnSpc>
                          <a:spcPct val="100000"/>
                        </a:lnSpc>
                        <a:spcBef>
                          <a:spcPts val="0"/>
                        </a:spcBef>
                        <a:spcAft>
                          <a:spcPts val="600"/>
                        </a:spcAft>
                        <a:buClrTx/>
                        <a:buSzTx/>
                        <a:buFontTx/>
                        <a:buNone/>
                        <a:tabLst>
                          <a:tab pos="3773488" algn="r"/>
                        </a:tabLst>
                        <a:defRPr/>
                      </a:pPr>
                      <a:r>
                        <a:rPr kumimoji="1" lang="ja-JP" altLang="en-US" sz="1800" b="0" baseline="0" dirty="0" smtClean="0">
                          <a:solidFill>
                            <a:schemeClr val="tx1"/>
                          </a:solidFill>
                          <a:latin typeface="MS UI Gothic" pitchFamily="50" charset="-128"/>
                          <a:ea typeface="MS UI Gothic" pitchFamily="50" charset="-128"/>
                          <a:cs typeface="+mn-cs"/>
                        </a:rPr>
                        <a:t>Ｃ</a:t>
                      </a:r>
                      <a:r>
                        <a:rPr kumimoji="1" lang="en-US" altLang="ja-JP" sz="1800" b="0" baseline="0" dirty="0" smtClean="0">
                          <a:solidFill>
                            <a:schemeClr val="tx1"/>
                          </a:solidFill>
                          <a:latin typeface="MS UI Gothic" pitchFamily="50" charset="-128"/>
                          <a:ea typeface="MS UI Gothic" pitchFamily="50" charset="-128"/>
                          <a:cs typeface="+mn-cs"/>
                        </a:rPr>
                        <a:t>159-2</a:t>
                      </a:r>
                      <a:r>
                        <a:rPr kumimoji="1" lang="ja-JP" altLang="en-US" sz="1800" b="0" baseline="0" dirty="0" smtClean="0">
                          <a:solidFill>
                            <a:schemeClr val="tx1"/>
                          </a:solidFill>
                          <a:latin typeface="MS UI Gothic" pitchFamily="50" charset="-128"/>
                          <a:ea typeface="MS UI Gothic" pitchFamily="50" charset="-128"/>
                          <a:cs typeface="+mn-cs"/>
                        </a:rPr>
                        <a:t>　呼吸同調式デマンドバルブ加算</a:t>
                      </a:r>
                      <a:endParaRPr kumimoji="1" lang="en-US" altLang="ja-JP" sz="1800" b="0" baseline="0" dirty="0" smtClean="0">
                        <a:solidFill>
                          <a:schemeClr val="tx1"/>
                        </a:solidFill>
                        <a:latin typeface="MS UI Gothic" pitchFamily="50" charset="-128"/>
                        <a:ea typeface="MS UI Gothic" pitchFamily="50" charset="-128"/>
                        <a:cs typeface="+mn-cs"/>
                      </a:endParaRPr>
                    </a:p>
                    <a:p>
                      <a:pPr marL="182563" marR="0" indent="-182563" defTabSz="252413" eaLnBrk="1" fontAlgn="auto" latinLnBrk="0" hangingPunct="1">
                        <a:lnSpc>
                          <a:spcPct val="100000"/>
                        </a:lnSpc>
                        <a:spcBef>
                          <a:spcPts val="0"/>
                        </a:spcBef>
                        <a:spcAft>
                          <a:spcPts val="0"/>
                        </a:spcAft>
                        <a:buClrTx/>
                        <a:buSzTx/>
                        <a:buFontTx/>
                        <a:buNone/>
                        <a:tabLst>
                          <a:tab pos="3773488" algn="r"/>
                        </a:tabLst>
                        <a:defRPr/>
                      </a:pPr>
                      <a:r>
                        <a:rPr kumimoji="1" lang="ja-JP" altLang="en-US" sz="1800" b="0" baseline="0" dirty="0" smtClean="0">
                          <a:solidFill>
                            <a:schemeClr val="tx1"/>
                          </a:solidFill>
                          <a:latin typeface="MS UI Gothic" pitchFamily="50" charset="-128"/>
                          <a:ea typeface="MS UI Gothic" pitchFamily="50" charset="-128"/>
                          <a:cs typeface="+mn-cs"/>
                        </a:rPr>
                        <a:t>注　在宅酸素療法を行っている入院中の患者以外の患者（チアノーゼ型先天性心疾患の患者を除く）に対して、呼吸同調式デマンドバルブを使用した場合に、</a:t>
                      </a:r>
                      <a:r>
                        <a:rPr kumimoji="1" lang="ja-JP" altLang="en-US" sz="1800" b="1" baseline="0" dirty="0" smtClean="0">
                          <a:solidFill>
                            <a:srgbClr val="FF0000"/>
                          </a:solidFill>
                          <a:latin typeface="MS UI Gothic" pitchFamily="50" charset="-128"/>
                          <a:ea typeface="MS UI Gothic" pitchFamily="50" charset="-128"/>
                          <a:cs typeface="+mn-cs"/>
                        </a:rPr>
                        <a:t>２月に２回に限り、</a:t>
                      </a:r>
                      <a:r>
                        <a:rPr kumimoji="1" lang="ja-JP" altLang="en-US" sz="1800" b="0" baseline="0" dirty="0" smtClean="0">
                          <a:solidFill>
                            <a:schemeClr val="tx1"/>
                          </a:solidFill>
                          <a:latin typeface="MS UI Gothic" pitchFamily="50" charset="-128"/>
                          <a:ea typeface="MS UI Gothic" pitchFamily="50" charset="-128"/>
                          <a:cs typeface="+mn-cs"/>
                        </a:rPr>
                        <a:t>第１款の所定点数に加算する。</a:t>
                      </a:r>
                      <a:endParaRPr kumimoji="1" lang="en-US" altLang="ja-JP" sz="18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0" marR="0" indent="0" defTabSz="914400" eaLnBrk="1" fontAlgn="auto" latinLnBrk="0" hangingPunct="1">
                        <a:lnSpc>
                          <a:spcPct val="100000"/>
                        </a:lnSpc>
                        <a:spcBef>
                          <a:spcPts val="0"/>
                        </a:spcBef>
                        <a:spcAft>
                          <a:spcPts val="600"/>
                        </a:spcAft>
                        <a:buClrTx/>
                        <a:buSzTx/>
                        <a:buFontTx/>
                        <a:buNone/>
                        <a:tabLst>
                          <a:tab pos="3857625" algn="r"/>
                        </a:tabLst>
                        <a:defRPr/>
                      </a:pPr>
                      <a:r>
                        <a:rPr kumimoji="1" lang="ja-JP" altLang="en-US" sz="1800" b="0" baseline="0" dirty="0" smtClean="0">
                          <a:solidFill>
                            <a:schemeClr val="tx1"/>
                          </a:solidFill>
                          <a:latin typeface="MS UI Gothic" pitchFamily="50" charset="-128"/>
                          <a:ea typeface="MS UI Gothic" pitchFamily="50" charset="-128"/>
                          <a:cs typeface="+mn-cs"/>
                        </a:rPr>
                        <a:t>Ｃ</a:t>
                      </a:r>
                      <a:r>
                        <a:rPr kumimoji="1" lang="en-US" altLang="ja-JP" sz="1800" b="0" baseline="0" dirty="0" smtClean="0">
                          <a:solidFill>
                            <a:schemeClr val="tx1"/>
                          </a:solidFill>
                          <a:latin typeface="MS UI Gothic" pitchFamily="50" charset="-128"/>
                          <a:ea typeface="MS UI Gothic" pitchFamily="50" charset="-128"/>
                          <a:cs typeface="+mn-cs"/>
                        </a:rPr>
                        <a:t>159-2</a:t>
                      </a:r>
                      <a:r>
                        <a:rPr kumimoji="1" lang="ja-JP" altLang="en-US" sz="1800" b="0" baseline="0" dirty="0" smtClean="0">
                          <a:solidFill>
                            <a:schemeClr val="tx1"/>
                          </a:solidFill>
                          <a:latin typeface="MS UI Gothic" pitchFamily="50" charset="-128"/>
                          <a:ea typeface="MS UI Gothic" pitchFamily="50" charset="-128"/>
                          <a:cs typeface="+mn-cs"/>
                        </a:rPr>
                        <a:t>　呼吸同調式デマンドバルブ加算</a:t>
                      </a:r>
                      <a:endParaRPr kumimoji="1" lang="en-US" altLang="ja-JP" sz="1800" b="0" baseline="0" dirty="0" smtClean="0">
                        <a:solidFill>
                          <a:schemeClr val="tx1"/>
                        </a:solidFill>
                        <a:latin typeface="MS UI Gothic" pitchFamily="50" charset="-128"/>
                        <a:ea typeface="MS UI Gothic" pitchFamily="50" charset="-128"/>
                        <a:cs typeface="+mn-cs"/>
                      </a:endParaRPr>
                    </a:p>
                    <a:p>
                      <a:pPr marL="182563" marR="0" indent="-182563" defTabSz="914400" eaLnBrk="1" fontAlgn="auto" latinLnBrk="0" hangingPunct="1">
                        <a:lnSpc>
                          <a:spcPct val="100000"/>
                        </a:lnSpc>
                        <a:spcBef>
                          <a:spcPts val="0"/>
                        </a:spcBef>
                        <a:spcAft>
                          <a:spcPts val="0"/>
                        </a:spcAft>
                        <a:buClrTx/>
                        <a:buSzTx/>
                        <a:buFontTx/>
                        <a:buNone/>
                        <a:tabLst>
                          <a:tab pos="3857625" algn="r"/>
                        </a:tabLst>
                        <a:defRPr/>
                      </a:pPr>
                      <a:r>
                        <a:rPr kumimoji="1" lang="ja-JP" altLang="en-US" sz="1800" b="0" baseline="0" dirty="0" smtClean="0">
                          <a:solidFill>
                            <a:schemeClr val="tx1"/>
                          </a:solidFill>
                          <a:latin typeface="MS UI Gothic" pitchFamily="50" charset="-128"/>
                          <a:ea typeface="MS UI Gothic" pitchFamily="50" charset="-128"/>
                          <a:cs typeface="+mn-cs"/>
                        </a:rPr>
                        <a:t>注　在宅酸素療法を行っている入院中の患者以外の患者（チアノーゼ型先天性心疾患の患者を除く）に対して、呼吸同調式デマンドバルブを使用した場合に、第１款の所定点数に加算する。</a:t>
                      </a:r>
                      <a:endParaRPr kumimoji="1" lang="zh-CN" altLang="en-US" sz="18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r h="2209702">
                <a:tc>
                  <a:txBody>
                    <a:bodyPr/>
                    <a:lstStyle/>
                    <a:p>
                      <a:pPr marL="450850" marR="0" indent="-450850" defTabSz="252413" eaLnBrk="1" fontAlgn="auto" latinLnBrk="0" hangingPunct="1">
                        <a:lnSpc>
                          <a:spcPct val="100000"/>
                        </a:lnSpc>
                        <a:spcBef>
                          <a:spcPts val="0"/>
                        </a:spcBef>
                        <a:spcAft>
                          <a:spcPts val="600"/>
                        </a:spcAft>
                        <a:buClrTx/>
                        <a:buSzTx/>
                        <a:buFontTx/>
                        <a:buNone/>
                        <a:tabLst>
                          <a:tab pos="3773488" algn="r"/>
                        </a:tabLst>
                        <a:defRPr/>
                      </a:pPr>
                      <a:r>
                        <a:rPr kumimoji="1" lang="ja-JP" altLang="en-US" sz="1800" b="0" baseline="0" dirty="0" smtClean="0">
                          <a:solidFill>
                            <a:schemeClr val="tx1"/>
                          </a:solidFill>
                          <a:latin typeface="MS UI Gothic" pitchFamily="50" charset="-128"/>
                          <a:ea typeface="MS UI Gothic" pitchFamily="50" charset="-128"/>
                          <a:cs typeface="+mn-cs"/>
                        </a:rPr>
                        <a:t>Ｃ</a:t>
                      </a:r>
                      <a:r>
                        <a:rPr kumimoji="1" lang="en-US" altLang="ja-JP" sz="1800" b="0" baseline="0" dirty="0" smtClean="0">
                          <a:solidFill>
                            <a:schemeClr val="tx1"/>
                          </a:solidFill>
                          <a:latin typeface="MS UI Gothic" pitchFamily="50" charset="-128"/>
                          <a:ea typeface="MS UI Gothic" pitchFamily="50" charset="-128"/>
                          <a:cs typeface="+mn-cs"/>
                        </a:rPr>
                        <a:t>165</a:t>
                      </a:r>
                      <a:r>
                        <a:rPr kumimoji="1" lang="ja-JP" altLang="en-US" sz="1800" b="0" baseline="0" dirty="0" smtClean="0">
                          <a:solidFill>
                            <a:schemeClr val="tx1"/>
                          </a:solidFill>
                          <a:latin typeface="MS UI Gothic" pitchFamily="50" charset="-128"/>
                          <a:ea typeface="MS UI Gothic" pitchFamily="50" charset="-128"/>
                          <a:cs typeface="+mn-cs"/>
                        </a:rPr>
                        <a:t>　経鼻的持続陽圧呼吸療法用治療器加算</a:t>
                      </a:r>
                      <a:endParaRPr kumimoji="1" lang="en-US" altLang="ja-JP" sz="1800" b="0" baseline="0" dirty="0" smtClean="0">
                        <a:solidFill>
                          <a:schemeClr val="tx1"/>
                        </a:solidFill>
                        <a:latin typeface="MS UI Gothic" pitchFamily="50" charset="-128"/>
                        <a:ea typeface="MS UI Gothic" pitchFamily="50" charset="-128"/>
                        <a:cs typeface="+mn-cs"/>
                      </a:endParaRPr>
                    </a:p>
                    <a:p>
                      <a:pPr marL="182563" marR="0" indent="-182563" defTabSz="252413" eaLnBrk="1" fontAlgn="auto" latinLnBrk="0" hangingPunct="1">
                        <a:lnSpc>
                          <a:spcPct val="100000"/>
                        </a:lnSpc>
                        <a:spcBef>
                          <a:spcPts val="0"/>
                        </a:spcBef>
                        <a:spcAft>
                          <a:spcPts val="0"/>
                        </a:spcAft>
                        <a:buClrTx/>
                        <a:buSzTx/>
                        <a:buFontTx/>
                        <a:buNone/>
                        <a:tabLst>
                          <a:tab pos="3773488" algn="r"/>
                        </a:tabLst>
                        <a:defRPr/>
                      </a:pPr>
                      <a:r>
                        <a:rPr kumimoji="1" lang="ja-JP" altLang="en-US" sz="1800" b="0" baseline="0" dirty="0" smtClean="0">
                          <a:solidFill>
                            <a:schemeClr val="tx1"/>
                          </a:solidFill>
                          <a:latin typeface="MS UI Gothic" pitchFamily="50" charset="-128"/>
                          <a:ea typeface="MS UI Gothic" pitchFamily="50" charset="-128"/>
                          <a:cs typeface="+mn-cs"/>
                        </a:rPr>
                        <a:t>注　在宅持続陽圧呼吸療法を行っている入院中の患者以外の患者に対して、経鼻的持続陽圧呼吸療法用治療器を使用した場合に、</a:t>
                      </a:r>
                      <a:r>
                        <a:rPr kumimoji="1" lang="ja-JP" altLang="en-US" sz="1800" b="1" baseline="0" dirty="0" smtClean="0">
                          <a:solidFill>
                            <a:srgbClr val="FF0000"/>
                          </a:solidFill>
                          <a:latin typeface="MS UI Gothic" pitchFamily="50" charset="-128"/>
                          <a:ea typeface="MS UI Gothic" pitchFamily="50" charset="-128"/>
                          <a:cs typeface="+mn-cs"/>
                        </a:rPr>
                        <a:t>２月に２回に限り、</a:t>
                      </a:r>
                      <a:r>
                        <a:rPr kumimoji="1" lang="ja-JP" altLang="en-US" sz="1800" b="0" baseline="0" dirty="0" smtClean="0">
                          <a:solidFill>
                            <a:schemeClr val="tx1"/>
                          </a:solidFill>
                          <a:latin typeface="MS UI Gothic" pitchFamily="50" charset="-128"/>
                          <a:ea typeface="MS UI Gothic" pitchFamily="50" charset="-128"/>
                          <a:cs typeface="+mn-cs"/>
                        </a:rPr>
                        <a:t>第１款の所定点数に加算する。</a:t>
                      </a:r>
                      <a:endParaRPr kumimoji="1" lang="en-US" altLang="ja-JP" sz="18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450850" marR="0" indent="-450850" defTabSz="914400" eaLnBrk="1" fontAlgn="auto" latinLnBrk="0" hangingPunct="1">
                        <a:lnSpc>
                          <a:spcPct val="100000"/>
                        </a:lnSpc>
                        <a:spcBef>
                          <a:spcPts val="0"/>
                        </a:spcBef>
                        <a:spcAft>
                          <a:spcPts val="600"/>
                        </a:spcAft>
                        <a:buClrTx/>
                        <a:buSzTx/>
                        <a:buFontTx/>
                        <a:buNone/>
                        <a:tabLst>
                          <a:tab pos="3857625" algn="r"/>
                        </a:tabLst>
                        <a:defRPr/>
                      </a:pPr>
                      <a:r>
                        <a:rPr kumimoji="1" lang="ja-JP" altLang="en-US" sz="1800" b="0" baseline="0" dirty="0" smtClean="0">
                          <a:solidFill>
                            <a:schemeClr val="tx1"/>
                          </a:solidFill>
                          <a:latin typeface="MS UI Gothic" pitchFamily="50" charset="-128"/>
                          <a:ea typeface="MS UI Gothic" pitchFamily="50" charset="-128"/>
                          <a:cs typeface="+mn-cs"/>
                        </a:rPr>
                        <a:t>Ｃ</a:t>
                      </a:r>
                      <a:r>
                        <a:rPr kumimoji="1" lang="en-US" altLang="ja-JP" sz="1800" b="0" baseline="0" dirty="0" smtClean="0">
                          <a:solidFill>
                            <a:schemeClr val="tx1"/>
                          </a:solidFill>
                          <a:latin typeface="MS UI Gothic" pitchFamily="50" charset="-128"/>
                          <a:ea typeface="MS UI Gothic" pitchFamily="50" charset="-128"/>
                          <a:cs typeface="+mn-cs"/>
                        </a:rPr>
                        <a:t>165</a:t>
                      </a:r>
                      <a:r>
                        <a:rPr kumimoji="1" lang="ja-JP" altLang="en-US" sz="1800" b="0" baseline="0" dirty="0" smtClean="0">
                          <a:solidFill>
                            <a:schemeClr val="tx1"/>
                          </a:solidFill>
                          <a:latin typeface="MS UI Gothic" pitchFamily="50" charset="-128"/>
                          <a:ea typeface="MS UI Gothic" pitchFamily="50" charset="-128"/>
                          <a:cs typeface="+mn-cs"/>
                        </a:rPr>
                        <a:t>　経鼻的持続陽圧呼吸療法用治療器加算</a:t>
                      </a:r>
                      <a:endParaRPr kumimoji="1" lang="en-US" altLang="ja-JP" sz="1800" b="0" baseline="0" dirty="0" smtClean="0">
                        <a:solidFill>
                          <a:schemeClr val="tx1"/>
                        </a:solidFill>
                        <a:latin typeface="MS UI Gothic" pitchFamily="50" charset="-128"/>
                        <a:ea typeface="MS UI Gothic" pitchFamily="50" charset="-128"/>
                        <a:cs typeface="+mn-cs"/>
                      </a:endParaRPr>
                    </a:p>
                    <a:p>
                      <a:pPr marL="182563" marR="0" indent="-182563" defTabSz="914400" eaLnBrk="1" fontAlgn="auto" latinLnBrk="0" hangingPunct="1">
                        <a:lnSpc>
                          <a:spcPct val="100000"/>
                        </a:lnSpc>
                        <a:spcBef>
                          <a:spcPts val="0"/>
                        </a:spcBef>
                        <a:spcAft>
                          <a:spcPts val="0"/>
                        </a:spcAft>
                        <a:buClrTx/>
                        <a:buSzTx/>
                        <a:buFontTx/>
                        <a:buNone/>
                        <a:tabLst>
                          <a:tab pos="3857625" algn="r"/>
                        </a:tabLst>
                        <a:defRPr/>
                      </a:pPr>
                      <a:r>
                        <a:rPr kumimoji="1" lang="ja-JP" altLang="en-US" sz="1800" b="0" baseline="0" dirty="0" smtClean="0">
                          <a:solidFill>
                            <a:schemeClr val="tx1"/>
                          </a:solidFill>
                          <a:latin typeface="MS UI Gothic" pitchFamily="50" charset="-128"/>
                          <a:ea typeface="MS UI Gothic" pitchFamily="50" charset="-128"/>
                          <a:cs typeface="+mn-cs"/>
                        </a:rPr>
                        <a:t>注　在宅持続陽圧呼吸療法を行っている入院中の患者以外の患者に対して、経鼻的持続陽圧呼吸療法用治療器を使用した場合に、第１款の所定点数に加算する。</a:t>
                      </a:r>
                      <a:endParaRPr kumimoji="1" lang="zh-CN" altLang="en-US" sz="18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4" name="スライド番号プレースホルダ 7"/>
          <p:cNvSpPr>
            <a:spLocks noGrp="1"/>
          </p:cNvSpPr>
          <p:nvPr>
            <p:ph type="sldNum" sz="quarter" idx="11"/>
          </p:nvPr>
        </p:nvSpPr>
        <p:spPr>
          <a:xfrm>
            <a:off x="6840538" y="6480175"/>
            <a:ext cx="2133600" cy="339725"/>
          </a:xfrm>
        </p:spPr>
        <p:txBody>
          <a:bodyPr/>
          <a:lstStyle/>
          <a:p>
            <a:pPr algn="r">
              <a:defRPr/>
            </a:pPr>
            <a:fld id="{06F52D96-0A35-4DF2-805B-E7E5437A3049}" type="slidenum">
              <a:rPr lang="en-US" sz="1400">
                <a:effectLst>
                  <a:outerShdw blurRad="38100" dist="38100" dir="2700000" algn="tl">
                    <a:srgbClr val="000000">
                      <a:alpha val="43137"/>
                    </a:srgbClr>
                  </a:outerShdw>
                </a:effectLst>
              </a:rPr>
              <a:pPr algn="r">
                <a:defRPr/>
              </a:pPr>
              <a:t>311</a:t>
            </a:fld>
            <a:endParaRPr lang="en-US" sz="1400" dirty="0">
              <a:effectLst>
                <a:outerShdw blurRad="38100" dist="38100" dir="2700000" algn="tl">
                  <a:srgbClr val="000000">
                    <a:alpha val="43137"/>
                  </a:srgbClr>
                </a:outerShdw>
              </a:effectLst>
            </a:endParaRPr>
          </a:p>
        </p:txBody>
      </p:sp>
      <p:sp>
        <p:nvSpPr>
          <p:cNvPr id="5" name="テキスト ボックス 4"/>
          <p:cNvSpPr txBox="1"/>
          <p:nvPr/>
        </p:nvSpPr>
        <p:spPr>
          <a:xfrm>
            <a:off x="7596336" y="116632"/>
            <a:ext cx="1404664"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200</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201</a:t>
            </a:r>
          </a:p>
          <a:p>
            <a:pPr algn="ctr">
              <a:defRPr/>
            </a:pPr>
            <a:r>
              <a:rPr lang="ja-JP" altLang="en-US" sz="1400" dirty="0" smtClean="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239</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240</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8313" y="1268413"/>
            <a:ext cx="8229600" cy="2089150"/>
          </a:xfrm>
        </p:spPr>
        <p:txBody>
          <a:bodyPr anchor="ctr"/>
          <a:lstStyle/>
          <a:p>
            <a:pPr eaLnBrk="1" fontAlgn="auto" hangingPunct="1">
              <a:spcBef>
                <a:spcPts val="0"/>
              </a:spcBef>
              <a:spcAft>
                <a:spcPts val="1200"/>
              </a:spcAft>
              <a:defRPr/>
            </a:pP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特掲診療料</a:t>
            </a: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t>
            </a:r>
            <a:r>
              <a:rPr lang="ja-JP" altLang="en-US" sz="4000" b="1" u="sng"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検　　査</a:t>
            </a:r>
            <a:endParaRPr lang="ja-JP" altLang="en-US" sz="4000" b="1" u="sng" spc="6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スライド番号プレースホルダ 7"/>
          <p:cNvSpPr>
            <a:spLocks noGrp="1"/>
          </p:cNvSpPr>
          <p:nvPr>
            <p:ph type="sldNum" sz="quarter" idx="11"/>
          </p:nvPr>
        </p:nvSpPr>
        <p:spPr>
          <a:xfrm>
            <a:off x="6840538" y="6480175"/>
            <a:ext cx="2133600" cy="339725"/>
          </a:xfrm>
        </p:spPr>
        <p:txBody>
          <a:bodyPr/>
          <a:lstStyle/>
          <a:p>
            <a:pPr algn="r">
              <a:defRPr/>
            </a:pPr>
            <a:fld id="{036C463D-D493-49D2-849B-E24B7CD14320}" type="slidenum">
              <a:rPr lang="en-US" sz="1400">
                <a:effectLst>
                  <a:outerShdw blurRad="38100" dist="38100" dir="2700000" algn="tl">
                    <a:srgbClr val="000000">
                      <a:alpha val="43137"/>
                    </a:srgbClr>
                  </a:outerShdw>
                </a:effectLst>
              </a:rPr>
              <a:pPr algn="r">
                <a:defRPr/>
              </a:pPr>
              <a:t>312</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908720"/>
            <a:ext cx="8136904" cy="5616624"/>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0"/>
              </a:spcAft>
              <a:defRPr/>
            </a:pPr>
            <a:r>
              <a:rPr kumimoji="0" lang="ja-JP" altLang="en-US" sz="2600" dirty="0">
                <a:latin typeface="MS UI Gothic" pitchFamily="50" charset="-128"/>
                <a:ea typeface="MS UI Gothic" pitchFamily="50" charset="-128"/>
              </a:rPr>
              <a:t>１．衛生検査所検査料金調査に基づき、</a:t>
            </a:r>
            <a:r>
              <a:rPr kumimoji="0" lang="ja-JP" altLang="en-US" sz="2600" dirty="0">
                <a:solidFill>
                  <a:srgbClr val="0070C0"/>
                </a:solidFill>
                <a:latin typeface="MS UI Gothic" pitchFamily="50" charset="-128"/>
                <a:ea typeface="MS UI Gothic" pitchFamily="50" charset="-128"/>
              </a:rPr>
              <a:t>保険償還価格と実勢価格の乖離が大きい検査</a:t>
            </a:r>
            <a:r>
              <a:rPr kumimoji="0" lang="ja-JP" altLang="en-US" sz="2600" dirty="0">
                <a:latin typeface="MS UI Gothic" pitchFamily="50" charset="-128"/>
                <a:ea typeface="MS UI Gothic" pitchFamily="50" charset="-128"/>
              </a:rPr>
              <a:t>について、適正な評価を行う。</a:t>
            </a:r>
            <a:endParaRPr kumimoji="0" lang="en-US" altLang="ja-JP" sz="2600" dirty="0">
              <a:latin typeface="MS UI Gothic" pitchFamily="50" charset="-128"/>
              <a:ea typeface="MS UI Gothic" pitchFamily="50" charset="-128"/>
            </a:endParaRPr>
          </a:p>
          <a:p>
            <a:pPr marL="273050" indent="-273050" fontAlgn="auto">
              <a:spcBef>
                <a:spcPts val="1200"/>
              </a:spcBef>
              <a:spcAft>
                <a:spcPts val="0"/>
              </a:spcAft>
              <a:defRPr/>
            </a:pPr>
            <a:r>
              <a:rPr kumimoji="0" lang="ja-JP" altLang="en-US" sz="2600" dirty="0">
                <a:latin typeface="MS UI Gothic" pitchFamily="50" charset="-128"/>
                <a:ea typeface="MS UI Gothic" pitchFamily="50" charset="-128"/>
              </a:rPr>
              <a:t>２．現在、１つの検査項目に、分析物の有無を判定する定性検査や分析物の量を精密に測定する定量検査など、有用性の異なる複数の検査が含まれる場合もあることから、</a:t>
            </a:r>
            <a:r>
              <a:rPr kumimoji="0" lang="ja-JP" altLang="en-US" sz="2600" dirty="0">
                <a:solidFill>
                  <a:srgbClr val="0070C0"/>
                </a:solidFill>
                <a:latin typeface="MS UI Gothic" pitchFamily="50" charset="-128"/>
                <a:ea typeface="MS UI Gothic" pitchFamily="50" charset="-128"/>
              </a:rPr>
              <a:t>医学的な有用性を踏まえ、区分の細分化</a:t>
            </a:r>
            <a:r>
              <a:rPr kumimoji="0" lang="ja-JP" altLang="en-US" sz="2600" dirty="0">
                <a:latin typeface="MS UI Gothic" pitchFamily="50" charset="-128"/>
                <a:ea typeface="MS UI Gothic" pitchFamily="50" charset="-128"/>
              </a:rPr>
              <a:t>を行う。</a:t>
            </a:r>
          </a:p>
          <a:p>
            <a:pPr marL="273050" indent="-273050" fontAlgn="auto">
              <a:spcBef>
                <a:spcPts val="1200"/>
              </a:spcBef>
              <a:spcAft>
                <a:spcPts val="0"/>
              </a:spcAft>
              <a:defRPr/>
            </a:pPr>
            <a:r>
              <a:rPr kumimoji="0" lang="ja-JP" altLang="en-US" sz="2600" dirty="0">
                <a:latin typeface="MS UI Gothic" pitchFamily="50" charset="-128"/>
                <a:ea typeface="MS UI Gothic" pitchFamily="50" charset="-128"/>
              </a:rPr>
              <a:t>３．検体検査の名称について、日本臨床検査標準協議会により取りまとめられた</a:t>
            </a:r>
            <a:r>
              <a:rPr kumimoji="0" lang="ja-JP" altLang="en-US" sz="2600" dirty="0">
                <a:solidFill>
                  <a:srgbClr val="0070C0"/>
                </a:solidFill>
                <a:latin typeface="MS UI Gothic" pitchFamily="50" charset="-128"/>
                <a:ea typeface="MS UI Gothic" pitchFamily="50" charset="-128"/>
              </a:rPr>
              <a:t>標準検査名称・標準検査法名称を参考に見直し</a:t>
            </a:r>
            <a:r>
              <a:rPr kumimoji="0" lang="ja-JP" altLang="en-US" sz="2600" dirty="0">
                <a:latin typeface="MS UI Gothic" pitchFamily="50" charset="-128"/>
                <a:ea typeface="MS UI Gothic" pitchFamily="50" charset="-128"/>
              </a:rPr>
              <a:t>を行う。</a:t>
            </a:r>
          </a:p>
          <a:p>
            <a:pPr marL="450850" fontAlgn="auto">
              <a:spcBef>
                <a:spcPts val="0"/>
              </a:spcBef>
              <a:spcAft>
                <a:spcPts val="0"/>
              </a:spcAft>
              <a:defRPr/>
            </a:pPr>
            <a:r>
              <a:rPr kumimoji="0" lang="ja-JP" altLang="en-US" sz="2600" dirty="0">
                <a:latin typeface="MS UI Gothic" pitchFamily="50" charset="-128"/>
                <a:ea typeface="MS UI Gothic" pitchFamily="50" charset="-128"/>
              </a:rPr>
              <a:t>例）プロテインＳ　→　プロテインＳ活性、プロテインＳ抗原</a:t>
            </a:r>
          </a:p>
          <a:p>
            <a:pPr marL="273050" indent="630238" fontAlgn="auto">
              <a:spcBef>
                <a:spcPts val="0"/>
              </a:spcBef>
              <a:spcAft>
                <a:spcPts val="0"/>
              </a:spcAft>
              <a:defRPr/>
            </a:pPr>
            <a:r>
              <a:rPr kumimoji="0" lang="ja-JP" altLang="en-US" sz="2600" dirty="0">
                <a:latin typeface="MS UI Gothic" pitchFamily="50" charset="-128"/>
                <a:ea typeface="MS UI Gothic" pitchFamily="50" charset="-128"/>
              </a:rPr>
              <a:t>単純ヘルペスウイルス特異抗原</a:t>
            </a:r>
            <a:endParaRPr kumimoji="0" lang="en-US" altLang="ja-JP" sz="2600" dirty="0">
              <a:latin typeface="MS UI Gothic" pitchFamily="50" charset="-128"/>
              <a:ea typeface="MS UI Gothic" pitchFamily="50" charset="-128"/>
            </a:endParaRPr>
          </a:p>
          <a:p>
            <a:pPr marL="273050" indent="630238" fontAlgn="auto">
              <a:spcBef>
                <a:spcPts val="0"/>
              </a:spcBef>
              <a:spcAft>
                <a:spcPts val="0"/>
              </a:spcAft>
              <a:defRPr/>
            </a:pPr>
            <a:r>
              <a:rPr kumimoji="0" lang="ja-JP" altLang="en-US" sz="2600" dirty="0">
                <a:latin typeface="MS UI Gothic" pitchFamily="50" charset="-128"/>
                <a:ea typeface="MS UI Gothic" pitchFamily="50" charset="-128"/>
              </a:rPr>
              <a:t>　　　　　　　　→　単純ヘルペスウイルス抗原定性</a:t>
            </a:r>
          </a:p>
        </p:txBody>
      </p:sp>
      <p:sp>
        <p:nvSpPr>
          <p:cNvPr id="7"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検体検査実施料の適正化について</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F644E709-EB11-4E3D-B47A-8C2D316EFAE7}" type="slidenum">
              <a:rPr lang="en-US" sz="1400">
                <a:effectLst>
                  <a:outerShdw blurRad="38100" dist="38100" dir="2700000" algn="tl">
                    <a:srgbClr val="000000">
                      <a:alpha val="43137"/>
                    </a:srgbClr>
                  </a:outerShdw>
                </a:effectLst>
              </a:rPr>
              <a:pPr algn="r">
                <a:defRPr/>
              </a:pPr>
              <a:t>313</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内科系診療所が実施する主な検査項目</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DBE46279-118F-4DC5-B81B-369BFC10F5D1}" type="slidenum">
              <a:rPr lang="en-US" sz="1400">
                <a:effectLst>
                  <a:outerShdw blurRad="38100" dist="38100" dir="2700000" algn="tl">
                    <a:srgbClr val="000000">
                      <a:alpha val="43137"/>
                    </a:srgbClr>
                  </a:outerShdw>
                </a:effectLst>
              </a:rPr>
              <a:pPr algn="r">
                <a:defRPr/>
              </a:pPr>
              <a:t>314</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67544" y="980728"/>
            <a:ext cx="8136904" cy="648072"/>
          </a:xfrm>
          <a:prstGeom prst="rect">
            <a:avLst/>
          </a:prstGeom>
          <a:solidFill>
            <a:srgbClr val="FFFFCC"/>
          </a:solidFill>
          <a:effectLst>
            <a:innerShdw blurRad="63500" dist="50800" dir="13500000">
              <a:prstClr val="black">
                <a:alpha val="50000"/>
              </a:prstClr>
            </a:innerShdw>
          </a:effectLst>
        </p:spPr>
        <p:txBody>
          <a:bodyPr anchor="ctr"/>
          <a:lstStyle/>
          <a:p>
            <a:pPr indent="273050" fontAlgn="auto">
              <a:spcBef>
                <a:spcPts val="0"/>
              </a:spcBef>
              <a:spcAft>
                <a:spcPts val="0"/>
              </a:spcAft>
              <a:defRPr/>
            </a:pPr>
            <a:r>
              <a:rPr kumimoji="0" lang="ja-JP" altLang="en-US" sz="2400" dirty="0">
                <a:latin typeface="+mn-lt"/>
                <a:ea typeface="+mn-ea"/>
              </a:rPr>
              <a:t>衛生</a:t>
            </a:r>
            <a:r>
              <a:rPr kumimoji="0" lang="ja-JP" altLang="en-US" sz="2400" dirty="0" smtClean="0">
                <a:latin typeface="+mn-lt"/>
                <a:ea typeface="+mn-ea"/>
              </a:rPr>
              <a:t>検査所検査料金</a:t>
            </a:r>
            <a:r>
              <a:rPr kumimoji="0" lang="ja-JP" altLang="en-US" sz="2400" dirty="0">
                <a:latin typeface="+mn-lt"/>
                <a:ea typeface="+mn-ea"/>
              </a:rPr>
              <a:t>調査に基づく引き下げ</a:t>
            </a:r>
            <a:endParaRPr lang="ja-JP" altLang="en-US" sz="2400" dirty="0">
              <a:latin typeface="+mn-lt"/>
              <a:ea typeface="+mn-ea"/>
            </a:endParaRPr>
          </a:p>
        </p:txBody>
      </p:sp>
      <p:graphicFrame>
        <p:nvGraphicFramePr>
          <p:cNvPr id="7" name="Group 80"/>
          <p:cNvGraphicFramePr>
            <a:graphicFrameLocks noGrp="1"/>
          </p:cNvGraphicFramePr>
          <p:nvPr>
            <p:extLst>
              <p:ext uri="{D42A27DB-BD31-4B8C-83A1-F6EECF244321}">
                <p14:modId xmlns:p14="http://schemas.microsoft.com/office/powerpoint/2010/main" xmlns="" val="2187164812"/>
              </p:ext>
            </p:extLst>
          </p:nvPr>
        </p:nvGraphicFramePr>
        <p:xfrm>
          <a:off x="179512" y="1844824"/>
          <a:ext cx="8784976" cy="4375155"/>
        </p:xfrm>
        <a:graphic>
          <a:graphicData uri="http://schemas.openxmlformats.org/drawingml/2006/table">
            <a:tbl>
              <a:tblPr>
                <a:solidFill>
                  <a:schemeClr val="accent5">
                    <a:lumMod val="20000"/>
                    <a:lumOff val="80000"/>
                  </a:schemeClr>
                </a:solidFill>
                <a:effectLst>
                  <a:outerShdw blurRad="63500" sx="102000" sy="102000" algn="ctr" rotWithShape="0">
                    <a:prstClr val="black">
                      <a:alpha val="40000"/>
                    </a:prstClr>
                  </a:outerShdw>
                </a:effectLst>
              </a:tblPr>
              <a:tblGrid>
                <a:gridCol w="985655"/>
                <a:gridCol w="3013196"/>
                <a:gridCol w="346776"/>
                <a:gridCol w="232746"/>
                <a:gridCol w="313972"/>
                <a:gridCol w="3892631"/>
              </a:tblGrid>
              <a:tr h="322263">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rgbClr val="000000"/>
                          </a:solidFill>
                          <a:effectLst/>
                          <a:latin typeface="ＭＳ Ｐゴシック" pitchFamily="50" charset="-128"/>
                          <a:ea typeface="ＭＳ Ｐゴシック" pitchFamily="50" charset="-128"/>
                        </a:rPr>
                        <a:t>◆検体検査実施料</a:t>
                      </a:r>
                      <a:endParaRPr kumimoji="0" lang="en-US" sz="1800" b="1"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9037" marR="9037" marT="9037" marB="0" anchor="ctr" horzOverflow="overflow">
                    <a:lnL>
                      <a:noFill/>
                    </a:lnL>
                    <a:lnR>
                      <a:noFill/>
                    </a:lnR>
                    <a:lnT>
                      <a:noFill/>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25438">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rgbClr val="000000"/>
                          </a:solidFill>
                          <a:effectLst/>
                          <a:latin typeface="ＭＳ Ｐゴシック" pitchFamily="50" charset="-128"/>
                          <a:ea typeface="ＭＳ Ｐゴシック" pitchFamily="50" charset="-128"/>
                        </a:rPr>
                        <a:t>（尿・糞便等検査）</a:t>
                      </a:r>
                      <a:endParaRPr kumimoji="0" lang="en-US" altLang="ja-JP" sz="1800" b="1"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9037" marR="9037" marT="9037"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25438">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38138">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kumimoji="1" lang="ja-JP" altLang="en-US"/>
                    </a:p>
                  </a:txBody>
                  <a:tcPr/>
                </a:tc>
              </a:tr>
              <a:tr h="325438">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D000</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尿中一般物質定性半定量検査</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rPr>
                        <a:t>26</a:t>
                      </a:r>
                    </a:p>
                  </a:txBody>
                  <a:tcPr marL="9037" marR="9037" marT="9037" marB="0" anchor="ctr" horzOverflow="overflow">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marL="9037" marR="9037" marT="9037" marB="0" anchor="ctr" horzOverflow="overflow">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26</a:t>
                      </a:r>
                    </a:p>
                  </a:txBody>
                  <a:tcPr marL="9037" marR="9037" marT="9037" marB="0" anchor="ctr" horzOverflow="overflow">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72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D001</a:t>
                      </a:r>
                      <a:r>
                        <a:rPr kumimoji="0" 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1</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尿蛋白</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rPr>
                        <a:t>7</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rPr>
                        <a:t>7</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72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2638">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000000"/>
                          </a:solidFill>
                          <a:effectLst/>
                          <a:latin typeface="ＭＳ Ｐゴシック" pitchFamily="50" charset="-128"/>
                          <a:ea typeface="ＭＳ Ｐゴシック" pitchFamily="50" charset="-128"/>
                        </a:rPr>
                        <a:t>（血液学的検査）</a:t>
                      </a:r>
                    </a:p>
                  </a:txBody>
                  <a:tcPr marL="9037" marR="9037" marT="9037"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25438">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D005</a:t>
                      </a:r>
                      <a:r>
                        <a:rPr kumimoji="0" 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2</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網赤血球数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12</a:t>
                      </a:r>
                    </a:p>
                  </a:txBody>
                  <a:tcPr marL="9037" marR="9037" marT="9037" marB="0" anchor="ctr" horzOverflow="overflow">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037" marR="9037" marT="9037" marB="0" anchor="ctr" horzOverflow="overflow">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12</a:t>
                      </a:r>
                    </a:p>
                  </a:txBody>
                  <a:tcPr marL="9037" marR="9037" marT="9037" marB="0" anchor="ctr" horzOverflow="overflow">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D005</a:t>
                      </a:r>
                      <a:r>
                        <a:rPr kumimoji="0" 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3</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末梢血液像（自動機械法）</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18</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pitchFamily="50" charset="-128"/>
                          <a:ea typeface="ＭＳ Ｐゴシック" pitchFamily="50" charset="-128"/>
                        </a:rPr>
                        <a:t>15</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（旧名称：末梢血液像）（項目分割）</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D005</a:t>
                      </a:r>
                      <a:r>
                        <a:rPr kumimoji="0" 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5</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末梢血液一般検査</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21</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21</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D005</a:t>
                      </a:r>
                      <a:r>
                        <a:rPr kumimoji="0" 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6</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末梢血液像（鏡検法）</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18</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pitchFamily="50" charset="-128"/>
                          <a:ea typeface="ＭＳ Ｐゴシック" pitchFamily="50" charset="-128"/>
                        </a:rPr>
                        <a:t>25</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（旧名称：末梢血液像）（項目分割）</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D005</a:t>
                      </a:r>
                      <a:r>
                        <a:rPr kumimoji="0" 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9</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ヘモグロビン</a:t>
                      </a: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A</a:t>
                      </a:r>
                      <a:r>
                        <a:rPr kumimoji="0" lang="en-US" altLang="ja-JP" sz="1600" b="0" i="0" u="none" strike="noStrike" cap="none" normalizeH="0" baseline="-25000" dirty="0" smtClean="0">
                          <a:ln>
                            <a:noFill/>
                          </a:ln>
                          <a:solidFill>
                            <a:srgbClr val="000000"/>
                          </a:solidFill>
                          <a:effectLst/>
                          <a:latin typeface="ＭＳ Ｐゴシック" pitchFamily="50" charset="-128"/>
                          <a:ea typeface="ＭＳ Ｐゴシック" pitchFamily="50" charset="-128"/>
                        </a:rPr>
                        <a:t>1</a:t>
                      </a:r>
                      <a:r>
                        <a:rPr kumimoji="0" lang="en-US" sz="1600" b="0" i="0" u="none" strike="noStrike" cap="none" normalizeH="0" baseline="-25000" dirty="0" smtClean="0">
                          <a:ln>
                            <a:noFill/>
                          </a:ln>
                          <a:solidFill>
                            <a:srgbClr val="000000"/>
                          </a:solidFill>
                          <a:effectLst/>
                          <a:latin typeface="ＭＳ Ｐゴシック" pitchFamily="50" charset="-128"/>
                          <a:ea typeface="ＭＳ Ｐゴシック" pitchFamily="50" charset="-128"/>
                        </a:rPr>
                        <a:t>ｃ</a:t>
                      </a:r>
                      <a:r>
                        <a:rPr kumimoji="0" 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HbA</a:t>
                      </a:r>
                      <a:r>
                        <a:rPr kumimoji="0" lang="en-US" altLang="ja-JP" sz="1600" b="0" i="0" u="none" strike="noStrike" cap="none" normalizeH="0" baseline="-25000" dirty="0" smtClean="0">
                          <a:ln>
                            <a:noFill/>
                          </a:ln>
                          <a:solidFill>
                            <a:srgbClr val="000000"/>
                          </a:solidFill>
                          <a:effectLst/>
                          <a:latin typeface="ＭＳ Ｐゴシック" pitchFamily="50" charset="-128"/>
                          <a:ea typeface="ＭＳ Ｐゴシック" pitchFamily="50" charset="-128"/>
                        </a:rPr>
                        <a:t>1c</a:t>
                      </a:r>
                      <a:r>
                        <a:rPr kumimoji="0" 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50</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pitchFamily="50" charset="-128"/>
                          <a:ea typeface="ＭＳ Ｐゴシック" pitchFamily="50" charset="-128"/>
                        </a:rPr>
                        <a:t>49</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テキスト ボックス 8"/>
          <p:cNvSpPr txBox="1"/>
          <p:nvPr/>
        </p:nvSpPr>
        <p:spPr>
          <a:xfrm>
            <a:off x="2123728" y="2132856"/>
            <a:ext cx="16561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242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260</a:t>
            </a:r>
            <a:endParaRPr lang="ja-JP" altLang="en-US" sz="1400" dirty="0">
              <a:solidFill>
                <a:srgbClr val="002060"/>
              </a:solidFill>
              <a:latin typeface="HGPｺﾞｼｯｸM" pitchFamily="50" charset="-128"/>
              <a:ea typeface="HGPｺﾞｼｯｸM" pitchFamily="50" charset="-128"/>
            </a:endParaRPr>
          </a:p>
        </p:txBody>
      </p:sp>
      <p:sp>
        <p:nvSpPr>
          <p:cNvPr id="10" name="テキスト ボックス 9"/>
          <p:cNvSpPr txBox="1"/>
          <p:nvPr/>
        </p:nvSpPr>
        <p:spPr>
          <a:xfrm>
            <a:off x="2051720" y="4149080"/>
            <a:ext cx="16561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243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262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F7E3EE2-34EE-45B5-832E-F757CDA48255}" type="slidenum">
              <a:rPr lang="en-US" sz="1400">
                <a:effectLst>
                  <a:outerShdw blurRad="38100" dist="38100" dir="2700000" algn="tl">
                    <a:srgbClr val="000000">
                      <a:alpha val="43137"/>
                    </a:srgbClr>
                  </a:outerShdw>
                </a:effectLst>
              </a:rPr>
              <a:pPr algn="r">
                <a:defRPr/>
              </a:pPr>
              <a:t>315</a:t>
            </a:fld>
            <a:endParaRPr lang="en-US" sz="1400" dirty="0">
              <a:effectLst>
                <a:outerShdw blurRad="38100" dist="38100" dir="2700000" algn="tl">
                  <a:srgbClr val="000000">
                    <a:alpha val="43137"/>
                  </a:srgbClr>
                </a:outerShdw>
              </a:effectLst>
            </a:endParaRPr>
          </a:p>
        </p:txBody>
      </p:sp>
      <p:graphicFrame>
        <p:nvGraphicFramePr>
          <p:cNvPr id="10" name="Group 68"/>
          <p:cNvGraphicFramePr>
            <a:graphicFrameLocks noGrp="1"/>
          </p:cNvGraphicFramePr>
          <p:nvPr>
            <p:extLst>
              <p:ext uri="{D42A27DB-BD31-4B8C-83A1-F6EECF244321}">
                <p14:modId xmlns:p14="http://schemas.microsoft.com/office/powerpoint/2010/main" xmlns="" val="48629863"/>
              </p:ext>
            </p:extLst>
          </p:nvPr>
        </p:nvGraphicFramePr>
        <p:xfrm>
          <a:off x="179512" y="1124744"/>
          <a:ext cx="8784976" cy="4686135"/>
        </p:xfrm>
        <a:graphic>
          <a:graphicData uri="http://schemas.openxmlformats.org/drawingml/2006/table">
            <a:tbl>
              <a:tblPr>
                <a:solidFill>
                  <a:schemeClr val="accent5">
                    <a:lumMod val="20000"/>
                    <a:lumOff val="80000"/>
                  </a:schemeClr>
                </a:solidFill>
                <a:effectLst>
                  <a:outerShdw blurRad="63500" sx="102000" sy="102000" algn="ctr" rotWithShape="0">
                    <a:prstClr val="black">
                      <a:alpha val="40000"/>
                    </a:prstClr>
                  </a:outerShdw>
                </a:effectLst>
              </a:tblPr>
              <a:tblGrid>
                <a:gridCol w="931573"/>
                <a:gridCol w="2998260"/>
                <a:gridCol w="346012"/>
                <a:gridCol w="231719"/>
                <a:gridCol w="313134"/>
                <a:gridCol w="3964278"/>
              </a:tblGrid>
              <a:tr h="522288">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00"/>
                          </a:solidFill>
                          <a:effectLst/>
                          <a:latin typeface="ＭＳ Ｐゴシック" charset="-128"/>
                          <a:ea typeface="ＭＳ Ｐゴシック" charset="-128"/>
                        </a:rPr>
                        <a:t>生化学的検査（</a:t>
                      </a:r>
                      <a:r>
                        <a:rPr kumimoji="0" lang="en-US" altLang="zh-CN" sz="1800" b="1" i="0" u="none" strike="noStrike" cap="none" normalizeH="0" baseline="0" dirty="0" smtClean="0">
                          <a:ln>
                            <a:noFill/>
                          </a:ln>
                          <a:solidFill>
                            <a:srgbClr val="000000"/>
                          </a:solidFill>
                          <a:effectLst/>
                          <a:latin typeface="ＭＳ Ｐゴシック" charset="-128"/>
                          <a:ea typeface="ＭＳ Ｐゴシック" charset="-128"/>
                        </a:rPr>
                        <a:t>Ⅰ</a:t>
                      </a:r>
                      <a:r>
                        <a:rPr kumimoji="0" lang="zh-CN" altLang="en-US" sz="1800" b="1" i="0" u="none" strike="noStrike" cap="none" normalizeH="0" baseline="0" dirty="0" smtClean="0">
                          <a:ln>
                            <a:noFill/>
                          </a:ln>
                          <a:solidFill>
                            <a:srgbClr val="000000"/>
                          </a:solidFill>
                          <a:effectLst/>
                          <a:latin typeface="ＭＳ Ｐゴシック" charset="-128"/>
                          <a:ea typeface="ＭＳ Ｐゴシック" charset="-128"/>
                        </a:rPr>
                        <a:t>）</a:t>
                      </a:r>
                    </a:p>
                  </a:txBody>
                  <a:tcPr marL="9037" marR="9037" marT="9037"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66713">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000000"/>
                          </a:solidFill>
                          <a:effectLst/>
                          <a:latin typeface="ＭＳ Ｐゴシック" charset="-128"/>
                          <a:ea typeface="ＭＳ Ｐゴシック"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66713">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kumimoji="1" lang="ja-JP" altLang="en-US"/>
                    </a:p>
                  </a:txBody>
                  <a:tcPr/>
                </a:tc>
              </a:tr>
              <a:tr h="366713">
                <a:tc rowSpan="9">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D007</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1</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総蛋白</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a:t>
                      </a:r>
                    </a:p>
                  </a:txBody>
                  <a:tcPr marL="9037" marR="9037" marT="9037"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a:t>
                      </a:r>
                    </a:p>
                  </a:txBody>
                  <a:tcPr marL="9037" marR="9037" marT="9037"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アルブミン</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総ビリルビン</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膠質反応</a:t>
                      </a:r>
                      <a:endPar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endParaRP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硫酸亜鉛試験（ケンケル反応）（ＺＴＴ）、</a:t>
                      </a:r>
                      <a:endPar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endParaRPr>
                    </a:p>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チモール混濁反応　等</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中性脂肪</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尿素窒素</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（旧名称：尿素窒素（</a:t>
                      </a:r>
                      <a:r>
                        <a:rPr kumimoji="0" lang="en-US" altLang="zh-CN" sz="1600" b="0" i="0" u="none" strike="noStrike" cap="none" normalizeH="0" baseline="0" dirty="0" smtClean="0">
                          <a:ln>
                            <a:noFill/>
                          </a:ln>
                          <a:solidFill>
                            <a:srgbClr val="000000"/>
                          </a:solidFill>
                          <a:effectLst/>
                          <a:latin typeface="ＭＳ Ｐゴシック" charset="-128"/>
                          <a:ea typeface="ＭＳ Ｐゴシック" charset="-128"/>
                        </a:rPr>
                        <a:t>BUN</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尿酸</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クレアチニン</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ナトリウム及びクロール</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テキスト ボックス 3"/>
          <p:cNvSpPr txBox="1"/>
          <p:nvPr/>
        </p:nvSpPr>
        <p:spPr>
          <a:xfrm>
            <a:off x="2195736" y="1268760"/>
            <a:ext cx="16561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244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264</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9930BB90-2F2C-4198-8564-2982705CD722}" type="slidenum">
              <a:rPr lang="en-US" sz="1400">
                <a:effectLst>
                  <a:outerShdw blurRad="38100" dist="38100" dir="2700000" algn="tl">
                    <a:srgbClr val="000000">
                      <a:alpha val="43137"/>
                    </a:srgbClr>
                  </a:outerShdw>
                </a:effectLst>
              </a:rPr>
              <a:pPr algn="r">
                <a:defRPr/>
              </a:pPr>
              <a:t>316</a:t>
            </a:fld>
            <a:endParaRPr lang="en-US" sz="1400" dirty="0">
              <a:effectLst>
                <a:outerShdw blurRad="38100" dist="38100" dir="2700000" algn="tl">
                  <a:srgbClr val="000000">
                    <a:alpha val="43137"/>
                  </a:srgbClr>
                </a:outerShdw>
              </a:effectLst>
            </a:endParaRPr>
          </a:p>
        </p:txBody>
      </p:sp>
      <p:graphicFrame>
        <p:nvGraphicFramePr>
          <p:cNvPr id="4" name="Group 76"/>
          <p:cNvGraphicFramePr>
            <a:graphicFrameLocks noGrp="1"/>
          </p:cNvGraphicFramePr>
          <p:nvPr>
            <p:extLst>
              <p:ext uri="{D42A27DB-BD31-4B8C-83A1-F6EECF244321}">
                <p14:modId xmlns:p14="http://schemas.microsoft.com/office/powerpoint/2010/main" xmlns="" val="3988717871"/>
              </p:ext>
            </p:extLst>
          </p:nvPr>
        </p:nvGraphicFramePr>
        <p:xfrm>
          <a:off x="179512" y="620688"/>
          <a:ext cx="8784976" cy="5289557"/>
        </p:xfrm>
        <a:graphic>
          <a:graphicData uri="http://schemas.openxmlformats.org/drawingml/2006/table">
            <a:tbl>
              <a:tblPr>
                <a:solidFill>
                  <a:schemeClr val="accent5">
                    <a:lumMod val="20000"/>
                    <a:lumOff val="80000"/>
                  </a:schemeClr>
                </a:solidFill>
                <a:effectLst>
                  <a:outerShdw blurRad="63500" sx="102000" sy="102000" algn="ctr" rotWithShape="0">
                    <a:prstClr val="black">
                      <a:alpha val="40000"/>
                    </a:prstClr>
                  </a:outerShdw>
                </a:effectLst>
              </a:tblPr>
              <a:tblGrid>
                <a:gridCol w="931574"/>
                <a:gridCol w="2998259"/>
                <a:gridCol w="346012"/>
                <a:gridCol w="231719"/>
                <a:gridCol w="313135"/>
                <a:gridCol w="3964277"/>
              </a:tblGrid>
              <a:tr h="522288">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00"/>
                          </a:solidFill>
                          <a:effectLst/>
                          <a:latin typeface="ＭＳ Ｐゴシック" charset="-128"/>
                          <a:ea typeface="ＭＳ Ｐゴシック" charset="-128"/>
                        </a:rPr>
                        <a:t>生化学的検査（</a:t>
                      </a:r>
                      <a:r>
                        <a:rPr kumimoji="0" lang="en-US" altLang="zh-CN" sz="1800" b="1" i="0" u="none" strike="noStrike" cap="none" normalizeH="0" baseline="0" dirty="0" smtClean="0">
                          <a:ln>
                            <a:noFill/>
                          </a:ln>
                          <a:solidFill>
                            <a:srgbClr val="000000"/>
                          </a:solidFill>
                          <a:effectLst/>
                          <a:latin typeface="ＭＳ Ｐゴシック" charset="-128"/>
                          <a:ea typeface="ＭＳ Ｐゴシック" charset="-128"/>
                        </a:rPr>
                        <a:t>Ⅰ</a:t>
                      </a:r>
                      <a:r>
                        <a:rPr kumimoji="0" lang="zh-CN" altLang="en-US" sz="1800" b="1" i="0" u="none" strike="noStrike" cap="none" normalizeH="0" baseline="0" dirty="0" smtClean="0">
                          <a:ln>
                            <a:noFill/>
                          </a:ln>
                          <a:solidFill>
                            <a:srgbClr val="000000"/>
                          </a:solidFill>
                          <a:effectLst/>
                          <a:latin typeface="ＭＳ Ｐゴシック" charset="-128"/>
                          <a:ea typeface="ＭＳ Ｐゴシック" charset="-128"/>
                        </a:rPr>
                        <a:t>）</a:t>
                      </a:r>
                    </a:p>
                  </a:txBody>
                  <a:tcPr marL="9037" marR="9037" marT="9037"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66713">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000000"/>
                          </a:solidFill>
                          <a:effectLst/>
                          <a:latin typeface="ＭＳ Ｐゴシック" charset="-128"/>
                          <a:ea typeface="ＭＳ Ｐゴシック"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66713">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kumimoji="1" lang="ja-JP" altLang="en-US"/>
                    </a:p>
                  </a:txBody>
                  <a:tcPr/>
                </a:tc>
              </a:tr>
              <a:tr h="366713">
                <a:tc rowSpan="11">
                  <a:txBody>
                    <a:bodyPr/>
                    <a:lstStyle/>
                    <a:p>
                      <a:pPr marL="3600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D007　1</a:t>
                      </a:r>
                    </a:p>
                    <a:p>
                      <a:pPr marL="3600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Calibri" pitchFamily="34" charset="0"/>
                        <a:ea typeface="ＭＳ Ｐゴシック" charset="-128"/>
                      </a:endParaRP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カリウム</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charset="-128"/>
                          <a:ea typeface="ＭＳ Ｐゴシック" charset="-128"/>
                        </a:rPr>
                        <a:t>11</a:t>
                      </a:r>
                    </a:p>
                  </a:txBody>
                  <a:tcPr marL="9037" marR="9037" marT="9037"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ＭＳ Ｐゴシック" charset="-128"/>
                          <a:ea typeface="ＭＳ Ｐゴシック" charset="-128"/>
                        </a:rPr>
                        <a:t>→</a:t>
                      </a:r>
                    </a:p>
                  </a:txBody>
                  <a:tcPr marL="9037" marR="9037" marT="9037"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a:t>
                      </a:r>
                    </a:p>
                  </a:txBody>
                  <a:tcPr marL="9037" marR="9037" marT="9037"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カルシウム</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鉄（</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Fe)</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（旧名称：鉄）</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グルコース</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l-GR" altLang="ja-JP" sz="1600" b="0" i="0" u="none" strike="noStrike" cap="none" normalizeH="0" baseline="0" dirty="0" smtClean="0">
                          <a:ln>
                            <a:noFill/>
                          </a:ln>
                          <a:solidFill>
                            <a:srgbClr val="000000"/>
                          </a:solidFill>
                          <a:effectLst/>
                          <a:latin typeface="ＭＳ Ｐゴシック" charset="-128"/>
                          <a:ea typeface="ＭＳ Ｐゴシック" charset="-128"/>
                        </a:rPr>
                        <a:t>γ-</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ｸﾞﾙﾀﾐﾙﾄﾗﾝｽﾌｪﾗｰｾﾞ（</a:t>
                      </a:r>
                      <a:r>
                        <a:rPr kumimoji="0" lang="el-GR" altLang="ja-JP" sz="1600" b="0" i="0" u="none" strike="noStrike" cap="none" normalizeH="0" baseline="0" dirty="0" smtClean="0">
                          <a:ln>
                            <a:noFill/>
                          </a:ln>
                          <a:solidFill>
                            <a:srgbClr val="000000"/>
                          </a:solidFill>
                          <a:effectLst/>
                          <a:latin typeface="ＭＳ Ｐゴシック" charset="-128"/>
                          <a:ea typeface="ＭＳ Ｐゴシック" charset="-128"/>
                        </a:rPr>
                        <a:t>γ‐</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GT</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ＭＳ Ｐゴシック" charset="-128"/>
                          <a:ea typeface="ＭＳ Ｐゴシック" charset="-128"/>
                        </a:rPr>
                        <a:t>（旧名称：</a:t>
                      </a:r>
                      <a:r>
                        <a:rPr kumimoji="0" lang="en-US" altLang="zh-CN" sz="1400" b="0" i="0" u="none" strike="noStrike" cap="none" normalizeH="0" baseline="0" dirty="0" smtClean="0">
                          <a:ln>
                            <a:noFill/>
                          </a:ln>
                          <a:solidFill>
                            <a:srgbClr val="000000"/>
                          </a:solidFill>
                          <a:effectLst/>
                          <a:latin typeface="ＭＳ Ｐゴシック" charset="-128"/>
                          <a:ea typeface="ＭＳ Ｐゴシック" charset="-128"/>
                        </a:rPr>
                        <a:t>γ-</a:t>
                      </a:r>
                      <a:r>
                        <a:rPr kumimoji="0" lang="zh-CN" altLang="en-US" sz="1400" b="0" i="0" u="none" strike="noStrike" cap="none" normalizeH="0" baseline="0" dirty="0" smtClean="0">
                          <a:ln>
                            <a:noFill/>
                          </a:ln>
                          <a:solidFill>
                            <a:srgbClr val="000000"/>
                          </a:solidFill>
                          <a:effectLst/>
                          <a:latin typeface="ＭＳ Ｐゴシック" charset="-128"/>
                          <a:ea typeface="ＭＳ Ｐゴシック" charset="-128"/>
                        </a:rPr>
                        <a:t>ｸﾞﾙﾀﾐｰﾙﾄﾗﾝｽﾍﾟﾌﾟﾁﾀﾞｰｾﾞ（</a:t>
                      </a:r>
                      <a:r>
                        <a:rPr kumimoji="0" lang="en-US" altLang="zh-CN" sz="1400" b="0" i="0" u="none" strike="noStrike" cap="none" normalizeH="0" baseline="0" dirty="0" smtClean="0">
                          <a:ln>
                            <a:noFill/>
                          </a:ln>
                          <a:solidFill>
                            <a:srgbClr val="000000"/>
                          </a:solidFill>
                          <a:effectLst/>
                          <a:latin typeface="ＭＳ Ｐゴシック" charset="-128"/>
                          <a:ea typeface="ＭＳ Ｐゴシック" charset="-128"/>
                        </a:rPr>
                        <a:t>γ-GT</a:t>
                      </a:r>
                      <a:r>
                        <a:rPr kumimoji="0" lang="zh-CN" altLang="en-US" sz="1400" b="0" i="0" u="none" strike="noStrike" cap="none" normalizeH="0" baseline="0" dirty="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アルカリホスファターゼ（</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ALP</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（旧名称：</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アルカリホスタファーゼ</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乳酸デヒドロゲナーゼ（</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LD</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（旧名称：乳酸脱水素酵素</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（ＬＤ）</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アミラーゼ</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コリンエステラーゼ（</a:t>
                      </a:r>
                      <a:r>
                        <a:rPr kumimoji="0" lang="en-US" altLang="ja-JP" sz="1600" b="0" i="0" u="none" strike="noStrike" cap="none" normalizeH="0" baseline="0" dirty="0" err="1" smtClean="0">
                          <a:ln>
                            <a:noFill/>
                          </a:ln>
                          <a:solidFill>
                            <a:srgbClr val="000000"/>
                          </a:solidFill>
                          <a:effectLst/>
                          <a:latin typeface="ＭＳ Ｐゴシック" charset="-128"/>
                          <a:ea typeface="ＭＳ Ｐゴシック" charset="-128"/>
                        </a:rPr>
                        <a:t>ChE</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ロイシンアミノペプチダーゼ（</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LAP</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クレアチンキナーゼ（</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CK</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（旧名称：クレアチン・ホスホキナーゼ（</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CK</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テキスト ボックス 4"/>
          <p:cNvSpPr txBox="1"/>
          <p:nvPr/>
        </p:nvSpPr>
        <p:spPr>
          <a:xfrm>
            <a:off x="2123728" y="764704"/>
            <a:ext cx="16561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244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264</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4A47FAD8-F44B-473E-AD72-588321CD1202}" type="slidenum">
              <a:rPr lang="en-US" sz="1400">
                <a:effectLst>
                  <a:outerShdw blurRad="38100" dist="38100" dir="2700000" algn="tl">
                    <a:srgbClr val="000000">
                      <a:alpha val="43137"/>
                    </a:srgbClr>
                  </a:outerShdw>
                </a:effectLst>
              </a:rPr>
              <a:pPr algn="r">
                <a:defRPr/>
              </a:pPr>
              <a:t>317</a:t>
            </a:fld>
            <a:endParaRPr lang="en-US" sz="1400" dirty="0">
              <a:effectLst>
                <a:outerShdw blurRad="38100" dist="38100" dir="2700000" algn="tl">
                  <a:srgbClr val="000000">
                    <a:alpha val="43137"/>
                  </a:srgbClr>
                </a:outerShdw>
              </a:effectLst>
            </a:endParaRPr>
          </a:p>
        </p:txBody>
      </p:sp>
      <p:graphicFrame>
        <p:nvGraphicFramePr>
          <p:cNvPr id="5" name="Group 128"/>
          <p:cNvGraphicFramePr>
            <a:graphicFrameLocks noGrp="1"/>
          </p:cNvGraphicFramePr>
          <p:nvPr/>
        </p:nvGraphicFramePr>
        <p:xfrm>
          <a:off x="179512" y="404664"/>
          <a:ext cx="8784977" cy="5964239"/>
        </p:xfrm>
        <a:graphic>
          <a:graphicData uri="http://schemas.openxmlformats.org/drawingml/2006/table">
            <a:tbl>
              <a:tblPr>
                <a:solidFill>
                  <a:schemeClr val="accent5">
                    <a:lumMod val="20000"/>
                    <a:lumOff val="80000"/>
                  </a:schemeClr>
                </a:solidFill>
                <a:effectLst>
                  <a:outerShdw blurRad="63500" sx="102000" sy="102000" algn="ctr" rotWithShape="0">
                    <a:prstClr val="black">
                      <a:alpha val="40000"/>
                    </a:prstClr>
                  </a:outerShdw>
                </a:effectLst>
              </a:tblPr>
              <a:tblGrid>
                <a:gridCol w="923351"/>
                <a:gridCol w="2978710"/>
                <a:gridCol w="399242"/>
                <a:gridCol w="230017"/>
                <a:gridCol w="399243"/>
                <a:gridCol w="3854414"/>
              </a:tblGrid>
              <a:tr h="341313">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00"/>
                          </a:solidFill>
                          <a:effectLst/>
                          <a:latin typeface="ＭＳ Ｐゴシック" charset="-128"/>
                          <a:ea typeface="ＭＳ Ｐゴシック" charset="-128"/>
                        </a:rPr>
                        <a:t>生化学的検査（</a:t>
                      </a:r>
                      <a:r>
                        <a:rPr kumimoji="0" lang="en-US" altLang="zh-CN" sz="1800" b="1" i="0" u="none" strike="noStrike" cap="none" normalizeH="0" baseline="0" dirty="0" smtClean="0">
                          <a:ln>
                            <a:noFill/>
                          </a:ln>
                          <a:solidFill>
                            <a:srgbClr val="000000"/>
                          </a:solidFill>
                          <a:effectLst/>
                          <a:latin typeface="ＭＳ Ｐゴシック" charset="-128"/>
                          <a:ea typeface="ＭＳ Ｐゴシック" charset="-128"/>
                        </a:rPr>
                        <a:t>Ⅰ</a:t>
                      </a:r>
                      <a:r>
                        <a:rPr kumimoji="0" lang="zh-CN" altLang="en-US" sz="1800" b="1" i="0" u="none" strike="noStrike" cap="none" normalizeH="0" baseline="0" dirty="0" smtClean="0">
                          <a:ln>
                            <a:noFill/>
                          </a:ln>
                          <a:solidFill>
                            <a:srgbClr val="000000"/>
                          </a:solidFill>
                          <a:effectLst/>
                          <a:latin typeface="ＭＳ Ｐゴシック" charset="-128"/>
                          <a:ea typeface="ＭＳ Ｐゴシック" charset="-128"/>
                        </a:rPr>
                        <a:t>）</a:t>
                      </a:r>
                    </a:p>
                  </a:txBody>
                  <a:tcPr marL="9037" marR="9037" marT="9037"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0480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ＭＳ Ｐゴシック" charset="-128"/>
                          <a:ea typeface="ＭＳ Ｐゴシック"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480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kumimoji="1" lang="ja-JP" altLang="en-US"/>
                    </a:p>
                  </a:txBody>
                  <a:tcPr/>
                </a:tc>
              </a:tr>
              <a:tr h="304800">
                <a:tc rowSpan="4">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D007</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総コレステロール</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17</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17</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ＭＳ Ｐゴシック" charset="-128"/>
                          <a:ea typeface="ＭＳ Ｐゴシック" charset="-128"/>
                        </a:rPr>
                        <a:t>ｱｽﾊﾟﾗｷﾞﾝ酸ｱﾐﾉﾄﾗﾝｽﾌｪﾗｰｾﾞ（</a:t>
                      </a:r>
                      <a:r>
                        <a:rPr kumimoji="0" lang="en-US" altLang="ja-JP" sz="1400" b="0" i="0" u="none" strike="noStrike" cap="none" normalizeH="0" baseline="0" dirty="0" smtClean="0">
                          <a:ln>
                            <a:noFill/>
                          </a:ln>
                          <a:solidFill>
                            <a:srgbClr val="000000"/>
                          </a:solidFill>
                          <a:effectLst/>
                          <a:latin typeface="ＭＳ Ｐゴシック" charset="-128"/>
                          <a:ea typeface="ＭＳ Ｐゴシック" charset="-128"/>
                        </a:rPr>
                        <a:t>AST</a:t>
                      </a:r>
                      <a:r>
                        <a:rPr kumimoji="0" lang="en-US" sz="1400" b="0" i="0" u="none" strike="noStrike" cap="none" normalizeH="0" baseline="0" dirty="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0480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ｱﾗﾆﾝｱﾐﾉﾄﾗﾝｽﾌｪﾗｰｾﾞ（</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ALT</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0480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HDL-</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コレステロール</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04800">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D007</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LDL-</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コレステロール</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18</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18</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蛋白分画</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04800">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D007</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リパーゼ</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24</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24</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D007</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胆汁酸</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48</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47</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D007</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リポ</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蛋白分画</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50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49</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（旧名称：</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リポ</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蛋白分画（</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アガロース</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法））</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D007</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26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アポリポ蛋白</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95</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94</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D007</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35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ＭＳ Ｐゴシック" charset="-128"/>
                          <a:ea typeface="ＭＳ Ｐゴシック" charset="-128"/>
                        </a:rPr>
                        <a:t>心臓由来脂肪酸結合蛋白（</a:t>
                      </a:r>
                      <a:r>
                        <a:rPr kumimoji="0" lang="en-US" altLang="ja-JP" sz="1400" b="0" i="0" u="none" strike="noStrike" cap="none" normalizeH="0" baseline="0" dirty="0" smtClean="0">
                          <a:ln>
                            <a:noFill/>
                          </a:ln>
                          <a:solidFill>
                            <a:srgbClr val="000000"/>
                          </a:solidFill>
                          <a:effectLst/>
                          <a:latin typeface="ＭＳ Ｐゴシック" charset="-128"/>
                          <a:ea typeface="ＭＳ Ｐゴシック" charset="-128"/>
                        </a:rPr>
                        <a:t>H-FABP</a:t>
                      </a:r>
                      <a:r>
                        <a:rPr kumimoji="0" lang="en-US" sz="1400" b="0" i="0" u="none" strike="noStrike" cap="none" normalizeH="0" baseline="0" dirty="0" smtClean="0">
                          <a:ln>
                            <a:noFill/>
                          </a:ln>
                          <a:solidFill>
                            <a:srgbClr val="000000"/>
                          </a:solidFill>
                          <a:effectLst/>
                          <a:latin typeface="ＭＳ Ｐゴシック" charset="-128"/>
                          <a:ea typeface="ＭＳ Ｐゴシック" charset="-128"/>
                        </a:rPr>
                        <a:t>）</a:t>
                      </a:r>
                    </a:p>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ＭＳ Ｐゴシック" charset="-128"/>
                          <a:ea typeface="ＭＳ Ｐゴシック" charset="-128"/>
                        </a:rPr>
                        <a:t>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150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150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ＭＳ Ｐゴシック" charset="-128"/>
                          <a:ea typeface="ＭＳ Ｐゴシック" charset="-128"/>
                        </a:rPr>
                        <a:t>（旧名称：</a:t>
                      </a:r>
                      <a:r>
                        <a:rPr kumimoji="0" lang="ja-JP" altLang="en-US" sz="1400" b="0" i="0" u="none" strike="noStrike" cap="none" normalizeH="0" baseline="0" dirty="0" smtClean="0">
                          <a:ln>
                            <a:noFill/>
                          </a:ln>
                          <a:solidFill>
                            <a:srgbClr val="000000"/>
                          </a:solidFill>
                          <a:effectLst/>
                          <a:latin typeface="ＭＳ Ｐゴシック" charset="-128"/>
                          <a:ea typeface="ＭＳ Ｐゴシック" charset="-128"/>
                        </a:rPr>
                        <a:t>ヒト</a:t>
                      </a:r>
                      <a:r>
                        <a:rPr kumimoji="0" lang="zh-CN" altLang="en-US" sz="1400" b="0" i="0" u="none" strike="noStrike" cap="none" normalizeH="0" baseline="0" dirty="0" smtClean="0">
                          <a:ln>
                            <a:noFill/>
                          </a:ln>
                          <a:solidFill>
                            <a:srgbClr val="000000"/>
                          </a:solidFill>
                          <a:effectLst/>
                          <a:latin typeface="ＭＳ Ｐゴシック" charset="-128"/>
                          <a:ea typeface="ＭＳ Ｐゴシック" charset="-128"/>
                        </a:rPr>
                        <a:t>心臓由来脂肪酸結合蛋白（</a:t>
                      </a:r>
                      <a:r>
                        <a:rPr kumimoji="0" lang="en-US" altLang="zh-CN" sz="1400" b="0" i="0" u="none" strike="noStrike" cap="none" normalizeH="0" baseline="0" dirty="0" smtClean="0">
                          <a:ln>
                            <a:noFill/>
                          </a:ln>
                          <a:solidFill>
                            <a:srgbClr val="000000"/>
                          </a:solidFill>
                          <a:effectLst/>
                          <a:latin typeface="ＭＳ Ｐゴシック" charset="-128"/>
                          <a:ea typeface="ＭＳ Ｐゴシック" charset="-128"/>
                        </a:rPr>
                        <a:t>H-FABP</a:t>
                      </a:r>
                      <a:r>
                        <a:rPr kumimoji="0" lang="zh-CN" altLang="en-US" sz="1400" b="0" i="0" u="none" strike="noStrike" cap="none" normalizeH="0" baseline="0" dirty="0" smtClean="0">
                          <a:ln>
                            <a:noFill/>
                          </a:ln>
                          <a:solidFill>
                            <a:srgbClr val="000000"/>
                          </a:solidFill>
                          <a:effectLst/>
                          <a:latin typeface="ＭＳ Ｐゴシック" charset="-128"/>
                          <a:ea typeface="ＭＳ Ｐゴシック" charset="-128"/>
                        </a:rPr>
                        <a:t>）</a:t>
                      </a:r>
                      <a:endParaRPr kumimoji="0" lang="en-US" altLang="zh-CN" sz="1400" b="0" i="0" u="none" strike="noStrike" cap="none" normalizeH="0" baseline="0" dirty="0" smtClean="0">
                        <a:ln>
                          <a:noFill/>
                        </a:ln>
                        <a:solidFill>
                          <a:srgbClr val="000000"/>
                        </a:solidFill>
                        <a:effectLst/>
                        <a:latin typeface="ＭＳ Ｐゴシック" charset="-128"/>
                        <a:ea typeface="ＭＳ Ｐゴシック" charset="-128"/>
                      </a:endParaRPr>
                    </a:p>
                    <a:p>
                      <a:pPr marL="36000" marR="0" lvl="0" indent="0" algn="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ＭＳ Ｐゴシック" charset="-128"/>
                          <a:ea typeface="ＭＳ Ｐゴシック" charset="-128"/>
                        </a:rPr>
                        <a:t>（項目分割）</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ＭＳ Ｐゴシック" charset="-128"/>
                          <a:ea typeface="ＭＳ Ｐゴシック" charset="-128"/>
                        </a:rPr>
                        <a:t>心臓由来脂肪酸結合蛋白（</a:t>
                      </a:r>
                      <a:r>
                        <a:rPr kumimoji="0" lang="en-US" altLang="ja-JP" sz="1400" b="0" i="0" u="none" strike="noStrike" cap="none" normalizeH="0" baseline="0" dirty="0" smtClean="0">
                          <a:ln>
                            <a:noFill/>
                          </a:ln>
                          <a:solidFill>
                            <a:srgbClr val="000000"/>
                          </a:solidFill>
                          <a:effectLst/>
                          <a:latin typeface="ＭＳ Ｐゴシック" charset="-128"/>
                          <a:ea typeface="ＭＳ Ｐゴシック" charset="-128"/>
                        </a:rPr>
                        <a:t>H-FABP</a:t>
                      </a:r>
                      <a:r>
                        <a:rPr kumimoji="0" lang="en-US" sz="1400" b="0" i="0" u="none" strike="noStrike" cap="none" normalizeH="0" baseline="0" dirty="0" smtClean="0">
                          <a:ln>
                            <a:noFill/>
                          </a:ln>
                          <a:solidFill>
                            <a:srgbClr val="000000"/>
                          </a:solidFill>
                          <a:effectLst/>
                          <a:latin typeface="ＭＳ Ｐゴシック" charset="-128"/>
                          <a:ea typeface="ＭＳ Ｐゴシック" charset="-128"/>
                        </a:rPr>
                        <a:t>）</a:t>
                      </a:r>
                    </a:p>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ＭＳ Ｐゴシック" charset="-128"/>
                          <a:ea typeface="ＭＳ Ｐゴシック" charset="-128"/>
                        </a:rPr>
                        <a:t>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150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150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304800">
                <a:tc rowSpan="3">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D007</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注</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rPr>
                        <a:t>包括項目：５項目以上７項目以下</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95</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93</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包括項目：８項目又は９項目</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104</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102</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30480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rPr>
                        <a:t>包括項目：１０項目以上</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charset="-128"/>
                          <a:ea typeface="ＭＳ Ｐゴシック" charset="-128"/>
                        </a:rPr>
                        <a:t>123</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ＭＳ Ｐゴシック" charset="-128"/>
                          <a:ea typeface="ＭＳ Ｐゴシック" charset="-128"/>
                        </a:rPr>
                        <a:t>121</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bl>
          </a:graphicData>
        </a:graphic>
      </p:graphicFrame>
      <p:sp>
        <p:nvSpPr>
          <p:cNvPr id="4" name="テキスト ボックス 3"/>
          <p:cNvSpPr txBox="1"/>
          <p:nvPr/>
        </p:nvSpPr>
        <p:spPr>
          <a:xfrm>
            <a:off x="2195736" y="332656"/>
            <a:ext cx="16561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244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264</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4C2E1878-1304-4D0F-A777-1792BADEB24E}" type="slidenum">
              <a:rPr lang="en-US" sz="1400">
                <a:effectLst>
                  <a:outerShdw blurRad="38100" dist="38100" dir="2700000" algn="tl">
                    <a:srgbClr val="000000">
                      <a:alpha val="43137"/>
                    </a:srgbClr>
                  </a:outerShdw>
                </a:effectLst>
              </a:rPr>
              <a:pPr algn="r">
                <a:defRPr/>
              </a:pPr>
              <a:t>318</a:t>
            </a:fld>
            <a:endParaRPr lang="en-US" sz="1400" dirty="0">
              <a:effectLst>
                <a:outerShdw blurRad="38100" dist="38100" dir="2700000" algn="tl">
                  <a:srgbClr val="000000">
                    <a:alpha val="43137"/>
                  </a:srgbClr>
                </a:outerShdw>
              </a:effectLst>
            </a:endParaRPr>
          </a:p>
        </p:txBody>
      </p:sp>
      <p:graphicFrame>
        <p:nvGraphicFramePr>
          <p:cNvPr id="4" name="Group 161"/>
          <p:cNvGraphicFramePr>
            <a:graphicFrameLocks noGrp="1"/>
          </p:cNvGraphicFramePr>
          <p:nvPr>
            <p:extLst>
              <p:ext uri="{D42A27DB-BD31-4B8C-83A1-F6EECF244321}">
                <p14:modId xmlns:p14="http://schemas.microsoft.com/office/powerpoint/2010/main" xmlns="" val="1144263728"/>
              </p:ext>
            </p:extLst>
          </p:nvPr>
        </p:nvGraphicFramePr>
        <p:xfrm>
          <a:off x="179513" y="620688"/>
          <a:ext cx="8784976" cy="5548318"/>
        </p:xfrm>
        <a:graphic>
          <a:graphicData uri="http://schemas.openxmlformats.org/drawingml/2006/table">
            <a:tbl>
              <a:tblPr>
                <a:solidFill>
                  <a:schemeClr val="accent5">
                    <a:lumMod val="20000"/>
                    <a:lumOff val="80000"/>
                  </a:schemeClr>
                </a:solidFill>
                <a:effectLst>
                  <a:outerShdw blurRad="63500" sx="102000" sy="102000" algn="ctr" rotWithShape="0">
                    <a:prstClr val="black">
                      <a:alpha val="40000"/>
                    </a:prstClr>
                  </a:outerShdw>
                </a:effectLst>
              </a:tblPr>
              <a:tblGrid>
                <a:gridCol w="923351"/>
                <a:gridCol w="2978710"/>
                <a:gridCol w="399242"/>
                <a:gridCol w="230017"/>
                <a:gridCol w="399243"/>
                <a:gridCol w="3854413"/>
              </a:tblGrid>
              <a:tr h="327025">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00"/>
                          </a:solidFill>
                          <a:effectLst/>
                          <a:latin typeface="ＭＳ Ｐゴシック" charset="-128"/>
                          <a:ea typeface="ＭＳ Ｐゴシック" charset="-128"/>
                        </a:rPr>
                        <a:t>生化学的検査（</a:t>
                      </a:r>
                      <a:r>
                        <a:rPr kumimoji="0" lang="en-US" altLang="zh-CN" sz="1800" b="1" i="0" u="none" strike="noStrike" cap="none" normalizeH="0" baseline="0" dirty="0" smtClean="0">
                          <a:ln>
                            <a:noFill/>
                          </a:ln>
                          <a:solidFill>
                            <a:srgbClr val="000000"/>
                          </a:solidFill>
                          <a:effectLst/>
                          <a:latin typeface="ＭＳ Ｐゴシック" charset="-128"/>
                          <a:ea typeface="ＭＳ Ｐゴシック" charset="-128"/>
                        </a:rPr>
                        <a:t>Ⅱ</a:t>
                      </a:r>
                      <a:r>
                        <a:rPr kumimoji="0" lang="zh-CN" altLang="en-US" sz="1800" b="1" i="0" u="none" strike="noStrike" cap="none" normalizeH="0" baseline="0" dirty="0" smtClean="0">
                          <a:ln>
                            <a:noFill/>
                          </a:ln>
                          <a:solidFill>
                            <a:srgbClr val="000000"/>
                          </a:solidFill>
                          <a:effectLst/>
                          <a:latin typeface="ＭＳ Ｐゴシック" charset="-128"/>
                          <a:ea typeface="ＭＳ Ｐゴシック" charset="-128"/>
                        </a:rPr>
                        <a:t>）</a:t>
                      </a:r>
                    </a:p>
                  </a:txBody>
                  <a:tcPr marL="9037" marR="9037" marT="9037"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2702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ＭＳ Ｐゴシック" charset="-128"/>
                          <a:ea typeface="ＭＳ Ｐゴシック"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ＭＳ Ｐゴシック" charset="-128"/>
                          <a:ea typeface="ＭＳ Ｐゴシック"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27025">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kumimoji="1" lang="ja-JP" altLang="en-US"/>
                    </a:p>
                  </a:txBody>
                  <a:tcPr/>
                </a:tc>
              </a:tr>
              <a:tr h="328613">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D008</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レニン活性</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108</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D008</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トリヨードサイロニン（</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T</a:t>
                      </a:r>
                      <a:r>
                        <a:rPr kumimoji="0" lang="en-US" sz="1600" b="0" i="0" u="none" strike="noStrike" cap="none" normalizeH="0" baseline="-25000" dirty="0" smtClean="0">
                          <a:ln>
                            <a:noFill/>
                          </a:ln>
                          <a:solidFill>
                            <a:srgbClr val="000000"/>
                          </a:solidFill>
                          <a:effectLst/>
                          <a:latin typeface="ＭＳ Ｐゴシック" charset="-128"/>
                          <a:ea typeface="ＭＳ Ｐゴシック" charset="-128"/>
                        </a:rPr>
                        <a:t>３</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115</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113</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D008</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インスリン（</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IRI</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120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118</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サイロキシン（</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T</a:t>
                      </a:r>
                      <a:r>
                        <a:rPr kumimoji="0" lang="en-US" sz="1600" b="0" i="0" u="none" strike="noStrike" cap="none" normalizeH="0" baseline="-25000" dirty="0" smtClean="0">
                          <a:ln>
                            <a:noFill/>
                          </a:ln>
                          <a:solidFill>
                            <a:srgbClr val="000000"/>
                          </a:solidFill>
                          <a:effectLst/>
                          <a:latin typeface="ＭＳ Ｐゴシック" charset="-128"/>
                          <a:ea typeface="ＭＳ Ｐゴシック" charset="-128"/>
                        </a:rPr>
                        <a:t>４</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28613">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D008</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11</a:t>
                      </a:r>
                    </a:p>
                  </a:txBody>
                  <a:tcPr marL="9525" marR="9525" marT="9525"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C-</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ペプチド（</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CPR</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525" marR="9525" marT="9525"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125</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123</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（旧名称：</a:t>
                      </a:r>
                      <a:r>
                        <a:rPr kumimoji="0" lang="en-US" altLang="zh-CN" sz="1600" b="0" i="0" u="none" strike="noStrike" cap="none" normalizeH="0" baseline="0" dirty="0" smtClean="0">
                          <a:ln>
                            <a:noFill/>
                          </a:ln>
                          <a:solidFill>
                            <a:srgbClr val="000000"/>
                          </a:solidFill>
                          <a:effectLst/>
                          <a:latin typeface="ＭＳ Ｐゴシック" charset="-128"/>
                          <a:ea typeface="ＭＳ Ｐゴシック" charset="-128"/>
                        </a:rPr>
                        <a:t>C-</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ペプチド</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a:t>
                      </a:r>
                      <a:r>
                        <a:rPr kumimoji="0" lang="en-US" altLang="zh-CN" sz="1600" b="0" i="0" u="none" strike="noStrike" cap="none" normalizeH="0" baseline="0" dirty="0" smtClean="0">
                          <a:ln>
                            <a:noFill/>
                          </a:ln>
                          <a:solidFill>
                            <a:srgbClr val="000000"/>
                          </a:solidFill>
                          <a:effectLst/>
                          <a:latin typeface="ＭＳ Ｐゴシック" charset="-128"/>
                          <a:ea typeface="ＭＳ Ｐゴシック" charset="-128"/>
                        </a:rPr>
                        <a:t>CPR</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D008</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アルドステロン</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140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137</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rowSpan="3">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D008</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rPr>
                        <a:t>遊離</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サイロキシン</a:t>
                      </a:r>
                      <a:r>
                        <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rPr>
                        <a:t>（</a:t>
                      </a:r>
                      <a:r>
                        <a:rPr kumimoji="0" lang="en-US" altLang="zh-TW" sz="1600" b="0" i="0" u="none" strike="noStrike" cap="none" normalizeH="0" baseline="0" dirty="0" smtClean="0">
                          <a:ln>
                            <a:noFill/>
                          </a:ln>
                          <a:solidFill>
                            <a:srgbClr val="000000"/>
                          </a:solidFill>
                          <a:effectLst/>
                          <a:latin typeface="ＭＳ Ｐゴシック" charset="-128"/>
                          <a:ea typeface="ＭＳ Ｐゴシック" charset="-128"/>
                        </a:rPr>
                        <a:t>FT</a:t>
                      </a:r>
                      <a:r>
                        <a:rPr kumimoji="0" lang="zh-TW" altLang="en-US" sz="1600" b="0" i="0" u="none" strike="noStrike" cap="none" normalizeH="0" baseline="-25000" dirty="0" smtClean="0">
                          <a:ln>
                            <a:noFill/>
                          </a:ln>
                          <a:solidFill>
                            <a:srgbClr val="000000"/>
                          </a:solidFill>
                          <a:effectLst/>
                          <a:latin typeface="ＭＳ Ｐゴシック" charset="-128"/>
                          <a:ea typeface="ＭＳ Ｐゴシック" charset="-128"/>
                        </a:rPr>
                        <a:t>４</a:t>
                      </a:r>
                      <a:r>
                        <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140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140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サイロキシン</a:t>
                      </a:r>
                      <a:r>
                        <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rPr>
                        <a:t>結合</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グロブリン</a:t>
                      </a:r>
                      <a:r>
                        <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rPr>
                        <a:t>（</a:t>
                      </a:r>
                      <a:r>
                        <a:rPr kumimoji="0" lang="en-US" altLang="zh-TW" sz="1600" b="0" i="0" u="none" strike="noStrike" cap="none" normalizeH="0" baseline="0" dirty="0" smtClean="0">
                          <a:ln>
                            <a:noFill/>
                          </a:ln>
                          <a:solidFill>
                            <a:srgbClr val="000000"/>
                          </a:solidFill>
                          <a:effectLst/>
                          <a:latin typeface="ＭＳ Ｐゴシック" charset="-128"/>
                          <a:ea typeface="ＭＳ Ｐゴシック" charset="-128"/>
                        </a:rPr>
                        <a:t>TBG</a:t>
                      </a:r>
                      <a:r>
                        <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（旧名称：</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サイロキシン</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結合蛋白（</a:t>
                      </a:r>
                      <a:r>
                        <a:rPr kumimoji="0" lang="en-US" altLang="zh-CN" sz="1600" b="0" i="0" u="none" strike="noStrike" cap="none" normalizeH="0" baseline="0" dirty="0" smtClean="0">
                          <a:ln>
                            <a:noFill/>
                          </a:ln>
                          <a:solidFill>
                            <a:srgbClr val="000000"/>
                          </a:solidFill>
                          <a:effectLst/>
                          <a:latin typeface="ＭＳ Ｐゴシック" charset="-128"/>
                          <a:ea typeface="ＭＳ Ｐゴシック" charset="-128"/>
                        </a:rPr>
                        <a:t>TBG</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rPr>
                        <a:t>遊離</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トリヨードサイロニン</a:t>
                      </a:r>
                      <a:r>
                        <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rPr>
                        <a:t>（</a:t>
                      </a:r>
                      <a:r>
                        <a:rPr kumimoji="0" lang="en-US" altLang="zh-TW" sz="1600" b="0" i="0" u="none" strike="noStrike" cap="none" normalizeH="0" baseline="0" dirty="0" smtClean="0">
                          <a:ln>
                            <a:noFill/>
                          </a:ln>
                          <a:solidFill>
                            <a:srgbClr val="000000"/>
                          </a:solidFill>
                          <a:effectLst/>
                          <a:latin typeface="ＭＳ Ｐゴシック" charset="-128"/>
                          <a:ea typeface="ＭＳ Ｐゴシック" charset="-128"/>
                        </a:rPr>
                        <a:t>FT</a:t>
                      </a:r>
                      <a:r>
                        <a:rPr kumimoji="0" lang="zh-TW" altLang="en-US" sz="1600" b="0" i="0" u="none" strike="noStrike" cap="none" normalizeH="0" baseline="-25000" dirty="0" smtClean="0">
                          <a:ln>
                            <a:noFill/>
                          </a:ln>
                          <a:solidFill>
                            <a:srgbClr val="000000"/>
                          </a:solidFill>
                          <a:effectLst/>
                          <a:latin typeface="ＭＳ Ｐゴシック" charset="-128"/>
                          <a:ea typeface="ＭＳ Ｐゴシック" charset="-128"/>
                        </a:rPr>
                        <a:t>３</a:t>
                      </a:r>
                      <a:r>
                        <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D009</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癌胎児性抗原（</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CEA</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115</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113</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D009</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3</a:t>
                      </a:r>
                    </a:p>
                  </a:txBody>
                  <a:tcPr marL="9525" marR="9525" marT="9525"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l-GR" altLang="ja-JP" sz="1600" b="0" i="0" u="none" strike="noStrike" cap="none" normalizeH="0" baseline="0" dirty="0" smtClean="0">
                          <a:ln>
                            <a:noFill/>
                          </a:ln>
                          <a:solidFill>
                            <a:srgbClr val="000000"/>
                          </a:solidFill>
                          <a:effectLst/>
                          <a:latin typeface="ＭＳ Ｐゴシック" charset="-128"/>
                          <a:ea typeface="ＭＳ Ｐゴシック" charset="-128"/>
                        </a:rPr>
                        <a:t>α-</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フェトプロテイン（</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AFP)</a:t>
                      </a:r>
                    </a:p>
                  </a:txBody>
                  <a:tcPr marL="9525" marR="9525" marT="9525"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115</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115</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8613">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D009</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CA</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１９－９</a:t>
                      </a:r>
                      <a:endPar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140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140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rPr>
                        <a:t>前立腺特異抗原（</a:t>
                      </a:r>
                      <a:r>
                        <a:rPr kumimoji="0" lang="en-US" altLang="zh-TW" sz="1600" b="0" i="0" u="none" strike="noStrike" cap="none" normalizeH="0" baseline="0" dirty="0" smtClean="0">
                          <a:ln>
                            <a:noFill/>
                          </a:ln>
                          <a:solidFill>
                            <a:srgbClr val="000000"/>
                          </a:solidFill>
                          <a:effectLst/>
                          <a:latin typeface="ＭＳ Ｐゴシック" charset="-128"/>
                          <a:ea typeface="ＭＳ Ｐゴシック" charset="-128"/>
                        </a:rPr>
                        <a:t>PSA</a:t>
                      </a:r>
                      <a:r>
                        <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（旧名称：</a:t>
                      </a:r>
                      <a:r>
                        <a:rPr kumimoji="0" lang="en-US" altLang="zh-CN" sz="1600" b="0" i="0" u="none" strike="noStrike" cap="none" normalizeH="0" baseline="0" dirty="0" smtClean="0">
                          <a:ln>
                            <a:noFill/>
                          </a:ln>
                          <a:solidFill>
                            <a:srgbClr val="000000"/>
                          </a:solidFill>
                          <a:effectLst/>
                          <a:latin typeface="ＭＳ Ｐゴシック" charset="-128"/>
                          <a:ea typeface="ＭＳ Ｐゴシック" charset="-128"/>
                        </a:rPr>
                        <a:t>PSA </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D009</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8</a:t>
                      </a:r>
                    </a:p>
                  </a:txBody>
                  <a:tcPr marL="9525" marR="9525" marT="9525"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CA</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１２５</a:t>
                      </a:r>
                      <a:endPar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endParaRPr>
                    </a:p>
                  </a:txBody>
                  <a:tcPr marL="9525" marR="9525" marT="9525"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160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160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テキスト ボックス 4"/>
          <p:cNvSpPr txBox="1"/>
          <p:nvPr/>
        </p:nvSpPr>
        <p:spPr>
          <a:xfrm>
            <a:off x="2195736" y="548680"/>
            <a:ext cx="16561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244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266</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3B1ACF2B-F0DB-4215-9684-B1D8BBE4F671}" type="slidenum">
              <a:rPr lang="en-US" sz="1400">
                <a:effectLst>
                  <a:outerShdw blurRad="38100" dist="38100" dir="2700000" algn="tl">
                    <a:srgbClr val="000000">
                      <a:alpha val="43137"/>
                    </a:srgbClr>
                  </a:outerShdw>
                </a:effectLst>
              </a:rPr>
              <a:pPr algn="r">
                <a:defRPr/>
              </a:pPr>
              <a:t>319</a:t>
            </a:fld>
            <a:endParaRPr lang="en-US" sz="1400" dirty="0">
              <a:effectLst>
                <a:outerShdw blurRad="38100" dist="38100" dir="2700000" algn="tl">
                  <a:srgbClr val="000000">
                    <a:alpha val="43137"/>
                  </a:srgbClr>
                </a:outerShdw>
              </a:effectLst>
            </a:endParaRPr>
          </a:p>
        </p:txBody>
      </p:sp>
      <p:graphicFrame>
        <p:nvGraphicFramePr>
          <p:cNvPr id="5" name="Group 148"/>
          <p:cNvGraphicFramePr>
            <a:graphicFrameLocks noGrp="1"/>
          </p:cNvGraphicFramePr>
          <p:nvPr>
            <p:extLst>
              <p:ext uri="{D42A27DB-BD31-4B8C-83A1-F6EECF244321}">
                <p14:modId xmlns:p14="http://schemas.microsoft.com/office/powerpoint/2010/main" xmlns="" val="4087234522"/>
              </p:ext>
            </p:extLst>
          </p:nvPr>
        </p:nvGraphicFramePr>
        <p:xfrm>
          <a:off x="179512" y="332656"/>
          <a:ext cx="8784977" cy="6197600"/>
        </p:xfrm>
        <a:graphic>
          <a:graphicData uri="http://schemas.openxmlformats.org/drawingml/2006/table">
            <a:tbl>
              <a:tblPr>
                <a:solidFill>
                  <a:schemeClr val="accent5">
                    <a:lumMod val="20000"/>
                    <a:lumOff val="80000"/>
                  </a:schemeClr>
                </a:solidFill>
                <a:effectLst>
                  <a:outerShdw blurRad="63500" sx="102000" sy="102000" algn="ctr" rotWithShape="0">
                    <a:prstClr val="black">
                      <a:alpha val="40000"/>
                    </a:prstClr>
                  </a:outerShdw>
                </a:effectLst>
              </a:tblPr>
              <a:tblGrid>
                <a:gridCol w="923351"/>
                <a:gridCol w="2978710"/>
                <a:gridCol w="399242"/>
                <a:gridCol w="230017"/>
                <a:gridCol w="399243"/>
                <a:gridCol w="3854414"/>
              </a:tblGrid>
              <a:tr h="32385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00"/>
                          </a:solidFill>
                          <a:effectLst/>
                          <a:latin typeface="ＭＳ Ｐゴシック" charset="-128"/>
                          <a:ea typeface="ＭＳ Ｐゴシック" charset="-128"/>
                        </a:rPr>
                        <a:t>免疫学的検査</a:t>
                      </a:r>
                    </a:p>
                  </a:txBody>
                  <a:tcPr marL="9037" marR="9037" marT="9037"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2385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ＭＳ Ｐゴシック" charset="-128"/>
                          <a:ea typeface="ＭＳ Ｐゴシック"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2385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kumimoji="1" lang="ja-JP" altLang="en-US"/>
                    </a:p>
                  </a:txBody>
                  <a:tcPr/>
                </a:tc>
              </a:tr>
              <a:tr h="323850">
                <a:tc rowSpan="3">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D012</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抗ストレプトリジン</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O</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ASO</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15</a:t>
                      </a:r>
                    </a:p>
                  </a:txBody>
                  <a:tcPr marL="9525" marR="9525" marT="9525" marB="0"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15</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（旧名称：抗</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ストレプトリジン</a:t>
                      </a:r>
                      <a:r>
                        <a:rPr kumimoji="0" lang="en-US" altLang="zh-CN" sz="1600" b="0" i="0" u="none" strike="noStrike" cap="none" normalizeH="0" baseline="0" dirty="0" smtClean="0">
                          <a:ln>
                            <a:noFill/>
                          </a:ln>
                          <a:solidFill>
                            <a:srgbClr val="000000"/>
                          </a:solidFill>
                          <a:effectLst/>
                          <a:latin typeface="ＭＳ Ｐゴシック" charset="-128"/>
                          <a:ea typeface="ＭＳ Ｐゴシック" charset="-128"/>
                        </a:rPr>
                        <a:t>O</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価（</a:t>
                      </a:r>
                      <a:r>
                        <a:rPr kumimoji="0" lang="en-US" altLang="zh-CN" sz="1600" b="0" i="0" u="none" strike="noStrike" cap="none" normalizeH="0" baseline="0" dirty="0" smtClean="0">
                          <a:ln>
                            <a:noFill/>
                          </a:ln>
                          <a:solidFill>
                            <a:srgbClr val="000000"/>
                          </a:solidFill>
                          <a:effectLst/>
                          <a:latin typeface="ＭＳ Ｐゴシック" charset="-128"/>
                          <a:ea typeface="ＭＳ Ｐゴシック" charset="-128"/>
                        </a:rPr>
                        <a:t>ASO</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価））</a:t>
                      </a:r>
                      <a:endParaRPr kumimoji="0" lang="en-US" altLang="zh-CN" sz="1600" b="0" i="0" u="none" strike="noStrike" cap="none" normalizeH="0" baseline="0" dirty="0" smtClean="0">
                        <a:ln>
                          <a:noFill/>
                        </a:ln>
                        <a:solidFill>
                          <a:srgbClr val="000000"/>
                        </a:solidFill>
                        <a:effectLst/>
                        <a:latin typeface="ＭＳ Ｐゴシック" charset="-128"/>
                        <a:ea typeface="ＭＳ Ｐゴシック" charset="-128"/>
                      </a:endParaRPr>
                    </a:p>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（項目分割）</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抗ストレプトリジン</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O</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ASO</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6830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抗ストレプトリジン</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O</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ASO</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23850">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D013</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HB</a:t>
                      </a:r>
                      <a:r>
                        <a:rPr kumimoji="0" lang="ja-JP" altLang="en-US" sz="1600" b="0" i="0" u="none" strike="noStrike" cap="none" normalizeH="0" baseline="0" dirty="0" err="1" smtClean="0">
                          <a:ln>
                            <a:noFill/>
                          </a:ln>
                          <a:solidFill>
                            <a:srgbClr val="000000"/>
                          </a:solidFill>
                          <a:effectLst/>
                          <a:latin typeface="ＭＳ Ｐゴシック" charset="-128"/>
                          <a:ea typeface="ＭＳ Ｐゴシック" charset="-128"/>
                        </a:rPr>
                        <a:t>ｓ</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抗原定性・半定量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29</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29</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（旧名称：</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HB</a:t>
                      </a:r>
                      <a:r>
                        <a:rPr kumimoji="0" lang="ja-JP" altLang="en-US" sz="1600" b="0" i="0" u="none" strike="noStrike" cap="none" normalizeH="0" baseline="0" dirty="0" err="1" smtClean="0">
                          <a:ln>
                            <a:noFill/>
                          </a:ln>
                          <a:solidFill>
                            <a:srgbClr val="000000"/>
                          </a:solidFill>
                          <a:effectLst/>
                          <a:latin typeface="ＭＳ Ｐゴシック" charset="-128"/>
                          <a:ea typeface="ＭＳ Ｐゴシック" charset="-128"/>
                        </a:rPr>
                        <a:t>ｓ</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抗原（定性、半定量）</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D013</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err="1" smtClean="0">
                          <a:ln>
                            <a:noFill/>
                          </a:ln>
                          <a:solidFill>
                            <a:srgbClr val="000000"/>
                          </a:solidFill>
                          <a:effectLst/>
                          <a:latin typeface="ＭＳ Ｐゴシック" charset="-128"/>
                          <a:ea typeface="ＭＳ Ｐゴシック" charset="-128"/>
                        </a:rPr>
                        <a:t>HB</a:t>
                      </a:r>
                      <a:r>
                        <a:rPr kumimoji="0" lang="en-US" sz="1600" b="0" i="0" u="none" strike="noStrike" cap="none" normalizeH="0" baseline="0" dirty="0" err="1" smtClean="0">
                          <a:ln>
                            <a:noFill/>
                          </a:ln>
                          <a:solidFill>
                            <a:srgbClr val="000000"/>
                          </a:solidFill>
                          <a:effectLst/>
                          <a:latin typeface="ＭＳ Ｐゴシック" charset="-128"/>
                          <a:ea typeface="ＭＳ Ｐゴシック" charset="-128"/>
                        </a:rPr>
                        <a:t>ｓ</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抗体定性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32</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32</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（旧名称：</a:t>
                      </a:r>
                      <a:r>
                        <a:rPr kumimoji="0" lang="en-US" altLang="zh-CN" sz="1600" b="0" i="0" u="none" strike="noStrike" cap="none" normalizeH="0" baseline="0" dirty="0" smtClean="0">
                          <a:ln>
                            <a:noFill/>
                          </a:ln>
                          <a:solidFill>
                            <a:srgbClr val="000000"/>
                          </a:solidFill>
                          <a:effectLst/>
                          <a:latin typeface="ＭＳ Ｐゴシック" charset="-128"/>
                          <a:ea typeface="ＭＳ Ｐゴシック" charset="-128"/>
                        </a:rPr>
                        <a:t>HB</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ｓ抗体価（半定量））</a:t>
                      </a:r>
                      <a:endParaRPr kumimoji="0" lang="en-US" altLang="zh-CN" sz="1600" b="0" i="0" u="none" strike="noStrike" cap="none" normalizeH="0" baseline="0" dirty="0" smtClean="0">
                        <a:ln>
                          <a:noFill/>
                        </a:ln>
                        <a:solidFill>
                          <a:srgbClr val="000000"/>
                        </a:solidFill>
                        <a:effectLst/>
                        <a:latin typeface="ＭＳ Ｐゴシック" charset="-128"/>
                        <a:ea typeface="ＭＳ Ｐゴシック" charset="-128"/>
                      </a:endParaRPr>
                    </a:p>
                    <a:p>
                      <a:pPr marL="36000" marR="0" lvl="0" indent="0" algn="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（項目分割）</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err="1" smtClean="0">
                          <a:ln>
                            <a:noFill/>
                          </a:ln>
                          <a:solidFill>
                            <a:srgbClr val="000000"/>
                          </a:solidFill>
                          <a:effectLst/>
                          <a:latin typeface="ＭＳ Ｐゴシック" charset="-128"/>
                          <a:ea typeface="ＭＳ Ｐゴシック" charset="-128"/>
                        </a:rPr>
                        <a:t>HB</a:t>
                      </a:r>
                      <a:r>
                        <a:rPr kumimoji="0" lang="en-US" sz="1600" b="0" i="0" u="none" strike="noStrike" cap="none" normalizeH="0" baseline="0" dirty="0" err="1" smtClean="0">
                          <a:ln>
                            <a:noFill/>
                          </a:ln>
                          <a:solidFill>
                            <a:srgbClr val="000000"/>
                          </a:solidFill>
                          <a:effectLst/>
                          <a:latin typeface="ＭＳ Ｐゴシック" charset="-128"/>
                          <a:ea typeface="ＭＳ Ｐゴシック" charset="-128"/>
                        </a:rPr>
                        <a:t>ｓ</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抗体半定量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23850">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D013</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err="1" smtClean="0">
                          <a:ln>
                            <a:noFill/>
                          </a:ln>
                          <a:solidFill>
                            <a:srgbClr val="000000"/>
                          </a:solidFill>
                          <a:effectLst/>
                          <a:latin typeface="ＭＳ Ｐゴシック" charset="-128"/>
                          <a:ea typeface="ＭＳ Ｐゴシック" charset="-128"/>
                        </a:rPr>
                        <a:t>HBe</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抗原</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110</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err="1" smtClean="0">
                          <a:ln>
                            <a:noFill/>
                          </a:ln>
                          <a:solidFill>
                            <a:srgbClr val="000000"/>
                          </a:solidFill>
                          <a:effectLst/>
                          <a:latin typeface="ＭＳ Ｐゴシック" charset="-128"/>
                          <a:ea typeface="ＭＳ Ｐゴシック" charset="-128"/>
                        </a:rPr>
                        <a:t>HBe</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抗体</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（旧名称：</a:t>
                      </a:r>
                      <a:r>
                        <a:rPr kumimoji="0" lang="en-US" altLang="zh-CN" sz="1600" b="0" i="0" u="none" strike="noStrike" cap="none" normalizeH="0" baseline="0" dirty="0" err="1" smtClean="0">
                          <a:ln>
                            <a:noFill/>
                          </a:ln>
                          <a:solidFill>
                            <a:srgbClr val="000000"/>
                          </a:solidFill>
                          <a:effectLst/>
                          <a:latin typeface="ＭＳ Ｐゴシック" charset="-128"/>
                          <a:ea typeface="ＭＳ Ｐゴシック" charset="-128"/>
                        </a:rPr>
                        <a:t>HBe</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抗体価）</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D013</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HCV</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抗体定性・定量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120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120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（旧名称：</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HCV</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抗体価（定性、定量））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D013</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HB</a:t>
                      </a:r>
                      <a:r>
                        <a:rPr kumimoji="0" lang="ja-JP" altLang="en-US" sz="1600" b="0" i="0" u="none" strike="noStrike" cap="none" normalizeH="0" baseline="0" dirty="0" err="1" smtClean="0">
                          <a:ln>
                            <a:noFill/>
                          </a:ln>
                          <a:solidFill>
                            <a:srgbClr val="000000"/>
                          </a:solidFill>
                          <a:effectLst/>
                          <a:latin typeface="ＭＳ Ｐゴシック" charset="-128"/>
                          <a:ea typeface="ＭＳ Ｐゴシック" charset="-128"/>
                        </a:rPr>
                        <a:t>ｃ</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抗体半定量・定量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150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150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（旧名称：</a:t>
                      </a:r>
                      <a:r>
                        <a:rPr kumimoji="0" lang="en-US" altLang="zh-CN" sz="1600" b="0" i="0" u="none" strike="noStrike" cap="none" normalizeH="0" baseline="0" dirty="0" smtClean="0">
                          <a:ln>
                            <a:noFill/>
                          </a:ln>
                          <a:solidFill>
                            <a:srgbClr val="000000"/>
                          </a:solidFill>
                          <a:effectLst/>
                          <a:latin typeface="ＭＳ Ｐゴシック" charset="-128"/>
                          <a:ea typeface="ＭＳ Ｐゴシック" charset="-128"/>
                        </a:rPr>
                        <a:t>HB</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ｃ抗体価）</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D014</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抗サイログロブリン抗体半定量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37</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37</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（旧名称：</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サイロイドテスト</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ＭＳ Ｐゴシック" charset="-128"/>
                          <a:ea typeface="ＭＳ Ｐゴシック" charset="-128"/>
                        </a:rPr>
                        <a:t>抗甲状腺マイクロゾーム抗体半定量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（旧名称：</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マイクロゾームテスト</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D014</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抗核抗体（蛍光抗体法を除く）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（旧名称：抗核抗体価（蛍光抗体法を除く））</a:t>
                      </a:r>
                    </a:p>
                  </a:txBody>
                  <a:tcPr marL="9525" marR="9525" marT="9525"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3850">
                <a:tc rowSpan="3">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D014</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抗核抗体（蛍光抗体法）定性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115</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ＭＳ Ｐゴシック" charset="-128"/>
                          <a:ea typeface="ＭＳ Ｐゴシック" charset="-128"/>
                        </a:rPr>
                        <a:t>113</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（旧名称：抗核抗体価（蛍光抗体法））</a:t>
                      </a:r>
                      <a:endParaRPr kumimoji="0" lang="en-US" altLang="zh-CN" sz="1600" b="0" i="0" u="none" strike="noStrike" cap="none" normalizeH="0" baseline="0" dirty="0" smtClean="0">
                        <a:ln>
                          <a:noFill/>
                        </a:ln>
                        <a:solidFill>
                          <a:srgbClr val="000000"/>
                        </a:solidFill>
                        <a:effectLst/>
                        <a:latin typeface="ＭＳ Ｐゴシック" charset="-128"/>
                        <a:ea typeface="ＭＳ Ｐゴシック" charset="-128"/>
                      </a:endParaRPr>
                    </a:p>
                    <a:p>
                      <a:pPr marL="36000" marR="0" lvl="0" indent="0" algn="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（項目分割）</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抗核抗体（蛍光抗体法）半定量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2385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抗核抗体（蛍光抗体法）定量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4" name="テキスト ボックス 3"/>
          <p:cNvSpPr txBox="1"/>
          <p:nvPr/>
        </p:nvSpPr>
        <p:spPr>
          <a:xfrm>
            <a:off x="1763688" y="260648"/>
            <a:ext cx="16561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246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269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Text Box 2"/>
          <p:cNvSpPr txBox="1">
            <a:spLocks noChangeArrowheads="1"/>
          </p:cNvSpPr>
          <p:nvPr/>
        </p:nvSpPr>
        <p:spPr bwMode="auto">
          <a:xfrm>
            <a:off x="3414713" y="333375"/>
            <a:ext cx="2314575" cy="519113"/>
          </a:xfrm>
          <a:prstGeom prst="rect">
            <a:avLst/>
          </a:prstGeom>
          <a:noFill/>
          <a:ln w="9525">
            <a:noFill/>
            <a:miter lim="800000"/>
            <a:headEnd/>
            <a:tailEnd/>
          </a:ln>
        </p:spPr>
        <p:txBody>
          <a:bodyPr wrap="none" lIns="90000" tIns="46800" rIns="90000" bIns="46800">
            <a:spAutoFit/>
          </a:bodyPr>
          <a:lstStyle/>
          <a:p>
            <a:r>
              <a:rPr lang="ja-JP" altLang="en-US" sz="2800">
                <a:solidFill>
                  <a:srgbClr val="000000"/>
                </a:solidFill>
              </a:rPr>
              <a:t>再診料の重み</a:t>
            </a:r>
          </a:p>
        </p:txBody>
      </p:sp>
      <p:sp>
        <p:nvSpPr>
          <p:cNvPr id="1046" name="Text Box 3"/>
          <p:cNvSpPr txBox="1">
            <a:spLocks noChangeArrowheads="1"/>
          </p:cNvSpPr>
          <p:nvPr/>
        </p:nvSpPr>
        <p:spPr bwMode="auto">
          <a:xfrm>
            <a:off x="414338" y="981075"/>
            <a:ext cx="8405812" cy="701675"/>
          </a:xfrm>
          <a:prstGeom prst="rect">
            <a:avLst/>
          </a:prstGeom>
          <a:noFill/>
          <a:ln w="9525">
            <a:noFill/>
            <a:miter lim="800000"/>
            <a:headEnd/>
            <a:tailEnd/>
          </a:ln>
        </p:spPr>
        <p:txBody>
          <a:bodyPr>
            <a:spAutoFit/>
          </a:bodyPr>
          <a:lstStyle/>
          <a:p>
            <a:r>
              <a:rPr lang="ja-JP" altLang="en-US" sz="2000">
                <a:solidFill>
                  <a:srgbClr val="000000"/>
                </a:solidFill>
              </a:rPr>
              <a:t>　再診料は診療所収入の</a:t>
            </a:r>
            <a:r>
              <a:rPr lang="en-US" altLang="ja-JP" sz="2000">
                <a:solidFill>
                  <a:srgbClr val="000000"/>
                </a:solidFill>
              </a:rPr>
              <a:t>12.3</a:t>
            </a:r>
            <a:r>
              <a:rPr lang="ja-JP" altLang="en-US" sz="2000">
                <a:solidFill>
                  <a:srgbClr val="000000"/>
                </a:solidFill>
              </a:rPr>
              <a:t>％を占めており、診療所にとっては、初診料と並んで、もっとも重要な経営原資の１つである。</a:t>
            </a:r>
          </a:p>
        </p:txBody>
      </p:sp>
      <p:graphicFrame>
        <p:nvGraphicFramePr>
          <p:cNvPr id="1044" name="Object 20"/>
          <p:cNvGraphicFramePr>
            <a:graphicFrameLocks noGrp="1" noChangeAspect="1"/>
          </p:cNvGraphicFramePr>
          <p:nvPr>
            <p:ph/>
          </p:nvPr>
        </p:nvGraphicFramePr>
        <p:xfrm>
          <a:off x="719138" y="1773238"/>
          <a:ext cx="7704137" cy="4498975"/>
        </p:xfrm>
        <a:graphic>
          <a:graphicData uri="http://schemas.openxmlformats.org/presentationml/2006/ole">
            <p:oleObj spid="_x0000_s2055" name="ワークシート" r:id="rId4" imgW="5495969" imgH="3209889" progId="Excel.Sheet.8">
              <p:link updateAutomatic="1"/>
            </p:oleObj>
          </a:graphicData>
        </a:graphic>
      </p:graphicFrame>
      <p:sp>
        <p:nvSpPr>
          <p:cNvPr id="2"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EBF144C9-CDB6-4ABB-ABB9-8A7401A83CD5}" type="slidenum">
              <a:rPr kumimoji="1" lang="en-US" altLang="ja-JP" smtClean="0"/>
              <a:pPr fontAlgn="base">
                <a:spcAft>
                  <a:spcPct val="0"/>
                </a:spcAft>
                <a:defRPr/>
              </a:pPr>
              <a:t>32</a:t>
            </a:fld>
            <a:endParaRPr kumimoji="1" lang="en-US" altLang="ja-JP" smtClean="0"/>
          </a:p>
        </p:txBody>
      </p:sp>
    </p:spTree>
    <p:extLst>
      <p:ext uri="{BB962C8B-B14F-4D97-AF65-F5344CB8AC3E}">
        <p14:creationId xmlns:p14="http://schemas.microsoft.com/office/powerpoint/2010/main" xmlns="" val="1127584976"/>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346ED578-1B7F-48DB-BAA7-9D9C6AE31530}" type="slidenum">
              <a:rPr lang="en-US" sz="1400">
                <a:effectLst>
                  <a:outerShdw blurRad="38100" dist="38100" dir="2700000" algn="tl">
                    <a:srgbClr val="000000">
                      <a:alpha val="43137"/>
                    </a:srgbClr>
                  </a:outerShdw>
                </a:effectLst>
              </a:rPr>
              <a:pPr algn="r">
                <a:defRPr/>
              </a:pPr>
              <a:t>320</a:t>
            </a:fld>
            <a:endParaRPr lang="en-US" sz="1400" dirty="0">
              <a:effectLst>
                <a:outerShdw blurRad="38100" dist="38100" dir="2700000" algn="tl">
                  <a:srgbClr val="000000">
                    <a:alpha val="43137"/>
                  </a:srgbClr>
                </a:outerShdw>
              </a:effectLst>
            </a:endParaRPr>
          </a:p>
        </p:txBody>
      </p:sp>
      <p:graphicFrame>
        <p:nvGraphicFramePr>
          <p:cNvPr id="5" name="Group 112"/>
          <p:cNvGraphicFramePr>
            <a:graphicFrameLocks noGrp="1"/>
          </p:cNvGraphicFramePr>
          <p:nvPr>
            <p:extLst>
              <p:ext uri="{D42A27DB-BD31-4B8C-83A1-F6EECF244321}">
                <p14:modId xmlns:p14="http://schemas.microsoft.com/office/powerpoint/2010/main" xmlns="" val="2058775032"/>
              </p:ext>
            </p:extLst>
          </p:nvPr>
        </p:nvGraphicFramePr>
        <p:xfrm>
          <a:off x="179512" y="404664"/>
          <a:ext cx="8784977" cy="5905507"/>
        </p:xfrm>
        <a:graphic>
          <a:graphicData uri="http://schemas.openxmlformats.org/drawingml/2006/table">
            <a:tbl>
              <a:tblPr>
                <a:solidFill>
                  <a:schemeClr val="accent5">
                    <a:lumMod val="20000"/>
                    <a:lumOff val="80000"/>
                  </a:schemeClr>
                </a:solidFill>
                <a:effectLst>
                  <a:outerShdw blurRad="63500" sx="102000" sy="102000" algn="ctr" rotWithShape="0">
                    <a:prstClr val="black">
                      <a:alpha val="40000"/>
                    </a:prstClr>
                  </a:outerShdw>
                </a:effectLst>
              </a:tblPr>
              <a:tblGrid>
                <a:gridCol w="923351"/>
                <a:gridCol w="2978710"/>
                <a:gridCol w="399242"/>
                <a:gridCol w="230017"/>
                <a:gridCol w="399243"/>
                <a:gridCol w="3854414"/>
              </a:tblGrid>
              <a:tr h="346075">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00"/>
                          </a:solidFill>
                          <a:effectLst/>
                          <a:latin typeface="ＭＳ Ｐゴシック" charset="-128"/>
                          <a:ea typeface="ＭＳ Ｐゴシック" charset="-128"/>
                        </a:rPr>
                        <a:t>免疫学的検査</a:t>
                      </a:r>
                      <a:endParaRPr kumimoji="0" lang="ja-JP" altLang="en-US" sz="1800" b="0" i="0" u="none" strike="noStrike" cap="none" normalizeH="0" baseline="0" dirty="0" smtClean="0">
                        <a:ln>
                          <a:noFill/>
                        </a:ln>
                        <a:solidFill>
                          <a:srgbClr val="000000"/>
                        </a:solidFill>
                        <a:effectLst/>
                        <a:latin typeface="ＭＳ Ｐゴシック" charset="-128"/>
                        <a:ea typeface="ＭＳ Ｐゴシック" charset="-128"/>
                      </a:endParaRPr>
                    </a:p>
                  </a:txBody>
                  <a:tcPr marL="9037" marR="9037" marT="9037"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607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ＭＳ Ｐゴシック" charset="-128"/>
                          <a:ea typeface="ＭＳ Ｐゴシック"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46075">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kumimoji="1" lang="ja-JP" altLang="en-US"/>
                    </a:p>
                  </a:txBody>
                  <a:tcPr/>
                </a:tc>
              </a:tr>
              <a:tr h="347663">
                <a:tc rowSpan="6">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D014</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SS-B/La</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抗体定性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170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167</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（旧名称：抗</a:t>
                      </a:r>
                      <a:r>
                        <a:rPr kumimoji="0" lang="en-US" altLang="zh-CN" sz="1600" b="0" i="0" u="none" strike="noStrike" cap="none" normalizeH="0" baseline="0" dirty="0" smtClean="0">
                          <a:ln>
                            <a:noFill/>
                          </a:ln>
                          <a:solidFill>
                            <a:srgbClr val="000000"/>
                          </a:solidFill>
                          <a:effectLst/>
                          <a:latin typeface="ＭＳ Ｐゴシック" charset="-128"/>
                          <a:ea typeface="ＭＳ Ｐゴシック" charset="-128"/>
                        </a:rPr>
                        <a:t>SS-B/La</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抗体）（項目分割）</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SS-B/La</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抗体半定量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4766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SS-B/La</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抗体定量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4766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a:t>
                      </a:r>
                      <a:r>
                        <a:rPr kumimoji="0" lang="en-US" altLang="ja-JP" sz="1600" b="0" i="0" u="none" strike="noStrike" cap="none" normalizeH="0" baseline="0" dirty="0" err="1" smtClean="0">
                          <a:ln>
                            <a:noFill/>
                          </a:ln>
                          <a:solidFill>
                            <a:srgbClr val="000000"/>
                          </a:solidFill>
                          <a:effectLst/>
                          <a:latin typeface="ＭＳ Ｐゴシック" charset="-128"/>
                          <a:ea typeface="ＭＳ Ｐゴシック" charset="-128"/>
                        </a:rPr>
                        <a:t>Sm</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抗体定性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（旧名称：抗</a:t>
                      </a:r>
                      <a:r>
                        <a:rPr kumimoji="0" lang="en-US" altLang="zh-CN" sz="1600" b="0" i="0" u="none" strike="noStrike" cap="none" normalizeH="0" baseline="0" dirty="0" err="1" smtClean="0">
                          <a:ln>
                            <a:noFill/>
                          </a:ln>
                          <a:solidFill>
                            <a:srgbClr val="000000"/>
                          </a:solidFill>
                          <a:effectLst/>
                          <a:latin typeface="ＭＳ Ｐゴシック" charset="-128"/>
                          <a:ea typeface="ＭＳ Ｐゴシック" charset="-128"/>
                        </a:rPr>
                        <a:t>Sm</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抗体）（項目分割）</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a:t>
                      </a:r>
                      <a:r>
                        <a:rPr kumimoji="0" lang="en-US" altLang="ja-JP" sz="1600" b="0" i="0" u="none" strike="noStrike" cap="none" normalizeH="0" baseline="0" dirty="0" err="1" smtClean="0">
                          <a:ln>
                            <a:noFill/>
                          </a:ln>
                          <a:solidFill>
                            <a:srgbClr val="000000"/>
                          </a:solidFill>
                          <a:effectLst/>
                          <a:latin typeface="ＭＳ Ｐゴシック" charset="-128"/>
                          <a:ea typeface="ＭＳ Ｐゴシック" charset="-128"/>
                        </a:rPr>
                        <a:t>Sm</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抗体半定量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4766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a:t>
                      </a:r>
                      <a:r>
                        <a:rPr kumimoji="0" lang="en-US" altLang="ja-JP" sz="1600" b="0" i="0" u="none" strike="noStrike" cap="none" normalizeH="0" baseline="0" dirty="0" err="1" smtClean="0">
                          <a:ln>
                            <a:noFill/>
                          </a:ln>
                          <a:solidFill>
                            <a:srgbClr val="000000"/>
                          </a:solidFill>
                          <a:effectLst/>
                          <a:latin typeface="ＭＳ Ｐゴシック" charset="-128"/>
                          <a:ea typeface="ＭＳ Ｐゴシック" charset="-128"/>
                        </a:rPr>
                        <a:t>Sm</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抗体定量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47663">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D014</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DNA</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抗体定性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180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178</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（旧名称：抗</a:t>
                      </a:r>
                      <a:r>
                        <a:rPr kumimoji="0" lang="en-US" altLang="zh-CN" sz="1600" b="0" i="0" u="none" strike="noStrike" cap="none" normalizeH="0" baseline="0" dirty="0" smtClean="0">
                          <a:ln>
                            <a:noFill/>
                          </a:ln>
                          <a:solidFill>
                            <a:srgbClr val="000000"/>
                          </a:solidFill>
                          <a:effectLst/>
                          <a:latin typeface="ＭＳ Ｐゴシック" charset="-128"/>
                          <a:ea typeface="ＭＳ Ｐゴシック" charset="-128"/>
                        </a:rPr>
                        <a:t>DNA</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抗体価）（項目分割））</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DNA</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抗体定量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47663">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D014</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15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抗ミトコンドリア抗体定性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210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206</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（旧名称：抗</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ミトコンドリア</a:t>
                      </a: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抗体）（項目分割））</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抗ミトコンドリア抗体定量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47663">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D015</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C</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反応性蛋白（</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CRP</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16</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16</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C</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反応性蛋白（</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CRP</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47663">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D015</a:t>
                      </a:r>
                      <a:r>
                        <a:rPr kumimoji="0" 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rPr>
                        <a:t>非特異的</a:t>
                      </a:r>
                      <a:r>
                        <a:rPr kumimoji="0" lang="en-US" altLang="zh-TW" sz="1600" b="0" i="0" u="none" strike="noStrike" cap="none" normalizeH="0" baseline="0" dirty="0" err="1" smtClean="0">
                          <a:ln>
                            <a:noFill/>
                          </a:ln>
                          <a:solidFill>
                            <a:srgbClr val="000000"/>
                          </a:solidFill>
                          <a:effectLst/>
                          <a:latin typeface="ＭＳ Ｐゴシック" charset="-128"/>
                          <a:ea typeface="ＭＳ Ｐゴシック" charset="-128"/>
                        </a:rPr>
                        <a:t>IgE</a:t>
                      </a:r>
                      <a:r>
                        <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rPr>
                        <a:t>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100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100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（旧名称：非特異的</a:t>
                      </a:r>
                      <a:r>
                        <a:rPr kumimoji="0" lang="en-US" altLang="ja-JP" sz="1600" b="0" i="0" u="none" strike="noStrike" cap="none" normalizeH="0" baseline="0" dirty="0" err="1" smtClean="0">
                          <a:ln>
                            <a:noFill/>
                          </a:ln>
                          <a:solidFill>
                            <a:srgbClr val="000000"/>
                          </a:solidFill>
                          <a:effectLst/>
                          <a:latin typeface="ＭＳ Ｐゴシック" charset="-128"/>
                          <a:ea typeface="ＭＳ Ｐゴシック" charset="-128"/>
                        </a:rPr>
                        <a:t>IgE</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項目分割）</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rPr>
                        <a:t>非特異的</a:t>
                      </a:r>
                      <a:r>
                        <a:rPr kumimoji="0" lang="en-US" altLang="zh-TW" sz="1600" b="0" i="0" u="none" strike="noStrike" cap="none" normalizeH="0" baseline="0" dirty="0" err="1" smtClean="0">
                          <a:ln>
                            <a:noFill/>
                          </a:ln>
                          <a:solidFill>
                            <a:srgbClr val="000000"/>
                          </a:solidFill>
                          <a:effectLst/>
                          <a:latin typeface="ＭＳ Ｐゴシック" charset="-128"/>
                          <a:ea typeface="ＭＳ Ｐゴシック" charset="-128"/>
                        </a:rPr>
                        <a:t>IgE</a:t>
                      </a:r>
                      <a:r>
                        <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rPr>
                        <a:t>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4" name="テキスト ボックス 3"/>
          <p:cNvSpPr txBox="1"/>
          <p:nvPr/>
        </p:nvSpPr>
        <p:spPr>
          <a:xfrm>
            <a:off x="1763688" y="332656"/>
            <a:ext cx="16561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247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272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46"/>
          <p:cNvGraphicFramePr>
            <a:graphicFrameLocks noGrp="1"/>
          </p:cNvGraphicFramePr>
          <p:nvPr>
            <p:extLst>
              <p:ext uri="{D42A27DB-BD31-4B8C-83A1-F6EECF244321}">
                <p14:modId xmlns:p14="http://schemas.microsoft.com/office/powerpoint/2010/main" xmlns="" val="2987030343"/>
              </p:ext>
            </p:extLst>
          </p:nvPr>
        </p:nvGraphicFramePr>
        <p:xfrm>
          <a:off x="251520" y="260648"/>
          <a:ext cx="8624066" cy="6409448"/>
        </p:xfrm>
        <a:graphic>
          <a:graphicData uri="http://schemas.openxmlformats.org/drawingml/2006/table">
            <a:tbl>
              <a:tblPr>
                <a:solidFill>
                  <a:schemeClr val="accent5">
                    <a:lumMod val="20000"/>
                    <a:lumOff val="80000"/>
                  </a:schemeClr>
                </a:solidFill>
                <a:effectLst>
                  <a:outerShdw blurRad="63500" sx="102000" sy="102000" algn="ctr" rotWithShape="0">
                    <a:prstClr val="black">
                      <a:alpha val="40000"/>
                    </a:prstClr>
                  </a:outerShdw>
                </a:effectLst>
              </a:tblPr>
              <a:tblGrid>
                <a:gridCol w="907394"/>
                <a:gridCol w="2925695"/>
                <a:gridCol w="391724"/>
                <a:gridCol w="224936"/>
                <a:gridCol w="391724"/>
                <a:gridCol w="3782593"/>
              </a:tblGrid>
              <a:tr h="311811">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00"/>
                          </a:solidFill>
                          <a:effectLst/>
                          <a:latin typeface="ＭＳ Ｐゴシック" pitchFamily="50" charset="-128"/>
                          <a:ea typeface="ＭＳ Ｐゴシック" pitchFamily="50" charset="-128"/>
                        </a:rPr>
                        <a:t>検体検査判断料</a:t>
                      </a:r>
                      <a:r>
                        <a:rPr kumimoji="0" lang="ja-JP" altLang="en-US" sz="1800" b="1" i="0" u="none" strike="noStrike" cap="none" normalizeH="0" baseline="0" dirty="0" smtClean="0">
                          <a:ln>
                            <a:noFill/>
                          </a:ln>
                          <a:solidFill>
                            <a:srgbClr val="000000"/>
                          </a:solidFill>
                          <a:effectLst/>
                          <a:latin typeface="ＭＳ Ｐゴシック" pitchFamily="50" charset="-128"/>
                          <a:ea typeface="ＭＳ Ｐゴシック" pitchFamily="50" charset="-128"/>
                        </a:rPr>
                        <a:t>　</a:t>
                      </a:r>
                      <a:endParaRPr kumimoji="0" lang="zh-CN" altLang="en-US" sz="1800" b="1" i="0" u="none" strike="noStrike" cap="none" normalizeH="0" baseline="0" dirty="0" smtClean="0">
                        <a:ln>
                          <a:noFill/>
                        </a:ln>
                        <a:solidFill>
                          <a:srgbClr val="FF0000"/>
                        </a:solidFill>
                        <a:effectLst/>
                        <a:latin typeface="ＭＳ Ｐゴシック" pitchFamily="50" charset="-128"/>
                        <a:ea typeface="ＭＳ Ｐゴシック" pitchFamily="50" charset="-128"/>
                      </a:endParaRPr>
                    </a:p>
                  </a:txBody>
                  <a:tcPr marL="8965" marR="8965" marT="896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11811">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区分番号</a:t>
                      </a:r>
                    </a:p>
                  </a:txBody>
                  <a:tcPr marL="8965" marR="8965" marT="89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rPr>
                        <a:t>診療報酬項目</a:t>
                      </a:r>
                    </a:p>
                  </a:txBody>
                  <a:tcPr marL="8965" marR="8965" marT="89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rPr>
                        <a:t>点数</a:t>
                      </a:r>
                    </a:p>
                  </a:txBody>
                  <a:tcPr marL="8965" marR="8965" marT="89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rPr>
                        <a:t>備考</a:t>
                      </a:r>
                    </a:p>
                  </a:txBody>
                  <a:tcPr marL="8965" marR="8965" marT="89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1811">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旧</a:t>
                      </a:r>
                    </a:p>
                  </a:txBody>
                  <a:tcPr marL="8965" marR="8965" marT="896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8965" marR="8965" marT="8965"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新</a:t>
                      </a:r>
                    </a:p>
                  </a:txBody>
                  <a:tcPr marL="8965" marR="8965" marT="896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kumimoji="1" lang="ja-JP" altLang="en-US"/>
                    </a:p>
                  </a:txBody>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D026</a:t>
                      </a:r>
                      <a:r>
                        <a:rPr kumimoji="0" 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1</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尿・糞便等検査判断料</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34</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34</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D026</a:t>
                      </a:r>
                      <a:r>
                        <a:rPr kumimoji="0" 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2</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血液学的検査判断料</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125</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125</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D026</a:t>
                      </a:r>
                      <a:r>
                        <a:rPr kumimoji="0" 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3</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生化学的検査（</a:t>
                      </a:r>
                      <a:r>
                        <a:rPr kumimoji="0" lang="en-US" altLang="zh-CN"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Ⅰ</a:t>
                      </a:r>
                      <a:r>
                        <a:rPr kumimoji="0" lang="zh-CN"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）判断料</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144</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144</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D026</a:t>
                      </a:r>
                      <a:r>
                        <a:rPr kumimoji="0" 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4</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生化学的検査（</a:t>
                      </a:r>
                      <a:r>
                        <a:rPr kumimoji="0" lang="en-US" altLang="zh-CN"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Ⅱ</a:t>
                      </a:r>
                      <a:r>
                        <a:rPr kumimoji="0" lang="zh-CN"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）判断料</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144</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144</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D026</a:t>
                      </a:r>
                      <a:r>
                        <a:rPr kumimoji="0" 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5</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免疫学的検査判断料</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144</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144</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D026</a:t>
                      </a:r>
                      <a:r>
                        <a:rPr kumimoji="0" 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6</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微生物学的検査判断料</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150</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150</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D026　</a:t>
                      </a: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注</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検体検査管理加算（</a:t>
                      </a: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Ⅰ</a:t>
                      </a: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40</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40</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endParaRP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D026　</a:t>
                      </a: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注</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検体検査管理加算（</a:t>
                      </a: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Ⅱ</a:t>
                      </a: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100</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100</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D026　</a:t>
                      </a: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注</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検体検査管理加算（</a:t>
                      </a: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Ⅲ</a:t>
                      </a: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300</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300</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D026　</a:t>
                      </a: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注</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検体検査管理加算（</a:t>
                      </a: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Ⅳ</a:t>
                      </a: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500</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500</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D026</a:t>
                      </a: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注</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ＭＳ Ｐゴシック" pitchFamily="50" charset="-128"/>
                          <a:ea typeface="ＭＳ Ｐゴシック" pitchFamily="50" charset="-128"/>
                        </a:rPr>
                        <a:t>骨髄像診断加算</a:t>
                      </a:r>
                      <a:endPar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endParaRP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pitchFamily="50" charset="-128"/>
                          <a:ea typeface="ＭＳ Ｐゴシック" pitchFamily="50" charset="-128"/>
                        </a:rPr>
                        <a:t>240</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（新設）</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D027</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基本的検体検査判断料</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604</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604</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039">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rgbClr val="000000"/>
                          </a:solidFill>
                          <a:effectLst/>
                          <a:latin typeface="ＭＳ Ｐゴシック" pitchFamily="50" charset="-128"/>
                          <a:ea typeface="ＭＳ Ｐゴシック" pitchFamily="50" charset="-128"/>
                        </a:rPr>
                        <a:t>診断穿刺・検体採取料</a:t>
                      </a:r>
                    </a:p>
                  </a:txBody>
                  <a:tcPr marL="9449" marR="9449" marT="9449"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Ｄ</a:t>
                      </a: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400</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36000" marR="0" lvl="0" indent="0" algn="l" defTabSz="914400" rtl="0" eaLnBrk="1" fontAlgn="t"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血液採取（１日につき）</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Ｄ400</a:t>
                      </a: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1</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静脈</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13</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pitchFamily="50" charset="-128"/>
                          <a:ea typeface="ＭＳ Ｐゴシック" pitchFamily="50" charset="-128"/>
                        </a:rPr>
                        <a:t>16</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既存技術の再評価</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Ｄ400</a:t>
                      </a: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2</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その他</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6</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6</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Ｄ400</a:t>
                      </a: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注</a:t>
                      </a:r>
                      <a:endParaRPr kumimoji="0" lang="en-US" altLang="ja-JP" sz="16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６歳未満の乳幼児加算</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14</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rPr>
                        <a:t>14</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スライド番号プレースホルダ 7"/>
          <p:cNvSpPr>
            <a:spLocks noGrp="1"/>
          </p:cNvSpPr>
          <p:nvPr>
            <p:ph type="sldNum" sz="quarter" idx="11"/>
          </p:nvPr>
        </p:nvSpPr>
        <p:spPr>
          <a:xfrm>
            <a:off x="6840538" y="6480175"/>
            <a:ext cx="2133600" cy="339725"/>
          </a:xfrm>
        </p:spPr>
        <p:txBody>
          <a:bodyPr/>
          <a:lstStyle/>
          <a:p>
            <a:pPr algn="r">
              <a:defRPr/>
            </a:pPr>
            <a:fld id="{7B64705B-FE38-423E-BA1A-C495A5D8A075}" type="slidenum">
              <a:rPr lang="en-US" sz="1400">
                <a:effectLst>
                  <a:outerShdw blurRad="38100" dist="38100" dir="2700000" algn="tl">
                    <a:srgbClr val="000000">
                      <a:alpha val="43137"/>
                    </a:srgbClr>
                  </a:outerShdw>
                </a:effectLst>
              </a:rPr>
              <a:pPr algn="r">
                <a:defRPr/>
              </a:pPr>
              <a:t>321</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2051720" y="188640"/>
            <a:ext cx="16561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248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277</a:t>
            </a:r>
            <a:endParaRPr lang="ja-JP" altLang="en-US" sz="1400" dirty="0">
              <a:solidFill>
                <a:srgbClr val="002060"/>
              </a:solidFill>
              <a:latin typeface="HGPｺﾞｼｯｸM" pitchFamily="50" charset="-128"/>
              <a:ea typeface="HGPｺﾞｼｯｸM" pitchFamily="50" charset="-128"/>
            </a:endParaRPr>
          </a:p>
        </p:txBody>
      </p:sp>
      <p:sp>
        <p:nvSpPr>
          <p:cNvPr id="7" name="テキスト ボックス 6"/>
          <p:cNvSpPr txBox="1"/>
          <p:nvPr/>
        </p:nvSpPr>
        <p:spPr>
          <a:xfrm>
            <a:off x="2627784" y="5013176"/>
            <a:ext cx="16561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256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293</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980728"/>
          <a:ext cx="8136904" cy="5587135"/>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432048">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5155087">
                <a:tc>
                  <a:txBody>
                    <a:bodyPr/>
                    <a:lstStyle/>
                    <a:p>
                      <a:r>
                        <a:rPr kumimoji="1" lang="en-US" altLang="ja-JP" sz="1800" baseline="0" dirty="0" smtClean="0">
                          <a:solidFill>
                            <a:schemeClr val="tx1"/>
                          </a:solidFill>
                          <a:latin typeface="MS UI Gothic" pitchFamily="50" charset="-128"/>
                          <a:ea typeface="MS UI Gothic" pitchFamily="50" charset="-128"/>
                          <a:cs typeface="+mn-cs"/>
                        </a:rPr>
                        <a:t>D260</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量的視野検査（片側）</a:t>
                      </a:r>
                      <a:endParaRPr kumimoji="1" lang="en-US" altLang="zh-TW"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　</a:t>
                      </a:r>
                      <a:r>
                        <a:rPr kumimoji="1" lang="zh-CN" altLang="en-US" sz="1800" baseline="0" dirty="0" smtClean="0">
                          <a:solidFill>
                            <a:schemeClr val="tx1"/>
                          </a:solidFill>
                          <a:latin typeface="MS UI Gothic" pitchFamily="50" charset="-128"/>
                          <a:ea typeface="MS UI Gothic" pitchFamily="50" charset="-128"/>
                          <a:cs typeface="+mn-cs"/>
                        </a:rPr>
                        <a:t>２</a:t>
                      </a:r>
                      <a:r>
                        <a:rPr kumimoji="1" lang="ja-JP" altLang="en-US" sz="1800" baseline="0" dirty="0" smtClean="0">
                          <a:solidFill>
                            <a:schemeClr val="tx1"/>
                          </a:solidFill>
                          <a:latin typeface="MS UI Gothic" pitchFamily="50" charset="-128"/>
                          <a:ea typeface="MS UI Gothic" pitchFamily="50" charset="-128"/>
                          <a:cs typeface="+mn-cs"/>
                        </a:rPr>
                        <a:t>　</a:t>
                      </a:r>
                      <a:r>
                        <a:rPr kumimoji="1" lang="zh-CN" altLang="en-US" sz="1800" baseline="0" dirty="0" smtClean="0">
                          <a:solidFill>
                            <a:schemeClr val="tx1"/>
                          </a:solidFill>
                          <a:latin typeface="MS UI Gothic" pitchFamily="50" charset="-128"/>
                          <a:ea typeface="MS UI Gothic" pitchFamily="50" charset="-128"/>
                          <a:cs typeface="+mn-cs"/>
                        </a:rPr>
                        <a:t>静的量的視野検査 </a:t>
                      </a:r>
                      <a:r>
                        <a:rPr kumimoji="1" lang="ja-JP" altLang="en-US" sz="1800" baseline="0" dirty="0" smtClean="0">
                          <a:solidFill>
                            <a:schemeClr val="tx1"/>
                          </a:solidFill>
                          <a:latin typeface="MS UI Gothic" pitchFamily="50" charset="-128"/>
                          <a:ea typeface="MS UI Gothic" pitchFamily="50" charset="-128"/>
                          <a:cs typeface="+mn-cs"/>
                        </a:rPr>
                        <a:t>　　</a:t>
                      </a:r>
                      <a:r>
                        <a:rPr kumimoji="1" lang="ja-JP" altLang="en-US" sz="1800" b="1" baseline="0" dirty="0" smtClean="0">
                          <a:solidFill>
                            <a:srgbClr val="FF0000"/>
                          </a:solidFill>
                          <a:latin typeface="MS UI Gothic" pitchFamily="50" charset="-128"/>
                          <a:ea typeface="MS UI Gothic" pitchFamily="50" charset="-128"/>
                          <a:cs typeface="+mn-cs"/>
                        </a:rPr>
                        <a:t>２９０点（改）</a:t>
                      </a:r>
                      <a:endParaRPr kumimoji="1" lang="en-US" altLang="ja-JP" sz="1800" b="1" baseline="0" dirty="0" smtClean="0">
                        <a:solidFill>
                          <a:srgbClr val="FF0000"/>
                        </a:solidFill>
                        <a:latin typeface="MS UI Gothic" pitchFamily="50" charset="-128"/>
                        <a:ea typeface="MS UI Gothic" pitchFamily="50" charset="-128"/>
                        <a:cs typeface="+mn-cs"/>
                      </a:endParaRPr>
                    </a:p>
                    <a:p>
                      <a:endParaRPr kumimoji="1" lang="en-US" altLang="zh-CN" sz="1800" baseline="0" dirty="0" smtClean="0">
                        <a:solidFill>
                          <a:schemeClr val="tx1"/>
                        </a:solidFill>
                        <a:latin typeface="MS UI Gothic" pitchFamily="50" charset="-128"/>
                        <a:ea typeface="MS UI Gothic" pitchFamily="50" charset="-128"/>
                        <a:cs typeface="+mn-cs"/>
                      </a:endParaRPr>
                    </a:p>
                    <a:p>
                      <a:r>
                        <a:rPr kumimoji="1" lang="en-US" altLang="ja-JP" sz="1800" baseline="0" dirty="0" smtClean="0">
                          <a:solidFill>
                            <a:schemeClr val="tx1"/>
                          </a:solidFill>
                          <a:latin typeface="MS UI Gothic" pitchFamily="50" charset="-128"/>
                          <a:ea typeface="MS UI Gothic" pitchFamily="50" charset="-128"/>
                          <a:cs typeface="+mn-cs"/>
                        </a:rPr>
                        <a:t>D262</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調節検査</a:t>
                      </a:r>
                      <a:r>
                        <a:rPr kumimoji="1" lang="ja-JP" altLang="en-US" sz="1800" baseline="0" dirty="0" smtClean="0">
                          <a:solidFill>
                            <a:schemeClr val="tx1"/>
                          </a:solidFill>
                          <a:latin typeface="MS UI Gothic" pitchFamily="50" charset="-128"/>
                          <a:ea typeface="MS UI Gothic" pitchFamily="50" charset="-128"/>
                          <a:cs typeface="+mn-cs"/>
                        </a:rPr>
                        <a:t>　　　　　　　　</a:t>
                      </a:r>
                      <a:r>
                        <a:rPr kumimoji="1" lang="ja-JP" altLang="en-US" sz="1800" b="1" baseline="0" dirty="0" smtClean="0">
                          <a:solidFill>
                            <a:srgbClr val="FF0000"/>
                          </a:solidFill>
                          <a:latin typeface="MS UI Gothic" pitchFamily="50" charset="-128"/>
                          <a:ea typeface="MS UI Gothic" pitchFamily="50" charset="-128"/>
                          <a:cs typeface="+mn-cs"/>
                        </a:rPr>
                        <a:t>７０点（改）</a:t>
                      </a:r>
                      <a:endParaRPr kumimoji="1" lang="en-US" altLang="ja-JP" sz="1800" b="1" baseline="0" dirty="0" smtClean="0">
                        <a:solidFill>
                          <a:srgbClr val="FF0000"/>
                        </a:solidFill>
                        <a:latin typeface="MS UI Gothic" pitchFamily="50" charset="-128"/>
                        <a:ea typeface="MS UI Gothic" pitchFamily="50" charset="-128"/>
                        <a:cs typeface="+mn-cs"/>
                      </a:endParaRPr>
                    </a:p>
                    <a:p>
                      <a:endParaRPr kumimoji="1" lang="en-US" altLang="zh-TW" sz="1800" baseline="0" dirty="0" smtClean="0">
                        <a:solidFill>
                          <a:schemeClr val="tx1"/>
                        </a:solidFill>
                        <a:latin typeface="MS UI Gothic" pitchFamily="50" charset="-128"/>
                        <a:ea typeface="MS UI Gothic" pitchFamily="50" charset="-128"/>
                        <a:cs typeface="+mn-cs"/>
                      </a:endParaRPr>
                    </a:p>
                    <a:p>
                      <a:r>
                        <a:rPr kumimoji="1" lang="en-US" altLang="ja-JP" sz="1800" baseline="0" dirty="0" smtClean="0">
                          <a:solidFill>
                            <a:schemeClr val="tx1"/>
                          </a:solidFill>
                          <a:latin typeface="MS UI Gothic" pitchFamily="50" charset="-128"/>
                          <a:ea typeface="MS UI Gothic" pitchFamily="50" charset="-128"/>
                          <a:cs typeface="+mn-cs"/>
                        </a:rPr>
                        <a:t>D265-2</a:t>
                      </a:r>
                      <a:r>
                        <a:rPr kumimoji="1" lang="ja-JP" altLang="en-US" sz="1800" baseline="0" dirty="0" smtClean="0">
                          <a:solidFill>
                            <a:schemeClr val="tx1"/>
                          </a:solidFill>
                          <a:latin typeface="MS UI Gothic" pitchFamily="50" charset="-128"/>
                          <a:ea typeface="MS UI Gothic" pitchFamily="50" charset="-128"/>
                          <a:cs typeface="+mn-cs"/>
                        </a:rPr>
                        <a:t>　</a:t>
                      </a:r>
                      <a:r>
                        <a:rPr kumimoji="1" lang="zh-CN" altLang="en-US" sz="1800" baseline="0" dirty="0" smtClean="0">
                          <a:solidFill>
                            <a:schemeClr val="tx1"/>
                          </a:solidFill>
                          <a:latin typeface="MS UI Gothic" pitchFamily="50" charset="-128"/>
                          <a:ea typeface="MS UI Gothic" pitchFamily="50" charset="-128"/>
                          <a:cs typeface="+mn-cs"/>
                        </a:rPr>
                        <a:t>角膜形状解析検査</a:t>
                      </a:r>
                      <a:endParaRPr kumimoji="1" lang="en-US" altLang="zh-CN"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　　　　　　　　　　　　　　　　　</a:t>
                      </a:r>
                      <a:r>
                        <a:rPr kumimoji="1" lang="en-US" altLang="zh-CN" sz="1800" b="1" baseline="0" dirty="0" smtClean="0">
                          <a:solidFill>
                            <a:srgbClr val="FF0000"/>
                          </a:solidFill>
                          <a:latin typeface="MS UI Gothic" pitchFamily="50" charset="-128"/>
                          <a:ea typeface="MS UI Gothic" pitchFamily="50" charset="-128"/>
                          <a:cs typeface="+mn-cs"/>
                        </a:rPr>
                        <a:t> </a:t>
                      </a:r>
                      <a:r>
                        <a:rPr kumimoji="1" lang="ja-JP" altLang="en-US" sz="1800" b="1" baseline="0" dirty="0" smtClean="0">
                          <a:solidFill>
                            <a:srgbClr val="FF0000"/>
                          </a:solidFill>
                          <a:latin typeface="MS UI Gothic" pitchFamily="50" charset="-128"/>
                          <a:ea typeface="MS UI Gothic" pitchFamily="50" charset="-128"/>
                          <a:cs typeface="+mn-cs"/>
                        </a:rPr>
                        <a:t>１０５点（改）</a:t>
                      </a:r>
                      <a:endParaRPr kumimoji="1" lang="en-US" altLang="zh-CN" sz="1800" b="1" baseline="0" dirty="0" smtClean="0">
                        <a:solidFill>
                          <a:srgbClr val="FF0000"/>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pPr marL="450850" indent="-450850"/>
                      <a:r>
                        <a:rPr kumimoji="1" lang="en-US" altLang="ja-JP" sz="1800" baseline="0" dirty="0" smtClean="0">
                          <a:solidFill>
                            <a:schemeClr val="tx1"/>
                          </a:solidFill>
                          <a:latin typeface="MS UI Gothic" pitchFamily="50" charset="-128"/>
                          <a:ea typeface="MS UI Gothic" pitchFamily="50" charset="-128"/>
                          <a:cs typeface="+mn-cs"/>
                        </a:rPr>
                        <a:t>D247</a:t>
                      </a:r>
                      <a:r>
                        <a:rPr kumimoji="1" lang="ja-JP" altLang="en-US" sz="1800" baseline="0" dirty="0" smtClean="0">
                          <a:solidFill>
                            <a:schemeClr val="tx1"/>
                          </a:solidFill>
                          <a:latin typeface="MS UI Gothic" pitchFamily="50" charset="-128"/>
                          <a:ea typeface="MS UI Gothic" pitchFamily="50" charset="-128"/>
                          <a:cs typeface="+mn-cs"/>
                        </a:rPr>
                        <a:t>　他覚的聴力検査又は行動観察による聴力検査</a:t>
                      </a:r>
                      <a:endParaRPr kumimoji="1" lang="en-US" altLang="ja-JP"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　１　鼓膜音響インピーダンス検査</a:t>
                      </a:r>
                    </a:p>
                    <a:p>
                      <a:pPr marL="2644775" indent="0"/>
                      <a:r>
                        <a:rPr kumimoji="1" lang="ja-JP" altLang="en-US" sz="1800" b="1" baseline="0" dirty="0" smtClean="0">
                          <a:solidFill>
                            <a:srgbClr val="FF0000"/>
                          </a:solidFill>
                          <a:latin typeface="MS UI Gothic" pitchFamily="50" charset="-128"/>
                          <a:ea typeface="MS UI Gothic" pitchFamily="50" charset="-128"/>
                          <a:cs typeface="+mn-cs"/>
                        </a:rPr>
                        <a:t>２９０点（改）</a:t>
                      </a:r>
                      <a:endParaRPr kumimoji="1" lang="en-US" altLang="ja-JP" sz="1800" b="1" baseline="0" dirty="0" smtClean="0">
                        <a:solidFill>
                          <a:srgbClr val="FF0000"/>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　２　チンパノメトリー　　　　　 </a:t>
                      </a:r>
                      <a:r>
                        <a:rPr kumimoji="1" lang="ja-JP" altLang="en-US" sz="1800" b="1" baseline="0" dirty="0" smtClean="0">
                          <a:solidFill>
                            <a:srgbClr val="FF0000"/>
                          </a:solidFill>
                          <a:latin typeface="MS UI Gothic" pitchFamily="50" charset="-128"/>
                          <a:ea typeface="MS UI Gothic" pitchFamily="50" charset="-128"/>
                          <a:cs typeface="+mn-cs"/>
                        </a:rPr>
                        <a:t>３４０点（改）</a:t>
                      </a:r>
                      <a:endParaRPr kumimoji="1" lang="en-US" altLang="ja-JP" sz="1800" b="1" baseline="0" dirty="0" smtClean="0">
                        <a:solidFill>
                          <a:srgbClr val="FF0000"/>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r>
                        <a:rPr kumimoji="1" lang="en-US" altLang="ja-JP" sz="1800" baseline="0" dirty="0" smtClean="0">
                          <a:solidFill>
                            <a:schemeClr val="tx1"/>
                          </a:solidFill>
                          <a:latin typeface="MS UI Gothic" pitchFamily="50" charset="-128"/>
                          <a:ea typeface="MS UI Gothic" pitchFamily="50" charset="-128"/>
                          <a:cs typeface="+mn-cs"/>
                        </a:rPr>
                        <a:t>J054</a:t>
                      </a:r>
                      <a:r>
                        <a:rPr kumimoji="1" lang="ja-JP" altLang="en-US" sz="1800" baseline="0" dirty="0" smtClean="0">
                          <a:solidFill>
                            <a:schemeClr val="tx1"/>
                          </a:solidFill>
                          <a:latin typeface="MS UI Gothic" pitchFamily="50" charset="-128"/>
                          <a:ea typeface="MS UI Gothic" pitchFamily="50" charset="-128"/>
                          <a:cs typeface="+mn-cs"/>
                        </a:rPr>
                        <a:t>　皮膚科光線療法（１日につき）</a:t>
                      </a:r>
                      <a:endParaRPr kumimoji="1" lang="en-US" altLang="ja-JP" sz="1800" baseline="0" dirty="0" smtClean="0">
                        <a:solidFill>
                          <a:schemeClr val="tx1"/>
                        </a:solidFill>
                        <a:latin typeface="MS UI Gothic" pitchFamily="50" charset="-128"/>
                        <a:ea typeface="MS UI Gothic" pitchFamily="50" charset="-128"/>
                        <a:cs typeface="+mn-cs"/>
                      </a:endParaRPr>
                    </a:p>
                    <a:p>
                      <a:pPr marL="355600" indent="-355600"/>
                      <a:r>
                        <a:rPr kumimoji="1" lang="ja-JP" altLang="en-US" sz="1800" baseline="0" dirty="0" smtClean="0">
                          <a:solidFill>
                            <a:schemeClr val="tx1"/>
                          </a:solidFill>
                          <a:latin typeface="MS UI Gothic" pitchFamily="50" charset="-128"/>
                          <a:ea typeface="MS UI Gothic" pitchFamily="50" charset="-128"/>
                          <a:cs typeface="+mn-cs"/>
                        </a:rPr>
                        <a:t>　３　中波紫外線療法（３０８ナノメートル以上３１３ナノメートル以下に限定したもの） 　　　　　　　　　　　</a:t>
                      </a:r>
                      <a:r>
                        <a:rPr kumimoji="1" lang="ja-JP" altLang="en-US" sz="1800" b="1" baseline="0" dirty="0" smtClean="0">
                          <a:solidFill>
                            <a:srgbClr val="FF0000"/>
                          </a:solidFill>
                          <a:latin typeface="MS UI Gothic" pitchFamily="50" charset="-128"/>
                          <a:ea typeface="MS UI Gothic" pitchFamily="50" charset="-128"/>
                          <a:cs typeface="+mn-cs"/>
                        </a:rPr>
                        <a:t>３４０点（改）</a:t>
                      </a:r>
                      <a:endParaRPr kumimoji="1" lang="ja-JP" altLang="en-US" sz="1600" b="1" i="0" u="sng"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r>
                        <a:rPr kumimoji="1" lang="en-US" altLang="ja-JP" sz="1800" baseline="0" dirty="0" smtClean="0">
                          <a:solidFill>
                            <a:schemeClr val="tx1"/>
                          </a:solidFill>
                          <a:latin typeface="MS UI Gothic" pitchFamily="50" charset="-128"/>
                          <a:ea typeface="MS UI Gothic" pitchFamily="50" charset="-128"/>
                          <a:cs typeface="+mn-cs"/>
                        </a:rPr>
                        <a:t>D260</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量的視野検査（片側）</a:t>
                      </a:r>
                      <a:endParaRPr kumimoji="1" lang="en-US" altLang="zh-TW"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　</a:t>
                      </a:r>
                      <a:r>
                        <a:rPr kumimoji="1" lang="zh-CN" altLang="en-US" sz="1800" baseline="0" dirty="0" smtClean="0">
                          <a:solidFill>
                            <a:schemeClr val="tx1"/>
                          </a:solidFill>
                          <a:latin typeface="MS UI Gothic" pitchFamily="50" charset="-128"/>
                          <a:ea typeface="MS UI Gothic" pitchFamily="50" charset="-128"/>
                          <a:cs typeface="+mn-cs"/>
                        </a:rPr>
                        <a:t>２</a:t>
                      </a:r>
                      <a:r>
                        <a:rPr kumimoji="1" lang="ja-JP" altLang="en-US" sz="1800" baseline="0" dirty="0" smtClean="0">
                          <a:solidFill>
                            <a:schemeClr val="tx1"/>
                          </a:solidFill>
                          <a:latin typeface="MS UI Gothic" pitchFamily="50" charset="-128"/>
                          <a:ea typeface="MS UI Gothic" pitchFamily="50" charset="-128"/>
                          <a:cs typeface="+mn-cs"/>
                        </a:rPr>
                        <a:t>　</a:t>
                      </a:r>
                      <a:r>
                        <a:rPr kumimoji="1" lang="zh-CN" altLang="en-US" sz="1800" baseline="0" dirty="0" smtClean="0">
                          <a:solidFill>
                            <a:schemeClr val="tx1"/>
                          </a:solidFill>
                          <a:latin typeface="MS UI Gothic" pitchFamily="50" charset="-128"/>
                          <a:ea typeface="MS UI Gothic" pitchFamily="50" charset="-128"/>
                          <a:cs typeface="+mn-cs"/>
                        </a:rPr>
                        <a:t>静的量的視野検査 </a:t>
                      </a:r>
                      <a:r>
                        <a:rPr kumimoji="1" lang="ja-JP" altLang="en-US" sz="1800" baseline="0" dirty="0" smtClean="0">
                          <a:solidFill>
                            <a:schemeClr val="tx1"/>
                          </a:solidFill>
                          <a:latin typeface="MS UI Gothic" pitchFamily="50" charset="-128"/>
                          <a:ea typeface="MS UI Gothic" pitchFamily="50" charset="-128"/>
                          <a:cs typeface="+mn-cs"/>
                        </a:rPr>
                        <a:t>　　　</a:t>
                      </a:r>
                      <a:r>
                        <a:rPr kumimoji="1" lang="zh-CN" altLang="en-US" sz="1800" baseline="0" dirty="0" smtClean="0">
                          <a:solidFill>
                            <a:schemeClr val="tx1"/>
                          </a:solidFill>
                          <a:latin typeface="MS UI Gothic" pitchFamily="50" charset="-128"/>
                          <a:ea typeface="MS UI Gothic" pitchFamily="50" charset="-128"/>
                          <a:cs typeface="+mn-cs"/>
                        </a:rPr>
                        <a:t> </a:t>
                      </a:r>
                      <a:r>
                        <a:rPr kumimoji="1" lang="ja-JP" altLang="en-US" sz="1800" b="1" u="sng" baseline="0" dirty="0" smtClean="0">
                          <a:solidFill>
                            <a:schemeClr val="tx1"/>
                          </a:solidFill>
                          <a:latin typeface="MS UI Gothic" pitchFamily="50" charset="-128"/>
                          <a:ea typeface="MS UI Gothic" pitchFamily="50" charset="-128"/>
                          <a:cs typeface="+mn-cs"/>
                        </a:rPr>
                        <a:t>３００点</a:t>
                      </a:r>
                      <a:endParaRPr kumimoji="1" lang="zh-CN" altLang="en-US" sz="1800" b="1" u="sng" baseline="0" dirty="0" smtClean="0">
                        <a:solidFill>
                          <a:schemeClr val="tx1"/>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r>
                        <a:rPr kumimoji="1" lang="en-US" altLang="ja-JP" sz="1800" baseline="0" dirty="0" smtClean="0">
                          <a:solidFill>
                            <a:schemeClr val="tx1"/>
                          </a:solidFill>
                          <a:latin typeface="MS UI Gothic" pitchFamily="50" charset="-128"/>
                          <a:ea typeface="MS UI Gothic" pitchFamily="50" charset="-128"/>
                          <a:cs typeface="+mn-cs"/>
                        </a:rPr>
                        <a:t>D262</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調節検査</a:t>
                      </a:r>
                      <a:r>
                        <a:rPr kumimoji="1" lang="ja-JP" altLang="en-US" sz="1800" baseline="0" dirty="0" smtClean="0">
                          <a:solidFill>
                            <a:schemeClr val="tx1"/>
                          </a:solidFill>
                          <a:latin typeface="MS UI Gothic" pitchFamily="50" charset="-128"/>
                          <a:ea typeface="MS UI Gothic" pitchFamily="50" charset="-128"/>
                          <a:cs typeface="+mn-cs"/>
                        </a:rPr>
                        <a:t>　　　　　　　　　　</a:t>
                      </a:r>
                      <a:r>
                        <a:rPr kumimoji="1" lang="ja-JP" altLang="en-US" sz="1800" b="1" u="sng" baseline="0" dirty="0" smtClean="0">
                          <a:solidFill>
                            <a:schemeClr val="tx1"/>
                          </a:solidFill>
                          <a:latin typeface="MS UI Gothic" pitchFamily="50" charset="-128"/>
                          <a:ea typeface="MS UI Gothic" pitchFamily="50" charset="-128"/>
                          <a:cs typeface="+mn-cs"/>
                        </a:rPr>
                        <a:t>７４点</a:t>
                      </a:r>
                      <a:endParaRPr kumimoji="1" lang="en-US" altLang="ja-JP" sz="1800" b="1" u="sng" baseline="0" dirty="0" smtClean="0">
                        <a:solidFill>
                          <a:schemeClr val="tx1"/>
                        </a:solidFill>
                        <a:latin typeface="MS UI Gothic" pitchFamily="50" charset="-128"/>
                        <a:ea typeface="MS UI Gothic" pitchFamily="50" charset="-128"/>
                        <a:cs typeface="+mn-cs"/>
                      </a:endParaRPr>
                    </a:p>
                    <a:p>
                      <a:endParaRPr kumimoji="1" lang="ja-JP" altLang="en-US" sz="1800" b="1" u="sng" baseline="0" dirty="0" smtClean="0">
                        <a:solidFill>
                          <a:schemeClr val="tx1"/>
                        </a:solidFill>
                        <a:latin typeface="MS UI Gothic" pitchFamily="50" charset="-128"/>
                        <a:ea typeface="MS UI Gothic" pitchFamily="50" charset="-128"/>
                        <a:cs typeface="+mn-cs"/>
                      </a:endParaRPr>
                    </a:p>
                    <a:p>
                      <a:r>
                        <a:rPr kumimoji="1" lang="en-US" altLang="ja-JP" sz="1800" baseline="0" dirty="0" smtClean="0">
                          <a:solidFill>
                            <a:schemeClr val="tx1"/>
                          </a:solidFill>
                          <a:latin typeface="MS UI Gothic" pitchFamily="50" charset="-128"/>
                          <a:ea typeface="MS UI Gothic" pitchFamily="50" charset="-128"/>
                          <a:cs typeface="+mn-cs"/>
                        </a:rPr>
                        <a:t>D265-2</a:t>
                      </a:r>
                      <a:r>
                        <a:rPr kumimoji="1" lang="ja-JP" altLang="en-US" sz="1800" baseline="0" dirty="0" smtClean="0">
                          <a:solidFill>
                            <a:schemeClr val="tx1"/>
                          </a:solidFill>
                          <a:latin typeface="MS UI Gothic" pitchFamily="50" charset="-128"/>
                          <a:ea typeface="MS UI Gothic" pitchFamily="50" charset="-128"/>
                          <a:cs typeface="+mn-cs"/>
                        </a:rPr>
                        <a:t>　</a:t>
                      </a:r>
                      <a:r>
                        <a:rPr kumimoji="1" lang="zh-CN" altLang="en-US" sz="1800" baseline="0" dirty="0" smtClean="0">
                          <a:solidFill>
                            <a:schemeClr val="tx1"/>
                          </a:solidFill>
                          <a:latin typeface="MS UI Gothic" pitchFamily="50" charset="-128"/>
                          <a:ea typeface="MS UI Gothic" pitchFamily="50" charset="-128"/>
                          <a:cs typeface="+mn-cs"/>
                        </a:rPr>
                        <a:t>角膜形状解析検査</a:t>
                      </a:r>
                      <a:r>
                        <a:rPr kumimoji="1" lang="ja-JP" altLang="en-US" sz="1800" baseline="0" dirty="0" smtClean="0">
                          <a:solidFill>
                            <a:schemeClr val="tx1"/>
                          </a:solidFill>
                          <a:latin typeface="MS UI Gothic" pitchFamily="50" charset="-128"/>
                          <a:ea typeface="MS UI Gothic" pitchFamily="50" charset="-128"/>
                          <a:cs typeface="+mn-cs"/>
                        </a:rPr>
                        <a:t>　 </a:t>
                      </a:r>
                      <a:r>
                        <a:rPr kumimoji="1" lang="ja-JP" altLang="en-US" sz="1800" b="1" u="sng" baseline="0" dirty="0" smtClean="0">
                          <a:solidFill>
                            <a:schemeClr val="tx1"/>
                          </a:solidFill>
                          <a:latin typeface="MS UI Gothic" pitchFamily="50" charset="-128"/>
                          <a:ea typeface="MS UI Gothic" pitchFamily="50" charset="-128"/>
                          <a:cs typeface="+mn-cs"/>
                        </a:rPr>
                        <a:t>１１０点</a:t>
                      </a:r>
                      <a:endParaRPr kumimoji="1" lang="zh-CN" altLang="en-US" sz="1800" b="1" u="sng" baseline="0" dirty="0" smtClean="0">
                        <a:solidFill>
                          <a:schemeClr val="tx1"/>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pPr marL="450850" indent="-450850"/>
                      <a:r>
                        <a:rPr kumimoji="1" lang="en-US" altLang="ja-JP" sz="1800" baseline="0" dirty="0" smtClean="0">
                          <a:solidFill>
                            <a:schemeClr val="tx1"/>
                          </a:solidFill>
                          <a:latin typeface="MS UI Gothic" pitchFamily="50" charset="-128"/>
                          <a:ea typeface="MS UI Gothic" pitchFamily="50" charset="-128"/>
                          <a:cs typeface="+mn-cs"/>
                        </a:rPr>
                        <a:t>D247</a:t>
                      </a:r>
                      <a:r>
                        <a:rPr kumimoji="1" lang="ja-JP" altLang="en-US" sz="1800" baseline="0" dirty="0" smtClean="0">
                          <a:solidFill>
                            <a:schemeClr val="tx1"/>
                          </a:solidFill>
                          <a:latin typeface="MS UI Gothic" pitchFamily="50" charset="-128"/>
                          <a:ea typeface="MS UI Gothic" pitchFamily="50" charset="-128"/>
                          <a:cs typeface="+mn-cs"/>
                        </a:rPr>
                        <a:t>　他覚的聴力検査又は行動観察による聴力検査</a:t>
                      </a:r>
                      <a:endParaRPr kumimoji="1" lang="en-US" altLang="ja-JP"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　１　鼓膜音響インピーダンス検査</a:t>
                      </a:r>
                    </a:p>
                    <a:p>
                      <a:pPr marL="0" indent="2916000"/>
                      <a:r>
                        <a:rPr kumimoji="1" lang="ja-JP" altLang="en-US" sz="1800" b="1" u="sng" baseline="0" dirty="0" smtClean="0">
                          <a:solidFill>
                            <a:schemeClr val="tx1"/>
                          </a:solidFill>
                          <a:effectLst/>
                          <a:latin typeface="MS UI Gothic" pitchFamily="50" charset="-128"/>
                          <a:ea typeface="MS UI Gothic" pitchFamily="50" charset="-128"/>
                          <a:cs typeface="+mn-cs"/>
                        </a:rPr>
                        <a:t>３００点</a:t>
                      </a:r>
                    </a:p>
                    <a:p>
                      <a:pPr algn="just"/>
                      <a:r>
                        <a:rPr kumimoji="1" lang="ja-JP" altLang="en-US" sz="1800" baseline="0" dirty="0" smtClean="0">
                          <a:solidFill>
                            <a:schemeClr val="tx1"/>
                          </a:solidFill>
                          <a:latin typeface="MS UI Gothic" pitchFamily="50" charset="-128"/>
                          <a:ea typeface="MS UI Gothic" pitchFamily="50" charset="-128"/>
                          <a:cs typeface="+mn-cs"/>
                        </a:rPr>
                        <a:t>　２　チンパノメトリー　　　　　　　 </a:t>
                      </a:r>
                      <a:r>
                        <a:rPr kumimoji="1" lang="ja-JP" altLang="en-US" sz="1800" b="1" u="sng" baseline="0" dirty="0" smtClean="0">
                          <a:solidFill>
                            <a:schemeClr val="tx1"/>
                          </a:solidFill>
                          <a:latin typeface="MS UI Gothic" pitchFamily="50" charset="-128"/>
                          <a:ea typeface="MS UI Gothic" pitchFamily="50" charset="-128"/>
                          <a:cs typeface="+mn-cs"/>
                        </a:rPr>
                        <a:t>３５０点</a:t>
                      </a:r>
                    </a:p>
                    <a:p>
                      <a:endParaRPr kumimoji="1" lang="en-US" altLang="ja-JP" sz="1800" baseline="0" dirty="0" smtClean="0">
                        <a:solidFill>
                          <a:schemeClr val="tx1"/>
                        </a:solidFill>
                        <a:latin typeface="MS UI Gothic" pitchFamily="50" charset="-128"/>
                        <a:ea typeface="MS UI Gothic" pitchFamily="50" charset="-128"/>
                        <a:cs typeface="+mn-cs"/>
                      </a:endParaRPr>
                    </a:p>
                    <a:p>
                      <a:r>
                        <a:rPr kumimoji="1" lang="en-US" altLang="ja-JP" sz="1800" baseline="0" dirty="0" smtClean="0">
                          <a:solidFill>
                            <a:schemeClr val="tx1"/>
                          </a:solidFill>
                          <a:latin typeface="MS UI Gothic" pitchFamily="50" charset="-128"/>
                          <a:ea typeface="MS UI Gothic" pitchFamily="50" charset="-128"/>
                          <a:cs typeface="+mn-cs"/>
                        </a:rPr>
                        <a:t>J054</a:t>
                      </a:r>
                      <a:r>
                        <a:rPr kumimoji="1" lang="ja-JP" altLang="en-US" sz="1800" baseline="0" dirty="0" smtClean="0">
                          <a:solidFill>
                            <a:schemeClr val="tx1"/>
                          </a:solidFill>
                          <a:latin typeface="MS UI Gothic" pitchFamily="50" charset="-128"/>
                          <a:ea typeface="MS UI Gothic" pitchFamily="50" charset="-128"/>
                          <a:cs typeface="+mn-cs"/>
                        </a:rPr>
                        <a:t>　皮膚科光線療法（１日につき）</a:t>
                      </a:r>
                      <a:endParaRPr kumimoji="1" lang="en-US" altLang="ja-JP" sz="1800" baseline="0" dirty="0" smtClean="0">
                        <a:solidFill>
                          <a:schemeClr val="tx1"/>
                        </a:solidFill>
                        <a:latin typeface="MS UI Gothic" pitchFamily="50" charset="-128"/>
                        <a:ea typeface="MS UI Gothic" pitchFamily="50" charset="-128"/>
                        <a:cs typeface="+mn-cs"/>
                      </a:endParaRPr>
                    </a:p>
                    <a:p>
                      <a:pPr marL="355600" indent="-355600"/>
                      <a:r>
                        <a:rPr kumimoji="1" lang="ja-JP" altLang="en-US" sz="1800" baseline="0" dirty="0" smtClean="0">
                          <a:solidFill>
                            <a:schemeClr val="tx1"/>
                          </a:solidFill>
                          <a:latin typeface="MS UI Gothic" pitchFamily="50" charset="-128"/>
                          <a:ea typeface="MS UI Gothic" pitchFamily="50" charset="-128"/>
                          <a:cs typeface="+mn-cs"/>
                        </a:rPr>
                        <a:t>　３　中波紫外線療法（３０８ナノメートル以上３１３ナノメートル以下に限定したもの） 　　　　　　　　　　　　　</a:t>
                      </a:r>
                      <a:r>
                        <a:rPr kumimoji="1" lang="ja-JP" altLang="en-US" sz="1800" b="1" i="0" u="sng" baseline="0" dirty="0" smtClean="0">
                          <a:solidFill>
                            <a:schemeClr val="tx1"/>
                          </a:solidFill>
                          <a:latin typeface="MS UI Gothic" pitchFamily="50" charset="-128"/>
                          <a:ea typeface="MS UI Gothic" pitchFamily="50" charset="-128"/>
                          <a:cs typeface="+mn-cs"/>
                        </a:rPr>
                        <a:t>３５０点</a:t>
                      </a:r>
                      <a:endParaRPr kumimoji="1" lang="ja-JP" altLang="en-US" sz="1600" b="1" i="0" u="sng"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7"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26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医療機器の価格等に基づく検査及び処置の適正化</a:t>
            </a:r>
            <a:endParaRPr lang="ja-JP" altLang="en-US" sz="26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4F064298-2F3B-4DCB-AB4A-A9B638A36543}" type="slidenum">
              <a:rPr lang="en-US" sz="1400">
                <a:effectLst>
                  <a:outerShdw blurRad="38100" dist="38100" dir="2700000" algn="tl">
                    <a:srgbClr val="000000">
                      <a:alpha val="43137"/>
                    </a:srgbClr>
                  </a:outerShdw>
                </a:effectLst>
              </a:rPr>
              <a:pPr algn="r">
                <a:defRPr/>
              </a:pPr>
              <a:t>322</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052736"/>
            <a:ext cx="8136904" cy="3672408"/>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800" dirty="0">
                <a:latin typeface="MS UI Gothic" pitchFamily="50" charset="-128"/>
                <a:ea typeface="MS UI Gothic" pitchFamily="50" charset="-128"/>
              </a:rPr>
              <a:t>　コンタクトレンズ検査料２を算定する医療機関の中で、さらに</a:t>
            </a:r>
            <a:r>
              <a:rPr kumimoji="0" lang="ja-JP" altLang="en-US" sz="2800" dirty="0">
                <a:solidFill>
                  <a:srgbClr val="0070C0"/>
                </a:solidFill>
                <a:latin typeface="MS UI Gothic" pitchFamily="50" charset="-128"/>
                <a:ea typeface="MS UI Gothic" pitchFamily="50" charset="-128"/>
              </a:rPr>
              <a:t>コンタクトレンズに係る診療の割合が７</a:t>
            </a:r>
            <a:r>
              <a:rPr kumimoji="0" lang="en-US" altLang="ja-JP" sz="2800" dirty="0">
                <a:solidFill>
                  <a:srgbClr val="0070C0"/>
                </a:solidFill>
                <a:latin typeface="MS UI Gothic" pitchFamily="50" charset="-128"/>
                <a:ea typeface="MS UI Gothic" pitchFamily="50" charset="-128"/>
              </a:rPr>
              <a:t>.</a:t>
            </a:r>
            <a:r>
              <a:rPr kumimoji="0" lang="ja-JP" altLang="en-US" sz="2800" dirty="0">
                <a:solidFill>
                  <a:srgbClr val="0070C0"/>
                </a:solidFill>
                <a:latin typeface="MS UI Gothic" pitchFamily="50" charset="-128"/>
                <a:ea typeface="MS UI Gothic" pitchFamily="50" charset="-128"/>
              </a:rPr>
              <a:t>５割を超える</a:t>
            </a:r>
            <a:r>
              <a:rPr kumimoji="0" lang="ja-JP" altLang="en-US" sz="2800" dirty="0">
                <a:latin typeface="MS UI Gothic" pitchFamily="50" charset="-128"/>
                <a:ea typeface="MS UI Gothic" pitchFamily="50" charset="-128"/>
              </a:rPr>
              <a:t>医療機関では、病態により個別の検査を実施する必要がある場合には、検査の重複を避け、適切な治療が提供されるよう、</a:t>
            </a:r>
            <a:r>
              <a:rPr kumimoji="0" lang="ja-JP" altLang="en-US" sz="2800" dirty="0">
                <a:solidFill>
                  <a:srgbClr val="0070C0"/>
                </a:solidFill>
                <a:latin typeface="MS UI Gothic" pitchFamily="50" charset="-128"/>
                <a:ea typeface="MS UI Gothic" pitchFamily="50" charset="-128"/>
              </a:rPr>
              <a:t>速やかにより専門的な医療機関へ転医させるよう努める</a:t>
            </a:r>
            <a:r>
              <a:rPr kumimoji="0" lang="ja-JP" altLang="en-US" sz="2800" dirty="0">
                <a:latin typeface="MS UI Gothic" pitchFamily="50" charset="-128"/>
                <a:ea typeface="MS UI Gothic" pitchFamily="50" charset="-128"/>
              </a:rPr>
              <a:t>こととする。</a:t>
            </a:r>
          </a:p>
        </p:txBody>
      </p:sp>
      <p:sp>
        <p:nvSpPr>
          <p:cNvPr id="7"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コンタクトレンズに係る診療の適正評価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6B00DFD7-2881-40CF-B2DA-10821C6B4B3C}" type="slidenum">
              <a:rPr lang="en-US" sz="1400">
                <a:effectLst>
                  <a:outerShdw blurRad="38100" dist="38100" dir="2700000" algn="tl">
                    <a:srgbClr val="000000">
                      <a:alpha val="43137"/>
                    </a:srgbClr>
                  </a:outerShdw>
                </a:effectLst>
              </a:rPr>
              <a:pPr algn="r">
                <a:defRPr/>
              </a:pPr>
              <a:t>323</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6804248" y="1124744"/>
            <a:ext cx="216024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607</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647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8313" y="1268413"/>
            <a:ext cx="8229600" cy="2089150"/>
          </a:xfrm>
        </p:spPr>
        <p:txBody>
          <a:bodyPr anchor="ctr"/>
          <a:lstStyle/>
          <a:p>
            <a:pPr eaLnBrk="1" fontAlgn="auto" hangingPunct="1">
              <a:spcBef>
                <a:spcPts val="0"/>
              </a:spcBef>
              <a:spcAft>
                <a:spcPts val="1200"/>
              </a:spcAft>
              <a:defRPr/>
            </a:pP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特掲診療料</a:t>
            </a: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t>
            </a:r>
            <a:r>
              <a:rPr lang="ja-JP" altLang="en-US" sz="4000" b="1" u="sng"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画 像 診 断</a:t>
            </a:r>
            <a:endParaRPr lang="ja-JP" altLang="en-US" sz="4000" b="1" u="sng" spc="6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スライド番号プレースホルダ 7"/>
          <p:cNvSpPr>
            <a:spLocks noGrp="1"/>
          </p:cNvSpPr>
          <p:nvPr>
            <p:ph type="sldNum" sz="quarter" idx="11"/>
          </p:nvPr>
        </p:nvSpPr>
        <p:spPr>
          <a:xfrm>
            <a:off x="6840538" y="6480175"/>
            <a:ext cx="2133600" cy="339725"/>
          </a:xfrm>
        </p:spPr>
        <p:txBody>
          <a:bodyPr/>
          <a:lstStyle/>
          <a:p>
            <a:pPr algn="r">
              <a:defRPr/>
            </a:pPr>
            <a:fld id="{71EA3FC7-6CB7-41DF-8DF4-9A993FF0DDBE}" type="slidenum">
              <a:rPr lang="en-US" sz="1400">
                <a:effectLst>
                  <a:outerShdw blurRad="38100" dist="38100" dir="2700000" algn="tl">
                    <a:srgbClr val="000000">
                      <a:alpha val="43137"/>
                    </a:srgbClr>
                  </a:outerShdw>
                </a:effectLst>
              </a:rPr>
              <a:pPr algn="r">
                <a:defRPr/>
              </a:pPr>
              <a:t>324</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extLst>
              <p:ext uri="{D42A27DB-BD31-4B8C-83A1-F6EECF244321}">
                <p14:modId xmlns:p14="http://schemas.microsoft.com/office/powerpoint/2010/main" xmlns="" val="3627511274"/>
              </p:ext>
            </p:extLst>
          </p:nvPr>
        </p:nvGraphicFramePr>
        <p:xfrm>
          <a:off x="467544" y="1988840"/>
          <a:ext cx="8136904" cy="4392488"/>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373928">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4018560">
                <a:tc>
                  <a:txBody>
                    <a:bodyPr/>
                    <a:lstStyle/>
                    <a:p>
                      <a:r>
                        <a:rPr kumimoji="1" lang="en-US" altLang="ja-JP" sz="1800" baseline="0" dirty="0" smtClean="0">
                          <a:solidFill>
                            <a:schemeClr val="tx1"/>
                          </a:solidFill>
                          <a:latin typeface="MS UI Gothic" pitchFamily="50" charset="-128"/>
                          <a:ea typeface="MS UI Gothic" pitchFamily="50" charset="-128"/>
                          <a:cs typeface="+mn-cs"/>
                        </a:rPr>
                        <a:t>E200</a:t>
                      </a:r>
                      <a:r>
                        <a:rPr kumimoji="1" lang="ja-JP" altLang="en-US" sz="1800" baseline="0" dirty="0" smtClean="0">
                          <a:solidFill>
                            <a:schemeClr val="tx1"/>
                          </a:solidFill>
                          <a:latin typeface="MS UI Gothic" pitchFamily="50" charset="-128"/>
                          <a:ea typeface="MS UI Gothic" pitchFamily="50" charset="-128"/>
                          <a:cs typeface="+mn-cs"/>
                        </a:rPr>
                        <a:t>　コンピューター断層撮影（</a:t>
                      </a:r>
                      <a:r>
                        <a:rPr kumimoji="1" lang="en-US" altLang="ja-JP" sz="1800" baseline="0" dirty="0" smtClean="0">
                          <a:solidFill>
                            <a:schemeClr val="tx1"/>
                          </a:solidFill>
                          <a:latin typeface="MS UI Gothic" pitchFamily="50" charset="-128"/>
                          <a:ea typeface="MS UI Gothic" pitchFamily="50" charset="-128"/>
                          <a:cs typeface="+mn-cs"/>
                        </a:rPr>
                        <a:t>CT</a:t>
                      </a:r>
                      <a:r>
                        <a:rPr kumimoji="1" lang="ja-JP" altLang="en-US" sz="1800" baseline="0" dirty="0" smtClean="0">
                          <a:solidFill>
                            <a:schemeClr val="tx1"/>
                          </a:solidFill>
                          <a:latin typeface="MS UI Gothic" pitchFamily="50" charset="-128"/>
                          <a:ea typeface="MS UI Gothic" pitchFamily="50" charset="-128"/>
                          <a:cs typeface="+mn-cs"/>
                        </a:rPr>
                        <a:t>撮影）</a:t>
                      </a:r>
                      <a:endParaRPr kumimoji="1" lang="en-US" altLang="ja-JP"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１　ＣＴ撮影</a:t>
                      </a:r>
                    </a:p>
                    <a:p>
                      <a:pPr marL="273050" indent="-273050"/>
                      <a:r>
                        <a:rPr kumimoji="1" lang="ja-JP" altLang="en-US" sz="1800" b="1" baseline="0" dirty="0" smtClean="0">
                          <a:solidFill>
                            <a:srgbClr val="FF0000"/>
                          </a:solidFill>
                          <a:latin typeface="MS UI Gothic" pitchFamily="50" charset="-128"/>
                          <a:ea typeface="MS UI Gothic" pitchFamily="50" charset="-128"/>
                          <a:cs typeface="+mn-cs"/>
                        </a:rPr>
                        <a:t>　イ　６４列以上のマルチスライス型の機器による場合 　　　　　　　　９５０点（新）</a:t>
                      </a:r>
                      <a:endParaRPr kumimoji="1" lang="en-US" altLang="ja-JP" sz="1800" b="1" baseline="0" dirty="0" smtClean="0">
                        <a:solidFill>
                          <a:srgbClr val="FF0000"/>
                        </a:solidFill>
                        <a:latin typeface="MS UI Gothic" pitchFamily="50" charset="-128"/>
                        <a:ea typeface="MS UI Gothic" pitchFamily="50" charset="-128"/>
                        <a:cs typeface="+mn-cs"/>
                      </a:endParaRPr>
                    </a:p>
                    <a:p>
                      <a:pPr marL="273050" indent="-273050"/>
                      <a:r>
                        <a:rPr kumimoji="1" lang="ja-JP" altLang="en-US" sz="1800" baseline="0" dirty="0" smtClean="0">
                          <a:solidFill>
                            <a:schemeClr val="tx1"/>
                          </a:solidFill>
                          <a:latin typeface="MS UI Gothic" pitchFamily="50" charset="-128"/>
                          <a:ea typeface="MS UI Gothic" pitchFamily="50" charset="-128"/>
                          <a:cs typeface="+mn-cs"/>
                        </a:rPr>
                        <a:t>　ロ　１６列以上</a:t>
                      </a:r>
                      <a:r>
                        <a:rPr kumimoji="1" lang="ja-JP" altLang="en-US" sz="1800" b="1" baseline="0" dirty="0" smtClean="0">
                          <a:solidFill>
                            <a:srgbClr val="FF0000"/>
                          </a:solidFill>
                          <a:latin typeface="MS UI Gothic" pitchFamily="50" charset="-128"/>
                          <a:ea typeface="MS UI Gothic" pitchFamily="50" charset="-128"/>
                          <a:cs typeface="+mn-cs"/>
                        </a:rPr>
                        <a:t>６４列未満</a:t>
                      </a:r>
                      <a:r>
                        <a:rPr kumimoji="1" lang="ja-JP" altLang="en-US" sz="1800" baseline="0" dirty="0" smtClean="0">
                          <a:solidFill>
                            <a:schemeClr val="tx1"/>
                          </a:solidFill>
                          <a:latin typeface="MS UI Gothic" pitchFamily="50" charset="-128"/>
                          <a:ea typeface="MS UI Gothic" pitchFamily="50" charset="-128"/>
                          <a:cs typeface="+mn-cs"/>
                        </a:rPr>
                        <a:t>のマルチスライス型の機器による場合　　  </a:t>
                      </a:r>
                      <a:r>
                        <a:rPr kumimoji="1" lang="ja-JP" altLang="en-US" sz="1800" b="1" baseline="0" dirty="0" smtClean="0">
                          <a:solidFill>
                            <a:srgbClr val="FF0000"/>
                          </a:solidFill>
                          <a:latin typeface="MS UI Gothic" pitchFamily="50" charset="-128"/>
                          <a:ea typeface="MS UI Gothic" pitchFamily="50" charset="-128"/>
                          <a:cs typeface="+mn-cs"/>
                        </a:rPr>
                        <a:t>９００点（改）</a:t>
                      </a:r>
                      <a:endParaRPr kumimoji="1" lang="en-US" altLang="ja-JP" sz="1800" b="1" baseline="0" dirty="0" smtClean="0">
                        <a:solidFill>
                          <a:srgbClr val="FF0000"/>
                        </a:solidFill>
                        <a:latin typeface="MS UI Gothic" pitchFamily="50" charset="-128"/>
                        <a:ea typeface="MS UI Gothic" pitchFamily="50" charset="-128"/>
                        <a:cs typeface="+mn-cs"/>
                      </a:endParaRPr>
                    </a:p>
                    <a:p>
                      <a:pPr marL="273050" indent="-273050"/>
                      <a:r>
                        <a:rPr kumimoji="1" lang="ja-JP" altLang="en-US" sz="1800" baseline="0" dirty="0" smtClean="0">
                          <a:solidFill>
                            <a:schemeClr val="tx1"/>
                          </a:solidFill>
                          <a:latin typeface="MS UI Gothic" pitchFamily="50" charset="-128"/>
                          <a:ea typeface="MS UI Gothic" pitchFamily="50" charset="-128"/>
                          <a:cs typeface="+mn-cs"/>
                        </a:rPr>
                        <a:t>　ハ　</a:t>
                      </a:r>
                      <a:r>
                        <a:rPr kumimoji="1" lang="ja-JP" altLang="en-US" sz="1800" b="1" baseline="0" dirty="0" smtClean="0">
                          <a:solidFill>
                            <a:srgbClr val="FF0000"/>
                          </a:solidFill>
                          <a:latin typeface="MS UI Gothic" pitchFamily="50" charset="-128"/>
                          <a:ea typeface="MS UI Gothic" pitchFamily="50" charset="-128"/>
                          <a:cs typeface="+mn-cs"/>
                        </a:rPr>
                        <a:t>４列以上</a:t>
                      </a:r>
                      <a:r>
                        <a:rPr kumimoji="1" lang="ja-JP" altLang="en-US" sz="1800" baseline="0" dirty="0" smtClean="0">
                          <a:solidFill>
                            <a:schemeClr val="tx1"/>
                          </a:solidFill>
                          <a:latin typeface="MS UI Gothic" pitchFamily="50" charset="-128"/>
                          <a:ea typeface="MS UI Gothic" pitchFamily="50" charset="-128"/>
                          <a:cs typeface="+mn-cs"/>
                        </a:rPr>
                        <a:t>１６列未満のマルチスライス型の機器による場合　　　</a:t>
                      </a:r>
                      <a:r>
                        <a:rPr kumimoji="1" lang="ja-JP" altLang="en-US" sz="1800" b="1" baseline="0" dirty="0" smtClean="0">
                          <a:solidFill>
                            <a:srgbClr val="FF0000"/>
                          </a:solidFill>
                          <a:latin typeface="MS UI Gothic" pitchFamily="50" charset="-128"/>
                          <a:ea typeface="MS UI Gothic" pitchFamily="50" charset="-128"/>
                          <a:cs typeface="+mn-cs"/>
                        </a:rPr>
                        <a:t>７８０点（改）</a:t>
                      </a:r>
                      <a:endParaRPr kumimoji="1" lang="en-US" altLang="ja-JP" sz="1800" b="1" baseline="0" dirty="0" smtClean="0">
                        <a:solidFill>
                          <a:srgbClr val="FF0000"/>
                        </a:solidFill>
                        <a:latin typeface="MS UI Gothic" pitchFamily="50" charset="-128"/>
                        <a:ea typeface="MS UI Gothic" pitchFamily="50" charset="-128"/>
                        <a:cs typeface="+mn-cs"/>
                      </a:endParaRPr>
                    </a:p>
                    <a:p>
                      <a:pPr marL="273050" indent="-273050"/>
                      <a:r>
                        <a:rPr kumimoji="1" lang="ja-JP" altLang="en-US" sz="1800" baseline="0" dirty="0" smtClean="0">
                          <a:solidFill>
                            <a:schemeClr val="tx1"/>
                          </a:solidFill>
                          <a:latin typeface="MS UI Gothic" pitchFamily="50" charset="-128"/>
                          <a:ea typeface="MS UI Gothic" pitchFamily="50" charset="-128"/>
                          <a:cs typeface="+mn-cs"/>
                        </a:rPr>
                        <a:t>　ニ　イ、ロ、</a:t>
                      </a:r>
                      <a:r>
                        <a:rPr kumimoji="1" lang="ja-JP" altLang="en-US" sz="1800" b="1" baseline="0" dirty="0" smtClean="0">
                          <a:solidFill>
                            <a:srgbClr val="FF0000"/>
                          </a:solidFill>
                          <a:latin typeface="MS UI Gothic" pitchFamily="50" charset="-128"/>
                          <a:ea typeface="MS UI Gothic" pitchFamily="50" charset="-128"/>
                          <a:cs typeface="+mn-cs"/>
                        </a:rPr>
                        <a:t>ハ</a:t>
                      </a:r>
                      <a:r>
                        <a:rPr kumimoji="1" lang="ja-JP" altLang="en-US" sz="1800" baseline="0" dirty="0" smtClean="0">
                          <a:solidFill>
                            <a:schemeClr val="tx1"/>
                          </a:solidFill>
                          <a:latin typeface="MS UI Gothic" pitchFamily="50" charset="-128"/>
                          <a:ea typeface="MS UI Gothic" pitchFamily="50" charset="-128"/>
                          <a:cs typeface="+mn-cs"/>
                        </a:rPr>
                        <a:t>以外の場合　</a:t>
                      </a:r>
                      <a:r>
                        <a:rPr kumimoji="1" lang="ja-JP" altLang="en-US" sz="1800" b="1" i="0" baseline="0" dirty="0" smtClean="0">
                          <a:solidFill>
                            <a:srgbClr val="FF0000"/>
                          </a:solidFill>
                          <a:latin typeface="MS UI Gothic" pitchFamily="50" charset="-128"/>
                          <a:ea typeface="MS UI Gothic" pitchFamily="50" charset="-128"/>
                          <a:cs typeface="+mn-cs"/>
                        </a:rPr>
                        <a:t>６００点（改）</a:t>
                      </a:r>
                      <a:endParaRPr kumimoji="1" lang="en-US" altLang="ja-JP" sz="1800" b="1" i="0" baseline="0" dirty="0" smtClean="0">
                        <a:solidFill>
                          <a:srgbClr val="FF0000"/>
                        </a:solidFill>
                        <a:latin typeface="MS UI Gothic" pitchFamily="50" charset="-128"/>
                        <a:ea typeface="MS UI Gothic" pitchFamily="50" charset="-128"/>
                        <a:cs typeface="+mn-cs"/>
                      </a:endParaRPr>
                    </a:p>
                    <a:p>
                      <a:pPr marL="82550" indent="0">
                        <a:spcBef>
                          <a:spcPts val="1200"/>
                        </a:spcBef>
                      </a:pPr>
                      <a:r>
                        <a:rPr kumimoji="1" lang="zh-TW" altLang="en-US" sz="1800" baseline="0" dirty="0" smtClean="0">
                          <a:solidFill>
                            <a:schemeClr val="tx1"/>
                          </a:solidFill>
                          <a:latin typeface="MS UI Gothic" pitchFamily="50" charset="-128"/>
                          <a:ea typeface="MS UI Gothic" pitchFamily="50" charset="-128"/>
                          <a:cs typeface="+mn-cs"/>
                        </a:rPr>
                        <a:t>［施設基準］</a:t>
                      </a:r>
                      <a:endParaRPr kumimoji="1" lang="en-US" altLang="zh-TW" sz="1800" baseline="0" dirty="0" smtClean="0">
                        <a:solidFill>
                          <a:schemeClr val="tx1"/>
                        </a:solidFill>
                        <a:latin typeface="MS UI Gothic" pitchFamily="50" charset="-128"/>
                        <a:ea typeface="MS UI Gothic" pitchFamily="50" charset="-128"/>
                        <a:cs typeface="+mn-cs"/>
                      </a:endParaRPr>
                    </a:p>
                    <a:p>
                      <a:pPr marL="177800" indent="177800"/>
                      <a:r>
                        <a:rPr kumimoji="1" lang="ja-JP" altLang="en-US" sz="1800" baseline="0" dirty="0" smtClean="0">
                          <a:solidFill>
                            <a:srgbClr val="FF0000"/>
                          </a:solidFill>
                          <a:latin typeface="MS UI Gothic" pitchFamily="50" charset="-128"/>
                          <a:ea typeface="MS UI Gothic" pitchFamily="50" charset="-128"/>
                          <a:cs typeface="+mn-cs"/>
                        </a:rPr>
                        <a:t>イについては、画像診断管理加算２が算定できる施設に限る。専従の診療放射線技師が１名以上。</a:t>
                      </a:r>
                      <a:endParaRPr kumimoji="1" lang="ja-JP" altLang="en-US" sz="1600" b="1" i="0" u="sng"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r>
                        <a:rPr kumimoji="1" lang="en-US" altLang="ja-JP" sz="1800" baseline="0" dirty="0" smtClean="0">
                          <a:solidFill>
                            <a:schemeClr val="tx1"/>
                          </a:solidFill>
                          <a:latin typeface="MS UI Gothic" pitchFamily="50" charset="-128"/>
                          <a:ea typeface="MS UI Gothic" pitchFamily="50" charset="-128"/>
                          <a:cs typeface="+mn-cs"/>
                        </a:rPr>
                        <a:t>E200</a:t>
                      </a:r>
                      <a:r>
                        <a:rPr kumimoji="1" lang="ja-JP" altLang="en-US" sz="1800" baseline="0" dirty="0" smtClean="0">
                          <a:solidFill>
                            <a:schemeClr val="tx1"/>
                          </a:solidFill>
                          <a:latin typeface="MS UI Gothic" pitchFamily="50" charset="-128"/>
                          <a:ea typeface="MS UI Gothic" pitchFamily="50" charset="-128"/>
                          <a:cs typeface="+mn-cs"/>
                        </a:rPr>
                        <a:t>　コンピューター断層撮影（</a:t>
                      </a:r>
                      <a:r>
                        <a:rPr kumimoji="1" lang="en-US" altLang="ja-JP" sz="1800" baseline="0" dirty="0" smtClean="0">
                          <a:solidFill>
                            <a:schemeClr val="tx1"/>
                          </a:solidFill>
                          <a:latin typeface="MS UI Gothic" pitchFamily="50" charset="-128"/>
                          <a:ea typeface="MS UI Gothic" pitchFamily="50" charset="-128"/>
                          <a:cs typeface="+mn-cs"/>
                        </a:rPr>
                        <a:t>CT</a:t>
                      </a:r>
                      <a:r>
                        <a:rPr kumimoji="1" lang="ja-JP" altLang="en-US" sz="1800" baseline="0" dirty="0" smtClean="0">
                          <a:solidFill>
                            <a:schemeClr val="tx1"/>
                          </a:solidFill>
                          <a:latin typeface="MS UI Gothic" pitchFamily="50" charset="-128"/>
                          <a:ea typeface="MS UI Gothic" pitchFamily="50" charset="-128"/>
                          <a:cs typeface="+mn-cs"/>
                        </a:rPr>
                        <a:t>撮影）</a:t>
                      </a:r>
                      <a:endParaRPr kumimoji="1" lang="en-US" altLang="ja-JP"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１　ＣＴ撮影</a:t>
                      </a:r>
                      <a:endParaRPr kumimoji="1" lang="en-US" altLang="ja-JP" sz="1800" baseline="0" dirty="0" smtClean="0">
                        <a:solidFill>
                          <a:schemeClr val="tx1"/>
                        </a:solidFill>
                        <a:latin typeface="MS UI Gothic" pitchFamily="50" charset="-128"/>
                        <a:ea typeface="MS UI Gothic" pitchFamily="50" charset="-128"/>
                        <a:cs typeface="+mn-cs"/>
                      </a:endParaRPr>
                    </a:p>
                    <a:p>
                      <a:endParaRPr kumimoji="1" lang="en-US" altLang="ja-JP" sz="1800" baseline="0" dirty="0" smtClean="0">
                        <a:solidFill>
                          <a:schemeClr val="tx1"/>
                        </a:solidFill>
                        <a:latin typeface="MS UI Gothic" pitchFamily="50" charset="-128"/>
                        <a:ea typeface="MS UI Gothic" pitchFamily="50" charset="-128"/>
                        <a:cs typeface="+mn-cs"/>
                      </a:endParaRPr>
                    </a:p>
                    <a:p>
                      <a:endParaRPr kumimoji="1" lang="ja-JP" altLang="en-US" sz="1800" baseline="0" dirty="0" smtClean="0">
                        <a:solidFill>
                          <a:schemeClr val="tx1"/>
                        </a:solidFill>
                        <a:latin typeface="MS UI Gothic" pitchFamily="50" charset="-128"/>
                        <a:ea typeface="MS UI Gothic" pitchFamily="50" charset="-128"/>
                        <a:cs typeface="+mn-cs"/>
                      </a:endParaRPr>
                    </a:p>
                    <a:p>
                      <a:pPr marL="273050" indent="-273050"/>
                      <a:r>
                        <a:rPr kumimoji="1" lang="ja-JP" altLang="en-US" sz="1800" baseline="0" dirty="0" smtClean="0">
                          <a:solidFill>
                            <a:schemeClr val="tx1"/>
                          </a:solidFill>
                          <a:latin typeface="MS UI Gothic" pitchFamily="50" charset="-128"/>
                          <a:ea typeface="MS UI Gothic" pitchFamily="50" charset="-128"/>
                          <a:cs typeface="+mn-cs"/>
                        </a:rPr>
                        <a:t>　イ　１６列以上のマルチスライス型の機器による場合 　　　　　　　　　　　</a:t>
                      </a:r>
                      <a:r>
                        <a:rPr kumimoji="1" lang="ja-JP" altLang="en-US" sz="1800" b="1" u="sng" baseline="0" dirty="0" smtClean="0">
                          <a:solidFill>
                            <a:schemeClr val="tx1"/>
                          </a:solidFill>
                          <a:latin typeface="MS UI Gothic" pitchFamily="50" charset="-128"/>
                          <a:ea typeface="MS UI Gothic" pitchFamily="50" charset="-128"/>
                          <a:cs typeface="+mn-cs"/>
                        </a:rPr>
                        <a:t>９００点</a:t>
                      </a:r>
                    </a:p>
                    <a:p>
                      <a:pPr marL="273050" indent="-273050"/>
                      <a:r>
                        <a:rPr kumimoji="1" lang="ja-JP" altLang="en-US" sz="1800" baseline="0" dirty="0" smtClean="0">
                          <a:solidFill>
                            <a:schemeClr val="tx1"/>
                          </a:solidFill>
                          <a:latin typeface="MS UI Gothic" pitchFamily="50" charset="-128"/>
                          <a:ea typeface="MS UI Gothic" pitchFamily="50" charset="-128"/>
                          <a:cs typeface="+mn-cs"/>
                        </a:rPr>
                        <a:t>　ロ　 ２列以上１６列未満のマルチスライス型の機器による場合　　　　　  </a:t>
                      </a:r>
                      <a:r>
                        <a:rPr kumimoji="1" lang="ja-JP" altLang="en-US" sz="1800" b="1" u="sng" baseline="0" dirty="0" smtClean="0">
                          <a:solidFill>
                            <a:schemeClr val="tx1"/>
                          </a:solidFill>
                          <a:latin typeface="MS UI Gothic" pitchFamily="50" charset="-128"/>
                          <a:ea typeface="MS UI Gothic" pitchFamily="50" charset="-128"/>
                          <a:cs typeface="+mn-cs"/>
                        </a:rPr>
                        <a:t>８２０点</a:t>
                      </a:r>
                    </a:p>
                    <a:p>
                      <a:pPr marL="273050" indent="-273050"/>
                      <a:r>
                        <a:rPr kumimoji="1" lang="ja-JP" altLang="en-US" sz="1800" baseline="0" dirty="0" smtClean="0">
                          <a:solidFill>
                            <a:schemeClr val="tx1"/>
                          </a:solidFill>
                          <a:latin typeface="MS UI Gothic" pitchFamily="50" charset="-128"/>
                          <a:ea typeface="MS UI Gothic" pitchFamily="50" charset="-128"/>
                          <a:cs typeface="+mn-cs"/>
                        </a:rPr>
                        <a:t>　ハ　イ、ロ以外の場合　　　　　　</a:t>
                      </a:r>
                      <a:r>
                        <a:rPr kumimoji="1" lang="ja-JP" altLang="en-US" sz="1800" b="1" u="sng" baseline="0" dirty="0" smtClean="0">
                          <a:solidFill>
                            <a:schemeClr val="tx1"/>
                          </a:solidFill>
                          <a:latin typeface="MS UI Gothic" pitchFamily="50" charset="-128"/>
                          <a:ea typeface="MS UI Gothic" pitchFamily="50" charset="-128"/>
                          <a:cs typeface="+mn-cs"/>
                        </a:rPr>
                        <a:t>６００点</a:t>
                      </a:r>
                      <a:endParaRPr kumimoji="1" lang="ja-JP" altLang="en-US" sz="1600" b="1" i="0" u="sng"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7"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コンピューター断層撮影診断料の見直し</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490D258D-F4AA-43C0-B479-C48DE6F4CD56}" type="slidenum">
              <a:rPr lang="en-US" sz="1400">
                <a:effectLst>
                  <a:outerShdw blurRad="38100" dist="38100" dir="2700000" algn="tl">
                    <a:srgbClr val="000000">
                      <a:alpha val="43137"/>
                    </a:srgbClr>
                  </a:outerShdw>
                </a:effectLst>
              </a:rPr>
              <a:pPr algn="r">
                <a:defRPr/>
              </a:pPr>
              <a:t>325</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908720"/>
            <a:ext cx="8136904" cy="936104"/>
          </a:xfrm>
          <a:prstGeom prst="rect">
            <a:avLst/>
          </a:prstGeom>
          <a:solidFill>
            <a:srgbClr val="FFFFCC"/>
          </a:solidFill>
          <a:effectLst>
            <a:innerShdw blurRad="63500" dist="50800" dir="13500000">
              <a:prstClr val="black">
                <a:alpha val="50000"/>
              </a:prstClr>
            </a:innerShdw>
          </a:effectLst>
        </p:spPr>
        <p:txBody>
          <a:bodyPr anchor="ctr"/>
          <a:lstStyle/>
          <a:p>
            <a:pPr indent="273050" fontAlgn="auto">
              <a:spcBef>
                <a:spcPts val="0"/>
              </a:spcBef>
              <a:spcAft>
                <a:spcPts val="0"/>
              </a:spcAft>
              <a:defRPr/>
            </a:pPr>
            <a:r>
              <a:rPr kumimoji="0" lang="ja-JP" altLang="en-US" sz="2400" dirty="0">
                <a:latin typeface="MS UI Gothic" pitchFamily="50" charset="-128"/>
                <a:ea typeface="MS UI Gothic" pitchFamily="50" charset="-128"/>
              </a:rPr>
              <a:t>６４列以上のマルチスライス型ＣＴ及び３テスラ以上のＭＲＩによる</a:t>
            </a:r>
          </a:p>
          <a:p>
            <a:pPr fontAlgn="auto">
              <a:spcBef>
                <a:spcPts val="0"/>
              </a:spcBef>
              <a:spcAft>
                <a:spcPts val="0"/>
              </a:spcAft>
              <a:defRPr/>
            </a:pPr>
            <a:r>
              <a:rPr kumimoji="0" lang="ja-JP" altLang="en-US" sz="2400" dirty="0">
                <a:latin typeface="MS UI Gothic" pitchFamily="50" charset="-128"/>
                <a:ea typeface="MS UI Gothic" pitchFamily="50" charset="-128"/>
              </a:rPr>
              <a:t>撮影に対する評価を新設する。</a:t>
            </a:r>
            <a:endParaRPr kumimoji="0" lang="ja-JP" altLang="en-US" sz="2200" dirty="0">
              <a:latin typeface="MS UI Gothic" pitchFamily="50" charset="-128"/>
              <a:ea typeface="MS UI Gothic" pitchFamily="50" charset="-128"/>
            </a:endParaRPr>
          </a:p>
        </p:txBody>
      </p:sp>
      <p:sp>
        <p:nvSpPr>
          <p:cNvPr id="9" name="テキスト ボックス 8"/>
          <p:cNvSpPr txBox="1"/>
          <p:nvPr/>
        </p:nvSpPr>
        <p:spPr>
          <a:xfrm>
            <a:off x="4932040" y="1628800"/>
            <a:ext cx="406896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299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309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649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915</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extLst>
              <p:ext uri="{D42A27DB-BD31-4B8C-83A1-F6EECF244321}">
                <p14:modId xmlns:p14="http://schemas.microsoft.com/office/powerpoint/2010/main" xmlns="" val="2934349561"/>
              </p:ext>
            </p:extLst>
          </p:nvPr>
        </p:nvGraphicFramePr>
        <p:xfrm>
          <a:off x="467544" y="469612"/>
          <a:ext cx="8136904" cy="3665366"/>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358700">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3299606">
                <a:tc>
                  <a:txBody>
                    <a:bodyPr/>
                    <a:lstStyle/>
                    <a:p>
                      <a:pPr marL="450850" indent="-450850"/>
                      <a:r>
                        <a:rPr kumimoji="1" lang="en-US" altLang="ja-JP" sz="1800" baseline="0" dirty="0" smtClean="0">
                          <a:solidFill>
                            <a:schemeClr val="tx1"/>
                          </a:solidFill>
                          <a:latin typeface="MS UI Gothic" pitchFamily="50" charset="-128"/>
                          <a:ea typeface="MS UI Gothic" pitchFamily="50" charset="-128"/>
                          <a:cs typeface="+mn-cs"/>
                        </a:rPr>
                        <a:t>E202</a:t>
                      </a:r>
                      <a:r>
                        <a:rPr kumimoji="1" lang="ja-JP" altLang="en-US" sz="1800" baseline="0" dirty="0" smtClean="0">
                          <a:solidFill>
                            <a:schemeClr val="tx1"/>
                          </a:solidFill>
                          <a:latin typeface="MS UI Gothic" pitchFamily="50" charset="-128"/>
                          <a:ea typeface="MS UI Gothic" pitchFamily="50" charset="-128"/>
                          <a:cs typeface="+mn-cs"/>
                        </a:rPr>
                        <a:t>　磁気共鳴コンピューター断層撮影（ＭＲＩ撮影）</a:t>
                      </a:r>
                      <a:endParaRPr kumimoji="1" lang="en-US" altLang="ja-JP"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　１　</a:t>
                      </a:r>
                      <a:r>
                        <a:rPr kumimoji="1" lang="ja-JP" altLang="en-US" sz="1800" b="1" baseline="0" dirty="0" smtClean="0">
                          <a:solidFill>
                            <a:srgbClr val="FF0000"/>
                          </a:solidFill>
                          <a:latin typeface="MS UI Gothic" pitchFamily="50" charset="-128"/>
                          <a:ea typeface="MS UI Gothic" pitchFamily="50" charset="-128"/>
                          <a:cs typeface="+mn-cs"/>
                        </a:rPr>
                        <a:t>３テスラ以上の機器による場合</a:t>
                      </a:r>
                      <a:endParaRPr kumimoji="1" lang="en-US" altLang="ja-JP" sz="1800" b="1" baseline="0" dirty="0" smtClean="0">
                        <a:solidFill>
                          <a:srgbClr val="FF0000"/>
                        </a:solidFill>
                        <a:latin typeface="MS UI Gothic" pitchFamily="50" charset="-128"/>
                        <a:ea typeface="MS UI Gothic" pitchFamily="50" charset="-128"/>
                        <a:cs typeface="+mn-cs"/>
                      </a:endParaRPr>
                    </a:p>
                    <a:p>
                      <a:r>
                        <a:rPr kumimoji="1" lang="ja-JP" altLang="en-US" sz="1800" b="1" baseline="0" dirty="0" smtClean="0">
                          <a:solidFill>
                            <a:srgbClr val="FF0000"/>
                          </a:solidFill>
                          <a:latin typeface="MS UI Gothic" pitchFamily="50" charset="-128"/>
                          <a:ea typeface="MS UI Gothic" pitchFamily="50" charset="-128"/>
                          <a:cs typeface="+mn-cs"/>
                        </a:rPr>
                        <a:t>　　　　　　　　　　　　　　　　１</a:t>
                      </a:r>
                      <a:r>
                        <a:rPr kumimoji="1" lang="en-US" altLang="ja-JP" sz="1800" b="1" baseline="0" dirty="0" smtClean="0">
                          <a:solidFill>
                            <a:srgbClr val="FF0000"/>
                          </a:solidFill>
                          <a:latin typeface="MS UI Gothic" pitchFamily="50" charset="-128"/>
                          <a:ea typeface="MS UI Gothic" pitchFamily="50" charset="-128"/>
                          <a:cs typeface="+mn-cs"/>
                        </a:rPr>
                        <a:t>,</a:t>
                      </a:r>
                      <a:r>
                        <a:rPr kumimoji="1" lang="ja-JP" altLang="en-US" sz="1800" b="1" baseline="0" dirty="0" smtClean="0">
                          <a:solidFill>
                            <a:srgbClr val="FF0000"/>
                          </a:solidFill>
                          <a:latin typeface="MS UI Gothic" pitchFamily="50" charset="-128"/>
                          <a:ea typeface="MS UI Gothic" pitchFamily="50" charset="-128"/>
                          <a:cs typeface="+mn-cs"/>
                        </a:rPr>
                        <a:t>４００点（改）</a:t>
                      </a:r>
                      <a:endParaRPr kumimoji="1" lang="en-US" altLang="ja-JP" sz="1800" b="1" baseline="0" dirty="0" smtClean="0">
                        <a:solidFill>
                          <a:srgbClr val="FF0000"/>
                        </a:solidFill>
                        <a:latin typeface="MS UI Gothic" pitchFamily="50" charset="-128"/>
                        <a:ea typeface="MS UI Gothic" pitchFamily="50" charset="-128"/>
                        <a:cs typeface="+mn-cs"/>
                      </a:endParaRPr>
                    </a:p>
                    <a:p>
                      <a:pPr marL="355600" indent="-355600"/>
                      <a:r>
                        <a:rPr kumimoji="1" lang="ja-JP" altLang="en-US" sz="1800" baseline="0" dirty="0" smtClean="0">
                          <a:solidFill>
                            <a:schemeClr val="tx1"/>
                          </a:solidFill>
                          <a:latin typeface="MS UI Gothic" pitchFamily="50" charset="-128"/>
                          <a:ea typeface="MS UI Gothic" pitchFamily="50" charset="-128"/>
                          <a:cs typeface="+mn-cs"/>
                        </a:rPr>
                        <a:t>　２　１</a:t>
                      </a:r>
                      <a:r>
                        <a:rPr kumimoji="1" lang="en-US" altLang="ja-JP" sz="1800" baseline="0" dirty="0" smtClean="0">
                          <a:solidFill>
                            <a:schemeClr val="tx1"/>
                          </a:solidFill>
                          <a:latin typeface="MS UI Gothic" pitchFamily="50" charset="-128"/>
                          <a:ea typeface="MS UI Gothic" pitchFamily="50" charset="-128"/>
                          <a:cs typeface="+mn-cs"/>
                        </a:rPr>
                        <a:t>.</a:t>
                      </a:r>
                      <a:r>
                        <a:rPr kumimoji="1" lang="ja-JP" altLang="en-US" sz="1800" baseline="0" dirty="0" smtClean="0">
                          <a:solidFill>
                            <a:schemeClr val="tx1"/>
                          </a:solidFill>
                          <a:latin typeface="MS UI Gothic" pitchFamily="50" charset="-128"/>
                          <a:ea typeface="MS UI Gothic" pitchFamily="50" charset="-128"/>
                          <a:cs typeface="+mn-cs"/>
                        </a:rPr>
                        <a:t>５テスラ以上３テスラ未満</a:t>
                      </a:r>
                      <a:r>
                        <a:rPr kumimoji="1" lang="en-US" altLang="ja-JP" sz="1800" baseline="0" dirty="0" smtClean="0">
                          <a:solidFill>
                            <a:schemeClr val="tx1"/>
                          </a:solidFill>
                          <a:latin typeface="MS UI Gothic" pitchFamily="50" charset="-128"/>
                          <a:ea typeface="MS UI Gothic" pitchFamily="50" charset="-128"/>
                          <a:cs typeface="+mn-cs"/>
                        </a:rPr>
                        <a:t/>
                      </a:r>
                      <a:br>
                        <a:rPr kumimoji="1" lang="en-US" altLang="ja-JP" sz="1800" baseline="0" dirty="0" smtClean="0">
                          <a:solidFill>
                            <a:schemeClr val="tx1"/>
                          </a:solidFill>
                          <a:latin typeface="MS UI Gothic" pitchFamily="50" charset="-128"/>
                          <a:ea typeface="MS UI Gothic" pitchFamily="50" charset="-128"/>
                          <a:cs typeface="+mn-cs"/>
                        </a:rPr>
                      </a:br>
                      <a:r>
                        <a:rPr kumimoji="1" lang="ja-JP" altLang="en-US" sz="1800" baseline="0" dirty="0" smtClean="0">
                          <a:solidFill>
                            <a:schemeClr val="tx1"/>
                          </a:solidFill>
                          <a:latin typeface="MS UI Gothic" pitchFamily="50" charset="-128"/>
                          <a:ea typeface="MS UI Gothic" pitchFamily="50" charset="-128"/>
                          <a:cs typeface="+mn-cs"/>
                        </a:rPr>
                        <a:t>の機器による場合</a:t>
                      </a:r>
                      <a:r>
                        <a:rPr kumimoji="1" lang="ja-JP" altLang="en-US" sz="1800" b="1" baseline="0" dirty="0" smtClean="0">
                          <a:solidFill>
                            <a:srgbClr val="FF0000"/>
                          </a:solidFill>
                          <a:latin typeface="MS UI Gothic" pitchFamily="50" charset="-128"/>
                          <a:ea typeface="MS UI Gothic" pitchFamily="50" charset="-128"/>
                          <a:cs typeface="+mn-cs"/>
                        </a:rPr>
                        <a:t>　　  １</a:t>
                      </a:r>
                      <a:r>
                        <a:rPr kumimoji="1" lang="en-US" altLang="ja-JP" sz="1800" b="1" baseline="0" dirty="0" smtClean="0">
                          <a:solidFill>
                            <a:srgbClr val="FF0000"/>
                          </a:solidFill>
                          <a:latin typeface="MS UI Gothic" pitchFamily="50" charset="-128"/>
                          <a:ea typeface="MS UI Gothic" pitchFamily="50" charset="-128"/>
                          <a:cs typeface="+mn-cs"/>
                        </a:rPr>
                        <a:t>,</a:t>
                      </a:r>
                      <a:r>
                        <a:rPr kumimoji="1" lang="ja-JP" altLang="en-US" sz="1800" b="1" baseline="0" dirty="0" smtClean="0">
                          <a:solidFill>
                            <a:srgbClr val="FF0000"/>
                          </a:solidFill>
                          <a:latin typeface="MS UI Gothic" pitchFamily="50" charset="-128"/>
                          <a:ea typeface="MS UI Gothic" pitchFamily="50" charset="-128"/>
                          <a:cs typeface="+mn-cs"/>
                        </a:rPr>
                        <a:t>３３０点（改）</a:t>
                      </a:r>
                    </a:p>
                    <a:p>
                      <a:r>
                        <a:rPr kumimoji="1" lang="ja-JP" altLang="en-US" sz="1800" baseline="0" dirty="0" smtClean="0">
                          <a:solidFill>
                            <a:schemeClr val="tx1"/>
                          </a:solidFill>
                          <a:latin typeface="MS UI Gothic" pitchFamily="50" charset="-128"/>
                          <a:ea typeface="MS UI Gothic" pitchFamily="50" charset="-128"/>
                          <a:cs typeface="+mn-cs"/>
                        </a:rPr>
                        <a:t>　３　１又は２以外の場合  </a:t>
                      </a:r>
                      <a:r>
                        <a:rPr kumimoji="1" lang="ja-JP" altLang="en-US" sz="1800" b="1" baseline="0" dirty="0" smtClean="0">
                          <a:solidFill>
                            <a:schemeClr val="tx1"/>
                          </a:solidFill>
                          <a:latin typeface="MS UI Gothic" pitchFamily="50" charset="-128"/>
                          <a:ea typeface="MS UI Gothic" pitchFamily="50" charset="-128"/>
                          <a:cs typeface="+mn-cs"/>
                        </a:rPr>
                        <a:t>　</a:t>
                      </a:r>
                      <a:r>
                        <a:rPr kumimoji="1" lang="ja-JP" altLang="en-US" sz="1800" b="1" baseline="0" dirty="0" smtClean="0">
                          <a:solidFill>
                            <a:srgbClr val="FF0000"/>
                          </a:solidFill>
                          <a:latin typeface="MS UI Gothic" pitchFamily="50" charset="-128"/>
                          <a:ea typeface="MS UI Gothic" pitchFamily="50" charset="-128"/>
                          <a:cs typeface="+mn-cs"/>
                        </a:rPr>
                        <a:t>９５０点（改）</a:t>
                      </a:r>
                      <a:endParaRPr kumimoji="1" lang="en-US" altLang="ja-JP" sz="1800" b="1" baseline="0" dirty="0" smtClean="0">
                        <a:solidFill>
                          <a:srgbClr val="FF0000"/>
                        </a:solidFill>
                        <a:latin typeface="MS UI Gothic" pitchFamily="50" charset="-128"/>
                        <a:ea typeface="MS UI Gothic" pitchFamily="50" charset="-128"/>
                        <a:cs typeface="+mn-cs"/>
                      </a:endParaRPr>
                    </a:p>
                    <a:p>
                      <a:pPr marL="82550" indent="0">
                        <a:spcBef>
                          <a:spcPts val="1200"/>
                        </a:spcBef>
                      </a:pPr>
                      <a:r>
                        <a:rPr kumimoji="1" lang="zh-TW" altLang="en-US" sz="1800" baseline="0" dirty="0" smtClean="0">
                          <a:solidFill>
                            <a:schemeClr val="tx1"/>
                          </a:solidFill>
                          <a:latin typeface="MS UI Gothic" pitchFamily="50" charset="-128"/>
                          <a:ea typeface="MS UI Gothic" pitchFamily="50" charset="-128"/>
                          <a:cs typeface="+mn-cs"/>
                        </a:rPr>
                        <a:t>［施設基準］</a:t>
                      </a:r>
                    </a:p>
                    <a:p>
                      <a:pPr marL="177800" indent="177800"/>
                      <a:r>
                        <a:rPr kumimoji="1" lang="ja-JP" altLang="en-US" sz="1800" baseline="0" dirty="0" smtClean="0">
                          <a:solidFill>
                            <a:srgbClr val="FF0000"/>
                          </a:solidFill>
                          <a:latin typeface="MS UI Gothic" pitchFamily="50" charset="-128"/>
                          <a:ea typeface="MS UI Gothic" pitchFamily="50" charset="-128"/>
                          <a:cs typeface="+mn-cs"/>
                        </a:rPr>
                        <a:t>１については、画像診断管理加算２が算定できる施設に限る。専従の診療放射線技師が１名以上。</a:t>
                      </a:r>
                      <a:endParaRPr kumimoji="1" lang="ja-JP" altLang="en-US" sz="1800" b="1" i="0" u="sng"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pPr marL="450850" indent="-450850"/>
                      <a:r>
                        <a:rPr kumimoji="1" lang="en-US" altLang="ja-JP" sz="1800" baseline="0" dirty="0" smtClean="0">
                          <a:solidFill>
                            <a:schemeClr val="tx1"/>
                          </a:solidFill>
                          <a:latin typeface="MS UI Gothic" pitchFamily="50" charset="-128"/>
                          <a:ea typeface="MS UI Gothic" pitchFamily="50" charset="-128"/>
                          <a:cs typeface="+mn-cs"/>
                        </a:rPr>
                        <a:t>E202</a:t>
                      </a:r>
                      <a:r>
                        <a:rPr kumimoji="1" lang="ja-JP" altLang="en-US" sz="1800" baseline="0" dirty="0" smtClean="0">
                          <a:solidFill>
                            <a:schemeClr val="tx1"/>
                          </a:solidFill>
                          <a:latin typeface="MS UI Gothic" pitchFamily="50" charset="-128"/>
                          <a:ea typeface="MS UI Gothic" pitchFamily="50" charset="-128"/>
                          <a:cs typeface="+mn-cs"/>
                        </a:rPr>
                        <a:t>　磁気共鳴コンピューター断層撮影（ＭＲＩ撮影）</a:t>
                      </a:r>
                      <a:endParaRPr kumimoji="1" lang="en-US" altLang="ja-JP" sz="1800" baseline="0" dirty="0" smtClean="0">
                        <a:solidFill>
                          <a:schemeClr val="tx1"/>
                        </a:solidFill>
                        <a:latin typeface="MS UI Gothic" pitchFamily="50" charset="-128"/>
                        <a:ea typeface="MS UI Gothic" pitchFamily="50" charset="-128"/>
                        <a:cs typeface="+mn-cs"/>
                      </a:endParaRPr>
                    </a:p>
                    <a:p>
                      <a:pPr marL="450850" indent="-450850"/>
                      <a:endParaRPr kumimoji="1" lang="en-US" altLang="ja-JP" sz="1800" baseline="0" dirty="0" smtClean="0">
                        <a:solidFill>
                          <a:schemeClr val="tx1"/>
                        </a:solidFill>
                        <a:latin typeface="MS UI Gothic" pitchFamily="50" charset="-128"/>
                        <a:ea typeface="MS UI Gothic" pitchFamily="50" charset="-128"/>
                        <a:cs typeface="+mn-cs"/>
                      </a:endParaRPr>
                    </a:p>
                    <a:p>
                      <a:pPr marL="450850" indent="-450850"/>
                      <a:endParaRPr kumimoji="1" lang="en-US" altLang="ja-JP"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　１　１</a:t>
                      </a:r>
                      <a:r>
                        <a:rPr kumimoji="1" lang="en-US" altLang="ja-JP" sz="1800" baseline="0" dirty="0" smtClean="0">
                          <a:solidFill>
                            <a:schemeClr val="tx1"/>
                          </a:solidFill>
                          <a:latin typeface="MS UI Gothic" pitchFamily="50" charset="-128"/>
                          <a:ea typeface="MS UI Gothic" pitchFamily="50" charset="-128"/>
                          <a:cs typeface="+mn-cs"/>
                        </a:rPr>
                        <a:t>.</a:t>
                      </a:r>
                      <a:r>
                        <a:rPr kumimoji="1" lang="ja-JP" altLang="en-US" sz="1800" baseline="0" dirty="0" smtClean="0">
                          <a:solidFill>
                            <a:schemeClr val="tx1"/>
                          </a:solidFill>
                          <a:latin typeface="MS UI Gothic" pitchFamily="50" charset="-128"/>
                          <a:ea typeface="MS UI Gothic" pitchFamily="50" charset="-128"/>
                          <a:cs typeface="+mn-cs"/>
                        </a:rPr>
                        <a:t>５テスラ以上の機器による場合</a:t>
                      </a:r>
                      <a:endParaRPr kumimoji="1" lang="en-US" altLang="ja-JP" sz="1800" baseline="0" dirty="0" smtClean="0">
                        <a:solidFill>
                          <a:schemeClr val="tx1"/>
                        </a:solidFill>
                        <a:latin typeface="MS UI Gothic" pitchFamily="50" charset="-128"/>
                        <a:ea typeface="MS UI Gothic" pitchFamily="50" charset="-128"/>
                        <a:cs typeface="+mn-cs"/>
                      </a:endParaRPr>
                    </a:p>
                    <a:p>
                      <a:r>
                        <a:rPr kumimoji="1" lang="ja-JP" altLang="en-US" sz="1800" b="1" u="none" baseline="0" dirty="0" smtClean="0">
                          <a:solidFill>
                            <a:schemeClr val="tx1"/>
                          </a:solidFill>
                          <a:latin typeface="MS UI Gothic" pitchFamily="50" charset="-128"/>
                          <a:ea typeface="MS UI Gothic" pitchFamily="50" charset="-128"/>
                          <a:cs typeface="+mn-cs"/>
                        </a:rPr>
                        <a:t>　　　　　　　　　　　　　  　　</a:t>
                      </a:r>
                      <a:r>
                        <a:rPr kumimoji="1" lang="ja-JP" altLang="en-US" sz="1800" b="1" u="sng" baseline="0" dirty="0" smtClean="0">
                          <a:solidFill>
                            <a:schemeClr val="tx1"/>
                          </a:solidFill>
                          <a:latin typeface="MS UI Gothic" pitchFamily="50" charset="-128"/>
                          <a:ea typeface="MS UI Gothic" pitchFamily="50" charset="-128"/>
                          <a:cs typeface="+mn-cs"/>
                        </a:rPr>
                        <a:t>１</a:t>
                      </a:r>
                      <a:r>
                        <a:rPr kumimoji="1" lang="en-US" altLang="ja-JP" sz="1800" b="1" u="sng" baseline="0" dirty="0" smtClean="0">
                          <a:solidFill>
                            <a:schemeClr val="tx1"/>
                          </a:solidFill>
                          <a:latin typeface="MS UI Gothic" pitchFamily="50" charset="-128"/>
                          <a:ea typeface="MS UI Gothic" pitchFamily="50" charset="-128"/>
                          <a:cs typeface="+mn-cs"/>
                        </a:rPr>
                        <a:t>,</a:t>
                      </a:r>
                      <a:r>
                        <a:rPr kumimoji="1" lang="ja-JP" altLang="en-US" sz="1800" b="1" u="sng" baseline="0" dirty="0" smtClean="0">
                          <a:solidFill>
                            <a:schemeClr val="tx1"/>
                          </a:solidFill>
                          <a:latin typeface="MS UI Gothic" pitchFamily="50" charset="-128"/>
                          <a:ea typeface="MS UI Gothic" pitchFamily="50" charset="-128"/>
                          <a:cs typeface="+mn-cs"/>
                        </a:rPr>
                        <a:t>３３０点</a:t>
                      </a:r>
                    </a:p>
                    <a:p>
                      <a:r>
                        <a:rPr kumimoji="1" lang="ja-JP" altLang="en-US" sz="1800" baseline="0" dirty="0" smtClean="0">
                          <a:solidFill>
                            <a:schemeClr val="tx1"/>
                          </a:solidFill>
                          <a:latin typeface="MS UI Gothic" pitchFamily="50" charset="-128"/>
                          <a:ea typeface="MS UI Gothic" pitchFamily="50" charset="-128"/>
                          <a:cs typeface="+mn-cs"/>
                        </a:rPr>
                        <a:t>　２　１以外の場合　　　    </a:t>
                      </a:r>
                      <a:r>
                        <a:rPr kumimoji="1" lang="ja-JP" altLang="en-US" sz="1800" b="1" u="sng" baseline="0" dirty="0" smtClean="0">
                          <a:solidFill>
                            <a:schemeClr val="tx1"/>
                          </a:solidFill>
                          <a:latin typeface="MS UI Gothic" pitchFamily="50" charset="-128"/>
                          <a:ea typeface="MS UI Gothic" pitchFamily="50" charset="-128"/>
                          <a:cs typeface="+mn-cs"/>
                        </a:rPr>
                        <a:t>１</a:t>
                      </a:r>
                      <a:r>
                        <a:rPr kumimoji="1" lang="en-US" altLang="ja-JP" sz="1800" b="1" u="sng" baseline="0" dirty="0" smtClean="0">
                          <a:solidFill>
                            <a:schemeClr val="tx1"/>
                          </a:solidFill>
                          <a:latin typeface="MS UI Gothic" pitchFamily="50" charset="-128"/>
                          <a:ea typeface="MS UI Gothic" pitchFamily="50" charset="-128"/>
                          <a:cs typeface="+mn-cs"/>
                        </a:rPr>
                        <a:t>,</a:t>
                      </a:r>
                      <a:r>
                        <a:rPr kumimoji="1" lang="ja-JP" altLang="en-US" sz="1800" b="1" u="sng" baseline="0" dirty="0" smtClean="0">
                          <a:solidFill>
                            <a:schemeClr val="tx1"/>
                          </a:solidFill>
                          <a:latin typeface="MS UI Gothic" pitchFamily="50" charset="-128"/>
                          <a:ea typeface="MS UI Gothic" pitchFamily="50" charset="-128"/>
                          <a:cs typeface="+mn-cs"/>
                        </a:rPr>
                        <a:t>０００点</a:t>
                      </a:r>
                      <a:endParaRPr kumimoji="1" lang="ja-JP" altLang="en-US" sz="1800" b="1" i="0" u="sng"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B15B83F-15B9-4EBF-BFA4-F9F9640A4CE7}" type="slidenum">
              <a:rPr lang="en-US" sz="1400">
                <a:effectLst>
                  <a:outerShdw blurRad="38100" dist="38100" dir="2700000" algn="tl">
                    <a:srgbClr val="000000">
                      <a:alpha val="43137"/>
                    </a:srgbClr>
                  </a:outerShdw>
                </a:effectLst>
              </a:rPr>
              <a:pPr algn="r">
                <a:defRPr/>
              </a:pPr>
              <a:t>326</a:t>
            </a:fld>
            <a:endParaRPr lang="en-US" sz="1400" dirty="0">
              <a:effectLst>
                <a:outerShdw blurRad="38100" dist="38100" dir="2700000" algn="tl">
                  <a:srgbClr val="000000">
                    <a:alpha val="43137"/>
                  </a:srgbClr>
                </a:outerShdw>
              </a:effectLst>
            </a:endParaRPr>
          </a:p>
        </p:txBody>
      </p:sp>
      <p:sp>
        <p:nvSpPr>
          <p:cNvPr id="10" name="コンテンツ プレースホルダ 5"/>
          <p:cNvSpPr txBox="1">
            <a:spLocks/>
          </p:cNvSpPr>
          <p:nvPr/>
        </p:nvSpPr>
        <p:spPr>
          <a:xfrm>
            <a:off x="467544" y="4221088"/>
            <a:ext cx="8136904" cy="2304256"/>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参考</a:t>
            </a:r>
            <a:r>
              <a:rPr kumimoji="0" lang="en-US" altLang="ja-JP" dirty="0">
                <a:latin typeface="MS UI Gothic" pitchFamily="50" charset="-128"/>
                <a:ea typeface="MS UI Gothic" pitchFamily="50" charset="-128"/>
              </a:rPr>
              <a:t>]</a:t>
            </a:r>
          </a:p>
          <a:p>
            <a:pPr marL="82550" fontAlgn="auto">
              <a:spcBef>
                <a:spcPts val="0"/>
              </a:spcBef>
              <a:spcAft>
                <a:spcPts val="0"/>
              </a:spcAft>
              <a:defRPr/>
            </a:pPr>
            <a:r>
              <a:rPr kumimoji="0" lang="ja-JP" altLang="en-US" dirty="0">
                <a:solidFill>
                  <a:srgbClr val="0070C0"/>
                </a:solidFill>
                <a:latin typeface="MS UI Gothic" pitchFamily="50" charset="-128"/>
                <a:ea typeface="MS UI Gothic" pitchFamily="50" charset="-128"/>
              </a:rPr>
              <a:t>画像診断管理加算２の施設基準</a:t>
            </a:r>
          </a:p>
          <a:p>
            <a:pPr marL="355600" indent="-177800" fontAlgn="auto">
              <a:spcBef>
                <a:spcPts val="0"/>
              </a:spcBef>
              <a:spcAft>
                <a:spcPts val="0"/>
              </a:spcAft>
              <a:defRPr/>
            </a:pPr>
            <a:r>
              <a:rPr kumimoji="0" lang="ja-JP" altLang="en-US" dirty="0">
                <a:latin typeface="MS UI Gothic" pitchFamily="50" charset="-128"/>
                <a:ea typeface="MS UI Gothic" pitchFamily="50" charset="-128"/>
              </a:rPr>
              <a:t>①　放射線科を標榜している病院であること。</a:t>
            </a:r>
          </a:p>
          <a:p>
            <a:pPr marL="355600" indent="-177800" fontAlgn="auto">
              <a:spcBef>
                <a:spcPts val="0"/>
              </a:spcBef>
              <a:spcAft>
                <a:spcPts val="0"/>
              </a:spcAft>
              <a:defRPr/>
            </a:pPr>
            <a:r>
              <a:rPr kumimoji="0" lang="ja-JP" altLang="en-US" dirty="0">
                <a:latin typeface="MS UI Gothic" pitchFamily="50" charset="-128"/>
                <a:ea typeface="MS UI Gothic" pitchFamily="50" charset="-128"/>
              </a:rPr>
              <a:t>②　画像診断を専ら担当する常勤の医師が１名以上配置されていること。</a:t>
            </a:r>
          </a:p>
          <a:p>
            <a:pPr marL="355600" indent="-177800" fontAlgn="auto">
              <a:spcBef>
                <a:spcPts val="0"/>
              </a:spcBef>
              <a:spcAft>
                <a:spcPts val="0"/>
              </a:spcAft>
              <a:defRPr/>
            </a:pPr>
            <a:r>
              <a:rPr kumimoji="0" lang="ja-JP" altLang="en-US" dirty="0">
                <a:latin typeface="MS UI Gothic" pitchFamily="50" charset="-128"/>
                <a:ea typeface="MS UI Gothic" pitchFamily="50" charset="-128"/>
              </a:rPr>
              <a:t>③　当該保険医療機関において実施されるすべての核医学診断、ＣＴ撮影及びＭＲＩ撮影について、②に規定する医師により遅くとも撮影日の翌診療日までに当該患者の診療を担当する医師に報告されていること。</a:t>
            </a:r>
          </a:p>
          <a:p>
            <a:pPr marL="355600" indent="-177800" fontAlgn="auto">
              <a:spcBef>
                <a:spcPts val="0"/>
              </a:spcBef>
              <a:spcAft>
                <a:spcPts val="0"/>
              </a:spcAft>
              <a:defRPr/>
            </a:pPr>
            <a:r>
              <a:rPr kumimoji="0" lang="ja-JP" altLang="en-US" dirty="0">
                <a:latin typeface="MS UI Gothic" pitchFamily="50" charset="-128"/>
                <a:ea typeface="MS UI Gothic" pitchFamily="50" charset="-128"/>
              </a:rPr>
              <a:t>④　画像診断管理を行うにつき十分な体制が整備されていること。</a:t>
            </a:r>
          </a:p>
        </p:txBody>
      </p:sp>
      <p:sp>
        <p:nvSpPr>
          <p:cNvPr id="5" name="テキスト ボックス 4"/>
          <p:cNvSpPr txBox="1"/>
          <p:nvPr/>
        </p:nvSpPr>
        <p:spPr>
          <a:xfrm>
            <a:off x="4932040" y="188640"/>
            <a:ext cx="406896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300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310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649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915</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0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医療安全対策等に関する評価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コンテンツ プレースホルダ 5"/>
          <p:cNvSpPr txBox="1">
            <a:spLocks/>
          </p:cNvSpPr>
          <p:nvPr/>
        </p:nvSpPr>
        <p:spPr>
          <a:xfrm>
            <a:off x="467544" y="1556792"/>
            <a:ext cx="8208912" cy="5112568"/>
          </a:xfrm>
          <a:prstGeom prst="rect">
            <a:avLst/>
          </a:prstGeom>
          <a:solidFill>
            <a:srgbClr val="FFFFCC"/>
          </a:solidFill>
          <a:effectLst>
            <a:innerShdw blurRad="63500" dist="50800" dir="13500000">
              <a:prstClr val="black">
                <a:alpha val="50000"/>
              </a:prstClr>
            </a:innerShdw>
          </a:effectLst>
        </p:spPr>
        <p:txBody>
          <a:bodyPr anchor="t"/>
          <a:lstStyle/>
          <a:p>
            <a:pPr indent="355600" fontAlgn="auto">
              <a:spcBef>
                <a:spcPts val="0"/>
              </a:spcBef>
              <a:spcAft>
                <a:spcPts val="0"/>
              </a:spcAft>
              <a:defRPr/>
            </a:pPr>
            <a:r>
              <a:rPr kumimoji="0" lang="ja-JP" altLang="en-US" sz="2800" dirty="0">
                <a:latin typeface="MS UI Gothic" pitchFamily="50" charset="-128"/>
                <a:ea typeface="MS UI Gothic" pitchFamily="50" charset="-128"/>
              </a:rPr>
              <a:t>高い機能を有するＣＴ撮影装置及びＭＲＩ撮影装置の施設基準の届出にあたり、</a:t>
            </a:r>
            <a:r>
              <a:rPr kumimoji="0" lang="ja-JP" altLang="en-US" sz="2800" dirty="0">
                <a:solidFill>
                  <a:srgbClr val="0070C0"/>
                </a:solidFill>
                <a:latin typeface="MS UI Gothic" pitchFamily="50" charset="-128"/>
                <a:ea typeface="MS UI Gothic" pitchFamily="50" charset="-128"/>
              </a:rPr>
              <a:t>安全管理責任者の氏名や、ＣＴ撮影装置、ＭＲＩ撮影装置、造影剤注入装置の保守管理計画をあわせて提出</a:t>
            </a:r>
            <a:r>
              <a:rPr kumimoji="0" lang="ja-JP" altLang="en-US" sz="2800" dirty="0">
                <a:latin typeface="MS UI Gothic" pitchFamily="50" charset="-128"/>
                <a:ea typeface="MS UI Gothic" pitchFamily="50" charset="-128"/>
              </a:rPr>
              <a:t>することとする</a:t>
            </a:r>
            <a:r>
              <a:rPr kumimoji="0" lang="ja-JP" altLang="en-US" sz="2800" dirty="0" smtClean="0">
                <a:latin typeface="MS UI Gothic" pitchFamily="50" charset="-128"/>
                <a:ea typeface="MS UI Gothic" pitchFamily="50" charset="-128"/>
              </a:rPr>
              <a:t>。</a:t>
            </a:r>
            <a:endParaRPr kumimoji="0" lang="en-US" altLang="ja-JP" sz="2800" dirty="0" smtClean="0">
              <a:latin typeface="MS UI Gothic" pitchFamily="50" charset="-128"/>
              <a:ea typeface="MS UI Gothic" pitchFamily="50" charset="-128"/>
            </a:endParaRPr>
          </a:p>
          <a:p>
            <a:pPr indent="355600" fontAlgn="auto">
              <a:spcBef>
                <a:spcPts val="0"/>
              </a:spcBef>
              <a:spcAft>
                <a:spcPts val="0"/>
              </a:spcAft>
              <a:defRPr/>
            </a:pPr>
            <a:endParaRPr kumimoji="0" lang="en-US" altLang="ja-JP" sz="2800" dirty="0" smtClean="0">
              <a:solidFill>
                <a:srgbClr val="0070C0"/>
              </a:solidFill>
              <a:latin typeface="MS UI Gothic" pitchFamily="50" charset="-128"/>
              <a:ea typeface="MS UI Gothic"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xmlns="" val="2574507264"/>
              </p:ext>
            </p:extLst>
          </p:nvPr>
        </p:nvGraphicFramePr>
        <p:xfrm>
          <a:off x="1079612" y="3789040"/>
          <a:ext cx="6984776" cy="2426568"/>
        </p:xfrm>
        <a:graphic>
          <a:graphicData uri="http://schemas.openxmlformats.org/drawingml/2006/table">
            <a:tbl>
              <a:tblPr firstRow="1" bandRow="1">
                <a:tableStyleId>{2D5ABB26-0587-4C30-8999-92F81FD0307C}</a:tableStyleId>
              </a:tblPr>
              <a:tblGrid>
                <a:gridCol w="216024"/>
                <a:gridCol w="2340260"/>
                <a:gridCol w="4212468"/>
                <a:gridCol w="216024"/>
              </a:tblGrid>
              <a:tr h="370840">
                <a:tc>
                  <a:txBody>
                    <a:bodyPr/>
                    <a:lstStyle/>
                    <a:p>
                      <a:endParaRPr kumimoji="1" lang="ja-JP" altLang="en-US" sz="2400" dirty="0">
                        <a:latin typeface="MS UI Gothic" pitchFamily="50" charset="-128"/>
                        <a:ea typeface="MS UI Gothic"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kumimoji="1" lang="ja-JP" altLang="en-US" sz="2400" dirty="0" smtClean="0">
                          <a:latin typeface="MS UI Gothic" pitchFamily="50" charset="-128"/>
                          <a:ea typeface="MS UI Gothic" pitchFamily="50" charset="-128"/>
                        </a:rPr>
                        <a:t>Ｅ</a:t>
                      </a:r>
                      <a:r>
                        <a:rPr kumimoji="1" lang="en-US" altLang="ja-JP" sz="2400" dirty="0" smtClean="0">
                          <a:latin typeface="MS UI Gothic" pitchFamily="50" charset="-128"/>
                          <a:ea typeface="MS UI Gothic" pitchFamily="50" charset="-128"/>
                        </a:rPr>
                        <a:t>200</a:t>
                      </a:r>
                      <a:r>
                        <a:rPr kumimoji="1" lang="ja-JP" altLang="en-US" sz="2400" dirty="0" smtClean="0">
                          <a:latin typeface="MS UI Gothic" pitchFamily="50" charset="-128"/>
                          <a:ea typeface="MS UI Gothic" pitchFamily="50" charset="-128"/>
                        </a:rPr>
                        <a:t>　ＣＴ撮影</a:t>
                      </a:r>
                      <a:endParaRPr kumimoji="1" lang="ja-JP" altLang="en-US" sz="2400" dirty="0">
                        <a:latin typeface="MS UI Gothic" pitchFamily="50" charset="-128"/>
                        <a:ea typeface="MS UI Gothic" pitchFamily="50" charset="-128"/>
                      </a:endParaRPr>
                    </a:p>
                  </a:txBody>
                  <a:tcPr/>
                </a:tc>
                <a:tc>
                  <a:txBody>
                    <a:bodyPr/>
                    <a:lstStyle/>
                    <a:p>
                      <a:r>
                        <a:rPr kumimoji="1" lang="ja-JP" altLang="en-US" sz="2400" dirty="0" smtClean="0">
                          <a:latin typeface="MS UI Gothic" pitchFamily="50" charset="-128"/>
                          <a:ea typeface="MS UI Gothic" pitchFamily="50" charset="-128"/>
                        </a:rPr>
                        <a:t>イ　６４列以上</a:t>
                      </a:r>
                      <a:endParaRPr kumimoji="1" lang="ja-JP" altLang="en-US" sz="2400" dirty="0">
                        <a:latin typeface="MS UI Gothic" pitchFamily="50" charset="-128"/>
                        <a:ea typeface="MS UI Gothic" pitchFamily="50" charset="-128"/>
                      </a:endParaRPr>
                    </a:p>
                  </a:txBody>
                  <a:tcPr/>
                </a:tc>
                <a:tc>
                  <a:txBody>
                    <a:bodyPr/>
                    <a:lstStyle/>
                    <a:p>
                      <a:endParaRPr kumimoji="1" lang="ja-JP" altLang="en-US" sz="2400" dirty="0">
                        <a:latin typeface="MS UI Gothic" pitchFamily="50" charset="-128"/>
                        <a:ea typeface="MS UI Gothic"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endParaRPr kumimoji="1" lang="ja-JP" altLang="en-US" sz="2400" dirty="0">
                        <a:latin typeface="MS UI Gothic" pitchFamily="50" charset="-128"/>
                        <a:ea typeface="MS UI Gothic" pitchFamily="50" charset="-128"/>
                      </a:endParaRPr>
                    </a:p>
                  </a:txBody>
                  <a:tcPr>
                    <a:lnL w="12700" cap="flat" cmpd="sng" algn="ctr">
                      <a:solidFill>
                        <a:schemeClr val="tx1"/>
                      </a:solidFill>
                      <a:prstDash val="solid"/>
                      <a:round/>
                      <a:headEnd type="none" w="med" len="med"/>
                      <a:tailEnd type="none" w="med" len="med"/>
                    </a:lnL>
                  </a:tcPr>
                </a:tc>
                <a:tc>
                  <a:txBody>
                    <a:bodyPr/>
                    <a:lstStyle/>
                    <a:p>
                      <a:endParaRPr kumimoji="1" lang="ja-JP" altLang="en-US" sz="2400">
                        <a:latin typeface="MS UI Gothic" pitchFamily="50" charset="-128"/>
                        <a:ea typeface="MS UI Gothic" pitchFamily="50" charset="-128"/>
                      </a:endParaRPr>
                    </a:p>
                  </a:txBody>
                  <a:tcPr/>
                </a:tc>
                <a:tc>
                  <a:txBody>
                    <a:bodyPr/>
                    <a:lstStyle/>
                    <a:p>
                      <a:r>
                        <a:rPr kumimoji="1" lang="ja-JP" altLang="en-US" sz="2400" dirty="0" smtClean="0">
                          <a:latin typeface="MS UI Gothic" pitchFamily="50" charset="-128"/>
                          <a:ea typeface="MS UI Gothic" pitchFamily="50" charset="-128"/>
                        </a:rPr>
                        <a:t>ロ　１６列以上６４列未満</a:t>
                      </a:r>
                      <a:endParaRPr kumimoji="1" lang="ja-JP" altLang="en-US" sz="2400" dirty="0">
                        <a:latin typeface="MS UI Gothic" pitchFamily="50" charset="-128"/>
                        <a:ea typeface="MS UI Gothic" pitchFamily="50" charset="-128"/>
                      </a:endParaRPr>
                    </a:p>
                  </a:txBody>
                  <a:tcPr/>
                </a:tc>
                <a:tc>
                  <a:txBody>
                    <a:bodyPr/>
                    <a:lstStyle/>
                    <a:p>
                      <a:endParaRPr kumimoji="1" lang="ja-JP" altLang="en-US" sz="2400" dirty="0">
                        <a:latin typeface="MS UI Gothic" pitchFamily="50" charset="-128"/>
                        <a:ea typeface="MS UI Gothic" pitchFamily="50" charset="-128"/>
                      </a:endParaRPr>
                    </a:p>
                  </a:txBody>
                  <a:tcPr>
                    <a:lnR w="12700" cap="flat" cmpd="sng" algn="ctr">
                      <a:solidFill>
                        <a:schemeClr val="tx1"/>
                      </a:solidFill>
                      <a:prstDash val="solid"/>
                      <a:round/>
                      <a:headEnd type="none" w="med" len="med"/>
                      <a:tailEnd type="none" w="med" len="med"/>
                    </a:lnR>
                  </a:tcPr>
                </a:tc>
              </a:tr>
              <a:tr h="597768">
                <a:tc>
                  <a:txBody>
                    <a:bodyPr/>
                    <a:lstStyle/>
                    <a:p>
                      <a:endParaRPr kumimoji="1" lang="ja-JP" altLang="en-US" sz="2400" dirty="0">
                        <a:latin typeface="MS UI Gothic" pitchFamily="50" charset="-128"/>
                        <a:ea typeface="MS UI Gothic" pitchFamily="50" charset="-128"/>
                      </a:endParaRPr>
                    </a:p>
                  </a:txBody>
                  <a:tcPr>
                    <a:lnL w="12700" cap="flat" cmpd="sng" algn="ctr">
                      <a:solidFill>
                        <a:schemeClr val="tx1"/>
                      </a:solidFill>
                      <a:prstDash val="solid"/>
                      <a:round/>
                      <a:headEnd type="none" w="med" len="med"/>
                      <a:tailEnd type="none" w="med" len="med"/>
                    </a:lnL>
                  </a:tcPr>
                </a:tc>
                <a:tc>
                  <a:txBody>
                    <a:bodyPr/>
                    <a:lstStyle/>
                    <a:p>
                      <a:pPr>
                        <a:spcAft>
                          <a:spcPts val="600"/>
                        </a:spcAft>
                      </a:pPr>
                      <a:endParaRPr kumimoji="1" lang="ja-JP" altLang="en-US" sz="2400" dirty="0">
                        <a:latin typeface="MS UI Gothic" pitchFamily="50" charset="-128"/>
                        <a:ea typeface="MS UI Gothic" pitchFamily="50" charset="-128"/>
                      </a:endParaRPr>
                    </a:p>
                  </a:txBody>
                  <a:tcPr/>
                </a:tc>
                <a:tc>
                  <a:txBody>
                    <a:bodyPr/>
                    <a:lstStyle/>
                    <a:p>
                      <a:pPr>
                        <a:spcAft>
                          <a:spcPts val="600"/>
                        </a:spcAft>
                      </a:pPr>
                      <a:r>
                        <a:rPr kumimoji="1" lang="ja-JP" altLang="en-US" sz="2400" dirty="0" smtClean="0">
                          <a:latin typeface="MS UI Gothic" pitchFamily="50" charset="-128"/>
                          <a:ea typeface="MS UI Gothic" pitchFamily="50" charset="-128"/>
                        </a:rPr>
                        <a:t>ハ　４列以上１６列未満</a:t>
                      </a:r>
                      <a:endParaRPr kumimoji="1" lang="ja-JP" altLang="en-US" sz="2400" dirty="0">
                        <a:latin typeface="MS UI Gothic" pitchFamily="50" charset="-128"/>
                        <a:ea typeface="MS UI Gothic" pitchFamily="50" charset="-128"/>
                      </a:endParaRPr>
                    </a:p>
                  </a:txBody>
                  <a:tcPr/>
                </a:tc>
                <a:tc>
                  <a:txBody>
                    <a:bodyPr/>
                    <a:lstStyle/>
                    <a:p>
                      <a:endParaRPr kumimoji="1" lang="ja-JP" altLang="en-US" sz="2400" dirty="0">
                        <a:latin typeface="MS UI Gothic" pitchFamily="50" charset="-128"/>
                        <a:ea typeface="MS UI Gothic" pitchFamily="50" charset="-128"/>
                      </a:endParaRPr>
                    </a:p>
                  </a:txBody>
                  <a:tcPr>
                    <a:lnR w="12700" cap="flat" cmpd="sng" algn="ctr">
                      <a:solidFill>
                        <a:schemeClr val="tx1"/>
                      </a:solidFill>
                      <a:prstDash val="solid"/>
                      <a:round/>
                      <a:headEnd type="none" w="med" len="med"/>
                      <a:tailEnd type="none" w="med" len="med"/>
                    </a:lnR>
                  </a:tcPr>
                </a:tc>
              </a:tr>
              <a:tr h="370840">
                <a:tc>
                  <a:txBody>
                    <a:bodyPr/>
                    <a:lstStyle/>
                    <a:p>
                      <a:endParaRPr kumimoji="1" lang="ja-JP" altLang="en-US" sz="2400" dirty="0">
                        <a:latin typeface="MS UI Gothic" pitchFamily="50" charset="-128"/>
                        <a:ea typeface="MS UI Gothic" pitchFamily="50" charset="-128"/>
                      </a:endParaRPr>
                    </a:p>
                  </a:txBody>
                  <a:tcPr>
                    <a:lnL w="12700" cap="flat" cmpd="sng" algn="ctr">
                      <a:solidFill>
                        <a:schemeClr val="tx1"/>
                      </a:solidFill>
                      <a:prstDash val="solid"/>
                      <a:round/>
                      <a:headEnd type="none" w="med" len="med"/>
                      <a:tailEnd type="none" w="med" len="med"/>
                    </a:lnL>
                  </a:tcPr>
                </a:tc>
                <a:tc>
                  <a:txBody>
                    <a:bodyPr/>
                    <a:lstStyle/>
                    <a:p>
                      <a:r>
                        <a:rPr kumimoji="1" lang="ja-JP" altLang="en-US" sz="2400" dirty="0" smtClean="0">
                          <a:latin typeface="MS UI Gothic" pitchFamily="50" charset="-128"/>
                          <a:ea typeface="MS UI Gothic" pitchFamily="50" charset="-128"/>
                        </a:rPr>
                        <a:t>Ｅ</a:t>
                      </a:r>
                      <a:r>
                        <a:rPr kumimoji="1" lang="en-US" altLang="ja-JP" sz="2400" dirty="0" smtClean="0">
                          <a:latin typeface="MS UI Gothic" pitchFamily="50" charset="-128"/>
                          <a:ea typeface="MS UI Gothic" pitchFamily="50" charset="-128"/>
                        </a:rPr>
                        <a:t>202</a:t>
                      </a:r>
                      <a:r>
                        <a:rPr kumimoji="1" lang="ja-JP" altLang="en-US" sz="2400" dirty="0" smtClean="0">
                          <a:latin typeface="MS UI Gothic" pitchFamily="50" charset="-128"/>
                          <a:ea typeface="MS UI Gothic" pitchFamily="50" charset="-128"/>
                        </a:rPr>
                        <a:t>　ＭＲＩ撮影</a:t>
                      </a:r>
                      <a:endParaRPr kumimoji="1" lang="ja-JP" altLang="en-US" sz="2400" dirty="0">
                        <a:latin typeface="MS UI Gothic" pitchFamily="50" charset="-128"/>
                        <a:ea typeface="MS UI Gothic" pitchFamily="50" charset="-128"/>
                      </a:endParaRPr>
                    </a:p>
                  </a:txBody>
                  <a:tcPr/>
                </a:tc>
                <a:tc>
                  <a:txBody>
                    <a:bodyPr/>
                    <a:lstStyle/>
                    <a:p>
                      <a:r>
                        <a:rPr kumimoji="1" lang="ja-JP" altLang="en-US" sz="2400" dirty="0" smtClean="0">
                          <a:latin typeface="MS UI Gothic" pitchFamily="50" charset="-128"/>
                          <a:ea typeface="MS UI Gothic" pitchFamily="50" charset="-128"/>
                        </a:rPr>
                        <a:t>１　３テスラ以上</a:t>
                      </a:r>
                      <a:endParaRPr kumimoji="1" lang="ja-JP" altLang="en-US" sz="2400" dirty="0">
                        <a:latin typeface="MS UI Gothic" pitchFamily="50" charset="-128"/>
                        <a:ea typeface="MS UI Gothic" pitchFamily="50" charset="-128"/>
                      </a:endParaRPr>
                    </a:p>
                  </a:txBody>
                  <a:tcPr/>
                </a:tc>
                <a:tc>
                  <a:txBody>
                    <a:bodyPr/>
                    <a:lstStyle/>
                    <a:p>
                      <a:endParaRPr kumimoji="1" lang="ja-JP" altLang="en-US" sz="2400" dirty="0">
                        <a:latin typeface="MS UI Gothic" pitchFamily="50" charset="-128"/>
                        <a:ea typeface="MS UI Gothic" pitchFamily="50" charset="-128"/>
                      </a:endParaRPr>
                    </a:p>
                  </a:txBody>
                  <a:tcPr>
                    <a:lnR w="12700" cap="flat" cmpd="sng" algn="ctr">
                      <a:solidFill>
                        <a:schemeClr val="tx1"/>
                      </a:solidFill>
                      <a:prstDash val="solid"/>
                      <a:round/>
                      <a:headEnd type="none" w="med" len="med"/>
                      <a:tailEnd type="none" w="med" len="med"/>
                    </a:lnR>
                  </a:tcPr>
                </a:tc>
              </a:tr>
              <a:tr h="370840">
                <a:tc>
                  <a:txBody>
                    <a:bodyPr/>
                    <a:lstStyle/>
                    <a:p>
                      <a:endParaRPr kumimoji="1" lang="ja-JP" altLang="en-US" sz="2400" dirty="0">
                        <a:latin typeface="MS UI Gothic" pitchFamily="50" charset="-128"/>
                        <a:ea typeface="MS UI Gothic"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kumimoji="1" lang="ja-JP" altLang="en-US" sz="2400">
                        <a:latin typeface="MS UI Gothic" pitchFamily="50" charset="-128"/>
                        <a:ea typeface="MS UI Gothic" pitchFamily="50" charset="-128"/>
                      </a:endParaRPr>
                    </a:p>
                  </a:txBody>
                  <a:tcPr/>
                </a:tc>
                <a:tc>
                  <a:txBody>
                    <a:bodyPr/>
                    <a:lstStyle/>
                    <a:p>
                      <a:r>
                        <a:rPr kumimoji="1" lang="ja-JP" altLang="en-US" sz="2400" dirty="0" smtClean="0">
                          <a:latin typeface="MS UI Gothic" pitchFamily="50" charset="-128"/>
                          <a:ea typeface="MS UI Gothic" pitchFamily="50" charset="-128"/>
                        </a:rPr>
                        <a:t>２　１</a:t>
                      </a:r>
                      <a:r>
                        <a:rPr kumimoji="1" lang="en-US" altLang="ja-JP" sz="2400" dirty="0" smtClean="0">
                          <a:latin typeface="MS UI Gothic" pitchFamily="50" charset="-128"/>
                          <a:ea typeface="MS UI Gothic" pitchFamily="50" charset="-128"/>
                        </a:rPr>
                        <a:t>.</a:t>
                      </a:r>
                      <a:r>
                        <a:rPr kumimoji="1" lang="ja-JP" altLang="en-US" sz="2400" dirty="0" smtClean="0">
                          <a:latin typeface="MS UI Gothic" pitchFamily="50" charset="-128"/>
                          <a:ea typeface="MS UI Gothic" pitchFamily="50" charset="-128"/>
                        </a:rPr>
                        <a:t>５テスラ以上３テスラ未満</a:t>
                      </a:r>
                      <a:endParaRPr kumimoji="1" lang="ja-JP" altLang="en-US" sz="2400" dirty="0">
                        <a:latin typeface="MS UI Gothic" pitchFamily="50" charset="-128"/>
                        <a:ea typeface="MS UI Gothic" pitchFamily="50" charset="-128"/>
                      </a:endParaRPr>
                    </a:p>
                  </a:txBody>
                  <a:tcPr/>
                </a:tc>
                <a:tc>
                  <a:txBody>
                    <a:bodyPr/>
                    <a:lstStyle/>
                    <a:p>
                      <a:endParaRPr kumimoji="1" lang="ja-JP" altLang="en-US" sz="2400" dirty="0">
                        <a:latin typeface="MS UI Gothic" pitchFamily="50" charset="-128"/>
                        <a:ea typeface="MS UI Gothic"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C8F27F14-7F8D-4C8C-8F84-811CD9EF04FF}" type="slidenum">
              <a:rPr lang="en-US" sz="1400">
                <a:effectLst>
                  <a:outerShdw blurRad="38100" dist="38100" dir="2700000" algn="tl">
                    <a:srgbClr val="000000">
                      <a:alpha val="43137"/>
                    </a:srgbClr>
                  </a:outerShdw>
                </a:effectLst>
              </a:rPr>
              <a:pPr algn="r">
                <a:defRPr/>
              </a:pPr>
              <a:t>327</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6156176" y="1124744"/>
            <a:ext cx="284482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649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915</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8313" y="1268413"/>
            <a:ext cx="8229600" cy="2089150"/>
          </a:xfrm>
        </p:spPr>
        <p:txBody>
          <a:bodyPr anchor="ctr"/>
          <a:lstStyle/>
          <a:p>
            <a:pPr eaLnBrk="1" fontAlgn="auto" hangingPunct="1">
              <a:spcBef>
                <a:spcPts val="0"/>
              </a:spcBef>
              <a:spcAft>
                <a:spcPts val="1200"/>
              </a:spcAft>
              <a:defRPr/>
            </a:pP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特掲診療料</a:t>
            </a: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t>
            </a:r>
            <a:r>
              <a:rPr lang="ja-JP" altLang="en-US" sz="4000" b="1" u="sng"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投　　薬</a:t>
            </a:r>
            <a:endParaRPr lang="ja-JP" altLang="en-US" sz="4000" b="1" u="sng" spc="6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スライド番号プレースホルダ 7"/>
          <p:cNvSpPr>
            <a:spLocks noGrp="1"/>
          </p:cNvSpPr>
          <p:nvPr>
            <p:ph type="sldNum" sz="quarter" idx="11"/>
          </p:nvPr>
        </p:nvSpPr>
        <p:spPr>
          <a:xfrm>
            <a:off x="6840538" y="6480175"/>
            <a:ext cx="2133600" cy="339725"/>
          </a:xfrm>
        </p:spPr>
        <p:txBody>
          <a:bodyPr/>
          <a:lstStyle/>
          <a:p>
            <a:pPr algn="r">
              <a:defRPr/>
            </a:pPr>
            <a:fld id="{3B109804-BAB8-4B41-ABE7-1C1F9B583B93}" type="slidenum">
              <a:rPr lang="en-US" sz="1400">
                <a:effectLst>
                  <a:outerShdw blurRad="38100" dist="38100" dir="2700000" algn="tl">
                    <a:srgbClr val="000000">
                      <a:alpha val="43137"/>
                    </a:srgbClr>
                  </a:outerShdw>
                </a:effectLst>
              </a:rPr>
              <a:pPr algn="r">
                <a:defRPr/>
              </a:pPr>
              <a:t>328</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836712"/>
            <a:ext cx="8136904" cy="1872208"/>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600"/>
              </a:spcAft>
              <a:defRPr/>
            </a:pPr>
            <a:r>
              <a:rPr kumimoji="0" lang="ja-JP" altLang="en-US" sz="2400" dirty="0">
                <a:latin typeface="MS UI Gothic" pitchFamily="50" charset="-128"/>
                <a:ea typeface="MS UI Gothic" pitchFamily="50" charset="-128"/>
              </a:rPr>
              <a:t>◆一般名処方の推進</a:t>
            </a:r>
          </a:p>
          <a:p>
            <a:pPr marL="177800" indent="273050" fontAlgn="auto">
              <a:spcBef>
                <a:spcPts val="0"/>
              </a:spcBef>
              <a:spcAft>
                <a:spcPts val="0"/>
              </a:spcAft>
              <a:defRPr/>
            </a:pPr>
            <a:r>
              <a:rPr kumimoji="0" lang="ja-JP" altLang="en-US" sz="2200" dirty="0">
                <a:latin typeface="MS UI Gothic" pitchFamily="50" charset="-128"/>
                <a:ea typeface="MS UI Gothic" pitchFamily="50" charset="-128"/>
              </a:rPr>
              <a:t>後発医薬品の使用を一層促進するとともに、保険薬局における後発医薬品の在庫管理の負担を軽減するため、医師が処方せんを交付する際、</a:t>
            </a:r>
            <a:r>
              <a:rPr kumimoji="0" lang="ja-JP" altLang="en-US" sz="2200" dirty="0">
                <a:solidFill>
                  <a:srgbClr val="0070C0"/>
                </a:solidFill>
                <a:latin typeface="MS UI Gothic" pitchFamily="50" charset="-128"/>
                <a:ea typeface="MS UI Gothic" pitchFamily="50" charset="-128"/>
              </a:rPr>
              <a:t>後発医薬品のある医薬品について一般名処方が行われた場合の加算</a:t>
            </a:r>
            <a:r>
              <a:rPr kumimoji="0" lang="ja-JP" altLang="en-US" sz="2200" dirty="0">
                <a:latin typeface="MS UI Gothic" pitchFamily="50" charset="-128"/>
                <a:ea typeface="MS UI Gothic" pitchFamily="50" charset="-128"/>
              </a:rPr>
              <a:t>を新設する。</a:t>
            </a:r>
          </a:p>
        </p:txBody>
      </p:sp>
      <p:graphicFrame>
        <p:nvGraphicFramePr>
          <p:cNvPr id="6" name="コンテンツ プレースホルダ 6"/>
          <p:cNvGraphicFramePr>
            <a:graphicFrameLocks noGrp="1"/>
          </p:cNvGraphicFramePr>
          <p:nvPr>
            <p:ph idx="1"/>
          </p:nvPr>
        </p:nvGraphicFramePr>
        <p:xfrm>
          <a:off x="467544" y="2780929"/>
          <a:ext cx="8136904" cy="2880320"/>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373193">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2507127">
                <a:tc>
                  <a:txBody>
                    <a:bodyPr/>
                    <a:lstStyle/>
                    <a:p>
                      <a:r>
                        <a:rPr kumimoji="1" lang="en-US" altLang="ja-JP" sz="1800" baseline="0" dirty="0" smtClean="0">
                          <a:solidFill>
                            <a:schemeClr val="tx1"/>
                          </a:solidFill>
                          <a:latin typeface="MS UI Gothic" pitchFamily="50" charset="-128"/>
                          <a:ea typeface="MS UI Gothic" pitchFamily="50" charset="-128"/>
                          <a:cs typeface="+mn-cs"/>
                        </a:rPr>
                        <a:t>F400</a:t>
                      </a:r>
                      <a:r>
                        <a:rPr kumimoji="1" lang="ja-JP" altLang="en-US" sz="1800" baseline="0" dirty="0" smtClean="0">
                          <a:solidFill>
                            <a:schemeClr val="tx1"/>
                          </a:solidFill>
                          <a:latin typeface="MS UI Gothic" pitchFamily="50" charset="-128"/>
                          <a:ea typeface="MS UI Gothic" pitchFamily="50" charset="-128"/>
                          <a:cs typeface="+mn-cs"/>
                        </a:rPr>
                        <a:t>　処方せん料</a:t>
                      </a:r>
                      <a:endParaRPr kumimoji="1" lang="en-US" altLang="ja-JP" sz="1800" baseline="0" dirty="0" smtClean="0">
                        <a:solidFill>
                          <a:schemeClr val="tx1"/>
                        </a:solidFill>
                        <a:latin typeface="MS UI Gothic" pitchFamily="50" charset="-128"/>
                        <a:ea typeface="MS UI Gothic" pitchFamily="50" charset="-128"/>
                        <a:cs typeface="+mn-cs"/>
                      </a:endParaRPr>
                    </a:p>
                    <a:p>
                      <a:pPr marL="177800" indent="-95250"/>
                      <a:r>
                        <a:rPr kumimoji="1" lang="ja-JP" altLang="en-US" sz="1800" baseline="0" dirty="0" smtClean="0">
                          <a:solidFill>
                            <a:schemeClr val="tx1"/>
                          </a:solidFill>
                          <a:latin typeface="MS UI Gothic" pitchFamily="50" charset="-128"/>
                          <a:ea typeface="MS UI Gothic" pitchFamily="50" charset="-128"/>
                          <a:cs typeface="+mn-cs"/>
                        </a:rPr>
                        <a:t>１　７種類以上の内服薬の投薬（臨時の投薬であって、投薬期間が２週間以内のものを除く。）を行った場合　　　　 ４０点</a:t>
                      </a:r>
                      <a:endParaRPr kumimoji="1" lang="en-US" altLang="ja-JP" sz="1800" baseline="0" dirty="0" smtClean="0">
                        <a:solidFill>
                          <a:schemeClr val="tx1"/>
                        </a:solidFill>
                        <a:latin typeface="MS UI Gothic" pitchFamily="50" charset="-128"/>
                        <a:ea typeface="MS UI Gothic" pitchFamily="50" charset="-128"/>
                        <a:cs typeface="+mn-cs"/>
                      </a:endParaRPr>
                    </a:p>
                    <a:p>
                      <a:pPr marL="177800" indent="-95250">
                        <a:spcBef>
                          <a:spcPts val="600"/>
                        </a:spcBef>
                      </a:pPr>
                      <a:r>
                        <a:rPr kumimoji="1" lang="ja-JP" altLang="en-US" sz="1800" baseline="0" dirty="0" smtClean="0">
                          <a:solidFill>
                            <a:schemeClr val="tx1"/>
                          </a:solidFill>
                          <a:latin typeface="MS UI Gothic" pitchFamily="50" charset="-128"/>
                          <a:ea typeface="MS UI Gothic" pitchFamily="50" charset="-128"/>
                          <a:cs typeface="+mn-cs"/>
                        </a:rPr>
                        <a:t>２　１以外の場合 　　　　　　　　　 ６８点</a:t>
                      </a:r>
                      <a:endParaRPr kumimoji="1" lang="en-US" altLang="ja-JP" sz="1800" baseline="0" dirty="0" smtClean="0">
                        <a:solidFill>
                          <a:schemeClr val="tx1"/>
                        </a:solidFill>
                        <a:latin typeface="MS UI Gothic" pitchFamily="50" charset="-128"/>
                        <a:ea typeface="MS UI Gothic" pitchFamily="50" charset="-128"/>
                        <a:cs typeface="+mn-cs"/>
                      </a:endParaRPr>
                    </a:p>
                    <a:p>
                      <a:pPr marL="355600" indent="-355600">
                        <a:spcBef>
                          <a:spcPts val="600"/>
                        </a:spcBef>
                      </a:pPr>
                      <a:r>
                        <a:rPr kumimoji="1" lang="ja-JP" altLang="en-US" sz="1800" b="1" baseline="0" dirty="0" smtClean="0">
                          <a:solidFill>
                            <a:srgbClr val="FF0000"/>
                          </a:solidFill>
                          <a:latin typeface="MS UI Gothic" pitchFamily="50" charset="-128"/>
                          <a:ea typeface="MS UI Gothic" pitchFamily="50" charset="-128"/>
                          <a:cs typeface="+mn-cs"/>
                        </a:rPr>
                        <a:t>注６　薬剤の一般的名称を記載する処方せんを交付した場合、処方せんの交付１回につき２点を加算する。</a:t>
                      </a:r>
                      <a:endParaRPr kumimoji="1" lang="ja-JP" altLang="en-US" sz="1800" b="1" i="0" u="sng"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r>
                        <a:rPr kumimoji="1" lang="en-US" altLang="ja-JP" sz="1800" baseline="0" dirty="0" smtClean="0">
                          <a:solidFill>
                            <a:schemeClr val="tx1"/>
                          </a:solidFill>
                          <a:latin typeface="MS UI Gothic" pitchFamily="50" charset="-128"/>
                          <a:ea typeface="MS UI Gothic" pitchFamily="50" charset="-128"/>
                          <a:cs typeface="+mn-cs"/>
                        </a:rPr>
                        <a:t>F400</a:t>
                      </a:r>
                      <a:r>
                        <a:rPr kumimoji="1" lang="ja-JP" altLang="en-US" sz="1800" baseline="0" dirty="0" smtClean="0">
                          <a:solidFill>
                            <a:schemeClr val="tx1"/>
                          </a:solidFill>
                          <a:latin typeface="MS UI Gothic" pitchFamily="50" charset="-128"/>
                          <a:ea typeface="MS UI Gothic" pitchFamily="50" charset="-128"/>
                          <a:cs typeface="+mn-cs"/>
                        </a:rPr>
                        <a:t>　処方せん料</a:t>
                      </a:r>
                      <a:endParaRPr kumimoji="1" lang="en-US" altLang="ja-JP" sz="1800" baseline="0" dirty="0" smtClean="0">
                        <a:solidFill>
                          <a:schemeClr val="tx1"/>
                        </a:solidFill>
                        <a:latin typeface="MS UI Gothic" pitchFamily="50" charset="-128"/>
                        <a:ea typeface="MS UI Gothic" pitchFamily="50" charset="-128"/>
                        <a:cs typeface="+mn-cs"/>
                      </a:endParaRPr>
                    </a:p>
                    <a:p>
                      <a:pPr marL="177800" indent="-95250"/>
                      <a:r>
                        <a:rPr kumimoji="1" lang="ja-JP" altLang="en-US" sz="1800" baseline="0" dirty="0" smtClean="0">
                          <a:solidFill>
                            <a:schemeClr val="tx1"/>
                          </a:solidFill>
                          <a:latin typeface="MS UI Gothic" pitchFamily="50" charset="-128"/>
                          <a:ea typeface="MS UI Gothic" pitchFamily="50" charset="-128"/>
                          <a:cs typeface="+mn-cs"/>
                        </a:rPr>
                        <a:t>１　７種類以上の内服薬の投薬（臨時の投薬であって、投薬期間が２週間以内のものを除く。）を行った場合　　　　 ４０点</a:t>
                      </a:r>
                      <a:endParaRPr kumimoji="1" lang="en-US" altLang="ja-JP" sz="1800" baseline="0" dirty="0" smtClean="0">
                        <a:solidFill>
                          <a:schemeClr val="tx1"/>
                        </a:solidFill>
                        <a:latin typeface="MS UI Gothic" pitchFamily="50" charset="-128"/>
                        <a:ea typeface="MS UI Gothic" pitchFamily="50" charset="-128"/>
                        <a:cs typeface="+mn-cs"/>
                      </a:endParaRPr>
                    </a:p>
                    <a:p>
                      <a:pPr marL="177800" indent="-95250">
                        <a:spcBef>
                          <a:spcPts val="600"/>
                        </a:spcBef>
                      </a:pPr>
                      <a:r>
                        <a:rPr kumimoji="1" lang="ja-JP" altLang="en-US" sz="1800" baseline="0" dirty="0" smtClean="0">
                          <a:solidFill>
                            <a:schemeClr val="tx1"/>
                          </a:solidFill>
                          <a:latin typeface="MS UI Gothic" pitchFamily="50" charset="-128"/>
                          <a:ea typeface="MS UI Gothic" pitchFamily="50" charset="-128"/>
                          <a:cs typeface="+mn-cs"/>
                        </a:rPr>
                        <a:t>２　１以外の場合 　　　　　　　　　 ６８点</a:t>
                      </a:r>
                      <a:endParaRPr kumimoji="1" lang="ja-JP" altLang="en-US" sz="18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7" name="タイトル 2"/>
          <p:cNvSpPr>
            <a:spLocks noGrp="1"/>
          </p:cNvSpPr>
          <p:nvPr>
            <p:ph type="title"/>
          </p:nvPr>
        </p:nvSpPr>
        <p:spPr>
          <a:xfrm>
            <a:off x="457200" y="116632"/>
            <a:ext cx="8229600" cy="648072"/>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後発医薬品の使用促進について</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9" name="コンテンツ プレースホルダ 5"/>
          <p:cNvSpPr txBox="1">
            <a:spLocks/>
          </p:cNvSpPr>
          <p:nvPr/>
        </p:nvSpPr>
        <p:spPr>
          <a:xfrm>
            <a:off x="467544" y="5733256"/>
            <a:ext cx="8136904" cy="936104"/>
          </a:xfrm>
          <a:prstGeom prst="rect">
            <a:avLst/>
          </a:prstGeom>
          <a:solidFill>
            <a:srgbClr val="FFFFCC"/>
          </a:solidFill>
          <a:effectLst>
            <a:innerShdw blurRad="63500" dist="50800" dir="13500000">
              <a:prstClr val="black">
                <a:alpha val="50000"/>
              </a:prstClr>
            </a:innerShdw>
          </a:effectLst>
        </p:spPr>
        <p:txBody>
          <a:bodyPr anchor="ctr"/>
          <a:lstStyle/>
          <a:p>
            <a:pPr marL="177800" indent="273050" fontAlgn="auto">
              <a:spcBef>
                <a:spcPts val="0"/>
              </a:spcBef>
              <a:spcAft>
                <a:spcPts val="0"/>
              </a:spcAft>
              <a:defRPr/>
            </a:pPr>
            <a:r>
              <a:rPr kumimoji="0" lang="ja-JP" altLang="en-US" sz="2000" dirty="0">
                <a:latin typeface="MS UI Gothic" pitchFamily="50" charset="-128"/>
                <a:ea typeface="MS UI Gothic" pitchFamily="50" charset="-128"/>
              </a:rPr>
              <a:t>なお、一般名処方を行った場合の処方せん料の算定においては、</a:t>
            </a:r>
            <a:r>
              <a:rPr kumimoji="0" lang="ja-JP" altLang="en-US" sz="2000" dirty="0">
                <a:solidFill>
                  <a:srgbClr val="0070C0"/>
                </a:solidFill>
                <a:latin typeface="MS UI Gothic" pitchFamily="50" charset="-128"/>
                <a:ea typeface="MS UI Gothic" pitchFamily="50" charset="-128"/>
              </a:rPr>
              <a:t>「薬剤料における所定単位当たりの薬価」の計算は、当該規格のうち最も薬価が低いもの</a:t>
            </a:r>
            <a:r>
              <a:rPr kumimoji="0" lang="ja-JP" altLang="en-US" sz="2000" dirty="0">
                <a:latin typeface="MS UI Gothic" pitchFamily="50" charset="-128"/>
                <a:ea typeface="MS UI Gothic" pitchFamily="50" charset="-128"/>
              </a:rPr>
              <a:t>を用いて計算することとする。</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6D132377-595C-46B9-8DF4-AC17C2FF9652}" type="slidenum">
              <a:rPr lang="en-US" sz="1400">
                <a:effectLst>
                  <a:outerShdw blurRad="38100" dist="38100" dir="2700000" algn="tl">
                    <a:srgbClr val="000000">
                      <a:alpha val="43137"/>
                    </a:srgbClr>
                  </a:outerShdw>
                </a:effectLst>
              </a:rPr>
              <a:pPr algn="r">
                <a:defRPr/>
              </a:pPr>
              <a:t>329</a:t>
            </a:fld>
            <a:endParaRPr lang="en-US" sz="1400" dirty="0">
              <a:effectLst>
                <a:outerShdw blurRad="38100" dist="38100" dir="2700000" algn="tl">
                  <a:srgbClr val="000000">
                    <a:alpha val="43137"/>
                  </a:srgbClr>
                </a:outerShdw>
              </a:effectLst>
            </a:endParaRPr>
          </a:p>
        </p:txBody>
      </p:sp>
      <p:sp>
        <p:nvSpPr>
          <p:cNvPr id="10" name="テキスト ボックス 9"/>
          <p:cNvSpPr txBox="1"/>
          <p:nvPr/>
        </p:nvSpPr>
        <p:spPr>
          <a:xfrm>
            <a:off x="6300192" y="2420888"/>
            <a:ext cx="270080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314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319</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692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ctrTitle"/>
          </p:nvPr>
        </p:nvSpPr>
        <p:spPr>
          <a:xfrm>
            <a:off x="684213" y="115888"/>
            <a:ext cx="7772400" cy="647700"/>
          </a:xfrm>
        </p:spPr>
        <p:txBody>
          <a:bodyPr/>
          <a:lstStyle/>
          <a:p>
            <a:pPr eaLnBrk="1" hangingPunct="1"/>
            <a:r>
              <a:rPr lang="en-US" altLang="ja-JP" sz="2800" smtClean="0"/>
              <a:t>《</a:t>
            </a:r>
            <a:r>
              <a:rPr lang="ja-JP" altLang="en-US" sz="2800" smtClean="0"/>
              <a:t>中医協における再診料回復の議論</a:t>
            </a:r>
            <a:r>
              <a:rPr lang="en-US" altLang="ja-JP" sz="2800" smtClean="0"/>
              <a:t>》</a:t>
            </a:r>
            <a:endParaRPr lang="ja-JP" altLang="en-US" sz="2800" smtClean="0"/>
          </a:p>
        </p:txBody>
      </p:sp>
      <p:sp>
        <p:nvSpPr>
          <p:cNvPr id="93186" name="Rectangle 6"/>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93187" name="Rectangle 7"/>
          <p:cNvSpPr>
            <a:spLocks noGrp="1" noChangeArrowheads="1"/>
          </p:cNvSpPr>
          <p:nvPr>
            <p:ph type="subTitle" idx="1"/>
          </p:nvPr>
        </p:nvSpPr>
        <p:spPr>
          <a:xfrm>
            <a:off x="250825" y="2708275"/>
            <a:ext cx="8640763" cy="3744913"/>
          </a:xfrm>
          <a:gradFill rotWithShape="1">
            <a:gsLst>
              <a:gs pos="0">
                <a:srgbClr val="CCFFCC"/>
              </a:gs>
              <a:gs pos="100000">
                <a:schemeClr val="bg1"/>
              </a:gs>
            </a:gsLst>
            <a:lin ang="5400000" scaled="1"/>
          </a:gradFill>
          <a:ln>
            <a:solidFill>
              <a:schemeClr val="tx1"/>
            </a:solidFill>
          </a:ln>
        </p:spPr>
        <p:txBody>
          <a:bodyPr anchor="ctr"/>
          <a:lstStyle/>
          <a:p>
            <a:pPr algn="l" eaLnBrk="1" fontAlgn="t" hangingPunct="1">
              <a:lnSpc>
                <a:spcPct val="90000"/>
              </a:lnSpc>
              <a:spcBef>
                <a:spcPct val="0"/>
              </a:spcBef>
            </a:pPr>
            <a:r>
              <a:rPr lang="en-US" altLang="ja-JP" sz="2000" dirty="0" smtClean="0">
                <a:latin typeface="HG創英角ｺﾞｼｯｸUB" pitchFamily="49" charset="-128"/>
                <a:ea typeface="HG創英角ｺﾞｼｯｸUB" pitchFamily="49" charset="-128"/>
              </a:rPr>
              <a:t>【</a:t>
            </a:r>
            <a:r>
              <a:rPr lang="ja-JP" altLang="en-US" sz="2000" dirty="0" smtClean="0">
                <a:latin typeface="HG創英角ｺﾞｼｯｸUB" pitchFamily="49" charset="-128"/>
                <a:ea typeface="HG創英角ｺﾞｼｯｸUB" pitchFamily="49" charset="-128"/>
              </a:rPr>
              <a:t>支払側</a:t>
            </a:r>
            <a:r>
              <a:rPr lang="en-US" altLang="ja-JP" sz="2000" dirty="0" smtClean="0">
                <a:latin typeface="HG創英角ｺﾞｼｯｸUB" pitchFamily="49" charset="-128"/>
                <a:ea typeface="HG創英角ｺﾞｼｯｸUB" pitchFamily="49" charset="-128"/>
              </a:rPr>
              <a:t>】</a:t>
            </a:r>
          </a:p>
          <a:p>
            <a:pPr algn="l" eaLnBrk="1" fontAlgn="t" hangingPunct="1">
              <a:lnSpc>
                <a:spcPct val="90000"/>
              </a:lnSpc>
              <a:spcBef>
                <a:spcPct val="0"/>
              </a:spcBef>
            </a:pPr>
            <a:r>
              <a:rPr lang="en-US" altLang="ja-JP" sz="2000" dirty="0" smtClean="0">
                <a:latin typeface="ＭＳ Ｐゴシック" charset="-128"/>
              </a:rPr>
              <a:t>○</a:t>
            </a:r>
            <a:r>
              <a:rPr lang="ja-JP" altLang="en-US" sz="2000" dirty="0" smtClean="0">
                <a:latin typeface="ＭＳ Ｐゴシック" charset="-128"/>
              </a:rPr>
              <a:t>　診療所の役割は、診療所・病院の各々の役割をきちんと果たすことにより、</a:t>
            </a:r>
          </a:p>
          <a:p>
            <a:pPr algn="l" eaLnBrk="1" fontAlgn="t" hangingPunct="1">
              <a:lnSpc>
                <a:spcPct val="90000"/>
              </a:lnSpc>
              <a:spcBef>
                <a:spcPct val="0"/>
              </a:spcBef>
            </a:pPr>
            <a:r>
              <a:rPr lang="ja-JP" altLang="en-US" sz="2000" dirty="0" smtClean="0">
                <a:latin typeface="ＭＳ Ｐゴシック" charset="-128"/>
              </a:rPr>
              <a:t>　 病診機能の分化で勤務医の負担軽減につながるということは認識しており、</a:t>
            </a:r>
          </a:p>
          <a:p>
            <a:pPr algn="l" eaLnBrk="1" fontAlgn="t" hangingPunct="1">
              <a:lnSpc>
                <a:spcPct val="90000"/>
              </a:lnSpc>
              <a:spcBef>
                <a:spcPct val="0"/>
              </a:spcBef>
            </a:pPr>
            <a:r>
              <a:rPr lang="ja-JP" altLang="en-US" sz="2000" dirty="0" smtClean="0">
                <a:latin typeface="ＭＳ Ｐゴシック" charset="-128"/>
              </a:rPr>
              <a:t>   むしろそう進めるべき</a:t>
            </a:r>
          </a:p>
          <a:p>
            <a:pPr algn="l" eaLnBrk="1" fontAlgn="t" hangingPunct="1">
              <a:lnSpc>
                <a:spcPct val="90000"/>
              </a:lnSpc>
              <a:spcBef>
                <a:spcPct val="0"/>
              </a:spcBef>
            </a:pPr>
            <a:r>
              <a:rPr lang="ja-JP" altLang="en-US" sz="2000" dirty="0" smtClean="0">
                <a:latin typeface="ＭＳ Ｐゴシック" charset="-128"/>
              </a:rPr>
              <a:t>○　診療所がかなり高い医療技術で、特に地域の医療を支えているということも、</a:t>
            </a:r>
          </a:p>
          <a:p>
            <a:pPr algn="l" eaLnBrk="1" fontAlgn="t" hangingPunct="1">
              <a:lnSpc>
                <a:spcPct val="90000"/>
              </a:lnSpc>
              <a:spcBef>
                <a:spcPct val="0"/>
              </a:spcBef>
            </a:pPr>
            <a:r>
              <a:rPr lang="ja-JP" altLang="en-US" sz="2000" dirty="0" smtClean="0">
                <a:latin typeface="ＭＳ Ｐゴシック" charset="-128"/>
              </a:rPr>
              <a:t>   その通り</a:t>
            </a:r>
          </a:p>
          <a:p>
            <a:pPr algn="l" eaLnBrk="1" fontAlgn="t" hangingPunct="1">
              <a:lnSpc>
                <a:spcPct val="90000"/>
              </a:lnSpc>
              <a:spcBef>
                <a:spcPct val="0"/>
              </a:spcBef>
            </a:pPr>
            <a:r>
              <a:rPr lang="ja-JP" altLang="en-US" sz="2000" dirty="0" smtClean="0">
                <a:latin typeface="ＭＳ Ｐゴシック" charset="-128"/>
              </a:rPr>
              <a:t>○　中医協の役割は社保審の「基本方針」に沿って、定められた財源を</a:t>
            </a:r>
            <a:r>
              <a:rPr lang="ja-JP" altLang="en-US" sz="2000" dirty="0" err="1" smtClean="0">
                <a:latin typeface="ＭＳ Ｐゴシック" charset="-128"/>
              </a:rPr>
              <a:t>配分す</a:t>
            </a:r>
            <a:endParaRPr lang="ja-JP" altLang="en-US" sz="2000" dirty="0" smtClean="0">
              <a:latin typeface="ＭＳ Ｐゴシック" charset="-128"/>
            </a:endParaRPr>
          </a:p>
          <a:p>
            <a:pPr algn="l" eaLnBrk="1" fontAlgn="t" hangingPunct="1">
              <a:lnSpc>
                <a:spcPct val="90000"/>
              </a:lnSpc>
              <a:spcBef>
                <a:spcPct val="0"/>
              </a:spcBef>
            </a:pPr>
            <a:r>
              <a:rPr lang="ja-JP" altLang="en-US" sz="2000" dirty="0" smtClean="0">
                <a:latin typeface="ＭＳ Ｐゴシック" charset="-128"/>
              </a:rPr>
              <a:t>　ることと認識している</a:t>
            </a:r>
          </a:p>
          <a:p>
            <a:pPr algn="l" eaLnBrk="1" fontAlgn="t" hangingPunct="1">
              <a:lnSpc>
                <a:spcPct val="90000"/>
              </a:lnSpc>
              <a:spcBef>
                <a:spcPct val="0"/>
              </a:spcBef>
            </a:pPr>
            <a:r>
              <a:rPr lang="ja-JP" altLang="en-US" sz="2000" dirty="0" smtClean="0">
                <a:latin typeface="ＭＳ Ｐゴシック" charset="-128"/>
              </a:rPr>
              <a:t>　　 診療側の主張は広く捉えれば勤務医の負担軽減かも知れないが、</a:t>
            </a:r>
          </a:p>
          <a:p>
            <a:pPr algn="l" eaLnBrk="1" fontAlgn="t" hangingPunct="1">
              <a:lnSpc>
                <a:spcPct val="90000"/>
              </a:lnSpc>
              <a:spcBef>
                <a:spcPct val="0"/>
              </a:spcBef>
            </a:pPr>
            <a:r>
              <a:rPr lang="ja-JP" altLang="en-US" sz="2000" dirty="0" smtClean="0">
                <a:latin typeface="ＭＳ Ｐゴシック" charset="-128"/>
              </a:rPr>
              <a:t>　重点課題に沿った優先度の高いものは、まだ他にあるので、そちらに傾斜配</a:t>
            </a:r>
          </a:p>
          <a:p>
            <a:pPr algn="l" eaLnBrk="1" fontAlgn="t" hangingPunct="1">
              <a:lnSpc>
                <a:spcPct val="90000"/>
              </a:lnSpc>
              <a:spcBef>
                <a:spcPct val="0"/>
              </a:spcBef>
            </a:pPr>
            <a:r>
              <a:rPr lang="ja-JP" altLang="en-US" sz="2000" dirty="0" smtClean="0">
                <a:latin typeface="ＭＳ Ｐゴシック" charset="-128"/>
              </a:rPr>
              <a:t>　分をすべき</a:t>
            </a:r>
          </a:p>
          <a:p>
            <a:pPr algn="l" eaLnBrk="1" fontAlgn="t" hangingPunct="1">
              <a:lnSpc>
                <a:spcPct val="90000"/>
              </a:lnSpc>
              <a:spcBef>
                <a:spcPct val="0"/>
              </a:spcBef>
            </a:pPr>
            <a:r>
              <a:rPr lang="ja-JP" altLang="en-US" sz="2000" dirty="0" smtClean="0">
                <a:latin typeface="ＭＳ Ｐゴシック" charset="-128"/>
              </a:rPr>
              <a:t>　　 従って、診療所の中でも地域医療貢献加算や在宅医療などに力を注いでい</a:t>
            </a:r>
          </a:p>
          <a:p>
            <a:pPr algn="l" eaLnBrk="1" fontAlgn="t" hangingPunct="1">
              <a:lnSpc>
                <a:spcPct val="90000"/>
              </a:lnSpc>
              <a:spcBef>
                <a:spcPct val="0"/>
              </a:spcBef>
            </a:pPr>
            <a:r>
              <a:rPr lang="ja-JP" altLang="en-US" sz="2000" dirty="0" smtClean="0">
                <a:latin typeface="ＭＳ Ｐゴシック" charset="-128"/>
              </a:rPr>
              <a:t>　るところを中心に配分にすべきであり、</a:t>
            </a:r>
            <a:r>
              <a:rPr lang="ja-JP" altLang="en-US" sz="2000" dirty="0" smtClean="0">
                <a:solidFill>
                  <a:srgbClr val="0000FF"/>
                </a:solidFill>
                <a:latin typeface="ＭＳ Ｐゴシック" charset="-128"/>
              </a:rPr>
              <a:t>再診料引上げは反対</a:t>
            </a:r>
          </a:p>
        </p:txBody>
      </p:sp>
      <p:sp>
        <p:nvSpPr>
          <p:cNvPr id="93188" name="Rectangle 8"/>
          <p:cNvSpPr>
            <a:spLocks noChangeArrowheads="1"/>
          </p:cNvSpPr>
          <p:nvPr/>
        </p:nvSpPr>
        <p:spPr bwMode="auto">
          <a:xfrm>
            <a:off x="250825" y="692150"/>
            <a:ext cx="8642350" cy="1944688"/>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nchor="ctr"/>
          <a:lstStyle/>
          <a:p>
            <a:pPr fontAlgn="t">
              <a:lnSpc>
                <a:spcPct val="90000"/>
              </a:lnSpc>
            </a:pPr>
            <a:r>
              <a:rPr lang="en-US" altLang="ja-JP" sz="2000" dirty="0">
                <a:solidFill>
                  <a:srgbClr val="000000"/>
                </a:solidFill>
                <a:latin typeface="HG創英角ｺﾞｼｯｸUB" pitchFamily="49" charset="-128"/>
                <a:ea typeface="HG創英角ｺﾞｼｯｸUB" pitchFamily="49" charset="-128"/>
              </a:rPr>
              <a:t>【</a:t>
            </a:r>
            <a:r>
              <a:rPr lang="ja-JP" altLang="en-US" sz="2000" dirty="0">
                <a:solidFill>
                  <a:srgbClr val="000000"/>
                </a:solidFill>
                <a:latin typeface="HG創英角ｺﾞｼｯｸUB" pitchFamily="49" charset="-128"/>
                <a:ea typeface="HG創英角ｺﾞｼｯｸUB" pitchFamily="49" charset="-128"/>
              </a:rPr>
              <a:t>診療側</a:t>
            </a:r>
            <a:r>
              <a:rPr lang="en-US" altLang="ja-JP" sz="2000" dirty="0">
                <a:solidFill>
                  <a:srgbClr val="000000"/>
                </a:solidFill>
                <a:latin typeface="HG創英角ｺﾞｼｯｸUB" pitchFamily="49" charset="-128"/>
                <a:ea typeface="HG創英角ｺﾞｼｯｸUB" pitchFamily="49" charset="-128"/>
              </a:rPr>
              <a:t>】</a:t>
            </a:r>
          </a:p>
          <a:p>
            <a:pPr fontAlgn="t"/>
            <a:r>
              <a:rPr lang="en-US" altLang="ja-JP" sz="2000" dirty="0">
                <a:solidFill>
                  <a:srgbClr val="000000"/>
                </a:solidFill>
                <a:latin typeface="ＭＳ Ｐゴシック" charset="-128"/>
              </a:rPr>
              <a:t>○</a:t>
            </a:r>
            <a:r>
              <a:rPr lang="ja-JP" altLang="en-US" sz="2000" dirty="0">
                <a:solidFill>
                  <a:srgbClr val="000000"/>
                </a:solidFill>
                <a:latin typeface="ＭＳ Ｐゴシック" charset="-128"/>
              </a:rPr>
              <a:t>　前回改定で理由なく２点引下げられた分を戻してから、今後の議論をする</a:t>
            </a:r>
            <a:r>
              <a:rPr lang="ja-JP" altLang="en-US" sz="2000" dirty="0" err="1">
                <a:solidFill>
                  <a:srgbClr val="000000"/>
                </a:solidFill>
                <a:latin typeface="ＭＳ Ｐゴシック" charset="-128"/>
              </a:rPr>
              <a:t>べ</a:t>
            </a:r>
            <a:endParaRPr lang="ja-JP" altLang="en-US" sz="2000" dirty="0">
              <a:solidFill>
                <a:srgbClr val="000000"/>
              </a:solidFill>
              <a:latin typeface="ＭＳ Ｐゴシック" charset="-128"/>
            </a:endParaRPr>
          </a:p>
          <a:p>
            <a:pPr fontAlgn="t"/>
            <a:r>
              <a:rPr lang="ja-JP" altLang="en-US" sz="2000" dirty="0">
                <a:solidFill>
                  <a:srgbClr val="000000"/>
                </a:solidFill>
                <a:latin typeface="ＭＳ Ｐゴシック" charset="-128"/>
              </a:rPr>
              <a:t>　 きで、今後それを引きずったままいくことは避けるべき</a:t>
            </a:r>
          </a:p>
          <a:p>
            <a:pPr fontAlgn="t"/>
            <a:r>
              <a:rPr lang="ja-JP" altLang="en-US" sz="2000" dirty="0">
                <a:solidFill>
                  <a:srgbClr val="000000"/>
                </a:solidFill>
                <a:latin typeface="ＭＳ Ｐゴシック" charset="-128"/>
              </a:rPr>
              <a:t>○　診療所は日本の医療を支えており、</a:t>
            </a:r>
            <a:r>
              <a:rPr lang="ja-JP" altLang="en-US" sz="2000" dirty="0">
                <a:solidFill>
                  <a:srgbClr val="0000FF"/>
                </a:solidFill>
                <a:latin typeface="ＭＳ Ｐゴシック" charset="-128"/>
              </a:rPr>
              <a:t>病院勤務医の負担軽減のそもそもの</a:t>
            </a:r>
          </a:p>
          <a:p>
            <a:pPr fontAlgn="t"/>
            <a:r>
              <a:rPr lang="ja-JP" altLang="en-US" sz="2000" dirty="0">
                <a:solidFill>
                  <a:srgbClr val="0000FF"/>
                </a:solidFill>
                <a:latin typeface="ＭＳ Ｐゴシック" charset="-128"/>
              </a:rPr>
              <a:t>   基本</a:t>
            </a:r>
            <a:r>
              <a:rPr lang="ja-JP" altLang="en-US" sz="2000" dirty="0">
                <a:solidFill>
                  <a:srgbClr val="000000"/>
                </a:solidFill>
                <a:latin typeface="ＭＳ Ｐゴシック" charset="-128"/>
              </a:rPr>
              <a:t>である。その体力をこれ以上奪うことは、負担軽減の改定趣旨に反す</a:t>
            </a:r>
            <a:r>
              <a:rPr lang="ja-JP" altLang="en-US" sz="2000" dirty="0" err="1">
                <a:solidFill>
                  <a:srgbClr val="000000"/>
                </a:solidFill>
                <a:latin typeface="ＭＳ Ｐゴシック" charset="-128"/>
              </a:rPr>
              <a:t>こ</a:t>
            </a:r>
            <a:endParaRPr lang="ja-JP" altLang="en-US" sz="2000" dirty="0">
              <a:solidFill>
                <a:srgbClr val="000000"/>
              </a:solidFill>
              <a:latin typeface="ＭＳ Ｐゴシック" charset="-128"/>
            </a:endParaRPr>
          </a:p>
          <a:p>
            <a:pPr fontAlgn="t"/>
            <a:r>
              <a:rPr lang="ja-JP" altLang="en-US" sz="2000" dirty="0">
                <a:solidFill>
                  <a:srgbClr val="000000"/>
                </a:solidFill>
                <a:latin typeface="ＭＳ Ｐゴシック" charset="-128"/>
              </a:rPr>
              <a:t>　 とから前回改定前の</a:t>
            </a:r>
            <a:r>
              <a:rPr lang="ja-JP" altLang="en-US" sz="2000" dirty="0">
                <a:solidFill>
                  <a:srgbClr val="0000FF"/>
                </a:solidFill>
                <a:latin typeface="ＭＳ Ｐゴシック" charset="-128"/>
              </a:rPr>
              <a:t>７１点に回復</a:t>
            </a:r>
            <a:r>
              <a:rPr lang="ja-JP" altLang="en-US" sz="2000" dirty="0">
                <a:solidFill>
                  <a:srgbClr val="000000"/>
                </a:solidFill>
                <a:latin typeface="ＭＳ Ｐゴシック" charset="-128"/>
              </a:rPr>
              <a:t>すべき</a:t>
            </a:r>
          </a:p>
        </p:txBody>
      </p:sp>
      <p:sp>
        <p:nvSpPr>
          <p:cNvPr id="79877"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F21FC220-1E32-4E07-97C7-4BB5C4CA5D2C}" type="slidenum">
              <a:rPr kumimoji="1" lang="en-US" altLang="ja-JP" smtClean="0"/>
              <a:pPr fontAlgn="base">
                <a:spcAft>
                  <a:spcPct val="0"/>
                </a:spcAft>
                <a:defRPr/>
              </a:pPr>
              <a:t>33</a:t>
            </a:fld>
            <a:endParaRPr kumimoji="1" lang="en-US" altLang="ja-JP" smtClean="0"/>
          </a:p>
        </p:txBody>
      </p:sp>
    </p:spTree>
    <p:extLst>
      <p:ext uri="{BB962C8B-B14F-4D97-AF65-F5344CB8AC3E}">
        <p14:creationId xmlns:p14="http://schemas.microsoft.com/office/powerpoint/2010/main" xmlns="" val="1479160159"/>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124744"/>
            <a:ext cx="8136904" cy="5400600"/>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800" dirty="0">
                <a:latin typeface="MS UI Gothic" pitchFamily="50" charset="-128"/>
                <a:ea typeface="MS UI Gothic" pitchFamily="50" charset="-128"/>
              </a:rPr>
              <a:t>◆処方せん様式の変更</a:t>
            </a:r>
            <a:endParaRPr kumimoji="0" lang="en-US" altLang="ja-JP" sz="2800" dirty="0">
              <a:latin typeface="MS UI Gothic" pitchFamily="50" charset="-128"/>
              <a:ea typeface="MS UI Gothic" pitchFamily="50" charset="-128"/>
            </a:endParaRPr>
          </a:p>
          <a:p>
            <a:pPr fontAlgn="auto">
              <a:spcBef>
                <a:spcPts val="0"/>
              </a:spcBef>
              <a:spcAft>
                <a:spcPts val="0"/>
              </a:spcAft>
              <a:defRPr/>
            </a:pPr>
            <a:endParaRPr kumimoji="0" lang="ja-JP" altLang="en-US" sz="2800" dirty="0">
              <a:latin typeface="MS UI Gothic" pitchFamily="50" charset="-128"/>
              <a:ea typeface="MS UI Gothic" pitchFamily="50" charset="-128"/>
            </a:endParaRPr>
          </a:p>
          <a:p>
            <a:pPr marL="273050" indent="261938" fontAlgn="auto">
              <a:spcBef>
                <a:spcPts val="0"/>
              </a:spcBef>
              <a:spcAft>
                <a:spcPts val="0"/>
              </a:spcAft>
              <a:defRPr/>
            </a:pPr>
            <a:r>
              <a:rPr kumimoji="0" lang="ja-JP" altLang="en-US" sz="2800" dirty="0">
                <a:latin typeface="MS UI Gothic" pitchFamily="50" charset="-128"/>
                <a:ea typeface="MS UI Gothic" pitchFamily="50" charset="-128"/>
              </a:rPr>
              <a:t>現行の処方せん様式では、「後発医薬品への変更がすべて不可の場合の署名」欄があり、処方医の署名により処方薬すべてについて変更不可となる形式となっているが、</a:t>
            </a:r>
            <a:r>
              <a:rPr kumimoji="0" lang="ja-JP" altLang="en-US" sz="2800" dirty="0">
                <a:solidFill>
                  <a:srgbClr val="0070C0"/>
                </a:solidFill>
                <a:latin typeface="MS UI Gothic" pitchFamily="50" charset="-128"/>
                <a:ea typeface="MS UI Gothic" pitchFamily="50" charset="-128"/>
              </a:rPr>
              <a:t>個々の医薬品について変更の可否を明示する様式に変更する（別紙）</a:t>
            </a:r>
            <a:r>
              <a:rPr kumimoji="0" lang="ja-JP" altLang="en-US" sz="2800" dirty="0">
                <a:latin typeface="MS UI Gothic" pitchFamily="50" charset="-128"/>
                <a:ea typeface="MS UI Gothic" pitchFamily="50" charset="-128"/>
              </a:rPr>
              <a:t>。</a:t>
            </a:r>
            <a:endParaRPr kumimoji="0" lang="en-US" altLang="ja-JP" sz="2800" dirty="0">
              <a:latin typeface="MS UI Gothic" pitchFamily="50" charset="-128"/>
              <a:ea typeface="MS UI Gothic" pitchFamily="50" charset="-128"/>
            </a:endParaRPr>
          </a:p>
          <a:p>
            <a:pPr marL="273050" indent="261938" fontAlgn="auto">
              <a:spcBef>
                <a:spcPts val="0"/>
              </a:spcBef>
              <a:spcAft>
                <a:spcPts val="0"/>
              </a:spcAft>
              <a:defRPr/>
            </a:pPr>
            <a:endParaRPr kumimoji="0" lang="en-US" altLang="ja-JP" sz="2800" dirty="0">
              <a:latin typeface="MS UI Gothic" pitchFamily="50" charset="-128"/>
              <a:ea typeface="MS UI Gothic" pitchFamily="50" charset="-128"/>
            </a:endParaRPr>
          </a:p>
          <a:p>
            <a:pPr marL="273050" fontAlgn="auto">
              <a:spcBef>
                <a:spcPts val="0"/>
              </a:spcBef>
              <a:spcAft>
                <a:spcPts val="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経過措置</a:t>
            </a:r>
            <a:r>
              <a:rPr kumimoji="0" lang="en-US" altLang="ja-JP" sz="2400" dirty="0">
                <a:latin typeface="MS UI Gothic" pitchFamily="50" charset="-128"/>
                <a:ea typeface="MS UI Gothic" pitchFamily="50" charset="-128"/>
              </a:rPr>
              <a:t>】</a:t>
            </a:r>
          </a:p>
          <a:p>
            <a:pPr marL="450850" indent="261938" fontAlgn="auto">
              <a:spcBef>
                <a:spcPts val="0"/>
              </a:spcBef>
              <a:spcAft>
                <a:spcPts val="0"/>
              </a:spcAft>
              <a:defRPr/>
            </a:pPr>
            <a:r>
              <a:rPr kumimoji="0" lang="ja-JP" altLang="en-US" sz="2400" dirty="0">
                <a:latin typeface="MS UI Gothic" pitchFamily="50" charset="-128"/>
                <a:ea typeface="MS UI Gothic" pitchFamily="50" charset="-128"/>
              </a:rPr>
              <a:t>平成２４年９月３０日までは、従前の様式</a:t>
            </a:r>
            <a:r>
              <a:rPr kumimoji="0" lang="en-US" altLang="ja-JP" sz="2400" dirty="0">
                <a:latin typeface="MS UI Gothic" pitchFamily="50" charset="-128"/>
                <a:ea typeface="MS UI Gothic" pitchFamily="50" charset="-128"/>
              </a:rPr>
              <a:t>(</a:t>
            </a:r>
            <a:r>
              <a:rPr kumimoji="0" lang="ja-JP" altLang="en-US" sz="2400" dirty="0" smtClean="0">
                <a:latin typeface="MS UI Gothic" pitchFamily="50" charset="-128"/>
                <a:ea typeface="MS UI Gothic" pitchFamily="50" charset="-128"/>
              </a:rPr>
              <a:t>旧様式）を手書き等で修正することにより使用</a:t>
            </a:r>
            <a:r>
              <a:rPr kumimoji="0" lang="ja-JP" altLang="en-US" sz="2400" dirty="0">
                <a:latin typeface="MS UI Gothic" pitchFamily="50" charset="-128"/>
                <a:ea typeface="MS UI Gothic" pitchFamily="50" charset="-128"/>
              </a:rPr>
              <a:t>可能。</a:t>
            </a:r>
            <a:endParaRPr kumimoji="0" lang="en-US" altLang="ja-JP" sz="2400" dirty="0">
              <a:latin typeface="MS UI Gothic" pitchFamily="50" charset="-128"/>
              <a:ea typeface="MS UI Gothic" pitchFamily="50" charset="-128"/>
            </a:endParaRPr>
          </a:p>
        </p:txBody>
      </p:sp>
      <p:sp>
        <p:nvSpPr>
          <p:cNvPr id="7" name="タイトル 2"/>
          <p:cNvSpPr>
            <a:spLocks noGrp="1"/>
          </p:cNvSpPr>
          <p:nvPr>
            <p:ph type="title"/>
          </p:nvPr>
        </p:nvSpPr>
        <p:spPr>
          <a:xfrm>
            <a:off x="457200" y="116632"/>
            <a:ext cx="8229600" cy="792088"/>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後発医薬品の使用促進について</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AE1678BF-55CB-471B-9408-944E42C31CD3}" type="slidenum">
              <a:rPr lang="en-US" sz="1400">
                <a:effectLst>
                  <a:outerShdw blurRad="38100" dist="38100" dir="2700000" algn="tl">
                    <a:srgbClr val="000000">
                      <a:alpha val="43137"/>
                    </a:srgbClr>
                  </a:outerShdw>
                </a:effectLst>
              </a:rPr>
              <a:pPr algn="r">
                <a:defRPr/>
              </a:pPr>
              <a:t>330</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7668344" y="1196752"/>
            <a:ext cx="118864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691</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0"/>
            <a:ext cx="8136904" cy="6858000"/>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endParaRPr kumimoji="0" lang="ja-JP" altLang="en-US" sz="2000" dirty="0">
              <a:latin typeface="MS UI Gothic" pitchFamily="50" charset="-128"/>
              <a:ea typeface="MS UI Gothic" pitchFamily="50" charset="-128"/>
            </a:endParaRPr>
          </a:p>
        </p:txBody>
      </p:sp>
      <p:pic>
        <p:nvPicPr>
          <p:cNvPr id="481285" name="Picture 2"/>
          <p:cNvPicPr>
            <a:picLocks noChangeAspect="1" noChangeArrowheads="1"/>
          </p:cNvPicPr>
          <p:nvPr/>
        </p:nvPicPr>
        <p:blipFill>
          <a:blip r:embed="rId3" cstate="print"/>
          <a:srcRect/>
          <a:stretch>
            <a:fillRect/>
          </a:stretch>
        </p:blipFill>
        <p:spPr bwMode="auto">
          <a:xfrm>
            <a:off x="1628775" y="188913"/>
            <a:ext cx="5886450" cy="6553200"/>
          </a:xfrm>
          <a:prstGeom prst="rect">
            <a:avLst/>
          </a:prstGeom>
          <a:noFill/>
          <a:ln w="9525">
            <a:noFill/>
            <a:miter lim="800000"/>
            <a:headEnd/>
            <a:tailEnd/>
          </a:ln>
        </p:spPr>
      </p:pic>
      <p:sp>
        <p:nvSpPr>
          <p:cNvPr id="6" name="円/楕円 5"/>
          <p:cNvSpPr/>
          <p:nvPr/>
        </p:nvSpPr>
        <p:spPr>
          <a:xfrm>
            <a:off x="1908175" y="2708275"/>
            <a:ext cx="935038" cy="216058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424AE5CE-B119-44C3-BD76-6B402E1F3B3E}" type="slidenum">
              <a:rPr lang="en-US" sz="1400">
                <a:effectLst>
                  <a:outerShdw blurRad="38100" dist="38100" dir="2700000" algn="tl">
                    <a:srgbClr val="000000">
                      <a:alpha val="43137"/>
                    </a:srgbClr>
                  </a:outerShdw>
                </a:effectLst>
              </a:rPr>
              <a:pPr algn="r">
                <a:defRPr/>
              </a:pPr>
              <a:t>331</a:t>
            </a:fld>
            <a:endParaRPr lang="en-US" sz="1400" dirty="0">
              <a:effectLst>
                <a:outerShdw blurRad="38100" dist="38100" dir="2700000" algn="tl">
                  <a:srgbClr val="000000">
                    <a:alpha val="43137"/>
                  </a:srgbClr>
                </a:outerShdw>
              </a:effectLst>
            </a:endParaRPr>
          </a:p>
        </p:txBody>
      </p:sp>
      <p:sp>
        <p:nvSpPr>
          <p:cNvPr id="7" name="テキスト ボックス 6"/>
          <p:cNvSpPr txBox="1"/>
          <p:nvPr/>
        </p:nvSpPr>
        <p:spPr>
          <a:xfrm>
            <a:off x="7740352" y="188640"/>
            <a:ext cx="111663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692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医療用麻薬処方日数（</a:t>
            </a:r>
            <a:r>
              <a:rPr lang="en-US" altLang="ja-JP"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14</a:t>
            </a: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日）制限の緩和</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04AFEF65-7D70-4E9D-A6EC-A0759BAF5E34}" type="slidenum">
              <a:rPr lang="en-US" sz="1400">
                <a:effectLst>
                  <a:outerShdw blurRad="38100" dist="38100" dir="2700000" algn="tl">
                    <a:srgbClr val="000000">
                      <a:alpha val="43137"/>
                    </a:srgbClr>
                  </a:outerShdw>
                </a:effectLst>
              </a:rPr>
              <a:pPr algn="r">
                <a:defRPr/>
              </a:pPr>
              <a:t>332</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67544" y="1196752"/>
            <a:ext cx="8208912" cy="4536504"/>
          </a:xfrm>
          <a:prstGeom prst="rect">
            <a:avLst/>
          </a:prstGeom>
          <a:solidFill>
            <a:srgbClr val="FFFFCC"/>
          </a:solidFill>
          <a:effectLst>
            <a:innerShdw blurRad="63500" dist="50800" dir="13500000">
              <a:prstClr val="black">
                <a:alpha val="50000"/>
              </a:prstClr>
            </a:innerShdw>
          </a:effectLst>
        </p:spPr>
        <p:txBody>
          <a:bodyPr anchor="ctr"/>
          <a:lstStyle/>
          <a:p>
            <a:pPr indent="273050" fontAlgn="auto">
              <a:spcBef>
                <a:spcPts val="0"/>
              </a:spcBef>
              <a:spcAft>
                <a:spcPts val="0"/>
              </a:spcAft>
              <a:defRPr/>
            </a:pPr>
            <a:r>
              <a:rPr kumimoji="0" lang="ja-JP" altLang="en-US" sz="2800" dirty="0">
                <a:latin typeface="MS UI Gothic" pitchFamily="50" charset="-128"/>
                <a:ea typeface="MS UI Gothic" pitchFamily="50" charset="-128"/>
              </a:rPr>
              <a:t>緩和医療のさらなる推進の観点から、現場のニーズを踏まえて、</a:t>
            </a:r>
            <a:r>
              <a:rPr kumimoji="0" lang="ja-JP" altLang="en-US" sz="2800" dirty="0">
                <a:solidFill>
                  <a:srgbClr val="0070C0"/>
                </a:solidFill>
                <a:latin typeface="MS UI Gothic" pitchFamily="50" charset="-128"/>
                <a:ea typeface="MS UI Gothic" pitchFamily="50" charset="-128"/>
              </a:rPr>
              <a:t>医療用麻薬である以下の４製剤について、</a:t>
            </a:r>
            <a:r>
              <a:rPr kumimoji="0" lang="ja-JP" altLang="en-US" sz="2800" dirty="0">
                <a:solidFill>
                  <a:srgbClr val="FF0000"/>
                </a:solidFill>
                <a:latin typeface="MS UI Gothic" pitchFamily="50" charset="-128"/>
                <a:ea typeface="MS UI Gothic" pitchFamily="50" charset="-128"/>
              </a:rPr>
              <a:t>３０日分処方</a:t>
            </a:r>
            <a:r>
              <a:rPr kumimoji="0" lang="ja-JP" altLang="en-US" sz="2800" dirty="0">
                <a:latin typeface="MS UI Gothic" pitchFamily="50" charset="-128"/>
                <a:ea typeface="MS UI Gothic" pitchFamily="50" charset="-128"/>
              </a:rPr>
              <a:t>に改める。</a:t>
            </a:r>
            <a:endParaRPr kumimoji="0" lang="en-US" altLang="ja-JP" sz="2800" dirty="0">
              <a:latin typeface="MS UI Gothic" pitchFamily="50" charset="-128"/>
              <a:ea typeface="MS UI Gothic" pitchFamily="50" charset="-128"/>
            </a:endParaRPr>
          </a:p>
          <a:p>
            <a:pPr indent="273050" fontAlgn="auto">
              <a:spcBef>
                <a:spcPts val="0"/>
              </a:spcBef>
              <a:spcAft>
                <a:spcPts val="0"/>
              </a:spcAft>
              <a:defRPr/>
            </a:pPr>
            <a:endParaRPr kumimoji="0" lang="ja-JP" altLang="en-US" sz="2800" dirty="0">
              <a:latin typeface="MS UI Gothic" pitchFamily="50" charset="-128"/>
              <a:ea typeface="MS UI Gothic" pitchFamily="50" charset="-128"/>
            </a:endParaRPr>
          </a:p>
          <a:p>
            <a:pPr marL="273050" fontAlgn="auto">
              <a:spcBef>
                <a:spcPts val="0"/>
              </a:spcBef>
              <a:spcAft>
                <a:spcPts val="0"/>
              </a:spcAft>
              <a:defRPr/>
            </a:pPr>
            <a:r>
              <a:rPr kumimoji="0" lang="ja-JP" altLang="en-US" sz="2800" dirty="0">
                <a:latin typeface="MS UI Gothic" pitchFamily="50" charset="-128"/>
                <a:ea typeface="MS UI Gothic" pitchFamily="50" charset="-128"/>
              </a:rPr>
              <a:t>・ コデインリン酸塩（内用）</a:t>
            </a:r>
          </a:p>
          <a:p>
            <a:pPr marL="273050" fontAlgn="auto">
              <a:spcBef>
                <a:spcPts val="0"/>
              </a:spcBef>
              <a:spcAft>
                <a:spcPts val="0"/>
              </a:spcAft>
              <a:defRPr/>
            </a:pPr>
            <a:r>
              <a:rPr kumimoji="0" lang="ja-JP" altLang="en-US" sz="2800" dirty="0">
                <a:latin typeface="MS UI Gothic" pitchFamily="50" charset="-128"/>
                <a:ea typeface="MS UI Gothic" pitchFamily="50" charset="-128"/>
              </a:rPr>
              <a:t>・ ジヒドロコデインリン酸塩（内用）</a:t>
            </a:r>
          </a:p>
          <a:p>
            <a:pPr marL="273050" fontAlgn="auto">
              <a:spcBef>
                <a:spcPts val="0"/>
              </a:spcBef>
              <a:spcAft>
                <a:spcPts val="0"/>
              </a:spcAft>
              <a:defRPr/>
            </a:pPr>
            <a:r>
              <a:rPr kumimoji="0" lang="ja-JP" altLang="en-US" sz="2800" dirty="0">
                <a:latin typeface="MS UI Gothic" pitchFamily="50" charset="-128"/>
                <a:ea typeface="MS UI Gothic" pitchFamily="50" charset="-128"/>
              </a:rPr>
              <a:t>・ フェンタニルクエン酸塩の注射剤（注射）</a:t>
            </a:r>
          </a:p>
          <a:p>
            <a:pPr marL="273050" fontAlgn="auto">
              <a:spcBef>
                <a:spcPts val="0"/>
              </a:spcBef>
              <a:spcAft>
                <a:spcPts val="0"/>
              </a:spcAft>
              <a:defRPr/>
            </a:pPr>
            <a:r>
              <a:rPr kumimoji="0" lang="ja-JP" altLang="en-US" sz="2800" dirty="0">
                <a:latin typeface="MS UI Gothic" pitchFamily="50" charset="-128"/>
                <a:ea typeface="MS UI Gothic" pitchFamily="50" charset="-128"/>
              </a:rPr>
              <a:t>・ フェンタニルクエン酸塩の経皮吸収型製剤（外用）</a:t>
            </a:r>
            <a:endParaRPr kumimoji="0" lang="en-US" altLang="ja-JP" sz="2800" dirty="0">
              <a:latin typeface="MS UI Gothic" pitchFamily="50" charset="-128"/>
              <a:ea typeface="MS UI Gothic" pitchFamily="50" charset="-128"/>
            </a:endParaRPr>
          </a:p>
        </p:txBody>
      </p:sp>
      <p:sp>
        <p:nvSpPr>
          <p:cNvPr id="5" name="テキスト ボックス 4"/>
          <p:cNvSpPr txBox="1"/>
          <p:nvPr/>
        </p:nvSpPr>
        <p:spPr>
          <a:xfrm>
            <a:off x="6804248" y="1340768"/>
            <a:ext cx="212474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掲示事項等告示</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695</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nvPr>
        </p:nvGraphicFramePr>
        <p:xfrm>
          <a:off x="467544" y="1772816"/>
          <a:ext cx="8136904" cy="4921822"/>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360448">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nchor="ctr">
                    <a:solidFill>
                      <a:schemeClr val="accent5">
                        <a:lumMod val="20000"/>
                        <a:lumOff val="80000"/>
                      </a:schemeClr>
                    </a:solidFill>
                  </a:tcPr>
                </a:tc>
              </a:tr>
              <a:tr h="4525582">
                <a:tc>
                  <a:txBody>
                    <a:bodyPr/>
                    <a:lstStyle/>
                    <a:p>
                      <a:pPr>
                        <a:spcAft>
                          <a:spcPts val="600"/>
                        </a:spcAft>
                      </a:pPr>
                      <a:r>
                        <a:rPr kumimoji="1" lang="en-US" altLang="ja-JP" sz="2000" baseline="0" dirty="0" smtClean="0">
                          <a:solidFill>
                            <a:schemeClr val="tx1"/>
                          </a:solidFill>
                          <a:latin typeface="MS UI Gothic" pitchFamily="50" charset="-128"/>
                          <a:ea typeface="MS UI Gothic" pitchFamily="50" charset="-128"/>
                          <a:cs typeface="+mn-cs"/>
                        </a:rPr>
                        <a:t>【</a:t>
                      </a:r>
                      <a:r>
                        <a:rPr kumimoji="1" lang="ja-JP" altLang="en-US" sz="2000" baseline="0" dirty="0" smtClean="0">
                          <a:solidFill>
                            <a:schemeClr val="tx1"/>
                          </a:solidFill>
                          <a:latin typeface="MS UI Gothic" pitchFamily="50" charset="-128"/>
                          <a:ea typeface="MS UI Gothic" pitchFamily="50" charset="-128"/>
                          <a:cs typeface="+mn-cs"/>
                        </a:rPr>
                        <a:t>投薬／注射 薬剤</a:t>
                      </a:r>
                      <a:r>
                        <a:rPr kumimoji="1" lang="en-US" altLang="ja-JP" sz="2000" baseline="0" dirty="0" smtClean="0">
                          <a:solidFill>
                            <a:schemeClr val="tx1"/>
                          </a:solidFill>
                          <a:latin typeface="MS UI Gothic" pitchFamily="50" charset="-128"/>
                          <a:ea typeface="MS UI Gothic" pitchFamily="50" charset="-128"/>
                          <a:cs typeface="+mn-cs"/>
                        </a:rPr>
                        <a:t>】</a:t>
                      </a:r>
                    </a:p>
                    <a:p>
                      <a:pPr marL="0" indent="273050"/>
                      <a:r>
                        <a:rPr kumimoji="1" lang="ja-JP" altLang="en-US" sz="2000" baseline="0" dirty="0" smtClean="0">
                          <a:solidFill>
                            <a:schemeClr val="tx1"/>
                          </a:solidFill>
                          <a:latin typeface="MS UI Gothic" pitchFamily="50" charset="-128"/>
                          <a:ea typeface="MS UI Gothic" pitchFamily="50" charset="-128"/>
                          <a:cs typeface="+mn-cs"/>
                        </a:rPr>
                        <a:t>入院時生活療養費に係る生活療養の食事の提供たる療養を受けている患者又は入院中の患者以外の患者に対して投与された</a:t>
                      </a:r>
                      <a:r>
                        <a:rPr kumimoji="1" lang="ja-JP" altLang="en-US" sz="2000" b="1" baseline="0" dirty="0" smtClean="0">
                          <a:solidFill>
                            <a:srgbClr val="FF0000"/>
                          </a:solidFill>
                          <a:latin typeface="MS UI Gothic" pitchFamily="50" charset="-128"/>
                          <a:ea typeface="MS UI Gothic" pitchFamily="50" charset="-128"/>
                          <a:cs typeface="+mn-cs"/>
                        </a:rPr>
                        <a:t>ビタミン剤については、</a:t>
                      </a:r>
                      <a:r>
                        <a:rPr kumimoji="1" lang="ja-JP" altLang="en-US" sz="2000" baseline="0" dirty="0" smtClean="0">
                          <a:solidFill>
                            <a:schemeClr val="tx1"/>
                          </a:solidFill>
                          <a:latin typeface="MS UI Gothic" pitchFamily="50" charset="-128"/>
                          <a:ea typeface="MS UI Gothic" pitchFamily="50" charset="-128"/>
                          <a:cs typeface="+mn-cs"/>
                        </a:rPr>
                        <a:t>当該患者の疾患又は症状の原因がビタミンの欠乏又は代謝異常であることが明らかであり、かつ、必要なビタミンを食事により摂取することが困難である場合その他これに準ずる場合であって、医師が当該ビタミン剤の投与が有効であると判断したときを除き、これを算定しない。</a:t>
                      </a:r>
                      <a:endParaRPr kumimoji="1" lang="ja-JP" altLang="en-US" sz="2000" b="1" i="0" u="sng"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pPr>
                        <a:spcAft>
                          <a:spcPts val="600"/>
                        </a:spcAft>
                      </a:pPr>
                      <a:r>
                        <a:rPr kumimoji="1" lang="en-US" altLang="ja-JP" sz="2000" baseline="0" dirty="0" smtClean="0">
                          <a:solidFill>
                            <a:schemeClr val="tx1"/>
                          </a:solidFill>
                          <a:latin typeface="MS UI Gothic" pitchFamily="50" charset="-128"/>
                          <a:ea typeface="MS UI Gothic" pitchFamily="50" charset="-128"/>
                          <a:cs typeface="+mn-cs"/>
                        </a:rPr>
                        <a:t>【</a:t>
                      </a:r>
                      <a:r>
                        <a:rPr kumimoji="1" lang="ja-JP" altLang="en-US" sz="2000" baseline="0" dirty="0" smtClean="0">
                          <a:solidFill>
                            <a:schemeClr val="tx1"/>
                          </a:solidFill>
                          <a:latin typeface="MS UI Gothic" pitchFamily="50" charset="-128"/>
                          <a:ea typeface="MS UI Gothic" pitchFamily="50" charset="-128"/>
                          <a:cs typeface="+mn-cs"/>
                        </a:rPr>
                        <a:t>投薬／注射 薬剤</a:t>
                      </a:r>
                      <a:r>
                        <a:rPr kumimoji="1" lang="en-US" altLang="ja-JP" sz="2000" baseline="0" dirty="0" smtClean="0">
                          <a:solidFill>
                            <a:schemeClr val="tx1"/>
                          </a:solidFill>
                          <a:latin typeface="MS UI Gothic" pitchFamily="50" charset="-128"/>
                          <a:ea typeface="MS UI Gothic" pitchFamily="50" charset="-128"/>
                          <a:cs typeface="+mn-cs"/>
                        </a:rPr>
                        <a:t>】</a:t>
                      </a:r>
                    </a:p>
                    <a:p>
                      <a:pPr marL="0" indent="273050"/>
                      <a:r>
                        <a:rPr kumimoji="1" lang="ja-JP" altLang="en-US" sz="2000" baseline="0" dirty="0" smtClean="0">
                          <a:solidFill>
                            <a:schemeClr val="tx1"/>
                          </a:solidFill>
                          <a:latin typeface="MS UI Gothic" pitchFamily="50" charset="-128"/>
                          <a:ea typeface="MS UI Gothic" pitchFamily="50" charset="-128"/>
                          <a:cs typeface="+mn-cs"/>
                        </a:rPr>
                        <a:t>入院時生活療養費に係る生活療養の食事の提供たる療養を受けている患者又は入院中の患者以外の患者に対して投与されたビタミン剤</a:t>
                      </a:r>
                      <a:r>
                        <a:rPr kumimoji="1" lang="ja-JP" altLang="en-US" sz="2000" b="1" u="sng" baseline="0" dirty="0" smtClean="0">
                          <a:solidFill>
                            <a:schemeClr val="tx1"/>
                          </a:solidFill>
                          <a:latin typeface="MS UI Gothic" pitchFamily="50" charset="-128"/>
                          <a:ea typeface="MS UI Gothic" pitchFamily="50" charset="-128"/>
                          <a:cs typeface="+mn-cs"/>
                        </a:rPr>
                        <a:t>（ビタミンＢ群製剤及びビタミンＣ製剤に限る。）</a:t>
                      </a:r>
                      <a:r>
                        <a:rPr kumimoji="1" lang="ja-JP" altLang="en-US" sz="2000" baseline="0" dirty="0" smtClean="0">
                          <a:solidFill>
                            <a:schemeClr val="tx1"/>
                          </a:solidFill>
                          <a:latin typeface="MS UI Gothic" pitchFamily="50" charset="-128"/>
                          <a:ea typeface="MS UI Gothic" pitchFamily="50" charset="-128"/>
                          <a:cs typeface="+mn-cs"/>
                        </a:rPr>
                        <a:t>については、当該患者の疾患又は症状の原因がビタミンの欠乏又は代謝異常であることが明らかであり、かつ、必要なビタミンを食事により摂取することが困難である場合その他これに準ずる場合</a:t>
                      </a:r>
                    </a:p>
                    <a:p>
                      <a:r>
                        <a:rPr kumimoji="1" lang="ja-JP" altLang="en-US" sz="2000" baseline="0" dirty="0" smtClean="0">
                          <a:solidFill>
                            <a:schemeClr val="tx1"/>
                          </a:solidFill>
                          <a:latin typeface="MS UI Gothic" pitchFamily="50" charset="-128"/>
                          <a:ea typeface="MS UI Gothic" pitchFamily="50" charset="-128"/>
                          <a:cs typeface="+mn-cs"/>
                        </a:rPr>
                        <a:t>であって、医師が当該ビタミン剤の投与が有効であると判断した場合を除き、これを算定しない。</a:t>
                      </a:r>
                      <a:endParaRPr kumimoji="1" lang="ja-JP" altLang="en-US" sz="2000" b="1" i="0" u="sng"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7"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ビタミン剤の取扱い</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E2D3FDF5-5DFC-48EB-9E07-6696FBE5F1B8}" type="slidenum">
              <a:rPr lang="en-US" sz="1400">
                <a:effectLst>
                  <a:outerShdw blurRad="38100" dist="38100" dir="2700000" algn="tl">
                    <a:srgbClr val="000000">
                      <a:alpha val="43137"/>
                    </a:srgbClr>
                  </a:outerShdw>
                </a:effectLst>
              </a:rPr>
              <a:pPr algn="r">
                <a:defRPr/>
              </a:pPr>
              <a:t>333</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908720"/>
            <a:ext cx="8136904" cy="792088"/>
          </a:xfrm>
          <a:prstGeom prst="rect">
            <a:avLst/>
          </a:prstGeom>
          <a:solidFill>
            <a:srgbClr val="FFFFCC"/>
          </a:solidFill>
          <a:effectLst>
            <a:innerShdw blurRad="63500" dist="50800" dir="13500000">
              <a:prstClr val="black">
                <a:alpha val="50000"/>
              </a:prstClr>
            </a:innerShdw>
          </a:effectLst>
        </p:spPr>
        <p:txBody>
          <a:bodyPr anchor="ctr"/>
          <a:lstStyle/>
          <a:p>
            <a:pPr indent="177800" fontAlgn="auto">
              <a:spcBef>
                <a:spcPts val="0"/>
              </a:spcBef>
              <a:spcAft>
                <a:spcPts val="0"/>
              </a:spcAft>
              <a:defRPr/>
            </a:pPr>
            <a:r>
              <a:rPr kumimoji="0" lang="ja-JP" altLang="en-US" sz="2400" dirty="0">
                <a:latin typeface="MS UI Gothic" pitchFamily="50" charset="-128"/>
                <a:ea typeface="MS UI Gothic" pitchFamily="50" charset="-128"/>
              </a:rPr>
              <a:t>ビタミンＢ群製剤及びビタミンＣ製剤以外のビタミン製剤についても、</a:t>
            </a:r>
            <a:r>
              <a:rPr kumimoji="0" lang="ja-JP" altLang="en-US" sz="2400" dirty="0">
                <a:solidFill>
                  <a:srgbClr val="0070C0"/>
                </a:solidFill>
                <a:latin typeface="MS UI Gothic" pitchFamily="50" charset="-128"/>
                <a:ea typeface="MS UI Gothic" pitchFamily="50" charset="-128"/>
              </a:rPr>
              <a:t>「単なる栄養補給目的」での投与は算定不可</a:t>
            </a:r>
            <a:r>
              <a:rPr kumimoji="0" lang="ja-JP" altLang="en-US" sz="2400" dirty="0">
                <a:latin typeface="MS UI Gothic" pitchFamily="50" charset="-128"/>
                <a:ea typeface="MS UI Gothic" pitchFamily="50" charset="-128"/>
              </a:rPr>
              <a:t>とする。</a:t>
            </a:r>
            <a:endParaRPr kumimoji="0" lang="ja-JP" altLang="en-US" sz="2200" dirty="0">
              <a:latin typeface="MS UI Gothic" pitchFamily="50" charset="-128"/>
              <a:ea typeface="MS UI Gothic" pitchFamily="50" charset="-128"/>
            </a:endParaRPr>
          </a:p>
        </p:txBody>
      </p:sp>
      <p:sp>
        <p:nvSpPr>
          <p:cNvPr id="9" name="テキスト ボックス 8"/>
          <p:cNvSpPr txBox="1"/>
          <p:nvPr/>
        </p:nvSpPr>
        <p:spPr>
          <a:xfrm>
            <a:off x="7308304" y="1412776"/>
            <a:ext cx="16561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313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318</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8313" y="1268413"/>
            <a:ext cx="8229600" cy="2089150"/>
          </a:xfrm>
        </p:spPr>
        <p:txBody>
          <a:bodyPr anchor="ctr"/>
          <a:lstStyle/>
          <a:p>
            <a:pPr eaLnBrk="1" fontAlgn="auto" hangingPunct="1">
              <a:spcBef>
                <a:spcPts val="0"/>
              </a:spcBef>
              <a:spcAft>
                <a:spcPts val="1200"/>
              </a:spcAft>
              <a:defRPr/>
            </a:pP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特掲診療料</a:t>
            </a: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t>
            </a:r>
            <a:r>
              <a:rPr lang="ja-JP" altLang="en-US" sz="4000" b="1" u="sng"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注　　薬</a:t>
            </a:r>
            <a:endParaRPr lang="ja-JP" altLang="en-US" sz="4000" b="1" u="sng" spc="6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スライド番号プレースホルダ 7"/>
          <p:cNvSpPr txBox="1">
            <a:spLocks/>
          </p:cNvSpPr>
          <p:nvPr/>
        </p:nvSpPr>
        <p:spPr>
          <a:xfrm>
            <a:off x="6840538" y="6480175"/>
            <a:ext cx="2133600" cy="339725"/>
          </a:xfrm>
          <a:prstGeom prst="rect">
            <a:avLst/>
          </a:prstGeom>
        </p:spPr>
        <p:txBody>
          <a:bodyPr/>
          <a:lstStyle/>
          <a:p>
            <a:pPr algn="r" fontAlgn="auto">
              <a:spcBef>
                <a:spcPts val="0"/>
              </a:spcBef>
              <a:spcAft>
                <a:spcPts val="0"/>
              </a:spcAft>
              <a:defRPr/>
            </a:pPr>
            <a:fld id="{44123722-41B8-4E12-961A-8A0A72E79E11}" type="slidenum">
              <a:rPr kumimoji="0" lang="en-US" sz="1400">
                <a:effectLst>
                  <a:outerShdw blurRad="38100" dist="38100" dir="2700000" algn="tl">
                    <a:srgbClr val="000000">
                      <a:alpha val="43137"/>
                    </a:srgbClr>
                  </a:outerShdw>
                </a:effectLst>
                <a:latin typeface="+mn-lt"/>
                <a:ea typeface="+mn-ea"/>
              </a:rPr>
              <a:pPr algn="r" fontAlgn="auto">
                <a:spcBef>
                  <a:spcPts val="0"/>
                </a:spcBef>
                <a:spcAft>
                  <a:spcPts val="0"/>
                </a:spcAft>
                <a:defRPr/>
              </a:pPr>
              <a:t>334</a:t>
            </a:fld>
            <a:endParaRPr kumimoji="0" lang="en-US" sz="1400" dirty="0">
              <a:effectLst>
                <a:outerShdw blurRad="38100" dist="38100" dir="2700000" algn="tl">
                  <a:srgbClr val="000000">
                    <a:alpha val="43137"/>
                  </a:srgbClr>
                </a:outerShdw>
              </a:effectLst>
              <a:latin typeface="+mn-lt"/>
              <a:ea typeface="+mn-ea"/>
            </a:endParaRPr>
          </a:p>
        </p:txBody>
      </p:sp>
    </p:spTree>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extLst>
              <p:ext uri="{D42A27DB-BD31-4B8C-83A1-F6EECF244321}">
                <p14:modId xmlns:p14="http://schemas.microsoft.com/office/powerpoint/2010/main" xmlns="" val="3574612168"/>
              </p:ext>
            </p:extLst>
          </p:nvPr>
        </p:nvGraphicFramePr>
        <p:xfrm>
          <a:off x="467544" y="2564904"/>
          <a:ext cx="8229600" cy="4161739"/>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36499">
                <a:tc>
                  <a:txBody>
                    <a:bodyPr/>
                    <a:lstStyle/>
                    <a:p>
                      <a:pPr algn="ctr"/>
                      <a:r>
                        <a:rPr kumimoji="1" lang="ja-JP" altLang="en-US" sz="1600" b="1" dirty="0" smtClean="0">
                          <a:solidFill>
                            <a:srgbClr val="FF0000"/>
                          </a:solidFill>
                          <a:latin typeface="MS UI Gothic" pitchFamily="50" charset="-128"/>
                          <a:ea typeface="MS UI Gothic" pitchFamily="50" charset="-128"/>
                        </a:rPr>
                        <a:t>改　定　後</a:t>
                      </a:r>
                      <a:endParaRPr kumimoji="1" lang="ja-JP" altLang="en-US" sz="16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600" dirty="0" smtClean="0">
                          <a:latin typeface="MS UI Gothic" pitchFamily="50" charset="-128"/>
                          <a:ea typeface="MS UI Gothic" pitchFamily="50" charset="-128"/>
                        </a:rPr>
                        <a:t>現　　行</a:t>
                      </a:r>
                      <a:endParaRPr kumimoji="1" lang="ja-JP" altLang="en-US" sz="1600" dirty="0">
                        <a:latin typeface="MS UI Gothic" pitchFamily="50" charset="-128"/>
                        <a:ea typeface="MS UI Gothic" pitchFamily="50" charset="-128"/>
                      </a:endParaRPr>
                    </a:p>
                  </a:txBody>
                  <a:tcPr anchor="ctr">
                    <a:solidFill>
                      <a:schemeClr val="accent5">
                        <a:lumMod val="20000"/>
                        <a:lumOff val="80000"/>
                      </a:schemeClr>
                    </a:solidFill>
                  </a:tcPr>
                </a:tc>
              </a:tr>
              <a:tr h="2975869">
                <a:tc>
                  <a:txBody>
                    <a:bodyPr/>
                    <a:lstStyle/>
                    <a:p>
                      <a:r>
                        <a:rPr kumimoji="1" lang="ja-JP" altLang="en-US" sz="1600" baseline="0" dirty="0" smtClean="0">
                          <a:solidFill>
                            <a:schemeClr val="tx1"/>
                          </a:solidFill>
                          <a:latin typeface="MS UI Gothic" pitchFamily="50" charset="-128"/>
                          <a:ea typeface="MS UI Gothic" pitchFamily="50" charset="-128"/>
                          <a:cs typeface="+mn-cs"/>
                        </a:rPr>
                        <a:t>第６部　注射　</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通則６：</a:t>
                      </a:r>
                      <a:r>
                        <a:rPr kumimoji="1" lang="zh-CN" altLang="en-US" sz="1600" baseline="0" dirty="0" smtClean="0">
                          <a:solidFill>
                            <a:schemeClr val="tx1"/>
                          </a:solidFill>
                          <a:latin typeface="MS UI Gothic" pitchFamily="50" charset="-128"/>
                          <a:ea typeface="MS UI Gothic" pitchFamily="50" charset="-128"/>
                          <a:cs typeface="+mn-cs"/>
                        </a:rPr>
                        <a:t>外来化学療法加算</a:t>
                      </a:r>
                      <a:r>
                        <a:rPr kumimoji="1" lang="en-US" altLang="ja-JP" sz="1600" baseline="0" dirty="0" smtClean="0">
                          <a:solidFill>
                            <a:schemeClr val="tx1"/>
                          </a:solidFill>
                          <a:latin typeface="MS UI Gothic" pitchFamily="50" charset="-128"/>
                          <a:ea typeface="MS UI Gothic" pitchFamily="50" charset="-128"/>
                          <a:cs typeface="+mn-cs"/>
                        </a:rPr>
                        <a:t>】</a:t>
                      </a:r>
                      <a:endParaRPr kumimoji="1" lang="en-US" altLang="zh-CN" sz="1600" baseline="0" dirty="0" smtClean="0">
                        <a:solidFill>
                          <a:schemeClr val="tx1"/>
                        </a:solidFill>
                        <a:latin typeface="MS UI Gothic" pitchFamily="50" charset="-128"/>
                        <a:ea typeface="MS UI Gothic" pitchFamily="50" charset="-128"/>
                        <a:cs typeface="+mn-cs"/>
                      </a:endParaRPr>
                    </a:p>
                    <a:p>
                      <a:r>
                        <a:rPr kumimoji="1" lang="zh-CN" altLang="en-US" sz="1600" baseline="0" dirty="0" smtClean="0">
                          <a:solidFill>
                            <a:schemeClr val="tx1"/>
                          </a:solidFill>
                          <a:latin typeface="MS UI Gothic" pitchFamily="50" charset="-128"/>
                          <a:ea typeface="MS UI Gothic" pitchFamily="50" charset="-128"/>
                          <a:cs typeface="+mn-cs"/>
                        </a:rPr>
                        <a:t>１</a:t>
                      </a:r>
                      <a:r>
                        <a:rPr kumimoji="1" lang="ja-JP" altLang="en-US" sz="1600" baseline="0" dirty="0" smtClean="0">
                          <a:solidFill>
                            <a:schemeClr val="tx1"/>
                          </a:solidFill>
                          <a:latin typeface="MS UI Gothic" pitchFamily="50" charset="-128"/>
                          <a:ea typeface="MS UI Gothic" pitchFamily="50" charset="-128"/>
                          <a:cs typeface="+mn-cs"/>
                        </a:rPr>
                        <a:t>　</a:t>
                      </a:r>
                      <a:r>
                        <a:rPr kumimoji="1" lang="zh-CN" altLang="en-US" sz="1600" baseline="0" dirty="0" smtClean="0">
                          <a:solidFill>
                            <a:schemeClr val="tx1"/>
                          </a:solidFill>
                          <a:latin typeface="MS UI Gothic" pitchFamily="50" charset="-128"/>
                          <a:ea typeface="MS UI Gothic" pitchFamily="50" charset="-128"/>
                          <a:cs typeface="+mn-cs"/>
                        </a:rPr>
                        <a:t>外来化学療法加算１</a:t>
                      </a:r>
                    </a:p>
                    <a:p>
                      <a:r>
                        <a:rPr kumimoji="1" lang="ja-JP" altLang="en-US" sz="1600" baseline="0" dirty="0" smtClean="0">
                          <a:solidFill>
                            <a:schemeClr val="tx1"/>
                          </a:solidFill>
                          <a:latin typeface="MS UI Gothic" pitchFamily="50" charset="-128"/>
                          <a:ea typeface="MS UI Gothic" pitchFamily="50" charset="-128"/>
                          <a:cs typeface="+mn-cs"/>
                        </a:rPr>
                        <a:t>　</a:t>
                      </a:r>
                      <a:r>
                        <a:rPr kumimoji="1" lang="ja-JP" altLang="en-US" sz="1600" b="1" baseline="0" dirty="0" smtClean="0">
                          <a:solidFill>
                            <a:srgbClr val="FF0000"/>
                          </a:solidFill>
                          <a:latin typeface="MS UI Gothic" pitchFamily="50" charset="-128"/>
                          <a:ea typeface="MS UI Gothic" pitchFamily="50" charset="-128"/>
                          <a:cs typeface="+mn-cs"/>
                        </a:rPr>
                        <a:t>イ　外来化学療法加算Ａ</a:t>
                      </a:r>
                    </a:p>
                    <a:p>
                      <a:pPr marL="273050" indent="0"/>
                      <a:r>
                        <a:rPr kumimoji="1" lang="en-US" altLang="ja-JP" sz="1600" b="1" baseline="0" dirty="0" smtClean="0">
                          <a:solidFill>
                            <a:srgbClr val="FF0000"/>
                          </a:solidFill>
                          <a:latin typeface="MS UI Gothic" pitchFamily="50" charset="-128"/>
                          <a:ea typeface="MS UI Gothic" pitchFamily="50" charset="-128"/>
                          <a:cs typeface="+mn-cs"/>
                        </a:rPr>
                        <a:t>(1)</a:t>
                      </a:r>
                      <a:r>
                        <a:rPr kumimoji="1" lang="ja-JP" altLang="en-US" sz="1600" b="1" baseline="0" dirty="0" smtClean="0">
                          <a:solidFill>
                            <a:srgbClr val="FF0000"/>
                          </a:solidFill>
                          <a:latin typeface="MS UI Gothic" pitchFamily="50" charset="-128"/>
                          <a:ea typeface="MS UI Gothic" pitchFamily="50" charset="-128"/>
                          <a:cs typeface="+mn-cs"/>
                        </a:rPr>
                        <a:t>　１５歳未満 　　　　　７８０点（新）</a:t>
                      </a:r>
                      <a:endParaRPr kumimoji="1" lang="en-US" altLang="ja-JP" sz="1600" b="1" baseline="0" dirty="0" smtClean="0">
                        <a:solidFill>
                          <a:srgbClr val="FF0000"/>
                        </a:solidFill>
                        <a:latin typeface="MS UI Gothic" pitchFamily="50" charset="-128"/>
                        <a:ea typeface="MS UI Gothic" pitchFamily="50" charset="-128"/>
                        <a:cs typeface="+mn-cs"/>
                      </a:endParaRPr>
                    </a:p>
                    <a:p>
                      <a:pPr marL="273050" indent="0"/>
                      <a:r>
                        <a:rPr kumimoji="1" lang="en-US" altLang="ja-JP" sz="1600" b="1" baseline="0" dirty="0" smtClean="0">
                          <a:solidFill>
                            <a:srgbClr val="FF0000"/>
                          </a:solidFill>
                          <a:latin typeface="MS UI Gothic" pitchFamily="50" charset="-128"/>
                          <a:ea typeface="MS UI Gothic" pitchFamily="50" charset="-128"/>
                          <a:cs typeface="+mn-cs"/>
                        </a:rPr>
                        <a:t>(2)</a:t>
                      </a:r>
                      <a:r>
                        <a:rPr kumimoji="1" lang="ja-JP" altLang="en-US" sz="1600" b="1" baseline="0" dirty="0" smtClean="0">
                          <a:solidFill>
                            <a:srgbClr val="FF0000"/>
                          </a:solidFill>
                          <a:latin typeface="MS UI Gothic" pitchFamily="50" charset="-128"/>
                          <a:ea typeface="MS UI Gothic" pitchFamily="50" charset="-128"/>
                          <a:cs typeface="+mn-cs"/>
                        </a:rPr>
                        <a:t>　１５歳以上 　　　　　５８０点（新）</a:t>
                      </a:r>
                      <a:endParaRPr kumimoji="1" lang="en-US" altLang="ja-JP" sz="1600" b="1" baseline="0" dirty="0" smtClean="0">
                        <a:solidFill>
                          <a:srgbClr val="FF0000"/>
                        </a:solidFill>
                        <a:latin typeface="MS UI Gothic" pitchFamily="50" charset="-128"/>
                        <a:ea typeface="MS UI Gothic" pitchFamily="50" charset="-128"/>
                        <a:cs typeface="+mn-cs"/>
                      </a:endParaRPr>
                    </a:p>
                    <a:p>
                      <a:r>
                        <a:rPr kumimoji="1" lang="ja-JP" altLang="en-US" sz="1600" b="1" baseline="0" dirty="0" smtClean="0">
                          <a:solidFill>
                            <a:srgbClr val="FF0000"/>
                          </a:solidFill>
                          <a:latin typeface="MS UI Gothic" pitchFamily="50" charset="-128"/>
                          <a:ea typeface="MS UI Gothic" pitchFamily="50" charset="-128"/>
                          <a:cs typeface="+mn-cs"/>
                        </a:rPr>
                        <a:t>　ロ　外来化学療法加算Ｂ</a:t>
                      </a:r>
                    </a:p>
                    <a:p>
                      <a:pPr marL="273050" indent="0"/>
                      <a:r>
                        <a:rPr kumimoji="1" lang="en-US" altLang="ja-JP" sz="1600" b="1" baseline="0" dirty="0" smtClean="0">
                          <a:solidFill>
                            <a:srgbClr val="FF0000"/>
                          </a:solidFill>
                          <a:latin typeface="MS UI Gothic" pitchFamily="50" charset="-128"/>
                          <a:ea typeface="MS UI Gothic" pitchFamily="50" charset="-128"/>
                          <a:cs typeface="+mn-cs"/>
                        </a:rPr>
                        <a:t>(1)</a:t>
                      </a:r>
                      <a:r>
                        <a:rPr kumimoji="1" lang="ja-JP" altLang="en-US" sz="1600" b="1" baseline="0" dirty="0" smtClean="0">
                          <a:solidFill>
                            <a:srgbClr val="FF0000"/>
                          </a:solidFill>
                          <a:latin typeface="MS UI Gothic" pitchFamily="50" charset="-128"/>
                          <a:ea typeface="MS UI Gothic" pitchFamily="50" charset="-128"/>
                          <a:cs typeface="+mn-cs"/>
                        </a:rPr>
                        <a:t>　１５歳未満 　　　　　６３０点（新）</a:t>
                      </a:r>
                      <a:endParaRPr kumimoji="1" lang="en-US" altLang="ja-JP" sz="1600" b="1" baseline="0" dirty="0" smtClean="0">
                        <a:solidFill>
                          <a:srgbClr val="FF0000"/>
                        </a:solidFill>
                        <a:latin typeface="MS UI Gothic" pitchFamily="50" charset="-128"/>
                        <a:ea typeface="MS UI Gothic" pitchFamily="50" charset="-128"/>
                        <a:cs typeface="+mn-cs"/>
                      </a:endParaRPr>
                    </a:p>
                    <a:p>
                      <a:pPr marL="273050" indent="0"/>
                      <a:r>
                        <a:rPr kumimoji="1" lang="en-US" altLang="ja-JP" sz="1600" b="1" baseline="0" dirty="0" smtClean="0">
                          <a:solidFill>
                            <a:srgbClr val="FF0000"/>
                          </a:solidFill>
                          <a:latin typeface="MS UI Gothic" pitchFamily="50" charset="-128"/>
                          <a:ea typeface="MS UI Gothic" pitchFamily="50" charset="-128"/>
                          <a:cs typeface="+mn-cs"/>
                        </a:rPr>
                        <a:t>(2)</a:t>
                      </a:r>
                      <a:r>
                        <a:rPr kumimoji="1" lang="ja-JP" altLang="en-US" sz="1600" b="1" baseline="0" dirty="0" smtClean="0">
                          <a:solidFill>
                            <a:srgbClr val="FF0000"/>
                          </a:solidFill>
                          <a:latin typeface="MS UI Gothic" pitchFamily="50" charset="-128"/>
                          <a:ea typeface="MS UI Gothic" pitchFamily="50" charset="-128"/>
                          <a:cs typeface="+mn-cs"/>
                        </a:rPr>
                        <a:t>　１５歳以上　　　　　 ４３０点（新）</a:t>
                      </a:r>
                      <a:r>
                        <a:rPr kumimoji="1" lang="zh-CN" altLang="en-US" sz="1600" b="1" baseline="0" dirty="0" smtClean="0">
                          <a:solidFill>
                            <a:srgbClr val="FF0000"/>
                          </a:solidFill>
                          <a:latin typeface="MS UI Gothic" pitchFamily="50" charset="-128"/>
                          <a:ea typeface="MS UI Gothic" pitchFamily="50" charset="-128"/>
                          <a:cs typeface="+mn-cs"/>
                        </a:rPr>
                        <a:t> </a:t>
                      </a:r>
                      <a:endParaRPr kumimoji="1" lang="en-US" altLang="zh-CN" sz="1600" b="1" baseline="0" dirty="0" smtClean="0">
                        <a:solidFill>
                          <a:srgbClr val="FF0000"/>
                        </a:solidFill>
                        <a:latin typeface="MS UI Gothic" pitchFamily="50" charset="-128"/>
                        <a:ea typeface="MS UI Gothic" pitchFamily="50" charset="-128"/>
                        <a:cs typeface="+mn-cs"/>
                      </a:endParaRPr>
                    </a:p>
                    <a:p>
                      <a:pPr>
                        <a:spcBef>
                          <a:spcPts val="600"/>
                        </a:spcBef>
                      </a:pPr>
                      <a:r>
                        <a:rPr kumimoji="1" lang="zh-CN" altLang="en-US" sz="1600" baseline="0" dirty="0" smtClean="0">
                          <a:solidFill>
                            <a:schemeClr val="tx1"/>
                          </a:solidFill>
                          <a:latin typeface="MS UI Gothic" pitchFamily="50" charset="-128"/>
                          <a:ea typeface="MS UI Gothic" pitchFamily="50" charset="-128"/>
                          <a:cs typeface="+mn-cs"/>
                        </a:rPr>
                        <a:t>２ 外来化学療法加算２</a:t>
                      </a:r>
                    </a:p>
                    <a:p>
                      <a:r>
                        <a:rPr kumimoji="1" lang="ja-JP" altLang="en-US" sz="1600" baseline="0" dirty="0" smtClean="0">
                          <a:solidFill>
                            <a:srgbClr val="FF0000"/>
                          </a:solidFill>
                          <a:latin typeface="MS UI Gothic" pitchFamily="50" charset="-128"/>
                          <a:ea typeface="MS UI Gothic" pitchFamily="50" charset="-128"/>
                          <a:cs typeface="+mn-cs"/>
                        </a:rPr>
                        <a:t>　</a:t>
                      </a:r>
                      <a:r>
                        <a:rPr kumimoji="1" lang="ja-JP" altLang="en-US" sz="1600" b="1" baseline="0" dirty="0" smtClean="0">
                          <a:solidFill>
                            <a:srgbClr val="FF0000"/>
                          </a:solidFill>
                          <a:latin typeface="MS UI Gothic" pitchFamily="50" charset="-128"/>
                          <a:ea typeface="MS UI Gothic" pitchFamily="50" charset="-128"/>
                          <a:cs typeface="+mn-cs"/>
                        </a:rPr>
                        <a:t>イ　外来化学療法加算Ａ</a:t>
                      </a:r>
                    </a:p>
                    <a:p>
                      <a:pPr marL="273050" indent="0"/>
                      <a:r>
                        <a:rPr kumimoji="1" lang="en-US" altLang="ja-JP" sz="1600" b="1" baseline="0" dirty="0" smtClean="0">
                          <a:solidFill>
                            <a:srgbClr val="FF0000"/>
                          </a:solidFill>
                          <a:latin typeface="MS UI Gothic" pitchFamily="50" charset="-128"/>
                          <a:ea typeface="MS UI Gothic" pitchFamily="50" charset="-128"/>
                          <a:cs typeface="+mn-cs"/>
                        </a:rPr>
                        <a:t>(1)</a:t>
                      </a:r>
                      <a:r>
                        <a:rPr kumimoji="1" lang="ja-JP" altLang="en-US" sz="1600" b="1" baseline="0" dirty="0" smtClean="0">
                          <a:solidFill>
                            <a:srgbClr val="FF0000"/>
                          </a:solidFill>
                          <a:latin typeface="MS UI Gothic" pitchFamily="50" charset="-128"/>
                          <a:ea typeface="MS UI Gothic" pitchFamily="50" charset="-128"/>
                          <a:cs typeface="+mn-cs"/>
                        </a:rPr>
                        <a:t>　１５歳未満　　　　 　７００点（新）</a:t>
                      </a:r>
                      <a:endParaRPr kumimoji="1" lang="en-US" altLang="ja-JP" sz="1600" b="1" baseline="0" dirty="0" smtClean="0">
                        <a:solidFill>
                          <a:srgbClr val="FF0000"/>
                        </a:solidFill>
                        <a:latin typeface="MS UI Gothic" pitchFamily="50" charset="-128"/>
                        <a:ea typeface="MS UI Gothic" pitchFamily="50" charset="-128"/>
                        <a:cs typeface="+mn-cs"/>
                      </a:endParaRPr>
                    </a:p>
                    <a:p>
                      <a:pPr marL="273050" indent="0"/>
                      <a:r>
                        <a:rPr kumimoji="1" lang="en-US" altLang="ja-JP" sz="1600" b="1" baseline="0" dirty="0" smtClean="0">
                          <a:solidFill>
                            <a:srgbClr val="FF0000"/>
                          </a:solidFill>
                          <a:latin typeface="MS UI Gothic" pitchFamily="50" charset="-128"/>
                          <a:ea typeface="MS UI Gothic" pitchFamily="50" charset="-128"/>
                          <a:cs typeface="+mn-cs"/>
                        </a:rPr>
                        <a:t>(2)</a:t>
                      </a:r>
                      <a:r>
                        <a:rPr kumimoji="1" lang="ja-JP" altLang="en-US" sz="1600" b="1" baseline="0" dirty="0" smtClean="0">
                          <a:solidFill>
                            <a:srgbClr val="FF0000"/>
                          </a:solidFill>
                          <a:latin typeface="MS UI Gothic" pitchFamily="50" charset="-128"/>
                          <a:ea typeface="MS UI Gothic" pitchFamily="50" charset="-128"/>
                          <a:cs typeface="+mn-cs"/>
                        </a:rPr>
                        <a:t>　１５歳以上　　　　　 ４５０点（新）</a:t>
                      </a:r>
                      <a:endParaRPr kumimoji="1" lang="en-US" altLang="ja-JP" sz="1600" b="1" baseline="0" dirty="0" smtClean="0">
                        <a:solidFill>
                          <a:srgbClr val="FF0000"/>
                        </a:solidFill>
                        <a:latin typeface="MS UI Gothic" pitchFamily="50" charset="-128"/>
                        <a:ea typeface="MS UI Gothic" pitchFamily="50" charset="-128"/>
                        <a:cs typeface="+mn-cs"/>
                      </a:endParaRPr>
                    </a:p>
                    <a:p>
                      <a:r>
                        <a:rPr kumimoji="1" lang="ja-JP" altLang="en-US" sz="1600" b="1" baseline="0" dirty="0" smtClean="0">
                          <a:solidFill>
                            <a:srgbClr val="FF0000"/>
                          </a:solidFill>
                          <a:latin typeface="MS UI Gothic" pitchFamily="50" charset="-128"/>
                          <a:ea typeface="MS UI Gothic" pitchFamily="50" charset="-128"/>
                          <a:cs typeface="+mn-cs"/>
                        </a:rPr>
                        <a:t>　ロ　外来化学療法加算Ｂ</a:t>
                      </a:r>
                    </a:p>
                    <a:p>
                      <a:pPr marL="273050" indent="0">
                        <a:tabLst/>
                      </a:pPr>
                      <a:r>
                        <a:rPr kumimoji="1" lang="en-US" altLang="ja-JP" sz="1600" b="1" baseline="0" dirty="0" smtClean="0">
                          <a:solidFill>
                            <a:srgbClr val="FF0000"/>
                          </a:solidFill>
                          <a:latin typeface="MS UI Gothic" pitchFamily="50" charset="-128"/>
                          <a:ea typeface="MS UI Gothic" pitchFamily="50" charset="-128"/>
                          <a:cs typeface="+mn-cs"/>
                        </a:rPr>
                        <a:t>(1)</a:t>
                      </a:r>
                      <a:r>
                        <a:rPr kumimoji="1" lang="ja-JP" altLang="en-US" sz="1600" b="1" baseline="0" dirty="0" smtClean="0">
                          <a:solidFill>
                            <a:srgbClr val="FF0000"/>
                          </a:solidFill>
                          <a:latin typeface="MS UI Gothic" pitchFamily="50" charset="-128"/>
                          <a:ea typeface="MS UI Gothic" pitchFamily="50" charset="-128"/>
                          <a:cs typeface="+mn-cs"/>
                        </a:rPr>
                        <a:t>　１５歳未満 　　　　　６００点（新）</a:t>
                      </a:r>
                      <a:endParaRPr kumimoji="1" lang="en-US" altLang="ja-JP" sz="1600" b="1" baseline="0" dirty="0" smtClean="0">
                        <a:solidFill>
                          <a:srgbClr val="FF0000"/>
                        </a:solidFill>
                        <a:latin typeface="MS UI Gothic" pitchFamily="50" charset="-128"/>
                        <a:ea typeface="MS UI Gothic" pitchFamily="50" charset="-128"/>
                        <a:cs typeface="+mn-cs"/>
                      </a:endParaRPr>
                    </a:p>
                    <a:p>
                      <a:pPr marL="273050" indent="0">
                        <a:tabLst/>
                      </a:pPr>
                      <a:r>
                        <a:rPr kumimoji="1" lang="en-US" altLang="ja-JP" sz="1600" b="1" baseline="0" dirty="0" smtClean="0">
                          <a:solidFill>
                            <a:srgbClr val="FF0000"/>
                          </a:solidFill>
                          <a:latin typeface="MS UI Gothic" pitchFamily="50" charset="-128"/>
                          <a:ea typeface="MS UI Gothic" pitchFamily="50" charset="-128"/>
                          <a:cs typeface="+mn-cs"/>
                        </a:rPr>
                        <a:t>(2)</a:t>
                      </a:r>
                      <a:r>
                        <a:rPr kumimoji="1" lang="ja-JP" altLang="en-US" sz="1600" b="1" baseline="0" dirty="0" smtClean="0">
                          <a:solidFill>
                            <a:srgbClr val="FF0000"/>
                          </a:solidFill>
                          <a:latin typeface="MS UI Gothic" pitchFamily="50" charset="-128"/>
                          <a:ea typeface="MS UI Gothic" pitchFamily="50" charset="-128"/>
                          <a:cs typeface="+mn-cs"/>
                        </a:rPr>
                        <a:t>　１５歳以上　　　　　 ３５０点（新）</a:t>
                      </a:r>
                      <a:endParaRPr lang="ja-JP" altLang="en-US" sz="1600" b="1" dirty="0" smtClean="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r>
                        <a:rPr kumimoji="1" lang="ja-JP" altLang="en-US" sz="1600" baseline="0" dirty="0" smtClean="0">
                          <a:solidFill>
                            <a:schemeClr val="tx1"/>
                          </a:solidFill>
                          <a:latin typeface="MS UI Gothic" pitchFamily="50" charset="-128"/>
                          <a:ea typeface="MS UI Gothic" pitchFamily="50" charset="-128"/>
                          <a:cs typeface="+mn-cs"/>
                        </a:rPr>
                        <a:t>第６部　注射　</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通則６：</a:t>
                      </a:r>
                      <a:r>
                        <a:rPr kumimoji="1" lang="zh-CN" altLang="en-US" sz="1600" baseline="0" dirty="0" smtClean="0">
                          <a:solidFill>
                            <a:schemeClr val="tx1"/>
                          </a:solidFill>
                          <a:latin typeface="MS UI Gothic" pitchFamily="50" charset="-128"/>
                          <a:ea typeface="MS UI Gothic" pitchFamily="50" charset="-128"/>
                          <a:cs typeface="+mn-cs"/>
                        </a:rPr>
                        <a:t>外来化学療法加算</a:t>
                      </a:r>
                      <a:r>
                        <a:rPr kumimoji="1" lang="en-US" altLang="ja-JP" sz="1600" baseline="0" dirty="0" smtClean="0">
                          <a:solidFill>
                            <a:schemeClr val="tx1"/>
                          </a:solidFill>
                          <a:latin typeface="MS UI Gothic" pitchFamily="50" charset="-128"/>
                          <a:ea typeface="MS UI Gothic" pitchFamily="50" charset="-128"/>
                          <a:cs typeface="+mn-cs"/>
                        </a:rPr>
                        <a:t>】</a:t>
                      </a:r>
                      <a:endParaRPr kumimoji="1" lang="en-US" altLang="zh-CN" sz="1600" baseline="0" dirty="0" smtClean="0">
                        <a:solidFill>
                          <a:schemeClr val="tx1"/>
                        </a:solidFill>
                        <a:latin typeface="MS UI Gothic" pitchFamily="50" charset="-128"/>
                        <a:ea typeface="MS UI Gothic" pitchFamily="50" charset="-128"/>
                        <a:cs typeface="+mn-cs"/>
                      </a:endParaRPr>
                    </a:p>
                    <a:p>
                      <a:r>
                        <a:rPr kumimoji="1" lang="ja-JP" altLang="en-US" sz="1600" baseline="0" dirty="0" smtClean="0">
                          <a:solidFill>
                            <a:schemeClr val="tx1"/>
                          </a:solidFill>
                          <a:latin typeface="MS UI Gothic" pitchFamily="50" charset="-128"/>
                          <a:ea typeface="MS UI Gothic" pitchFamily="50" charset="-128"/>
                          <a:cs typeface="+mn-cs"/>
                        </a:rPr>
                        <a:t>イ　外来化学療法加算１ 　　　　５５０点</a:t>
                      </a:r>
                    </a:p>
                    <a:p>
                      <a:pPr marL="355600" indent="-177800"/>
                      <a:r>
                        <a:rPr kumimoji="1" lang="ja-JP" altLang="en-US" sz="1600" baseline="0" dirty="0" smtClean="0">
                          <a:solidFill>
                            <a:schemeClr val="tx1"/>
                          </a:solidFill>
                          <a:latin typeface="MS UI Gothic" pitchFamily="50" charset="-128"/>
                          <a:ea typeface="MS UI Gothic" pitchFamily="50" charset="-128"/>
                          <a:cs typeface="+mn-cs"/>
                        </a:rPr>
                        <a:t>（１５歳未満の患者に対して行った場合は</a:t>
                      </a:r>
                      <a:r>
                        <a:rPr kumimoji="1" lang="en-US" altLang="ja-JP" sz="1600" baseline="0" dirty="0" smtClean="0">
                          <a:solidFill>
                            <a:schemeClr val="tx1"/>
                          </a:solidFill>
                          <a:latin typeface="MS UI Gothic" pitchFamily="50" charset="-128"/>
                          <a:ea typeface="MS UI Gothic" pitchFamily="50" charset="-128"/>
                          <a:cs typeface="+mn-cs"/>
                        </a:rPr>
                        <a:t/>
                      </a:r>
                      <a:br>
                        <a:rPr kumimoji="1" lang="en-US" altLang="ja-JP" sz="1600" baseline="0" dirty="0" smtClean="0">
                          <a:solidFill>
                            <a:schemeClr val="tx1"/>
                          </a:solidFill>
                          <a:latin typeface="MS UI Gothic" pitchFamily="50" charset="-128"/>
                          <a:ea typeface="MS UI Gothic" pitchFamily="50" charset="-128"/>
                          <a:cs typeface="+mn-cs"/>
                        </a:rPr>
                      </a:br>
                      <a:r>
                        <a:rPr kumimoji="1" lang="ja-JP" altLang="en-US" sz="1600" baseline="0" dirty="0" smtClean="0">
                          <a:solidFill>
                            <a:schemeClr val="tx1"/>
                          </a:solidFill>
                          <a:latin typeface="MS UI Gothic" pitchFamily="50" charset="-128"/>
                          <a:ea typeface="MS UI Gothic" pitchFamily="50" charset="-128"/>
                          <a:cs typeface="+mn-cs"/>
                        </a:rPr>
                        <a:t>７５０点）</a:t>
                      </a:r>
                      <a:endParaRPr kumimoji="1" lang="en-US" altLang="ja-JP" sz="1600" baseline="0" dirty="0" smtClean="0">
                        <a:solidFill>
                          <a:schemeClr val="tx1"/>
                        </a:solidFill>
                        <a:latin typeface="MS UI Gothic" pitchFamily="50" charset="-128"/>
                        <a:ea typeface="MS UI Gothic" pitchFamily="50" charset="-128"/>
                        <a:cs typeface="+mn-cs"/>
                      </a:endParaRPr>
                    </a:p>
                    <a:p>
                      <a:r>
                        <a:rPr kumimoji="1" lang="ja-JP" altLang="en-US" sz="1600" baseline="0" dirty="0" smtClean="0">
                          <a:solidFill>
                            <a:schemeClr val="tx1"/>
                          </a:solidFill>
                          <a:latin typeface="MS UI Gothic" pitchFamily="50" charset="-128"/>
                          <a:ea typeface="MS UI Gothic" pitchFamily="50" charset="-128"/>
                          <a:cs typeface="+mn-cs"/>
                        </a:rPr>
                        <a:t>ロ　外来化学療法加算２ 　　　　４２０点</a:t>
                      </a:r>
                    </a:p>
                    <a:p>
                      <a:pPr marL="273050" indent="-95250"/>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１５</a:t>
                      </a:r>
                      <a:r>
                        <a:rPr kumimoji="1" lang="en-US" altLang="ja-JP" sz="1600" baseline="0" dirty="0" smtClean="0">
                          <a:solidFill>
                            <a:schemeClr val="tx1"/>
                          </a:solidFill>
                          <a:latin typeface="MS UI Gothic" pitchFamily="50" charset="-128"/>
                          <a:ea typeface="MS UI Gothic" pitchFamily="50" charset="-128"/>
                          <a:cs typeface="+mn-cs"/>
                        </a:rPr>
                        <a:t> </a:t>
                      </a:r>
                      <a:r>
                        <a:rPr kumimoji="1" lang="ja-JP" altLang="en-US" sz="1600" baseline="0" dirty="0" smtClean="0">
                          <a:solidFill>
                            <a:schemeClr val="tx1"/>
                          </a:solidFill>
                          <a:latin typeface="MS UI Gothic" pitchFamily="50" charset="-128"/>
                          <a:ea typeface="MS UI Gothic" pitchFamily="50" charset="-128"/>
                          <a:cs typeface="+mn-cs"/>
                        </a:rPr>
                        <a:t>歳未満の患者に対して行った場合は</a:t>
                      </a:r>
                      <a:r>
                        <a:rPr kumimoji="1" lang="en-US" altLang="ja-JP" sz="1600" baseline="0" dirty="0" smtClean="0">
                          <a:solidFill>
                            <a:schemeClr val="tx1"/>
                          </a:solidFill>
                          <a:latin typeface="MS UI Gothic" pitchFamily="50" charset="-128"/>
                          <a:ea typeface="MS UI Gothic" pitchFamily="50" charset="-128"/>
                          <a:cs typeface="+mn-cs"/>
                        </a:rPr>
                        <a:t/>
                      </a:r>
                      <a:br>
                        <a:rPr kumimoji="1" lang="en-US" altLang="ja-JP" sz="1600" baseline="0" dirty="0" smtClean="0">
                          <a:solidFill>
                            <a:schemeClr val="tx1"/>
                          </a:solidFill>
                          <a:latin typeface="MS UI Gothic" pitchFamily="50" charset="-128"/>
                          <a:ea typeface="MS UI Gothic" pitchFamily="50" charset="-128"/>
                          <a:cs typeface="+mn-cs"/>
                        </a:rPr>
                      </a:br>
                      <a:r>
                        <a:rPr kumimoji="1" lang="ja-JP" altLang="en-US" sz="1600" baseline="0" dirty="0" smtClean="0">
                          <a:solidFill>
                            <a:schemeClr val="tx1"/>
                          </a:solidFill>
                          <a:latin typeface="MS UI Gothic" pitchFamily="50" charset="-128"/>
                          <a:ea typeface="MS UI Gothic" pitchFamily="50" charset="-128"/>
                          <a:cs typeface="+mn-cs"/>
                        </a:rPr>
                        <a:t>７００点</a:t>
                      </a:r>
                      <a:r>
                        <a:rPr kumimoji="1" lang="en-US" altLang="ja-JP" sz="1600" baseline="0" dirty="0" smtClean="0">
                          <a:solidFill>
                            <a:schemeClr val="tx1"/>
                          </a:solidFill>
                          <a:latin typeface="MS UI Gothic" pitchFamily="50" charset="-128"/>
                          <a:ea typeface="MS UI Gothic" pitchFamily="50" charset="-128"/>
                          <a:cs typeface="+mn-cs"/>
                        </a:rPr>
                        <a:t>)</a:t>
                      </a:r>
                      <a:endParaRPr kumimoji="1" lang="ja-JP" altLang="en-US" sz="16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2000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外来化学療法の評価の充実</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5C4FDF27-5A39-4F73-8114-F4B0D4FA1E8E}" type="slidenum">
              <a:rPr lang="en-US" sz="1400">
                <a:effectLst>
                  <a:outerShdw blurRad="38100" dist="38100" dir="2700000" algn="tl">
                    <a:srgbClr val="000000">
                      <a:alpha val="43137"/>
                    </a:srgbClr>
                  </a:outerShdw>
                </a:effectLst>
              </a:rPr>
              <a:pPr algn="r">
                <a:defRPr/>
              </a:pPr>
              <a:t>335</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908720"/>
            <a:ext cx="8208912" cy="1584176"/>
          </a:xfrm>
          <a:prstGeom prst="rect">
            <a:avLst/>
          </a:prstGeom>
          <a:solidFill>
            <a:srgbClr val="FFFFCC"/>
          </a:solidFill>
          <a:effectLst>
            <a:innerShdw blurRad="63500" dist="50800" dir="13500000">
              <a:prstClr val="black">
                <a:alpha val="50000"/>
              </a:prstClr>
            </a:innerShdw>
          </a:effectLst>
        </p:spPr>
        <p:txBody>
          <a:bodyPr anchor="ctr"/>
          <a:lstStyle/>
          <a:p>
            <a:pPr indent="273050" fontAlgn="auto">
              <a:spcBef>
                <a:spcPts val="0"/>
              </a:spcBef>
              <a:spcAft>
                <a:spcPts val="0"/>
              </a:spcAft>
              <a:defRPr/>
            </a:pPr>
            <a:r>
              <a:rPr kumimoji="0" lang="ja-JP" altLang="en-US" sz="2400" dirty="0">
                <a:latin typeface="MS UI Gothic" pitchFamily="50" charset="-128"/>
                <a:ea typeface="MS UI Gothic" pitchFamily="50" charset="-128"/>
              </a:rPr>
              <a:t>外来化学療法加算について、評価の趣旨に鑑み、重篤な感染症を起こす可能性があることや緊急処置を直ちに実施できる体制が必要であるなどの</a:t>
            </a:r>
            <a:r>
              <a:rPr kumimoji="0" lang="ja-JP" altLang="en-US" sz="2400" dirty="0">
                <a:solidFill>
                  <a:srgbClr val="0070C0"/>
                </a:solidFill>
                <a:latin typeface="MS UI Gothic" pitchFamily="50" charset="-128"/>
                <a:ea typeface="MS UI Gothic" pitchFamily="50" charset="-128"/>
              </a:rPr>
              <a:t>要件を満たす薬剤を使用する場合</a:t>
            </a:r>
            <a:r>
              <a:rPr kumimoji="0" lang="ja-JP" altLang="en-US" sz="2400" dirty="0">
                <a:latin typeface="MS UI Gothic" pitchFamily="50" charset="-128"/>
                <a:ea typeface="MS UI Gothic" pitchFamily="50" charset="-128"/>
              </a:rPr>
              <a:t>について、その実態を踏まえ</a:t>
            </a:r>
            <a:r>
              <a:rPr kumimoji="0" lang="ja-JP" altLang="en-US" sz="2400" dirty="0">
                <a:solidFill>
                  <a:srgbClr val="0070C0"/>
                </a:solidFill>
                <a:latin typeface="MS UI Gothic" pitchFamily="50" charset="-128"/>
                <a:ea typeface="MS UI Gothic" pitchFamily="50" charset="-128"/>
              </a:rPr>
              <a:t>評価区分を見直す</a:t>
            </a:r>
            <a:r>
              <a:rPr kumimoji="0" lang="ja-JP" altLang="en-US" sz="2400" dirty="0">
                <a:latin typeface="MS UI Gothic" pitchFamily="50" charset="-128"/>
                <a:ea typeface="MS UI Gothic" pitchFamily="50" charset="-128"/>
              </a:rPr>
              <a:t>。</a:t>
            </a:r>
            <a:endParaRPr kumimoji="0" lang="ja-JP" altLang="en-US" sz="2400" dirty="0">
              <a:solidFill>
                <a:srgbClr val="0070C0"/>
              </a:solidFill>
              <a:latin typeface="MS UI Gothic" pitchFamily="50" charset="-128"/>
              <a:ea typeface="MS UI Gothic" pitchFamily="50" charset="-128"/>
            </a:endParaRPr>
          </a:p>
        </p:txBody>
      </p:sp>
      <p:sp>
        <p:nvSpPr>
          <p:cNvPr id="7" name="テキスト ボックス 6"/>
          <p:cNvSpPr txBox="1"/>
          <p:nvPr/>
        </p:nvSpPr>
        <p:spPr>
          <a:xfrm>
            <a:off x="4932040" y="2204865"/>
            <a:ext cx="403244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321</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325</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608</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650</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917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620688"/>
            <a:ext cx="8208912" cy="5328592"/>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60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算定要件</a:t>
            </a:r>
            <a:r>
              <a:rPr kumimoji="0" lang="en-US" altLang="ja-JP" sz="2000" dirty="0">
                <a:latin typeface="MS UI Gothic" pitchFamily="50" charset="-128"/>
                <a:ea typeface="MS UI Gothic" pitchFamily="50" charset="-128"/>
              </a:rPr>
              <a:t>]</a:t>
            </a:r>
          </a:p>
          <a:p>
            <a:pPr marL="273050" indent="-190500" fontAlgn="auto">
              <a:spcBef>
                <a:spcPts val="0"/>
              </a:spcBef>
              <a:spcAft>
                <a:spcPts val="0"/>
              </a:spcAft>
              <a:defRPr/>
            </a:pPr>
            <a:r>
              <a:rPr kumimoji="0" lang="ja-JP" altLang="en-US" sz="2000" dirty="0">
                <a:latin typeface="MS UI Gothic" pitchFamily="50" charset="-128"/>
                <a:ea typeface="MS UI Gothic" pitchFamily="50" charset="-128"/>
              </a:rPr>
              <a:t>①　</a:t>
            </a:r>
            <a:r>
              <a:rPr kumimoji="0" lang="ja-JP" altLang="en-US" sz="2000" dirty="0">
                <a:solidFill>
                  <a:srgbClr val="FF0000"/>
                </a:solidFill>
                <a:latin typeface="MS UI Gothic" pitchFamily="50" charset="-128"/>
                <a:ea typeface="MS UI Gothic" pitchFamily="50" charset="-128"/>
              </a:rPr>
              <a:t>外来化学療法加算Ａ</a:t>
            </a:r>
            <a:r>
              <a:rPr kumimoji="0" lang="ja-JP" altLang="en-US" sz="2000" dirty="0">
                <a:latin typeface="MS UI Gothic" pitchFamily="50" charset="-128"/>
                <a:ea typeface="MS UI Gothic" pitchFamily="50" charset="-128"/>
              </a:rPr>
              <a:t>は、</a:t>
            </a:r>
            <a:r>
              <a:rPr kumimoji="0" lang="ja-JP" altLang="en-US" sz="2000" dirty="0">
                <a:solidFill>
                  <a:srgbClr val="0070C0"/>
                </a:solidFill>
                <a:latin typeface="MS UI Gothic" pitchFamily="50" charset="-128"/>
                <a:ea typeface="MS UI Gothic" pitchFamily="50" charset="-128"/>
              </a:rPr>
              <a:t>添付文書の「警告」もしくは「重要な基本的注意</a:t>
            </a:r>
            <a:r>
              <a:rPr kumimoji="0" lang="ja-JP" altLang="en-US" sz="2000" dirty="0" smtClean="0">
                <a:solidFill>
                  <a:srgbClr val="0070C0"/>
                </a:solidFill>
                <a:latin typeface="MS UI Gothic" pitchFamily="50" charset="-128"/>
                <a:ea typeface="MS UI Gothic" pitchFamily="50" charset="-128"/>
              </a:rPr>
              <a:t>」欄に</a:t>
            </a:r>
            <a:r>
              <a:rPr kumimoji="0" lang="ja-JP" altLang="en-US" sz="2000" dirty="0">
                <a:solidFill>
                  <a:srgbClr val="0070C0"/>
                </a:solidFill>
                <a:latin typeface="MS UI Gothic" pitchFamily="50" charset="-128"/>
                <a:ea typeface="MS UI Gothic" pitchFamily="50" charset="-128"/>
              </a:rPr>
              <a:t>、「緊急時に十分対応できる医療施設及び医師のもとで使用すること」又は「</a:t>
            </a:r>
            <a:r>
              <a:rPr kumimoji="0" lang="en-US" altLang="ja-JP" sz="2000" dirty="0">
                <a:solidFill>
                  <a:srgbClr val="0070C0"/>
                </a:solidFill>
                <a:latin typeface="MS UI Gothic" pitchFamily="50" charset="-128"/>
                <a:ea typeface="MS UI Gothic" pitchFamily="50" charset="-128"/>
              </a:rPr>
              <a:t>infusion reaction </a:t>
            </a:r>
            <a:r>
              <a:rPr kumimoji="0" lang="ja-JP" altLang="en-US" sz="2000" dirty="0">
                <a:solidFill>
                  <a:srgbClr val="0070C0"/>
                </a:solidFill>
                <a:latin typeface="MS UI Gothic" pitchFamily="50" charset="-128"/>
                <a:ea typeface="MS UI Gothic" pitchFamily="50" charset="-128"/>
              </a:rPr>
              <a:t>又はアナフィラキシーショック等が発現する可能性があるため患者の状態を十分に観察すること」等</a:t>
            </a:r>
            <a:r>
              <a:rPr kumimoji="0" lang="ja-JP" altLang="en-US" sz="2000" dirty="0">
                <a:latin typeface="MS UI Gothic" pitchFamily="50" charset="-128"/>
                <a:ea typeface="MS UI Gothic" pitchFamily="50" charset="-128"/>
              </a:rPr>
              <a:t>の趣旨が明記されている抗悪性</a:t>
            </a:r>
            <a:r>
              <a:rPr kumimoji="0" lang="ja-JP" altLang="en-US" sz="2000" dirty="0" smtClean="0">
                <a:latin typeface="MS UI Gothic" pitchFamily="50" charset="-128"/>
                <a:ea typeface="MS UI Gothic" pitchFamily="50" charset="-128"/>
              </a:rPr>
              <a:t>腫瘍剤又</a:t>
            </a:r>
            <a:r>
              <a:rPr kumimoji="0" lang="ja-JP" altLang="en-US" sz="2000" dirty="0">
                <a:latin typeface="MS UI Gothic" pitchFamily="50" charset="-128"/>
                <a:ea typeface="MS UI Gothic" pitchFamily="50" charset="-128"/>
              </a:rPr>
              <a:t>はモノクローナル抗体製剤などヒトの細胞を規定する分子を特異的に阻害する分子</a:t>
            </a:r>
            <a:r>
              <a:rPr kumimoji="0" lang="ja-JP" altLang="en-US" sz="2000" dirty="0" smtClean="0">
                <a:latin typeface="MS UI Gothic" pitchFamily="50" charset="-128"/>
                <a:ea typeface="MS UI Gothic" pitchFamily="50" charset="-128"/>
              </a:rPr>
              <a:t>標的薬</a:t>
            </a:r>
            <a:r>
              <a:rPr kumimoji="0" lang="ja-JP" altLang="en-US" sz="2000" dirty="0">
                <a:latin typeface="MS UI Gothic" pitchFamily="50" charset="-128"/>
                <a:ea typeface="MS UI Gothic" pitchFamily="50" charset="-128"/>
              </a:rPr>
              <a:t>を、静脈内注射、動脈注射、点滴注射、中心静脈注射など、Ｇ</a:t>
            </a:r>
            <a:r>
              <a:rPr kumimoji="0" lang="en-US" altLang="ja-JP" sz="2000" dirty="0">
                <a:latin typeface="MS UI Gothic" pitchFamily="50" charset="-128"/>
                <a:ea typeface="MS UI Gothic" pitchFamily="50" charset="-128"/>
              </a:rPr>
              <a:t>000</a:t>
            </a:r>
            <a:r>
              <a:rPr kumimoji="0" lang="ja-JP" altLang="en-US" sz="2000" dirty="0">
                <a:latin typeface="MS UI Gothic" pitchFamily="50" charset="-128"/>
                <a:ea typeface="MS UI Gothic" pitchFamily="50" charset="-128"/>
              </a:rPr>
              <a:t>以外に</a:t>
            </a:r>
            <a:r>
              <a:rPr kumimoji="0" lang="ja-JP" altLang="en-US" sz="2000" dirty="0" smtClean="0">
                <a:latin typeface="MS UI Gothic" pitchFamily="50" charset="-128"/>
                <a:ea typeface="MS UI Gothic" pitchFamily="50" charset="-128"/>
              </a:rPr>
              <a:t>より投与</a:t>
            </a:r>
            <a:r>
              <a:rPr kumimoji="0" lang="ja-JP" altLang="en-US" sz="2000" dirty="0">
                <a:latin typeface="MS UI Gothic" pitchFamily="50" charset="-128"/>
                <a:ea typeface="MS UI Gothic" pitchFamily="50" charset="-128"/>
              </a:rPr>
              <a:t>した場合に算定する。</a:t>
            </a:r>
            <a:endParaRPr kumimoji="0" lang="en-US" altLang="ja-JP" sz="2000" dirty="0">
              <a:latin typeface="MS UI Gothic" pitchFamily="50" charset="-128"/>
              <a:ea typeface="MS UI Gothic" pitchFamily="50" charset="-128"/>
            </a:endParaRPr>
          </a:p>
          <a:p>
            <a:pPr marL="273050" indent="-190500" fontAlgn="auto">
              <a:spcBef>
                <a:spcPts val="0"/>
              </a:spcBef>
              <a:spcAft>
                <a:spcPts val="0"/>
              </a:spcAft>
              <a:defRPr/>
            </a:pPr>
            <a:endParaRPr kumimoji="0" lang="ja-JP" altLang="en-US" sz="2000" dirty="0">
              <a:latin typeface="MS UI Gothic" pitchFamily="50" charset="-128"/>
              <a:ea typeface="MS UI Gothic" pitchFamily="50" charset="-128"/>
            </a:endParaRPr>
          </a:p>
          <a:p>
            <a:pPr marL="273050" indent="-190500" fontAlgn="auto">
              <a:spcBef>
                <a:spcPts val="0"/>
              </a:spcBef>
              <a:spcAft>
                <a:spcPts val="0"/>
              </a:spcAft>
              <a:defRPr/>
            </a:pPr>
            <a:r>
              <a:rPr kumimoji="0" lang="ja-JP" altLang="en-US" sz="2000" dirty="0">
                <a:latin typeface="MS UI Gothic" pitchFamily="50" charset="-128"/>
                <a:ea typeface="MS UI Gothic" pitchFamily="50" charset="-128"/>
              </a:rPr>
              <a:t>②　</a:t>
            </a:r>
            <a:r>
              <a:rPr kumimoji="0" lang="ja-JP" altLang="en-US" sz="2000" dirty="0">
                <a:solidFill>
                  <a:srgbClr val="FF0000"/>
                </a:solidFill>
                <a:latin typeface="MS UI Gothic" pitchFamily="50" charset="-128"/>
                <a:ea typeface="MS UI Gothic" pitchFamily="50" charset="-128"/>
              </a:rPr>
              <a:t>外来化学療法加算Ｂ</a:t>
            </a:r>
            <a:r>
              <a:rPr kumimoji="0" lang="ja-JP" altLang="en-US" sz="2000" dirty="0">
                <a:latin typeface="MS UI Gothic" pitchFamily="50" charset="-128"/>
                <a:ea typeface="MS UI Gothic" pitchFamily="50" charset="-128"/>
              </a:rPr>
              <a:t>は、</a:t>
            </a:r>
            <a:r>
              <a:rPr kumimoji="0" lang="ja-JP" altLang="en-US" sz="2000" dirty="0">
                <a:solidFill>
                  <a:srgbClr val="0070C0"/>
                </a:solidFill>
                <a:latin typeface="MS UI Gothic" pitchFamily="50" charset="-128"/>
                <a:ea typeface="MS UI Gothic" pitchFamily="50" charset="-128"/>
              </a:rPr>
              <a:t>外来化学療法加算Ａ以外の抗悪性腫瘍剤</a:t>
            </a:r>
            <a:r>
              <a:rPr kumimoji="0" lang="ja-JP" altLang="en-US" sz="2000" dirty="0" smtClean="0">
                <a:solidFill>
                  <a:srgbClr val="0070C0"/>
                </a:solidFill>
                <a:latin typeface="MS UI Gothic" pitchFamily="50" charset="-128"/>
                <a:ea typeface="MS UI Gothic" pitchFamily="50" charset="-128"/>
              </a:rPr>
              <a:t>（ホルモン</a:t>
            </a:r>
            <a:r>
              <a:rPr kumimoji="0" lang="ja-JP" altLang="en-US" sz="2000" dirty="0">
                <a:solidFill>
                  <a:srgbClr val="0070C0"/>
                </a:solidFill>
                <a:latin typeface="MS UI Gothic" pitchFamily="50" charset="-128"/>
                <a:ea typeface="MS UI Gothic" pitchFamily="50" charset="-128"/>
              </a:rPr>
              <a:t>効果を持つ薬剤を含む）</a:t>
            </a:r>
            <a:r>
              <a:rPr kumimoji="0" lang="ja-JP" altLang="en-US" sz="2000" dirty="0" smtClean="0">
                <a:latin typeface="MS UI Gothic" pitchFamily="50" charset="-128"/>
                <a:ea typeface="MS UI Gothic" pitchFamily="50" charset="-128"/>
              </a:rPr>
              <a:t>を投与した</a:t>
            </a:r>
            <a:r>
              <a:rPr kumimoji="0" lang="ja-JP" altLang="en-US" sz="2000" dirty="0">
                <a:latin typeface="MS UI Gothic" pitchFamily="50" charset="-128"/>
                <a:ea typeface="MS UI Gothic" pitchFamily="50" charset="-128"/>
              </a:rPr>
              <a:t>場合に算定する。</a:t>
            </a:r>
            <a:endParaRPr kumimoji="0" lang="en-US" altLang="ja-JP" sz="2000" dirty="0">
              <a:latin typeface="MS UI Gothic" pitchFamily="50" charset="-128"/>
              <a:ea typeface="MS UI Gothic" pitchFamily="50" charset="-128"/>
            </a:endParaRPr>
          </a:p>
          <a:p>
            <a:pPr marL="273050" indent="-190500" fontAlgn="auto">
              <a:spcBef>
                <a:spcPts val="0"/>
              </a:spcBef>
              <a:spcAft>
                <a:spcPts val="0"/>
              </a:spcAft>
              <a:defRPr/>
            </a:pPr>
            <a:endParaRPr kumimoji="0" lang="ja-JP" altLang="en-US" sz="2000" dirty="0">
              <a:latin typeface="MS UI Gothic" pitchFamily="50" charset="-128"/>
              <a:ea typeface="MS UI Gothic" pitchFamily="50" charset="-128"/>
            </a:endParaRPr>
          </a:p>
          <a:p>
            <a:pPr marL="273050" indent="-190500" fontAlgn="auto">
              <a:spcBef>
                <a:spcPts val="0"/>
              </a:spcBef>
              <a:spcAft>
                <a:spcPts val="0"/>
              </a:spcAft>
              <a:defRPr/>
            </a:pPr>
            <a:r>
              <a:rPr kumimoji="0" lang="ja-JP" altLang="en-US" sz="2000" dirty="0">
                <a:latin typeface="MS UI Gothic" pitchFamily="50" charset="-128"/>
                <a:ea typeface="MS UI Gothic" pitchFamily="50" charset="-128"/>
              </a:rPr>
              <a:t>③　</a:t>
            </a:r>
            <a:r>
              <a:rPr kumimoji="0" lang="ja-JP" altLang="en-US" sz="2000" dirty="0">
                <a:solidFill>
                  <a:srgbClr val="0070C0"/>
                </a:solidFill>
                <a:latin typeface="MS UI Gothic" pitchFamily="50" charset="-128"/>
                <a:ea typeface="MS UI Gothic" pitchFamily="50" charset="-128"/>
              </a:rPr>
              <a:t>いずれも入院中の患者以外の悪性</a:t>
            </a:r>
            <a:r>
              <a:rPr kumimoji="0" lang="ja-JP" altLang="en-US" sz="2000" dirty="0" smtClean="0">
                <a:solidFill>
                  <a:srgbClr val="0070C0"/>
                </a:solidFill>
                <a:latin typeface="MS UI Gothic" pitchFamily="50" charset="-128"/>
                <a:ea typeface="MS UI Gothic" pitchFamily="50" charset="-128"/>
              </a:rPr>
              <a:t>腫瘍等の</a:t>
            </a:r>
            <a:r>
              <a:rPr kumimoji="0" lang="ja-JP" altLang="en-US" sz="2000" dirty="0">
                <a:solidFill>
                  <a:srgbClr val="0070C0"/>
                </a:solidFill>
                <a:latin typeface="MS UI Gothic" pitchFamily="50" charset="-128"/>
                <a:ea typeface="MS UI Gothic" pitchFamily="50" charset="-128"/>
              </a:rPr>
              <a:t>患者に対して</a:t>
            </a:r>
            <a:r>
              <a:rPr kumimoji="0" lang="ja-JP" altLang="en-US" sz="2000" dirty="0">
                <a:latin typeface="MS UI Gothic" pitchFamily="50" charset="-128"/>
                <a:ea typeface="MS UI Gothic" pitchFamily="50" charset="-128"/>
              </a:rPr>
              <a:t>、抗悪性</a:t>
            </a:r>
            <a:r>
              <a:rPr kumimoji="0" lang="ja-JP" altLang="en-US" sz="2000" dirty="0" smtClean="0">
                <a:latin typeface="MS UI Gothic" pitchFamily="50" charset="-128"/>
                <a:ea typeface="MS UI Gothic" pitchFamily="50" charset="-128"/>
              </a:rPr>
              <a:t>腫瘍剤等に</a:t>
            </a:r>
            <a:r>
              <a:rPr kumimoji="0" lang="ja-JP" altLang="en-US" sz="2000" dirty="0">
                <a:latin typeface="MS UI Gothic" pitchFamily="50" charset="-128"/>
                <a:ea typeface="MS UI Gothic" pitchFamily="50" charset="-128"/>
              </a:rPr>
              <a:t>よる注射の必要性、副作用、用法・用量、その他の留意点等について文書で説明し、同意を</a:t>
            </a:r>
            <a:r>
              <a:rPr kumimoji="0" lang="ja-JP" altLang="en-US" sz="2000" dirty="0" smtClean="0">
                <a:latin typeface="MS UI Gothic" pitchFamily="50" charset="-128"/>
                <a:ea typeface="MS UI Gothic" pitchFamily="50" charset="-128"/>
              </a:rPr>
              <a:t>得た上で、</a:t>
            </a:r>
            <a:r>
              <a:rPr kumimoji="0" lang="ja-JP" altLang="en-US" sz="2000" dirty="0">
                <a:latin typeface="MS UI Gothic" pitchFamily="50" charset="-128"/>
                <a:ea typeface="MS UI Gothic" pitchFamily="50" charset="-128"/>
              </a:rPr>
              <a:t>外来化学療法に係る専用室において、悪性</a:t>
            </a:r>
            <a:r>
              <a:rPr kumimoji="0" lang="ja-JP" altLang="en-US" sz="2000" dirty="0" smtClean="0">
                <a:latin typeface="MS UI Gothic" pitchFamily="50" charset="-128"/>
                <a:ea typeface="MS UI Gothic" pitchFamily="50" charset="-128"/>
              </a:rPr>
              <a:t>腫瘍等の</a:t>
            </a:r>
            <a:r>
              <a:rPr kumimoji="0" lang="ja-JP" altLang="en-US" sz="2000" dirty="0">
                <a:latin typeface="MS UI Gothic" pitchFamily="50" charset="-128"/>
                <a:ea typeface="MS UI Gothic" pitchFamily="50" charset="-128"/>
              </a:rPr>
              <a:t>治療を目的として抗悪性腫瘍剤等が投与された場合に算定する。</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2666BAD-8E61-42E1-92D3-7B527844A439}" type="slidenum">
              <a:rPr lang="en-US" sz="1400">
                <a:effectLst>
                  <a:outerShdw blurRad="38100" dist="38100" dir="2700000" algn="tl">
                    <a:srgbClr val="000000">
                      <a:alpha val="43137"/>
                    </a:srgbClr>
                  </a:outerShdw>
                </a:effectLst>
              </a:rPr>
              <a:pPr algn="r">
                <a:defRPr/>
              </a:pPr>
              <a:t>336</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88640"/>
            <a:ext cx="8208912" cy="6552728"/>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60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施設基準</a:t>
            </a:r>
            <a:r>
              <a:rPr kumimoji="0" lang="en-US" altLang="ja-JP" sz="2000" dirty="0">
                <a:latin typeface="MS UI Gothic" pitchFamily="50" charset="-128"/>
                <a:ea typeface="MS UI Gothic" pitchFamily="50" charset="-128"/>
              </a:rPr>
              <a:t>]</a:t>
            </a:r>
          </a:p>
          <a:p>
            <a:pPr fontAlgn="auto">
              <a:spcBef>
                <a:spcPts val="0"/>
              </a:spcBef>
              <a:spcAft>
                <a:spcPts val="0"/>
              </a:spcAft>
              <a:defRPr/>
            </a:pPr>
            <a:r>
              <a:rPr kumimoji="0" lang="zh-CN" altLang="en-US" sz="2000" dirty="0">
                <a:solidFill>
                  <a:srgbClr val="FF0000"/>
                </a:solidFill>
                <a:latin typeface="MS UI Gothic" pitchFamily="50" charset="-128"/>
                <a:ea typeface="MS UI Gothic" pitchFamily="50" charset="-128"/>
              </a:rPr>
              <a:t>外来化学療法加算１</a:t>
            </a:r>
          </a:p>
          <a:p>
            <a:pPr marL="273050" indent="-190500" fontAlgn="auto">
              <a:spcBef>
                <a:spcPts val="0"/>
              </a:spcBef>
              <a:spcAft>
                <a:spcPts val="0"/>
              </a:spcAft>
              <a:defRPr/>
            </a:pPr>
            <a:r>
              <a:rPr kumimoji="0" lang="ja-JP" altLang="en-US" sz="2000" dirty="0">
                <a:latin typeface="MS UI Gothic" pitchFamily="50" charset="-128"/>
                <a:ea typeface="MS UI Gothic" pitchFamily="50" charset="-128"/>
              </a:rPr>
              <a:t>①　外来化学療法を実施するための</a:t>
            </a:r>
            <a:r>
              <a:rPr kumimoji="0" lang="ja-JP" altLang="en-US" sz="2000" dirty="0">
                <a:solidFill>
                  <a:srgbClr val="0070C0"/>
                </a:solidFill>
                <a:latin typeface="MS UI Gothic" pitchFamily="50" charset="-128"/>
                <a:ea typeface="MS UI Gothic" pitchFamily="50" charset="-128"/>
              </a:rPr>
              <a:t>専用のベッド（点滴注射による化学療法を実施するに適したリクライニングシート等を含む。）を有する治療室を保有</a:t>
            </a:r>
            <a:r>
              <a:rPr kumimoji="0" lang="ja-JP" altLang="en-US" sz="2000" dirty="0">
                <a:latin typeface="MS UI Gothic" pitchFamily="50" charset="-128"/>
                <a:ea typeface="MS UI Gothic" pitchFamily="50" charset="-128"/>
              </a:rPr>
              <a:t>していること。なお、外来化学療法を実施している間は、当該治療室を外来化学療法その他の点滴注射（輸血を含む。）以外の目的で使用することは認められないものであること。</a:t>
            </a:r>
          </a:p>
          <a:p>
            <a:pPr marL="273050" indent="-190500" fontAlgn="auto">
              <a:spcBef>
                <a:spcPts val="0"/>
              </a:spcBef>
              <a:spcAft>
                <a:spcPts val="0"/>
              </a:spcAft>
              <a:defRPr/>
            </a:pPr>
            <a:r>
              <a:rPr kumimoji="0" lang="ja-JP" altLang="en-US" sz="2000" dirty="0">
                <a:latin typeface="MS UI Gothic" pitchFamily="50" charset="-128"/>
                <a:ea typeface="MS UI Gothic" pitchFamily="50" charset="-128"/>
              </a:rPr>
              <a:t>②　化学療法の</a:t>
            </a:r>
            <a:r>
              <a:rPr kumimoji="0" lang="ja-JP" altLang="en-US" sz="2000" dirty="0">
                <a:solidFill>
                  <a:srgbClr val="0070C0"/>
                </a:solidFill>
                <a:latin typeface="MS UI Gothic" pitchFamily="50" charset="-128"/>
                <a:ea typeface="MS UI Gothic" pitchFamily="50" charset="-128"/>
              </a:rPr>
              <a:t>経験を５年以上有する専任の常勤医師</a:t>
            </a:r>
            <a:r>
              <a:rPr kumimoji="0" lang="ja-JP" altLang="en-US" sz="2000" dirty="0">
                <a:latin typeface="MS UI Gothic" pitchFamily="50" charset="-128"/>
                <a:ea typeface="MS UI Gothic" pitchFamily="50" charset="-128"/>
              </a:rPr>
              <a:t>が勤務していること。</a:t>
            </a:r>
          </a:p>
          <a:p>
            <a:pPr marL="273050" indent="-190500" fontAlgn="auto">
              <a:spcBef>
                <a:spcPts val="0"/>
              </a:spcBef>
              <a:spcAft>
                <a:spcPts val="0"/>
              </a:spcAft>
              <a:defRPr/>
            </a:pPr>
            <a:r>
              <a:rPr kumimoji="0" lang="ja-JP" altLang="en-US" sz="2000" dirty="0">
                <a:latin typeface="MS UI Gothic" pitchFamily="50" charset="-128"/>
                <a:ea typeface="MS UI Gothic" pitchFamily="50" charset="-128"/>
              </a:rPr>
              <a:t>③　化学療法の</a:t>
            </a:r>
            <a:r>
              <a:rPr kumimoji="0" lang="ja-JP" altLang="en-US" sz="2000" dirty="0">
                <a:solidFill>
                  <a:srgbClr val="0070C0"/>
                </a:solidFill>
                <a:latin typeface="MS UI Gothic" pitchFamily="50" charset="-128"/>
                <a:ea typeface="MS UI Gothic" pitchFamily="50" charset="-128"/>
              </a:rPr>
              <a:t>経験を５年以上有する専任の常勤看護師が化学療法を実施している時間帯において常時当該治療室に勤務</a:t>
            </a:r>
            <a:r>
              <a:rPr kumimoji="0" lang="ja-JP" altLang="en-US" sz="2000" dirty="0">
                <a:latin typeface="MS UI Gothic" pitchFamily="50" charset="-128"/>
                <a:ea typeface="MS UI Gothic" pitchFamily="50" charset="-128"/>
              </a:rPr>
              <a:t>していること。</a:t>
            </a:r>
          </a:p>
          <a:p>
            <a:pPr marL="273050" indent="-190500" fontAlgn="auto">
              <a:spcBef>
                <a:spcPts val="0"/>
              </a:spcBef>
              <a:spcAft>
                <a:spcPts val="0"/>
              </a:spcAft>
              <a:defRPr/>
            </a:pPr>
            <a:r>
              <a:rPr kumimoji="0" lang="ja-JP" altLang="en-US" sz="2000" dirty="0">
                <a:latin typeface="MS UI Gothic" pitchFamily="50" charset="-128"/>
                <a:ea typeface="MS UI Gothic" pitchFamily="50" charset="-128"/>
              </a:rPr>
              <a:t>④　化学療法に係る調剤の</a:t>
            </a:r>
            <a:r>
              <a:rPr kumimoji="0" lang="ja-JP" altLang="en-US" sz="2000" dirty="0">
                <a:solidFill>
                  <a:srgbClr val="0070C0"/>
                </a:solidFill>
                <a:latin typeface="MS UI Gothic" pitchFamily="50" charset="-128"/>
                <a:ea typeface="MS UI Gothic" pitchFamily="50" charset="-128"/>
              </a:rPr>
              <a:t>経験を５年以上有する専任の常勤薬剤師</a:t>
            </a:r>
            <a:r>
              <a:rPr kumimoji="0" lang="ja-JP" altLang="en-US" sz="2000" dirty="0">
                <a:latin typeface="MS UI Gothic" pitchFamily="50" charset="-128"/>
                <a:ea typeface="MS UI Gothic" pitchFamily="50" charset="-128"/>
              </a:rPr>
              <a:t>が勤務していること。</a:t>
            </a:r>
          </a:p>
          <a:p>
            <a:pPr marL="273050" indent="-190500" fontAlgn="auto">
              <a:spcBef>
                <a:spcPts val="0"/>
              </a:spcBef>
              <a:spcAft>
                <a:spcPts val="0"/>
              </a:spcAft>
              <a:defRPr/>
            </a:pPr>
            <a:r>
              <a:rPr kumimoji="0" lang="ja-JP" altLang="en-US" sz="2000" dirty="0">
                <a:latin typeface="MS UI Gothic" pitchFamily="50" charset="-128"/>
                <a:ea typeface="MS UI Gothic" pitchFamily="50" charset="-128"/>
              </a:rPr>
              <a:t>⑤　急変時等の</a:t>
            </a:r>
            <a:r>
              <a:rPr kumimoji="0" lang="ja-JP" altLang="en-US" sz="2000" dirty="0">
                <a:solidFill>
                  <a:srgbClr val="0070C0"/>
                </a:solidFill>
                <a:latin typeface="MS UI Gothic" pitchFamily="50" charset="-128"/>
                <a:ea typeface="MS UI Gothic" pitchFamily="50" charset="-128"/>
              </a:rPr>
              <a:t>緊急時に当該患者が入院できる体制が確保</a:t>
            </a:r>
            <a:r>
              <a:rPr kumimoji="0" lang="ja-JP" altLang="en-US" sz="2000" dirty="0">
                <a:latin typeface="MS UI Gothic" pitchFamily="50" charset="-128"/>
                <a:ea typeface="MS UI Gothic" pitchFamily="50" charset="-128"/>
              </a:rPr>
              <a:t>されていること又は他の保険医療機関との連携により緊急時に当該患者が入院できる体制が整備されていること。</a:t>
            </a:r>
          </a:p>
          <a:p>
            <a:pPr marL="273050" indent="-190500" fontAlgn="auto">
              <a:spcBef>
                <a:spcPts val="0"/>
              </a:spcBef>
              <a:spcAft>
                <a:spcPts val="0"/>
              </a:spcAft>
              <a:defRPr/>
            </a:pPr>
            <a:r>
              <a:rPr kumimoji="0" lang="ja-JP" altLang="en-US" sz="2000" dirty="0">
                <a:latin typeface="MS UI Gothic" pitchFamily="50" charset="-128"/>
                <a:ea typeface="MS UI Gothic" pitchFamily="50" charset="-128"/>
              </a:rPr>
              <a:t>⑥　実施される</a:t>
            </a:r>
            <a:r>
              <a:rPr kumimoji="0" lang="ja-JP" altLang="en-US" sz="2000" dirty="0">
                <a:solidFill>
                  <a:srgbClr val="0070C0"/>
                </a:solidFill>
                <a:latin typeface="MS UI Gothic" pitchFamily="50" charset="-128"/>
                <a:ea typeface="MS UI Gothic" pitchFamily="50" charset="-128"/>
              </a:rPr>
              <a:t>化学療法のレジメン（治療内容）の妥当性を評価し、承認する委員会を開催</a:t>
            </a:r>
            <a:r>
              <a:rPr kumimoji="0" lang="ja-JP" altLang="en-US" sz="2000" dirty="0">
                <a:latin typeface="MS UI Gothic" pitchFamily="50" charset="-128"/>
                <a:ea typeface="MS UI Gothic" pitchFamily="50" charset="-128"/>
              </a:rPr>
              <a:t>していること。当該委員会は、化学療法に携わる各診療科の医師の代表者（代表者数は、複数診療科の場合は、それぞれの診療科で１名以上（１診療科の場合は、２名以上）の代表者であること。）</a:t>
            </a:r>
            <a:r>
              <a:rPr kumimoji="0" lang="ja-JP" altLang="en-US" sz="2000" dirty="0" err="1">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業務に携わる看護師及び薬剤師から構成されるもので、少なくとも年１回開催されるものとする。</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2AA59CD8-A9CC-4107-B246-04D42B6B1237}" type="slidenum">
              <a:rPr lang="en-US" sz="1400">
                <a:effectLst>
                  <a:outerShdw blurRad="38100" dist="38100" dir="2700000" algn="tl">
                    <a:srgbClr val="000000">
                      <a:alpha val="43137"/>
                    </a:srgbClr>
                  </a:outerShdw>
                </a:effectLst>
              </a:rPr>
              <a:pPr algn="r">
                <a:defRPr/>
              </a:pPr>
              <a:t>337</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5796136" y="332656"/>
            <a:ext cx="316835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608</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650</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917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260648"/>
            <a:ext cx="8208912" cy="6264696"/>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60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施設基準</a:t>
            </a:r>
            <a:r>
              <a:rPr kumimoji="0" lang="en-US" altLang="ja-JP" sz="2000" dirty="0">
                <a:latin typeface="MS UI Gothic" pitchFamily="50" charset="-128"/>
                <a:ea typeface="MS UI Gothic" pitchFamily="50" charset="-128"/>
              </a:rPr>
              <a:t>]</a:t>
            </a:r>
          </a:p>
          <a:p>
            <a:pPr fontAlgn="auto">
              <a:spcBef>
                <a:spcPts val="0"/>
              </a:spcBef>
              <a:spcAft>
                <a:spcPts val="0"/>
              </a:spcAft>
              <a:defRPr/>
            </a:pPr>
            <a:r>
              <a:rPr kumimoji="0" lang="zh-CN" altLang="en-US" sz="2000" dirty="0">
                <a:solidFill>
                  <a:srgbClr val="FF0000"/>
                </a:solidFill>
                <a:latin typeface="MS UI Gothic" pitchFamily="50" charset="-128"/>
                <a:ea typeface="MS UI Gothic" pitchFamily="50" charset="-128"/>
              </a:rPr>
              <a:t>外来化学療法加算２</a:t>
            </a:r>
          </a:p>
          <a:p>
            <a:pPr marL="273050" indent="-190500" fontAlgn="auto">
              <a:spcBef>
                <a:spcPts val="0"/>
              </a:spcBef>
              <a:spcAft>
                <a:spcPts val="0"/>
              </a:spcAft>
              <a:defRPr/>
            </a:pPr>
            <a:r>
              <a:rPr kumimoji="0" lang="ja-JP" altLang="en-US" sz="2000" dirty="0">
                <a:latin typeface="MS UI Gothic" pitchFamily="50" charset="-128"/>
                <a:ea typeface="MS UI Gothic" pitchFamily="50" charset="-128"/>
              </a:rPr>
              <a:t>①　外来化学療法を実施するための</a:t>
            </a:r>
            <a:r>
              <a:rPr kumimoji="0" lang="ja-JP" altLang="en-US" sz="2000" dirty="0">
                <a:solidFill>
                  <a:srgbClr val="0070C0"/>
                </a:solidFill>
                <a:latin typeface="MS UI Gothic" pitchFamily="50" charset="-128"/>
                <a:ea typeface="MS UI Gothic" pitchFamily="50" charset="-128"/>
              </a:rPr>
              <a:t>専用のベッド（点滴注射による化学療法を実施するに適したリクライニングシート等を含む。）を有する治療室を保有</a:t>
            </a:r>
            <a:r>
              <a:rPr kumimoji="0" lang="ja-JP" altLang="en-US" sz="2000" dirty="0">
                <a:latin typeface="MS UI Gothic" pitchFamily="50" charset="-128"/>
                <a:ea typeface="MS UI Gothic" pitchFamily="50" charset="-128"/>
              </a:rPr>
              <a:t>していること。なお、外来化学療法を実施している間は、当該治療室を外来化学療法その他の点滴注射（輸血を含む。）以外の目的で使用することは認められないものであること。</a:t>
            </a:r>
          </a:p>
          <a:p>
            <a:pPr marL="273050" indent="-190500" fontAlgn="auto">
              <a:spcBef>
                <a:spcPts val="0"/>
              </a:spcBef>
              <a:spcAft>
                <a:spcPts val="0"/>
              </a:spcAft>
              <a:defRPr/>
            </a:pPr>
            <a:r>
              <a:rPr kumimoji="0" lang="ja-JP" altLang="en-US" sz="2000" dirty="0">
                <a:latin typeface="MS UI Gothic" pitchFamily="50" charset="-128"/>
                <a:ea typeface="MS UI Gothic" pitchFamily="50" charset="-128"/>
              </a:rPr>
              <a:t>②　化学療法の</a:t>
            </a:r>
            <a:r>
              <a:rPr kumimoji="0" lang="ja-JP" altLang="en-US" sz="2000" dirty="0">
                <a:solidFill>
                  <a:srgbClr val="0070C0"/>
                </a:solidFill>
                <a:latin typeface="MS UI Gothic" pitchFamily="50" charset="-128"/>
                <a:ea typeface="MS UI Gothic" pitchFamily="50" charset="-128"/>
              </a:rPr>
              <a:t>経験を有する専任の常勤看護師が化学療法を実施している時間帯において常時当該治療室に勤務</a:t>
            </a:r>
            <a:r>
              <a:rPr kumimoji="0" lang="ja-JP" altLang="en-US" sz="2000" dirty="0">
                <a:latin typeface="MS UI Gothic" pitchFamily="50" charset="-128"/>
                <a:ea typeface="MS UI Gothic" pitchFamily="50" charset="-128"/>
              </a:rPr>
              <a:t>していること。</a:t>
            </a:r>
          </a:p>
          <a:p>
            <a:pPr marL="273050" indent="-190500" fontAlgn="auto">
              <a:spcBef>
                <a:spcPts val="0"/>
              </a:spcBef>
              <a:spcAft>
                <a:spcPts val="0"/>
              </a:spcAft>
              <a:defRPr/>
            </a:pPr>
            <a:r>
              <a:rPr kumimoji="0" lang="ja-JP" altLang="en-US" sz="2000" dirty="0">
                <a:latin typeface="MS UI Gothic" pitchFamily="50" charset="-128"/>
                <a:ea typeface="MS UI Gothic" pitchFamily="50" charset="-128"/>
              </a:rPr>
              <a:t>③　当該化学療法につき</a:t>
            </a:r>
            <a:r>
              <a:rPr kumimoji="0" lang="ja-JP" altLang="en-US" sz="2000" dirty="0">
                <a:solidFill>
                  <a:srgbClr val="0070C0"/>
                </a:solidFill>
                <a:latin typeface="MS UI Gothic" pitchFamily="50" charset="-128"/>
                <a:ea typeface="MS UI Gothic" pitchFamily="50" charset="-128"/>
              </a:rPr>
              <a:t>専任の常勤薬剤師</a:t>
            </a:r>
            <a:r>
              <a:rPr kumimoji="0" lang="ja-JP" altLang="en-US" sz="2000" dirty="0">
                <a:latin typeface="MS UI Gothic" pitchFamily="50" charset="-128"/>
                <a:ea typeface="MS UI Gothic" pitchFamily="50" charset="-128"/>
              </a:rPr>
              <a:t>が勤務していること。</a:t>
            </a:r>
            <a:endParaRPr kumimoji="0" lang="en-US" altLang="ja-JP" sz="2000" dirty="0">
              <a:latin typeface="MS UI Gothic" pitchFamily="50" charset="-128"/>
              <a:ea typeface="MS UI Gothic" pitchFamily="50" charset="-128"/>
            </a:endParaRPr>
          </a:p>
          <a:p>
            <a:pPr marL="273050" indent="-190500" fontAlgn="auto">
              <a:spcBef>
                <a:spcPts val="0"/>
              </a:spcBef>
              <a:spcAft>
                <a:spcPts val="0"/>
              </a:spcAft>
              <a:defRPr/>
            </a:pPr>
            <a:r>
              <a:rPr kumimoji="0" lang="ja-JP" altLang="en-US" sz="2000" dirty="0">
                <a:latin typeface="MS UI Gothic" pitchFamily="50" charset="-128"/>
                <a:ea typeface="MS UI Gothic" pitchFamily="50" charset="-128"/>
              </a:rPr>
              <a:t>④　急変時等の</a:t>
            </a:r>
            <a:r>
              <a:rPr kumimoji="0" lang="ja-JP" altLang="en-US" sz="2000" dirty="0">
                <a:solidFill>
                  <a:srgbClr val="0070C0"/>
                </a:solidFill>
                <a:latin typeface="MS UI Gothic" pitchFamily="50" charset="-128"/>
                <a:ea typeface="MS UI Gothic" pitchFamily="50" charset="-128"/>
              </a:rPr>
              <a:t>緊急時に当該患者が入院できる体制が確保</a:t>
            </a:r>
            <a:r>
              <a:rPr kumimoji="0" lang="ja-JP" altLang="en-US" sz="2000" dirty="0">
                <a:latin typeface="MS UI Gothic" pitchFamily="50" charset="-128"/>
                <a:ea typeface="MS UI Gothic" pitchFamily="50" charset="-128"/>
              </a:rPr>
              <a:t>されていること又は他の保険医療機関との連携により緊急時に当該患者が入院できる体制が整備されていること。</a:t>
            </a:r>
          </a:p>
          <a:p>
            <a:pPr marL="273050" indent="-190500" fontAlgn="auto">
              <a:spcBef>
                <a:spcPts val="0"/>
              </a:spcBef>
              <a:spcAft>
                <a:spcPts val="0"/>
              </a:spcAft>
              <a:defRPr/>
            </a:pPr>
            <a:r>
              <a:rPr kumimoji="0" lang="ja-JP" altLang="en-US" sz="2000" dirty="0">
                <a:latin typeface="MS UI Gothic" pitchFamily="50" charset="-128"/>
                <a:ea typeface="MS UI Gothic" pitchFamily="50" charset="-128"/>
              </a:rPr>
              <a:t>⑤　外来化学療法加算の届出に当たっては、関節リウマチ患者及びクローン病患者に対するインフリキシマブ製剤の投与についても、悪性腫瘍の患者に対する抗悪性腫瘍剤の投与と同等の体制を確保することが原則であるが、</a:t>
            </a:r>
            <a:r>
              <a:rPr kumimoji="0" lang="ja-JP" altLang="en-US" sz="2000" dirty="0">
                <a:solidFill>
                  <a:srgbClr val="0070C0"/>
                </a:solidFill>
                <a:latin typeface="MS UI Gothic" pitchFamily="50" charset="-128"/>
                <a:ea typeface="MS UI Gothic" pitchFamily="50" charset="-128"/>
              </a:rPr>
              <a:t>常勤薬剤師の確保が直ちに困難な場合であって、既に関節リウマチ患者及びクローン病患者の診療を行っている診療所であって、改正前の外来化学療法加算の算定を行っている診療所</a:t>
            </a:r>
            <a:r>
              <a:rPr kumimoji="0" lang="ja-JP" altLang="en-US" sz="2000" dirty="0">
                <a:latin typeface="MS UI Gothic" pitchFamily="50" charset="-128"/>
                <a:ea typeface="MS UI Gothic" pitchFamily="50" charset="-128"/>
              </a:rPr>
              <a:t>については、外来化学療法加算２の届出を行うことができる。</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33CFFAB7-DB04-4DA1-BCAD-3D9A01AF17AD}" type="slidenum">
              <a:rPr lang="en-US" sz="1400">
                <a:effectLst>
                  <a:outerShdw blurRad="38100" dist="38100" dir="2700000" algn="tl">
                    <a:srgbClr val="000000">
                      <a:alpha val="43137"/>
                    </a:srgbClr>
                  </a:outerShdw>
                </a:effectLst>
              </a:rPr>
              <a:pPr algn="r">
                <a:defRPr/>
              </a:pPr>
              <a:t>338</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6012160" y="404664"/>
            <a:ext cx="295232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608</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650</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917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8313" y="1268413"/>
            <a:ext cx="8229600" cy="2089150"/>
          </a:xfrm>
        </p:spPr>
        <p:txBody>
          <a:bodyPr anchor="ctr"/>
          <a:lstStyle/>
          <a:p>
            <a:pPr eaLnBrk="1" fontAlgn="auto" hangingPunct="1">
              <a:spcBef>
                <a:spcPts val="0"/>
              </a:spcBef>
              <a:spcAft>
                <a:spcPts val="1200"/>
              </a:spcAft>
              <a:defRPr/>
            </a:pP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特掲診療料</a:t>
            </a: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4000" b="1" spc="3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リハビリテーション</a:t>
            </a:r>
            <a:endParaRPr lang="ja-JP" altLang="en-US" sz="4000" b="1" u="sng" spc="3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スライド番号プレースホルダ 7"/>
          <p:cNvSpPr txBox="1">
            <a:spLocks/>
          </p:cNvSpPr>
          <p:nvPr/>
        </p:nvSpPr>
        <p:spPr>
          <a:xfrm>
            <a:off x="6840538" y="6480175"/>
            <a:ext cx="2133600" cy="339725"/>
          </a:xfrm>
          <a:prstGeom prst="rect">
            <a:avLst/>
          </a:prstGeom>
        </p:spPr>
        <p:txBody>
          <a:bodyPr/>
          <a:lstStyle/>
          <a:p>
            <a:pPr algn="r" fontAlgn="auto">
              <a:spcBef>
                <a:spcPts val="0"/>
              </a:spcBef>
              <a:spcAft>
                <a:spcPts val="0"/>
              </a:spcAft>
              <a:defRPr/>
            </a:pPr>
            <a:fld id="{5CC6BC6D-3047-4138-BBF3-5AFB06DDDC53}" type="slidenum">
              <a:rPr kumimoji="0" lang="en-US" sz="1400">
                <a:effectLst>
                  <a:outerShdw blurRad="38100" dist="38100" dir="2700000" algn="tl">
                    <a:srgbClr val="000000">
                      <a:alpha val="43137"/>
                    </a:srgbClr>
                  </a:outerShdw>
                </a:effectLst>
                <a:latin typeface="+mn-lt"/>
                <a:ea typeface="+mn-ea"/>
              </a:rPr>
              <a:pPr algn="r" fontAlgn="auto">
                <a:spcBef>
                  <a:spcPts val="0"/>
                </a:spcBef>
                <a:spcAft>
                  <a:spcPts val="0"/>
                </a:spcAft>
                <a:defRPr/>
              </a:pPr>
              <a:t>339</a:t>
            </a:fld>
            <a:endParaRPr kumimoji="0" lang="en-US" sz="1400" dirty="0">
              <a:effectLst>
                <a:outerShdw blurRad="38100" dist="38100" dir="2700000" algn="tl">
                  <a:srgbClr val="000000">
                    <a:alpha val="43137"/>
                  </a:srgbClr>
                </a:outerShdw>
              </a:effectLst>
              <a:latin typeface="+mn-lt"/>
              <a:ea typeface="+mn-e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ctrTitle"/>
          </p:nvPr>
        </p:nvSpPr>
        <p:spPr>
          <a:xfrm>
            <a:off x="684213" y="115888"/>
            <a:ext cx="7772400" cy="647700"/>
          </a:xfrm>
        </p:spPr>
        <p:txBody>
          <a:bodyPr/>
          <a:lstStyle/>
          <a:p>
            <a:pPr eaLnBrk="1" hangingPunct="1"/>
            <a:r>
              <a:rPr lang="en-US" altLang="ja-JP" sz="2800" smtClean="0"/>
              <a:t>《</a:t>
            </a:r>
            <a:r>
              <a:rPr lang="ja-JP" altLang="en-US" sz="2800" smtClean="0"/>
              <a:t>中医協における再診料回復の議論</a:t>
            </a:r>
            <a:r>
              <a:rPr lang="en-US" altLang="ja-JP" sz="2800" smtClean="0"/>
              <a:t>》</a:t>
            </a:r>
            <a:endParaRPr lang="ja-JP" altLang="en-US" sz="2800" smtClean="0"/>
          </a:p>
        </p:txBody>
      </p:sp>
      <p:sp>
        <p:nvSpPr>
          <p:cNvPr id="94210"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94211" name="Rectangle 5"/>
          <p:cNvSpPr>
            <a:spLocks noChangeArrowheads="1"/>
          </p:cNvSpPr>
          <p:nvPr/>
        </p:nvSpPr>
        <p:spPr bwMode="auto">
          <a:xfrm>
            <a:off x="250825" y="692150"/>
            <a:ext cx="8642350" cy="4968875"/>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pPr fontAlgn="t"/>
            <a:r>
              <a:rPr lang="en-US" altLang="ja-JP" sz="2000">
                <a:solidFill>
                  <a:srgbClr val="000000"/>
                </a:solidFill>
                <a:latin typeface="HG創英角ｺﾞｼｯｸUB" pitchFamily="49" charset="-128"/>
                <a:ea typeface="HG創英角ｺﾞｼｯｸUB" pitchFamily="49" charset="-128"/>
              </a:rPr>
              <a:t>【</a:t>
            </a:r>
            <a:r>
              <a:rPr lang="ja-JP" altLang="en-US" sz="2000">
                <a:solidFill>
                  <a:srgbClr val="000000"/>
                </a:solidFill>
                <a:latin typeface="HG創英角ｺﾞｼｯｸUB" pitchFamily="49" charset="-128"/>
                <a:ea typeface="HG創英角ｺﾞｼｯｸUB" pitchFamily="49" charset="-128"/>
              </a:rPr>
              <a:t>地方公聴会（愛知県津島市）での意見発表</a:t>
            </a:r>
            <a:r>
              <a:rPr lang="en-US" altLang="ja-JP" sz="2000">
                <a:solidFill>
                  <a:srgbClr val="000000"/>
                </a:solidFill>
                <a:latin typeface="HG創英角ｺﾞｼｯｸUB" pitchFamily="49" charset="-128"/>
                <a:ea typeface="HG創英角ｺﾞｼｯｸUB" pitchFamily="49" charset="-128"/>
              </a:rPr>
              <a:t>】</a:t>
            </a:r>
          </a:p>
          <a:p>
            <a:pPr fontAlgn="t"/>
            <a:r>
              <a:rPr lang="en-US" altLang="ja-JP" sz="2000" b="1">
                <a:solidFill>
                  <a:srgbClr val="000000"/>
                </a:solidFill>
                <a:latin typeface="ＭＳ ゴシック" pitchFamily="49" charset="-128"/>
                <a:ea typeface="ＭＳ ゴシック" pitchFamily="49" charset="-128"/>
              </a:rPr>
              <a:t>《</a:t>
            </a:r>
            <a:r>
              <a:rPr lang="ja-JP" altLang="en-US" sz="2000" b="1">
                <a:solidFill>
                  <a:srgbClr val="000000"/>
                </a:solidFill>
                <a:latin typeface="ＭＳ ゴシック" pitchFamily="49" charset="-128"/>
                <a:ea typeface="ＭＳ ゴシック" pitchFamily="49" charset="-128"/>
              </a:rPr>
              <a:t>診療所医師</a:t>
            </a:r>
            <a:r>
              <a:rPr lang="en-US" altLang="ja-JP" sz="2000" b="1">
                <a:solidFill>
                  <a:srgbClr val="000000"/>
                </a:solidFill>
                <a:latin typeface="ＭＳ ゴシック" pitchFamily="49" charset="-128"/>
                <a:ea typeface="ＭＳ ゴシック" pitchFamily="49" charset="-128"/>
              </a:rPr>
              <a:t>》</a:t>
            </a:r>
          </a:p>
          <a:p>
            <a:pPr fontAlgn="t"/>
            <a:r>
              <a:rPr lang="ja-JP" altLang="en-US" sz="2000">
                <a:solidFill>
                  <a:srgbClr val="000000"/>
                </a:solidFill>
                <a:latin typeface="ＭＳ ゴシック" pitchFamily="49" charset="-128"/>
                <a:ea typeface="ＭＳ ゴシック" pitchFamily="49" charset="-128"/>
              </a:rPr>
              <a:t>　○</a:t>
            </a:r>
            <a:r>
              <a:rPr lang="ja-JP" altLang="en-US" sz="2000">
                <a:solidFill>
                  <a:srgbClr val="000000"/>
                </a:solidFill>
                <a:latin typeface="ＭＳ ゴシック" pitchFamily="49" charset="-128"/>
              </a:rPr>
              <a:t>　</a:t>
            </a:r>
            <a:r>
              <a:rPr lang="ja-JP" altLang="en-US" sz="2000">
                <a:solidFill>
                  <a:srgbClr val="000000"/>
                </a:solidFill>
              </a:rPr>
              <a:t>２年前に引下げられた再診料を元に戻すべき</a:t>
            </a:r>
            <a:r>
              <a:rPr lang="ja-JP" altLang="en-US" sz="3200">
                <a:solidFill>
                  <a:srgbClr val="000000"/>
                </a:solidFill>
              </a:rPr>
              <a:t> </a:t>
            </a:r>
            <a:endParaRPr lang="ja-JP" altLang="en-US" sz="2000">
              <a:solidFill>
                <a:srgbClr val="000000"/>
              </a:solidFill>
              <a:latin typeface="ＭＳ ゴシック" pitchFamily="49" charset="-128"/>
              <a:ea typeface="ＭＳ ゴシック" pitchFamily="49" charset="-128"/>
            </a:endParaRPr>
          </a:p>
          <a:p>
            <a:pPr fontAlgn="t"/>
            <a:r>
              <a:rPr lang="en-US" altLang="ja-JP" sz="2000">
                <a:solidFill>
                  <a:srgbClr val="000000"/>
                </a:solidFill>
                <a:latin typeface="HG創英角ｺﾞｼｯｸUB" pitchFamily="49" charset="-128"/>
                <a:ea typeface="HG創英角ｺﾞｼｯｸUB" pitchFamily="49" charset="-128"/>
              </a:rPr>
              <a:t>【</a:t>
            </a:r>
            <a:r>
              <a:rPr lang="ja-JP" altLang="en-US" sz="2000">
                <a:solidFill>
                  <a:srgbClr val="000000"/>
                </a:solidFill>
                <a:latin typeface="HG創英角ｺﾞｼｯｸUB" pitchFamily="49" charset="-128"/>
                <a:ea typeface="HG創英角ｺﾞｼｯｸUB" pitchFamily="49" charset="-128"/>
              </a:rPr>
              <a:t>パブリックコメントの投稿</a:t>
            </a:r>
            <a:r>
              <a:rPr lang="en-US" altLang="ja-JP" sz="2000">
                <a:solidFill>
                  <a:srgbClr val="000000"/>
                </a:solidFill>
                <a:latin typeface="HG創英角ｺﾞｼｯｸUB" pitchFamily="49" charset="-128"/>
                <a:ea typeface="HG創英角ｺﾞｼｯｸUB" pitchFamily="49" charset="-128"/>
              </a:rPr>
              <a:t>】</a:t>
            </a:r>
          </a:p>
          <a:p>
            <a:pPr fontAlgn="t"/>
            <a:r>
              <a:rPr lang="en-US" altLang="ja-JP" sz="2000">
                <a:solidFill>
                  <a:srgbClr val="000000"/>
                </a:solidFill>
              </a:rPr>
              <a:t>○</a:t>
            </a:r>
            <a:r>
              <a:rPr lang="ja-JP" altLang="en-US" sz="2000">
                <a:solidFill>
                  <a:srgbClr val="000000"/>
                </a:solidFill>
              </a:rPr>
              <a:t>　１月１８日～２５日までの大変短い期間であったが、１３１４件もの意見が</a:t>
            </a:r>
          </a:p>
          <a:p>
            <a:pPr fontAlgn="t"/>
            <a:r>
              <a:rPr lang="ja-JP" altLang="en-US" sz="2000">
                <a:solidFill>
                  <a:srgbClr val="000000"/>
                </a:solidFill>
              </a:rPr>
              <a:t>　投稿された</a:t>
            </a:r>
          </a:p>
          <a:p>
            <a:r>
              <a:rPr lang="ja-JP" altLang="en-US" sz="2000">
                <a:solidFill>
                  <a:srgbClr val="000000"/>
                </a:solidFill>
              </a:rPr>
              <a:t>○　再診料についての意見が最も多く、２６６件もの意見が寄せられた</a:t>
            </a:r>
          </a:p>
          <a:p>
            <a:endParaRPr lang="ja-JP" altLang="en-US" sz="2000">
              <a:solidFill>
                <a:srgbClr val="6600FF"/>
              </a:solidFill>
            </a:endParaRPr>
          </a:p>
          <a:p>
            <a:endParaRPr lang="ja-JP" altLang="en-US" sz="2000">
              <a:solidFill>
                <a:srgbClr val="6600FF"/>
              </a:solidFill>
            </a:endParaRPr>
          </a:p>
          <a:p>
            <a:endParaRPr lang="ja-JP" altLang="en-US" sz="2000">
              <a:solidFill>
                <a:srgbClr val="6600FF"/>
              </a:solidFill>
            </a:endParaRPr>
          </a:p>
          <a:p>
            <a:endParaRPr lang="ja-JP" altLang="en-US" sz="2000">
              <a:solidFill>
                <a:srgbClr val="6600FF"/>
              </a:solidFill>
            </a:endParaRPr>
          </a:p>
          <a:p>
            <a:endParaRPr lang="ja-JP" altLang="en-US" sz="2000">
              <a:solidFill>
                <a:srgbClr val="6600FF"/>
              </a:solidFill>
            </a:endParaRPr>
          </a:p>
          <a:p>
            <a:r>
              <a:rPr lang="ja-JP" altLang="en-US" sz="2000">
                <a:solidFill>
                  <a:srgbClr val="000000"/>
                </a:solidFill>
              </a:rPr>
              <a:t>　　　① 募集期間をもう少し長くすべき</a:t>
            </a:r>
          </a:p>
          <a:p>
            <a:r>
              <a:rPr lang="ja-JP" altLang="en-US" sz="2000">
                <a:solidFill>
                  <a:srgbClr val="000000"/>
                </a:solidFill>
              </a:rPr>
              <a:t>　　　② 投稿された反対意見などについて中医協で議論しないと意見募集する</a:t>
            </a:r>
          </a:p>
          <a:p>
            <a:r>
              <a:rPr lang="ja-JP" altLang="en-US" sz="2000">
                <a:solidFill>
                  <a:srgbClr val="000000"/>
                </a:solidFill>
              </a:rPr>
              <a:t>　　      意味がない </a:t>
            </a:r>
          </a:p>
        </p:txBody>
      </p:sp>
      <p:sp>
        <p:nvSpPr>
          <p:cNvPr id="94212" name="AutoShape 7"/>
          <p:cNvSpPr>
            <a:spLocks noChangeArrowheads="1"/>
          </p:cNvSpPr>
          <p:nvPr/>
        </p:nvSpPr>
        <p:spPr bwMode="auto">
          <a:xfrm>
            <a:off x="395288" y="4508500"/>
            <a:ext cx="358775" cy="792163"/>
          </a:xfrm>
          <a:prstGeom prst="rightArrow">
            <a:avLst>
              <a:gd name="adj1" fmla="val 50000"/>
              <a:gd name="adj2" fmla="val 25000"/>
            </a:avLst>
          </a:prstGeom>
          <a:solidFill>
            <a:srgbClr val="0000FF"/>
          </a:solidFill>
          <a:ln w="9525" algn="ctr">
            <a:solidFill>
              <a:srgbClr val="0000FF"/>
            </a:solidFill>
            <a:miter lim="800000"/>
            <a:headEnd/>
            <a:tailEnd/>
          </a:ln>
        </p:spPr>
        <p:txBody>
          <a:bodyPr wrap="none" anchor="ctr"/>
          <a:lstStyle/>
          <a:p>
            <a:pPr>
              <a:spcBef>
                <a:spcPct val="20000"/>
              </a:spcBef>
            </a:pPr>
            <a:endParaRPr lang="ja-JP" altLang="en-US">
              <a:solidFill>
                <a:srgbClr val="000000"/>
              </a:solidFill>
            </a:endParaRPr>
          </a:p>
        </p:txBody>
      </p:sp>
      <p:sp>
        <p:nvSpPr>
          <p:cNvPr id="94213" name="Rectangle 8"/>
          <p:cNvSpPr>
            <a:spLocks noChangeArrowheads="1"/>
          </p:cNvSpPr>
          <p:nvPr/>
        </p:nvSpPr>
        <p:spPr bwMode="auto">
          <a:xfrm>
            <a:off x="539750" y="3141663"/>
            <a:ext cx="8208963" cy="1368425"/>
          </a:xfrm>
          <a:prstGeom prst="rect">
            <a:avLst/>
          </a:prstGeom>
          <a:noFill/>
          <a:ln w="9525">
            <a:solidFill>
              <a:schemeClr val="tx1"/>
            </a:solidFill>
            <a:prstDash val="dash"/>
            <a:miter lim="800000"/>
            <a:headEnd/>
            <a:tailEnd/>
          </a:ln>
        </p:spPr>
        <p:txBody>
          <a:bodyPr/>
          <a:lstStyle/>
          <a:p>
            <a:r>
              <a:rPr lang="ja-JP" altLang="en-US" sz="2000">
                <a:solidFill>
                  <a:srgbClr val="3366FF"/>
                </a:solidFill>
              </a:rPr>
              <a:t>・</a:t>
            </a:r>
            <a:r>
              <a:rPr lang="ja-JP" altLang="en-US" sz="2000">
                <a:solidFill>
                  <a:srgbClr val="0000FF"/>
                </a:solidFill>
              </a:rPr>
              <a:t>　再診料については、前回、診療所が２点引き下げられ、診療所・病院の</a:t>
            </a:r>
          </a:p>
          <a:p>
            <a:r>
              <a:rPr lang="ja-JP" altLang="en-US" sz="2000">
                <a:solidFill>
                  <a:srgbClr val="0000FF"/>
                </a:solidFill>
              </a:rPr>
              <a:t>  再診料が統一されたが、診療所、中小病院の外来機能が病院勤務医の</a:t>
            </a:r>
          </a:p>
          <a:p>
            <a:r>
              <a:rPr lang="ja-JP" altLang="en-US" sz="2000">
                <a:solidFill>
                  <a:srgbClr val="0000FF"/>
                </a:solidFill>
              </a:rPr>
              <a:t>  負担軽減に貢献していることを踏まえ、再診料は７１点に戻すべき</a:t>
            </a:r>
            <a:r>
              <a:rPr lang="ja-JP" altLang="en-US" sz="2000">
                <a:solidFill>
                  <a:srgbClr val="FF0000"/>
                </a:solidFill>
              </a:rPr>
              <a:t>（３０件）</a:t>
            </a:r>
          </a:p>
          <a:p>
            <a:r>
              <a:rPr lang="ja-JP" altLang="en-US" sz="2000">
                <a:solidFill>
                  <a:srgbClr val="0000FF"/>
                </a:solidFill>
              </a:rPr>
              <a:t>・　再診料を診療所、病院ともに７４点にすべき</a:t>
            </a:r>
            <a:r>
              <a:rPr lang="ja-JP" altLang="en-US" sz="2000">
                <a:solidFill>
                  <a:srgbClr val="FF0000"/>
                </a:solidFill>
              </a:rPr>
              <a:t>（２３６件）</a:t>
            </a:r>
          </a:p>
        </p:txBody>
      </p:sp>
      <p:sp>
        <p:nvSpPr>
          <p:cNvPr id="80902"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7AD6738D-6545-4636-9519-0C4C3B4F9701}" type="slidenum">
              <a:rPr kumimoji="1" lang="en-US" altLang="ja-JP" smtClean="0"/>
              <a:pPr fontAlgn="base">
                <a:spcAft>
                  <a:spcPct val="0"/>
                </a:spcAft>
                <a:defRPr/>
              </a:pPr>
              <a:t>34</a:t>
            </a:fld>
            <a:endParaRPr kumimoji="1" lang="en-US" altLang="ja-JP" smtClean="0"/>
          </a:p>
        </p:txBody>
      </p:sp>
    </p:spTree>
    <p:extLst>
      <p:ext uri="{BB962C8B-B14F-4D97-AF65-F5344CB8AC3E}">
        <p14:creationId xmlns:p14="http://schemas.microsoft.com/office/powerpoint/2010/main" xmlns="" val="3551737903"/>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idx="1"/>
            <p:extLst>
              <p:ext uri="{D42A27DB-BD31-4B8C-83A1-F6EECF244321}">
                <p14:modId xmlns:p14="http://schemas.microsoft.com/office/powerpoint/2010/main" xmlns="" val="992729870"/>
              </p:ext>
            </p:extLst>
          </p:nvPr>
        </p:nvGraphicFramePr>
        <p:xfrm>
          <a:off x="467544" y="1772816"/>
          <a:ext cx="8229600" cy="4968552"/>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74550">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4594002">
                <a:tc>
                  <a:txBody>
                    <a:bodyPr/>
                    <a:lstStyle/>
                    <a:p>
                      <a:r>
                        <a:rPr lang="en-US" altLang="ja-JP" sz="1800" b="0" dirty="0" smtClean="0">
                          <a:solidFill>
                            <a:schemeClr val="tx1"/>
                          </a:solidFill>
                          <a:latin typeface="MS UI Gothic" pitchFamily="50" charset="-128"/>
                          <a:ea typeface="MS UI Gothic" pitchFamily="50" charset="-128"/>
                        </a:rPr>
                        <a:t>H000</a:t>
                      </a:r>
                      <a:r>
                        <a:rPr lang="ja-JP" altLang="en-US" sz="1800" b="0" dirty="0" smtClean="0">
                          <a:solidFill>
                            <a:schemeClr val="tx1"/>
                          </a:solidFill>
                          <a:latin typeface="MS UI Gothic" pitchFamily="50" charset="-128"/>
                          <a:ea typeface="MS UI Gothic" pitchFamily="50" charset="-128"/>
                        </a:rPr>
                        <a:t>　心大血管疾患リハビリテーション料</a:t>
                      </a:r>
                      <a:endParaRPr lang="en-US" altLang="ja-JP" sz="1800" b="0" dirty="0" smtClean="0">
                        <a:solidFill>
                          <a:schemeClr val="tx1"/>
                        </a:solidFill>
                        <a:latin typeface="MS UI Gothic" pitchFamily="50" charset="-128"/>
                        <a:ea typeface="MS UI Gothic" pitchFamily="50" charset="-128"/>
                      </a:endParaRPr>
                    </a:p>
                    <a:p>
                      <a:r>
                        <a:rPr lang="en-US" altLang="ja-JP" sz="1800" b="0" dirty="0" smtClean="0">
                          <a:solidFill>
                            <a:schemeClr val="tx1"/>
                          </a:solidFill>
                          <a:latin typeface="MS UI Gothic" pitchFamily="50" charset="-128"/>
                          <a:ea typeface="MS UI Gothic" pitchFamily="50" charset="-128"/>
                        </a:rPr>
                        <a:t>H003</a:t>
                      </a:r>
                      <a:r>
                        <a:rPr lang="ja-JP" altLang="en-US" sz="1800" b="0" dirty="0" smtClean="0">
                          <a:solidFill>
                            <a:schemeClr val="tx1"/>
                          </a:solidFill>
                          <a:latin typeface="MS UI Gothic" pitchFamily="50" charset="-128"/>
                          <a:ea typeface="MS UI Gothic" pitchFamily="50" charset="-128"/>
                        </a:rPr>
                        <a:t>　呼吸器リハビリテーション料</a:t>
                      </a:r>
                      <a:endParaRPr lang="en-US" altLang="ja-JP" sz="1800" b="0" dirty="0" smtClean="0">
                        <a:solidFill>
                          <a:schemeClr val="tx1"/>
                        </a:solidFill>
                        <a:latin typeface="MS UI Gothic" pitchFamily="50" charset="-128"/>
                        <a:ea typeface="MS UI Gothic" pitchFamily="50" charset="-128"/>
                      </a:endParaRPr>
                    </a:p>
                    <a:p>
                      <a:endParaRPr lang="en-US" altLang="ja-JP" sz="1800" b="0" dirty="0" smtClean="0">
                        <a:solidFill>
                          <a:schemeClr val="tx1"/>
                        </a:solidFill>
                        <a:latin typeface="MS UI Gothic" pitchFamily="50" charset="-128"/>
                        <a:ea typeface="MS UI Gothic" pitchFamily="50" charset="-128"/>
                      </a:endParaRPr>
                    </a:p>
                    <a:p>
                      <a:pPr>
                        <a:spcBef>
                          <a:spcPts val="0"/>
                        </a:spcBef>
                      </a:pPr>
                      <a:r>
                        <a:rPr lang="ja-JP" altLang="en-US" sz="1800" b="0" dirty="0" smtClean="0">
                          <a:solidFill>
                            <a:schemeClr val="tx1"/>
                          </a:solidFill>
                          <a:latin typeface="MS UI Gothic" pitchFamily="50" charset="-128"/>
                          <a:ea typeface="MS UI Gothic" pitchFamily="50" charset="-128"/>
                        </a:rPr>
                        <a:t>注２　早期リハビリテーション加算</a:t>
                      </a:r>
                      <a:endParaRPr lang="en-US" altLang="ja-JP" sz="1800" b="0" dirty="0" smtClean="0">
                        <a:solidFill>
                          <a:schemeClr val="tx1"/>
                        </a:solidFill>
                        <a:latin typeface="MS UI Gothic" pitchFamily="50" charset="-128"/>
                        <a:ea typeface="MS UI Gothic" pitchFamily="50" charset="-128"/>
                      </a:endParaRPr>
                    </a:p>
                    <a:p>
                      <a:pPr marL="450850" indent="0">
                        <a:spcBef>
                          <a:spcPts val="0"/>
                        </a:spcBef>
                      </a:pPr>
                      <a:r>
                        <a:rPr lang="ja-JP" altLang="en-US" sz="1800" b="0" dirty="0" smtClean="0">
                          <a:solidFill>
                            <a:schemeClr val="tx1"/>
                          </a:solidFill>
                          <a:latin typeface="MS UI Gothic" pitchFamily="50" charset="-128"/>
                          <a:ea typeface="MS UI Gothic" pitchFamily="50" charset="-128"/>
                        </a:rPr>
                        <a:t>（１単位につき）　　　　　　　</a:t>
                      </a:r>
                      <a:r>
                        <a:rPr lang="ja-JP" altLang="en-US" sz="1800" b="1" dirty="0" smtClean="0">
                          <a:solidFill>
                            <a:srgbClr val="FF0000"/>
                          </a:solidFill>
                          <a:latin typeface="MS UI Gothic" pitchFamily="50" charset="-128"/>
                          <a:ea typeface="MS UI Gothic" pitchFamily="50" charset="-128"/>
                        </a:rPr>
                        <a:t>３０点（改）</a:t>
                      </a:r>
                    </a:p>
                    <a:p>
                      <a:pPr marL="82550" indent="0">
                        <a:spcBef>
                          <a:spcPts val="600"/>
                        </a:spcBef>
                      </a:pPr>
                      <a:r>
                        <a:rPr lang="en-US" altLang="ja-JP" sz="1800" b="0" dirty="0" smtClean="0">
                          <a:solidFill>
                            <a:schemeClr val="tx1"/>
                          </a:solidFill>
                          <a:latin typeface="MS UI Gothic" pitchFamily="50" charset="-128"/>
                          <a:ea typeface="MS UI Gothic" pitchFamily="50" charset="-128"/>
                        </a:rPr>
                        <a:t>[</a:t>
                      </a:r>
                      <a:r>
                        <a:rPr lang="ja-JP" altLang="en-US" sz="1800" b="0" dirty="0" smtClean="0">
                          <a:solidFill>
                            <a:schemeClr val="tx1"/>
                          </a:solidFill>
                          <a:latin typeface="MS UI Gothic" pitchFamily="50" charset="-128"/>
                          <a:ea typeface="MS UI Gothic" pitchFamily="50" charset="-128"/>
                        </a:rPr>
                        <a:t>算定要件</a:t>
                      </a:r>
                      <a:r>
                        <a:rPr lang="en-US" altLang="ja-JP" sz="1800" b="0" dirty="0" smtClean="0">
                          <a:solidFill>
                            <a:schemeClr val="tx1"/>
                          </a:solidFill>
                          <a:latin typeface="MS UI Gothic" pitchFamily="50" charset="-128"/>
                          <a:ea typeface="MS UI Gothic" pitchFamily="50" charset="-128"/>
                        </a:rPr>
                        <a:t>]</a:t>
                      </a:r>
                    </a:p>
                    <a:p>
                      <a:pPr marL="177800" indent="177800"/>
                      <a:r>
                        <a:rPr lang="ja-JP" altLang="en-US" sz="1800" b="0" dirty="0" smtClean="0">
                          <a:solidFill>
                            <a:schemeClr val="tx1"/>
                          </a:solidFill>
                          <a:latin typeface="MS UI Gothic" pitchFamily="50" charset="-128"/>
                          <a:ea typeface="MS UI Gothic" pitchFamily="50" charset="-128"/>
                        </a:rPr>
                        <a:t>入院中の患者に対して、治療開始日から起算して３０日に限り算定する。</a:t>
                      </a:r>
                      <a:endParaRPr lang="en-US" altLang="ja-JP" sz="1800" b="0" dirty="0" smtClean="0">
                        <a:solidFill>
                          <a:schemeClr val="tx1"/>
                        </a:solidFill>
                        <a:latin typeface="MS UI Gothic" pitchFamily="50" charset="-128"/>
                        <a:ea typeface="MS UI Gothic" pitchFamily="50" charset="-128"/>
                      </a:endParaRPr>
                    </a:p>
                    <a:p>
                      <a:endParaRPr lang="en-US" altLang="ja-JP" sz="1800" b="0" dirty="0" smtClean="0">
                        <a:solidFill>
                          <a:srgbClr val="FF0000"/>
                        </a:solidFill>
                        <a:latin typeface="MS UI Gothic" pitchFamily="50" charset="-128"/>
                        <a:ea typeface="MS UI Gothic" pitchFamily="50" charset="-128"/>
                      </a:endParaRPr>
                    </a:p>
                    <a:p>
                      <a:endParaRPr lang="en-US" altLang="ja-JP" sz="1800" b="0" dirty="0" smtClean="0">
                        <a:solidFill>
                          <a:srgbClr val="FF0000"/>
                        </a:solidFill>
                        <a:latin typeface="MS UI Gothic" pitchFamily="50" charset="-128"/>
                        <a:ea typeface="MS UI Gothic" pitchFamily="50" charset="-128"/>
                      </a:endParaRPr>
                    </a:p>
                    <a:p>
                      <a:r>
                        <a:rPr lang="ja-JP" altLang="en-US" sz="1800" b="1" dirty="0" smtClean="0">
                          <a:solidFill>
                            <a:srgbClr val="FF0000"/>
                          </a:solidFill>
                          <a:latin typeface="MS UI Gothic" pitchFamily="50" charset="-128"/>
                          <a:ea typeface="MS UI Gothic" pitchFamily="50" charset="-128"/>
                        </a:rPr>
                        <a:t>注３　初期加算（１単位につき）</a:t>
                      </a:r>
                      <a:endParaRPr lang="en-US" altLang="ja-JP" sz="1800" b="1" dirty="0" smtClean="0">
                        <a:solidFill>
                          <a:srgbClr val="FF0000"/>
                        </a:solidFill>
                        <a:latin typeface="MS UI Gothic" pitchFamily="50" charset="-128"/>
                        <a:ea typeface="MS UI Gothic" pitchFamily="50" charset="-128"/>
                      </a:endParaRPr>
                    </a:p>
                    <a:p>
                      <a:pPr marL="2873375" indent="0"/>
                      <a:r>
                        <a:rPr lang="ja-JP" altLang="en-US" sz="1800" b="1" dirty="0" smtClean="0">
                          <a:solidFill>
                            <a:srgbClr val="FF0000"/>
                          </a:solidFill>
                          <a:latin typeface="MS UI Gothic" pitchFamily="50" charset="-128"/>
                          <a:ea typeface="MS UI Gothic" pitchFamily="50" charset="-128"/>
                        </a:rPr>
                        <a:t>４５点（新）</a:t>
                      </a:r>
                      <a:endParaRPr lang="en-US" altLang="ja-JP" sz="1800" b="1" dirty="0" smtClean="0">
                        <a:solidFill>
                          <a:srgbClr val="FF0000"/>
                        </a:solidFill>
                        <a:latin typeface="MS UI Gothic" pitchFamily="50" charset="-128"/>
                        <a:ea typeface="MS UI Gothic" pitchFamily="50" charset="-128"/>
                      </a:endParaRPr>
                    </a:p>
                    <a:p>
                      <a:pPr marL="82550" indent="0"/>
                      <a:r>
                        <a:rPr lang="ja-JP" altLang="en-US" sz="1800" b="0" dirty="0" smtClean="0">
                          <a:solidFill>
                            <a:schemeClr val="tx1"/>
                          </a:solidFill>
                          <a:latin typeface="MS UI Gothic" pitchFamily="50" charset="-128"/>
                          <a:ea typeface="MS UI Gothic" pitchFamily="50" charset="-128"/>
                        </a:rPr>
                        <a:t>［算定要件］</a:t>
                      </a:r>
                      <a:endParaRPr lang="en-US" altLang="ja-JP" sz="1800" b="0" dirty="0" smtClean="0">
                        <a:solidFill>
                          <a:schemeClr val="tx1"/>
                        </a:solidFill>
                        <a:latin typeface="MS UI Gothic" pitchFamily="50" charset="-128"/>
                        <a:ea typeface="MS UI Gothic" pitchFamily="50" charset="-128"/>
                      </a:endParaRPr>
                    </a:p>
                    <a:p>
                      <a:pPr marL="177800" indent="177800"/>
                      <a:r>
                        <a:rPr lang="ja-JP" altLang="en-US" sz="1800" b="0" dirty="0" smtClean="0">
                          <a:solidFill>
                            <a:schemeClr val="tx1"/>
                          </a:solidFill>
                          <a:latin typeface="MS UI Gothic" pitchFamily="50" charset="-128"/>
                          <a:ea typeface="MS UI Gothic" pitchFamily="50" charset="-128"/>
                        </a:rPr>
                        <a:t>入院中の患者に対して、治療開始日から起算して</a:t>
                      </a:r>
                      <a:r>
                        <a:rPr lang="ja-JP" altLang="en-US" sz="1800" b="0" dirty="0" smtClean="0">
                          <a:solidFill>
                            <a:srgbClr val="FF0000"/>
                          </a:solidFill>
                          <a:latin typeface="MS UI Gothic" pitchFamily="50" charset="-128"/>
                          <a:ea typeface="MS UI Gothic" pitchFamily="50" charset="-128"/>
                        </a:rPr>
                        <a:t>１４日</a:t>
                      </a:r>
                      <a:r>
                        <a:rPr lang="ja-JP" altLang="en-US" sz="1800" b="0" dirty="0" smtClean="0">
                          <a:solidFill>
                            <a:schemeClr val="tx1"/>
                          </a:solidFill>
                          <a:latin typeface="MS UI Gothic" pitchFamily="50" charset="-128"/>
                          <a:ea typeface="MS UI Gothic" pitchFamily="50" charset="-128"/>
                        </a:rPr>
                        <a:t>に限り算定する。</a:t>
                      </a:r>
                      <a:endParaRPr lang="en-US" altLang="ja-JP" sz="1800" b="0" dirty="0" smtClean="0">
                        <a:solidFill>
                          <a:schemeClr val="tx1"/>
                        </a:solidFill>
                        <a:latin typeface="MS UI Gothic" pitchFamily="50" charset="-128"/>
                        <a:ea typeface="MS UI Gothic" pitchFamily="50" charset="-128"/>
                      </a:endParaRPr>
                    </a:p>
                    <a:p>
                      <a:pPr marL="177800" indent="177800"/>
                      <a:r>
                        <a:rPr lang="ja-JP" altLang="en-US" sz="1800" b="0" dirty="0" smtClean="0">
                          <a:solidFill>
                            <a:schemeClr val="tx1"/>
                          </a:solidFill>
                          <a:latin typeface="MS UI Gothic" pitchFamily="50" charset="-128"/>
                          <a:ea typeface="MS UI Gothic" pitchFamily="50" charset="-128"/>
                        </a:rPr>
                        <a:t>注２の加算とは別に算定可能</a:t>
                      </a:r>
                      <a:endParaRPr lang="ja-JP" altLang="en-US" sz="1800" b="1" dirty="0" smtClean="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marL="0" indent="0"/>
                      <a:r>
                        <a:rPr kumimoji="1" lang="en-US" altLang="ja-JP" sz="1800" b="0" baseline="0" dirty="0" smtClean="0">
                          <a:solidFill>
                            <a:schemeClr val="tx1"/>
                          </a:solidFill>
                          <a:latin typeface="MS UI Gothic" pitchFamily="50" charset="-128"/>
                          <a:ea typeface="MS UI Gothic" pitchFamily="50" charset="-128"/>
                          <a:cs typeface="+mn-cs"/>
                        </a:rPr>
                        <a:t>H000</a:t>
                      </a:r>
                      <a:r>
                        <a:rPr kumimoji="1" lang="ja-JP" altLang="en-US" sz="1800" b="0" baseline="0" dirty="0" smtClean="0">
                          <a:solidFill>
                            <a:schemeClr val="tx1"/>
                          </a:solidFill>
                          <a:latin typeface="MS UI Gothic" pitchFamily="50" charset="-128"/>
                          <a:ea typeface="MS UI Gothic" pitchFamily="50" charset="-128"/>
                          <a:cs typeface="+mn-cs"/>
                        </a:rPr>
                        <a:t>　心大血管疾患リハビリテーション料</a:t>
                      </a:r>
                      <a:endParaRPr kumimoji="1" lang="en-US" altLang="ja-JP" sz="1800" b="0" baseline="0" dirty="0" smtClean="0">
                        <a:solidFill>
                          <a:schemeClr val="tx1"/>
                        </a:solidFill>
                        <a:latin typeface="MS UI Gothic" pitchFamily="50" charset="-128"/>
                        <a:ea typeface="MS UI Gothic" pitchFamily="50" charset="-128"/>
                        <a:cs typeface="+mn-cs"/>
                      </a:endParaRPr>
                    </a:p>
                    <a:p>
                      <a:pPr marL="0" indent="0"/>
                      <a:r>
                        <a:rPr kumimoji="1" lang="en-US" altLang="ja-JP" sz="1800" b="0" baseline="0" dirty="0" smtClean="0">
                          <a:solidFill>
                            <a:schemeClr val="tx1"/>
                          </a:solidFill>
                          <a:latin typeface="MS UI Gothic" pitchFamily="50" charset="-128"/>
                          <a:ea typeface="MS UI Gothic" pitchFamily="50" charset="-128"/>
                          <a:cs typeface="+mn-cs"/>
                        </a:rPr>
                        <a:t>H003</a:t>
                      </a:r>
                      <a:r>
                        <a:rPr kumimoji="1" lang="ja-JP" altLang="en-US" sz="1800" b="0" baseline="0" dirty="0" smtClean="0">
                          <a:solidFill>
                            <a:schemeClr val="tx1"/>
                          </a:solidFill>
                          <a:latin typeface="MS UI Gothic" pitchFamily="50" charset="-128"/>
                          <a:ea typeface="MS UI Gothic" pitchFamily="50" charset="-128"/>
                          <a:cs typeface="+mn-cs"/>
                        </a:rPr>
                        <a:t>　呼吸器リハビリテーション料</a:t>
                      </a:r>
                      <a:endParaRPr kumimoji="1" lang="en-US" altLang="ja-JP" sz="1800" b="0" baseline="0" dirty="0" smtClean="0">
                        <a:solidFill>
                          <a:schemeClr val="tx1"/>
                        </a:solidFill>
                        <a:latin typeface="MS UI Gothic" pitchFamily="50" charset="-128"/>
                        <a:ea typeface="MS UI Gothic" pitchFamily="50" charset="-128"/>
                        <a:cs typeface="+mn-cs"/>
                      </a:endParaRPr>
                    </a:p>
                    <a:p>
                      <a:pPr marL="0" indent="0"/>
                      <a:endParaRPr kumimoji="1" lang="en-US" altLang="ja-JP" sz="1800" b="0" baseline="0" dirty="0" smtClean="0">
                        <a:solidFill>
                          <a:schemeClr val="tx1"/>
                        </a:solidFill>
                        <a:latin typeface="MS UI Gothic" pitchFamily="50" charset="-128"/>
                        <a:ea typeface="MS UI Gothic" pitchFamily="50" charset="-128"/>
                        <a:cs typeface="+mn-cs"/>
                      </a:endParaRPr>
                    </a:p>
                    <a:p>
                      <a:pPr marL="0" indent="0">
                        <a:spcBef>
                          <a:spcPts val="0"/>
                        </a:spcBef>
                      </a:pPr>
                      <a:r>
                        <a:rPr kumimoji="1" lang="ja-JP" altLang="en-US" sz="1800" b="0" baseline="0" dirty="0" smtClean="0">
                          <a:solidFill>
                            <a:schemeClr val="tx1"/>
                          </a:solidFill>
                          <a:latin typeface="MS UI Gothic" pitchFamily="50" charset="-128"/>
                          <a:ea typeface="MS UI Gothic" pitchFamily="50" charset="-128"/>
                          <a:cs typeface="+mn-cs"/>
                        </a:rPr>
                        <a:t>注２　早期リハビリテーション加算</a:t>
                      </a:r>
                      <a:endParaRPr kumimoji="1" lang="en-US" altLang="ja-JP" sz="1800" b="0" baseline="0" dirty="0" smtClean="0">
                        <a:solidFill>
                          <a:schemeClr val="tx1"/>
                        </a:solidFill>
                        <a:latin typeface="MS UI Gothic" pitchFamily="50" charset="-128"/>
                        <a:ea typeface="MS UI Gothic" pitchFamily="50" charset="-128"/>
                        <a:cs typeface="+mn-cs"/>
                      </a:endParaRPr>
                    </a:p>
                    <a:p>
                      <a:pPr marL="450850" indent="0">
                        <a:spcBef>
                          <a:spcPts val="0"/>
                        </a:spcBef>
                      </a:pPr>
                      <a:r>
                        <a:rPr kumimoji="1" lang="ja-JP" altLang="en-US" sz="1800" b="0" baseline="0" dirty="0" smtClean="0">
                          <a:solidFill>
                            <a:schemeClr val="tx1"/>
                          </a:solidFill>
                          <a:latin typeface="MS UI Gothic" pitchFamily="50" charset="-128"/>
                          <a:ea typeface="MS UI Gothic" pitchFamily="50" charset="-128"/>
                          <a:cs typeface="+mn-cs"/>
                        </a:rPr>
                        <a:t>（１単位につき）　　　　　　　　４５点</a:t>
                      </a:r>
                    </a:p>
                    <a:p>
                      <a:pPr marL="82550" indent="0">
                        <a:spcBef>
                          <a:spcPts val="600"/>
                        </a:spcBef>
                      </a:pPr>
                      <a:r>
                        <a:rPr kumimoji="1" lang="ja-JP" altLang="en-US" sz="1800" b="0" baseline="0" dirty="0" smtClean="0">
                          <a:solidFill>
                            <a:schemeClr val="tx1"/>
                          </a:solidFill>
                          <a:latin typeface="MS UI Gothic" pitchFamily="50" charset="-128"/>
                          <a:ea typeface="MS UI Gothic" pitchFamily="50" charset="-128"/>
                          <a:cs typeface="+mn-cs"/>
                        </a:rPr>
                        <a:t>［算定要件］</a:t>
                      </a:r>
                    </a:p>
                    <a:p>
                      <a:pPr marL="177800" indent="177800"/>
                      <a:r>
                        <a:rPr kumimoji="1" lang="ja-JP" altLang="en-US" sz="1800" b="0" baseline="0" dirty="0" smtClean="0">
                          <a:solidFill>
                            <a:schemeClr val="tx1"/>
                          </a:solidFill>
                          <a:latin typeface="MS UI Gothic" pitchFamily="50" charset="-128"/>
                          <a:ea typeface="MS UI Gothic" pitchFamily="50" charset="-128"/>
                          <a:cs typeface="+mn-cs"/>
                        </a:rPr>
                        <a:t>入院中の患者に対して、治療開始日から起算して３０日に限り算定する。</a:t>
                      </a: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648072"/>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早期リハビリテーションの評価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3AE28B79-ECCE-44BB-8C18-394BB487C6D2}" type="slidenum">
              <a:rPr lang="en-US" sz="1400">
                <a:effectLst>
                  <a:outerShdw blurRad="38100" dist="38100" dir="2700000" algn="tl">
                    <a:srgbClr val="000000">
                      <a:alpha val="43137"/>
                    </a:srgbClr>
                  </a:outerShdw>
                </a:effectLst>
              </a:rPr>
              <a:pPr algn="r">
                <a:defRPr/>
              </a:pPr>
              <a:t>340</a:t>
            </a:fld>
            <a:endParaRPr lang="en-US" sz="1400" dirty="0">
              <a:effectLst>
                <a:outerShdw blurRad="38100" dist="38100" dir="2700000" algn="tl">
                  <a:srgbClr val="000000">
                    <a:alpha val="43137"/>
                  </a:srgbClr>
                </a:outerShdw>
              </a:effectLst>
            </a:endParaRPr>
          </a:p>
        </p:txBody>
      </p:sp>
      <p:sp>
        <p:nvSpPr>
          <p:cNvPr id="11" name="コンテンツ プレースホルダ 5"/>
          <p:cNvSpPr txBox="1">
            <a:spLocks/>
          </p:cNvSpPr>
          <p:nvPr/>
        </p:nvSpPr>
        <p:spPr>
          <a:xfrm>
            <a:off x="459762" y="836712"/>
            <a:ext cx="8208912" cy="792088"/>
          </a:xfrm>
          <a:prstGeom prst="rect">
            <a:avLst/>
          </a:prstGeom>
          <a:solidFill>
            <a:srgbClr val="FFFFCC"/>
          </a:solidFill>
          <a:effectLst>
            <a:innerShdw blurRad="63500" dist="50800" dir="13500000">
              <a:prstClr val="black">
                <a:alpha val="50000"/>
              </a:prstClr>
            </a:innerShdw>
          </a:effectLst>
        </p:spPr>
        <p:txBody>
          <a:bodyPr anchor="ctr"/>
          <a:lstStyle/>
          <a:p>
            <a:pPr indent="273050" fontAlgn="auto">
              <a:spcBef>
                <a:spcPts val="0"/>
              </a:spcBef>
              <a:spcAft>
                <a:spcPts val="0"/>
              </a:spcAft>
              <a:defRPr/>
            </a:pPr>
            <a:r>
              <a:rPr kumimoji="0" lang="ja-JP" altLang="en-US" sz="2200" b="1" dirty="0">
                <a:solidFill>
                  <a:srgbClr val="0070C0"/>
                </a:solidFill>
                <a:latin typeface="MS UI Gothic" pitchFamily="50" charset="-128"/>
                <a:ea typeface="MS UI Gothic" pitchFamily="50" charset="-128"/>
              </a:rPr>
              <a:t>早期リハビリテーション加算</a:t>
            </a:r>
            <a:r>
              <a:rPr kumimoji="0" lang="ja-JP" altLang="en-US" sz="2200" dirty="0">
                <a:latin typeface="MS UI Gothic" pitchFamily="50" charset="-128"/>
                <a:ea typeface="MS UI Gothic" pitchFamily="50" charset="-128"/>
              </a:rPr>
              <a:t>について、</a:t>
            </a:r>
            <a:r>
              <a:rPr kumimoji="0" lang="ja-JP" altLang="en-US" sz="2200" b="1" dirty="0">
                <a:solidFill>
                  <a:srgbClr val="0070C0"/>
                </a:solidFill>
                <a:latin typeface="MS UI Gothic" pitchFamily="50" charset="-128"/>
                <a:ea typeface="MS UI Gothic" pitchFamily="50" charset="-128"/>
              </a:rPr>
              <a:t>より早期</a:t>
            </a:r>
            <a:r>
              <a:rPr kumimoji="0" lang="ja-JP" altLang="en-US" sz="2200" dirty="0">
                <a:latin typeface="MS UI Gothic" pitchFamily="50" charset="-128"/>
                <a:ea typeface="MS UI Gothic" pitchFamily="50" charset="-128"/>
              </a:rPr>
              <a:t>の期間における</a:t>
            </a:r>
            <a:r>
              <a:rPr kumimoji="0" lang="ja-JP" altLang="en-US" sz="2200" b="1" dirty="0">
                <a:solidFill>
                  <a:srgbClr val="0070C0"/>
                </a:solidFill>
                <a:latin typeface="MS UI Gothic" pitchFamily="50" charset="-128"/>
                <a:ea typeface="MS UI Gothic" pitchFamily="50" charset="-128"/>
              </a:rPr>
              <a:t>評価を引上げ</a:t>
            </a:r>
            <a:r>
              <a:rPr kumimoji="0" lang="ja-JP" altLang="en-US" sz="2200" dirty="0">
                <a:latin typeface="MS UI Gothic" pitchFamily="50" charset="-128"/>
                <a:ea typeface="MS UI Gothic" pitchFamily="50" charset="-128"/>
              </a:rPr>
              <a:t>、それ以降についての評価を見直す。</a:t>
            </a:r>
            <a:endParaRPr kumimoji="0" lang="en-US" altLang="ja-JP" sz="2200" dirty="0">
              <a:latin typeface="MS UI Gothic" pitchFamily="50" charset="-128"/>
              <a:ea typeface="MS UI Gothic" pitchFamily="50" charset="-128"/>
            </a:endParaRPr>
          </a:p>
        </p:txBody>
      </p:sp>
      <p:sp>
        <p:nvSpPr>
          <p:cNvPr id="6" name="テキスト ボックス 5"/>
          <p:cNvSpPr txBox="1"/>
          <p:nvPr/>
        </p:nvSpPr>
        <p:spPr>
          <a:xfrm>
            <a:off x="6587208" y="1268760"/>
            <a:ext cx="2556792"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332</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334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341</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347</a:t>
            </a:r>
          </a:p>
          <a:p>
            <a:pP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651</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idx="1"/>
            <p:extLst>
              <p:ext uri="{D42A27DB-BD31-4B8C-83A1-F6EECF244321}">
                <p14:modId xmlns:p14="http://schemas.microsoft.com/office/powerpoint/2010/main" xmlns="" val="2229972612"/>
              </p:ext>
            </p:extLst>
          </p:nvPr>
        </p:nvGraphicFramePr>
        <p:xfrm>
          <a:off x="467544" y="734536"/>
          <a:ext cx="8229600" cy="5908821"/>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76701">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5054067">
                <a:tc>
                  <a:txBody>
                    <a:bodyPr/>
                    <a:lstStyle/>
                    <a:p>
                      <a:r>
                        <a:rPr lang="en-US" altLang="ja-JP" sz="1800" b="0" dirty="0" smtClean="0">
                          <a:solidFill>
                            <a:schemeClr val="tx1"/>
                          </a:solidFill>
                          <a:latin typeface="MS UI Gothic" pitchFamily="50" charset="-128"/>
                          <a:ea typeface="MS UI Gothic" pitchFamily="50" charset="-128"/>
                        </a:rPr>
                        <a:t>H001</a:t>
                      </a:r>
                      <a:r>
                        <a:rPr lang="ja-JP" altLang="en-US" sz="1800" b="0" dirty="0" smtClean="0">
                          <a:solidFill>
                            <a:schemeClr val="tx1"/>
                          </a:solidFill>
                          <a:latin typeface="MS UI Gothic" pitchFamily="50" charset="-128"/>
                          <a:ea typeface="MS UI Gothic" pitchFamily="50" charset="-128"/>
                        </a:rPr>
                        <a:t>　脳血管疾患等リハビリテーション料</a:t>
                      </a:r>
                      <a:endParaRPr lang="en-US" altLang="ja-JP" sz="1800" b="0" dirty="0" smtClean="0">
                        <a:solidFill>
                          <a:schemeClr val="tx1"/>
                        </a:solidFill>
                        <a:latin typeface="MS UI Gothic" pitchFamily="50" charset="-128"/>
                        <a:ea typeface="MS UI Gothic" pitchFamily="50" charset="-128"/>
                      </a:endParaRPr>
                    </a:p>
                    <a:p>
                      <a:r>
                        <a:rPr lang="en-US" altLang="ja-JP" sz="1800" b="0" dirty="0" smtClean="0">
                          <a:solidFill>
                            <a:schemeClr val="tx1"/>
                          </a:solidFill>
                          <a:latin typeface="MS UI Gothic" pitchFamily="50" charset="-128"/>
                          <a:ea typeface="MS UI Gothic" pitchFamily="50" charset="-128"/>
                        </a:rPr>
                        <a:t>H002</a:t>
                      </a:r>
                      <a:r>
                        <a:rPr lang="ja-JP" altLang="en-US" sz="1800" b="0" dirty="0" smtClean="0">
                          <a:solidFill>
                            <a:schemeClr val="tx1"/>
                          </a:solidFill>
                          <a:latin typeface="MS UI Gothic" pitchFamily="50" charset="-128"/>
                          <a:ea typeface="MS UI Gothic" pitchFamily="50" charset="-128"/>
                        </a:rPr>
                        <a:t>　運動器リハビリテーション料</a:t>
                      </a:r>
                      <a:endParaRPr lang="en-US" altLang="ja-JP" sz="1800" b="0" dirty="0" smtClean="0">
                        <a:solidFill>
                          <a:schemeClr val="tx1"/>
                        </a:solidFill>
                        <a:latin typeface="MS UI Gothic" pitchFamily="50" charset="-128"/>
                        <a:ea typeface="MS UI Gothic" pitchFamily="50" charset="-128"/>
                      </a:endParaRPr>
                    </a:p>
                    <a:p>
                      <a:pPr>
                        <a:spcBef>
                          <a:spcPts val="0"/>
                        </a:spcBef>
                      </a:pPr>
                      <a:endParaRPr lang="en-US" altLang="ja-JP" sz="1800" b="0" dirty="0" smtClean="0">
                        <a:solidFill>
                          <a:schemeClr val="tx1"/>
                        </a:solidFill>
                        <a:latin typeface="MS UI Gothic" pitchFamily="50" charset="-128"/>
                        <a:ea typeface="MS UI Gothic" pitchFamily="50" charset="-128"/>
                      </a:endParaRPr>
                    </a:p>
                    <a:p>
                      <a:pPr>
                        <a:spcBef>
                          <a:spcPts val="0"/>
                        </a:spcBef>
                      </a:pPr>
                      <a:r>
                        <a:rPr lang="ja-JP" altLang="en-US" sz="1800" b="0" dirty="0" smtClean="0">
                          <a:solidFill>
                            <a:schemeClr val="tx1"/>
                          </a:solidFill>
                          <a:latin typeface="MS UI Gothic" pitchFamily="50" charset="-128"/>
                          <a:ea typeface="MS UI Gothic" pitchFamily="50" charset="-128"/>
                        </a:rPr>
                        <a:t>注２</a:t>
                      </a:r>
                      <a:r>
                        <a:rPr lang="ja-JP" altLang="en-US" sz="1800" b="0" baseline="-25000" dirty="0" smtClean="0">
                          <a:solidFill>
                            <a:schemeClr val="tx1"/>
                          </a:solidFill>
                          <a:latin typeface="MS UI Gothic" pitchFamily="50" charset="-128"/>
                          <a:ea typeface="MS UI Gothic" pitchFamily="50" charset="-128"/>
                        </a:rPr>
                        <a:t>（</a:t>
                      </a:r>
                      <a:r>
                        <a:rPr lang="en-US" altLang="ja-JP" sz="1800" b="0" baseline="-25000" dirty="0" smtClean="0">
                          <a:solidFill>
                            <a:schemeClr val="tx1"/>
                          </a:solidFill>
                          <a:latin typeface="MS UI Gothic" pitchFamily="50" charset="-128"/>
                          <a:ea typeface="MS UI Gothic" pitchFamily="50" charset="-128"/>
                        </a:rPr>
                        <a:t>※</a:t>
                      </a:r>
                      <a:r>
                        <a:rPr lang="ja-JP" altLang="en-US" sz="1800" b="0" baseline="-25000" dirty="0" smtClean="0">
                          <a:solidFill>
                            <a:schemeClr val="tx1"/>
                          </a:solidFill>
                          <a:latin typeface="MS UI Gothic" pitchFamily="50" charset="-128"/>
                          <a:ea typeface="MS UI Gothic" pitchFamily="50" charset="-128"/>
                        </a:rPr>
                        <a:t>１）</a:t>
                      </a:r>
                      <a:r>
                        <a:rPr lang="ja-JP" altLang="en-US" sz="1800" b="0" dirty="0" smtClean="0">
                          <a:solidFill>
                            <a:schemeClr val="tx1"/>
                          </a:solidFill>
                          <a:latin typeface="MS UI Gothic" pitchFamily="50" charset="-128"/>
                          <a:ea typeface="MS UI Gothic" pitchFamily="50" charset="-128"/>
                        </a:rPr>
                        <a:t>　早期リハビリテーション加算</a:t>
                      </a:r>
                      <a:endParaRPr lang="en-US" altLang="ja-JP" sz="1800" b="0" dirty="0" smtClean="0">
                        <a:solidFill>
                          <a:schemeClr val="tx1"/>
                        </a:solidFill>
                        <a:latin typeface="MS UI Gothic" pitchFamily="50" charset="-128"/>
                        <a:ea typeface="MS UI Gothic" pitchFamily="50" charset="-128"/>
                      </a:endParaRPr>
                    </a:p>
                    <a:p>
                      <a:pPr marL="450850" indent="0">
                        <a:spcBef>
                          <a:spcPts val="0"/>
                        </a:spcBef>
                      </a:pPr>
                      <a:r>
                        <a:rPr lang="ja-JP" altLang="en-US" sz="1800" b="0" dirty="0" smtClean="0">
                          <a:solidFill>
                            <a:schemeClr val="tx1"/>
                          </a:solidFill>
                          <a:latin typeface="MS UI Gothic" pitchFamily="50" charset="-128"/>
                          <a:ea typeface="MS UI Gothic" pitchFamily="50" charset="-128"/>
                        </a:rPr>
                        <a:t>（１単位につき）　　　　　　　</a:t>
                      </a:r>
                      <a:r>
                        <a:rPr lang="ja-JP" altLang="en-US" sz="1800" b="1" dirty="0" smtClean="0">
                          <a:solidFill>
                            <a:srgbClr val="FF0000"/>
                          </a:solidFill>
                          <a:latin typeface="MS UI Gothic" pitchFamily="50" charset="-128"/>
                          <a:ea typeface="MS UI Gothic" pitchFamily="50" charset="-128"/>
                        </a:rPr>
                        <a:t>３０点（改）</a:t>
                      </a:r>
                      <a:endParaRPr lang="en-US" altLang="ja-JP" sz="1800" b="1" dirty="0" smtClean="0">
                        <a:solidFill>
                          <a:srgbClr val="FF0000"/>
                        </a:solidFill>
                        <a:latin typeface="MS UI Gothic" pitchFamily="50" charset="-128"/>
                        <a:ea typeface="MS UI Gothic" pitchFamily="50" charset="-128"/>
                      </a:endParaRPr>
                    </a:p>
                    <a:p>
                      <a:pPr marL="82550" indent="0">
                        <a:spcBef>
                          <a:spcPts val="600"/>
                        </a:spcBef>
                      </a:pPr>
                      <a:r>
                        <a:rPr lang="en-US" altLang="ja-JP" sz="1800" b="0" dirty="0" smtClean="0">
                          <a:solidFill>
                            <a:schemeClr val="tx1"/>
                          </a:solidFill>
                          <a:latin typeface="MS UI Gothic" pitchFamily="50" charset="-128"/>
                          <a:ea typeface="MS UI Gothic" pitchFamily="50" charset="-128"/>
                        </a:rPr>
                        <a:t>[</a:t>
                      </a:r>
                      <a:r>
                        <a:rPr lang="ja-JP" altLang="en-US" sz="1800" b="0" dirty="0" smtClean="0">
                          <a:solidFill>
                            <a:schemeClr val="tx1"/>
                          </a:solidFill>
                          <a:latin typeface="MS UI Gothic" pitchFamily="50" charset="-128"/>
                          <a:ea typeface="MS UI Gothic" pitchFamily="50" charset="-128"/>
                        </a:rPr>
                        <a:t>算定要件</a:t>
                      </a:r>
                      <a:r>
                        <a:rPr lang="en-US" altLang="ja-JP" sz="1800" b="0" dirty="0" smtClean="0">
                          <a:solidFill>
                            <a:schemeClr val="tx1"/>
                          </a:solidFill>
                          <a:latin typeface="MS UI Gothic" pitchFamily="50" charset="-128"/>
                          <a:ea typeface="MS UI Gothic" pitchFamily="50" charset="-128"/>
                        </a:rPr>
                        <a:t>]</a:t>
                      </a:r>
                    </a:p>
                    <a:p>
                      <a:pPr marL="177800" indent="177800"/>
                      <a:r>
                        <a:rPr lang="ja-JP" altLang="en-US" sz="1800" b="0" dirty="0" smtClean="0">
                          <a:solidFill>
                            <a:schemeClr val="tx1"/>
                          </a:solidFill>
                          <a:latin typeface="MS UI Gothic" pitchFamily="50" charset="-128"/>
                          <a:ea typeface="MS UI Gothic" pitchFamily="50" charset="-128"/>
                        </a:rPr>
                        <a:t>入院中の患者に対して、発症、手術又は急性増悪から起算して３０日に限り算定する。</a:t>
                      </a:r>
                      <a:endParaRPr lang="en-US" altLang="ja-JP" sz="1800" b="0" dirty="0" smtClean="0">
                        <a:solidFill>
                          <a:schemeClr val="tx1"/>
                        </a:solidFill>
                        <a:latin typeface="MS UI Gothic" pitchFamily="50" charset="-128"/>
                        <a:ea typeface="MS UI Gothic" pitchFamily="50" charset="-128"/>
                      </a:endParaRPr>
                    </a:p>
                    <a:p>
                      <a:endParaRPr lang="en-US" altLang="ja-JP" sz="1800" b="0" dirty="0" smtClean="0">
                        <a:solidFill>
                          <a:schemeClr val="tx1"/>
                        </a:solidFill>
                        <a:latin typeface="MS UI Gothic" pitchFamily="50" charset="-128"/>
                        <a:ea typeface="MS UI Gothic" pitchFamily="50" charset="-128"/>
                      </a:endParaRPr>
                    </a:p>
                    <a:p>
                      <a:r>
                        <a:rPr lang="ja-JP" altLang="en-US" sz="1800" b="1" dirty="0" smtClean="0">
                          <a:solidFill>
                            <a:srgbClr val="FF0000"/>
                          </a:solidFill>
                          <a:latin typeface="MS UI Gothic" pitchFamily="50" charset="-128"/>
                          <a:ea typeface="MS UI Gothic" pitchFamily="50" charset="-128"/>
                        </a:rPr>
                        <a:t>注３</a:t>
                      </a:r>
                      <a:r>
                        <a:rPr lang="ja-JP" altLang="en-US" sz="1800" b="1" baseline="-25000" dirty="0" smtClean="0">
                          <a:solidFill>
                            <a:srgbClr val="FF0000"/>
                          </a:solidFill>
                          <a:latin typeface="MS UI Gothic" pitchFamily="50" charset="-128"/>
                          <a:ea typeface="MS UI Gothic" pitchFamily="50" charset="-128"/>
                        </a:rPr>
                        <a:t>（</a:t>
                      </a:r>
                      <a:r>
                        <a:rPr lang="en-US" altLang="ja-JP" sz="1800" b="1" baseline="-25000" dirty="0" smtClean="0">
                          <a:solidFill>
                            <a:srgbClr val="FF0000"/>
                          </a:solidFill>
                          <a:latin typeface="MS UI Gothic" pitchFamily="50" charset="-128"/>
                          <a:ea typeface="MS UI Gothic" pitchFamily="50" charset="-128"/>
                        </a:rPr>
                        <a:t>※</a:t>
                      </a:r>
                      <a:r>
                        <a:rPr lang="ja-JP" altLang="en-US" sz="1800" b="1" baseline="-25000" dirty="0" smtClean="0">
                          <a:solidFill>
                            <a:srgbClr val="FF0000"/>
                          </a:solidFill>
                          <a:latin typeface="MS UI Gothic" pitchFamily="50" charset="-128"/>
                          <a:ea typeface="MS UI Gothic" pitchFamily="50" charset="-128"/>
                        </a:rPr>
                        <a:t>２）</a:t>
                      </a:r>
                      <a:r>
                        <a:rPr lang="ja-JP" altLang="en-US" sz="1800" b="1" dirty="0" smtClean="0">
                          <a:solidFill>
                            <a:srgbClr val="FF0000"/>
                          </a:solidFill>
                          <a:latin typeface="MS UI Gothic" pitchFamily="50" charset="-128"/>
                          <a:ea typeface="MS UI Gothic" pitchFamily="50" charset="-128"/>
                        </a:rPr>
                        <a:t>　初期加算（１単位につき）</a:t>
                      </a:r>
                    </a:p>
                    <a:p>
                      <a:pPr marL="2873375" indent="0"/>
                      <a:r>
                        <a:rPr lang="ja-JP" altLang="en-US" sz="1800" b="1" dirty="0" smtClean="0">
                          <a:solidFill>
                            <a:srgbClr val="FF0000"/>
                          </a:solidFill>
                          <a:latin typeface="MS UI Gothic" pitchFamily="50" charset="-128"/>
                          <a:ea typeface="MS UI Gothic" pitchFamily="50" charset="-128"/>
                        </a:rPr>
                        <a:t>４５点（新）</a:t>
                      </a:r>
                    </a:p>
                    <a:p>
                      <a:pPr marL="82550" indent="0"/>
                      <a:r>
                        <a:rPr lang="ja-JP" altLang="en-US" sz="1800" b="0" dirty="0" smtClean="0">
                          <a:solidFill>
                            <a:schemeClr val="tx1"/>
                          </a:solidFill>
                          <a:latin typeface="MS UI Gothic" pitchFamily="50" charset="-128"/>
                          <a:ea typeface="MS UI Gothic" pitchFamily="50" charset="-128"/>
                        </a:rPr>
                        <a:t>［算定要件］</a:t>
                      </a:r>
                    </a:p>
                    <a:p>
                      <a:pPr marL="177800" indent="177800"/>
                      <a:r>
                        <a:rPr lang="ja-JP" altLang="en-US" sz="1800" b="0" dirty="0" smtClean="0">
                          <a:solidFill>
                            <a:schemeClr val="tx1"/>
                          </a:solidFill>
                          <a:latin typeface="MS UI Gothic" pitchFamily="50" charset="-128"/>
                          <a:ea typeface="MS UI Gothic" pitchFamily="50" charset="-128"/>
                        </a:rPr>
                        <a:t>入院中の患者に対して、発症、手術又は急性増悪から起算して</a:t>
                      </a:r>
                      <a:r>
                        <a:rPr lang="ja-JP" altLang="en-US" sz="1800" b="0" dirty="0" smtClean="0">
                          <a:solidFill>
                            <a:srgbClr val="FF0000"/>
                          </a:solidFill>
                          <a:latin typeface="MS UI Gothic" pitchFamily="50" charset="-128"/>
                          <a:ea typeface="MS UI Gothic" pitchFamily="50" charset="-128"/>
                        </a:rPr>
                        <a:t>１４日</a:t>
                      </a:r>
                      <a:r>
                        <a:rPr lang="ja-JP" altLang="en-US" sz="1800" b="0" dirty="0" smtClean="0">
                          <a:solidFill>
                            <a:schemeClr val="tx1"/>
                          </a:solidFill>
                          <a:latin typeface="MS UI Gothic" pitchFamily="50" charset="-128"/>
                          <a:ea typeface="MS UI Gothic" pitchFamily="50" charset="-128"/>
                        </a:rPr>
                        <a:t>に限り算定する。</a:t>
                      </a:r>
                      <a:endParaRPr lang="en-US" altLang="ja-JP" sz="1800" b="0" dirty="0" smtClean="0">
                        <a:solidFill>
                          <a:schemeClr val="tx1"/>
                        </a:solidFill>
                        <a:latin typeface="MS UI Gothic" pitchFamily="50" charset="-128"/>
                        <a:ea typeface="MS UI Gothic" pitchFamily="50" charset="-128"/>
                      </a:endParaRPr>
                    </a:p>
                    <a:p>
                      <a:pPr marL="177800" indent="177800"/>
                      <a:r>
                        <a:rPr lang="ja-JP" altLang="en-US" sz="1800" b="0" dirty="0" smtClean="0">
                          <a:solidFill>
                            <a:schemeClr val="tx1"/>
                          </a:solidFill>
                          <a:latin typeface="MS UI Gothic" pitchFamily="50" charset="-128"/>
                          <a:ea typeface="MS UI Gothic" pitchFamily="50" charset="-128"/>
                        </a:rPr>
                        <a:t>注２</a:t>
                      </a:r>
                      <a:r>
                        <a:rPr lang="ja-JP" altLang="en-US" sz="1800" b="0" baseline="-25000" dirty="0" smtClean="0">
                          <a:solidFill>
                            <a:schemeClr val="tx1"/>
                          </a:solidFill>
                          <a:latin typeface="MS UI Gothic" pitchFamily="50" charset="-128"/>
                          <a:ea typeface="MS UI Gothic" pitchFamily="50" charset="-128"/>
                        </a:rPr>
                        <a:t>（</a:t>
                      </a:r>
                      <a:r>
                        <a:rPr lang="en-US" altLang="ja-JP" sz="1800" b="0" baseline="-25000" dirty="0" smtClean="0">
                          <a:solidFill>
                            <a:schemeClr val="tx1"/>
                          </a:solidFill>
                          <a:latin typeface="MS UI Gothic" pitchFamily="50" charset="-128"/>
                          <a:ea typeface="MS UI Gothic" pitchFamily="50" charset="-128"/>
                        </a:rPr>
                        <a:t>※</a:t>
                      </a:r>
                      <a:r>
                        <a:rPr lang="ja-JP" altLang="en-US" sz="1800" b="0" baseline="-25000" dirty="0" smtClean="0">
                          <a:solidFill>
                            <a:schemeClr val="tx1"/>
                          </a:solidFill>
                          <a:latin typeface="MS UI Gothic" pitchFamily="50" charset="-128"/>
                          <a:ea typeface="MS UI Gothic" pitchFamily="50" charset="-128"/>
                        </a:rPr>
                        <a:t>１）</a:t>
                      </a:r>
                      <a:r>
                        <a:rPr lang="ja-JP" altLang="en-US" sz="1800" b="0" dirty="0" smtClean="0">
                          <a:solidFill>
                            <a:schemeClr val="tx1"/>
                          </a:solidFill>
                          <a:latin typeface="MS UI Gothic" pitchFamily="50" charset="-128"/>
                          <a:ea typeface="MS UI Gothic" pitchFamily="50" charset="-128"/>
                        </a:rPr>
                        <a:t>の加算とは別に算定可能</a:t>
                      </a:r>
                      <a:endParaRPr lang="en-US" altLang="ja-JP" sz="1800" b="0" dirty="0" smtClean="0">
                        <a:solidFill>
                          <a:schemeClr val="tx1"/>
                        </a:solidFill>
                        <a:latin typeface="MS UI Gothic" pitchFamily="50" charset="-128"/>
                        <a:ea typeface="MS UI Gothic" pitchFamily="50" charset="-128"/>
                      </a:endParaRPr>
                    </a:p>
                    <a:p>
                      <a:endParaRPr lang="en-US" altLang="ja-JP" sz="1800" b="0" dirty="0" smtClean="0">
                        <a:solidFill>
                          <a:schemeClr val="tx1"/>
                        </a:solidFill>
                        <a:latin typeface="MS UI Gothic" pitchFamily="50" charset="-128"/>
                        <a:ea typeface="MS UI Gothic" pitchFamily="50" charset="-128"/>
                      </a:endParaRPr>
                    </a:p>
                    <a:p>
                      <a:r>
                        <a:rPr lang="en-US" altLang="ja-JP" sz="1400" b="0" dirty="0" smtClean="0">
                          <a:solidFill>
                            <a:schemeClr val="tx1"/>
                          </a:solidFill>
                          <a:latin typeface="MS UI Gothic" pitchFamily="50" charset="-128"/>
                          <a:ea typeface="MS UI Gothic" pitchFamily="50" charset="-128"/>
                        </a:rPr>
                        <a:t>※</a:t>
                      </a:r>
                      <a:r>
                        <a:rPr lang="ja-JP" altLang="en-US" sz="1400" b="0" dirty="0" smtClean="0">
                          <a:solidFill>
                            <a:schemeClr val="tx1"/>
                          </a:solidFill>
                          <a:latin typeface="MS UI Gothic" pitchFamily="50" charset="-128"/>
                          <a:ea typeface="MS UI Gothic" pitchFamily="50" charset="-128"/>
                        </a:rPr>
                        <a:t>１：運動器リハは注３</a:t>
                      </a:r>
                      <a:endParaRPr lang="en-US" altLang="ja-JP" sz="1400" b="0" dirty="0" smtClean="0">
                        <a:solidFill>
                          <a:schemeClr val="tx1"/>
                        </a:solidFill>
                        <a:latin typeface="MS UI Gothic" pitchFamily="50" charset="-128"/>
                        <a:ea typeface="MS UI Gothic" pitchFamily="50" charset="-128"/>
                      </a:endParaRPr>
                    </a:p>
                    <a:p>
                      <a:r>
                        <a:rPr lang="en-US" altLang="ja-JP" sz="1400" b="0" dirty="0" smtClean="0">
                          <a:solidFill>
                            <a:schemeClr val="tx1"/>
                          </a:solidFill>
                          <a:latin typeface="MS UI Gothic" pitchFamily="50" charset="-128"/>
                          <a:ea typeface="MS UI Gothic" pitchFamily="50" charset="-128"/>
                        </a:rPr>
                        <a:t>※</a:t>
                      </a:r>
                      <a:r>
                        <a:rPr lang="ja-JP" altLang="en-US" sz="1400" b="0" dirty="0" smtClean="0">
                          <a:solidFill>
                            <a:schemeClr val="tx1"/>
                          </a:solidFill>
                          <a:latin typeface="MS UI Gothic" pitchFamily="50" charset="-128"/>
                          <a:ea typeface="MS UI Gothic" pitchFamily="50" charset="-128"/>
                        </a:rPr>
                        <a:t>２：運動器リハは注４</a:t>
                      </a:r>
                    </a:p>
                  </a:txBody>
                  <a:tcPr>
                    <a:solidFill>
                      <a:schemeClr val="accent5">
                        <a:lumMod val="20000"/>
                        <a:lumOff val="80000"/>
                      </a:schemeClr>
                    </a:solidFill>
                  </a:tcPr>
                </a:tc>
                <a:tc>
                  <a:txBody>
                    <a:bodyPr/>
                    <a:lstStyle/>
                    <a:p>
                      <a:pPr marL="0" indent="0"/>
                      <a:r>
                        <a:rPr kumimoji="1" lang="en-US" altLang="ja-JP" sz="1800" b="0" baseline="0" dirty="0" smtClean="0">
                          <a:solidFill>
                            <a:schemeClr val="tx1"/>
                          </a:solidFill>
                          <a:latin typeface="MS UI Gothic" pitchFamily="50" charset="-128"/>
                          <a:ea typeface="MS UI Gothic" pitchFamily="50" charset="-128"/>
                          <a:cs typeface="+mn-cs"/>
                        </a:rPr>
                        <a:t>H001</a:t>
                      </a:r>
                      <a:r>
                        <a:rPr kumimoji="1" lang="ja-JP" altLang="en-US" sz="1800" b="0" baseline="0" dirty="0" smtClean="0">
                          <a:solidFill>
                            <a:schemeClr val="tx1"/>
                          </a:solidFill>
                          <a:latin typeface="MS UI Gothic" pitchFamily="50" charset="-128"/>
                          <a:ea typeface="MS UI Gothic" pitchFamily="50" charset="-128"/>
                          <a:cs typeface="+mn-cs"/>
                        </a:rPr>
                        <a:t>　脳血管疾患等リハビリテーション料</a:t>
                      </a:r>
                      <a:endParaRPr kumimoji="1" lang="en-US" altLang="ja-JP" sz="1800" b="0" baseline="0" dirty="0" smtClean="0">
                        <a:solidFill>
                          <a:schemeClr val="tx1"/>
                        </a:solidFill>
                        <a:latin typeface="MS UI Gothic" pitchFamily="50" charset="-128"/>
                        <a:ea typeface="MS UI Gothic" pitchFamily="50" charset="-128"/>
                        <a:cs typeface="+mn-cs"/>
                      </a:endParaRPr>
                    </a:p>
                    <a:p>
                      <a:pPr marL="0" indent="0"/>
                      <a:r>
                        <a:rPr kumimoji="1" lang="en-US" altLang="ja-JP" sz="1800" b="0" baseline="0" dirty="0" smtClean="0">
                          <a:solidFill>
                            <a:schemeClr val="tx1"/>
                          </a:solidFill>
                          <a:latin typeface="MS UI Gothic" pitchFamily="50" charset="-128"/>
                          <a:ea typeface="MS UI Gothic" pitchFamily="50" charset="-128"/>
                          <a:cs typeface="+mn-cs"/>
                        </a:rPr>
                        <a:t>H002</a:t>
                      </a:r>
                      <a:r>
                        <a:rPr kumimoji="1" lang="ja-JP" altLang="en-US" sz="1800" b="0" baseline="0" dirty="0" smtClean="0">
                          <a:solidFill>
                            <a:schemeClr val="tx1"/>
                          </a:solidFill>
                          <a:latin typeface="MS UI Gothic" pitchFamily="50" charset="-128"/>
                          <a:ea typeface="MS UI Gothic" pitchFamily="50" charset="-128"/>
                          <a:cs typeface="+mn-cs"/>
                        </a:rPr>
                        <a:t>　運動器リハビリテーション料</a:t>
                      </a:r>
                      <a:endParaRPr kumimoji="1" lang="en-US" altLang="ja-JP" sz="1800" b="0" baseline="0" dirty="0" smtClean="0">
                        <a:solidFill>
                          <a:schemeClr val="tx1"/>
                        </a:solidFill>
                        <a:latin typeface="MS UI Gothic" pitchFamily="50" charset="-128"/>
                        <a:ea typeface="MS UI Gothic" pitchFamily="50" charset="-128"/>
                        <a:cs typeface="+mn-cs"/>
                      </a:endParaRPr>
                    </a:p>
                    <a:p>
                      <a:pPr marL="534988" indent="0"/>
                      <a:endParaRPr kumimoji="1" lang="ja-JP" altLang="en-US" sz="1800" b="0" baseline="0" dirty="0" smtClean="0">
                        <a:solidFill>
                          <a:schemeClr val="tx1"/>
                        </a:solidFill>
                        <a:latin typeface="MS UI Gothic" pitchFamily="50" charset="-128"/>
                        <a:ea typeface="MS UI Gothic" pitchFamily="50" charset="-128"/>
                        <a:cs typeface="+mn-cs"/>
                      </a:endParaRPr>
                    </a:p>
                    <a:p>
                      <a:pPr marL="0" indent="0">
                        <a:spcBef>
                          <a:spcPts val="0"/>
                        </a:spcBef>
                      </a:pPr>
                      <a:r>
                        <a:rPr kumimoji="1" lang="ja-JP" altLang="en-US" sz="1800" b="0" baseline="0" dirty="0" smtClean="0">
                          <a:solidFill>
                            <a:schemeClr val="tx1"/>
                          </a:solidFill>
                          <a:latin typeface="MS UI Gothic" pitchFamily="50" charset="-128"/>
                          <a:ea typeface="MS UI Gothic" pitchFamily="50" charset="-128"/>
                          <a:cs typeface="+mn-cs"/>
                        </a:rPr>
                        <a:t>注２　早期リハビリテーション加算</a:t>
                      </a:r>
                      <a:endParaRPr kumimoji="1" lang="en-US" altLang="ja-JP" sz="1800" b="0" baseline="0" dirty="0" smtClean="0">
                        <a:solidFill>
                          <a:schemeClr val="tx1"/>
                        </a:solidFill>
                        <a:latin typeface="MS UI Gothic" pitchFamily="50" charset="-128"/>
                        <a:ea typeface="MS UI Gothic" pitchFamily="50" charset="-128"/>
                        <a:cs typeface="+mn-cs"/>
                      </a:endParaRPr>
                    </a:p>
                    <a:p>
                      <a:pPr marL="450850" indent="0">
                        <a:spcBef>
                          <a:spcPts val="0"/>
                        </a:spcBef>
                      </a:pPr>
                      <a:r>
                        <a:rPr kumimoji="1" lang="ja-JP" altLang="en-US" sz="1800" b="0" baseline="0" dirty="0" smtClean="0">
                          <a:solidFill>
                            <a:schemeClr val="tx1"/>
                          </a:solidFill>
                          <a:latin typeface="MS UI Gothic" pitchFamily="50" charset="-128"/>
                          <a:ea typeface="MS UI Gothic" pitchFamily="50" charset="-128"/>
                          <a:cs typeface="+mn-cs"/>
                        </a:rPr>
                        <a:t>（１単位につき）　　　　　　　　４５点</a:t>
                      </a:r>
                    </a:p>
                    <a:p>
                      <a:pPr marL="82550" indent="0">
                        <a:spcBef>
                          <a:spcPts val="600"/>
                        </a:spcBef>
                      </a:pPr>
                      <a:r>
                        <a:rPr kumimoji="1" lang="ja-JP" altLang="en-US" sz="1800" b="0" baseline="0" dirty="0" smtClean="0">
                          <a:solidFill>
                            <a:schemeClr val="tx1"/>
                          </a:solidFill>
                          <a:latin typeface="MS UI Gothic" pitchFamily="50" charset="-128"/>
                          <a:ea typeface="MS UI Gothic" pitchFamily="50" charset="-128"/>
                          <a:cs typeface="+mn-cs"/>
                        </a:rPr>
                        <a:t>［算定要件</a:t>
                      </a:r>
                      <a:r>
                        <a:rPr kumimoji="1" lang="en-US" altLang="ja-JP" sz="1800" b="0" baseline="0" dirty="0" smtClean="0">
                          <a:solidFill>
                            <a:schemeClr val="tx1"/>
                          </a:solidFill>
                          <a:latin typeface="MS UI Gothic" pitchFamily="50" charset="-128"/>
                          <a:ea typeface="MS UI Gothic" pitchFamily="50" charset="-128"/>
                          <a:cs typeface="+mn-cs"/>
                        </a:rPr>
                        <a:t>]</a:t>
                      </a:r>
                    </a:p>
                    <a:p>
                      <a:pPr marL="273050" indent="177800"/>
                      <a:r>
                        <a:rPr kumimoji="1" lang="ja-JP" altLang="en-US" sz="1800" b="0" baseline="0" dirty="0" smtClean="0">
                          <a:solidFill>
                            <a:schemeClr val="tx1"/>
                          </a:solidFill>
                          <a:latin typeface="MS UI Gothic" pitchFamily="50" charset="-128"/>
                          <a:ea typeface="MS UI Gothic" pitchFamily="50" charset="-128"/>
                          <a:cs typeface="+mn-cs"/>
                        </a:rPr>
                        <a:t>入院中の患者に対して、発症、手術又は急性増悪から起算して３０日に限り算定する。</a:t>
                      </a: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0C74FAA9-B7CF-43B8-B8AD-273C638B2E8B}" type="slidenum">
              <a:rPr lang="en-US" sz="1400">
                <a:effectLst>
                  <a:outerShdw blurRad="38100" dist="38100" dir="2700000" algn="tl">
                    <a:srgbClr val="000000">
                      <a:alpha val="43137"/>
                    </a:srgbClr>
                  </a:outerShdw>
                </a:effectLst>
              </a:rPr>
              <a:pPr algn="r">
                <a:defRPr/>
              </a:pPr>
              <a:t>341</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6588224" y="188640"/>
            <a:ext cx="2412776"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333</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334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343</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345</a:t>
            </a:r>
          </a:p>
          <a:p>
            <a:pP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609</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651</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836712"/>
            <a:ext cx="8136904" cy="1656184"/>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0"/>
              </a:spcAft>
              <a:defRPr/>
            </a:pPr>
            <a:r>
              <a:rPr kumimoji="0" lang="ja-JP" altLang="en-US" sz="2000" dirty="0">
                <a:latin typeface="MS UI Gothic" pitchFamily="50" charset="-128"/>
                <a:ea typeface="MS UI Gothic" pitchFamily="50" charset="-128"/>
              </a:rPr>
              <a:t>◆現在、標準的算定日数を超えており、状態の改善が期待できると医学的に判断されない場合においても、１月に１３単位に限り疾患別リハビリテーションを算定できることとなっているが、</a:t>
            </a:r>
            <a:r>
              <a:rPr kumimoji="0" lang="ja-JP" altLang="en-US" sz="2000" dirty="0">
                <a:solidFill>
                  <a:srgbClr val="0070C0"/>
                </a:solidFill>
                <a:latin typeface="MS UI Gothic" pitchFamily="50" charset="-128"/>
                <a:ea typeface="MS UI Gothic" pitchFamily="50" charset="-128"/>
              </a:rPr>
              <a:t>要介護被保険者等に対する脳血管疾患等リハビリテーション、運動器リハビリテーション</a:t>
            </a:r>
            <a:r>
              <a:rPr kumimoji="0" lang="ja-JP" altLang="en-US" sz="2000" dirty="0">
                <a:latin typeface="MS UI Gothic" pitchFamily="50" charset="-128"/>
                <a:ea typeface="MS UI Gothic" pitchFamily="50" charset="-128"/>
              </a:rPr>
              <a:t>については、これらを</a:t>
            </a:r>
            <a:r>
              <a:rPr kumimoji="0" lang="ja-JP" altLang="en-US" sz="2000" dirty="0">
                <a:solidFill>
                  <a:srgbClr val="0070C0"/>
                </a:solidFill>
                <a:latin typeface="MS UI Gothic" pitchFamily="50" charset="-128"/>
                <a:ea typeface="MS UI Gothic" pitchFamily="50" charset="-128"/>
              </a:rPr>
              <a:t>原則次回改定まで</a:t>
            </a:r>
            <a:r>
              <a:rPr kumimoji="0" lang="ja-JP" altLang="en-US" sz="2000" dirty="0">
                <a:latin typeface="MS UI Gothic" pitchFamily="50" charset="-128"/>
                <a:ea typeface="MS UI Gothic" pitchFamily="50" charset="-128"/>
              </a:rPr>
              <a:t>とする。</a:t>
            </a:r>
            <a:endParaRPr kumimoji="0" lang="en-US" altLang="ja-JP" sz="2000" dirty="0">
              <a:latin typeface="MS UI Gothic" pitchFamily="50" charset="-128"/>
              <a:ea typeface="MS UI Gothic" pitchFamily="50" charset="-128"/>
            </a:endParaRPr>
          </a:p>
        </p:txBody>
      </p:sp>
      <p:graphicFrame>
        <p:nvGraphicFramePr>
          <p:cNvPr id="6" name="コンテンツ プレースホルダ 6"/>
          <p:cNvGraphicFramePr>
            <a:graphicFrameLocks noGrp="1"/>
          </p:cNvGraphicFramePr>
          <p:nvPr>
            <p:ph idx="1"/>
          </p:nvPr>
        </p:nvGraphicFramePr>
        <p:xfrm>
          <a:off x="467544" y="2492896"/>
          <a:ext cx="8136904" cy="4365104"/>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357286">
                <a:tc>
                  <a:txBody>
                    <a:bodyPr/>
                    <a:lstStyle/>
                    <a:p>
                      <a:pPr algn="ctr"/>
                      <a:r>
                        <a:rPr kumimoji="1" lang="ja-JP" altLang="en-US" sz="1700" b="1" dirty="0" smtClean="0">
                          <a:solidFill>
                            <a:srgbClr val="FF0000"/>
                          </a:solidFill>
                          <a:latin typeface="MS UI Gothic" pitchFamily="50" charset="-128"/>
                          <a:ea typeface="MS UI Gothic" pitchFamily="50" charset="-128"/>
                        </a:rPr>
                        <a:t>改　定　後</a:t>
                      </a:r>
                      <a:endParaRPr kumimoji="1" lang="ja-JP" altLang="en-US" sz="17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700" dirty="0" smtClean="0">
                          <a:latin typeface="MS UI Gothic" pitchFamily="50" charset="-128"/>
                          <a:ea typeface="MS UI Gothic" pitchFamily="50" charset="-128"/>
                        </a:rPr>
                        <a:t>現　　行</a:t>
                      </a:r>
                      <a:endParaRPr kumimoji="1" lang="ja-JP" altLang="en-US" sz="1700" dirty="0">
                        <a:latin typeface="MS UI Gothic" pitchFamily="50" charset="-128"/>
                        <a:ea typeface="MS UI Gothic" pitchFamily="50" charset="-128"/>
                      </a:endParaRPr>
                    </a:p>
                  </a:txBody>
                  <a:tcPr anchor="ctr">
                    <a:solidFill>
                      <a:schemeClr val="accent5">
                        <a:lumMod val="20000"/>
                        <a:lumOff val="80000"/>
                      </a:schemeClr>
                    </a:solidFill>
                  </a:tcPr>
                </a:tc>
              </a:tr>
              <a:tr h="4007818">
                <a:tc>
                  <a:txBody>
                    <a:bodyPr/>
                    <a:lstStyle/>
                    <a:p>
                      <a:r>
                        <a:rPr kumimoji="1" lang="ja-JP" altLang="en-US" sz="1800" baseline="0" dirty="0" smtClean="0">
                          <a:solidFill>
                            <a:schemeClr val="tx1"/>
                          </a:solidFill>
                          <a:latin typeface="MS UI Gothic" pitchFamily="50" charset="-128"/>
                          <a:ea typeface="MS UI Gothic" pitchFamily="50" charset="-128"/>
                          <a:cs typeface="+mn-cs"/>
                        </a:rPr>
                        <a:t>Ｈ</a:t>
                      </a:r>
                      <a:r>
                        <a:rPr kumimoji="1" lang="en-US" altLang="ja-JP" sz="1800" baseline="0" dirty="0" smtClean="0">
                          <a:solidFill>
                            <a:schemeClr val="tx1"/>
                          </a:solidFill>
                          <a:latin typeface="MS UI Gothic" pitchFamily="50" charset="-128"/>
                          <a:ea typeface="MS UI Gothic" pitchFamily="50" charset="-128"/>
                          <a:cs typeface="+mn-cs"/>
                        </a:rPr>
                        <a:t>001</a:t>
                      </a:r>
                      <a:r>
                        <a:rPr kumimoji="1" lang="ja-JP" altLang="en-US" sz="1800" baseline="0" dirty="0" smtClean="0">
                          <a:solidFill>
                            <a:schemeClr val="tx1"/>
                          </a:solidFill>
                          <a:latin typeface="MS UI Gothic" pitchFamily="50" charset="-128"/>
                          <a:ea typeface="MS UI Gothic" pitchFamily="50" charset="-128"/>
                          <a:cs typeface="+mn-cs"/>
                        </a:rPr>
                        <a:t>　脳血管疾患等リハビリテーション料　</a:t>
                      </a:r>
                      <a:endParaRPr kumimoji="1" lang="en-US" altLang="ja-JP"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rgbClr val="0070C0"/>
                          </a:solidFill>
                          <a:latin typeface="MS UI Gothic" pitchFamily="50" charset="-128"/>
                          <a:ea typeface="MS UI Gothic" pitchFamily="50" charset="-128"/>
                          <a:cs typeface="+mn-cs"/>
                        </a:rPr>
                        <a:t>注４</a:t>
                      </a:r>
                    </a:p>
                    <a:p>
                      <a:pPr marL="0" indent="82550"/>
                      <a:r>
                        <a:rPr kumimoji="1" lang="ja-JP" altLang="en-US" sz="1800" baseline="0" dirty="0" smtClean="0">
                          <a:solidFill>
                            <a:schemeClr val="tx1"/>
                          </a:solidFill>
                          <a:latin typeface="MS UI Gothic" pitchFamily="50" charset="-128"/>
                          <a:ea typeface="MS UI Gothic" pitchFamily="50" charset="-128"/>
                          <a:cs typeface="+mn-cs"/>
                        </a:rPr>
                        <a:t>　発症、手術又は急性増悪から１８０日を超えてリハビリテーションを行った場合は、１月１３単位に限り算定できるものとする。</a:t>
                      </a:r>
                      <a:endParaRPr kumimoji="1" lang="en-US" altLang="ja-JP" sz="1800" baseline="0" dirty="0" smtClean="0">
                        <a:solidFill>
                          <a:schemeClr val="tx1"/>
                        </a:solidFill>
                        <a:latin typeface="MS UI Gothic" pitchFamily="50" charset="-128"/>
                        <a:ea typeface="MS UI Gothic" pitchFamily="50" charset="-128"/>
                        <a:cs typeface="+mn-cs"/>
                      </a:endParaRPr>
                    </a:p>
                    <a:p>
                      <a:pPr marL="0" indent="82550"/>
                      <a:r>
                        <a:rPr kumimoji="1" lang="ja-JP" altLang="en-US" sz="1800" baseline="0" dirty="0" smtClean="0">
                          <a:solidFill>
                            <a:srgbClr val="FF0000"/>
                          </a:solidFill>
                          <a:latin typeface="MS UI Gothic" pitchFamily="50" charset="-128"/>
                          <a:ea typeface="MS UI Gothic" pitchFamily="50" charset="-128"/>
                          <a:cs typeface="+mn-cs"/>
                        </a:rPr>
                        <a:t>ただし、要介護被保険者等については平成２６年３月３１日までに限る。</a:t>
                      </a:r>
                    </a:p>
                    <a:p>
                      <a:endParaRPr kumimoji="1" lang="ja-JP" altLang="en-US" sz="1800" baseline="0" dirty="0" smtClean="0">
                        <a:solidFill>
                          <a:schemeClr val="tx1"/>
                        </a:solidFill>
                        <a:latin typeface="MS UI Gothic" pitchFamily="50" charset="-128"/>
                        <a:ea typeface="MS UI Gothic" pitchFamily="50" charset="-128"/>
                        <a:cs typeface="+mn-cs"/>
                      </a:endParaRPr>
                    </a:p>
                    <a:p>
                      <a:r>
                        <a:rPr kumimoji="1" lang="ja-JP" altLang="en-US" sz="1800" baseline="0" dirty="0" smtClean="0">
                          <a:solidFill>
                            <a:schemeClr val="tx1"/>
                          </a:solidFill>
                          <a:latin typeface="MS UI Gothic" pitchFamily="50" charset="-128"/>
                          <a:ea typeface="MS UI Gothic" pitchFamily="50" charset="-128"/>
                          <a:cs typeface="+mn-cs"/>
                        </a:rPr>
                        <a:t>Ｈ</a:t>
                      </a:r>
                      <a:r>
                        <a:rPr kumimoji="1" lang="en-US" altLang="ja-JP" sz="1800" baseline="0" dirty="0" smtClean="0">
                          <a:solidFill>
                            <a:schemeClr val="tx1"/>
                          </a:solidFill>
                          <a:latin typeface="MS UI Gothic" pitchFamily="50" charset="-128"/>
                          <a:ea typeface="MS UI Gothic" pitchFamily="50" charset="-128"/>
                          <a:cs typeface="+mn-cs"/>
                        </a:rPr>
                        <a:t>002</a:t>
                      </a:r>
                      <a:r>
                        <a:rPr kumimoji="1" lang="ja-JP" altLang="en-US" sz="1800" baseline="0" dirty="0" smtClean="0">
                          <a:solidFill>
                            <a:schemeClr val="tx1"/>
                          </a:solidFill>
                          <a:latin typeface="MS UI Gothic" pitchFamily="50" charset="-128"/>
                          <a:ea typeface="MS UI Gothic" pitchFamily="50" charset="-128"/>
                          <a:cs typeface="+mn-cs"/>
                        </a:rPr>
                        <a:t>　運動器リハビリテーション料　</a:t>
                      </a:r>
                      <a:r>
                        <a:rPr kumimoji="1" lang="ja-JP" altLang="en-US" sz="1800" baseline="0" dirty="0" smtClean="0">
                          <a:solidFill>
                            <a:srgbClr val="0070C0"/>
                          </a:solidFill>
                          <a:latin typeface="MS UI Gothic" pitchFamily="50" charset="-128"/>
                          <a:ea typeface="MS UI Gothic" pitchFamily="50" charset="-128"/>
                          <a:cs typeface="+mn-cs"/>
                        </a:rPr>
                        <a:t>注５</a:t>
                      </a:r>
                    </a:p>
                    <a:p>
                      <a:pPr marL="0" indent="82550"/>
                      <a:r>
                        <a:rPr kumimoji="1" lang="ja-JP" altLang="en-US" sz="1800" baseline="0" dirty="0" smtClean="0">
                          <a:solidFill>
                            <a:schemeClr val="tx1"/>
                          </a:solidFill>
                          <a:latin typeface="MS UI Gothic" pitchFamily="50" charset="-128"/>
                          <a:ea typeface="MS UI Gothic" pitchFamily="50" charset="-128"/>
                          <a:cs typeface="+mn-cs"/>
                        </a:rPr>
                        <a:t>　発症、手術又は急性増悪から１５０日を超えてリハビリテーションを行った場合は、１月１３単位に限り算定できるものとする。</a:t>
                      </a:r>
                      <a:endParaRPr kumimoji="1" lang="en-US" altLang="ja-JP" sz="1800" baseline="0" dirty="0" smtClean="0">
                        <a:solidFill>
                          <a:schemeClr val="tx1"/>
                        </a:solidFill>
                        <a:latin typeface="MS UI Gothic" pitchFamily="50" charset="-128"/>
                        <a:ea typeface="MS UI Gothic" pitchFamily="50" charset="-128"/>
                        <a:cs typeface="+mn-cs"/>
                      </a:endParaRPr>
                    </a:p>
                    <a:p>
                      <a:pPr marL="0" indent="82550"/>
                      <a:r>
                        <a:rPr kumimoji="1" lang="ja-JP" altLang="en-US" sz="1800" baseline="0" dirty="0" smtClean="0">
                          <a:solidFill>
                            <a:srgbClr val="FF0000"/>
                          </a:solidFill>
                          <a:latin typeface="MS UI Gothic" pitchFamily="50" charset="-128"/>
                          <a:ea typeface="MS UI Gothic" pitchFamily="50" charset="-128"/>
                          <a:cs typeface="+mn-cs"/>
                        </a:rPr>
                        <a:t>ただし、要介護被保険者等については平成２６年３月３１日までに限る。</a:t>
                      </a:r>
                    </a:p>
                  </a:txBody>
                  <a:tcPr>
                    <a:solidFill>
                      <a:schemeClr val="accent5">
                        <a:lumMod val="20000"/>
                        <a:lumOff val="80000"/>
                      </a:schemeClr>
                    </a:solidFill>
                  </a:tcPr>
                </a:tc>
                <a:tc>
                  <a:txBody>
                    <a:bodyPr/>
                    <a:lstStyle/>
                    <a:p>
                      <a:pPr algn="l"/>
                      <a:r>
                        <a:rPr kumimoji="1" lang="ja-JP" altLang="en-US" sz="1800" baseline="0" dirty="0" smtClean="0">
                          <a:solidFill>
                            <a:schemeClr val="tx1"/>
                          </a:solidFill>
                          <a:latin typeface="MS UI Gothic" pitchFamily="50" charset="-128"/>
                          <a:ea typeface="MS UI Gothic" pitchFamily="50" charset="-128"/>
                          <a:cs typeface="+mn-cs"/>
                        </a:rPr>
                        <a:t>Ｈ</a:t>
                      </a:r>
                      <a:r>
                        <a:rPr kumimoji="1" lang="en-US" altLang="ja-JP" sz="1800" baseline="0" dirty="0" smtClean="0">
                          <a:solidFill>
                            <a:schemeClr val="tx1"/>
                          </a:solidFill>
                          <a:latin typeface="MS UI Gothic" pitchFamily="50" charset="-128"/>
                          <a:ea typeface="MS UI Gothic" pitchFamily="50" charset="-128"/>
                          <a:cs typeface="+mn-cs"/>
                        </a:rPr>
                        <a:t>001</a:t>
                      </a:r>
                      <a:r>
                        <a:rPr kumimoji="1" lang="ja-JP" altLang="en-US" sz="1800" baseline="0" dirty="0" smtClean="0">
                          <a:solidFill>
                            <a:schemeClr val="tx1"/>
                          </a:solidFill>
                          <a:latin typeface="MS UI Gothic" pitchFamily="50" charset="-128"/>
                          <a:ea typeface="MS UI Gothic" pitchFamily="50" charset="-128"/>
                          <a:cs typeface="+mn-cs"/>
                        </a:rPr>
                        <a:t>　脳血管疾患等リハビリテーション料</a:t>
                      </a:r>
                      <a:endParaRPr kumimoji="1" lang="en-US" altLang="ja-JP" sz="1800" baseline="0" dirty="0" smtClean="0">
                        <a:solidFill>
                          <a:schemeClr val="tx1"/>
                        </a:solidFill>
                        <a:latin typeface="MS UI Gothic" pitchFamily="50" charset="-128"/>
                        <a:ea typeface="MS UI Gothic" pitchFamily="50" charset="-128"/>
                        <a:cs typeface="+mn-cs"/>
                      </a:endParaRPr>
                    </a:p>
                    <a:p>
                      <a:pPr algn="l"/>
                      <a:r>
                        <a:rPr kumimoji="1" lang="ja-JP" altLang="en-US" sz="1800" baseline="0" dirty="0" smtClean="0">
                          <a:solidFill>
                            <a:srgbClr val="0070C0"/>
                          </a:solidFill>
                          <a:latin typeface="MS UI Gothic" pitchFamily="50" charset="-128"/>
                          <a:ea typeface="MS UI Gothic" pitchFamily="50" charset="-128"/>
                          <a:cs typeface="+mn-cs"/>
                        </a:rPr>
                        <a:t>注３</a:t>
                      </a:r>
                    </a:p>
                    <a:p>
                      <a:pPr marL="0" indent="82550" algn="l"/>
                      <a:r>
                        <a:rPr kumimoji="1" lang="ja-JP" altLang="en-US" sz="1800" baseline="0" dirty="0" smtClean="0">
                          <a:solidFill>
                            <a:schemeClr val="tx1"/>
                          </a:solidFill>
                          <a:latin typeface="MS UI Gothic" pitchFamily="50" charset="-128"/>
                          <a:ea typeface="MS UI Gothic" pitchFamily="50" charset="-128"/>
                          <a:cs typeface="+mn-cs"/>
                        </a:rPr>
                        <a:t>　発症、手術又は急性増悪から１８０日を超えてリハビリテーションを行った場合は、１月１３単位に限り算定できるものとする。</a:t>
                      </a:r>
                    </a:p>
                    <a:p>
                      <a:pPr algn="l"/>
                      <a:endParaRPr kumimoji="1" lang="ja-JP" altLang="en-US" sz="1800" baseline="0" dirty="0" smtClean="0">
                        <a:solidFill>
                          <a:schemeClr val="tx1"/>
                        </a:solidFill>
                        <a:latin typeface="MS UI Gothic" pitchFamily="50" charset="-128"/>
                        <a:ea typeface="MS UI Gothic" pitchFamily="50" charset="-128"/>
                        <a:cs typeface="+mn-cs"/>
                      </a:endParaRPr>
                    </a:p>
                    <a:p>
                      <a:pPr algn="l"/>
                      <a:endParaRPr kumimoji="1" lang="ja-JP" altLang="en-US" sz="1800" baseline="0" dirty="0" smtClean="0">
                        <a:solidFill>
                          <a:schemeClr val="tx1"/>
                        </a:solidFill>
                        <a:latin typeface="MS UI Gothic" pitchFamily="50" charset="-128"/>
                        <a:ea typeface="MS UI Gothic" pitchFamily="50" charset="-128"/>
                        <a:cs typeface="+mn-cs"/>
                      </a:endParaRPr>
                    </a:p>
                    <a:p>
                      <a:pPr algn="l"/>
                      <a:endParaRPr kumimoji="1" lang="ja-JP" altLang="en-US" sz="1800" baseline="0" dirty="0" smtClean="0">
                        <a:solidFill>
                          <a:schemeClr val="tx1"/>
                        </a:solidFill>
                        <a:latin typeface="MS UI Gothic" pitchFamily="50" charset="-128"/>
                        <a:ea typeface="MS UI Gothic" pitchFamily="50" charset="-128"/>
                        <a:cs typeface="+mn-cs"/>
                      </a:endParaRPr>
                    </a:p>
                    <a:p>
                      <a:pPr algn="l"/>
                      <a:r>
                        <a:rPr kumimoji="1" lang="ja-JP" altLang="en-US" sz="1800" baseline="0" dirty="0" smtClean="0">
                          <a:solidFill>
                            <a:schemeClr val="tx1"/>
                          </a:solidFill>
                          <a:latin typeface="MS UI Gothic" pitchFamily="50" charset="-128"/>
                          <a:ea typeface="MS UI Gothic" pitchFamily="50" charset="-128"/>
                          <a:cs typeface="+mn-cs"/>
                        </a:rPr>
                        <a:t>Ｈ</a:t>
                      </a:r>
                      <a:r>
                        <a:rPr kumimoji="1" lang="en-US" altLang="ja-JP" sz="1800" baseline="0" dirty="0" smtClean="0">
                          <a:solidFill>
                            <a:schemeClr val="tx1"/>
                          </a:solidFill>
                          <a:latin typeface="MS UI Gothic" pitchFamily="50" charset="-128"/>
                          <a:ea typeface="MS UI Gothic" pitchFamily="50" charset="-128"/>
                          <a:cs typeface="+mn-cs"/>
                        </a:rPr>
                        <a:t>002</a:t>
                      </a:r>
                      <a:r>
                        <a:rPr kumimoji="1" lang="ja-JP" altLang="en-US" sz="1800" baseline="0" dirty="0" smtClean="0">
                          <a:solidFill>
                            <a:schemeClr val="tx1"/>
                          </a:solidFill>
                          <a:latin typeface="MS UI Gothic" pitchFamily="50" charset="-128"/>
                          <a:ea typeface="MS UI Gothic" pitchFamily="50" charset="-128"/>
                          <a:cs typeface="+mn-cs"/>
                        </a:rPr>
                        <a:t>　運動器リハビリテーション料　</a:t>
                      </a:r>
                      <a:r>
                        <a:rPr kumimoji="1" lang="ja-JP" altLang="en-US" sz="1800" baseline="0" dirty="0" smtClean="0">
                          <a:solidFill>
                            <a:srgbClr val="0070C0"/>
                          </a:solidFill>
                          <a:latin typeface="MS UI Gothic" pitchFamily="50" charset="-128"/>
                          <a:ea typeface="MS UI Gothic" pitchFamily="50" charset="-128"/>
                          <a:cs typeface="+mn-cs"/>
                        </a:rPr>
                        <a:t>注４</a:t>
                      </a:r>
                    </a:p>
                    <a:p>
                      <a:pPr marL="0" indent="82550" algn="l"/>
                      <a:r>
                        <a:rPr kumimoji="1" lang="ja-JP" altLang="en-US" sz="1800" baseline="0" dirty="0" smtClean="0">
                          <a:solidFill>
                            <a:schemeClr val="tx1"/>
                          </a:solidFill>
                          <a:latin typeface="MS UI Gothic" pitchFamily="50" charset="-128"/>
                          <a:ea typeface="MS UI Gothic" pitchFamily="50" charset="-128"/>
                          <a:cs typeface="+mn-cs"/>
                        </a:rPr>
                        <a:t>　発症、手術又は急性増悪から１５０日を超えてリハビリテーションを行った場合は、１月１３単位に限り算定できるものとする。</a:t>
                      </a:r>
                    </a:p>
                  </a:txBody>
                  <a:tcPr>
                    <a:solidFill>
                      <a:schemeClr val="accent5">
                        <a:lumMod val="20000"/>
                        <a:lumOff val="80000"/>
                      </a:schemeClr>
                    </a:solidFill>
                  </a:tcPr>
                </a:tc>
              </a:tr>
            </a:tbl>
          </a:graphicData>
        </a:graphic>
      </p:graphicFrame>
      <p:sp>
        <p:nvSpPr>
          <p:cNvPr id="7"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維持期リハビリテーションの評価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AE1EE027-6F74-4B29-B7A0-C1BDFA2FF574}" type="slidenum">
              <a:rPr lang="en-US" sz="1400">
                <a:effectLst>
                  <a:outerShdw blurRad="38100" dist="38100" dir="2700000" algn="tl">
                    <a:srgbClr val="000000">
                      <a:alpha val="43137"/>
                    </a:srgbClr>
                  </a:outerShdw>
                </a:effectLst>
              </a:rPr>
              <a:pPr algn="r">
                <a:defRPr/>
              </a:pPr>
              <a:t>342</a:t>
            </a:fld>
            <a:endParaRPr lang="en-US" sz="1400" dirty="0">
              <a:effectLst>
                <a:outerShdw blurRad="38100" dist="38100" dir="2700000" algn="tl">
                  <a:srgbClr val="000000">
                    <a:alpha val="43137"/>
                  </a:srgbClr>
                </a:outerShdw>
              </a:effectLst>
            </a:endParaRPr>
          </a:p>
        </p:txBody>
      </p:sp>
      <p:sp>
        <p:nvSpPr>
          <p:cNvPr id="9" name="テキスト ボックス 8"/>
          <p:cNvSpPr txBox="1"/>
          <p:nvPr/>
        </p:nvSpPr>
        <p:spPr>
          <a:xfrm>
            <a:off x="7524328" y="2348880"/>
            <a:ext cx="147667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343</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345</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908720"/>
            <a:ext cx="8136904" cy="1008112"/>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0"/>
              </a:spcAft>
              <a:defRPr/>
            </a:pPr>
            <a:r>
              <a:rPr kumimoji="0" lang="ja-JP" altLang="en-US" sz="2000" dirty="0">
                <a:latin typeface="MS UI Gothic" pitchFamily="50" charset="-128"/>
                <a:ea typeface="MS UI Gothic" pitchFamily="50" charset="-128"/>
              </a:rPr>
              <a:t>◆要介護被保険者等について、標準的算定日数を超えており、</a:t>
            </a:r>
            <a:r>
              <a:rPr kumimoji="0" lang="ja-JP" altLang="en-US" sz="2000" dirty="0">
                <a:solidFill>
                  <a:srgbClr val="0070C0"/>
                </a:solidFill>
                <a:latin typeface="MS UI Gothic" pitchFamily="50" charset="-128"/>
                <a:ea typeface="MS UI Gothic" pitchFamily="50" charset="-128"/>
              </a:rPr>
              <a:t>状態の改善が期待できると医学的に判断されない場合</a:t>
            </a:r>
            <a:r>
              <a:rPr kumimoji="0" lang="ja-JP" altLang="en-US" sz="2000" dirty="0">
                <a:latin typeface="MS UI Gothic" pitchFamily="50" charset="-128"/>
                <a:ea typeface="MS UI Gothic" pitchFamily="50" charset="-128"/>
              </a:rPr>
              <a:t>の脳血管疾患リハビリテーション及び運動器リハビリテーションの評価を見直す。</a:t>
            </a:r>
            <a:endParaRPr kumimoji="0" lang="en-US" altLang="ja-JP" sz="2000" dirty="0">
              <a:latin typeface="MS UI Gothic" pitchFamily="50" charset="-128"/>
              <a:ea typeface="MS UI Gothic" pitchFamily="50" charset="-128"/>
            </a:endParaRPr>
          </a:p>
        </p:txBody>
      </p:sp>
      <p:graphicFrame>
        <p:nvGraphicFramePr>
          <p:cNvPr id="6" name="コンテンツ プレースホルダ 6"/>
          <p:cNvGraphicFramePr>
            <a:graphicFrameLocks noGrp="1"/>
          </p:cNvGraphicFramePr>
          <p:nvPr>
            <p:ph idx="1"/>
            <p:extLst>
              <p:ext uri="{D42A27DB-BD31-4B8C-83A1-F6EECF244321}">
                <p14:modId xmlns:p14="http://schemas.microsoft.com/office/powerpoint/2010/main" xmlns="" val="1186808143"/>
              </p:ext>
            </p:extLst>
          </p:nvPr>
        </p:nvGraphicFramePr>
        <p:xfrm>
          <a:off x="467544" y="1916833"/>
          <a:ext cx="8136904" cy="4833676"/>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356619">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4467916">
                <a:tc>
                  <a:txBody>
                    <a:bodyPr/>
                    <a:lstStyle/>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en-US" altLang="ja-JP" sz="1800" baseline="0" dirty="0" smtClean="0">
                          <a:solidFill>
                            <a:schemeClr val="tx1"/>
                          </a:solidFill>
                          <a:latin typeface="MS UI Gothic" pitchFamily="50" charset="-128"/>
                          <a:ea typeface="MS UI Gothic" pitchFamily="50" charset="-128"/>
                          <a:cs typeface="+mn-cs"/>
                        </a:rPr>
                        <a:t>H001</a:t>
                      </a:r>
                      <a:r>
                        <a:rPr kumimoji="1" lang="ja-JP" altLang="en-US" sz="1800" baseline="0" dirty="0" smtClean="0">
                          <a:solidFill>
                            <a:schemeClr val="tx1"/>
                          </a:solidFill>
                          <a:latin typeface="MS UI Gothic" pitchFamily="50" charset="-128"/>
                          <a:ea typeface="MS UI Gothic" pitchFamily="50" charset="-128"/>
                          <a:cs typeface="+mn-cs"/>
                        </a:rPr>
                        <a:t>　脳血管疾患等リハビリテーション料</a:t>
                      </a:r>
                      <a:endParaRPr kumimoji="1" lang="en-US" altLang="ja-JP" sz="180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　　　　　　　　　　　　　　　（１単位につき）</a:t>
                      </a:r>
                    </a:p>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600" b="1" baseline="0" dirty="0" smtClean="0">
                          <a:solidFill>
                            <a:srgbClr val="0070C0"/>
                          </a:solidFill>
                          <a:latin typeface="MS UI Gothic" pitchFamily="50" charset="-128"/>
                          <a:ea typeface="MS UI Gothic" pitchFamily="50" charset="-128"/>
                          <a:cs typeface="+mn-cs"/>
                        </a:rPr>
                        <a:t>注４</a:t>
                      </a:r>
                      <a:endParaRPr kumimoji="1" lang="en-US" altLang="ja-JP" sz="1800" baseline="0" dirty="0" smtClean="0">
                        <a:solidFill>
                          <a:schemeClr val="tx1"/>
                        </a:solidFill>
                        <a:latin typeface="MS UI Gothic" pitchFamily="50" charset="-128"/>
                        <a:ea typeface="MS UI Gothic" pitchFamily="50" charset="-128"/>
                        <a:cs typeface="+mn-cs"/>
                      </a:endParaRPr>
                    </a:p>
                    <a:p>
                      <a:pPr marL="0" marR="0" indent="182563" defTabSz="914400" eaLnBrk="1" fontAlgn="auto" latinLnBrk="0" hangingPunct="1">
                        <a:lnSpc>
                          <a:spcPct val="100000"/>
                        </a:lnSpc>
                        <a:spcBef>
                          <a:spcPts val="0"/>
                        </a:spcBef>
                        <a:spcAft>
                          <a:spcPts val="600"/>
                        </a:spcAft>
                        <a:buClrTx/>
                        <a:buSzTx/>
                        <a:buFontTx/>
                        <a:buNone/>
                        <a:tabLst>
                          <a:tab pos="3860800" algn="r"/>
                        </a:tabLst>
                        <a:defRPr/>
                      </a:pPr>
                      <a:r>
                        <a:rPr kumimoji="1" lang="ja-JP" altLang="en-US" sz="1600" b="1" baseline="0" dirty="0" smtClean="0">
                          <a:solidFill>
                            <a:srgbClr val="FF0000"/>
                          </a:solidFill>
                          <a:latin typeface="MS UI Gothic" pitchFamily="50" charset="-128"/>
                          <a:ea typeface="MS UI Gothic" pitchFamily="50" charset="-128"/>
                          <a:cs typeface="+mn-cs"/>
                        </a:rPr>
                        <a:t>要介護被保険者等であって標準的算定日数を超えており、状態の改善が期待できると医学的に判断されない場合においては、下記の点数を算定する。</a:t>
                      </a:r>
                    </a:p>
                    <a:p>
                      <a:pPr marL="0" marR="0" indent="0" defTabSz="914400" eaLnBrk="1" fontAlgn="auto" latinLnBrk="0" hangingPunct="1">
                        <a:lnSpc>
                          <a:spcPct val="100000"/>
                        </a:lnSpc>
                        <a:spcBef>
                          <a:spcPts val="0"/>
                        </a:spcBef>
                        <a:spcAft>
                          <a:spcPts val="0"/>
                        </a:spcAft>
                        <a:buClrTx/>
                        <a:buSzTx/>
                        <a:buFontTx/>
                        <a:buNone/>
                        <a:tabLst>
                          <a:tab pos="3314700" algn="r"/>
                        </a:tabLst>
                        <a:defRPr/>
                      </a:pPr>
                      <a:r>
                        <a:rPr kumimoji="1" lang="ja-JP" altLang="en-US" sz="1600" baseline="0" dirty="0" smtClean="0">
                          <a:solidFill>
                            <a:schemeClr val="tx1"/>
                          </a:solidFill>
                          <a:latin typeface="MS UI Gothic" pitchFamily="50" charset="-128"/>
                          <a:ea typeface="MS UI Gothic" pitchFamily="50" charset="-128"/>
                          <a:cs typeface="+mn-cs"/>
                        </a:rPr>
                        <a:t>１ 脳血管疾患等リハビリテーション料</a:t>
                      </a:r>
                      <a:r>
                        <a:rPr kumimoji="1" lang="en-US" altLang="ja-JP" sz="1600" baseline="0" dirty="0" smtClean="0">
                          <a:solidFill>
                            <a:schemeClr val="tx1"/>
                          </a:solidFill>
                          <a:latin typeface="MS UI Gothic" pitchFamily="50" charset="-128"/>
                          <a:ea typeface="MS UI Gothic" pitchFamily="50" charset="-128"/>
                          <a:cs typeface="+mn-cs"/>
                        </a:rPr>
                        <a:t>(Ⅰ)</a:t>
                      </a:r>
                    </a:p>
                    <a:p>
                      <a:pPr marL="269875" marR="0" indent="0" defTabSz="914400" eaLnBrk="1" fontAlgn="auto" latinLnBrk="0" hangingPunct="1">
                        <a:lnSpc>
                          <a:spcPct val="100000"/>
                        </a:lnSpc>
                        <a:spcBef>
                          <a:spcPts val="0"/>
                        </a:spcBef>
                        <a:spcAft>
                          <a:spcPts val="0"/>
                        </a:spcAft>
                        <a:buClrTx/>
                        <a:buSzTx/>
                        <a:buFontTx/>
                        <a:buNone/>
                        <a:tabLst>
                          <a:tab pos="3859213" algn="r"/>
                        </a:tabLst>
                        <a:defRPr/>
                      </a:pPr>
                      <a:r>
                        <a:rPr kumimoji="1" lang="ja-JP" altLang="en-US" sz="1600" baseline="0" dirty="0" smtClean="0">
                          <a:solidFill>
                            <a:schemeClr val="tx1"/>
                          </a:solidFill>
                          <a:latin typeface="MS UI Gothic" pitchFamily="50" charset="-128"/>
                          <a:ea typeface="MS UI Gothic" pitchFamily="50" charset="-128"/>
                          <a:cs typeface="+mn-cs"/>
                        </a:rPr>
                        <a:t>イ　ロ以外の場合 </a:t>
                      </a:r>
                      <a:r>
                        <a:rPr kumimoji="1" lang="en-US" altLang="ja-JP" sz="1600" baseline="0" dirty="0" smtClean="0">
                          <a:solidFill>
                            <a:schemeClr val="tx1"/>
                          </a:solidFill>
                          <a:latin typeface="MS UI Gothic" pitchFamily="50" charset="-128"/>
                          <a:ea typeface="MS UI Gothic" pitchFamily="50" charset="-128"/>
                          <a:cs typeface="+mn-cs"/>
                        </a:rPr>
                        <a:t>	</a:t>
                      </a:r>
                      <a:r>
                        <a:rPr kumimoji="1" lang="ja-JP" altLang="en-US" sz="1600" b="1" baseline="0" dirty="0" smtClean="0">
                          <a:solidFill>
                            <a:srgbClr val="FF0000"/>
                          </a:solidFill>
                          <a:latin typeface="MS UI Gothic" pitchFamily="50" charset="-128"/>
                          <a:ea typeface="MS UI Gothic" pitchFamily="50" charset="-128"/>
                          <a:cs typeface="+mn-cs"/>
                        </a:rPr>
                        <a:t>２２１点（改）</a:t>
                      </a:r>
                      <a:endParaRPr kumimoji="1" lang="en-US" altLang="ja-JP" sz="1600" b="1" baseline="0" dirty="0" smtClean="0">
                        <a:solidFill>
                          <a:srgbClr val="FF0000"/>
                        </a:solidFill>
                        <a:latin typeface="MS UI Gothic" pitchFamily="50" charset="-128"/>
                        <a:ea typeface="MS UI Gothic" pitchFamily="50" charset="-128"/>
                        <a:cs typeface="+mn-cs"/>
                      </a:endParaRPr>
                    </a:p>
                    <a:p>
                      <a:pPr marL="269875" marR="0" indent="0" defTabSz="914400" eaLnBrk="1" fontAlgn="auto" latinLnBrk="0" hangingPunct="1">
                        <a:lnSpc>
                          <a:spcPct val="100000"/>
                        </a:lnSpc>
                        <a:spcBef>
                          <a:spcPts val="0"/>
                        </a:spcBef>
                        <a:spcAft>
                          <a:spcPts val="0"/>
                        </a:spcAft>
                        <a:buClrTx/>
                        <a:buSzTx/>
                        <a:buFontTx/>
                        <a:buNone/>
                        <a:tabLst>
                          <a:tab pos="3859213" algn="r"/>
                        </a:tabLst>
                        <a:defRPr/>
                      </a:pPr>
                      <a:r>
                        <a:rPr kumimoji="1" lang="ja-JP" altLang="en-US" sz="1600" baseline="0" dirty="0" smtClean="0">
                          <a:solidFill>
                            <a:schemeClr val="tx1"/>
                          </a:solidFill>
                          <a:latin typeface="MS UI Gothic" pitchFamily="50" charset="-128"/>
                          <a:ea typeface="MS UI Gothic" pitchFamily="50" charset="-128"/>
                          <a:cs typeface="+mn-cs"/>
                        </a:rPr>
                        <a:t>ロ　廃用症候群の場合 </a:t>
                      </a:r>
                      <a:r>
                        <a:rPr kumimoji="1" lang="en-US" altLang="ja-JP" sz="1600" baseline="0" dirty="0" smtClean="0">
                          <a:solidFill>
                            <a:schemeClr val="tx1"/>
                          </a:solidFill>
                          <a:latin typeface="MS UI Gothic" pitchFamily="50" charset="-128"/>
                          <a:ea typeface="MS UI Gothic" pitchFamily="50" charset="-128"/>
                          <a:cs typeface="+mn-cs"/>
                        </a:rPr>
                        <a:t>	</a:t>
                      </a:r>
                      <a:r>
                        <a:rPr kumimoji="1" lang="ja-JP" altLang="en-US" sz="1600" b="1" baseline="0" dirty="0" smtClean="0">
                          <a:solidFill>
                            <a:srgbClr val="FF0000"/>
                          </a:solidFill>
                          <a:latin typeface="MS UI Gothic" pitchFamily="50" charset="-128"/>
                          <a:ea typeface="MS UI Gothic" pitchFamily="50" charset="-128"/>
                          <a:cs typeface="+mn-cs"/>
                        </a:rPr>
                        <a:t>２１２点（改）</a:t>
                      </a:r>
                      <a:endParaRPr kumimoji="1" lang="en-US" altLang="ja-JP" sz="1600" b="1" baseline="0" dirty="0" smtClean="0">
                        <a:solidFill>
                          <a:srgbClr val="FF0000"/>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600"/>
                        </a:spcBef>
                        <a:spcAft>
                          <a:spcPts val="0"/>
                        </a:spcAft>
                        <a:buClrTx/>
                        <a:buSzTx/>
                        <a:buFontTx/>
                        <a:buNone/>
                        <a:tabLst>
                          <a:tab pos="3859213" algn="r"/>
                        </a:tabLst>
                        <a:defRPr/>
                      </a:pPr>
                      <a:r>
                        <a:rPr kumimoji="1" lang="ja-JP" altLang="en-US" sz="1600" baseline="0" dirty="0" smtClean="0">
                          <a:solidFill>
                            <a:schemeClr val="tx1"/>
                          </a:solidFill>
                          <a:latin typeface="MS UI Gothic" pitchFamily="50" charset="-128"/>
                          <a:ea typeface="MS UI Gothic" pitchFamily="50" charset="-128"/>
                          <a:cs typeface="+mn-cs"/>
                        </a:rPr>
                        <a:t>２ 脳血管疾患等リハビリテーション料</a:t>
                      </a:r>
                      <a:r>
                        <a:rPr kumimoji="1" lang="en-US" altLang="ja-JP" sz="1600" baseline="0" dirty="0" smtClean="0">
                          <a:solidFill>
                            <a:schemeClr val="tx1"/>
                          </a:solidFill>
                          <a:latin typeface="MS UI Gothic" pitchFamily="50" charset="-128"/>
                          <a:ea typeface="MS UI Gothic" pitchFamily="50" charset="-128"/>
                          <a:cs typeface="+mn-cs"/>
                        </a:rPr>
                        <a:t>(Ⅱ)</a:t>
                      </a:r>
                    </a:p>
                    <a:p>
                      <a:pPr marL="269875" marR="0" indent="0" defTabSz="914400" eaLnBrk="1" fontAlgn="auto" latinLnBrk="0" hangingPunct="1">
                        <a:lnSpc>
                          <a:spcPct val="100000"/>
                        </a:lnSpc>
                        <a:spcBef>
                          <a:spcPts val="0"/>
                        </a:spcBef>
                        <a:spcAft>
                          <a:spcPts val="0"/>
                        </a:spcAft>
                        <a:buClrTx/>
                        <a:buSzTx/>
                        <a:buFontTx/>
                        <a:buNone/>
                        <a:tabLst>
                          <a:tab pos="3859213" algn="r"/>
                        </a:tabLst>
                        <a:defRPr/>
                      </a:pPr>
                      <a:r>
                        <a:rPr kumimoji="1" lang="ja-JP" altLang="en-US" sz="1600" baseline="0" dirty="0" smtClean="0">
                          <a:solidFill>
                            <a:schemeClr val="tx1"/>
                          </a:solidFill>
                          <a:latin typeface="MS UI Gothic" pitchFamily="50" charset="-128"/>
                          <a:ea typeface="MS UI Gothic" pitchFamily="50" charset="-128"/>
                          <a:cs typeface="+mn-cs"/>
                        </a:rPr>
                        <a:t>イ　ロ以外の場合 	</a:t>
                      </a:r>
                      <a:r>
                        <a:rPr kumimoji="1" lang="ja-JP" altLang="en-US" sz="1600" b="1" baseline="0" dirty="0" smtClean="0">
                          <a:solidFill>
                            <a:srgbClr val="FF0000"/>
                          </a:solidFill>
                          <a:latin typeface="MS UI Gothic" pitchFamily="50" charset="-128"/>
                          <a:ea typeface="MS UI Gothic" pitchFamily="50" charset="-128"/>
                          <a:cs typeface="+mn-cs"/>
                        </a:rPr>
                        <a:t>１８０点（改）</a:t>
                      </a:r>
                      <a:endParaRPr kumimoji="1" lang="en-US" altLang="ja-JP" sz="1600" b="1" baseline="0" dirty="0" smtClean="0">
                        <a:solidFill>
                          <a:srgbClr val="FF0000"/>
                        </a:solidFill>
                        <a:latin typeface="MS UI Gothic" pitchFamily="50" charset="-128"/>
                        <a:ea typeface="MS UI Gothic" pitchFamily="50" charset="-128"/>
                        <a:cs typeface="+mn-cs"/>
                      </a:endParaRPr>
                    </a:p>
                    <a:p>
                      <a:pPr marL="269875" marR="0" indent="0" defTabSz="914400" eaLnBrk="1" fontAlgn="auto" latinLnBrk="0" hangingPunct="1">
                        <a:lnSpc>
                          <a:spcPct val="100000"/>
                        </a:lnSpc>
                        <a:spcBef>
                          <a:spcPts val="0"/>
                        </a:spcBef>
                        <a:spcAft>
                          <a:spcPts val="0"/>
                        </a:spcAft>
                        <a:buClrTx/>
                        <a:buSzTx/>
                        <a:buFontTx/>
                        <a:buNone/>
                        <a:tabLst>
                          <a:tab pos="3859213" algn="r"/>
                        </a:tabLst>
                        <a:defRPr/>
                      </a:pPr>
                      <a:r>
                        <a:rPr kumimoji="1" lang="ja-JP" altLang="en-US" sz="1600" baseline="0" dirty="0" smtClean="0">
                          <a:solidFill>
                            <a:schemeClr val="tx1"/>
                          </a:solidFill>
                          <a:latin typeface="MS UI Gothic" pitchFamily="50" charset="-128"/>
                          <a:ea typeface="MS UI Gothic" pitchFamily="50" charset="-128"/>
                          <a:cs typeface="+mn-cs"/>
                        </a:rPr>
                        <a:t>ロ　廃用症候群の場合</a:t>
                      </a:r>
                      <a:r>
                        <a:rPr kumimoji="1" lang="en-US" altLang="ja-JP" sz="1600" baseline="0" dirty="0" smtClean="0">
                          <a:solidFill>
                            <a:schemeClr val="tx1"/>
                          </a:solidFill>
                          <a:latin typeface="MS UI Gothic" pitchFamily="50" charset="-128"/>
                          <a:ea typeface="MS UI Gothic" pitchFamily="50" charset="-128"/>
                          <a:cs typeface="+mn-cs"/>
                        </a:rPr>
                        <a:t>	</a:t>
                      </a:r>
                      <a:r>
                        <a:rPr kumimoji="1" lang="ja-JP" altLang="en-US" sz="1600" b="1" baseline="0" dirty="0" smtClean="0">
                          <a:solidFill>
                            <a:srgbClr val="FF0000"/>
                          </a:solidFill>
                          <a:latin typeface="MS UI Gothic" pitchFamily="50" charset="-128"/>
                          <a:ea typeface="MS UI Gothic" pitchFamily="50" charset="-128"/>
                          <a:cs typeface="+mn-cs"/>
                        </a:rPr>
                        <a:t>１７１点（改）</a:t>
                      </a:r>
                      <a:endParaRPr kumimoji="1" lang="en-US" altLang="ja-JP" sz="1600" b="1" baseline="0" dirty="0" smtClean="0">
                        <a:solidFill>
                          <a:srgbClr val="FF0000"/>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600"/>
                        </a:spcBef>
                        <a:spcAft>
                          <a:spcPts val="0"/>
                        </a:spcAft>
                        <a:buClrTx/>
                        <a:buSzTx/>
                        <a:buFontTx/>
                        <a:buNone/>
                        <a:tabLst>
                          <a:tab pos="3859213" algn="r"/>
                        </a:tabLst>
                        <a:defRPr/>
                      </a:pPr>
                      <a:r>
                        <a:rPr kumimoji="1" lang="ja-JP" altLang="en-US" sz="1600" baseline="0" dirty="0" smtClean="0">
                          <a:solidFill>
                            <a:schemeClr val="tx1"/>
                          </a:solidFill>
                          <a:latin typeface="MS UI Gothic" pitchFamily="50" charset="-128"/>
                          <a:ea typeface="MS UI Gothic" pitchFamily="50" charset="-128"/>
                          <a:cs typeface="+mn-cs"/>
                        </a:rPr>
                        <a:t>３ 脳血管疾患等リハビリテーション料</a:t>
                      </a:r>
                      <a:r>
                        <a:rPr kumimoji="1" lang="en-US" altLang="ja-JP" sz="1600" baseline="0" dirty="0" smtClean="0">
                          <a:solidFill>
                            <a:schemeClr val="tx1"/>
                          </a:solidFill>
                          <a:latin typeface="MS UI Gothic" pitchFamily="50" charset="-128"/>
                          <a:ea typeface="MS UI Gothic" pitchFamily="50" charset="-128"/>
                          <a:cs typeface="+mn-cs"/>
                        </a:rPr>
                        <a:t>(Ⅲ)</a:t>
                      </a:r>
                    </a:p>
                    <a:p>
                      <a:pPr marL="269875" marR="0" indent="0" defTabSz="914400" eaLnBrk="1" fontAlgn="auto" latinLnBrk="0" hangingPunct="1">
                        <a:lnSpc>
                          <a:spcPct val="100000"/>
                        </a:lnSpc>
                        <a:spcBef>
                          <a:spcPts val="0"/>
                        </a:spcBef>
                        <a:spcAft>
                          <a:spcPts val="0"/>
                        </a:spcAft>
                        <a:buClrTx/>
                        <a:buSzTx/>
                        <a:buFontTx/>
                        <a:buNone/>
                        <a:tabLst>
                          <a:tab pos="3859213" algn="r"/>
                        </a:tabLst>
                        <a:defRPr/>
                      </a:pPr>
                      <a:r>
                        <a:rPr kumimoji="1" lang="ja-JP" altLang="en-US" sz="1600" baseline="0" dirty="0" smtClean="0">
                          <a:solidFill>
                            <a:schemeClr val="tx1"/>
                          </a:solidFill>
                          <a:latin typeface="MS UI Gothic" pitchFamily="50" charset="-128"/>
                          <a:ea typeface="MS UI Gothic" pitchFamily="50" charset="-128"/>
                          <a:cs typeface="+mn-cs"/>
                        </a:rPr>
                        <a:t>イ　ロ以外の場合	</a:t>
                      </a:r>
                      <a:r>
                        <a:rPr kumimoji="1" lang="ja-JP" altLang="en-US" sz="1600" b="1" baseline="0" dirty="0" smtClean="0">
                          <a:solidFill>
                            <a:srgbClr val="FF0000"/>
                          </a:solidFill>
                          <a:latin typeface="MS UI Gothic" pitchFamily="50" charset="-128"/>
                          <a:ea typeface="MS UI Gothic" pitchFamily="50" charset="-128"/>
                          <a:cs typeface="+mn-cs"/>
                        </a:rPr>
                        <a:t>９０点（改）</a:t>
                      </a:r>
                      <a:endParaRPr kumimoji="1" lang="en-US" altLang="ja-JP" sz="1600" b="1" baseline="0" dirty="0" smtClean="0">
                        <a:solidFill>
                          <a:srgbClr val="FF0000"/>
                        </a:solidFill>
                        <a:latin typeface="MS UI Gothic" pitchFamily="50" charset="-128"/>
                        <a:ea typeface="MS UI Gothic" pitchFamily="50" charset="-128"/>
                        <a:cs typeface="+mn-cs"/>
                      </a:endParaRPr>
                    </a:p>
                    <a:p>
                      <a:pPr marL="269875" marR="0" indent="0" defTabSz="914400" eaLnBrk="1" fontAlgn="auto" latinLnBrk="0" hangingPunct="1">
                        <a:lnSpc>
                          <a:spcPct val="100000"/>
                        </a:lnSpc>
                        <a:spcBef>
                          <a:spcPts val="0"/>
                        </a:spcBef>
                        <a:spcAft>
                          <a:spcPts val="0"/>
                        </a:spcAft>
                        <a:buClrTx/>
                        <a:buSzTx/>
                        <a:buFontTx/>
                        <a:buNone/>
                        <a:tabLst>
                          <a:tab pos="3859213" algn="r"/>
                        </a:tabLst>
                        <a:defRPr/>
                      </a:pPr>
                      <a:r>
                        <a:rPr kumimoji="1" lang="ja-JP" altLang="en-US" sz="1600" baseline="0" dirty="0" smtClean="0">
                          <a:solidFill>
                            <a:schemeClr val="tx1"/>
                          </a:solidFill>
                          <a:latin typeface="MS UI Gothic" pitchFamily="50" charset="-128"/>
                          <a:ea typeface="MS UI Gothic" pitchFamily="50" charset="-128"/>
                          <a:cs typeface="+mn-cs"/>
                        </a:rPr>
                        <a:t>ロ　廃用症候群の場合</a:t>
                      </a:r>
                      <a:r>
                        <a:rPr kumimoji="1" lang="en-US" altLang="ja-JP" sz="1600" baseline="0" dirty="0" smtClean="0">
                          <a:solidFill>
                            <a:schemeClr val="tx1"/>
                          </a:solidFill>
                          <a:latin typeface="MS UI Gothic" pitchFamily="50" charset="-128"/>
                          <a:ea typeface="MS UI Gothic" pitchFamily="50" charset="-128"/>
                          <a:cs typeface="+mn-cs"/>
                        </a:rPr>
                        <a:t>	</a:t>
                      </a:r>
                      <a:r>
                        <a:rPr kumimoji="1" lang="ja-JP" altLang="en-US" sz="1600" b="1" baseline="0" dirty="0" smtClean="0">
                          <a:solidFill>
                            <a:srgbClr val="FF0000"/>
                          </a:solidFill>
                          <a:latin typeface="MS UI Gothic" pitchFamily="50" charset="-128"/>
                          <a:ea typeface="MS UI Gothic" pitchFamily="50" charset="-128"/>
                          <a:cs typeface="+mn-cs"/>
                        </a:rPr>
                        <a:t>９０点（改）</a:t>
                      </a:r>
                      <a:endParaRPr kumimoji="1" lang="en-US" altLang="ja-JP" sz="16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en-US" altLang="ja-JP" sz="1800" baseline="0" dirty="0" smtClean="0">
                          <a:solidFill>
                            <a:schemeClr val="tx1"/>
                          </a:solidFill>
                          <a:latin typeface="MS UI Gothic" pitchFamily="50" charset="-128"/>
                          <a:ea typeface="MS UI Gothic" pitchFamily="50" charset="-128"/>
                          <a:cs typeface="+mn-cs"/>
                        </a:rPr>
                        <a:t>H001</a:t>
                      </a:r>
                      <a:r>
                        <a:rPr kumimoji="1" lang="ja-JP" altLang="en-US" sz="1800" baseline="0" dirty="0" smtClean="0">
                          <a:solidFill>
                            <a:schemeClr val="tx1"/>
                          </a:solidFill>
                          <a:latin typeface="MS UI Gothic" pitchFamily="50" charset="-128"/>
                          <a:ea typeface="MS UI Gothic" pitchFamily="50" charset="-128"/>
                          <a:cs typeface="+mn-cs"/>
                        </a:rPr>
                        <a:t>　脳血管疾患等リハビリテーション料</a:t>
                      </a:r>
                      <a:endParaRPr kumimoji="1" lang="en-US" altLang="ja-JP" sz="180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　　　　　　　　　　　　　　　（１単位につき）</a:t>
                      </a:r>
                      <a:endParaRPr kumimoji="1" lang="en-US" altLang="ja-JP" sz="1800" baseline="0" dirty="0" smtClean="0">
                        <a:solidFill>
                          <a:schemeClr val="tx1"/>
                        </a:solidFill>
                        <a:latin typeface="MS UI Gothic" pitchFamily="50" charset="-128"/>
                        <a:ea typeface="MS UI Gothic" pitchFamily="50" charset="-128"/>
                        <a:cs typeface="+mn-cs"/>
                      </a:endParaRPr>
                    </a:p>
                    <a:p>
                      <a:pPr algn="l">
                        <a:tabLst>
                          <a:tab pos="3860800" algn="r"/>
                        </a:tabLst>
                      </a:pPr>
                      <a:endParaRPr kumimoji="1" lang="en-US" altLang="ja-JP" sz="1600" baseline="0" dirty="0" smtClean="0">
                        <a:solidFill>
                          <a:schemeClr val="tx1"/>
                        </a:solidFill>
                        <a:latin typeface="MS UI Gothic" pitchFamily="50" charset="-128"/>
                        <a:ea typeface="MS UI Gothic" pitchFamily="50" charset="-128"/>
                        <a:cs typeface="+mn-cs"/>
                      </a:endParaRPr>
                    </a:p>
                    <a:p>
                      <a:pPr algn="l">
                        <a:tabLst>
                          <a:tab pos="3860800" algn="r"/>
                        </a:tabLst>
                      </a:pPr>
                      <a:endParaRPr kumimoji="1" lang="en-US" altLang="ja-JP" sz="1600" baseline="0" dirty="0" smtClean="0">
                        <a:solidFill>
                          <a:schemeClr val="tx1"/>
                        </a:solidFill>
                        <a:latin typeface="MS UI Gothic" pitchFamily="50" charset="-128"/>
                        <a:ea typeface="MS UI Gothic" pitchFamily="50" charset="-128"/>
                        <a:cs typeface="+mn-cs"/>
                      </a:endParaRPr>
                    </a:p>
                    <a:p>
                      <a:pPr algn="l">
                        <a:tabLst>
                          <a:tab pos="3860800" algn="r"/>
                        </a:tabLst>
                      </a:pPr>
                      <a:endParaRPr kumimoji="1" lang="en-US" altLang="ja-JP" sz="1600" baseline="0" dirty="0" smtClean="0">
                        <a:solidFill>
                          <a:schemeClr val="tx1"/>
                        </a:solidFill>
                        <a:latin typeface="MS UI Gothic" pitchFamily="50" charset="-128"/>
                        <a:ea typeface="MS UI Gothic" pitchFamily="50" charset="-128"/>
                        <a:cs typeface="+mn-cs"/>
                      </a:endParaRPr>
                    </a:p>
                    <a:p>
                      <a:pPr algn="l">
                        <a:tabLst>
                          <a:tab pos="3860800" algn="r"/>
                        </a:tabLst>
                      </a:pPr>
                      <a:endParaRPr kumimoji="1" lang="en-US" altLang="ja-JP" sz="1600" baseline="0" dirty="0" smtClean="0">
                        <a:solidFill>
                          <a:schemeClr val="tx1"/>
                        </a:solidFill>
                        <a:latin typeface="MS UI Gothic" pitchFamily="50" charset="-128"/>
                        <a:ea typeface="MS UI Gothic" pitchFamily="50" charset="-128"/>
                        <a:cs typeface="+mn-cs"/>
                      </a:endParaRPr>
                    </a:p>
                    <a:p>
                      <a:pPr algn="l">
                        <a:tabLst>
                          <a:tab pos="3860800" algn="r"/>
                        </a:tabLst>
                      </a:pPr>
                      <a:endParaRPr kumimoji="1" lang="ja-JP" altLang="en-US" sz="1600" baseline="0" dirty="0" smtClean="0">
                        <a:solidFill>
                          <a:schemeClr val="tx1"/>
                        </a:solidFill>
                        <a:latin typeface="MS UI Gothic" pitchFamily="50" charset="-128"/>
                        <a:ea typeface="MS UI Gothic" pitchFamily="50" charset="-128"/>
                        <a:cs typeface="+mn-cs"/>
                      </a:endParaRPr>
                    </a:p>
                    <a:p>
                      <a:pPr algn="l">
                        <a:spcBef>
                          <a:spcPts val="600"/>
                        </a:spcBef>
                      </a:pPr>
                      <a:r>
                        <a:rPr kumimoji="1" lang="ja-JP" altLang="en-US" sz="1600" baseline="0" dirty="0" smtClean="0">
                          <a:solidFill>
                            <a:schemeClr val="tx1"/>
                          </a:solidFill>
                          <a:latin typeface="MS UI Gothic" pitchFamily="50" charset="-128"/>
                          <a:ea typeface="MS UI Gothic" pitchFamily="50" charset="-128"/>
                          <a:cs typeface="+mn-cs"/>
                        </a:rPr>
                        <a:t>１ 脳血管疾患等リハビリテーション料</a:t>
                      </a:r>
                      <a:r>
                        <a:rPr kumimoji="1" lang="en-US" altLang="ja-JP" sz="1600" baseline="0" dirty="0" smtClean="0">
                          <a:solidFill>
                            <a:schemeClr val="tx1"/>
                          </a:solidFill>
                          <a:latin typeface="MS UI Gothic" pitchFamily="50" charset="-128"/>
                          <a:ea typeface="MS UI Gothic" pitchFamily="50" charset="-128"/>
                          <a:cs typeface="+mn-cs"/>
                        </a:rPr>
                        <a:t>(Ⅰ)</a:t>
                      </a:r>
                    </a:p>
                    <a:p>
                      <a:pPr marL="266700" indent="0" algn="l"/>
                      <a:r>
                        <a:rPr kumimoji="1" lang="ja-JP" altLang="en-US" sz="1600" baseline="0" dirty="0" smtClean="0">
                          <a:solidFill>
                            <a:schemeClr val="tx1"/>
                          </a:solidFill>
                          <a:latin typeface="MS UI Gothic" pitchFamily="50" charset="-128"/>
                          <a:ea typeface="MS UI Gothic" pitchFamily="50" charset="-128"/>
                          <a:cs typeface="+mn-cs"/>
                        </a:rPr>
                        <a:t>イ ロ以外の場合	</a:t>
                      </a:r>
                      <a:r>
                        <a:rPr kumimoji="1" lang="en-US" altLang="ja-JP" sz="1600" baseline="0" dirty="0" smtClean="0">
                          <a:solidFill>
                            <a:schemeClr val="tx1"/>
                          </a:solidFill>
                          <a:latin typeface="MS UI Gothic" pitchFamily="50" charset="-128"/>
                          <a:ea typeface="MS UI Gothic" pitchFamily="50" charset="-128"/>
                          <a:cs typeface="+mn-cs"/>
                        </a:rPr>
                        <a:t>	</a:t>
                      </a:r>
                      <a:r>
                        <a:rPr kumimoji="1" lang="ja-JP" altLang="en-US" sz="1600" baseline="0" dirty="0" smtClean="0">
                          <a:solidFill>
                            <a:schemeClr val="tx1"/>
                          </a:solidFill>
                          <a:latin typeface="MS UI Gothic" pitchFamily="50" charset="-128"/>
                          <a:ea typeface="MS UI Gothic" pitchFamily="50" charset="-128"/>
                          <a:cs typeface="+mn-cs"/>
                        </a:rPr>
                        <a:t>　２４５点</a:t>
                      </a:r>
                    </a:p>
                    <a:p>
                      <a:pPr marL="266700" indent="0" algn="l"/>
                      <a:r>
                        <a:rPr kumimoji="1" lang="ja-JP" altLang="en-US" sz="1600" baseline="0" dirty="0" smtClean="0">
                          <a:solidFill>
                            <a:schemeClr val="tx1"/>
                          </a:solidFill>
                          <a:latin typeface="MS UI Gothic" pitchFamily="50" charset="-128"/>
                          <a:ea typeface="MS UI Gothic" pitchFamily="50" charset="-128"/>
                          <a:cs typeface="+mn-cs"/>
                        </a:rPr>
                        <a:t>ロ 廃用症候群の場合	　２３５点</a:t>
                      </a:r>
                    </a:p>
                    <a:p>
                      <a:pPr algn="l">
                        <a:spcBef>
                          <a:spcPts val="600"/>
                        </a:spcBef>
                      </a:pPr>
                      <a:r>
                        <a:rPr kumimoji="1" lang="ja-JP" altLang="en-US" sz="1600" baseline="0" dirty="0" smtClean="0">
                          <a:solidFill>
                            <a:schemeClr val="tx1"/>
                          </a:solidFill>
                          <a:latin typeface="MS UI Gothic" pitchFamily="50" charset="-128"/>
                          <a:ea typeface="MS UI Gothic" pitchFamily="50" charset="-128"/>
                          <a:cs typeface="+mn-cs"/>
                        </a:rPr>
                        <a:t>２ 脳血管疾患等リハビリテーション料</a:t>
                      </a:r>
                      <a:r>
                        <a:rPr kumimoji="1" lang="en-US" altLang="ja-JP" sz="1600" baseline="0" dirty="0" smtClean="0">
                          <a:solidFill>
                            <a:schemeClr val="tx1"/>
                          </a:solidFill>
                          <a:latin typeface="MS UI Gothic" pitchFamily="50" charset="-128"/>
                          <a:ea typeface="MS UI Gothic" pitchFamily="50" charset="-128"/>
                          <a:cs typeface="+mn-cs"/>
                        </a:rPr>
                        <a:t>(Ⅱ)</a:t>
                      </a:r>
                    </a:p>
                    <a:p>
                      <a:pPr marL="266700" indent="0" algn="l"/>
                      <a:r>
                        <a:rPr kumimoji="1" lang="ja-JP" altLang="en-US" sz="1600" baseline="0" dirty="0" smtClean="0">
                          <a:solidFill>
                            <a:schemeClr val="tx1"/>
                          </a:solidFill>
                          <a:latin typeface="MS UI Gothic" pitchFamily="50" charset="-128"/>
                          <a:ea typeface="MS UI Gothic" pitchFamily="50" charset="-128"/>
                          <a:cs typeface="+mn-cs"/>
                        </a:rPr>
                        <a:t>イ ロ以外の場合		　２００点</a:t>
                      </a:r>
                    </a:p>
                    <a:p>
                      <a:pPr marL="266700" indent="0" algn="l"/>
                      <a:r>
                        <a:rPr kumimoji="1" lang="ja-JP" altLang="en-US" sz="1600" baseline="0" dirty="0" smtClean="0">
                          <a:solidFill>
                            <a:schemeClr val="tx1"/>
                          </a:solidFill>
                          <a:latin typeface="MS UI Gothic" pitchFamily="50" charset="-128"/>
                          <a:ea typeface="MS UI Gothic" pitchFamily="50" charset="-128"/>
                          <a:cs typeface="+mn-cs"/>
                        </a:rPr>
                        <a:t>ロ 廃用症候群の場合	　１９０点</a:t>
                      </a:r>
                    </a:p>
                    <a:p>
                      <a:pPr algn="l">
                        <a:spcBef>
                          <a:spcPts val="600"/>
                        </a:spcBef>
                        <a:spcAft>
                          <a:spcPts val="0"/>
                        </a:spcAft>
                      </a:pPr>
                      <a:r>
                        <a:rPr kumimoji="1" lang="ja-JP" altLang="en-US" sz="1600" baseline="0" dirty="0" smtClean="0">
                          <a:solidFill>
                            <a:schemeClr val="tx1"/>
                          </a:solidFill>
                          <a:latin typeface="MS UI Gothic" pitchFamily="50" charset="-128"/>
                          <a:ea typeface="MS UI Gothic" pitchFamily="50" charset="-128"/>
                          <a:cs typeface="+mn-cs"/>
                        </a:rPr>
                        <a:t>３ 脳血管疾患等リハビリテーション料</a:t>
                      </a:r>
                      <a:r>
                        <a:rPr kumimoji="1" lang="en-US" altLang="ja-JP" sz="1600" baseline="0" dirty="0" smtClean="0">
                          <a:solidFill>
                            <a:schemeClr val="tx1"/>
                          </a:solidFill>
                          <a:latin typeface="MS UI Gothic" pitchFamily="50" charset="-128"/>
                          <a:ea typeface="MS UI Gothic" pitchFamily="50" charset="-128"/>
                          <a:cs typeface="+mn-cs"/>
                        </a:rPr>
                        <a:t>(Ⅲ)</a:t>
                      </a:r>
                    </a:p>
                    <a:p>
                      <a:pPr marL="266700" indent="0" algn="l"/>
                      <a:r>
                        <a:rPr kumimoji="1" lang="ja-JP" altLang="en-US" sz="1600" baseline="0" dirty="0" smtClean="0">
                          <a:solidFill>
                            <a:schemeClr val="tx1"/>
                          </a:solidFill>
                          <a:latin typeface="MS UI Gothic" pitchFamily="50" charset="-128"/>
                          <a:ea typeface="MS UI Gothic" pitchFamily="50" charset="-128"/>
                          <a:cs typeface="+mn-cs"/>
                        </a:rPr>
                        <a:t>イ ロ以外の場合		　１００点</a:t>
                      </a:r>
                    </a:p>
                    <a:p>
                      <a:pPr marL="266700" indent="0" algn="l"/>
                      <a:r>
                        <a:rPr kumimoji="1" lang="ja-JP" altLang="en-US" sz="1600" baseline="0" dirty="0" smtClean="0">
                          <a:solidFill>
                            <a:schemeClr val="tx1"/>
                          </a:solidFill>
                          <a:latin typeface="MS UI Gothic" pitchFamily="50" charset="-128"/>
                          <a:ea typeface="MS UI Gothic" pitchFamily="50" charset="-128"/>
                          <a:cs typeface="+mn-cs"/>
                        </a:rPr>
                        <a:t>ロ 廃用症候群の場合	　１００点</a:t>
                      </a:r>
                    </a:p>
                  </a:txBody>
                  <a:tcPr>
                    <a:solidFill>
                      <a:schemeClr val="accent5">
                        <a:lumMod val="20000"/>
                        <a:lumOff val="80000"/>
                      </a:schemeClr>
                    </a:solidFill>
                  </a:tcPr>
                </a:tc>
              </a:tr>
            </a:tbl>
          </a:graphicData>
        </a:graphic>
      </p:graphicFrame>
      <p:sp>
        <p:nvSpPr>
          <p:cNvPr id="7"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維持期リハビリテーションの評価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03257764-BDA7-4BD5-A60F-51F4DFB00EC2}" type="slidenum">
              <a:rPr lang="en-US" sz="1400">
                <a:effectLst>
                  <a:outerShdw blurRad="38100" dist="38100" dir="2700000" algn="tl">
                    <a:srgbClr val="000000">
                      <a:alpha val="43137"/>
                    </a:srgbClr>
                  </a:outerShdw>
                </a:effectLst>
              </a:rPr>
              <a:pPr algn="r">
                <a:defRPr/>
              </a:pPr>
              <a:t>343</a:t>
            </a:fld>
            <a:endParaRPr lang="en-US" sz="1400" dirty="0">
              <a:effectLst>
                <a:outerShdw blurRad="38100" dist="38100" dir="2700000" algn="tl">
                  <a:srgbClr val="000000">
                    <a:alpha val="43137"/>
                  </a:srgbClr>
                </a:outerShdw>
              </a:effectLst>
            </a:endParaRPr>
          </a:p>
        </p:txBody>
      </p:sp>
      <p:sp>
        <p:nvSpPr>
          <p:cNvPr id="9" name="テキスト ボックス 8"/>
          <p:cNvSpPr txBox="1"/>
          <p:nvPr/>
        </p:nvSpPr>
        <p:spPr>
          <a:xfrm>
            <a:off x="7812360" y="1844824"/>
            <a:ext cx="111663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smtClean="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333</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052736"/>
            <a:ext cx="8136904" cy="1440160"/>
          </a:xfrm>
          <a:prstGeom prst="rect">
            <a:avLst/>
          </a:prstGeom>
          <a:solidFill>
            <a:srgbClr val="FFFFCC"/>
          </a:solidFill>
          <a:effectLst>
            <a:innerShdw blurRad="63500" dist="50800" dir="13500000">
              <a:prstClr val="black">
                <a:alpha val="50000"/>
              </a:prstClr>
            </a:innerShdw>
          </a:effectLst>
        </p:spPr>
        <p:txBody>
          <a:bodyPr anchor="ctr"/>
          <a:lstStyle/>
          <a:p>
            <a:pPr marL="355600" indent="-355600" fontAlgn="auto">
              <a:spcBef>
                <a:spcPts val="0"/>
              </a:spcBef>
              <a:spcAft>
                <a:spcPts val="0"/>
              </a:spcAft>
              <a:defRPr/>
            </a:pPr>
            <a:r>
              <a:rPr kumimoji="0" lang="ja-JP" altLang="en-US" sz="2800" dirty="0">
                <a:latin typeface="MS UI Gothic" pitchFamily="50" charset="-128"/>
                <a:ea typeface="MS UI Gothic" pitchFamily="50" charset="-128"/>
              </a:rPr>
              <a:t>◆介護保険のリハビリテーションに移行後に医療保険の疾患別リハビリテーションを算定できる期間を</a:t>
            </a:r>
            <a:r>
              <a:rPr kumimoji="0" lang="ja-JP" altLang="en-US" sz="2800" dirty="0">
                <a:solidFill>
                  <a:srgbClr val="0070C0"/>
                </a:solidFill>
                <a:latin typeface="MS UI Gothic" pitchFamily="50" charset="-128"/>
                <a:ea typeface="MS UI Gothic" pitchFamily="50" charset="-128"/>
              </a:rPr>
              <a:t>２月間に延長</a:t>
            </a:r>
            <a:r>
              <a:rPr kumimoji="0" lang="ja-JP" altLang="en-US" sz="2800" dirty="0">
                <a:latin typeface="MS UI Gothic" pitchFamily="50" charset="-128"/>
                <a:ea typeface="MS UI Gothic" pitchFamily="50" charset="-128"/>
              </a:rPr>
              <a:t>する。</a:t>
            </a:r>
            <a:endParaRPr kumimoji="0" lang="en-US" altLang="ja-JP" sz="2800" dirty="0">
              <a:latin typeface="MS UI Gothic" pitchFamily="50" charset="-128"/>
              <a:ea typeface="MS UI Gothic" pitchFamily="50" charset="-128"/>
            </a:endParaRPr>
          </a:p>
        </p:txBody>
      </p:sp>
      <p:graphicFrame>
        <p:nvGraphicFramePr>
          <p:cNvPr id="6" name="コンテンツ プレースホルダ 6"/>
          <p:cNvGraphicFramePr>
            <a:graphicFrameLocks noGrp="1"/>
          </p:cNvGraphicFramePr>
          <p:nvPr>
            <p:ph idx="1"/>
          </p:nvPr>
        </p:nvGraphicFramePr>
        <p:xfrm>
          <a:off x="467544" y="2636912"/>
          <a:ext cx="8136904" cy="3840480"/>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210123">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nchor="ctr">
                    <a:solidFill>
                      <a:schemeClr val="accent5">
                        <a:lumMod val="20000"/>
                        <a:lumOff val="80000"/>
                      </a:schemeClr>
                    </a:solidFill>
                  </a:tcPr>
                </a:tc>
              </a:tr>
              <a:tr h="2238149">
                <a:tc>
                  <a:txBody>
                    <a:bodyPr/>
                    <a:lstStyle/>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2000" baseline="0" dirty="0" smtClean="0">
                          <a:solidFill>
                            <a:schemeClr val="tx1"/>
                          </a:solidFill>
                          <a:latin typeface="MS UI Gothic" pitchFamily="50" charset="-128"/>
                          <a:ea typeface="MS UI Gothic" pitchFamily="50" charset="-128"/>
                          <a:cs typeface="+mn-cs"/>
                        </a:rPr>
                        <a:t>●疾患別リハビリテーション</a:t>
                      </a:r>
                      <a:endParaRPr kumimoji="1" lang="en-US" altLang="ja-JP" sz="200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tab pos="3860800" algn="r"/>
                        </a:tabLst>
                        <a:defRPr/>
                      </a:pPr>
                      <a:endParaRPr kumimoji="1" lang="en-US" altLang="ja-JP" sz="2000" baseline="0" dirty="0" smtClean="0">
                        <a:solidFill>
                          <a:schemeClr val="tx1"/>
                        </a:solidFill>
                        <a:latin typeface="MS UI Gothic" pitchFamily="50" charset="-128"/>
                        <a:ea typeface="MS UI Gothic" pitchFamily="50" charset="-128"/>
                        <a:cs typeface="+mn-cs"/>
                      </a:endParaRPr>
                    </a:p>
                    <a:p>
                      <a:pPr marL="177800" marR="0" indent="176213"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2000" baseline="0" dirty="0" smtClean="0">
                          <a:solidFill>
                            <a:schemeClr val="tx1"/>
                          </a:solidFill>
                          <a:latin typeface="MS UI Gothic" pitchFamily="50" charset="-128"/>
                          <a:ea typeface="MS UI Gothic" pitchFamily="50" charset="-128"/>
                          <a:cs typeface="+mn-cs"/>
                        </a:rPr>
                        <a:t>医療保険から介護保険への円滑な移行が期待できることから</a:t>
                      </a:r>
                      <a:r>
                        <a:rPr kumimoji="1" lang="ja-JP" altLang="en-US" sz="2000" b="0" baseline="0" dirty="0" smtClean="0">
                          <a:solidFill>
                            <a:schemeClr val="tx1"/>
                          </a:solidFill>
                          <a:latin typeface="MS UI Gothic" pitchFamily="50" charset="-128"/>
                          <a:ea typeface="MS UI Gothic" pitchFamily="50" charset="-128"/>
                          <a:cs typeface="+mn-cs"/>
                        </a:rPr>
                        <a:t>、</a:t>
                      </a:r>
                      <a:r>
                        <a:rPr kumimoji="1" lang="ja-JP" altLang="en-US" sz="2000" b="1" baseline="0" dirty="0" smtClean="0">
                          <a:solidFill>
                            <a:srgbClr val="FF0000"/>
                          </a:solidFill>
                          <a:latin typeface="MS UI Gothic" pitchFamily="50" charset="-128"/>
                          <a:ea typeface="MS UI Gothic" pitchFamily="50" charset="-128"/>
                          <a:cs typeface="+mn-cs"/>
                        </a:rPr>
                        <a:t>２月間に限り</a:t>
                      </a:r>
                      <a:r>
                        <a:rPr kumimoji="1" lang="ja-JP" altLang="en-US" sz="2000" b="0" baseline="0" dirty="0" smtClean="0">
                          <a:solidFill>
                            <a:schemeClr val="tx1"/>
                          </a:solidFill>
                          <a:latin typeface="MS UI Gothic" pitchFamily="50" charset="-128"/>
                          <a:ea typeface="MS UI Gothic" pitchFamily="50" charset="-128"/>
                          <a:cs typeface="+mn-cs"/>
                        </a:rPr>
                        <a:t>、</a:t>
                      </a:r>
                      <a:r>
                        <a:rPr kumimoji="1" lang="ja-JP" altLang="en-US" sz="2000" baseline="0" dirty="0" smtClean="0">
                          <a:solidFill>
                            <a:schemeClr val="tx1"/>
                          </a:solidFill>
                          <a:latin typeface="MS UI Gothic" pitchFamily="50" charset="-128"/>
                          <a:ea typeface="MS UI Gothic" pitchFamily="50" charset="-128"/>
                          <a:cs typeface="+mn-cs"/>
                        </a:rPr>
                        <a:t>同一疾患等について介護保険におけるリハビリテーションを行った日以外の日に医療保険における疾患別リハビリテーション料を算定することが可能である。</a:t>
                      </a:r>
                    </a:p>
                    <a:p>
                      <a:pPr marL="269875" marR="0" indent="0" defTabSz="914400" eaLnBrk="1" fontAlgn="auto" latinLnBrk="0" hangingPunct="1">
                        <a:lnSpc>
                          <a:spcPct val="100000"/>
                        </a:lnSpc>
                        <a:spcBef>
                          <a:spcPts val="0"/>
                        </a:spcBef>
                        <a:spcAft>
                          <a:spcPts val="0"/>
                        </a:spcAft>
                        <a:buClrTx/>
                        <a:buSzTx/>
                        <a:buFontTx/>
                        <a:buNone/>
                        <a:tabLst>
                          <a:tab pos="3314700" algn="r"/>
                        </a:tabLst>
                        <a:defRPr/>
                      </a:pPr>
                      <a:endParaRPr kumimoji="1" lang="en-US" altLang="ja-JP" sz="2000" baseline="0" dirty="0" smtClean="0">
                        <a:solidFill>
                          <a:srgbClr val="FF0000"/>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tab pos="3860800" algn="r"/>
                        </a:tabLst>
                        <a:defRPr/>
                      </a:pPr>
                      <a:endParaRPr kumimoji="1" lang="en-US" altLang="ja-JP" sz="20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algn="l">
                        <a:tabLst>
                          <a:tab pos="3860800" algn="r"/>
                        </a:tabLst>
                      </a:pPr>
                      <a:r>
                        <a:rPr kumimoji="1" lang="ja-JP" altLang="en-US" sz="2000" baseline="0" dirty="0" smtClean="0">
                          <a:solidFill>
                            <a:schemeClr val="tx1"/>
                          </a:solidFill>
                          <a:latin typeface="MS UI Gothic" pitchFamily="50" charset="-128"/>
                          <a:ea typeface="MS UI Gothic" pitchFamily="50" charset="-128"/>
                          <a:cs typeface="+mn-cs"/>
                        </a:rPr>
                        <a:t>●疾患別リハビリテーション</a:t>
                      </a:r>
                      <a:endParaRPr kumimoji="1" lang="en-US" altLang="ja-JP" sz="2000" baseline="0" dirty="0" smtClean="0">
                        <a:solidFill>
                          <a:schemeClr val="tx1"/>
                        </a:solidFill>
                        <a:latin typeface="MS UI Gothic" pitchFamily="50" charset="-128"/>
                        <a:ea typeface="MS UI Gothic" pitchFamily="50" charset="-128"/>
                        <a:cs typeface="+mn-cs"/>
                      </a:endParaRPr>
                    </a:p>
                    <a:p>
                      <a:pPr algn="l">
                        <a:tabLst>
                          <a:tab pos="3860800" algn="r"/>
                        </a:tabLst>
                      </a:pPr>
                      <a:endParaRPr kumimoji="1" lang="en-US" altLang="ja-JP" sz="2000" baseline="0" dirty="0" smtClean="0">
                        <a:solidFill>
                          <a:schemeClr val="tx1"/>
                        </a:solidFill>
                        <a:latin typeface="MS UI Gothic" pitchFamily="50" charset="-128"/>
                        <a:ea typeface="MS UI Gothic" pitchFamily="50" charset="-128"/>
                        <a:cs typeface="+mn-cs"/>
                      </a:endParaRPr>
                    </a:p>
                    <a:p>
                      <a:pPr marL="177800" indent="176213" algn="l">
                        <a:tabLst>
                          <a:tab pos="3860800" algn="r"/>
                        </a:tabLst>
                      </a:pPr>
                      <a:r>
                        <a:rPr kumimoji="1" lang="ja-JP" altLang="en-US" sz="2000" baseline="0" dirty="0" smtClean="0">
                          <a:solidFill>
                            <a:schemeClr val="tx1"/>
                          </a:solidFill>
                          <a:latin typeface="MS UI Gothic" pitchFamily="50" charset="-128"/>
                          <a:ea typeface="MS UI Gothic" pitchFamily="50" charset="-128"/>
                          <a:cs typeface="+mn-cs"/>
                        </a:rPr>
                        <a:t>医療保険から介護保険への円滑な移行が期待できることから、</a:t>
                      </a:r>
                      <a:r>
                        <a:rPr kumimoji="1" lang="ja-JP" altLang="en-US" sz="2000" b="1" u="sng" baseline="0" dirty="0" smtClean="0">
                          <a:solidFill>
                            <a:schemeClr val="tx1"/>
                          </a:solidFill>
                          <a:latin typeface="MS UI Gothic" pitchFamily="50" charset="-128"/>
                          <a:ea typeface="MS UI Gothic" pitchFamily="50" charset="-128"/>
                          <a:cs typeface="+mn-cs"/>
                        </a:rPr>
                        <a:t>１月間に限り</a:t>
                      </a:r>
                      <a:r>
                        <a:rPr kumimoji="1" lang="ja-JP" altLang="en-US" sz="2000" b="0" u="none" baseline="0" dirty="0" smtClean="0">
                          <a:solidFill>
                            <a:schemeClr val="tx1"/>
                          </a:solidFill>
                          <a:latin typeface="MS UI Gothic" pitchFamily="50" charset="-128"/>
                          <a:ea typeface="MS UI Gothic" pitchFamily="50" charset="-128"/>
                          <a:cs typeface="+mn-cs"/>
                        </a:rPr>
                        <a:t>、</a:t>
                      </a:r>
                      <a:r>
                        <a:rPr kumimoji="1" lang="ja-JP" altLang="en-US" sz="2000" baseline="0" dirty="0" smtClean="0">
                          <a:solidFill>
                            <a:schemeClr val="tx1"/>
                          </a:solidFill>
                          <a:latin typeface="MS UI Gothic" pitchFamily="50" charset="-128"/>
                          <a:ea typeface="MS UI Gothic" pitchFamily="50" charset="-128"/>
                          <a:cs typeface="+mn-cs"/>
                        </a:rPr>
                        <a:t>同一疾患等について介護保険におけるリハビリテーションを行った日以外の日に医療保険における疾患別リハビリテーション料を算定することが可能である。</a:t>
                      </a:r>
                    </a:p>
                  </a:txBody>
                  <a:tcPr>
                    <a:solidFill>
                      <a:schemeClr val="accent5">
                        <a:lumMod val="20000"/>
                        <a:lumOff val="80000"/>
                      </a:schemeClr>
                    </a:solidFill>
                  </a:tcPr>
                </a:tc>
              </a:tr>
            </a:tbl>
          </a:graphicData>
        </a:graphic>
      </p:graphicFrame>
      <p:sp>
        <p:nvSpPr>
          <p:cNvPr id="7" name="タイトル 2"/>
          <p:cNvSpPr>
            <a:spLocks noGrp="1"/>
          </p:cNvSpPr>
          <p:nvPr>
            <p:ph type="title"/>
          </p:nvPr>
        </p:nvSpPr>
        <p:spPr>
          <a:xfrm>
            <a:off x="457200" y="260648"/>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26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リハビリテーションの医療から介護への円滑な移行</a:t>
            </a:r>
            <a:endParaRPr lang="ja-JP" altLang="en-US" sz="26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0C112FEA-6DCD-4F5E-958D-F0D0C4A1E919}" type="slidenum">
              <a:rPr lang="en-US" sz="1400">
                <a:effectLst>
                  <a:outerShdw blurRad="38100" dist="38100" dir="2700000" algn="tl">
                    <a:srgbClr val="000000">
                      <a:alpha val="43137"/>
                    </a:srgbClr>
                  </a:outerShdw>
                </a:effectLst>
              </a:rPr>
              <a:pPr algn="r">
                <a:defRPr/>
              </a:pPr>
              <a:t>344</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476672"/>
            <a:ext cx="8136904" cy="1080120"/>
          </a:xfrm>
          <a:prstGeom prst="rect">
            <a:avLst/>
          </a:prstGeom>
          <a:solidFill>
            <a:srgbClr val="FFFFCC"/>
          </a:solidFill>
          <a:effectLst>
            <a:innerShdw blurRad="63500" dist="50800" dir="13500000">
              <a:prstClr val="black">
                <a:alpha val="50000"/>
              </a:prstClr>
            </a:innerShdw>
          </a:effectLst>
        </p:spPr>
        <p:txBody>
          <a:bodyPr anchor="ctr"/>
          <a:lstStyle/>
          <a:p>
            <a:pPr marL="355600" indent="-355600" fontAlgn="auto">
              <a:spcBef>
                <a:spcPts val="0"/>
              </a:spcBef>
              <a:spcAft>
                <a:spcPts val="0"/>
              </a:spcAft>
              <a:defRPr/>
            </a:pPr>
            <a:r>
              <a:rPr kumimoji="0" lang="ja-JP" altLang="en-US" sz="2800" dirty="0">
                <a:latin typeface="MS UI Gothic" pitchFamily="50" charset="-128"/>
                <a:ea typeface="MS UI Gothic" pitchFamily="50" charset="-128"/>
              </a:rPr>
              <a:t>◆また、当該移行期間の２月目については疾患別リハビリテーションを算定できる</a:t>
            </a:r>
            <a:r>
              <a:rPr kumimoji="0" lang="ja-JP" altLang="en-US" sz="2800" dirty="0">
                <a:solidFill>
                  <a:srgbClr val="0070C0"/>
                </a:solidFill>
                <a:latin typeface="MS UI Gothic" pitchFamily="50" charset="-128"/>
                <a:ea typeface="MS UI Gothic" pitchFamily="50" charset="-128"/>
              </a:rPr>
              <a:t>単位数を７単位</a:t>
            </a:r>
            <a:r>
              <a:rPr kumimoji="0" lang="ja-JP" altLang="en-US" sz="2800" dirty="0">
                <a:latin typeface="MS UI Gothic" pitchFamily="50" charset="-128"/>
                <a:ea typeface="MS UI Gothic" pitchFamily="50" charset="-128"/>
              </a:rPr>
              <a:t>までとする。</a:t>
            </a:r>
            <a:endParaRPr kumimoji="0" lang="en-US" altLang="ja-JP" sz="2800" dirty="0">
              <a:latin typeface="MS UI Gothic" pitchFamily="50" charset="-128"/>
              <a:ea typeface="MS UI Gothic" pitchFamily="50" charset="-128"/>
            </a:endParaRPr>
          </a:p>
        </p:txBody>
      </p:sp>
      <p:graphicFrame>
        <p:nvGraphicFramePr>
          <p:cNvPr id="6" name="コンテンツ プレースホルダ 6"/>
          <p:cNvGraphicFramePr>
            <a:graphicFrameLocks noGrp="1"/>
          </p:cNvGraphicFramePr>
          <p:nvPr>
            <p:ph idx="1"/>
          </p:nvPr>
        </p:nvGraphicFramePr>
        <p:xfrm>
          <a:off x="467544" y="1772816"/>
          <a:ext cx="8136904" cy="4320480"/>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412987">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nchor="ctr">
                    <a:solidFill>
                      <a:schemeClr val="accent5">
                        <a:lumMod val="20000"/>
                        <a:lumOff val="80000"/>
                      </a:schemeClr>
                    </a:solidFill>
                  </a:tcPr>
                </a:tc>
              </a:tr>
              <a:tr h="3907493">
                <a:tc>
                  <a:txBody>
                    <a:bodyPr/>
                    <a:lstStyle/>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2000" baseline="0" dirty="0" smtClean="0">
                          <a:solidFill>
                            <a:schemeClr val="tx1"/>
                          </a:solidFill>
                          <a:latin typeface="MS UI Gothic" pitchFamily="50" charset="-128"/>
                          <a:ea typeface="MS UI Gothic" pitchFamily="50" charset="-128"/>
                          <a:cs typeface="+mn-cs"/>
                        </a:rPr>
                        <a:t>●疾患別リハビリテーション</a:t>
                      </a:r>
                      <a:endParaRPr kumimoji="1" lang="en-US" altLang="ja-JP" sz="200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tab pos="3860800" algn="r"/>
                        </a:tabLst>
                        <a:defRPr/>
                      </a:pPr>
                      <a:endParaRPr kumimoji="1" lang="en-US" altLang="ja-JP" sz="2000" baseline="0" dirty="0" smtClean="0">
                        <a:solidFill>
                          <a:schemeClr val="tx1"/>
                        </a:solidFill>
                        <a:latin typeface="MS UI Gothic" pitchFamily="50" charset="-128"/>
                        <a:ea typeface="MS UI Gothic" pitchFamily="50" charset="-128"/>
                        <a:cs typeface="+mn-cs"/>
                      </a:endParaRPr>
                    </a:p>
                    <a:p>
                      <a:pPr marL="8255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2000" baseline="0" dirty="0" smtClean="0">
                          <a:solidFill>
                            <a:schemeClr val="tx1"/>
                          </a:solidFill>
                          <a:latin typeface="MS UI Gothic" pitchFamily="50" charset="-128"/>
                          <a:ea typeface="MS UI Gothic" pitchFamily="50" charset="-128"/>
                          <a:cs typeface="+mn-cs"/>
                        </a:rPr>
                        <a:t>［算定要件］</a:t>
                      </a:r>
                    </a:p>
                    <a:p>
                      <a:pPr marL="177800" marR="0" indent="17780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2000" baseline="0" dirty="0" smtClean="0">
                          <a:solidFill>
                            <a:schemeClr val="tx1"/>
                          </a:solidFill>
                          <a:latin typeface="MS UI Gothic" pitchFamily="50" charset="-128"/>
                          <a:ea typeface="MS UI Gothic" pitchFamily="50" charset="-128"/>
                          <a:cs typeface="+mn-cs"/>
                        </a:rPr>
                        <a:t>標準的算定日数を超えてリハビリテーションを行った場合は、１月１３単位に限り算定できるものとする。</a:t>
                      </a:r>
                      <a:r>
                        <a:rPr kumimoji="1" lang="ja-JP" altLang="en-US" sz="2000" b="1" baseline="0" dirty="0" smtClean="0">
                          <a:solidFill>
                            <a:srgbClr val="FF0000"/>
                          </a:solidFill>
                          <a:latin typeface="MS UI Gothic" pitchFamily="50" charset="-128"/>
                          <a:ea typeface="MS UI Gothic" pitchFamily="50" charset="-128"/>
                          <a:cs typeface="+mn-cs"/>
                        </a:rPr>
                        <a:t>ただし、介護保険への円滑な移行を目的として、要介護被保険者等に２月間に限り医療保険から疾患別リハビリテーションを算定している患者については、２月目について１月７単位に限り算定できるものとする。</a:t>
                      </a:r>
                      <a:endParaRPr kumimoji="1" lang="en-US" altLang="ja-JP" sz="2000" b="1"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algn="l">
                        <a:tabLst>
                          <a:tab pos="3860800" algn="r"/>
                        </a:tabLst>
                      </a:pPr>
                      <a:r>
                        <a:rPr kumimoji="1" lang="ja-JP" altLang="en-US" sz="2000" baseline="0" dirty="0" smtClean="0">
                          <a:solidFill>
                            <a:schemeClr val="tx1"/>
                          </a:solidFill>
                          <a:latin typeface="MS UI Gothic" pitchFamily="50" charset="-128"/>
                          <a:ea typeface="MS UI Gothic" pitchFamily="50" charset="-128"/>
                          <a:cs typeface="+mn-cs"/>
                        </a:rPr>
                        <a:t>●疾患別リハビリテーション</a:t>
                      </a:r>
                      <a:endParaRPr kumimoji="1" lang="en-US" altLang="ja-JP" sz="2000" baseline="0" dirty="0" smtClean="0">
                        <a:solidFill>
                          <a:schemeClr val="tx1"/>
                        </a:solidFill>
                        <a:latin typeface="MS UI Gothic" pitchFamily="50" charset="-128"/>
                        <a:ea typeface="MS UI Gothic" pitchFamily="50" charset="-128"/>
                        <a:cs typeface="+mn-cs"/>
                      </a:endParaRPr>
                    </a:p>
                    <a:p>
                      <a:pPr algn="l">
                        <a:tabLst>
                          <a:tab pos="3860800" algn="r"/>
                        </a:tabLst>
                      </a:pPr>
                      <a:endParaRPr kumimoji="1" lang="en-US" altLang="ja-JP" sz="2000" baseline="0" dirty="0" smtClean="0">
                        <a:solidFill>
                          <a:schemeClr val="tx1"/>
                        </a:solidFill>
                        <a:latin typeface="MS UI Gothic" pitchFamily="50" charset="-128"/>
                        <a:ea typeface="MS UI Gothic" pitchFamily="50" charset="-128"/>
                        <a:cs typeface="+mn-cs"/>
                      </a:endParaRPr>
                    </a:p>
                    <a:p>
                      <a:pPr marL="82550" indent="0" algn="l">
                        <a:tabLst>
                          <a:tab pos="3860800" algn="r"/>
                        </a:tabLst>
                      </a:pPr>
                      <a:r>
                        <a:rPr kumimoji="1" lang="ja-JP" altLang="en-US" sz="2000" baseline="0" dirty="0" smtClean="0">
                          <a:solidFill>
                            <a:schemeClr val="tx1"/>
                          </a:solidFill>
                          <a:latin typeface="MS UI Gothic" pitchFamily="50" charset="-128"/>
                          <a:ea typeface="MS UI Gothic" pitchFamily="50" charset="-128"/>
                          <a:cs typeface="+mn-cs"/>
                        </a:rPr>
                        <a:t>［算定要件］</a:t>
                      </a:r>
                    </a:p>
                    <a:p>
                      <a:pPr marL="177800" indent="177800" algn="l">
                        <a:tabLst>
                          <a:tab pos="3860800" algn="r"/>
                        </a:tabLst>
                      </a:pPr>
                      <a:r>
                        <a:rPr kumimoji="1" lang="ja-JP" altLang="en-US" sz="2000" baseline="0" dirty="0" smtClean="0">
                          <a:solidFill>
                            <a:schemeClr val="tx1"/>
                          </a:solidFill>
                          <a:latin typeface="MS UI Gothic" pitchFamily="50" charset="-128"/>
                          <a:ea typeface="MS UI Gothic" pitchFamily="50" charset="-128"/>
                          <a:cs typeface="+mn-cs"/>
                        </a:rPr>
                        <a:t>標準的算定日数を超えてリハビリテーションを行った場合は、１月１３単位に限り算定できるものとする。</a:t>
                      </a: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B67FDFB0-71F8-4BBC-BBC3-03E53BF34AC3}" type="slidenum">
              <a:rPr lang="en-US" sz="1400">
                <a:effectLst>
                  <a:outerShdw blurRad="38100" dist="38100" dir="2700000" algn="tl">
                    <a:srgbClr val="000000">
                      <a:alpha val="43137"/>
                    </a:srgbClr>
                  </a:outerShdw>
                </a:effectLst>
              </a:rPr>
              <a:pPr algn="r">
                <a:defRPr/>
              </a:pPr>
              <a:t>345</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extLst>
              <p:ext uri="{D42A27DB-BD31-4B8C-83A1-F6EECF244321}">
                <p14:modId xmlns:p14="http://schemas.microsoft.com/office/powerpoint/2010/main" xmlns="" val="307045315"/>
              </p:ext>
            </p:extLst>
          </p:nvPr>
        </p:nvGraphicFramePr>
        <p:xfrm>
          <a:off x="539552" y="836712"/>
          <a:ext cx="8136904" cy="4404360"/>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298847">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3733601">
                <a:tc>
                  <a:txBody>
                    <a:bodyPr/>
                    <a:lstStyle/>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Ｈ</a:t>
                      </a:r>
                      <a:r>
                        <a:rPr kumimoji="1" lang="en-US" altLang="ja-JP" sz="1800" baseline="0" dirty="0" smtClean="0">
                          <a:solidFill>
                            <a:schemeClr val="tx1"/>
                          </a:solidFill>
                          <a:latin typeface="MS UI Gothic" pitchFamily="50" charset="-128"/>
                          <a:ea typeface="MS UI Gothic" pitchFamily="50" charset="-128"/>
                          <a:cs typeface="+mn-cs"/>
                        </a:rPr>
                        <a:t>002</a:t>
                      </a:r>
                      <a:r>
                        <a:rPr kumimoji="1" lang="ja-JP" altLang="en-US" sz="1800" baseline="0" dirty="0" smtClean="0">
                          <a:solidFill>
                            <a:schemeClr val="tx1"/>
                          </a:solidFill>
                          <a:latin typeface="MS UI Gothic" pitchFamily="50" charset="-128"/>
                          <a:ea typeface="MS UI Gothic" pitchFamily="50" charset="-128"/>
                          <a:cs typeface="+mn-cs"/>
                        </a:rPr>
                        <a:t>　運動器リハビリテーション料</a:t>
                      </a:r>
                      <a:endParaRPr kumimoji="1" lang="en-US" altLang="ja-JP" sz="180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　　　　　　　　　　　　　　　　（１単位につき）</a:t>
                      </a:r>
                    </a:p>
                    <a:p>
                      <a:pPr marL="0" marR="0" indent="0" defTabSz="914400" eaLnBrk="1" fontAlgn="auto" latinLnBrk="0" hangingPunct="1">
                        <a:lnSpc>
                          <a:spcPct val="100000"/>
                        </a:lnSpc>
                        <a:spcBef>
                          <a:spcPts val="600"/>
                        </a:spcBef>
                        <a:spcAft>
                          <a:spcPts val="0"/>
                        </a:spcAft>
                        <a:buClrTx/>
                        <a:buSzTx/>
                        <a:buFontTx/>
                        <a:buNone/>
                        <a:tabLst>
                          <a:tab pos="3860800" algn="r"/>
                        </a:tabLst>
                        <a:defRPr/>
                      </a:pPr>
                      <a:r>
                        <a:rPr kumimoji="1" lang="ja-JP" altLang="en-US" sz="1800" baseline="0" dirty="0" smtClean="0">
                          <a:solidFill>
                            <a:srgbClr val="0070C0"/>
                          </a:solidFill>
                          <a:latin typeface="MS UI Gothic" pitchFamily="50" charset="-128"/>
                          <a:ea typeface="MS UI Gothic" pitchFamily="50" charset="-128"/>
                          <a:cs typeface="+mn-cs"/>
                        </a:rPr>
                        <a:t>注５</a:t>
                      </a:r>
                      <a:r>
                        <a:rPr kumimoji="1" lang="ja-JP" altLang="en-US" sz="1800" baseline="0" dirty="0" smtClean="0">
                          <a:solidFill>
                            <a:schemeClr val="tx1"/>
                          </a:solidFill>
                          <a:latin typeface="MS UI Gothic" pitchFamily="50" charset="-128"/>
                          <a:ea typeface="MS UI Gothic" pitchFamily="50" charset="-128"/>
                          <a:cs typeface="+mn-cs"/>
                        </a:rPr>
                        <a:t>　</a:t>
                      </a:r>
                      <a:endParaRPr kumimoji="1" lang="en-US" altLang="ja-JP" sz="1800" baseline="0" dirty="0" smtClean="0">
                        <a:solidFill>
                          <a:schemeClr val="tx1"/>
                        </a:solidFill>
                        <a:latin typeface="MS UI Gothic" pitchFamily="50" charset="-128"/>
                        <a:ea typeface="MS UI Gothic" pitchFamily="50" charset="-128"/>
                        <a:cs typeface="+mn-cs"/>
                      </a:endParaRPr>
                    </a:p>
                    <a:p>
                      <a:pPr marL="0" marR="0" indent="263525" defTabSz="914400" eaLnBrk="1" fontAlgn="auto" latinLnBrk="0" hangingPunct="1">
                        <a:lnSpc>
                          <a:spcPct val="100000"/>
                        </a:lnSpc>
                        <a:spcBef>
                          <a:spcPts val="600"/>
                        </a:spcBef>
                        <a:spcAft>
                          <a:spcPts val="0"/>
                        </a:spcAft>
                        <a:buClrTx/>
                        <a:buSzTx/>
                        <a:buFontTx/>
                        <a:buNone/>
                        <a:tabLst>
                          <a:tab pos="3860800" algn="r"/>
                        </a:tabLst>
                        <a:defRPr/>
                      </a:pPr>
                      <a:r>
                        <a:rPr kumimoji="1" lang="ja-JP" altLang="en-US" sz="1800" b="1" baseline="0" dirty="0" smtClean="0">
                          <a:solidFill>
                            <a:srgbClr val="FF0000"/>
                          </a:solidFill>
                          <a:latin typeface="MS UI Gothic" pitchFamily="50" charset="-128"/>
                          <a:ea typeface="MS UI Gothic" pitchFamily="50" charset="-128"/>
                          <a:cs typeface="+mn-cs"/>
                        </a:rPr>
                        <a:t>要介護被保険者等であって標準的算定日数を超えており、状態の改善が期待できると医学的に判断されない場合においては、下記の点数を算定する。</a:t>
                      </a:r>
                    </a:p>
                    <a:p>
                      <a:pPr marL="0" marR="0" indent="0" defTabSz="914400" eaLnBrk="1" fontAlgn="auto" latinLnBrk="0" hangingPunct="1">
                        <a:lnSpc>
                          <a:spcPct val="100000"/>
                        </a:lnSpc>
                        <a:spcBef>
                          <a:spcPts val="60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１ 運動器リハビリテーション料（</a:t>
                      </a:r>
                      <a:r>
                        <a:rPr kumimoji="1" lang="en-US" altLang="ja-JP" sz="1800" baseline="0" dirty="0" smtClean="0">
                          <a:solidFill>
                            <a:schemeClr val="tx1"/>
                          </a:solidFill>
                          <a:latin typeface="MS UI Gothic" pitchFamily="50" charset="-128"/>
                          <a:ea typeface="MS UI Gothic" pitchFamily="50" charset="-128"/>
                          <a:cs typeface="+mn-cs"/>
                        </a:rPr>
                        <a:t>Ⅰ</a:t>
                      </a:r>
                      <a:r>
                        <a:rPr kumimoji="1" lang="ja-JP" altLang="en-US" sz="1800" baseline="0" dirty="0" smtClean="0">
                          <a:solidFill>
                            <a:schemeClr val="tx1"/>
                          </a:solidFill>
                          <a:latin typeface="MS UI Gothic" pitchFamily="50" charset="-128"/>
                          <a:ea typeface="MS UI Gothic" pitchFamily="50" charset="-128"/>
                          <a:cs typeface="+mn-cs"/>
                        </a:rPr>
                        <a:t>）</a:t>
                      </a:r>
                      <a:endParaRPr kumimoji="1" lang="en-US" altLang="ja-JP" sz="180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　　　　　　　　　　　　　　　　　</a:t>
                      </a:r>
                      <a:r>
                        <a:rPr kumimoji="1" lang="ja-JP" altLang="en-US" sz="1800" b="1" baseline="0" dirty="0" smtClean="0">
                          <a:solidFill>
                            <a:srgbClr val="FF0000"/>
                          </a:solidFill>
                          <a:latin typeface="MS UI Gothic" pitchFamily="50" charset="-128"/>
                          <a:ea typeface="MS UI Gothic" pitchFamily="50" charset="-128"/>
                          <a:cs typeface="+mn-cs"/>
                        </a:rPr>
                        <a:t>１５８点（改）</a:t>
                      </a:r>
                      <a:endParaRPr kumimoji="1" lang="en-US" altLang="ja-JP" sz="1800" b="1" baseline="0" dirty="0" smtClean="0">
                        <a:solidFill>
                          <a:srgbClr val="FF0000"/>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60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２ 運動器リハビリテーション料（</a:t>
                      </a:r>
                      <a:r>
                        <a:rPr kumimoji="1" lang="en-US" altLang="ja-JP" sz="1800" baseline="0" dirty="0" smtClean="0">
                          <a:solidFill>
                            <a:schemeClr val="tx1"/>
                          </a:solidFill>
                          <a:latin typeface="MS UI Gothic" pitchFamily="50" charset="-128"/>
                          <a:ea typeface="MS UI Gothic" pitchFamily="50" charset="-128"/>
                          <a:cs typeface="+mn-cs"/>
                        </a:rPr>
                        <a:t>Ⅱ</a:t>
                      </a:r>
                      <a:r>
                        <a:rPr kumimoji="1" lang="ja-JP" altLang="en-US" sz="1800" baseline="0" dirty="0" smtClean="0">
                          <a:solidFill>
                            <a:schemeClr val="tx1"/>
                          </a:solidFill>
                          <a:latin typeface="MS UI Gothic" pitchFamily="50" charset="-128"/>
                          <a:ea typeface="MS UI Gothic" pitchFamily="50" charset="-128"/>
                          <a:cs typeface="+mn-cs"/>
                        </a:rPr>
                        <a:t>）　</a:t>
                      </a:r>
                      <a:endParaRPr kumimoji="1" lang="en-US" altLang="ja-JP" sz="180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　　　　　　　　　　　　　　　　　</a:t>
                      </a:r>
                      <a:r>
                        <a:rPr kumimoji="1" lang="ja-JP" altLang="en-US" sz="1800" b="1" baseline="0" dirty="0" smtClean="0">
                          <a:solidFill>
                            <a:srgbClr val="FF0000"/>
                          </a:solidFill>
                          <a:latin typeface="MS UI Gothic" pitchFamily="50" charset="-128"/>
                          <a:ea typeface="MS UI Gothic" pitchFamily="50" charset="-128"/>
                          <a:cs typeface="+mn-cs"/>
                        </a:rPr>
                        <a:t>１４９点（改）</a:t>
                      </a:r>
                      <a:endParaRPr kumimoji="1" lang="en-US" altLang="ja-JP" sz="1800" b="1" baseline="0" dirty="0" smtClean="0">
                        <a:solidFill>
                          <a:srgbClr val="FF0000"/>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60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３ 運動器リハビリテーション料（</a:t>
                      </a:r>
                      <a:r>
                        <a:rPr kumimoji="1" lang="en-US" altLang="ja-JP" sz="1800" baseline="0" dirty="0" smtClean="0">
                          <a:solidFill>
                            <a:schemeClr val="tx1"/>
                          </a:solidFill>
                          <a:latin typeface="MS UI Gothic" pitchFamily="50" charset="-128"/>
                          <a:ea typeface="MS UI Gothic" pitchFamily="50" charset="-128"/>
                          <a:cs typeface="+mn-cs"/>
                        </a:rPr>
                        <a:t>Ⅲ</a:t>
                      </a:r>
                      <a:r>
                        <a:rPr kumimoji="1" lang="ja-JP" altLang="en-US" sz="1800" baseline="0" dirty="0" smtClean="0">
                          <a:solidFill>
                            <a:schemeClr val="tx1"/>
                          </a:solidFill>
                          <a:latin typeface="MS UI Gothic" pitchFamily="50" charset="-128"/>
                          <a:ea typeface="MS UI Gothic" pitchFamily="50" charset="-128"/>
                          <a:cs typeface="+mn-cs"/>
                        </a:rPr>
                        <a:t>）</a:t>
                      </a:r>
                      <a:endParaRPr kumimoji="1" lang="en-US" altLang="ja-JP" sz="180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　　　　　　　　　　　　　　　　　　</a:t>
                      </a:r>
                      <a:r>
                        <a:rPr kumimoji="1" lang="ja-JP" altLang="en-US" sz="1800" b="0" baseline="0" dirty="0" smtClean="0">
                          <a:solidFill>
                            <a:schemeClr val="tx1"/>
                          </a:solidFill>
                          <a:latin typeface="MS UI Gothic" pitchFamily="50" charset="-128"/>
                          <a:ea typeface="MS UI Gothic" pitchFamily="50" charset="-128"/>
                          <a:cs typeface="+mn-cs"/>
                        </a:rPr>
                        <a:t>８０点</a:t>
                      </a:r>
                    </a:p>
                  </a:txBody>
                  <a:tcPr>
                    <a:solidFill>
                      <a:schemeClr val="accent5">
                        <a:lumMod val="20000"/>
                        <a:lumOff val="8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Ｈ</a:t>
                      </a:r>
                      <a:r>
                        <a:rPr kumimoji="1" lang="en-US" altLang="ja-JP" sz="1800" baseline="0" dirty="0" smtClean="0">
                          <a:solidFill>
                            <a:schemeClr val="tx1"/>
                          </a:solidFill>
                          <a:latin typeface="MS UI Gothic" pitchFamily="50" charset="-128"/>
                          <a:ea typeface="MS UI Gothic" pitchFamily="50" charset="-128"/>
                          <a:cs typeface="+mn-cs"/>
                        </a:rPr>
                        <a:t>002</a:t>
                      </a:r>
                      <a:r>
                        <a:rPr kumimoji="1" lang="ja-JP" altLang="en-US" sz="1800" baseline="0" dirty="0" smtClean="0">
                          <a:solidFill>
                            <a:schemeClr val="tx1"/>
                          </a:solidFill>
                          <a:latin typeface="MS UI Gothic" pitchFamily="50" charset="-128"/>
                          <a:ea typeface="MS UI Gothic" pitchFamily="50" charset="-128"/>
                          <a:cs typeface="+mn-cs"/>
                        </a:rPr>
                        <a:t>　運動器リハビリテーション料</a:t>
                      </a:r>
                      <a:endParaRPr kumimoji="1" lang="en-US" altLang="ja-JP" sz="180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800" baseline="0" dirty="0" smtClean="0">
                          <a:solidFill>
                            <a:schemeClr val="tx1"/>
                          </a:solidFill>
                          <a:latin typeface="MS UI Gothic" pitchFamily="50" charset="-128"/>
                          <a:ea typeface="MS UI Gothic" pitchFamily="50" charset="-128"/>
                          <a:cs typeface="+mn-cs"/>
                        </a:rPr>
                        <a:t>　　　　　　　　　　　　　　　　（１単位につき）</a:t>
                      </a:r>
                    </a:p>
                    <a:p>
                      <a:pPr algn="l">
                        <a:spcBef>
                          <a:spcPts val="600"/>
                        </a:spcBef>
                        <a:spcAft>
                          <a:spcPts val="600"/>
                        </a:spcAft>
                      </a:pPr>
                      <a:endParaRPr kumimoji="1" lang="en-US" altLang="ja-JP" sz="1800" baseline="0" dirty="0" smtClean="0">
                        <a:solidFill>
                          <a:schemeClr val="tx1"/>
                        </a:solidFill>
                        <a:latin typeface="MS UI Gothic" pitchFamily="50" charset="-128"/>
                        <a:ea typeface="MS UI Gothic" pitchFamily="50" charset="-128"/>
                        <a:cs typeface="+mn-cs"/>
                      </a:endParaRPr>
                    </a:p>
                    <a:p>
                      <a:pPr algn="l"/>
                      <a:endParaRPr kumimoji="1" lang="en-US" altLang="ja-JP" sz="1800" baseline="0" dirty="0" smtClean="0">
                        <a:solidFill>
                          <a:schemeClr val="tx1"/>
                        </a:solidFill>
                        <a:latin typeface="MS UI Gothic" pitchFamily="50" charset="-128"/>
                        <a:ea typeface="MS UI Gothic" pitchFamily="50" charset="-128"/>
                        <a:cs typeface="+mn-cs"/>
                      </a:endParaRPr>
                    </a:p>
                    <a:p>
                      <a:pPr algn="l"/>
                      <a:endParaRPr kumimoji="1" lang="en-US" altLang="ja-JP" sz="1800" baseline="0" dirty="0" smtClean="0">
                        <a:solidFill>
                          <a:schemeClr val="tx1"/>
                        </a:solidFill>
                        <a:latin typeface="MS UI Gothic" pitchFamily="50" charset="-128"/>
                        <a:ea typeface="MS UI Gothic" pitchFamily="50" charset="-128"/>
                        <a:cs typeface="+mn-cs"/>
                      </a:endParaRPr>
                    </a:p>
                    <a:p>
                      <a:pPr algn="l"/>
                      <a:endParaRPr kumimoji="1" lang="en-US" altLang="ja-JP" sz="1800" baseline="0" dirty="0" smtClean="0">
                        <a:solidFill>
                          <a:schemeClr val="tx1"/>
                        </a:solidFill>
                        <a:latin typeface="MS UI Gothic" pitchFamily="50" charset="-128"/>
                        <a:ea typeface="MS UI Gothic" pitchFamily="50" charset="-128"/>
                        <a:cs typeface="+mn-cs"/>
                      </a:endParaRPr>
                    </a:p>
                    <a:p>
                      <a:pPr algn="l"/>
                      <a:endParaRPr kumimoji="1" lang="en-US" altLang="ja-JP" sz="1800" baseline="0" dirty="0" smtClean="0">
                        <a:solidFill>
                          <a:schemeClr val="tx1"/>
                        </a:solidFill>
                        <a:latin typeface="MS UI Gothic" pitchFamily="50" charset="-128"/>
                        <a:ea typeface="MS UI Gothic" pitchFamily="50" charset="-128"/>
                        <a:cs typeface="+mn-cs"/>
                      </a:endParaRPr>
                    </a:p>
                    <a:p>
                      <a:pPr algn="l">
                        <a:spcBef>
                          <a:spcPts val="600"/>
                        </a:spcBef>
                      </a:pPr>
                      <a:r>
                        <a:rPr kumimoji="1" lang="ja-JP" altLang="en-US" sz="1800" baseline="0" dirty="0" smtClean="0">
                          <a:solidFill>
                            <a:schemeClr val="tx1"/>
                          </a:solidFill>
                          <a:latin typeface="MS UI Gothic" pitchFamily="50" charset="-128"/>
                          <a:ea typeface="MS UI Gothic" pitchFamily="50" charset="-128"/>
                          <a:cs typeface="+mn-cs"/>
                        </a:rPr>
                        <a:t>１ 運動器リハビリテーション料（</a:t>
                      </a:r>
                      <a:r>
                        <a:rPr kumimoji="1" lang="en-US" altLang="ja-JP" sz="1800" baseline="0" dirty="0" smtClean="0">
                          <a:solidFill>
                            <a:schemeClr val="tx1"/>
                          </a:solidFill>
                          <a:latin typeface="MS UI Gothic" pitchFamily="50" charset="-128"/>
                          <a:ea typeface="MS UI Gothic" pitchFamily="50" charset="-128"/>
                          <a:cs typeface="+mn-cs"/>
                        </a:rPr>
                        <a:t>Ⅰ</a:t>
                      </a:r>
                      <a:r>
                        <a:rPr kumimoji="1" lang="ja-JP" altLang="en-US" sz="1800" baseline="0" dirty="0" smtClean="0">
                          <a:solidFill>
                            <a:schemeClr val="tx1"/>
                          </a:solidFill>
                          <a:latin typeface="MS UI Gothic" pitchFamily="50" charset="-128"/>
                          <a:ea typeface="MS UI Gothic" pitchFamily="50" charset="-128"/>
                          <a:cs typeface="+mn-cs"/>
                        </a:rPr>
                        <a:t>）</a:t>
                      </a:r>
                      <a:endParaRPr kumimoji="1" lang="en-US" altLang="ja-JP" sz="1800" baseline="0" dirty="0" smtClean="0">
                        <a:solidFill>
                          <a:schemeClr val="tx1"/>
                        </a:solidFill>
                        <a:latin typeface="MS UI Gothic" pitchFamily="50" charset="-128"/>
                        <a:ea typeface="MS UI Gothic" pitchFamily="50" charset="-128"/>
                        <a:cs typeface="+mn-cs"/>
                      </a:endParaRPr>
                    </a:p>
                    <a:p>
                      <a:pPr algn="l">
                        <a:spcBef>
                          <a:spcPts val="0"/>
                        </a:spcBef>
                      </a:pPr>
                      <a:r>
                        <a:rPr kumimoji="1" lang="ja-JP" altLang="en-US" sz="1800" baseline="0" dirty="0" smtClean="0">
                          <a:solidFill>
                            <a:schemeClr val="tx1"/>
                          </a:solidFill>
                          <a:latin typeface="MS UI Gothic" pitchFamily="50" charset="-128"/>
                          <a:ea typeface="MS UI Gothic" pitchFamily="50" charset="-128"/>
                          <a:cs typeface="+mn-cs"/>
                        </a:rPr>
                        <a:t>  　　　　　　　　　　　　　　　　　　１７５点</a:t>
                      </a:r>
                      <a:endParaRPr kumimoji="1" lang="en-US" altLang="ja-JP" sz="1800" baseline="0" dirty="0" smtClean="0">
                        <a:solidFill>
                          <a:schemeClr val="tx1"/>
                        </a:solidFill>
                        <a:latin typeface="MS UI Gothic" pitchFamily="50" charset="-128"/>
                        <a:ea typeface="MS UI Gothic" pitchFamily="50" charset="-128"/>
                        <a:cs typeface="+mn-cs"/>
                      </a:endParaRPr>
                    </a:p>
                    <a:p>
                      <a:pPr algn="l">
                        <a:spcBef>
                          <a:spcPts val="600"/>
                        </a:spcBef>
                      </a:pPr>
                      <a:r>
                        <a:rPr kumimoji="1" lang="ja-JP" altLang="en-US" sz="1800" baseline="0" dirty="0" smtClean="0">
                          <a:solidFill>
                            <a:schemeClr val="tx1"/>
                          </a:solidFill>
                          <a:latin typeface="MS UI Gothic" pitchFamily="50" charset="-128"/>
                          <a:ea typeface="MS UI Gothic" pitchFamily="50" charset="-128"/>
                          <a:cs typeface="+mn-cs"/>
                        </a:rPr>
                        <a:t>２ 運動器リハビリテーション料（</a:t>
                      </a:r>
                      <a:r>
                        <a:rPr kumimoji="1" lang="en-US" altLang="ja-JP" sz="1800" baseline="0" dirty="0" smtClean="0">
                          <a:solidFill>
                            <a:schemeClr val="tx1"/>
                          </a:solidFill>
                          <a:latin typeface="MS UI Gothic" pitchFamily="50" charset="-128"/>
                          <a:ea typeface="MS UI Gothic" pitchFamily="50" charset="-128"/>
                          <a:cs typeface="+mn-cs"/>
                        </a:rPr>
                        <a:t>Ⅱ</a:t>
                      </a:r>
                      <a:r>
                        <a:rPr kumimoji="1" lang="ja-JP" altLang="en-US" sz="1800" baseline="0" dirty="0" smtClean="0">
                          <a:solidFill>
                            <a:schemeClr val="tx1"/>
                          </a:solidFill>
                          <a:latin typeface="MS UI Gothic" pitchFamily="50" charset="-128"/>
                          <a:ea typeface="MS UI Gothic" pitchFamily="50" charset="-128"/>
                          <a:cs typeface="+mn-cs"/>
                        </a:rPr>
                        <a:t>）　</a:t>
                      </a:r>
                    </a:p>
                    <a:p>
                      <a:pPr algn="l"/>
                      <a:r>
                        <a:rPr kumimoji="1" lang="ja-JP" altLang="en-US" sz="1800" baseline="0" dirty="0" smtClean="0">
                          <a:solidFill>
                            <a:schemeClr val="tx1"/>
                          </a:solidFill>
                          <a:latin typeface="MS UI Gothic" pitchFamily="50" charset="-128"/>
                          <a:ea typeface="MS UI Gothic" pitchFamily="50" charset="-128"/>
                          <a:cs typeface="+mn-cs"/>
                        </a:rPr>
                        <a:t>　　　　　　　　　　　　　　　　　　　１６５点</a:t>
                      </a:r>
                      <a:endParaRPr kumimoji="1" lang="en-US" altLang="ja-JP" sz="1800" baseline="0" dirty="0" smtClean="0">
                        <a:solidFill>
                          <a:schemeClr val="tx1"/>
                        </a:solidFill>
                        <a:latin typeface="MS UI Gothic" pitchFamily="50" charset="-128"/>
                        <a:ea typeface="MS UI Gothic" pitchFamily="50" charset="-128"/>
                        <a:cs typeface="+mn-cs"/>
                      </a:endParaRPr>
                    </a:p>
                    <a:p>
                      <a:pPr algn="l">
                        <a:spcBef>
                          <a:spcPts val="600"/>
                        </a:spcBef>
                      </a:pPr>
                      <a:r>
                        <a:rPr kumimoji="1" lang="ja-JP" altLang="en-US" sz="1800" baseline="0" dirty="0" smtClean="0">
                          <a:solidFill>
                            <a:schemeClr val="tx1"/>
                          </a:solidFill>
                          <a:latin typeface="MS UI Gothic" pitchFamily="50" charset="-128"/>
                          <a:ea typeface="MS UI Gothic" pitchFamily="50" charset="-128"/>
                          <a:cs typeface="+mn-cs"/>
                        </a:rPr>
                        <a:t>３ 運動器リハビリテーション料（</a:t>
                      </a:r>
                      <a:r>
                        <a:rPr kumimoji="1" lang="en-US" altLang="ja-JP" sz="1800" baseline="0" dirty="0" smtClean="0">
                          <a:solidFill>
                            <a:schemeClr val="tx1"/>
                          </a:solidFill>
                          <a:latin typeface="MS UI Gothic" pitchFamily="50" charset="-128"/>
                          <a:ea typeface="MS UI Gothic" pitchFamily="50" charset="-128"/>
                          <a:cs typeface="+mn-cs"/>
                        </a:rPr>
                        <a:t>Ⅲ</a:t>
                      </a:r>
                      <a:r>
                        <a:rPr kumimoji="1" lang="ja-JP" altLang="en-US" sz="1800" baseline="0" dirty="0" smtClean="0">
                          <a:solidFill>
                            <a:schemeClr val="tx1"/>
                          </a:solidFill>
                          <a:latin typeface="MS UI Gothic" pitchFamily="50" charset="-128"/>
                          <a:ea typeface="MS UI Gothic" pitchFamily="50" charset="-128"/>
                          <a:cs typeface="+mn-cs"/>
                        </a:rPr>
                        <a:t>）</a:t>
                      </a:r>
                      <a:r>
                        <a:rPr kumimoji="1" lang="en-US" altLang="ja-JP" sz="1800" baseline="0" dirty="0" smtClean="0">
                          <a:solidFill>
                            <a:schemeClr val="tx1"/>
                          </a:solidFill>
                          <a:latin typeface="MS UI Gothic" pitchFamily="50" charset="-128"/>
                          <a:ea typeface="MS UI Gothic" pitchFamily="50" charset="-128"/>
                          <a:cs typeface="+mn-cs"/>
                        </a:rPr>
                        <a:t> </a:t>
                      </a:r>
                      <a:r>
                        <a:rPr kumimoji="1" lang="ja-JP" altLang="en-US" sz="1800" baseline="0" dirty="0" smtClean="0">
                          <a:solidFill>
                            <a:schemeClr val="tx1"/>
                          </a:solidFill>
                          <a:latin typeface="MS UI Gothic" pitchFamily="50" charset="-128"/>
                          <a:ea typeface="MS UI Gothic" pitchFamily="50" charset="-128"/>
                          <a:cs typeface="+mn-cs"/>
                        </a:rPr>
                        <a:t>　</a:t>
                      </a:r>
                      <a:endParaRPr kumimoji="1" lang="en-US" altLang="ja-JP" sz="1800" baseline="0" dirty="0" smtClean="0">
                        <a:solidFill>
                          <a:schemeClr val="tx1"/>
                        </a:solidFill>
                        <a:latin typeface="MS UI Gothic" pitchFamily="50" charset="-128"/>
                        <a:ea typeface="MS UI Gothic" pitchFamily="50" charset="-128"/>
                        <a:cs typeface="+mn-cs"/>
                      </a:endParaRPr>
                    </a:p>
                    <a:p>
                      <a:pPr algn="l">
                        <a:spcBef>
                          <a:spcPts val="0"/>
                        </a:spcBef>
                      </a:pPr>
                      <a:r>
                        <a:rPr kumimoji="1" lang="ja-JP" altLang="en-US" sz="1800" baseline="0" dirty="0" smtClean="0">
                          <a:solidFill>
                            <a:schemeClr val="tx1"/>
                          </a:solidFill>
                          <a:latin typeface="MS UI Gothic" pitchFamily="50" charset="-128"/>
                          <a:ea typeface="MS UI Gothic" pitchFamily="50" charset="-128"/>
                          <a:cs typeface="+mn-cs"/>
                        </a:rPr>
                        <a:t>　　　　　　　　　　　　　　　　　　　　８０点</a:t>
                      </a: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06F60B1-430E-47CD-BEFE-489C64FBB59D}" type="slidenum">
              <a:rPr lang="en-US" sz="1400">
                <a:effectLst>
                  <a:outerShdw blurRad="38100" dist="38100" dir="2700000" algn="tl">
                    <a:srgbClr val="000000">
                      <a:alpha val="43137"/>
                    </a:srgbClr>
                  </a:outerShdw>
                </a:effectLst>
              </a:rPr>
              <a:pPr algn="r">
                <a:defRPr/>
              </a:pPr>
              <a:t>346</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7740352" y="692696"/>
            <a:ext cx="1116632"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334</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8313" y="1268413"/>
            <a:ext cx="8229600" cy="2089150"/>
          </a:xfrm>
        </p:spPr>
        <p:txBody>
          <a:bodyPr anchor="ctr"/>
          <a:lstStyle/>
          <a:p>
            <a:pPr eaLnBrk="1" fontAlgn="auto" hangingPunct="1">
              <a:spcBef>
                <a:spcPts val="0"/>
              </a:spcBef>
              <a:spcAft>
                <a:spcPts val="1200"/>
              </a:spcAft>
              <a:defRPr/>
            </a:pP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特掲診療料</a:t>
            </a: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4000" b="1" u="sng" spc="6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精神科専門療法</a:t>
            </a:r>
            <a:endParaRPr lang="ja-JP" altLang="en-US" sz="4000" b="1" u="sng" spc="6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スライド番号プレースホルダ 7"/>
          <p:cNvSpPr>
            <a:spLocks noGrp="1"/>
          </p:cNvSpPr>
          <p:nvPr>
            <p:ph type="sldNum" sz="quarter" idx="11"/>
          </p:nvPr>
        </p:nvSpPr>
        <p:spPr>
          <a:xfrm>
            <a:off x="6840538" y="6480175"/>
            <a:ext cx="2133600" cy="339725"/>
          </a:xfrm>
        </p:spPr>
        <p:txBody>
          <a:bodyPr/>
          <a:lstStyle/>
          <a:p>
            <a:pPr algn="r">
              <a:defRPr/>
            </a:pPr>
            <a:fld id="{E9587443-CA61-459B-87AA-0D780C14FCE1}" type="slidenum">
              <a:rPr lang="en-US" sz="1400">
                <a:effectLst>
                  <a:outerShdw blurRad="38100" dist="38100" dir="2700000" algn="tl">
                    <a:srgbClr val="000000">
                      <a:alpha val="43137"/>
                    </a:srgbClr>
                  </a:outerShdw>
                </a:effectLst>
              </a:rPr>
              <a:pPr algn="r">
                <a:defRPr/>
              </a:pPr>
              <a:t>347</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地域における精神医療の評価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1FA1A373-5E18-48A1-8B9F-F018F8E151FB}" type="slidenum">
              <a:rPr lang="en-US" sz="1400">
                <a:effectLst>
                  <a:outerShdw blurRad="38100" dist="38100" dir="2700000" algn="tl">
                    <a:srgbClr val="000000">
                      <a:alpha val="43137"/>
                    </a:srgbClr>
                  </a:outerShdw>
                </a:effectLst>
              </a:rPr>
              <a:pPr algn="r">
                <a:defRPr/>
              </a:pPr>
              <a:t>348</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59762" y="980728"/>
            <a:ext cx="8208912" cy="4248472"/>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0"/>
              </a:spcAft>
              <a:defRPr/>
            </a:pPr>
            <a:r>
              <a:rPr kumimoji="0" lang="ja-JP" altLang="en-US" sz="2800" dirty="0">
                <a:latin typeface="MS UI Gothic" pitchFamily="50" charset="-128"/>
                <a:ea typeface="MS UI Gothic" pitchFamily="50" charset="-128"/>
              </a:rPr>
              <a:t>◆通院・在宅精神療法の見直し</a:t>
            </a:r>
            <a:endParaRPr kumimoji="0" lang="en-US" altLang="ja-JP" sz="2800" dirty="0">
              <a:latin typeface="MS UI Gothic" pitchFamily="50" charset="-128"/>
              <a:ea typeface="MS UI Gothic" pitchFamily="50" charset="-128"/>
            </a:endParaRPr>
          </a:p>
          <a:p>
            <a:pPr marL="273050" indent="-273050" fontAlgn="auto">
              <a:spcBef>
                <a:spcPts val="0"/>
              </a:spcBef>
              <a:spcAft>
                <a:spcPts val="0"/>
              </a:spcAft>
              <a:defRPr/>
            </a:pPr>
            <a:endParaRPr kumimoji="0" lang="en-US" altLang="ja-JP" sz="2400" dirty="0">
              <a:latin typeface="MS UI Gothic" pitchFamily="50" charset="-128"/>
              <a:ea typeface="MS UI Gothic" pitchFamily="50" charset="-128"/>
            </a:endParaRPr>
          </a:p>
          <a:p>
            <a:pPr marL="628650" indent="-355600" fontAlgn="auto">
              <a:spcBef>
                <a:spcPts val="0"/>
              </a:spcBef>
              <a:spcAft>
                <a:spcPts val="0"/>
              </a:spcAft>
              <a:defRPr/>
            </a:pPr>
            <a:r>
              <a:rPr kumimoji="0" lang="ja-JP" altLang="en-US" sz="2400" dirty="0">
                <a:latin typeface="MS UI Gothic" pitchFamily="50" charset="-128"/>
                <a:ea typeface="MS UI Gothic" pitchFamily="50" charset="-128"/>
              </a:rPr>
              <a:t>（</a:t>
            </a:r>
            <a:r>
              <a:rPr kumimoji="0" lang="en-US" altLang="ja-JP" sz="2400" dirty="0">
                <a:latin typeface="MS UI Gothic" pitchFamily="50" charset="-128"/>
                <a:ea typeface="MS UI Gothic" pitchFamily="50" charset="-128"/>
              </a:rPr>
              <a:t>1</a:t>
            </a:r>
            <a:r>
              <a:rPr kumimoji="0" lang="ja-JP" altLang="en-US" sz="2400" dirty="0">
                <a:latin typeface="MS UI Gothic" pitchFamily="50" charset="-128"/>
                <a:ea typeface="MS UI Gothic" pitchFamily="50" charset="-128"/>
              </a:rPr>
              <a:t>）　地域に移行した患者が時間外でも適切な医療が受けられるように、通院・在宅精神療法の要件を見直し、</a:t>
            </a:r>
            <a:r>
              <a:rPr kumimoji="0" lang="ja-JP" altLang="en-US" sz="2400" dirty="0">
                <a:solidFill>
                  <a:srgbClr val="0070C0"/>
                </a:solidFill>
                <a:latin typeface="MS UI Gothic" pitchFamily="50" charset="-128"/>
                <a:ea typeface="MS UI Gothic" pitchFamily="50" charset="-128"/>
              </a:rPr>
              <a:t>精神科救急医療体制の確保に協力等を行っている精神保健指定医の評価を引き上げ</a:t>
            </a:r>
            <a:r>
              <a:rPr kumimoji="0" lang="ja-JP" altLang="en-US" sz="2400" dirty="0">
                <a:latin typeface="MS UI Gothic" pitchFamily="50" charset="-128"/>
                <a:ea typeface="MS UI Gothic" pitchFamily="50" charset="-128"/>
              </a:rPr>
              <a:t>る。</a:t>
            </a:r>
            <a:endParaRPr kumimoji="0" lang="en-US" altLang="ja-JP" sz="2400" dirty="0">
              <a:latin typeface="MS UI Gothic" pitchFamily="50" charset="-128"/>
              <a:ea typeface="MS UI Gothic" pitchFamily="50" charset="-128"/>
            </a:endParaRPr>
          </a:p>
          <a:p>
            <a:pPr marL="628650" indent="-355600" fontAlgn="auto">
              <a:spcBef>
                <a:spcPts val="0"/>
              </a:spcBef>
              <a:spcAft>
                <a:spcPts val="0"/>
              </a:spcAft>
              <a:defRPr/>
            </a:pPr>
            <a:endParaRPr kumimoji="0" lang="en-US" altLang="ja-JP" sz="2400" dirty="0">
              <a:latin typeface="MS UI Gothic" pitchFamily="50" charset="-128"/>
              <a:ea typeface="MS UI Gothic" pitchFamily="50" charset="-128"/>
            </a:endParaRPr>
          </a:p>
          <a:p>
            <a:pPr marL="628650" indent="-355600" fontAlgn="auto">
              <a:spcBef>
                <a:spcPts val="0"/>
              </a:spcBef>
              <a:spcAft>
                <a:spcPts val="0"/>
              </a:spcAft>
              <a:defRPr/>
            </a:pPr>
            <a:r>
              <a:rPr kumimoji="0" lang="ja-JP" altLang="en-US" sz="2400" dirty="0">
                <a:latin typeface="MS UI Gothic" pitchFamily="50" charset="-128"/>
                <a:ea typeface="MS UI Gothic" pitchFamily="50" charset="-128"/>
              </a:rPr>
              <a:t>（</a:t>
            </a:r>
            <a:r>
              <a:rPr kumimoji="0" lang="en-US" altLang="ja-JP" sz="2400" dirty="0">
                <a:latin typeface="MS UI Gothic" pitchFamily="50" charset="-128"/>
                <a:ea typeface="MS UI Gothic" pitchFamily="50" charset="-128"/>
              </a:rPr>
              <a:t>2)</a:t>
            </a:r>
            <a:r>
              <a:rPr kumimoji="0" lang="ja-JP" altLang="en-US" sz="2400" dirty="0">
                <a:latin typeface="MS UI Gothic" pitchFamily="50" charset="-128"/>
                <a:ea typeface="MS UI Gothic" pitchFamily="50" charset="-128"/>
              </a:rPr>
              <a:t>　抗精神病薬を服用中の患者に対して、</a:t>
            </a:r>
            <a:r>
              <a:rPr kumimoji="0" lang="ja-JP" altLang="en-US" sz="2400" dirty="0">
                <a:solidFill>
                  <a:srgbClr val="0070C0"/>
                </a:solidFill>
                <a:latin typeface="MS UI Gothic" pitchFamily="50" charset="-128"/>
                <a:ea typeface="MS UI Gothic" pitchFamily="50" charset="-128"/>
              </a:rPr>
              <a:t>薬原性錐体外路症状評価尺度（ＤＩＥＰＳＳ）</a:t>
            </a:r>
            <a:r>
              <a:rPr kumimoji="0" lang="ja-JP" altLang="en-US" sz="2400" dirty="0">
                <a:latin typeface="MS UI Gothic" pitchFamily="50" charset="-128"/>
                <a:ea typeface="MS UI Gothic" pitchFamily="50" charset="-128"/>
              </a:rPr>
              <a:t>を用いて薬原性錐体外路症状の重症度評価を行った場合について、評価を新設する。</a:t>
            </a:r>
          </a:p>
        </p:txBody>
      </p:sp>
    </p:spTree>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6"/>
          <p:cNvGraphicFramePr>
            <a:graphicFrameLocks noGrp="1"/>
          </p:cNvGraphicFramePr>
          <p:nvPr>
            <p:ph idx="1"/>
            <p:extLst>
              <p:ext uri="{D42A27DB-BD31-4B8C-83A1-F6EECF244321}">
                <p14:modId xmlns:p14="http://schemas.microsoft.com/office/powerpoint/2010/main" xmlns="" val="692077807"/>
              </p:ext>
            </p:extLst>
          </p:nvPr>
        </p:nvGraphicFramePr>
        <p:xfrm>
          <a:off x="459762" y="332656"/>
          <a:ext cx="8229600" cy="6382541"/>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23701">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nchor="ctr">
                    <a:solidFill>
                      <a:schemeClr val="accent5">
                        <a:lumMod val="20000"/>
                        <a:lumOff val="80000"/>
                      </a:schemeClr>
                    </a:solidFill>
                  </a:tcPr>
                </a:tc>
              </a:tr>
              <a:tr h="5768987">
                <a:tc>
                  <a:txBody>
                    <a:bodyPr/>
                    <a:lstStyle/>
                    <a:p>
                      <a:r>
                        <a:rPr lang="en-US" altLang="ja-JP" sz="2000" dirty="0" smtClean="0">
                          <a:latin typeface="MS UI Gothic" pitchFamily="50" charset="-128"/>
                          <a:ea typeface="MS UI Gothic" pitchFamily="50" charset="-128"/>
                        </a:rPr>
                        <a:t>I002</a:t>
                      </a:r>
                      <a:r>
                        <a:rPr lang="ja-JP" altLang="en-US" sz="2000" dirty="0" smtClean="0">
                          <a:latin typeface="MS UI Gothic" pitchFamily="50" charset="-128"/>
                          <a:ea typeface="MS UI Gothic" pitchFamily="50" charset="-128"/>
                        </a:rPr>
                        <a:t>　通院・在宅精神療法</a:t>
                      </a:r>
                      <a:endParaRPr lang="en-US" altLang="ja-JP" sz="2000" dirty="0" smtClean="0">
                        <a:latin typeface="MS UI Gothic" pitchFamily="50" charset="-128"/>
                        <a:ea typeface="MS UI Gothic" pitchFamily="50" charset="-128"/>
                      </a:endParaRPr>
                    </a:p>
                    <a:p>
                      <a:r>
                        <a:rPr lang="ja-JP" altLang="en-US" sz="2000" dirty="0" smtClean="0">
                          <a:latin typeface="MS UI Gothic" pitchFamily="50" charset="-128"/>
                          <a:ea typeface="MS UI Gothic" pitchFamily="50" charset="-128"/>
                        </a:rPr>
                        <a:t>　　　　　　　　　　　　　　（１日につき）</a:t>
                      </a:r>
                    </a:p>
                    <a:p>
                      <a:pPr marL="82550" indent="-82550"/>
                      <a:r>
                        <a:rPr lang="ja-JP" altLang="en-US" sz="2000" dirty="0" smtClean="0">
                          <a:latin typeface="MS UI Gothic" pitchFamily="50" charset="-128"/>
                          <a:ea typeface="MS UI Gothic" pitchFamily="50" charset="-128"/>
                        </a:rPr>
                        <a:t>１　区分番号</a:t>
                      </a:r>
                      <a:r>
                        <a:rPr lang="en-US" altLang="ja-JP" sz="2000" dirty="0" smtClean="0">
                          <a:latin typeface="MS UI Gothic" pitchFamily="50" charset="-128"/>
                          <a:ea typeface="MS UI Gothic" pitchFamily="50" charset="-128"/>
                        </a:rPr>
                        <a:t>A000</a:t>
                      </a:r>
                      <a:r>
                        <a:rPr lang="ja-JP" altLang="en-US" sz="2000" dirty="0" smtClean="0">
                          <a:latin typeface="MS UI Gothic" pitchFamily="50" charset="-128"/>
                          <a:ea typeface="MS UI Gothic" pitchFamily="50" charset="-128"/>
                        </a:rPr>
                        <a:t>に掲げる初診料を算定する初診の日において地域の</a:t>
                      </a:r>
                      <a:r>
                        <a:rPr lang="ja-JP" altLang="en-US" sz="2000" b="1" dirty="0" smtClean="0">
                          <a:solidFill>
                            <a:srgbClr val="FF0000"/>
                          </a:solidFill>
                          <a:latin typeface="MS UI Gothic" pitchFamily="50" charset="-128"/>
                          <a:ea typeface="MS UI Gothic" pitchFamily="50" charset="-128"/>
                        </a:rPr>
                        <a:t>精神科救急医療体制を確保するために必要な協力等を行っている</a:t>
                      </a:r>
                      <a:r>
                        <a:rPr lang="ja-JP" altLang="en-US" sz="2000" dirty="0" smtClean="0">
                          <a:latin typeface="MS UI Gothic" pitchFamily="50" charset="-128"/>
                          <a:ea typeface="MS UI Gothic" pitchFamily="50" charset="-128"/>
                        </a:rPr>
                        <a:t>精神保健指定医等が通院・在宅精神療法を行った場合　　　　　　　　　　　　　　　　</a:t>
                      </a:r>
                      <a:endParaRPr lang="en-US" altLang="ja-JP" sz="2000" dirty="0" smtClean="0">
                        <a:latin typeface="MS UI Gothic" pitchFamily="50" charset="-128"/>
                        <a:ea typeface="MS UI Gothic" pitchFamily="50" charset="-128"/>
                      </a:endParaRPr>
                    </a:p>
                    <a:p>
                      <a:pPr marL="82550" indent="-82550"/>
                      <a:r>
                        <a:rPr lang="ja-JP" altLang="en-US" sz="2000" b="1" dirty="0" smtClean="0">
                          <a:solidFill>
                            <a:srgbClr val="FF0000"/>
                          </a:solidFill>
                          <a:latin typeface="MS UI Gothic" pitchFamily="50" charset="-128"/>
                          <a:ea typeface="MS UI Gothic" pitchFamily="50" charset="-128"/>
                        </a:rPr>
                        <a:t>　　　　　　　　　　　　　　　７００点（改）</a:t>
                      </a:r>
                      <a:endParaRPr lang="en-US" altLang="ja-JP" sz="2000" b="1" dirty="0" smtClean="0">
                        <a:solidFill>
                          <a:srgbClr val="FF0000"/>
                        </a:solidFill>
                        <a:latin typeface="MS UI Gothic" pitchFamily="50" charset="-128"/>
                        <a:ea typeface="MS UI Gothic" pitchFamily="50" charset="-128"/>
                      </a:endParaRPr>
                    </a:p>
                    <a:p>
                      <a:pPr>
                        <a:spcBef>
                          <a:spcPts val="600"/>
                        </a:spcBef>
                      </a:pPr>
                      <a:r>
                        <a:rPr lang="ja-JP" altLang="en-US" sz="2000" dirty="0" smtClean="0">
                          <a:latin typeface="MS UI Gothic" pitchFamily="50" charset="-128"/>
                          <a:ea typeface="MS UI Gothic" pitchFamily="50" charset="-128"/>
                        </a:rPr>
                        <a:t>２　１以外の場合</a:t>
                      </a:r>
                    </a:p>
                    <a:p>
                      <a:pPr marL="177800" indent="0">
                        <a:tabLst/>
                      </a:pPr>
                      <a:r>
                        <a:rPr lang="ja-JP" altLang="en-US" sz="2000" dirty="0" smtClean="0">
                          <a:latin typeface="MS UI Gothic" pitchFamily="50" charset="-128"/>
                          <a:ea typeface="MS UI Gothic" pitchFamily="50" charset="-128"/>
                        </a:rPr>
                        <a:t>イ　３０分以上の場合　　４００点</a:t>
                      </a:r>
                    </a:p>
                    <a:p>
                      <a:pPr marL="177800" indent="0">
                        <a:tabLst/>
                      </a:pPr>
                      <a:r>
                        <a:rPr lang="ja-JP" altLang="en-US" sz="2000" dirty="0" smtClean="0">
                          <a:latin typeface="MS UI Gothic" pitchFamily="50" charset="-128"/>
                          <a:ea typeface="MS UI Gothic" pitchFamily="50" charset="-128"/>
                        </a:rPr>
                        <a:t>ロ　３０分未満の場合　　３３０点</a:t>
                      </a:r>
                      <a:endParaRPr lang="en-US" altLang="ja-JP" sz="2000" dirty="0" smtClean="0">
                        <a:latin typeface="MS UI Gothic" pitchFamily="50" charset="-128"/>
                        <a:ea typeface="MS UI Gothic" pitchFamily="50" charset="-128"/>
                      </a:endParaRPr>
                    </a:p>
                    <a:p>
                      <a:pPr marL="273050" indent="0"/>
                      <a:endParaRPr lang="ja-JP" altLang="en-US" sz="2000" dirty="0" smtClean="0">
                        <a:latin typeface="MS UI Gothic" pitchFamily="50" charset="-128"/>
                        <a:ea typeface="MS UI Gothic" pitchFamily="50" charset="-128"/>
                      </a:endParaRPr>
                    </a:p>
                    <a:p>
                      <a:pPr marL="177800" indent="177800"/>
                      <a:r>
                        <a:rPr lang="ja-JP" altLang="en-US" sz="2000" dirty="0" smtClean="0">
                          <a:latin typeface="MS UI Gothic" pitchFamily="50" charset="-128"/>
                          <a:ea typeface="MS UI Gothic" pitchFamily="50" charset="-128"/>
                        </a:rPr>
                        <a:t>２のイについて、抗精神病薬を服用している患者について、</a:t>
                      </a:r>
                      <a:r>
                        <a:rPr lang="ja-JP" altLang="en-US" sz="2000" b="0" dirty="0" smtClean="0">
                          <a:solidFill>
                            <a:srgbClr val="FF0000"/>
                          </a:solidFill>
                          <a:latin typeface="MS UI Gothic" pitchFamily="50" charset="-128"/>
                          <a:ea typeface="MS UI Gothic" pitchFamily="50" charset="-128"/>
                        </a:rPr>
                        <a:t>薬原性錐体外路症状評価尺度（ＤＩＥＰＳＳ）を用いて薬原性錐体外路症状の重症度評価を行った場合は、月１回に限り所定点数に２５点を加算</a:t>
                      </a:r>
                      <a:r>
                        <a:rPr lang="ja-JP" altLang="en-US" sz="2000" dirty="0" smtClean="0">
                          <a:latin typeface="MS UI Gothic" pitchFamily="50" charset="-128"/>
                          <a:ea typeface="MS UI Gothic" pitchFamily="50" charset="-128"/>
                        </a:rPr>
                        <a:t>する。</a:t>
                      </a:r>
                      <a:endParaRPr lang="ja-JP" altLang="en-US" sz="2000" dirty="0">
                        <a:latin typeface="MS UI Gothic" pitchFamily="50" charset="-128"/>
                        <a:ea typeface="MS UI Gothic" pitchFamily="50" charset="-128"/>
                      </a:endParaRPr>
                    </a:p>
                  </a:txBody>
                  <a:tcPr>
                    <a:solidFill>
                      <a:schemeClr val="accent5">
                        <a:lumMod val="20000"/>
                        <a:lumOff val="80000"/>
                      </a:schemeClr>
                    </a:solidFill>
                  </a:tcPr>
                </a:tc>
                <a:tc>
                  <a:txBody>
                    <a:bodyPr/>
                    <a:lstStyle/>
                    <a:p>
                      <a:pPr marL="0" indent="0"/>
                      <a:r>
                        <a:rPr kumimoji="1" lang="en-US" altLang="ja-JP" sz="2000" b="0" baseline="0" dirty="0" smtClean="0">
                          <a:solidFill>
                            <a:schemeClr val="tx1"/>
                          </a:solidFill>
                          <a:latin typeface="MS UI Gothic" pitchFamily="50" charset="-128"/>
                          <a:ea typeface="MS UI Gothic" pitchFamily="50" charset="-128"/>
                          <a:cs typeface="+mn-cs"/>
                        </a:rPr>
                        <a:t>I002</a:t>
                      </a:r>
                      <a:r>
                        <a:rPr kumimoji="1" lang="ja-JP" altLang="en-US" sz="2000" b="0" baseline="0" dirty="0" smtClean="0">
                          <a:solidFill>
                            <a:schemeClr val="tx1"/>
                          </a:solidFill>
                          <a:latin typeface="MS UI Gothic" pitchFamily="50" charset="-128"/>
                          <a:ea typeface="MS UI Gothic" pitchFamily="50" charset="-128"/>
                          <a:cs typeface="+mn-cs"/>
                        </a:rPr>
                        <a:t>　通院・在宅精神療法</a:t>
                      </a:r>
                      <a:endParaRPr kumimoji="1" lang="en-US" altLang="ja-JP" sz="2000" b="0" baseline="0" dirty="0" smtClean="0">
                        <a:solidFill>
                          <a:schemeClr val="tx1"/>
                        </a:solidFill>
                        <a:latin typeface="MS UI Gothic" pitchFamily="50" charset="-128"/>
                        <a:ea typeface="MS UI Gothic" pitchFamily="50" charset="-128"/>
                        <a:cs typeface="+mn-cs"/>
                      </a:endParaRPr>
                    </a:p>
                    <a:p>
                      <a:pPr marL="0" indent="0"/>
                      <a:r>
                        <a:rPr kumimoji="1" lang="ja-JP" altLang="en-US" sz="2000" b="0" baseline="0" dirty="0" smtClean="0">
                          <a:solidFill>
                            <a:schemeClr val="tx1"/>
                          </a:solidFill>
                          <a:latin typeface="MS UI Gothic" pitchFamily="50" charset="-128"/>
                          <a:ea typeface="MS UI Gothic" pitchFamily="50" charset="-128"/>
                          <a:cs typeface="+mn-cs"/>
                        </a:rPr>
                        <a:t>　　　　　　　　　　　　　　（１日につき）</a:t>
                      </a:r>
                    </a:p>
                    <a:p>
                      <a:pPr marL="82550" indent="-82550"/>
                      <a:r>
                        <a:rPr kumimoji="1" lang="ja-JP" altLang="en-US" sz="2000" b="0" baseline="0" dirty="0" smtClean="0">
                          <a:solidFill>
                            <a:schemeClr val="tx1"/>
                          </a:solidFill>
                          <a:latin typeface="MS UI Gothic" pitchFamily="50" charset="-128"/>
                          <a:ea typeface="MS UI Gothic" pitchFamily="50" charset="-128"/>
                          <a:cs typeface="+mn-cs"/>
                        </a:rPr>
                        <a:t>１　区分番号</a:t>
                      </a:r>
                      <a:r>
                        <a:rPr kumimoji="1" lang="en-US" altLang="ja-JP" sz="2000" b="0" baseline="0" dirty="0" smtClean="0">
                          <a:solidFill>
                            <a:schemeClr val="tx1"/>
                          </a:solidFill>
                          <a:latin typeface="MS UI Gothic" pitchFamily="50" charset="-128"/>
                          <a:ea typeface="MS UI Gothic" pitchFamily="50" charset="-128"/>
                          <a:cs typeface="+mn-cs"/>
                        </a:rPr>
                        <a:t>A000</a:t>
                      </a:r>
                      <a:r>
                        <a:rPr kumimoji="1" lang="ja-JP" altLang="en-US" sz="2000" b="0" baseline="0" dirty="0" smtClean="0">
                          <a:solidFill>
                            <a:schemeClr val="tx1"/>
                          </a:solidFill>
                          <a:latin typeface="MS UI Gothic" pitchFamily="50" charset="-128"/>
                          <a:ea typeface="MS UI Gothic" pitchFamily="50" charset="-128"/>
                          <a:cs typeface="+mn-cs"/>
                        </a:rPr>
                        <a:t>に掲げる初診料を算定する初診の日において精神保健指定医等が通院・在宅精神療法を行った場合</a:t>
                      </a:r>
                      <a:endParaRPr kumimoji="1" lang="en-US" altLang="ja-JP" sz="2000" b="0" baseline="0" dirty="0" smtClean="0">
                        <a:solidFill>
                          <a:schemeClr val="tx1"/>
                        </a:solidFill>
                        <a:latin typeface="MS UI Gothic" pitchFamily="50" charset="-128"/>
                        <a:ea typeface="MS UI Gothic" pitchFamily="50" charset="-128"/>
                        <a:cs typeface="+mn-cs"/>
                      </a:endParaRPr>
                    </a:p>
                    <a:p>
                      <a:pPr marL="177800" indent="-177800"/>
                      <a:r>
                        <a:rPr kumimoji="1" lang="ja-JP" altLang="en-US" sz="2000" b="0" baseline="0" dirty="0" smtClean="0">
                          <a:solidFill>
                            <a:schemeClr val="tx1"/>
                          </a:solidFill>
                          <a:latin typeface="MS UI Gothic" pitchFamily="50" charset="-128"/>
                          <a:ea typeface="MS UI Gothic" pitchFamily="50" charset="-128"/>
                          <a:cs typeface="+mn-cs"/>
                        </a:rPr>
                        <a:t>　　　　　　　　　　　　　　　　５００点</a:t>
                      </a:r>
                      <a:endParaRPr kumimoji="1" lang="en-US" altLang="ja-JP" sz="2000" b="0" baseline="0" dirty="0" smtClean="0">
                        <a:solidFill>
                          <a:schemeClr val="tx1"/>
                        </a:solidFill>
                        <a:latin typeface="MS UI Gothic" pitchFamily="50" charset="-128"/>
                        <a:ea typeface="MS UI Gothic" pitchFamily="50" charset="-128"/>
                        <a:cs typeface="+mn-cs"/>
                      </a:endParaRPr>
                    </a:p>
                    <a:p>
                      <a:pPr marL="177800" indent="-177800"/>
                      <a:r>
                        <a:rPr kumimoji="1" lang="ja-JP" altLang="en-US" sz="2000" b="0" baseline="0" dirty="0" smtClean="0">
                          <a:solidFill>
                            <a:schemeClr val="tx1"/>
                          </a:solidFill>
                          <a:latin typeface="MS UI Gothic" pitchFamily="50" charset="-128"/>
                          <a:ea typeface="MS UI Gothic" pitchFamily="50" charset="-128"/>
                          <a:cs typeface="+mn-cs"/>
                        </a:rPr>
                        <a:t>　　　　　　　　　　　　　　　　</a:t>
                      </a:r>
                    </a:p>
                    <a:p>
                      <a:pPr marL="0" indent="0">
                        <a:spcBef>
                          <a:spcPts val="0"/>
                        </a:spcBef>
                      </a:pPr>
                      <a:endParaRPr kumimoji="1" lang="en-US" altLang="ja-JP" sz="2000" b="0" baseline="0" dirty="0" smtClean="0">
                        <a:solidFill>
                          <a:schemeClr val="tx1"/>
                        </a:solidFill>
                        <a:latin typeface="MS UI Gothic" pitchFamily="50" charset="-128"/>
                        <a:ea typeface="MS UI Gothic" pitchFamily="50" charset="-128"/>
                        <a:cs typeface="+mn-cs"/>
                      </a:endParaRPr>
                    </a:p>
                    <a:p>
                      <a:pPr marL="0" indent="0">
                        <a:spcBef>
                          <a:spcPts val="600"/>
                        </a:spcBef>
                      </a:pPr>
                      <a:r>
                        <a:rPr kumimoji="1" lang="ja-JP" altLang="en-US" sz="2000" b="0" baseline="0" dirty="0" smtClean="0">
                          <a:solidFill>
                            <a:schemeClr val="tx1"/>
                          </a:solidFill>
                          <a:latin typeface="MS UI Gothic" pitchFamily="50" charset="-128"/>
                          <a:ea typeface="MS UI Gothic" pitchFamily="50" charset="-128"/>
                          <a:cs typeface="+mn-cs"/>
                        </a:rPr>
                        <a:t>２　１以外の場合</a:t>
                      </a:r>
                    </a:p>
                    <a:p>
                      <a:pPr marL="177800" indent="0"/>
                      <a:r>
                        <a:rPr kumimoji="1" lang="ja-JP" altLang="en-US" sz="2000" b="0" baseline="0" dirty="0" smtClean="0">
                          <a:solidFill>
                            <a:schemeClr val="tx1"/>
                          </a:solidFill>
                          <a:latin typeface="MS UI Gothic" pitchFamily="50" charset="-128"/>
                          <a:ea typeface="MS UI Gothic" pitchFamily="50" charset="-128"/>
                          <a:cs typeface="+mn-cs"/>
                        </a:rPr>
                        <a:t>イ　３０分以上の場合　　４００点</a:t>
                      </a:r>
                    </a:p>
                    <a:p>
                      <a:pPr marL="177800" indent="0"/>
                      <a:r>
                        <a:rPr kumimoji="1" lang="ja-JP" altLang="en-US" sz="2000" b="0" baseline="0" dirty="0" smtClean="0">
                          <a:solidFill>
                            <a:schemeClr val="tx1"/>
                          </a:solidFill>
                          <a:latin typeface="MS UI Gothic" pitchFamily="50" charset="-128"/>
                          <a:ea typeface="MS UI Gothic" pitchFamily="50" charset="-128"/>
                          <a:cs typeface="+mn-cs"/>
                        </a:rPr>
                        <a:t>ロ　３０分未満の場合　　３３０点</a:t>
                      </a: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406AFDC1-8199-4D54-9D69-CDA33DF58420}" type="slidenum">
              <a:rPr lang="en-US" sz="1400">
                <a:effectLst>
                  <a:outerShdw blurRad="38100" dist="38100" dir="2700000" algn="tl">
                    <a:srgbClr val="000000">
                      <a:alpha val="43137"/>
                    </a:srgbClr>
                  </a:outerShdw>
                </a:effectLst>
              </a:rPr>
              <a:pPr algn="r">
                <a:defRPr/>
              </a:pPr>
              <a:t>349</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7668344" y="188640"/>
            <a:ext cx="1297160"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352</a:t>
            </a:r>
          </a:p>
          <a:p>
            <a:pPr>
              <a:defRPr/>
            </a:pPr>
            <a:r>
              <a:rPr lang="ja-JP" altLang="en-US" sz="1400" dirty="0" smtClean="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360</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362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テキスト ボックス 2"/>
          <p:cNvSpPr txBox="1">
            <a:spLocks noChangeArrowheads="1"/>
          </p:cNvSpPr>
          <p:nvPr/>
        </p:nvSpPr>
        <p:spPr bwMode="auto">
          <a:xfrm>
            <a:off x="492125" y="115888"/>
            <a:ext cx="7921625" cy="461962"/>
          </a:xfrm>
          <a:prstGeom prst="rect">
            <a:avLst/>
          </a:prstGeom>
          <a:noFill/>
          <a:ln w="9525">
            <a:noFill/>
            <a:miter lim="800000"/>
            <a:headEnd/>
            <a:tailEnd/>
          </a:ln>
        </p:spPr>
        <p:txBody>
          <a:bodyPr>
            <a:spAutoFit/>
          </a:bodyPr>
          <a:lstStyle/>
          <a:p>
            <a:pPr algn="ctr"/>
            <a:r>
              <a:rPr lang="ja-JP" altLang="en-US" sz="2400">
                <a:solidFill>
                  <a:srgbClr val="000000"/>
                </a:solidFill>
                <a:latin typeface="Calibri" pitchFamily="34" charset="0"/>
              </a:rPr>
              <a:t>平成２４年度診療報酬改定に係る答申書附帯意見</a:t>
            </a:r>
          </a:p>
        </p:txBody>
      </p:sp>
      <p:sp>
        <p:nvSpPr>
          <p:cNvPr id="95234" name="テキスト ボックス 5"/>
          <p:cNvSpPr txBox="1">
            <a:spLocks noChangeArrowheads="1"/>
          </p:cNvSpPr>
          <p:nvPr/>
        </p:nvSpPr>
        <p:spPr bwMode="auto">
          <a:xfrm>
            <a:off x="61913" y="1128713"/>
            <a:ext cx="9037637" cy="4473575"/>
          </a:xfrm>
          <a:prstGeom prst="rect">
            <a:avLst/>
          </a:prstGeom>
          <a:noFill/>
          <a:ln w="9525">
            <a:noFill/>
            <a:miter lim="800000"/>
            <a:headEnd/>
            <a:tailEnd/>
          </a:ln>
        </p:spPr>
        <p:txBody>
          <a:bodyPr>
            <a:spAutoFit/>
          </a:bodyPr>
          <a:lstStyle/>
          <a:p>
            <a:r>
              <a:rPr lang="ja-JP" altLang="en-US" sz="2400">
                <a:solidFill>
                  <a:srgbClr val="000000"/>
                </a:solidFill>
                <a:latin typeface="ＭＳ Ｐゴシック" charset="-128"/>
              </a:rPr>
              <a:t>（急性期医療の適切な提供に向けた医療従事者の負担軽減等）</a:t>
            </a:r>
            <a:endParaRPr lang="en-US" altLang="ja-JP" sz="2400">
              <a:solidFill>
                <a:srgbClr val="000000"/>
              </a:solidFill>
              <a:latin typeface="ＭＳ Ｐゴシック" charset="-128"/>
            </a:endParaRPr>
          </a:p>
          <a:p>
            <a:r>
              <a:rPr lang="ja-JP" altLang="en-US" sz="2400">
                <a:solidFill>
                  <a:srgbClr val="000000"/>
                </a:solidFill>
                <a:latin typeface="ＭＳ Ｐゴシック" charset="-128"/>
              </a:rPr>
              <a:t>１　初再診料及び入院基本料等の</a:t>
            </a:r>
            <a:r>
              <a:rPr lang="ja-JP" altLang="en-US" sz="2400">
                <a:solidFill>
                  <a:srgbClr val="0000FF"/>
                </a:solidFill>
                <a:latin typeface="ＭＳ Ｐゴシック" charset="-128"/>
              </a:rPr>
              <a:t>基本診療料</a:t>
            </a:r>
            <a:r>
              <a:rPr lang="ja-JP" altLang="en-US" sz="2400">
                <a:solidFill>
                  <a:srgbClr val="000000"/>
                </a:solidFill>
                <a:latin typeface="ＭＳ Ｐゴシック" charset="-128"/>
              </a:rPr>
              <a:t>については、コスト調</a:t>
            </a:r>
          </a:p>
          <a:p>
            <a:r>
              <a:rPr lang="ja-JP" altLang="en-US" sz="2400">
                <a:solidFill>
                  <a:srgbClr val="000000"/>
                </a:solidFill>
                <a:latin typeface="ＭＳ Ｐゴシック" charset="-128"/>
              </a:rPr>
              <a:t>  査分科会報告書等も踏まえ、その在り方について検討を行うこと。</a:t>
            </a:r>
          </a:p>
          <a:p>
            <a:r>
              <a:rPr lang="ja-JP" altLang="en-US" sz="2400">
                <a:solidFill>
                  <a:srgbClr val="000000"/>
                </a:solidFill>
                <a:latin typeface="ＭＳ Ｐゴシック" charset="-128"/>
              </a:rPr>
              <a:t>    なお、歯科は単科で多くは小規模であること等を踏まえ、基本診療</a:t>
            </a:r>
          </a:p>
          <a:p>
            <a:r>
              <a:rPr lang="ja-JP" altLang="en-US" sz="2400">
                <a:solidFill>
                  <a:srgbClr val="000000"/>
                </a:solidFill>
                <a:latin typeface="ＭＳ Ｐゴシック" charset="-128"/>
              </a:rPr>
              <a:t>  料の在り方について別途検討を行うこと。</a:t>
            </a:r>
          </a:p>
          <a:p>
            <a:r>
              <a:rPr lang="ja-JP" altLang="en-US" sz="2400">
                <a:solidFill>
                  <a:srgbClr val="000000"/>
                </a:solidFill>
                <a:latin typeface="ＭＳ Ｐゴシック" charset="-128"/>
              </a:rPr>
              <a:t>    その上で、財政影響も含め、平成２４年度診療報酬改定における</a:t>
            </a:r>
          </a:p>
          <a:p>
            <a:r>
              <a:rPr lang="ja-JP" altLang="en-US" sz="2400">
                <a:solidFill>
                  <a:srgbClr val="000000"/>
                </a:solidFill>
                <a:latin typeface="ＭＳ Ｐゴシック" charset="-128"/>
              </a:rPr>
              <a:t>  見直しの影響を調査・検証し、その結果を今後の診療報酬改定に</a:t>
            </a:r>
          </a:p>
          <a:p>
            <a:r>
              <a:rPr lang="ja-JP" altLang="en-US" sz="2400">
                <a:solidFill>
                  <a:srgbClr val="000000"/>
                </a:solidFill>
                <a:latin typeface="ＭＳ Ｐゴシック" charset="-128"/>
              </a:rPr>
              <a:t>  反映させること。</a:t>
            </a:r>
          </a:p>
          <a:p>
            <a:r>
              <a:rPr lang="ja-JP" altLang="en-US" sz="2400">
                <a:solidFill>
                  <a:srgbClr val="000000"/>
                </a:solidFill>
                <a:latin typeface="ＭＳ Ｐゴシック" charset="-128"/>
              </a:rPr>
              <a:t>    また、医療経済実態調査のさらなる充実・改良等により、医療機関</a:t>
            </a:r>
          </a:p>
          <a:p>
            <a:r>
              <a:rPr lang="ja-JP" altLang="en-US" sz="2400">
                <a:solidFill>
                  <a:srgbClr val="000000"/>
                </a:solidFill>
                <a:latin typeface="ＭＳ Ｐゴシック" charset="-128"/>
              </a:rPr>
              <a:t>  等の協力を得つつ経営データをより広く収集し、診療報酬の体系的</a:t>
            </a:r>
          </a:p>
          <a:p>
            <a:r>
              <a:rPr lang="ja-JP" altLang="en-US" sz="2400">
                <a:solidFill>
                  <a:srgbClr val="000000"/>
                </a:solidFill>
                <a:latin typeface="ＭＳ Ｐゴシック" charset="-128"/>
              </a:rPr>
              <a:t>  見直しを進めること。</a:t>
            </a:r>
            <a:endParaRPr lang="en-US" altLang="ja-JP" sz="2400">
              <a:solidFill>
                <a:srgbClr val="000000"/>
              </a:solidFill>
              <a:latin typeface="ＭＳ Ｐゴシック" charset="-128"/>
            </a:endParaRPr>
          </a:p>
          <a:p>
            <a:endParaRPr lang="en-US" altLang="ja-JP" sz="2400">
              <a:solidFill>
                <a:srgbClr val="000000"/>
              </a:solidFill>
              <a:latin typeface="ＭＳ Ｐゴシック" charset="-128"/>
            </a:endParaRPr>
          </a:p>
        </p:txBody>
      </p:sp>
      <p:sp>
        <p:nvSpPr>
          <p:cNvPr id="95235" name="テキスト ボックス 6"/>
          <p:cNvSpPr txBox="1">
            <a:spLocks noChangeArrowheads="1"/>
          </p:cNvSpPr>
          <p:nvPr/>
        </p:nvSpPr>
        <p:spPr bwMode="auto">
          <a:xfrm>
            <a:off x="6804025" y="593725"/>
            <a:ext cx="2232025" cy="522288"/>
          </a:xfrm>
          <a:prstGeom prst="rect">
            <a:avLst/>
          </a:prstGeom>
          <a:noFill/>
          <a:ln w="9525">
            <a:solidFill>
              <a:schemeClr val="tx1"/>
            </a:solidFill>
            <a:miter lim="800000"/>
            <a:headEnd/>
            <a:tailEnd/>
          </a:ln>
        </p:spPr>
        <p:txBody>
          <a:bodyPr>
            <a:spAutoFit/>
          </a:bodyPr>
          <a:lstStyle/>
          <a:p>
            <a:pPr algn="dist"/>
            <a:r>
              <a:rPr lang="ja-JP" altLang="en-US" sz="1400">
                <a:solidFill>
                  <a:srgbClr val="000000"/>
                </a:solidFill>
                <a:latin typeface="ＭＳ Ｐゴシック" charset="-128"/>
              </a:rPr>
              <a:t>中医協　総－２</a:t>
            </a:r>
          </a:p>
          <a:p>
            <a:pPr algn="dist"/>
            <a:r>
              <a:rPr lang="ja-JP" altLang="en-US" sz="1400">
                <a:solidFill>
                  <a:srgbClr val="000000"/>
                </a:solidFill>
                <a:latin typeface="ＭＳ Ｐゴシック" charset="-128"/>
              </a:rPr>
              <a:t>平成２４年２月１０日</a:t>
            </a:r>
          </a:p>
        </p:txBody>
      </p:sp>
      <p:sp>
        <p:nvSpPr>
          <p:cNvPr id="81924"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DA9833CB-8C7F-43B3-89AE-97443436D3AA}" type="slidenum">
              <a:rPr kumimoji="1" lang="en-US" altLang="ja-JP" smtClean="0"/>
              <a:pPr fontAlgn="base">
                <a:spcAft>
                  <a:spcPct val="0"/>
                </a:spcAft>
                <a:defRPr/>
              </a:pPr>
              <a:t>35</a:t>
            </a:fld>
            <a:endParaRPr kumimoji="1" lang="en-US" altLang="ja-JP" smtClean="0"/>
          </a:p>
        </p:txBody>
      </p:sp>
    </p:spTree>
    <p:extLst>
      <p:ext uri="{BB962C8B-B14F-4D97-AF65-F5344CB8AC3E}">
        <p14:creationId xmlns:p14="http://schemas.microsoft.com/office/powerpoint/2010/main" xmlns="" val="233945310"/>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6"/>
          <p:cNvGraphicFramePr>
            <a:graphicFrameLocks noGrp="1"/>
          </p:cNvGraphicFramePr>
          <p:nvPr>
            <p:ph idx="1"/>
          </p:nvPr>
        </p:nvGraphicFramePr>
        <p:xfrm>
          <a:off x="459762" y="2780928"/>
          <a:ext cx="8229600" cy="3777692"/>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84053">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nchor="ctr">
                    <a:solidFill>
                      <a:schemeClr val="accent5">
                        <a:lumMod val="20000"/>
                        <a:lumOff val="80000"/>
                      </a:schemeClr>
                    </a:solidFill>
                  </a:tcPr>
                </a:tc>
              </a:tr>
              <a:tr h="3381452">
                <a:tc>
                  <a:txBody>
                    <a:bodyPr/>
                    <a:lstStyle/>
                    <a:p>
                      <a:r>
                        <a:rPr lang="en-US" altLang="ja-JP" sz="2000" dirty="0" smtClean="0">
                          <a:latin typeface="MS UI Gothic" pitchFamily="50" charset="-128"/>
                          <a:ea typeface="MS UI Gothic" pitchFamily="50" charset="-128"/>
                        </a:rPr>
                        <a:t>I002</a:t>
                      </a:r>
                      <a:r>
                        <a:rPr lang="ja-JP" altLang="en-US" sz="2000" dirty="0" smtClean="0">
                          <a:latin typeface="MS UI Gothic" pitchFamily="50" charset="-128"/>
                          <a:ea typeface="MS UI Gothic" pitchFamily="50" charset="-128"/>
                        </a:rPr>
                        <a:t>　通院・在宅精神療法　注３</a:t>
                      </a:r>
                      <a:endParaRPr lang="en-US" altLang="ja-JP" sz="2000" dirty="0" smtClean="0">
                        <a:latin typeface="MS UI Gothic" pitchFamily="50" charset="-128"/>
                        <a:ea typeface="MS UI Gothic" pitchFamily="50" charset="-128"/>
                      </a:endParaRPr>
                    </a:p>
                    <a:p>
                      <a:pPr marL="534988" indent="0"/>
                      <a:r>
                        <a:rPr lang="ja-JP" altLang="en-US" sz="2000" dirty="0" smtClean="0">
                          <a:latin typeface="MS UI Gothic" pitchFamily="50" charset="-128"/>
                          <a:ea typeface="MS UI Gothic" pitchFamily="50" charset="-128"/>
                        </a:rPr>
                        <a:t>（１日につき）</a:t>
                      </a:r>
                    </a:p>
                    <a:p>
                      <a:pPr marL="534988" indent="0"/>
                      <a:r>
                        <a:rPr lang="ja-JP" altLang="en-US" sz="2000" dirty="0" smtClean="0">
                          <a:latin typeface="MS UI Gothic" pitchFamily="50" charset="-128"/>
                          <a:ea typeface="MS UI Gothic" pitchFamily="50" charset="-128"/>
                        </a:rPr>
                        <a:t>２０歳未満加算　　２００点</a:t>
                      </a:r>
                      <a:endParaRPr lang="en-US" altLang="ja-JP" sz="2000" dirty="0" smtClean="0">
                        <a:latin typeface="MS UI Gothic" pitchFamily="50" charset="-128"/>
                        <a:ea typeface="MS UI Gothic" pitchFamily="50" charset="-128"/>
                      </a:endParaRPr>
                    </a:p>
                    <a:p>
                      <a:pPr marL="82550" indent="0">
                        <a:spcBef>
                          <a:spcPts val="600"/>
                        </a:spcBef>
                      </a:pPr>
                      <a:r>
                        <a:rPr lang="ja-JP" altLang="en-US" sz="1800" b="0" dirty="0" smtClean="0">
                          <a:latin typeface="MS UI Gothic" pitchFamily="50" charset="-128"/>
                          <a:ea typeface="MS UI Gothic" pitchFamily="50" charset="-128"/>
                        </a:rPr>
                        <a:t>［算定要件］</a:t>
                      </a:r>
                    </a:p>
                    <a:p>
                      <a:pPr marL="177800" indent="273050"/>
                      <a:r>
                        <a:rPr lang="ja-JP" altLang="en-US" sz="1800" b="0" dirty="0" smtClean="0">
                          <a:latin typeface="MS UI Gothic" pitchFamily="50" charset="-128"/>
                          <a:ea typeface="MS UI Gothic" pitchFamily="50" charset="-128"/>
                        </a:rPr>
                        <a:t>２０歳未満の患者に対して通院・在宅精神療法を行った場合、初診の日から起算して１年以内の期間に行った場合に限り算定する。</a:t>
                      </a:r>
                      <a:r>
                        <a:rPr lang="ja-JP" altLang="en-US" sz="1800" b="0" dirty="0" smtClean="0">
                          <a:solidFill>
                            <a:srgbClr val="FF0000"/>
                          </a:solidFill>
                          <a:latin typeface="MS UI Gothic" pitchFamily="50" charset="-128"/>
                          <a:ea typeface="MS UI Gothic" pitchFamily="50" charset="-128"/>
                        </a:rPr>
                        <a:t>ただし、児童・思春期精神科入院医療管理料を届出ている医療機関において、１６歳未満の患者に対して行った場合は２年以内に限り算定する。</a:t>
                      </a:r>
                      <a:endParaRPr lang="ja-JP" altLang="en-US" sz="1800" b="0" dirty="0">
                        <a:solidFill>
                          <a:srgbClr val="FF0000"/>
                        </a:solidFill>
                        <a:latin typeface="MS UI Gothic" pitchFamily="50" charset="-128"/>
                        <a:ea typeface="MS UI Gothic" pitchFamily="50" charset="-128"/>
                      </a:endParaRPr>
                    </a:p>
                  </a:txBody>
                  <a:tcPr>
                    <a:solidFill>
                      <a:schemeClr val="accent5">
                        <a:lumMod val="20000"/>
                        <a:lumOff val="80000"/>
                      </a:schemeClr>
                    </a:solidFill>
                  </a:tcPr>
                </a:tc>
                <a:tc>
                  <a:txBody>
                    <a:bodyPr/>
                    <a:lstStyle/>
                    <a:p>
                      <a:pPr marL="0" indent="0"/>
                      <a:r>
                        <a:rPr kumimoji="1" lang="en-US" altLang="ja-JP" sz="2000" b="0" baseline="0" dirty="0" smtClean="0">
                          <a:solidFill>
                            <a:schemeClr val="tx1"/>
                          </a:solidFill>
                          <a:latin typeface="MS UI Gothic" pitchFamily="50" charset="-128"/>
                          <a:ea typeface="MS UI Gothic" pitchFamily="50" charset="-128"/>
                          <a:cs typeface="+mn-cs"/>
                        </a:rPr>
                        <a:t>I002</a:t>
                      </a:r>
                      <a:r>
                        <a:rPr kumimoji="1" lang="ja-JP" altLang="en-US" sz="2000" b="0" baseline="0" dirty="0" smtClean="0">
                          <a:solidFill>
                            <a:schemeClr val="tx1"/>
                          </a:solidFill>
                          <a:latin typeface="MS UI Gothic" pitchFamily="50" charset="-128"/>
                          <a:ea typeface="MS UI Gothic" pitchFamily="50" charset="-128"/>
                          <a:cs typeface="+mn-cs"/>
                        </a:rPr>
                        <a:t>　通院・在宅精神療法　注３</a:t>
                      </a:r>
                      <a:endParaRPr kumimoji="1" lang="en-US" altLang="ja-JP" sz="2000" b="0" baseline="0" dirty="0" smtClean="0">
                        <a:solidFill>
                          <a:schemeClr val="tx1"/>
                        </a:solidFill>
                        <a:latin typeface="MS UI Gothic" pitchFamily="50" charset="-128"/>
                        <a:ea typeface="MS UI Gothic" pitchFamily="50" charset="-128"/>
                        <a:cs typeface="+mn-cs"/>
                      </a:endParaRPr>
                    </a:p>
                    <a:p>
                      <a:pPr marL="534988" indent="0"/>
                      <a:r>
                        <a:rPr kumimoji="1" lang="ja-JP" altLang="en-US" sz="2000" b="0" baseline="0" dirty="0" smtClean="0">
                          <a:solidFill>
                            <a:schemeClr val="tx1"/>
                          </a:solidFill>
                          <a:latin typeface="MS UI Gothic" pitchFamily="50" charset="-128"/>
                          <a:ea typeface="MS UI Gothic" pitchFamily="50" charset="-128"/>
                          <a:cs typeface="+mn-cs"/>
                        </a:rPr>
                        <a:t>（１日につき）</a:t>
                      </a:r>
                      <a:endParaRPr kumimoji="1" lang="en-US" altLang="ja-JP" sz="2000" b="0" baseline="0" dirty="0" smtClean="0">
                        <a:solidFill>
                          <a:schemeClr val="tx1"/>
                        </a:solidFill>
                        <a:latin typeface="MS UI Gothic" pitchFamily="50" charset="-128"/>
                        <a:ea typeface="MS UI Gothic" pitchFamily="50" charset="-128"/>
                        <a:cs typeface="+mn-cs"/>
                      </a:endParaRPr>
                    </a:p>
                    <a:p>
                      <a:pPr marL="534988" indent="0"/>
                      <a:r>
                        <a:rPr kumimoji="1" lang="ja-JP" altLang="en-US" sz="2000" b="0" baseline="0" dirty="0" smtClean="0">
                          <a:solidFill>
                            <a:schemeClr val="tx1"/>
                          </a:solidFill>
                          <a:latin typeface="MS UI Gothic" pitchFamily="50" charset="-128"/>
                          <a:ea typeface="MS UI Gothic" pitchFamily="50" charset="-128"/>
                          <a:cs typeface="+mn-cs"/>
                        </a:rPr>
                        <a:t>２０歳未満加算　　２００点</a:t>
                      </a:r>
                    </a:p>
                    <a:p>
                      <a:pPr marL="82550" indent="0">
                        <a:spcBef>
                          <a:spcPts val="600"/>
                        </a:spcBef>
                      </a:pPr>
                      <a:r>
                        <a:rPr kumimoji="1" lang="ja-JP" altLang="en-US" sz="1800" b="0" baseline="0" dirty="0" smtClean="0">
                          <a:solidFill>
                            <a:schemeClr val="tx1"/>
                          </a:solidFill>
                          <a:latin typeface="MS UI Gothic" pitchFamily="50" charset="-128"/>
                          <a:ea typeface="MS UI Gothic" pitchFamily="50" charset="-128"/>
                          <a:cs typeface="+mn-cs"/>
                        </a:rPr>
                        <a:t>［算定要件］</a:t>
                      </a:r>
                    </a:p>
                    <a:p>
                      <a:pPr marL="177800" indent="177800"/>
                      <a:r>
                        <a:rPr kumimoji="1" lang="ja-JP" altLang="en-US" sz="1800" b="0" baseline="0" dirty="0" smtClean="0">
                          <a:solidFill>
                            <a:schemeClr val="tx1"/>
                          </a:solidFill>
                          <a:latin typeface="MS UI Gothic" pitchFamily="50" charset="-128"/>
                          <a:ea typeface="MS UI Gothic" pitchFamily="50" charset="-128"/>
                          <a:cs typeface="+mn-cs"/>
                        </a:rPr>
                        <a:t>２０歳未満の患者に対して通院・在宅精神療法を行った場合、初診の日から起算して１年以内の期間に行った場合に限り算定する。</a:t>
                      </a: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地域における精神医療の評価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6AC56859-5C62-41FE-B128-6CB12FBDBB50}" type="slidenum">
              <a:rPr lang="en-US" sz="1400">
                <a:effectLst>
                  <a:outerShdw blurRad="38100" dist="38100" dir="2700000" algn="tl">
                    <a:srgbClr val="000000">
                      <a:alpha val="43137"/>
                    </a:srgbClr>
                  </a:outerShdw>
                </a:effectLst>
              </a:rPr>
              <a:pPr algn="r">
                <a:defRPr/>
              </a:pPr>
              <a:t>350</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59762" y="908720"/>
            <a:ext cx="8208912" cy="1728192"/>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600"/>
              </a:spcAft>
              <a:defRPr/>
            </a:pPr>
            <a:r>
              <a:rPr kumimoji="0" lang="ja-JP" altLang="en-US" sz="2800" dirty="0">
                <a:latin typeface="MS UI Gothic" pitchFamily="50" charset="-128"/>
                <a:ea typeface="MS UI Gothic" pitchFamily="50" charset="-128"/>
              </a:rPr>
              <a:t>◆通院・在宅精神療法の見直し</a:t>
            </a:r>
            <a:endParaRPr kumimoji="0" lang="en-US" altLang="ja-JP" sz="2800" dirty="0">
              <a:latin typeface="MS UI Gothic" pitchFamily="50" charset="-128"/>
              <a:ea typeface="MS UI Gothic" pitchFamily="50" charset="-128"/>
            </a:endParaRPr>
          </a:p>
          <a:p>
            <a:pPr marL="536575" indent="-358775" fontAlgn="auto">
              <a:spcBef>
                <a:spcPts val="0"/>
              </a:spcBef>
              <a:spcAft>
                <a:spcPts val="0"/>
              </a:spcAft>
              <a:defRPr/>
            </a:pPr>
            <a:r>
              <a:rPr kumimoji="0" lang="ja-JP" altLang="en-US" sz="2400" dirty="0">
                <a:latin typeface="MS UI Gothic" pitchFamily="50" charset="-128"/>
                <a:ea typeface="MS UI Gothic" pitchFamily="50" charset="-128"/>
              </a:rPr>
              <a:t>（</a:t>
            </a:r>
            <a:r>
              <a:rPr kumimoji="0" lang="en-US" altLang="ja-JP" sz="2400" dirty="0">
                <a:latin typeface="MS UI Gothic" pitchFamily="50" charset="-128"/>
                <a:ea typeface="MS UI Gothic" pitchFamily="50" charset="-128"/>
              </a:rPr>
              <a:t>3)</a:t>
            </a:r>
            <a:r>
              <a:rPr kumimoji="0" lang="ja-JP" altLang="en-US" sz="2400" dirty="0">
                <a:latin typeface="MS UI Gothic" pitchFamily="50" charset="-128"/>
                <a:ea typeface="MS UI Gothic" pitchFamily="50" charset="-128"/>
              </a:rPr>
              <a:t>　児童青年の精神科通院治療において、</a:t>
            </a:r>
            <a:r>
              <a:rPr kumimoji="0" lang="ja-JP" altLang="en-US" sz="2400" dirty="0">
                <a:solidFill>
                  <a:srgbClr val="0070C0"/>
                </a:solidFill>
                <a:latin typeface="MS UI Gothic" pitchFamily="50" charset="-128"/>
                <a:ea typeface="MS UI Gothic" pitchFamily="50" charset="-128"/>
              </a:rPr>
              <a:t>１６歳未満では初診日からの平均通院期間が２年以上</a:t>
            </a:r>
            <a:r>
              <a:rPr kumimoji="0" lang="ja-JP" altLang="en-US" sz="2400" dirty="0">
                <a:latin typeface="MS UI Gothic" pitchFamily="50" charset="-128"/>
                <a:ea typeface="MS UI Gothic" pitchFamily="50" charset="-128"/>
              </a:rPr>
              <a:t>であることを踏まえ、通院在宅精神療法の２０歳未満加算の</a:t>
            </a:r>
            <a:r>
              <a:rPr kumimoji="0" lang="ja-JP" altLang="en-US" sz="2400" dirty="0">
                <a:solidFill>
                  <a:srgbClr val="0070C0"/>
                </a:solidFill>
                <a:latin typeface="MS UI Gothic" pitchFamily="50" charset="-128"/>
                <a:ea typeface="MS UI Gothic" pitchFamily="50" charset="-128"/>
              </a:rPr>
              <a:t>要件の見直し</a:t>
            </a:r>
            <a:r>
              <a:rPr kumimoji="0" lang="ja-JP" altLang="en-US" sz="2400" dirty="0">
                <a:latin typeface="MS UI Gothic" pitchFamily="50" charset="-128"/>
                <a:ea typeface="MS UI Gothic" pitchFamily="50" charset="-128"/>
              </a:rPr>
              <a:t>を行う。　　</a:t>
            </a:r>
          </a:p>
        </p:txBody>
      </p:sp>
      <p:sp>
        <p:nvSpPr>
          <p:cNvPr id="7" name="テキスト ボックス 6"/>
          <p:cNvSpPr txBox="1"/>
          <p:nvPr/>
        </p:nvSpPr>
        <p:spPr>
          <a:xfrm>
            <a:off x="7308304" y="2636912"/>
            <a:ext cx="16561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352</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362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地域における精神医療の評価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34F3D8AB-1001-4783-B31B-83A2A554D8BC}" type="slidenum">
              <a:rPr lang="en-US" sz="1400">
                <a:effectLst>
                  <a:outerShdw blurRad="38100" dist="38100" dir="2700000" algn="tl">
                    <a:srgbClr val="000000">
                      <a:alpha val="43137"/>
                    </a:srgbClr>
                  </a:outerShdw>
                </a:effectLst>
              </a:rPr>
              <a:pPr algn="r">
                <a:defRPr/>
              </a:pPr>
              <a:t>351</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59762" y="1124744"/>
            <a:ext cx="8208912" cy="4104456"/>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0"/>
              </a:spcAft>
              <a:defRPr/>
            </a:pPr>
            <a:r>
              <a:rPr kumimoji="0" lang="ja-JP" altLang="en-US" sz="2800" dirty="0">
                <a:latin typeface="MS UI Gothic" pitchFamily="50" charset="-128"/>
                <a:ea typeface="MS UI Gothic" pitchFamily="50" charset="-128"/>
              </a:rPr>
              <a:t>◆向精神薬の多量・多剤投与の適正化</a:t>
            </a:r>
            <a:endParaRPr kumimoji="0" lang="en-US" altLang="ja-JP" sz="2800" dirty="0">
              <a:latin typeface="MS UI Gothic" pitchFamily="50" charset="-128"/>
              <a:ea typeface="MS UI Gothic" pitchFamily="50" charset="-128"/>
            </a:endParaRPr>
          </a:p>
          <a:p>
            <a:pPr marL="273050" indent="-273050" fontAlgn="auto">
              <a:spcBef>
                <a:spcPts val="0"/>
              </a:spcBef>
              <a:spcAft>
                <a:spcPts val="0"/>
              </a:spcAft>
              <a:defRPr/>
            </a:pPr>
            <a:endParaRPr kumimoji="0" lang="en-US" altLang="ja-JP" sz="2400" dirty="0">
              <a:latin typeface="MS UI Gothic" pitchFamily="50" charset="-128"/>
              <a:ea typeface="MS UI Gothic" pitchFamily="50" charset="-128"/>
            </a:endParaRPr>
          </a:p>
          <a:p>
            <a:pPr marL="534988" indent="-355600" fontAlgn="auto">
              <a:spcBef>
                <a:spcPts val="0"/>
              </a:spcBef>
              <a:spcAft>
                <a:spcPts val="0"/>
              </a:spcAft>
              <a:defRPr/>
            </a:pPr>
            <a:r>
              <a:rPr kumimoji="0" lang="ja-JP" altLang="en-US" sz="2400" dirty="0">
                <a:latin typeface="MS UI Gothic" pitchFamily="50" charset="-128"/>
                <a:ea typeface="MS UI Gothic" pitchFamily="50" charset="-128"/>
              </a:rPr>
              <a:t>（</a:t>
            </a:r>
            <a:r>
              <a:rPr kumimoji="0" lang="en-US" altLang="ja-JP" sz="2400" dirty="0">
                <a:latin typeface="MS UI Gothic" pitchFamily="50" charset="-128"/>
                <a:ea typeface="MS UI Gothic" pitchFamily="50" charset="-128"/>
              </a:rPr>
              <a:t>1</a:t>
            </a:r>
            <a:r>
              <a:rPr kumimoji="0" lang="ja-JP" altLang="en-US" sz="2400" dirty="0">
                <a:latin typeface="MS UI Gothic" pitchFamily="50" charset="-128"/>
                <a:ea typeface="MS UI Gothic" pitchFamily="50" charset="-128"/>
              </a:rPr>
              <a:t>）　向精神薬は多量に使用しても治療効果を高めないばかりか、副作用のリスクを高めることが知られており、精神科継続外来支援・指導料について、</a:t>
            </a:r>
            <a:r>
              <a:rPr kumimoji="0" lang="ja-JP" altLang="en-US" sz="2400" dirty="0">
                <a:solidFill>
                  <a:srgbClr val="0070C0"/>
                </a:solidFill>
                <a:latin typeface="MS UI Gothic" pitchFamily="50" charset="-128"/>
                <a:ea typeface="MS UI Gothic" pitchFamily="50" charset="-128"/>
              </a:rPr>
              <a:t>抗不安薬又は睡眠薬</a:t>
            </a:r>
            <a:r>
              <a:rPr kumimoji="0" lang="ja-JP" altLang="en-US" sz="2400" dirty="0">
                <a:latin typeface="MS UI Gothic" pitchFamily="50" charset="-128"/>
                <a:ea typeface="MS UI Gothic" pitchFamily="50" charset="-128"/>
              </a:rPr>
              <a:t>の処方薬剤数が</a:t>
            </a:r>
            <a:r>
              <a:rPr kumimoji="0" lang="ja-JP" altLang="en-US" sz="2400" dirty="0">
                <a:solidFill>
                  <a:srgbClr val="0070C0"/>
                </a:solidFill>
                <a:latin typeface="MS UI Gothic" pitchFamily="50" charset="-128"/>
                <a:ea typeface="MS UI Gothic" pitchFamily="50" charset="-128"/>
              </a:rPr>
              <a:t>２剤以下</a:t>
            </a:r>
            <a:r>
              <a:rPr kumimoji="0" lang="ja-JP" altLang="en-US" sz="2400" dirty="0">
                <a:latin typeface="MS UI Gothic" pitchFamily="50" charset="-128"/>
                <a:ea typeface="MS UI Gothic" pitchFamily="50" charset="-128"/>
              </a:rPr>
              <a:t>の場合と、</a:t>
            </a:r>
            <a:r>
              <a:rPr kumimoji="0" lang="ja-JP" altLang="en-US" sz="2400" dirty="0">
                <a:solidFill>
                  <a:srgbClr val="0070C0"/>
                </a:solidFill>
                <a:latin typeface="MS UI Gothic" pitchFamily="50" charset="-128"/>
                <a:ea typeface="MS UI Gothic" pitchFamily="50" charset="-128"/>
              </a:rPr>
              <a:t>３剤以上</a:t>
            </a:r>
            <a:r>
              <a:rPr kumimoji="0" lang="ja-JP" altLang="en-US" sz="2400" dirty="0">
                <a:latin typeface="MS UI Gothic" pitchFamily="50" charset="-128"/>
                <a:ea typeface="MS UI Gothic" pitchFamily="50" charset="-128"/>
              </a:rPr>
              <a:t>の場合で分けて評価を行う。</a:t>
            </a:r>
            <a:endParaRPr kumimoji="0" lang="en-US" altLang="ja-JP" sz="2400" dirty="0">
              <a:latin typeface="MS UI Gothic" pitchFamily="50" charset="-128"/>
              <a:ea typeface="MS UI Gothic" pitchFamily="50" charset="-128"/>
            </a:endParaRPr>
          </a:p>
          <a:p>
            <a:pPr marL="534988" indent="-355600" fontAlgn="auto">
              <a:spcBef>
                <a:spcPts val="0"/>
              </a:spcBef>
              <a:spcAft>
                <a:spcPts val="0"/>
              </a:spcAft>
              <a:defRPr/>
            </a:pPr>
            <a:endParaRPr kumimoji="0" lang="en-US" altLang="ja-JP" sz="2400" dirty="0">
              <a:latin typeface="MS UI Gothic" pitchFamily="50" charset="-128"/>
              <a:ea typeface="MS UI Gothic" pitchFamily="50" charset="-128"/>
            </a:endParaRPr>
          </a:p>
          <a:p>
            <a:pPr marL="534988" indent="-355600" fontAlgn="auto">
              <a:spcBef>
                <a:spcPts val="0"/>
              </a:spcBef>
              <a:spcAft>
                <a:spcPts val="0"/>
              </a:spcAft>
              <a:defRPr/>
            </a:pPr>
            <a:r>
              <a:rPr kumimoji="0" lang="ja-JP" altLang="en-US" sz="2400" dirty="0">
                <a:latin typeface="MS UI Gothic" pitchFamily="50" charset="-128"/>
                <a:ea typeface="MS UI Gothic" pitchFamily="50" charset="-128"/>
              </a:rPr>
              <a:t>（</a:t>
            </a:r>
            <a:r>
              <a:rPr kumimoji="0" lang="en-US" altLang="ja-JP" sz="2400" dirty="0">
                <a:latin typeface="MS UI Gothic" pitchFamily="50" charset="-128"/>
                <a:ea typeface="MS UI Gothic" pitchFamily="50" charset="-128"/>
              </a:rPr>
              <a:t>2)</a:t>
            </a:r>
            <a:r>
              <a:rPr kumimoji="0" lang="ja-JP" altLang="en-US" sz="2400" dirty="0">
                <a:latin typeface="MS UI Gothic" pitchFamily="50" charset="-128"/>
                <a:ea typeface="MS UI Gothic" pitchFamily="50" charset="-128"/>
              </a:rPr>
              <a:t>　抗精神病薬を服用中の患者に対して、</a:t>
            </a:r>
            <a:r>
              <a:rPr kumimoji="0" lang="ja-JP" altLang="en-US" sz="2400" dirty="0">
                <a:solidFill>
                  <a:srgbClr val="0070C0"/>
                </a:solidFill>
                <a:latin typeface="MS UI Gothic" pitchFamily="50" charset="-128"/>
                <a:ea typeface="MS UI Gothic" pitchFamily="50" charset="-128"/>
              </a:rPr>
              <a:t>薬原性錐体外路症状評価尺度（ＤＩＥＰＳＳ）</a:t>
            </a:r>
            <a:r>
              <a:rPr kumimoji="0" lang="ja-JP" altLang="en-US" sz="2400" dirty="0">
                <a:latin typeface="MS UI Gothic" pitchFamily="50" charset="-128"/>
                <a:ea typeface="MS UI Gothic" pitchFamily="50" charset="-128"/>
              </a:rPr>
              <a:t>を用いて薬原性錐体外路症状の重症度評価を行った場合について、評価を新設する。</a:t>
            </a:r>
          </a:p>
        </p:txBody>
      </p:sp>
    </p:spTree>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6"/>
          <p:cNvGraphicFramePr>
            <a:graphicFrameLocks noGrp="1"/>
          </p:cNvGraphicFramePr>
          <p:nvPr>
            <p:ph idx="1"/>
            <p:extLst>
              <p:ext uri="{D42A27DB-BD31-4B8C-83A1-F6EECF244321}">
                <p14:modId xmlns:p14="http://schemas.microsoft.com/office/powerpoint/2010/main" xmlns="" val="3699946731"/>
              </p:ext>
            </p:extLst>
          </p:nvPr>
        </p:nvGraphicFramePr>
        <p:xfrm>
          <a:off x="467544" y="332656"/>
          <a:ext cx="8229600" cy="6336704"/>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79255">
                <a:tc>
                  <a:txBody>
                    <a:bodyPr/>
                    <a:lstStyle/>
                    <a:p>
                      <a:pPr algn="ctr"/>
                      <a:r>
                        <a:rPr kumimoji="1" lang="ja-JP" altLang="en-US" sz="1700" b="1" dirty="0" smtClean="0">
                          <a:solidFill>
                            <a:srgbClr val="FF0000"/>
                          </a:solidFill>
                          <a:latin typeface="MS UI Gothic" pitchFamily="50" charset="-128"/>
                          <a:ea typeface="MS UI Gothic" pitchFamily="50" charset="-128"/>
                        </a:rPr>
                        <a:t>改　定　後</a:t>
                      </a:r>
                      <a:endParaRPr kumimoji="1" lang="ja-JP" altLang="en-US" sz="17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700" dirty="0" smtClean="0">
                          <a:latin typeface="MS UI Gothic" pitchFamily="50" charset="-128"/>
                          <a:ea typeface="MS UI Gothic" pitchFamily="50" charset="-128"/>
                        </a:rPr>
                        <a:t>現　　行</a:t>
                      </a:r>
                      <a:endParaRPr kumimoji="1" lang="ja-JP" altLang="en-US" sz="1700" dirty="0">
                        <a:latin typeface="MS UI Gothic" pitchFamily="50" charset="-128"/>
                        <a:ea typeface="MS UI Gothic" pitchFamily="50" charset="-128"/>
                      </a:endParaRPr>
                    </a:p>
                  </a:txBody>
                  <a:tcPr anchor="ctr">
                    <a:solidFill>
                      <a:schemeClr val="accent5">
                        <a:lumMod val="20000"/>
                        <a:lumOff val="80000"/>
                      </a:schemeClr>
                    </a:solidFill>
                  </a:tcPr>
                </a:tc>
              </a:tr>
              <a:tr h="5957449">
                <a:tc>
                  <a:txBody>
                    <a:bodyPr/>
                    <a:lstStyle/>
                    <a:p>
                      <a:r>
                        <a:rPr lang="en-US" altLang="ja-JP" sz="1600" dirty="0" smtClean="0">
                          <a:latin typeface="MS UI Gothic" pitchFamily="50" charset="-128"/>
                          <a:ea typeface="MS UI Gothic" pitchFamily="50" charset="-128"/>
                        </a:rPr>
                        <a:t>I002-2</a:t>
                      </a:r>
                      <a:r>
                        <a:rPr lang="ja-JP" altLang="en-US" sz="1600" dirty="0" smtClean="0">
                          <a:latin typeface="MS UI Gothic" pitchFamily="50" charset="-128"/>
                          <a:ea typeface="MS UI Gothic" pitchFamily="50" charset="-128"/>
                        </a:rPr>
                        <a:t>　精神科継続外来支援・指導料</a:t>
                      </a:r>
                      <a:endParaRPr lang="en-US" altLang="ja-JP" sz="1600" dirty="0" smtClean="0">
                        <a:latin typeface="MS UI Gothic" pitchFamily="50" charset="-128"/>
                        <a:ea typeface="MS UI Gothic" pitchFamily="50" charset="-128"/>
                      </a:endParaRPr>
                    </a:p>
                    <a:p>
                      <a:pPr marL="712788" indent="0">
                        <a:spcAft>
                          <a:spcPts val="600"/>
                        </a:spcAft>
                      </a:pPr>
                      <a:r>
                        <a:rPr lang="ja-JP" altLang="en-US" sz="1600" dirty="0" smtClean="0">
                          <a:latin typeface="MS UI Gothic" pitchFamily="50" charset="-128"/>
                          <a:ea typeface="MS UI Gothic" pitchFamily="50" charset="-128"/>
                        </a:rPr>
                        <a:t>（１日につき）　　　　　　　　５５点</a:t>
                      </a:r>
                    </a:p>
                    <a:p>
                      <a:pPr marL="273050" indent="-177800"/>
                      <a:r>
                        <a:rPr lang="ja-JP" altLang="en-US" sz="1600" dirty="0" smtClean="0">
                          <a:latin typeface="MS UI Gothic" pitchFamily="50" charset="-128"/>
                          <a:ea typeface="MS UI Gothic" pitchFamily="50" charset="-128"/>
                        </a:rPr>
                        <a:t>①　入院中の患者以外の患者について、精神科を担当する医師が、患者又はその家族等に対して、病状、服薬状況及び副作用の有無等の確認を主とした支援を行った場合に、患者１人につき１日に１回に限り算定する。</a:t>
                      </a:r>
                    </a:p>
                    <a:p>
                      <a:pPr marL="273050" indent="-177800"/>
                      <a:r>
                        <a:rPr lang="ja-JP" altLang="en-US" sz="1600" b="0" dirty="0" smtClean="0">
                          <a:solidFill>
                            <a:srgbClr val="FF0000"/>
                          </a:solidFill>
                          <a:latin typeface="MS UI Gothic" pitchFamily="50" charset="-128"/>
                          <a:ea typeface="MS UI Gothic" pitchFamily="50" charset="-128"/>
                        </a:rPr>
                        <a:t>②　当該患者に対して、１回の処方において、３剤以上の抗不安薬又は３剤以上の睡眠薬を投与した場合は、所定点数の１００分の８０に相当する点数を算定する。</a:t>
                      </a:r>
                    </a:p>
                    <a:p>
                      <a:pPr marL="273050" indent="-177800"/>
                      <a:r>
                        <a:rPr lang="ja-JP" altLang="en-US" sz="1600" dirty="0" smtClean="0">
                          <a:latin typeface="MS UI Gothic" pitchFamily="50" charset="-128"/>
                          <a:ea typeface="MS UI Gothic" pitchFamily="50" charset="-128"/>
                        </a:rPr>
                        <a:t>③　医師による支援と併せて、精神科を担当する医師の指示の下、保健師、看護師、作業療法士又は精神保健福祉士が、患者又はその家族等に対して、療養生活環境を整備するための支援を行った場合は、所定点数に４０点を加算する。</a:t>
                      </a:r>
                    </a:p>
                    <a:p>
                      <a:pPr marL="273050" indent="-177800"/>
                      <a:r>
                        <a:rPr lang="ja-JP" altLang="en-US" sz="1600" b="0" dirty="0" smtClean="0">
                          <a:solidFill>
                            <a:srgbClr val="FF0000"/>
                          </a:solidFill>
                          <a:latin typeface="MS UI Gothic" pitchFamily="50" charset="-128"/>
                          <a:ea typeface="MS UI Gothic" pitchFamily="50" charset="-128"/>
                        </a:rPr>
                        <a:t>④　抗精神病薬を服用している患者について、薬原性錐体外路症状評価尺度（ＤＩＥＰＳＳ）を用いて薬原性錐体外路症状の重症度評価を行った場合は、月１回に限り所定点数に２５点を加算する。</a:t>
                      </a:r>
                    </a:p>
                    <a:p>
                      <a:pPr marL="177800" indent="-177800">
                        <a:spcBef>
                          <a:spcPts val="600"/>
                        </a:spcBef>
                      </a:pPr>
                      <a:r>
                        <a:rPr lang="ja-JP" altLang="en-US" sz="1600" dirty="0" smtClean="0">
                          <a:latin typeface="MS UI Gothic" pitchFamily="50" charset="-128"/>
                          <a:ea typeface="MS UI Gothic" pitchFamily="50" charset="-128"/>
                        </a:rPr>
                        <a:t>（以下略）</a:t>
                      </a:r>
                    </a:p>
                  </a:txBody>
                  <a:tcPr>
                    <a:solidFill>
                      <a:schemeClr val="accent5">
                        <a:lumMod val="20000"/>
                        <a:lumOff val="80000"/>
                      </a:schemeClr>
                    </a:solidFill>
                  </a:tcPr>
                </a:tc>
                <a:tc>
                  <a:txBody>
                    <a:bodyPr/>
                    <a:lstStyle/>
                    <a:p>
                      <a:pPr marL="0" indent="0"/>
                      <a:r>
                        <a:rPr kumimoji="1" lang="en-US" altLang="ja-JP" sz="1600" b="0" baseline="0" dirty="0" smtClean="0">
                          <a:solidFill>
                            <a:schemeClr val="tx1"/>
                          </a:solidFill>
                          <a:latin typeface="MS UI Gothic" pitchFamily="50" charset="-128"/>
                          <a:ea typeface="MS UI Gothic" pitchFamily="50" charset="-128"/>
                          <a:cs typeface="+mn-cs"/>
                        </a:rPr>
                        <a:t>I002-2</a:t>
                      </a:r>
                      <a:r>
                        <a:rPr kumimoji="1" lang="ja-JP" altLang="en-US" sz="1600" b="0" baseline="0" dirty="0" smtClean="0">
                          <a:solidFill>
                            <a:schemeClr val="tx1"/>
                          </a:solidFill>
                          <a:latin typeface="MS UI Gothic" pitchFamily="50" charset="-128"/>
                          <a:ea typeface="MS UI Gothic" pitchFamily="50" charset="-128"/>
                          <a:cs typeface="+mn-cs"/>
                        </a:rPr>
                        <a:t>　精神科継続外来支援・指導料</a:t>
                      </a:r>
                      <a:endParaRPr kumimoji="1" lang="en-US" altLang="ja-JP" sz="1600" b="0" baseline="0" dirty="0" smtClean="0">
                        <a:solidFill>
                          <a:schemeClr val="tx1"/>
                        </a:solidFill>
                        <a:latin typeface="MS UI Gothic" pitchFamily="50" charset="-128"/>
                        <a:ea typeface="MS UI Gothic" pitchFamily="50" charset="-128"/>
                        <a:cs typeface="+mn-cs"/>
                      </a:endParaRPr>
                    </a:p>
                    <a:p>
                      <a:pPr marL="712788" indent="0">
                        <a:spcAft>
                          <a:spcPts val="600"/>
                        </a:spcAft>
                      </a:pPr>
                      <a:r>
                        <a:rPr kumimoji="1" lang="ja-JP" altLang="en-US" sz="1600" b="0" baseline="0" dirty="0" smtClean="0">
                          <a:solidFill>
                            <a:schemeClr val="tx1"/>
                          </a:solidFill>
                          <a:latin typeface="MS UI Gothic" pitchFamily="50" charset="-128"/>
                          <a:ea typeface="MS UI Gothic" pitchFamily="50" charset="-128"/>
                          <a:cs typeface="+mn-cs"/>
                        </a:rPr>
                        <a:t>（１日につき）　　　　　　　　５５点</a:t>
                      </a:r>
                    </a:p>
                    <a:p>
                      <a:pPr marL="273050" indent="-177800"/>
                      <a:r>
                        <a:rPr kumimoji="1" lang="ja-JP" altLang="en-US" sz="1600" b="0" baseline="0" dirty="0" smtClean="0">
                          <a:solidFill>
                            <a:schemeClr val="tx1"/>
                          </a:solidFill>
                          <a:latin typeface="MS UI Gothic" pitchFamily="50" charset="-128"/>
                          <a:ea typeface="MS UI Gothic" pitchFamily="50" charset="-128"/>
                          <a:cs typeface="+mn-cs"/>
                        </a:rPr>
                        <a:t>①　入院中の患者以外の患者について、精神科を担当する医師が、患者又はその家族等に対して、病状、服薬状況及び副作用の有無等の確認を主とした支援を行った場合に、患者１人につき１日に１回に限り算定する。</a:t>
                      </a:r>
                    </a:p>
                    <a:p>
                      <a:pPr marL="273050" indent="-177800"/>
                      <a:endParaRPr kumimoji="1" lang="en-US" altLang="ja-JP" sz="1600" b="0" baseline="0" dirty="0" smtClean="0">
                        <a:solidFill>
                          <a:schemeClr val="tx1"/>
                        </a:solidFill>
                        <a:latin typeface="MS UI Gothic" pitchFamily="50" charset="-128"/>
                        <a:ea typeface="MS UI Gothic" pitchFamily="50" charset="-128"/>
                        <a:cs typeface="+mn-cs"/>
                      </a:endParaRPr>
                    </a:p>
                    <a:p>
                      <a:pPr marL="273050" indent="-177800"/>
                      <a:endParaRPr kumimoji="1" lang="en-US" altLang="ja-JP" sz="1600" b="0" baseline="0" dirty="0" smtClean="0">
                        <a:solidFill>
                          <a:schemeClr val="tx1"/>
                        </a:solidFill>
                        <a:latin typeface="MS UI Gothic" pitchFamily="50" charset="-128"/>
                        <a:ea typeface="MS UI Gothic" pitchFamily="50" charset="-128"/>
                        <a:cs typeface="+mn-cs"/>
                      </a:endParaRPr>
                    </a:p>
                    <a:p>
                      <a:pPr marL="273050" indent="-177800"/>
                      <a:endParaRPr kumimoji="1" lang="en-US" altLang="ja-JP" sz="1600" b="0" baseline="0" dirty="0" smtClean="0">
                        <a:solidFill>
                          <a:schemeClr val="tx1"/>
                        </a:solidFill>
                        <a:latin typeface="MS UI Gothic" pitchFamily="50" charset="-128"/>
                        <a:ea typeface="MS UI Gothic" pitchFamily="50" charset="-128"/>
                        <a:cs typeface="+mn-cs"/>
                      </a:endParaRPr>
                    </a:p>
                    <a:p>
                      <a:pPr marL="273050" indent="-177800"/>
                      <a:endParaRPr kumimoji="1" lang="en-US" altLang="ja-JP" sz="1600" b="0" baseline="0" dirty="0" smtClean="0">
                        <a:solidFill>
                          <a:schemeClr val="tx1"/>
                        </a:solidFill>
                        <a:latin typeface="MS UI Gothic" pitchFamily="50" charset="-128"/>
                        <a:ea typeface="MS UI Gothic" pitchFamily="50" charset="-128"/>
                        <a:cs typeface="+mn-cs"/>
                      </a:endParaRPr>
                    </a:p>
                    <a:p>
                      <a:pPr marL="273050" indent="-177800"/>
                      <a:r>
                        <a:rPr kumimoji="1" lang="ja-JP" altLang="en-US" sz="1600" b="0" baseline="0" dirty="0" smtClean="0">
                          <a:solidFill>
                            <a:schemeClr val="tx1"/>
                          </a:solidFill>
                          <a:latin typeface="MS UI Gothic" pitchFamily="50" charset="-128"/>
                          <a:ea typeface="MS UI Gothic" pitchFamily="50" charset="-128"/>
                          <a:cs typeface="+mn-cs"/>
                        </a:rPr>
                        <a:t>②　医師による支援と併せて、精神科を担当する医師の指示の下、保健師、看護師、作業療法士又は精神保健福祉士が、患者又はその家族等に対して、療養生活環境を整備するための支援を行った場合は、所定点数に４０点を加算する。</a:t>
                      </a:r>
                    </a:p>
                    <a:p>
                      <a:pPr marL="0" indent="0"/>
                      <a:endParaRPr kumimoji="1" lang="en-US" altLang="ja-JP" sz="1600" b="0" baseline="0" dirty="0" smtClean="0">
                        <a:solidFill>
                          <a:schemeClr val="tx1"/>
                        </a:solidFill>
                        <a:latin typeface="MS UI Gothic" pitchFamily="50" charset="-128"/>
                        <a:ea typeface="MS UI Gothic" pitchFamily="50" charset="-128"/>
                        <a:cs typeface="+mn-cs"/>
                      </a:endParaRPr>
                    </a:p>
                    <a:p>
                      <a:pPr marL="0" indent="0"/>
                      <a:endParaRPr kumimoji="1" lang="en-US" altLang="ja-JP" sz="1600" b="0" baseline="0" dirty="0" smtClean="0">
                        <a:solidFill>
                          <a:schemeClr val="tx1"/>
                        </a:solidFill>
                        <a:latin typeface="MS UI Gothic" pitchFamily="50" charset="-128"/>
                        <a:ea typeface="MS UI Gothic" pitchFamily="50" charset="-128"/>
                        <a:cs typeface="+mn-cs"/>
                      </a:endParaRPr>
                    </a:p>
                    <a:p>
                      <a:pPr marL="0" indent="0"/>
                      <a:endParaRPr kumimoji="1" lang="en-US" altLang="ja-JP" sz="1600" b="0" baseline="0" dirty="0" smtClean="0">
                        <a:solidFill>
                          <a:schemeClr val="tx1"/>
                        </a:solidFill>
                        <a:latin typeface="MS UI Gothic" pitchFamily="50" charset="-128"/>
                        <a:ea typeface="MS UI Gothic" pitchFamily="50" charset="-128"/>
                        <a:cs typeface="+mn-cs"/>
                      </a:endParaRPr>
                    </a:p>
                    <a:p>
                      <a:pPr marL="0" indent="0"/>
                      <a:endParaRPr kumimoji="1" lang="en-US" altLang="ja-JP" sz="1600" b="0" baseline="0" dirty="0" smtClean="0">
                        <a:solidFill>
                          <a:schemeClr val="tx1"/>
                        </a:solidFill>
                        <a:latin typeface="MS UI Gothic" pitchFamily="50" charset="-128"/>
                        <a:ea typeface="MS UI Gothic" pitchFamily="50" charset="-128"/>
                        <a:cs typeface="+mn-cs"/>
                      </a:endParaRPr>
                    </a:p>
                    <a:p>
                      <a:pPr marL="0" indent="0"/>
                      <a:endParaRPr kumimoji="1" lang="en-US" altLang="ja-JP" sz="1600" b="0" baseline="0" dirty="0" smtClean="0">
                        <a:solidFill>
                          <a:schemeClr val="tx1"/>
                        </a:solidFill>
                        <a:latin typeface="MS UI Gothic" pitchFamily="50" charset="-128"/>
                        <a:ea typeface="MS UI Gothic" pitchFamily="50" charset="-128"/>
                        <a:cs typeface="+mn-cs"/>
                      </a:endParaRPr>
                    </a:p>
                    <a:p>
                      <a:pPr marL="177800" indent="-177800"/>
                      <a:endParaRPr kumimoji="1" lang="ja-JP" altLang="en-US" sz="16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57203D1-4610-458E-82D4-D605E5D0E787}" type="slidenum">
              <a:rPr lang="en-US" sz="1400">
                <a:effectLst>
                  <a:outerShdw blurRad="38100" dist="38100" dir="2700000" algn="tl">
                    <a:srgbClr val="000000">
                      <a:alpha val="43137"/>
                    </a:srgbClr>
                  </a:outerShdw>
                </a:effectLst>
              </a:rPr>
              <a:pPr algn="r">
                <a:defRPr/>
              </a:pPr>
              <a:t>352</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7308304" y="188640"/>
            <a:ext cx="16561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353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362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6"/>
          <p:cNvGraphicFramePr>
            <a:graphicFrameLocks noGrp="1"/>
          </p:cNvGraphicFramePr>
          <p:nvPr>
            <p:ph idx="1"/>
          </p:nvPr>
        </p:nvGraphicFramePr>
        <p:xfrm>
          <a:off x="478976" y="3212976"/>
          <a:ext cx="8229600" cy="3384376"/>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04854">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nchor="ctr">
                    <a:solidFill>
                      <a:schemeClr val="accent5">
                        <a:lumMod val="20000"/>
                        <a:lumOff val="80000"/>
                      </a:schemeClr>
                    </a:solidFill>
                  </a:tcPr>
                </a:tc>
              </a:tr>
              <a:tr h="2979522">
                <a:tc>
                  <a:txBody>
                    <a:bodyPr/>
                    <a:lstStyle/>
                    <a:p>
                      <a:r>
                        <a:rPr lang="en-US" altLang="ja-JP" sz="2000" dirty="0" smtClean="0">
                          <a:latin typeface="MS UI Gothic" pitchFamily="50" charset="-128"/>
                          <a:ea typeface="MS UI Gothic" pitchFamily="50" charset="-128"/>
                        </a:rPr>
                        <a:t>I003-2</a:t>
                      </a:r>
                      <a:r>
                        <a:rPr lang="ja-JP" altLang="en-US" sz="2000" dirty="0" smtClean="0">
                          <a:latin typeface="MS UI Gothic" pitchFamily="50" charset="-128"/>
                          <a:ea typeface="MS UI Gothic" pitchFamily="50" charset="-128"/>
                        </a:rPr>
                        <a:t>　認知療法・認知行動療法</a:t>
                      </a:r>
                      <a:endParaRPr lang="en-US" altLang="ja-JP" sz="2000" dirty="0" smtClean="0">
                        <a:latin typeface="MS UI Gothic" pitchFamily="50" charset="-128"/>
                        <a:ea typeface="MS UI Gothic" pitchFamily="50" charset="-128"/>
                      </a:endParaRPr>
                    </a:p>
                    <a:p>
                      <a:pPr marL="534988" indent="0"/>
                      <a:r>
                        <a:rPr lang="ja-JP" altLang="en-US" sz="2000" dirty="0" smtClean="0">
                          <a:latin typeface="MS UI Gothic" pitchFamily="50" charset="-128"/>
                          <a:ea typeface="MS UI Gothic" pitchFamily="50" charset="-128"/>
                        </a:rPr>
                        <a:t>（１日につき）　　</a:t>
                      </a:r>
                      <a:endParaRPr lang="en-US" altLang="ja-JP" sz="2000" dirty="0" smtClean="0">
                        <a:latin typeface="MS UI Gothic" pitchFamily="50" charset="-128"/>
                        <a:ea typeface="MS UI Gothic" pitchFamily="50" charset="-128"/>
                      </a:endParaRPr>
                    </a:p>
                    <a:p>
                      <a:pPr marL="355600" indent="-177800"/>
                      <a:r>
                        <a:rPr lang="ja-JP" altLang="en-US" sz="2000" b="1" dirty="0" smtClean="0">
                          <a:solidFill>
                            <a:srgbClr val="FF0000"/>
                          </a:solidFill>
                          <a:latin typeface="MS UI Gothic" pitchFamily="50" charset="-128"/>
                          <a:ea typeface="MS UI Gothic" pitchFamily="50" charset="-128"/>
                        </a:rPr>
                        <a:t>１　地域の精神科救急医療体制を確保するために必要な協力等を行っている精神保険指定医による場合</a:t>
                      </a:r>
                      <a:endParaRPr lang="en-US" altLang="ja-JP" sz="2000" b="1" dirty="0" smtClean="0">
                        <a:solidFill>
                          <a:srgbClr val="FF0000"/>
                        </a:solidFill>
                        <a:latin typeface="MS UI Gothic" pitchFamily="50" charset="-128"/>
                        <a:ea typeface="MS UI Gothic" pitchFamily="50" charset="-128"/>
                      </a:endParaRPr>
                    </a:p>
                    <a:p>
                      <a:pPr marL="2600325" indent="0"/>
                      <a:r>
                        <a:rPr lang="ja-JP" altLang="en-US" sz="2000" b="1" dirty="0" smtClean="0">
                          <a:solidFill>
                            <a:srgbClr val="FF0000"/>
                          </a:solidFill>
                          <a:latin typeface="MS UI Gothic" pitchFamily="50" charset="-128"/>
                          <a:ea typeface="MS UI Gothic" pitchFamily="50" charset="-128"/>
                        </a:rPr>
                        <a:t>５００点（新）　　</a:t>
                      </a:r>
                      <a:endParaRPr lang="en-US" altLang="ja-JP" sz="2000" b="1" dirty="0" smtClean="0">
                        <a:solidFill>
                          <a:srgbClr val="FF0000"/>
                        </a:solidFill>
                        <a:latin typeface="MS UI Gothic" pitchFamily="50" charset="-128"/>
                        <a:ea typeface="MS UI Gothic" pitchFamily="50" charset="-128"/>
                      </a:endParaRPr>
                    </a:p>
                    <a:p>
                      <a:r>
                        <a:rPr lang="ja-JP" altLang="en-US" sz="2000" b="1" dirty="0" smtClean="0">
                          <a:solidFill>
                            <a:srgbClr val="FF0000"/>
                          </a:solidFill>
                          <a:latin typeface="MS UI Gothic" pitchFamily="50" charset="-128"/>
                          <a:ea typeface="MS UI Gothic" pitchFamily="50" charset="-128"/>
                        </a:rPr>
                        <a:t>　</a:t>
                      </a:r>
                      <a:endParaRPr lang="en-US" altLang="ja-JP" sz="2000" b="1" dirty="0" smtClean="0">
                        <a:solidFill>
                          <a:srgbClr val="FF0000"/>
                        </a:solidFill>
                        <a:latin typeface="MS UI Gothic" pitchFamily="50" charset="-128"/>
                        <a:ea typeface="MS UI Gothic" pitchFamily="50" charset="-128"/>
                      </a:endParaRPr>
                    </a:p>
                    <a:p>
                      <a:pPr marL="177800" indent="0"/>
                      <a:r>
                        <a:rPr lang="ja-JP" altLang="en-US" sz="2000" b="1" dirty="0" smtClean="0">
                          <a:solidFill>
                            <a:srgbClr val="FF0000"/>
                          </a:solidFill>
                          <a:latin typeface="MS UI Gothic" pitchFamily="50" charset="-128"/>
                          <a:ea typeface="MS UI Gothic" pitchFamily="50" charset="-128"/>
                        </a:rPr>
                        <a:t>２　１以外の場合　　　　４２０点（改）</a:t>
                      </a:r>
                      <a:endParaRPr lang="ja-JP" altLang="en-US" sz="2000" dirty="0" smtClean="0">
                        <a:latin typeface="MS UI Gothic" pitchFamily="50" charset="-128"/>
                        <a:ea typeface="MS UI Gothic" pitchFamily="50" charset="-128"/>
                      </a:endParaRPr>
                    </a:p>
                  </a:txBody>
                  <a:tcPr>
                    <a:solidFill>
                      <a:schemeClr val="accent5">
                        <a:lumMod val="20000"/>
                        <a:lumOff val="80000"/>
                      </a:schemeClr>
                    </a:solidFill>
                  </a:tcPr>
                </a:tc>
                <a:tc>
                  <a:txBody>
                    <a:bodyPr/>
                    <a:lstStyle/>
                    <a:p>
                      <a:pPr marL="0" indent="0"/>
                      <a:r>
                        <a:rPr kumimoji="1" lang="en-US" altLang="ja-JP" sz="2000" b="0" baseline="0" dirty="0" smtClean="0">
                          <a:solidFill>
                            <a:schemeClr val="tx1"/>
                          </a:solidFill>
                          <a:latin typeface="MS UI Gothic" pitchFamily="50" charset="-128"/>
                          <a:ea typeface="MS UI Gothic" pitchFamily="50" charset="-128"/>
                          <a:cs typeface="+mn-cs"/>
                        </a:rPr>
                        <a:t>I003-2</a:t>
                      </a:r>
                      <a:r>
                        <a:rPr kumimoji="1" lang="ja-JP" altLang="en-US" sz="2000" b="0" baseline="0" dirty="0" smtClean="0">
                          <a:solidFill>
                            <a:schemeClr val="tx1"/>
                          </a:solidFill>
                          <a:latin typeface="MS UI Gothic" pitchFamily="50" charset="-128"/>
                          <a:ea typeface="MS UI Gothic" pitchFamily="50" charset="-128"/>
                          <a:cs typeface="+mn-cs"/>
                        </a:rPr>
                        <a:t>　認知療法・認知行動療法</a:t>
                      </a:r>
                      <a:endParaRPr kumimoji="1" lang="en-US" altLang="ja-JP" sz="2000" b="0" baseline="0" dirty="0" smtClean="0">
                        <a:solidFill>
                          <a:schemeClr val="tx1"/>
                        </a:solidFill>
                        <a:latin typeface="MS UI Gothic" pitchFamily="50" charset="-128"/>
                        <a:ea typeface="MS UI Gothic" pitchFamily="50" charset="-128"/>
                        <a:cs typeface="+mn-cs"/>
                      </a:endParaRPr>
                    </a:p>
                    <a:p>
                      <a:pPr marL="534988" indent="0"/>
                      <a:r>
                        <a:rPr kumimoji="1" lang="ja-JP" altLang="en-US" sz="2000" b="0" baseline="0" dirty="0" smtClean="0">
                          <a:solidFill>
                            <a:schemeClr val="tx1"/>
                          </a:solidFill>
                          <a:latin typeface="MS UI Gothic" pitchFamily="50" charset="-128"/>
                          <a:ea typeface="MS UI Gothic" pitchFamily="50" charset="-128"/>
                          <a:cs typeface="+mn-cs"/>
                        </a:rPr>
                        <a:t>（１日につき）　　　　　　４２０点</a:t>
                      </a:r>
                    </a:p>
                    <a:p>
                      <a:pPr marL="0" indent="0"/>
                      <a:endParaRPr kumimoji="1" lang="en-US" altLang="ja-JP" sz="2000" b="0" baseline="0" dirty="0" smtClean="0">
                        <a:solidFill>
                          <a:schemeClr val="tx1"/>
                        </a:solidFill>
                        <a:latin typeface="MS UI Gothic" pitchFamily="50" charset="-128"/>
                        <a:ea typeface="MS UI Gothic" pitchFamily="50" charset="-128"/>
                        <a:cs typeface="+mn-cs"/>
                      </a:endParaRPr>
                    </a:p>
                    <a:p>
                      <a:pPr marL="0" indent="0"/>
                      <a:endParaRPr kumimoji="1" lang="en-US" altLang="ja-JP" sz="2000" b="0" baseline="0" dirty="0" smtClean="0">
                        <a:solidFill>
                          <a:schemeClr val="tx1"/>
                        </a:solidFill>
                        <a:latin typeface="MS UI Gothic" pitchFamily="50" charset="-128"/>
                        <a:ea typeface="MS UI Gothic" pitchFamily="50" charset="-128"/>
                        <a:cs typeface="+mn-cs"/>
                      </a:endParaRPr>
                    </a:p>
                    <a:p>
                      <a:pPr marL="0" indent="0"/>
                      <a:endParaRPr kumimoji="1" lang="en-US" altLang="ja-JP" sz="20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576064"/>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rmAutofit fontScale="90000"/>
          </a:bodyP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地域における精神医療の評価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C7D26F62-2396-4ABF-A732-983B17FA7700}" type="slidenum">
              <a:rPr lang="en-US" sz="1400">
                <a:effectLst>
                  <a:outerShdw blurRad="38100" dist="38100" dir="2700000" algn="tl">
                    <a:srgbClr val="000000">
                      <a:alpha val="43137"/>
                    </a:srgbClr>
                  </a:outerShdw>
                </a:effectLst>
              </a:rPr>
              <a:pPr algn="r">
                <a:defRPr/>
              </a:pPr>
              <a:t>353</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59762" y="836712"/>
            <a:ext cx="8208912" cy="2088232"/>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600"/>
              </a:spcAft>
              <a:defRPr/>
            </a:pPr>
            <a:r>
              <a:rPr kumimoji="0" lang="ja-JP" altLang="en-US" sz="2800" dirty="0">
                <a:latin typeface="MS UI Gothic" pitchFamily="50" charset="-128"/>
                <a:ea typeface="MS UI Gothic" pitchFamily="50" charset="-128"/>
              </a:rPr>
              <a:t>◆認知療法・認知行動療法の見直し</a:t>
            </a:r>
            <a:endParaRPr kumimoji="0" lang="en-US" altLang="ja-JP" sz="2800" dirty="0">
              <a:latin typeface="MS UI Gothic" pitchFamily="50" charset="-128"/>
              <a:ea typeface="MS UI Gothic" pitchFamily="50" charset="-128"/>
            </a:endParaRPr>
          </a:p>
          <a:p>
            <a:pPr marL="273050" indent="261938" fontAlgn="auto">
              <a:spcBef>
                <a:spcPts val="0"/>
              </a:spcBef>
              <a:spcAft>
                <a:spcPts val="0"/>
              </a:spcAft>
              <a:defRPr/>
            </a:pPr>
            <a:r>
              <a:rPr kumimoji="0" lang="ja-JP" altLang="en-US" sz="2400" dirty="0">
                <a:latin typeface="MS UI Gothic" pitchFamily="50" charset="-128"/>
                <a:ea typeface="MS UI Gothic" pitchFamily="50" charset="-128"/>
              </a:rPr>
              <a:t>認知療法・認知行動療法について、</a:t>
            </a:r>
            <a:r>
              <a:rPr kumimoji="0" lang="ja-JP" altLang="en-US" sz="2400" dirty="0">
                <a:solidFill>
                  <a:srgbClr val="0070C0"/>
                </a:solidFill>
                <a:latin typeface="MS UI Gothic" pitchFamily="50" charset="-128"/>
                <a:ea typeface="MS UI Gothic" pitchFamily="50" charset="-128"/>
              </a:rPr>
              <a:t>精神科救急医療体制の確保に協力等を行っている精神保健指定医</a:t>
            </a:r>
            <a:r>
              <a:rPr kumimoji="0" lang="ja-JP" altLang="en-US" sz="2400" dirty="0">
                <a:latin typeface="MS UI Gothic" pitchFamily="50" charset="-128"/>
                <a:ea typeface="MS UI Gothic" pitchFamily="50" charset="-128"/>
              </a:rPr>
              <a:t>が実施した場合と</a:t>
            </a:r>
            <a:r>
              <a:rPr kumimoji="0" lang="ja-JP" altLang="en-US" sz="2400" dirty="0">
                <a:solidFill>
                  <a:srgbClr val="0070C0"/>
                </a:solidFill>
                <a:latin typeface="MS UI Gothic" pitchFamily="50" charset="-128"/>
                <a:ea typeface="MS UI Gothic" pitchFamily="50" charset="-128"/>
              </a:rPr>
              <a:t>それ以外</a:t>
            </a:r>
            <a:r>
              <a:rPr kumimoji="0" lang="ja-JP" altLang="en-US" sz="2400" dirty="0">
                <a:latin typeface="MS UI Gothic" pitchFamily="50" charset="-128"/>
                <a:ea typeface="MS UI Gothic" pitchFamily="50" charset="-128"/>
              </a:rPr>
              <a:t>の医師が実施した場合の</a:t>
            </a:r>
            <a:r>
              <a:rPr kumimoji="0" lang="ja-JP" altLang="en-US" sz="2400" dirty="0">
                <a:solidFill>
                  <a:srgbClr val="0070C0"/>
                </a:solidFill>
                <a:latin typeface="MS UI Gothic" pitchFamily="50" charset="-128"/>
                <a:ea typeface="MS UI Gothic" pitchFamily="50" charset="-128"/>
              </a:rPr>
              <a:t>評価を明確化</a:t>
            </a:r>
            <a:r>
              <a:rPr kumimoji="0" lang="ja-JP" altLang="en-US" sz="2400" dirty="0">
                <a:latin typeface="MS UI Gothic" pitchFamily="50" charset="-128"/>
                <a:ea typeface="MS UI Gothic" pitchFamily="50" charset="-128"/>
              </a:rPr>
              <a:t>するとともに、普及状況の把握等の観点から、届出を要することとする。</a:t>
            </a:r>
          </a:p>
        </p:txBody>
      </p:sp>
      <p:sp>
        <p:nvSpPr>
          <p:cNvPr id="7" name="テキスト ボックス 6"/>
          <p:cNvSpPr txBox="1"/>
          <p:nvPr/>
        </p:nvSpPr>
        <p:spPr>
          <a:xfrm>
            <a:off x="4932040" y="2924944"/>
            <a:ext cx="406896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353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363</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610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658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923</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地域における精神医療の評価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08B31430-CAE3-415D-B977-A92CFD2E8E03}" type="slidenum">
              <a:rPr lang="en-US" sz="1400">
                <a:effectLst>
                  <a:outerShdw blurRad="38100" dist="38100" dir="2700000" algn="tl">
                    <a:srgbClr val="000000">
                      <a:alpha val="43137"/>
                    </a:srgbClr>
                  </a:outerShdw>
                </a:effectLst>
              </a:rPr>
              <a:pPr algn="r">
                <a:defRPr/>
              </a:pPr>
              <a:t>354</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59762" y="1196752"/>
            <a:ext cx="8208912" cy="3816424"/>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800" dirty="0">
                <a:latin typeface="MS UI Gothic" pitchFamily="50" charset="-128"/>
                <a:ea typeface="MS UI Gothic" pitchFamily="50" charset="-128"/>
              </a:rPr>
              <a:t>◆精神科デイ・ケア等の見直し</a:t>
            </a:r>
            <a:endParaRPr kumimoji="0" lang="en-US" altLang="ja-JP" sz="2800" dirty="0">
              <a:latin typeface="MS UI Gothic" pitchFamily="50" charset="-128"/>
              <a:ea typeface="MS UI Gothic" pitchFamily="50" charset="-128"/>
            </a:endParaRPr>
          </a:p>
          <a:p>
            <a:pPr fontAlgn="auto">
              <a:spcBef>
                <a:spcPts val="0"/>
              </a:spcBef>
              <a:spcAft>
                <a:spcPts val="0"/>
              </a:spcAft>
              <a:defRPr/>
            </a:pPr>
            <a:endParaRPr kumimoji="0" lang="en-US" altLang="ja-JP" sz="2400" dirty="0">
              <a:latin typeface="MS UI Gothic" pitchFamily="50" charset="-128"/>
              <a:ea typeface="MS UI Gothic" pitchFamily="50" charset="-128"/>
            </a:endParaRPr>
          </a:p>
          <a:p>
            <a:pPr marL="534988" indent="-273050" fontAlgn="auto">
              <a:spcBef>
                <a:spcPts val="0"/>
              </a:spcBef>
              <a:spcAft>
                <a:spcPts val="0"/>
              </a:spcAft>
              <a:defRPr/>
            </a:pPr>
            <a:r>
              <a:rPr kumimoji="0" lang="en-US" altLang="ja-JP" sz="2400" dirty="0">
                <a:latin typeface="MS UI Gothic" pitchFamily="50" charset="-128"/>
                <a:ea typeface="MS UI Gothic" pitchFamily="50" charset="-128"/>
              </a:rPr>
              <a:t>(1)</a:t>
            </a:r>
            <a:r>
              <a:rPr kumimoji="0" lang="ja-JP" altLang="en-US" sz="2400" dirty="0">
                <a:latin typeface="MS UI Gothic" pitchFamily="50" charset="-128"/>
                <a:ea typeface="MS UI Gothic" pitchFamily="50" charset="-128"/>
              </a:rPr>
              <a:t>　精神科デイ・ケア等は、精神科病院からの退院、地域移行に必要なサービスの一つであり、</a:t>
            </a:r>
            <a:r>
              <a:rPr kumimoji="0" lang="ja-JP" altLang="en-US" sz="2400" dirty="0">
                <a:solidFill>
                  <a:srgbClr val="0070C0"/>
                </a:solidFill>
                <a:latin typeface="MS UI Gothic" pitchFamily="50" charset="-128"/>
                <a:ea typeface="MS UI Gothic" pitchFamily="50" charset="-128"/>
              </a:rPr>
              <a:t>精神科デイ・ケア（１日につき６時間）と精神科ショート・ケア（１日につき３時間）</a:t>
            </a:r>
            <a:r>
              <a:rPr kumimoji="0" lang="ja-JP" altLang="en-US" sz="2400" dirty="0">
                <a:latin typeface="MS UI Gothic" pitchFamily="50" charset="-128"/>
                <a:ea typeface="MS UI Gothic" pitchFamily="50" charset="-128"/>
              </a:rPr>
              <a:t>の大規模なものについて要件を見直し、患者の状態像に応じた</a:t>
            </a:r>
            <a:r>
              <a:rPr kumimoji="0" lang="ja-JP" altLang="en-US" sz="2400" dirty="0">
                <a:solidFill>
                  <a:srgbClr val="0070C0"/>
                </a:solidFill>
                <a:latin typeface="MS UI Gothic" pitchFamily="50" charset="-128"/>
                <a:ea typeface="MS UI Gothic" pitchFamily="50" charset="-128"/>
              </a:rPr>
              <a:t>疾患ごとの診療計画を作成</a:t>
            </a:r>
            <a:r>
              <a:rPr kumimoji="0" lang="ja-JP" altLang="en-US" sz="2400" dirty="0">
                <a:latin typeface="MS UI Gothic" pitchFamily="50" charset="-128"/>
                <a:ea typeface="MS UI Gothic" pitchFamily="50" charset="-128"/>
              </a:rPr>
              <a:t>して行った場合に算定できることとする。また、</a:t>
            </a:r>
            <a:r>
              <a:rPr kumimoji="0" lang="ja-JP" altLang="en-US" sz="2400" dirty="0">
                <a:solidFill>
                  <a:srgbClr val="0070C0"/>
                </a:solidFill>
                <a:latin typeface="MS UI Gothic" pitchFamily="50" charset="-128"/>
                <a:ea typeface="MS UI Gothic" pitchFamily="50" charset="-128"/>
              </a:rPr>
              <a:t>入院中の患者</a:t>
            </a:r>
            <a:r>
              <a:rPr kumimoji="0" lang="ja-JP" altLang="en-US" sz="2400" dirty="0">
                <a:latin typeface="MS UI Gothic" pitchFamily="50" charset="-128"/>
                <a:ea typeface="MS UI Gothic" pitchFamily="50" charset="-128"/>
              </a:rPr>
              <a:t>が精神科デイ・ケア又は精神科ショート・ケアを利用した場合の評価を行う。</a:t>
            </a:r>
          </a:p>
        </p:txBody>
      </p:sp>
    </p:spTree>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6"/>
          <p:cNvGraphicFramePr>
            <a:graphicFrameLocks noGrp="1"/>
          </p:cNvGraphicFramePr>
          <p:nvPr>
            <p:ph idx="1"/>
          </p:nvPr>
        </p:nvGraphicFramePr>
        <p:xfrm>
          <a:off x="467544" y="476672"/>
          <a:ext cx="8229600" cy="6201806"/>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00000">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nchor="ctr">
                    <a:solidFill>
                      <a:schemeClr val="accent5">
                        <a:lumMod val="20000"/>
                        <a:lumOff val="80000"/>
                      </a:schemeClr>
                    </a:solidFill>
                  </a:tcPr>
                </a:tc>
              </a:tr>
              <a:tr h="5801806">
                <a:tc>
                  <a:txBody>
                    <a:bodyPr/>
                    <a:lstStyle/>
                    <a:p>
                      <a:pPr marL="0" indent="0"/>
                      <a:r>
                        <a:rPr kumimoji="1" lang="en-US" altLang="ja-JP" sz="2000" b="0" baseline="0" dirty="0" smtClean="0">
                          <a:solidFill>
                            <a:schemeClr val="tx1"/>
                          </a:solidFill>
                          <a:latin typeface="MS UI Gothic" pitchFamily="50" charset="-128"/>
                          <a:ea typeface="MS UI Gothic" pitchFamily="50" charset="-128"/>
                          <a:cs typeface="+mn-cs"/>
                        </a:rPr>
                        <a:t>I008-2</a:t>
                      </a:r>
                      <a:r>
                        <a:rPr kumimoji="1" lang="ja-JP" altLang="en-US" sz="2000" b="0" baseline="0" dirty="0" smtClean="0">
                          <a:solidFill>
                            <a:schemeClr val="tx1"/>
                          </a:solidFill>
                          <a:latin typeface="MS UI Gothic" pitchFamily="50" charset="-128"/>
                          <a:ea typeface="MS UI Gothic" pitchFamily="50" charset="-128"/>
                          <a:cs typeface="+mn-cs"/>
                        </a:rPr>
                        <a:t>　精神科ショート・ケア</a:t>
                      </a:r>
                      <a:endParaRPr kumimoji="1" lang="en-US" altLang="ja-JP" sz="2000" b="0" baseline="0" dirty="0" smtClean="0">
                        <a:solidFill>
                          <a:schemeClr val="tx1"/>
                        </a:solidFill>
                        <a:latin typeface="MS UI Gothic" pitchFamily="50" charset="-128"/>
                        <a:ea typeface="MS UI Gothic" pitchFamily="50" charset="-128"/>
                        <a:cs typeface="+mn-cs"/>
                      </a:endParaRPr>
                    </a:p>
                    <a:p>
                      <a:pPr marL="0" indent="0" algn="l"/>
                      <a:r>
                        <a:rPr kumimoji="1" lang="ja-JP" altLang="en-US" sz="2000" b="0" baseline="0" dirty="0" smtClean="0">
                          <a:solidFill>
                            <a:schemeClr val="tx1"/>
                          </a:solidFill>
                          <a:latin typeface="MS UI Gothic" pitchFamily="50" charset="-128"/>
                          <a:ea typeface="MS UI Gothic" pitchFamily="50" charset="-128"/>
                          <a:cs typeface="+mn-cs"/>
                        </a:rPr>
                        <a:t>　　　　　　　　　　　　　　（１日につき）</a:t>
                      </a:r>
                    </a:p>
                    <a:p>
                      <a:pPr marL="450850" indent="0"/>
                      <a:r>
                        <a:rPr kumimoji="1" lang="ja-JP" altLang="en-US" sz="2000" b="0" baseline="0" dirty="0" smtClean="0">
                          <a:solidFill>
                            <a:schemeClr val="tx1"/>
                          </a:solidFill>
                          <a:latin typeface="MS UI Gothic" pitchFamily="50" charset="-128"/>
                          <a:ea typeface="MS UI Gothic" pitchFamily="50" charset="-128"/>
                          <a:cs typeface="+mn-cs"/>
                        </a:rPr>
                        <a:t>１　小規模なもの　　　２７５点</a:t>
                      </a:r>
                    </a:p>
                    <a:p>
                      <a:pPr marL="450850" indent="0"/>
                      <a:r>
                        <a:rPr kumimoji="1" lang="ja-JP" altLang="en-US" sz="2000" b="0" baseline="0" dirty="0" smtClean="0">
                          <a:solidFill>
                            <a:schemeClr val="tx1"/>
                          </a:solidFill>
                          <a:latin typeface="MS UI Gothic" pitchFamily="50" charset="-128"/>
                          <a:ea typeface="MS UI Gothic" pitchFamily="50" charset="-128"/>
                          <a:cs typeface="+mn-cs"/>
                        </a:rPr>
                        <a:t>２　大規模なもの　　　３３０点</a:t>
                      </a:r>
                    </a:p>
                    <a:p>
                      <a:pPr marL="0" indent="0">
                        <a:spcBef>
                          <a:spcPts val="1200"/>
                        </a:spcBef>
                      </a:pPr>
                      <a:r>
                        <a:rPr kumimoji="1" lang="ja-JP" altLang="en-US" sz="2000" b="0" baseline="0" dirty="0" smtClean="0">
                          <a:solidFill>
                            <a:schemeClr val="tx1"/>
                          </a:solidFill>
                          <a:latin typeface="MS UI Gothic" pitchFamily="50" charset="-128"/>
                          <a:ea typeface="MS UI Gothic" pitchFamily="50" charset="-128"/>
                          <a:cs typeface="+mn-cs"/>
                        </a:rPr>
                        <a:t>［算定要件］</a:t>
                      </a:r>
                    </a:p>
                    <a:p>
                      <a:pPr marL="355600" indent="-177800"/>
                      <a:r>
                        <a:rPr kumimoji="1" lang="ja-JP" altLang="en-US" sz="2000" b="0" baseline="0" dirty="0" smtClean="0">
                          <a:solidFill>
                            <a:schemeClr val="tx1"/>
                          </a:solidFill>
                          <a:latin typeface="MS UI Gothic" pitchFamily="50" charset="-128"/>
                          <a:ea typeface="MS UI Gothic" pitchFamily="50" charset="-128"/>
                          <a:cs typeface="+mn-cs"/>
                        </a:rPr>
                        <a:t>①　別に厚生労働大臣が定める施設基準に適合しているものとして地方厚生局長等に届け出た保険医療機関において行われる場合に算定する。</a:t>
                      </a:r>
                      <a:r>
                        <a:rPr kumimoji="1" lang="ja-JP" altLang="en-US" sz="2000" b="0" baseline="0" dirty="0" smtClean="0">
                          <a:solidFill>
                            <a:srgbClr val="FF0000"/>
                          </a:solidFill>
                          <a:latin typeface="MS UI Gothic" pitchFamily="50" charset="-128"/>
                          <a:ea typeface="MS UI Gothic" pitchFamily="50" charset="-128"/>
                          <a:cs typeface="+mn-cs"/>
                        </a:rPr>
                        <a:t>ただし、２については、疾患ごとの診療計画を作成して行った場合に算定する。</a:t>
                      </a:r>
                    </a:p>
                    <a:p>
                      <a:pPr marL="355600" indent="-177800"/>
                      <a:r>
                        <a:rPr kumimoji="1" lang="ja-JP" altLang="en-US" sz="2000" b="0" baseline="0" dirty="0" smtClean="0">
                          <a:solidFill>
                            <a:srgbClr val="FF0000"/>
                          </a:solidFill>
                          <a:latin typeface="MS UI Gothic" pitchFamily="50" charset="-128"/>
                          <a:ea typeface="MS UI Gothic" pitchFamily="50" charset="-128"/>
                          <a:cs typeface="+mn-cs"/>
                        </a:rPr>
                        <a:t>②　Ｉ</a:t>
                      </a:r>
                      <a:r>
                        <a:rPr kumimoji="1" lang="en-US" altLang="ja-JP" sz="2000" b="0" baseline="0" dirty="0" smtClean="0">
                          <a:solidFill>
                            <a:srgbClr val="FF0000"/>
                          </a:solidFill>
                          <a:latin typeface="MS UI Gothic" pitchFamily="50" charset="-128"/>
                          <a:ea typeface="MS UI Gothic" pitchFamily="50" charset="-128"/>
                          <a:cs typeface="+mn-cs"/>
                        </a:rPr>
                        <a:t>011</a:t>
                      </a:r>
                      <a:r>
                        <a:rPr kumimoji="1" lang="ja-JP" altLang="en-US" sz="2000" b="0" baseline="0" dirty="0" smtClean="0">
                          <a:solidFill>
                            <a:srgbClr val="FF0000"/>
                          </a:solidFill>
                          <a:latin typeface="MS UI Gothic" pitchFamily="50" charset="-128"/>
                          <a:ea typeface="MS UI Gothic" pitchFamily="50" charset="-128"/>
                          <a:cs typeface="+mn-cs"/>
                        </a:rPr>
                        <a:t>　精神科退院指導料を算定し退院予定の入院中の患者に対して精神科ショート・ケアを行った場合は、所定点数の１００分の５０に相当する点数を算定する。ただし、入院中１回までとする。</a:t>
                      </a:r>
                      <a:endParaRPr kumimoji="1" lang="ja-JP" altLang="en-US" sz="20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r>
                        <a:rPr kumimoji="1" lang="en-US" altLang="ja-JP" sz="2000" baseline="0" dirty="0" smtClean="0">
                          <a:solidFill>
                            <a:schemeClr val="tx1"/>
                          </a:solidFill>
                          <a:latin typeface="MS UI Gothic" pitchFamily="50" charset="-128"/>
                          <a:ea typeface="MS UI Gothic" pitchFamily="50" charset="-128"/>
                          <a:cs typeface="+mn-cs"/>
                        </a:rPr>
                        <a:t>I008-2</a:t>
                      </a:r>
                      <a:r>
                        <a:rPr kumimoji="1" lang="ja-JP" altLang="en-US" sz="2000" baseline="0" dirty="0" smtClean="0">
                          <a:solidFill>
                            <a:schemeClr val="tx1"/>
                          </a:solidFill>
                          <a:latin typeface="MS UI Gothic" pitchFamily="50" charset="-128"/>
                          <a:ea typeface="MS UI Gothic" pitchFamily="50" charset="-128"/>
                          <a:cs typeface="+mn-cs"/>
                        </a:rPr>
                        <a:t>　精神科ショート・ケア</a:t>
                      </a:r>
                      <a:endParaRPr kumimoji="1" lang="en-US" altLang="ja-JP" sz="2000" baseline="0" dirty="0" smtClean="0">
                        <a:solidFill>
                          <a:schemeClr val="tx1"/>
                        </a:solidFill>
                        <a:latin typeface="MS UI Gothic" pitchFamily="50" charset="-128"/>
                        <a:ea typeface="MS UI Gothic" pitchFamily="50" charset="-128"/>
                        <a:cs typeface="+mn-cs"/>
                      </a:endParaRPr>
                    </a:p>
                    <a:p>
                      <a:r>
                        <a:rPr kumimoji="1" lang="ja-JP" altLang="en-US" sz="2000" baseline="0" dirty="0" smtClean="0">
                          <a:solidFill>
                            <a:schemeClr val="tx1"/>
                          </a:solidFill>
                          <a:latin typeface="MS UI Gothic" pitchFamily="50" charset="-128"/>
                          <a:ea typeface="MS UI Gothic" pitchFamily="50" charset="-128"/>
                          <a:cs typeface="+mn-cs"/>
                        </a:rPr>
                        <a:t>　　　　　　　　　　　　　　（１日につき）</a:t>
                      </a:r>
                    </a:p>
                    <a:p>
                      <a:pPr marL="450850" indent="0"/>
                      <a:r>
                        <a:rPr kumimoji="1" lang="ja-JP" altLang="en-US" sz="2000" baseline="0" dirty="0" smtClean="0">
                          <a:solidFill>
                            <a:schemeClr val="tx1"/>
                          </a:solidFill>
                          <a:latin typeface="MS UI Gothic" pitchFamily="50" charset="-128"/>
                          <a:ea typeface="MS UI Gothic" pitchFamily="50" charset="-128"/>
                          <a:cs typeface="+mn-cs"/>
                        </a:rPr>
                        <a:t>１　小規模なもの　　　２７５点</a:t>
                      </a:r>
                    </a:p>
                    <a:p>
                      <a:pPr marL="450850" indent="0"/>
                      <a:r>
                        <a:rPr kumimoji="1" lang="ja-JP" altLang="en-US" sz="2000" baseline="0" dirty="0" smtClean="0">
                          <a:solidFill>
                            <a:schemeClr val="tx1"/>
                          </a:solidFill>
                          <a:latin typeface="MS UI Gothic" pitchFamily="50" charset="-128"/>
                          <a:ea typeface="MS UI Gothic" pitchFamily="50" charset="-128"/>
                          <a:cs typeface="+mn-cs"/>
                        </a:rPr>
                        <a:t>２　大規模なもの　　　３３０点</a:t>
                      </a:r>
                    </a:p>
                    <a:p>
                      <a:pPr>
                        <a:spcBef>
                          <a:spcPts val="1200"/>
                        </a:spcBef>
                      </a:pPr>
                      <a:r>
                        <a:rPr kumimoji="1" lang="ja-JP" altLang="en-US" sz="2000" baseline="0" dirty="0" smtClean="0">
                          <a:solidFill>
                            <a:schemeClr val="tx1"/>
                          </a:solidFill>
                          <a:latin typeface="MS UI Gothic" pitchFamily="50" charset="-128"/>
                          <a:ea typeface="MS UI Gothic" pitchFamily="50" charset="-128"/>
                          <a:cs typeface="+mn-cs"/>
                        </a:rPr>
                        <a:t>［算定要件］</a:t>
                      </a:r>
                    </a:p>
                    <a:p>
                      <a:pPr marL="177800" indent="177800"/>
                      <a:r>
                        <a:rPr kumimoji="1" lang="ja-JP" altLang="en-US" sz="2000" baseline="0" dirty="0" smtClean="0">
                          <a:solidFill>
                            <a:schemeClr val="tx1"/>
                          </a:solidFill>
                          <a:latin typeface="MS UI Gothic" pitchFamily="50" charset="-128"/>
                          <a:ea typeface="MS UI Gothic" pitchFamily="50" charset="-128"/>
                          <a:cs typeface="+mn-cs"/>
                        </a:rPr>
                        <a:t>別に厚生労働大臣が定める施設基準に適合しているものとして地方厚生局長等に届け出た保険医療機関において行われる場合に算定する。</a:t>
                      </a:r>
                    </a:p>
                    <a:p>
                      <a:endParaRPr kumimoji="1" lang="en-US" altLang="ja-JP" sz="2000" baseline="0" dirty="0" smtClean="0">
                        <a:solidFill>
                          <a:schemeClr val="tx1"/>
                        </a:solidFill>
                        <a:latin typeface="MS UI Gothic" pitchFamily="50" charset="-128"/>
                        <a:ea typeface="MS UI Gothic" pitchFamily="50" charset="-128"/>
                        <a:cs typeface="+mn-cs"/>
                      </a:endParaRPr>
                    </a:p>
                    <a:p>
                      <a:endParaRPr kumimoji="1" lang="en-US" altLang="ja-JP" sz="2000" baseline="0" dirty="0" smtClean="0">
                        <a:solidFill>
                          <a:schemeClr val="tx1"/>
                        </a:solidFill>
                        <a:latin typeface="MS UI Gothic" pitchFamily="50" charset="-128"/>
                        <a:ea typeface="MS UI Gothic" pitchFamily="50" charset="-128"/>
                        <a:cs typeface="+mn-cs"/>
                      </a:endParaRPr>
                    </a:p>
                    <a:p>
                      <a:endParaRPr kumimoji="1" lang="en-US" altLang="ja-JP" sz="2000" baseline="0" dirty="0" smtClean="0">
                        <a:solidFill>
                          <a:schemeClr val="tx1"/>
                        </a:solidFill>
                        <a:latin typeface="MS UI Gothic" pitchFamily="50" charset="-128"/>
                        <a:ea typeface="MS UI Gothic" pitchFamily="50" charset="-128"/>
                        <a:cs typeface="+mn-cs"/>
                      </a:endParaRPr>
                    </a:p>
                    <a:p>
                      <a:endParaRPr kumimoji="1" lang="en-US" altLang="ja-JP" sz="2000" baseline="0" dirty="0" smtClean="0">
                        <a:solidFill>
                          <a:schemeClr val="tx1"/>
                        </a:solidFill>
                        <a:latin typeface="MS UI Gothic" pitchFamily="50" charset="-128"/>
                        <a:ea typeface="MS UI Gothic" pitchFamily="50" charset="-128"/>
                        <a:cs typeface="+mn-cs"/>
                      </a:endParaRPr>
                    </a:p>
                    <a:p>
                      <a:endParaRPr kumimoji="1" lang="en-US" altLang="ja-JP" sz="20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A60B8EE2-69E9-439B-AF25-91D48A5F0444}" type="slidenum">
              <a:rPr lang="en-US" sz="1400">
                <a:effectLst>
                  <a:outerShdw blurRad="38100" dist="38100" dir="2700000" algn="tl">
                    <a:srgbClr val="000000">
                      <a:alpha val="43137"/>
                    </a:srgbClr>
                  </a:outerShdw>
                </a:effectLst>
              </a:rPr>
              <a:pPr algn="r">
                <a:defRPr/>
              </a:pPr>
              <a:t>355</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4572000" y="188640"/>
            <a:ext cx="439248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354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367</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610</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659</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885</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924</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6"/>
          <p:cNvGraphicFramePr>
            <a:graphicFrameLocks noGrp="1"/>
          </p:cNvGraphicFramePr>
          <p:nvPr>
            <p:ph idx="1"/>
          </p:nvPr>
        </p:nvGraphicFramePr>
        <p:xfrm>
          <a:off x="467544" y="476672"/>
          <a:ext cx="8229600" cy="5974080"/>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298892">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nchor="ctr">
                    <a:solidFill>
                      <a:schemeClr val="accent5">
                        <a:lumMod val="20000"/>
                        <a:lumOff val="80000"/>
                      </a:schemeClr>
                    </a:solidFill>
                  </a:tcPr>
                </a:tc>
              </a:tr>
              <a:tr h="1331952">
                <a:tc>
                  <a:txBody>
                    <a:bodyPr/>
                    <a:lstStyle/>
                    <a:p>
                      <a:pPr marL="0" indent="0"/>
                      <a:r>
                        <a:rPr kumimoji="1" lang="en-US" altLang="ja-JP" sz="2000" b="0" baseline="0" dirty="0" smtClean="0">
                          <a:solidFill>
                            <a:schemeClr val="tx1"/>
                          </a:solidFill>
                          <a:latin typeface="MS UI Gothic" pitchFamily="50" charset="-128"/>
                          <a:ea typeface="MS UI Gothic" pitchFamily="50" charset="-128"/>
                          <a:cs typeface="+mn-cs"/>
                        </a:rPr>
                        <a:t>I009</a:t>
                      </a:r>
                      <a:r>
                        <a:rPr kumimoji="1" lang="ja-JP" altLang="en-US" sz="2000" b="0" baseline="0" dirty="0" smtClean="0">
                          <a:solidFill>
                            <a:schemeClr val="tx1"/>
                          </a:solidFill>
                          <a:latin typeface="MS UI Gothic" pitchFamily="50" charset="-128"/>
                          <a:ea typeface="MS UI Gothic" pitchFamily="50" charset="-128"/>
                          <a:cs typeface="+mn-cs"/>
                        </a:rPr>
                        <a:t>　精神科デイ・ケア（１日につき）</a:t>
                      </a:r>
                    </a:p>
                    <a:p>
                      <a:pPr marL="450850" indent="0"/>
                      <a:r>
                        <a:rPr kumimoji="1" lang="ja-JP" altLang="en-US" sz="2000" b="0" baseline="0" dirty="0" smtClean="0">
                          <a:solidFill>
                            <a:schemeClr val="tx1"/>
                          </a:solidFill>
                          <a:latin typeface="MS UI Gothic" pitchFamily="50" charset="-128"/>
                          <a:ea typeface="MS UI Gothic" pitchFamily="50" charset="-128"/>
                          <a:cs typeface="+mn-cs"/>
                        </a:rPr>
                        <a:t>１　小規模なもの　　　５９０点</a:t>
                      </a:r>
                    </a:p>
                    <a:p>
                      <a:pPr marL="450850" indent="0"/>
                      <a:r>
                        <a:rPr kumimoji="1" lang="ja-JP" altLang="en-US" sz="2000" b="0" baseline="0" dirty="0" smtClean="0">
                          <a:solidFill>
                            <a:schemeClr val="tx1"/>
                          </a:solidFill>
                          <a:latin typeface="MS UI Gothic" pitchFamily="50" charset="-128"/>
                          <a:ea typeface="MS UI Gothic" pitchFamily="50" charset="-128"/>
                          <a:cs typeface="+mn-cs"/>
                        </a:rPr>
                        <a:t>２　大規模なもの　　　７００点</a:t>
                      </a:r>
                      <a:endParaRPr kumimoji="1" lang="en-US" altLang="ja-JP" sz="2000" b="0" baseline="0" dirty="0" smtClean="0">
                        <a:solidFill>
                          <a:schemeClr val="tx1"/>
                        </a:solidFill>
                        <a:latin typeface="MS UI Gothic" pitchFamily="50" charset="-128"/>
                        <a:ea typeface="MS UI Gothic" pitchFamily="50" charset="-128"/>
                        <a:cs typeface="+mn-cs"/>
                      </a:endParaRPr>
                    </a:p>
                    <a:p>
                      <a:pPr marL="450850" indent="0"/>
                      <a:endParaRPr kumimoji="1" lang="ja-JP" altLang="en-US" sz="2000" b="0" baseline="0" dirty="0" smtClean="0">
                        <a:solidFill>
                          <a:schemeClr val="tx1"/>
                        </a:solidFill>
                        <a:latin typeface="MS UI Gothic" pitchFamily="50" charset="-128"/>
                        <a:ea typeface="MS UI Gothic" pitchFamily="50" charset="-128"/>
                        <a:cs typeface="+mn-cs"/>
                      </a:endParaRPr>
                    </a:p>
                    <a:p>
                      <a:pPr marL="0" indent="0"/>
                      <a:r>
                        <a:rPr kumimoji="1" lang="ja-JP" altLang="en-US" sz="2000" b="0" baseline="0" dirty="0" smtClean="0">
                          <a:solidFill>
                            <a:schemeClr val="tx1"/>
                          </a:solidFill>
                          <a:latin typeface="MS UI Gothic" pitchFamily="50" charset="-128"/>
                          <a:ea typeface="MS UI Gothic" pitchFamily="50" charset="-128"/>
                          <a:cs typeface="+mn-cs"/>
                        </a:rPr>
                        <a:t>［算定要件］</a:t>
                      </a:r>
                    </a:p>
                    <a:p>
                      <a:pPr marL="355600" indent="-177800"/>
                      <a:r>
                        <a:rPr kumimoji="1" lang="ja-JP" altLang="en-US" sz="2000" b="0" baseline="0" dirty="0" smtClean="0">
                          <a:solidFill>
                            <a:schemeClr val="tx1"/>
                          </a:solidFill>
                          <a:latin typeface="MS UI Gothic" pitchFamily="50" charset="-128"/>
                          <a:ea typeface="MS UI Gothic" pitchFamily="50" charset="-128"/>
                          <a:cs typeface="+mn-cs"/>
                        </a:rPr>
                        <a:t>①　別に厚生労働大臣が定める施設基準に適合しているものとして地方厚生局長等に届け出た保険医療機関において行われる場合に算定する。</a:t>
                      </a:r>
                      <a:r>
                        <a:rPr kumimoji="1" lang="ja-JP" altLang="en-US" sz="2000" b="0" baseline="0" dirty="0" smtClean="0">
                          <a:solidFill>
                            <a:srgbClr val="FF0000"/>
                          </a:solidFill>
                          <a:latin typeface="MS UI Gothic" pitchFamily="50" charset="-128"/>
                          <a:ea typeface="MS UI Gothic" pitchFamily="50" charset="-128"/>
                          <a:cs typeface="+mn-cs"/>
                        </a:rPr>
                        <a:t>ただし、２については、疾患ごとの診療計画を作成して行った場合に算定する。</a:t>
                      </a:r>
                    </a:p>
                    <a:p>
                      <a:pPr marL="355600" indent="-177800"/>
                      <a:r>
                        <a:rPr kumimoji="1" lang="ja-JP" altLang="en-US" sz="2000" b="0" baseline="0" dirty="0" smtClean="0">
                          <a:solidFill>
                            <a:srgbClr val="FF0000"/>
                          </a:solidFill>
                          <a:latin typeface="MS UI Gothic" pitchFamily="50" charset="-128"/>
                          <a:ea typeface="MS UI Gothic" pitchFamily="50" charset="-128"/>
                          <a:cs typeface="+mn-cs"/>
                        </a:rPr>
                        <a:t>②　</a:t>
                      </a:r>
                      <a:r>
                        <a:rPr kumimoji="1" lang="en-US" altLang="ja-JP" sz="2000" b="0" baseline="0" dirty="0" smtClean="0">
                          <a:solidFill>
                            <a:srgbClr val="FF0000"/>
                          </a:solidFill>
                          <a:latin typeface="MS UI Gothic" pitchFamily="50" charset="-128"/>
                          <a:ea typeface="MS UI Gothic" pitchFamily="50" charset="-128"/>
                          <a:cs typeface="+mn-cs"/>
                        </a:rPr>
                        <a:t>I011</a:t>
                      </a:r>
                      <a:r>
                        <a:rPr kumimoji="1" lang="ja-JP" altLang="en-US" sz="2000" b="0" baseline="0" dirty="0" smtClean="0">
                          <a:solidFill>
                            <a:srgbClr val="FF0000"/>
                          </a:solidFill>
                          <a:latin typeface="MS UI Gothic" pitchFamily="50" charset="-128"/>
                          <a:ea typeface="MS UI Gothic" pitchFamily="50" charset="-128"/>
                          <a:cs typeface="+mn-cs"/>
                        </a:rPr>
                        <a:t>　精神科退院指導料を算定し退院予定の入院中の患者に対して精神科デイ・ケアを行った場合は、所定点数の１００分の５０に相当する点数を算定する。ただし、入院中１回までとする。</a:t>
                      </a:r>
                    </a:p>
                  </a:txBody>
                  <a:tcPr>
                    <a:solidFill>
                      <a:schemeClr val="accent5">
                        <a:lumMod val="20000"/>
                        <a:lumOff val="80000"/>
                      </a:schemeClr>
                    </a:solidFill>
                  </a:tcPr>
                </a:tc>
                <a:tc>
                  <a:txBody>
                    <a:bodyPr/>
                    <a:lstStyle/>
                    <a:p>
                      <a:r>
                        <a:rPr kumimoji="1" lang="en-US" altLang="ja-JP" sz="2000" baseline="0" dirty="0" smtClean="0">
                          <a:solidFill>
                            <a:schemeClr val="tx1"/>
                          </a:solidFill>
                          <a:latin typeface="MS UI Gothic" pitchFamily="50" charset="-128"/>
                          <a:ea typeface="MS UI Gothic" pitchFamily="50" charset="-128"/>
                          <a:cs typeface="+mn-cs"/>
                        </a:rPr>
                        <a:t>I009</a:t>
                      </a:r>
                      <a:r>
                        <a:rPr kumimoji="1" lang="ja-JP" altLang="en-US" sz="2000" baseline="0" dirty="0" smtClean="0">
                          <a:solidFill>
                            <a:schemeClr val="tx1"/>
                          </a:solidFill>
                          <a:latin typeface="MS UI Gothic" pitchFamily="50" charset="-128"/>
                          <a:ea typeface="MS UI Gothic" pitchFamily="50" charset="-128"/>
                          <a:cs typeface="+mn-cs"/>
                        </a:rPr>
                        <a:t>　精神科デイ・ケア（１日につき）</a:t>
                      </a:r>
                    </a:p>
                    <a:p>
                      <a:pPr marL="450850" indent="0"/>
                      <a:r>
                        <a:rPr kumimoji="1" lang="ja-JP" altLang="en-US" sz="2000" baseline="0" dirty="0" smtClean="0">
                          <a:solidFill>
                            <a:schemeClr val="tx1"/>
                          </a:solidFill>
                          <a:latin typeface="MS UI Gothic" pitchFamily="50" charset="-128"/>
                          <a:ea typeface="MS UI Gothic" pitchFamily="50" charset="-128"/>
                          <a:cs typeface="+mn-cs"/>
                        </a:rPr>
                        <a:t>１　小規模なもの　　　５９０点</a:t>
                      </a:r>
                    </a:p>
                    <a:p>
                      <a:pPr marL="450850" indent="0"/>
                      <a:r>
                        <a:rPr kumimoji="1" lang="ja-JP" altLang="en-US" sz="2000" baseline="0" dirty="0" smtClean="0">
                          <a:solidFill>
                            <a:schemeClr val="tx1"/>
                          </a:solidFill>
                          <a:latin typeface="MS UI Gothic" pitchFamily="50" charset="-128"/>
                          <a:ea typeface="MS UI Gothic" pitchFamily="50" charset="-128"/>
                          <a:cs typeface="+mn-cs"/>
                        </a:rPr>
                        <a:t>２　大規模なもの　　　７００点</a:t>
                      </a:r>
                      <a:endParaRPr kumimoji="1" lang="en-US" altLang="ja-JP" sz="2000" baseline="0" dirty="0" smtClean="0">
                        <a:solidFill>
                          <a:schemeClr val="tx1"/>
                        </a:solidFill>
                        <a:latin typeface="MS UI Gothic" pitchFamily="50" charset="-128"/>
                        <a:ea typeface="MS UI Gothic" pitchFamily="50" charset="-128"/>
                        <a:cs typeface="+mn-cs"/>
                      </a:endParaRPr>
                    </a:p>
                    <a:p>
                      <a:pPr marL="450850" indent="0"/>
                      <a:endParaRPr kumimoji="1" lang="ja-JP" altLang="en-US" sz="2000" baseline="0" dirty="0" smtClean="0">
                        <a:solidFill>
                          <a:schemeClr val="tx1"/>
                        </a:solidFill>
                        <a:latin typeface="MS UI Gothic" pitchFamily="50" charset="-128"/>
                        <a:ea typeface="MS UI Gothic" pitchFamily="50" charset="-128"/>
                        <a:cs typeface="+mn-cs"/>
                      </a:endParaRPr>
                    </a:p>
                    <a:p>
                      <a:r>
                        <a:rPr kumimoji="1" lang="ja-JP" altLang="en-US" sz="2000" baseline="0" dirty="0" smtClean="0">
                          <a:solidFill>
                            <a:schemeClr val="tx1"/>
                          </a:solidFill>
                          <a:latin typeface="MS UI Gothic" pitchFamily="50" charset="-128"/>
                          <a:ea typeface="MS UI Gothic" pitchFamily="50" charset="-128"/>
                          <a:cs typeface="+mn-cs"/>
                        </a:rPr>
                        <a:t>［算定要件］</a:t>
                      </a:r>
                    </a:p>
                    <a:p>
                      <a:pPr marL="177800" indent="177800"/>
                      <a:r>
                        <a:rPr kumimoji="1" lang="ja-JP" altLang="en-US" sz="2000" baseline="0" dirty="0" smtClean="0">
                          <a:solidFill>
                            <a:schemeClr val="tx1"/>
                          </a:solidFill>
                          <a:latin typeface="MS UI Gothic" pitchFamily="50" charset="-128"/>
                          <a:ea typeface="MS UI Gothic" pitchFamily="50" charset="-128"/>
                          <a:cs typeface="+mn-cs"/>
                        </a:rPr>
                        <a:t>別に厚生労働大臣が定める施設基準に適合しているものとして地方厚生局長等に届け出た保険医療機関において行われる場合に算定する。</a:t>
                      </a:r>
                      <a:endParaRPr kumimoji="1" lang="zh-CN" altLang="en-US" sz="20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D53A55FF-54CD-4B39-A2E8-54E6522A4CD5}" type="slidenum">
              <a:rPr lang="en-US" sz="1400">
                <a:effectLst>
                  <a:outerShdw blurRad="38100" dist="38100" dir="2700000" algn="tl">
                    <a:srgbClr val="000000">
                      <a:alpha val="43137"/>
                    </a:srgbClr>
                  </a:outerShdw>
                </a:effectLst>
              </a:rPr>
              <a:pPr algn="r">
                <a:defRPr/>
              </a:pPr>
              <a:t>356</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4572000" y="188640"/>
            <a:ext cx="439248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354</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368</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610</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659</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885</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924</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6"/>
          <p:cNvGraphicFramePr>
            <a:graphicFrameLocks noGrp="1"/>
          </p:cNvGraphicFramePr>
          <p:nvPr>
            <p:ph idx="1"/>
          </p:nvPr>
        </p:nvGraphicFramePr>
        <p:xfrm>
          <a:off x="459762" y="2532856"/>
          <a:ext cx="8229600" cy="399248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11923">
                <a:tc>
                  <a:txBody>
                    <a:bodyPr/>
                    <a:lstStyle/>
                    <a:p>
                      <a:pPr algn="ctr"/>
                      <a:r>
                        <a:rPr kumimoji="1" lang="ja-JP" altLang="en-US" sz="2000" b="1" dirty="0" smtClean="0">
                          <a:solidFill>
                            <a:srgbClr val="FF0000"/>
                          </a:solidFill>
                          <a:latin typeface="MS UI Gothic" pitchFamily="50" charset="-128"/>
                          <a:ea typeface="MS UI Gothic" pitchFamily="50" charset="-128"/>
                        </a:rPr>
                        <a:t>改　定　後</a:t>
                      </a:r>
                      <a:endParaRPr kumimoji="1" lang="ja-JP" altLang="en-US" sz="20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2000" dirty="0" smtClean="0">
                          <a:latin typeface="MS UI Gothic" pitchFamily="50" charset="-128"/>
                          <a:ea typeface="MS UI Gothic" pitchFamily="50" charset="-128"/>
                        </a:rPr>
                        <a:t>現　　行</a:t>
                      </a:r>
                      <a:endParaRPr kumimoji="1" lang="ja-JP" altLang="en-US" sz="2000" dirty="0">
                        <a:latin typeface="MS UI Gothic" pitchFamily="50" charset="-128"/>
                        <a:ea typeface="MS UI Gothic" pitchFamily="50" charset="-128"/>
                      </a:endParaRPr>
                    </a:p>
                  </a:txBody>
                  <a:tcPr anchor="ctr">
                    <a:solidFill>
                      <a:schemeClr val="accent5">
                        <a:lumMod val="20000"/>
                        <a:lumOff val="80000"/>
                      </a:schemeClr>
                    </a:solidFill>
                  </a:tcPr>
                </a:tc>
              </a:tr>
              <a:tr h="3580565">
                <a:tc>
                  <a:txBody>
                    <a:bodyPr/>
                    <a:lstStyle/>
                    <a:p>
                      <a:r>
                        <a:rPr lang="en-US" altLang="ja-JP" sz="2000" dirty="0" smtClean="0">
                          <a:latin typeface="MS UI Gothic" pitchFamily="50" charset="-128"/>
                          <a:ea typeface="MS UI Gothic" pitchFamily="50" charset="-128"/>
                        </a:rPr>
                        <a:t>I010-2</a:t>
                      </a:r>
                      <a:r>
                        <a:rPr lang="ja-JP" altLang="en-US" sz="2000" dirty="0" smtClean="0">
                          <a:latin typeface="MS UI Gothic" pitchFamily="50" charset="-128"/>
                          <a:ea typeface="MS UI Gothic" pitchFamily="50" charset="-128"/>
                        </a:rPr>
                        <a:t>　精神科デイ・ナイト・ケア</a:t>
                      </a:r>
                      <a:endParaRPr lang="en-US" altLang="ja-JP" sz="2000" dirty="0" smtClean="0">
                        <a:latin typeface="MS UI Gothic" pitchFamily="50" charset="-128"/>
                        <a:ea typeface="MS UI Gothic" pitchFamily="50" charset="-128"/>
                      </a:endParaRPr>
                    </a:p>
                    <a:p>
                      <a:r>
                        <a:rPr lang="ja-JP" altLang="en-US" sz="2000" dirty="0" smtClean="0">
                          <a:latin typeface="MS UI Gothic" pitchFamily="50" charset="-128"/>
                          <a:ea typeface="MS UI Gothic" pitchFamily="50" charset="-128"/>
                        </a:rPr>
                        <a:t>　　　　（１日につき）　　</a:t>
                      </a:r>
                      <a:r>
                        <a:rPr lang="ja-JP" altLang="en-US" sz="2000" b="1" dirty="0" smtClean="0">
                          <a:solidFill>
                            <a:srgbClr val="FF0000"/>
                          </a:solidFill>
                          <a:latin typeface="MS UI Gothic" pitchFamily="50" charset="-128"/>
                          <a:ea typeface="MS UI Gothic" pitchFamily="50" charset="-128"/>
                        </a:rPr>
                        <a:t>１</a:t>
                      </a:r>
                      <a:r>
                        <a:rPr lang="en-US" altLang="ja-JP" sz="2000" b="1" dirty="0" smtClean="0">
                          <a:solidFill>
                            <a:srgbClr val="FF0000"/>
                          </a:solidFill>
                          <a:latin typeface="MS UI Gothic" pitchFamily="50" charset="-128"/>
                          <a:ea typeface="MS UI Gothic" pitchFamily="50" charset="-128"/>
                        </a:rPr>
                        <a:t>,</a:t>
                      </a:r>
                      <a:r>
                        <a:rPr lang="ja-JP" altLang="en-US" sz="2000" b="1" dirty="0" smtClean="0">
                          <a:solidFill>
                            <a:srgbClr val="FF0000"/>
                          </a:solidFill>
                          <a:latin typeface="MS UI Gothic" pitchFamily="50" charset="-128"/>
                          <a:ea typeface="MS UI Gothic" pitchFamily="50" charset="-128"/>
                        </a:rPr>
                        <a:t>０００点（改）</a:t>
                      </a:r>
                      <a:endParaRPr lang="en-US" altLang="ja-JP" sz="2000" b="1" dirty="0" smtClean="0">
                        <a:solidFill>
                          <a:srgbClr val="FF0000"/>
                        </a:solidFill>
                        <a:latin typeface="MS UI Gothic" pitchFamily="50" charset="-128"/>
                        <a:ea typeface="MS UI Gothic" pitchFamily="50" charset="-128"/>
                      </a:endParaRPr>
                    </a:p>
                    <a:p>
                      <a:endParaRPr lang="en-US" altLang="ja-JP" sz="2000" b="1" dirty="0" smtClean="0">
                        <a:solidFill>
                          <a:srgbClr val="FF0000"/>
                        </a:solidFill>
                        <a:latin typeface="MS UI Gothic" pitchFamily="50" charset="-128"/>
                        <a:ea typeface="MS UI Gothic" pitchFamily="50" charset="-128"/>
                      </a:endParaRPr>
                    </a:p>
                    <a:p>
                      <a:r>
                        <a:rPr lang="ja-JP" altLang="en-US" sz="2000" b="1" dirty="0" smtClean="0">
                          <a:solidFill>
                            <a:srgbClr val="FF0000"/>
                          </a:solidFill>
                          <a:latin typeface="MS UI Gothic" pitchFamily="50" charset="-128"/>
                          <a:ea typeface="MS UI Gothic" pitchFamily="50" charset="-128"/>
                        </a:rPr>
                        <a:t>　注４　疾患別等診療計画加算</a:t>
                      </a:r>
                      <a:endParaRPr lang="en-US" altLang="ja-JP" sz="2000" b="1" dirty="0" smtClean="0">
                        <a:solidFill>
                          <a:srgbClr val="FF0000"/>
                        </a:solidFill>
                        <a:latin typeface="MS UI Gothic" pitchFamily="50" charset="-128"/>
                        <a:ea typeface="MS UI Gothic" pitchFamily="50" charset="-128"/>
                      </a:endParaRPr>
                    </a:p>
                    <a:p>
                      <a:r>
                        <a:rPr lang="ja-JP" altLang="en-US" sz="2000" b="1" dirty="0" smtClean="0">
                          <a:solidFill>
                            <a:srgbClr val="FF0000"/>
                          </a:solidFill>
                          <a:latin typeface="MS UI Gothic" pitchFamily="50" charset="-128"/>
                          <a:ea typeface="MS UI Gothic" pitchFamily="50" charset="-128"/>
                        </a:rPr>
                        <a:t>　　　　　　　　　　　　　　　　４０点（新）</a:t>
                      </a:r>
                      <a:endParaRPr lang="en-US" altLang="ja-JP" sz="2000" b="1" dirty="0" smtClean="0">
                        <a:solidFill>
                          <a:srgbClr val="FF0000"/>
                        </a:solidFill>
                        <a:latin typeface="MS UI Gothic" pitchFamily="50" charset="-128"/>
                        <a:ea typeface="MS UI Gothic" pitchFamily="50" charset="-128"/>
                      </a:endParaRPr>
                    </a:p>
                    <a:p>
                      <a:endParaRPr lang="en-US" altLang="ja-JP" sz="2000" dirty="0" smtClean="0">
                        <a:latin typeface="MS UI Gothic" pitchFamily="50" charset="-128"/>
                        <a:ea typeface="MS UI Gothic" pitchFamily="50" charset="-128"/>
                      </a:endParaRPr>
                    </a:p>
                    <a:p>
                      <a:pPr marL="82550" indent="0"/>
                      <a:r>
                        <a:rPr lang="ja-JP" altLang="en-US" sz="2000" dirty="0" smtClean="0">
                          <a:latin typeface="MS UI Gothic" pitchFamily="50" charset="-128"/>
                          <a:ea typeface="MS UI Gothic" pitchFamily="50" charset="-128"/>
                        </a:rPr>
                        <a:t>［算定要件］</a:t>
                      </a:r>
                    </a:p>
                    <a:p>
                      <a:pPr marL="0" indent="273050"/>
                      <a:r>
                        <a:rPr lang="ja-JP" altLang="en-US" sz="2000" dirty="0" smtClean="0">
                          <a:latin typeface="MS UI Gothic" pitchFamily="50" charset="-128"/>
                          <a:ea typeface="MS UI Gothic" pitchFamily="50" charset="-128"/>
                        </a:rPr>
                        <a:t>疾患別等診療計画加算</a:t>
                      </a:r>
                      <a:endParaRPr lang="en-US" altLang="ja-JP" sz="2000" dirty="0" smtClean="0">
                        <a:latin typeface="MS UI Gothic" pitchFamily="50" charset="-128"/>
                        <a:ea typeface="MS UI Gothic" pitchFamily="50" charset="-128"/>
                      </a:endParaRPr>
                    </a:p>
                    <a:p>
                      <a:pPr marL="273050" indent="177800"/>
                      <a:r>
                        <a:rPr lang="ja-JP" altLang="en-US" sz="2000" b="0" dirty="0" smtClean="0">
                          <a:solidFill>
                            <a:srgbClr val="FF0000"/>
                          </a:solidFill>
                          <a:latin typeface="MS UI Gothic" pitchFamily="50" charset="-128"/>
                          <a:ea typeface="MS UI Gothic" pitchFamily="50" charset="-128"/>
                        </a:rPr>
                        <a:t>精神科デイ・ナイト・ケアを実施する際に疾患ごとの診療計画を作成している場合に算定する</a:t>
                      </a:r>
                      <a:r>
                        <a:rPr lang="ja-JP" altLang="en-US" sz="2000" b="0" dirty="0" smtClean="0">
                          <a:latin typeface="MS UI Gothic" pitchFamily="50" charset="-128"/>
                          <a:ea typeface="MS UI Gothic" pitchFamily="50" charset="-128"/>
                        </a:rPr>
                        <a:t>。</a:t>
                      </a:r>
                      <a:endParaRPr lang="ja-JP" altLang="en-US" sz="2000" b="0" dirty="0">
                        <a:latin typeface="MS UI Gothic" pitchFamily="50" charset="-128"/>
                        <a:ea typeface="MS UI Gothic" pitchFamily="50" charset="-128"/>
                      </a:endParaRPr>
                    </a:p>
                  </a:txBody>
                  <a:tcPr>
                    <a:solidFill>
                      <a:schemeClr val="accent5">
                        <a:lumMod val="20000"/>
                        <a:lumOff val="80000"/>
                      </a:schemeClr>
                    </a:solidFill>
                  </a:tcPr>
                </a:tc>
                <a:tc>
                  <a:txBody>
                    <a:bodyPr/>
                    <a:lstStyle/>
                    <a:p>
                      <a:pPr marL="0" indent="0"/>
                      <a:r>
                        <a:rPr kumimoji="1" lang="en-US" altLang="ja-JP" sz="2000" b="0" baseline="0" dirty="0" smtClean="0">
                          <a:solidFill>
                            <a:schemeClr val="tx1"/>
                          </a:solidFill>
                          <a:latin typeface="MS UI Gothic" pitchFamily="50" charset="-128"/>
                          <a:ea typeface="MS UI Gothic" pitchFamily="50" charset="-128"/>
                          <a:cs typeface="+mn-cs"/>
                        </a:rPr>
                        <a:t>I010-2</a:t>
                      </a:r>
                      <a:r>
                        <a:rPr kumimoji="1" lang="ja-JP" altLang="en-US" sz="2000" b="0" baseline="0" dirty="0" smtClean="0">
                          <a:solidFill>
                            <a:schemeClr val="tx1"/>
                          </a:solidFill>
                          <a:latin typeface="MS UI Gothic" pitchFamily="50" charset="-128"/>
                          <a:ea typeface="MS UI Gothic" pitchFamily="50" charset="-128"/>
                          <a:cs typeface="+mn-cs"/>
                        </a:rPr>
                        <a:t>　精神科デイ・ナイト・ケア</a:t>
                      </a:r>
                      <a:endParaRPr kumimoji="1" lang="en-US" altLang="ja-JP" sz="2000" b="0" baseline="0" dirty="0" smtClean="0">
                        <a:solidFill>
                          <a:schemeClr val="tx1"/>
                        </a:solidFill>
                        <a:latin typeface="MS UI Gothic" pitchFamily="50" charset="-128"/>
                        <a:ea typeface="MS UI Gothic" pitchFamily="50" charset="-128"/>
                        <a:cs typeface="+mn-cs"/>
                      </a:endParaRPr>
                    </a:p>
                    <a:p>
                      <a:pPr marL="0" indent="0"/>
                      <a:r>
                        <a:rPr kumimoji="1" lang="ja-JP" altLang="en-US" sz="2000" b="0" baseline="0" dirty="0" smtClean="0">
                          <a:solidFill>
                            <a:schemeClr val="tx1"/>
                          </a:solidFill>
                          <a:latin typeface="MS UI Gothic" pitchFamily="50" charset="-128"/>
                          <a:ea typeface="MS UI Gothic" pitchFamily="50" charset="-128"/>
                          <a:cs typeface="+mn-cs"/>
                        </a:rPr>
                        <a:t>　　　　（１日につき）　　　　１</a:t>
                      </a:r>
                      <a:r>
                        <a:rPr kumimoji="1" lang="en-US" altLang="ja-JP" sz="2000" b="0" baseline="0" dirty="0" smtClean="0">
                          <a:solidFill>
                            <a:schemeClr val="tx1"/>
                          </a:solidFill>
                          <a:latin typeface="MS UI Gothic" pitchFamily="50" charset="-128"/>
                          <a:ea typeface="MS UI Gothic" pitchFamily="50" charset="-128"/>
                          <a:cs typeface="+mn-cs"/>
                        </a:rPr>
                        <a:t>,</a:t>
                      </a:r>
                      <a:r>
                        <a:rPr kumimoji="1" lang="ja-JP" altLang="en-US" sz="2000" b="0" baseline="0" dirty="0" smtClean="0">
                          <a:solidFill>
                            <a:schemeClr val="tx1"/>
                          </a:solidFill>
                          <a:latin typeface="MS UI Gothic" pitchFamily="50" charset="-128"/>
                          <a:ea typeface="MS UI Gothic" pitchFamily="50" charset="-128"/>
                          <a:cs typeface="+mn-cs"/>
                        </a:rPr>
                        <a:t>０４０点</a:t>
                      </a: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地域における精神医療の評価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8D3306C6-D172-4769-9C52-D2E74276E127}" type="slidenum">
              <a:rPr lang="en-US" sz="1400">
                <a:effectLst>
                  <a:outerShdw blurRad="38100" dist="38100" dir="2700000" algn="tl">
                    <a:srgbClr val="000000">
                      <a:alpha val="43137"/>
                    </a:srgbClr>
                  </a:outerShdw>
                </a:effectLst>
              </a:rPr>
              <a:pPr algn="r">
                <a:defRPr/>
              </a:pPr>
              <a:t>357</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59762" y="908720"/>
            <a:ext cx="8208912" cy="1440160"/>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600"/>
              </a:spcAft>
              <a:defRPr/>
            </a:pPr>
            <a:r>
              <a:rPr kumimoji="0" lang="ja-JP" altLang="en-US" sz="2800" dirty="0">
                <a:latin typeface="MS UI Gothic" pitchFamily="50" charset="-128"/>
                <a:ea typeface="MS UI Gothic" pitchFamily="50" charset="-128"/>
              </a:rPr>
              <a:t>◆精神科デイ・ケア等の見直し</a:t>
            </a:r>
            <a:endParaRPr kumimoji="0" lang="en-US" altLang="ja-JP" sz="2800" dirty="0">
              <a:latin typeface="MS UI Gothic" pitchFamily="50" charset="-128"/>
              <a:ea typeface="MS UI Gothic" pitchFamily="50" charset="-128"/>
            </a:endParaRPr>
          </a:p>
          <a:p>
            <a:pPr marL="534988" indent="-273050" fontAlgn="auto">
              <a:spcBef>
                <a:spcPts val="0"/>
              </a:spcBef>
              <a:spcAft>
                <a:spcPts val="0"/>
              </a:spcAft>
              <a:defRPr/>
            </a:pPr>
            <a:r>
              <a:rPr kumimoji="0" lang="en-US" altLang="ja-JP" sz="2400" dirty="0">
                <a:latin typeface="MS UI Gothic" pitchFamily="50" charset="-128"/>
                <a:ea typeface="MS UI Gothic" pitchFamily="50" charset="-128"/>
              </a:rPr>
              <a:t>(2)</a:t>
            </a:r>
            <a:r>
              <a:rPr kumimoji="0" lang="ja-JP" altLang="en-US" sz="2400" dirty="0">
                <a:latin typeface="MS UI Gothic" pitchFamily="50" charset="-128"/>
                <a:ea typeface="MS UI Gothic" pitchFamily="50" charset="-128"/>
              </a:rPr>
              <a:t>　精神科デイ・ナイト・ケアの要件を見直し、患者の状態像に応じた</a:t>
            </a:r>
            <a:r>
              <a:rPr kumimoji="0" lang="ja-JP" altLang="en-US" sz="2400" dirty="0">
                <a:solidFill>
                  <a:srgbClr val="0070C0"/>
                </a:solidFill>
                <a:latin typeface="MS UI Gothic" pitchFamily="50" charset="-128"/>
                <a:ea typeface="MS UI Gothic" pitchFamily="50" charset="-128"/>
              </a:rPr>
              <a:t>疾患別等プログラム</a:t>
            </a:r>
            <a:r>
              <a:rPr kumimoji="0" lang="ja-JP" altLang="en-US" sz="2400" dirty="0">
                <a:latin typeface="MS UI Gothic" pitchFamily="50" charset="-128"/>
                <a:ea typeface="MS UI Gothic" pitchFamily="50" charset="-128"/>
              </a:rPr>
              <a:t>を実施した場合の評価を新設する。</a:t>
            </a:r>
          </a:p>
        </p:txBody>
      </p:sp>
      <p:sp>
        <p:nvSpPr>
          <p:cNvPr id="10" name="テキスト ボックス 9"/>
          <p:cNvSpPr txBox="1"/>
          <p:nvPr/>
        </p:nvSpPr>
        <p:spPr>
          <a:xfrm>
            <a:off x="7236296" y="2276872"/>
            <a:ext cx="16561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355</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369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84188" y="1206500"/>
            <a:ext cx="8229600" cy="5400675"/>
          </a:xfrm>
          <a:prstGeom prst="rect">
            <a:avLst/>
          </a:prstGeom>
          <a:solidFill>
            <a:srgbClr val="FFFFCC"/>
          </a:solidFill>
          <a:effectLst>
            <a:outerShdw blurRad="50800" dist="38100" dir="13500000" algn="br" rotWithShape="0">
              <a:prstClr val="black">
                <a:alpha val="40000"/>
              </a:prstClr>
            </a:outerShdw>
          </a:effectLst>
        </p:spPr>
        <p:txBody>
          <a:bodyPr/>
          <a:lstStyle/>
          <a:p>
            <a:pPr fontAlgn="auto">
              <a:spcBef>
                <a:spcPts val="0"/>
              </a:spcBef>
              <a:spcAft>
                <a:spcPts val="600"/>
              </a:spcAft>
              <a:defRPr/>
            </a:pPr>
            <a:r>
              <a:rPr kumimoji="0" lang="ja-JP" altLang="en-US" sz="2800" dirty="0">
                <a:latin typeface="MS UI Gothic" pitchFamily="50" charset="-128"/>
                <a:ea typeface="MS UI Gothic" pitchFamily="50" charset="-128"/>
              </a:rPr>
              <a:t>◆精神科訪問看護の報酬体系の見直し</a:t>
            </a:r>
          </a:p>
          <a:p>
            <a:pPr marL="273050" fontAlgn="auto">
              <a:spcBef>
                <a:spcPts val="0"/>
              </a:spcBef>
              <a:spcAft>
                <a:spcPts val="0"/>
              </a:spcAft>
              <a:defRPr/>
            </a:pPr>
            <a:r>
              <a:rPr kumimoji="0" lang="en-US" altLang="ja-JP" sz="2400" dirty="0">
                <a:latin typeface="MS UI Gothic" pitchFamily="50" charset="-128"/>
                <a:ea typeface="MS UI Gothic" pitchFamily="50" charset="-128"/>
              </a:rPr>
              <a:t>(1)</a:t>
            </a:r>
            <a:r>
              <a:rPr kumimoji="0" lang="ja-JP" altLang="en-US" sz="2400" dirty="0">
                <a:latin typeface="MS UI Gothic" pitchFamily="50" charset="-128"/>
                <a:ea typeface="MS UI Gothic" pitchFamily="50" charset="-128"/>
              </a:rPr>
              <a:t>　訪問看護指示の見直し</a:t>
            </a:r>
          </a:p>
          <a:p>
            <a:pPr marL="534988" indent="93663" fontAlgn="auto">
              <a:spcBef>
                <a:spcPts val="0"/>
              </a:spcBef>
              <a:spcAft>
                <a:spcPts val="0"/>
              </a:spcAft>
              <a:defRPr/>
            </a:pPr>
            <a:r>
              <a:rPr kumimoji="0" lang="ja-JP" altLang="en-US" sz="2400" dirty="0">
                <a:latin typeface="MS UI Gothic" pitchFamily="50" charset="-128"/>
                <a:ea typeface="MS UI Gothic" pitchFamily="50" charset="-128"/>
              </a:rPr>
              <a:t>　訪問看護指示は、疾病等により通院による療養が困難な者に対して指示を行うものであるが、精神科訪問看護においては、</a:t>
            </a:r>
            <a:r>
              <a:rPr kumimoji="0" lang="ja-JP" altLang="en-US" sz="2400" dirty="0">
                <a:solidFill>
                  <a:srgbClr val="0070C0"/>
                </a:solidFill>
                <a:latin typeface="MS UI Gothic" pitchFamily="50" charset="-128"/>
                <a:ea typeface="MS UI Gothic" pitchFamily="50" charset="-128"/>
              </a:rPr>
              <a:t>こうした患者以外に対して</a:t>
            </a:r>
            <a:r>
              <a:rPr kumimoji="0" lang="ja-JP" altLang="en-US" sz="2400" dirty="0">
                <a:latin typeface="MS UI Gothic" pitchFamily="50" charset="-128"/>
                <a:ea typeface="MS UI Gothic" pitchFamily="50" charset="-128"/>
              </a:rPr>
              <a:t>も訪問看護が必要な場合もあるため、見直しを行う。</a:t>
            </a:r>
            <a:endParaRPr kumimoji="0" lang="en-US" altLang="ja-JP" sz="2400" dirty="0">
              <a:latin typeface="MS UI Gothic" pitchFamily="50" charset="-128"/>
              <a:ea typeface="MS UI Gothic" pitchFamily="50" charset="-128"/>
            </a:endParaRPr>
          </a:p>
          <a:p>
            <a:pPr marL="450850" fontAlgn="auto">
              <a:spcBef>
                <a:spcPts val="1200"/>
              </a:spcBef>
              <a:spcAft>
                <a:spcPts val="600"/>
              </a:spcAft>
              <a:defRPr/>
            </a:pPr>
            <a:r>
              <a:rPr kumimoji="0" lang="ja-JP" altLang="en-US" sz="2400" dirty="0">
                <a:solidFill>
                  <a:srgbClr val="FF0000"/>
                </a:solidFill>
                <a:latin typeface="MS UI Gothic" pitchFamily="50" charset="-128"/>
                <a:ea typeface="MS UI Gothic" pitchFamily="50" charset="-128"/>
              </a:rPr>
              <a:t>（新）　</a:t>
            </a:r>
            <a:r>
              <a:rPr kumimoji="0" lang="en-US" altLang="ja-JP" sz="2400" dirty="0">
                <a:solidFill>
                  <a:srgbClr val="FF0000"/>
                </a:solidFill>
                <a:latin typeface="MS UI Gothic" pitchFamily="50" charset="-128"/>
                <a:ea typeface="MS UI Gothic" pitchFamily="50" charset="-128"/>
              </a:rPr>
              <a:t>I012-2</a:t>
            </a:r>
            <a:r>
              <a:rPr kumimoji="0" lang="ja-JP" altLang="en-US" sz="2400" dirty="0">
                <a:solidFill>
                  <a:srgbClr val="FF0000"/>
                </a:solidFill>
                <a:latin typeface="MS UI Gothic" pitchFamily="50" charset="-128"/>
                <a:ea typeface="MS UI Gothic" pitchFamily="50" charset="-128"/>
              </a:rPr>
              <a:t>　精神科訪問看護指示料　　　　</a:t>
            </a:r>
            <a:r>
              <a:rPr kumimoji="0" lang="ja-JP" altLang="en-US" sz="2400" dirty="0" smtClean="0">
                <a:solidFill>
                  <a:srgbClr val="FF0000"/>
                </a:solidFill>
                <a:latin typeface="MS UI Gothic" pitchFamily="50" charset="-128"/>
                <a:ea typeface="MS UI Gothic" pitchFamily="50" charset="-128"/>
              </a:rPr>
              <a:t>　 </a:t>
            </a:r>
            <a:r>
              <a:rPr kumimoji="0" lang="ja-JP" altLang="en-US" sz="2400" dirty="0">
                <a:solidFill>
                  <a:srgbClr val="FF0000"/>
                </a:solidFill>
                <a:latin typeface="MS UI Gothic" pitchFamily="50" charset="-128"/>
                <a:ea typeface="MS UI Gothic" pitchFamily="50" charset="-128"/>
              </a:rPr>
              <a:t>３００点</a:t>
            </a:r>
            <a:endParaRPr kumimoji="0" lang="en-US" altLang="ja-JP" sz="2400" dirty="0">
              <a:solidFill>
                <a:srgbClr val="FF0000"/>
              </a:solidFill>
              <a:latin typeface="MS UI Gothic" pitchFamily="50" charset="-128"/>
              <a:ea typeface="MS UI Gothic" pitchFamily="50" charset="-128"/>
            </a:endParaRPr>
          </a:p>
          <a:p>
            <a:pPr marL="450850" fontAlgn="auto">
              <a:spcBef>
                <a:spcPts val="0"/>
              </a:spcBef>
              <a:spcAft>
                <a:spcPts val="1200"/>
              </a:spcAft>
              <a:defRPr/>
            </a:pPr>
            <a:r>
              <a:rPr kumimoji="0" lang="ja-JP" altLang="en-US" sz="2400" dirty="0">
                <a:solidFill>
                  <a:srgbClr val="FF0000"/>
                </a:solidFill>
                <a:latin typeface="MS UI Gothic" pitchFamily="50" charset="-128"/>
                <a:ea typeface="MS UI Gothic" pitchFamily="50" charset="-128"/>
              </a:rPr>
              <a:t>（新）</a:t>
            </a:r>
            <a:r>
              <a:rPr kumimoji="0" lang="ja-JP" altLang="en-US" sz="2400" dirty="0">
                <a:latin typeface="MS UI Gothic" pitchFamily="50" charset="-128"/>
                <a:ea typeface="MS UI Gothic" pitchFamily="50" charset="-128"/>
              </a:rPr>
              <a:t>　</a:t>
            </a:r>
            <a:r>
              <a:rPr kumimoji="0" lang="en-US" altLang="ja-JP" sz="2400" dirty="0">
                <a:solidFill>
                  <a:srgbClr val="FF0000"/>
                </a:solidFill>
                <a:latin typeface="MS UI Gothic" pitchFamily="50" charset="-128"/>
                <a:ea typeface="MS UI Gothic" pitchFamily="50" charset="-128"/>
              </a:rPr>
              <a:t>I012-2</a:t>
            </a:r>
            <a:r>
              <a:rPr kumimoji="0" lang="ja-JP" altLang="en-US" sz="2400" dirty="0">
                <a:solidFill>
                  <a:srgbClr val="FF0000"/>
                </a:solidFill>
                <a:latin typeface="MS UI Gothic" pitchFamily="50" charset="-128"/>
                <a:ea typeface="MS UI Gothic" pitchFamily="50" charset="-128"/>
              </a:rPr>
              <a:t>　注２</a:t>
            </a:r>
            <a:r>
              <a:rPr kumimoji="0" lang="ja-JP" altLang="en-US" sz="2400" dirty="0">
                <a:latin typeface="MS UI Gothic" pitchFamily="50" charset="-128"/>
                <a:ea typeface="MS UI Gothic" pitchFamily="50" charset="-128"/>
              </a:rPr>
              <a:t>　</a:t>
            </a:r>
            <a:r>
              <a:rPr kumimoji="0" lang="ja-JP" altLang="en-US" sz="2400" dirty="0">
                <a:solidFill>
                  <a:srgbClr val="FF0000"/>
                </a:solidFill>
                <a:latin typeface="MS UI Gothic" pitchFamily="50" charset="-128"/>
                <a:ea typeface="MS UI Gothic" pitchFamily="50" charset="-128"/>
              </a:rPr>
              <a:t>特別訪問看護指示加算　</a:t>
            </a:r>
            <a:r>
              <a:rPr kumimoji="0" lang="ja-JP" altLang="en-US" sz="2400" dirty="0" smtClean="0">
                <a:solidFill>
                  <a:srgbClr val="FF0000"/>
                </a:solidFill>
                <a:latin typeface="MS UI Gothic" pitchFamily="50" charset="-128"/>
                <a:ea typeface="MS UI Gothic" pitchFamily="50" charset="-128"/>
              </a:rPr>
              <a:t>　１００点</a:t>
            </a:r>
            <a:endParaRPr kumimoji="0" lang="ja-JP" altLang="en-US" sz="2400" dirty="0">
              <a:solidFill>
                <a:srgbClr val="FF0000"/>
              </a:solidFill>
              <a:latin typeface="MS UI Gothic" pitchFamily="50" charset="-128"/>
              <a:ea typeface="MS UI Gothic" pitchFamily="50" charset="-128"/>
            </a:endParaRPr>
          </a:p>
          <a:p>
            <a:pPr marL="812800" indent="-266700" fontAlgn="auto">
              <a:spcBef>
                <a:spcPts val="600"/>
              </a:spcBef>
              <a:spcAft>
                <a:spcPts val="0"/>
              </a:spcAft>
              <a:defRPr/>
            </a:pPr>
            <a:r>
              <a:rPr kumimoji="0" lang="en-US" altLang="ja-JP" sz="2200" dirty="0">
                <a:latin typeface="MS UI Gothic" pitchFamily="50" charset="-128"/>
                <a:ea typeface="MS UI Gothic" pitchFamily="50" charset="-128"/>
              </a:rPr>
              <a:t>[</a:t>
            </a:r>
            <a:r>
              <a:rPr kumimoji="0" lang="ja-JP" altLang="en-US" sz="2200" dirty="0">
                <a:latin typeface="MS UI Gothic" pitchFamily="50" charset="-128"/>
                <a:ea typeface="MS UI Gothic" pitchFamily="50" charset="-128"/>
              </a:rPr>
              <a:t>算定要件</a:t>
            </a:r>
            <a:r>
              <a:rPr kumimoji="0" lang="en-US" altLang="ja-JP" sz="2200" dirty="0">
                <a:latin typeface="MS UI Gothic" pitchFamily="50" charset="-128"/>
                <a:ea typeface="MS UI Gothic" pitchFamily="50" charset="-128"/>
              </a:rPr>
              <a:t>]</a:t>
            </a:r>
          </a:p>
          <a:p>
            <a:pPr marL="903288" indent="-190500" fontAlgn="auto">
              <a:spcBef>
                <a:spcPts val="0"/>
              </a:spcBef>
              <a:spcAft>
                <a:spcPts val="0"/>
              </a:spcAft>
              <a:defRPr/>
            </a:pPr>
            <a:r>
              <a:rPr kumimoji="0" lang="en-US" altLang="ja-JP" sz="2200" dirty="0">
                <a:latin typeface="MS UI Gothic" pitchFamily="50" charset="-128"/>
                <a:ea typeface="MS UI Gothic" pitchFamily="50" charset="-128"/>
              </a:rPr>
              <a:t>①</a:t>
            </a:r>
            <a:r>
              <a:rPr kumimoji="0" lang="ja-JP" altLang="en-US" sz="2200" dirty="0">
                <a:latin typeface="MS UI Gothic" pitchFamily="50" charset="-128"/>
                <a:ea typeface="MS UI Gothic" pitchFamily="50" charset="-128"/>
              </a:rPr>
              <a:t>　精神科を標榜する医療機関の医師が診療に基づき、訪問看護の必要性を認め、訪問看護ステーションに対して、訪問看護指示書を交付すること。</a:t>
            </a:r>
          </a:p>
          <a:p>
            <a:pPr marL="903288" indent="-190500" fontAlgn="auto">
              <a:spcBef>
                <a:spcPts val="0"/>
              </a:spcBef>
              <a:spcAft>
                <a:spcPts val="0"/>
              </a:spcAft>
              <a:defRPr/>
            </a:pPr>
            <a:r>
              <a:rPr kumimoji="0" lang="ja-JP" altLang="en-US" sz="2200" dirty="0">
                <a:latin typeface="MS UI Gothic" pitchFamily="50" charset="-128"/>
                <a:ea typeface="MS UI Gothic" pitchFamily="50" charset="-128"/>
              </a:rPr>
              <a:t>②　患者一人につき</a:t>
            </a:r>
            <a:r>
              <a:rPr kumimoji="0" lang="ja-JP" altLang="en-US" sz="2200" dirty="0">
                <a:solidFill>
                  <a:srgbClr val="0070C0"/>
                </a:solidFill>
                <a:latin typeface="MS UI Gothic" pitchFamily="50" charset="-128"/>
                <a:ea typeface="MS UI Gothic" pitchFamily="50" charset="-128"/>
              </a:rPr>
              <a:t>月</a:t>
            </a:r>
            <a:r>
              <a:rPr kumimoji="0" lang="en-US" altLang="ja-JP" sz="2200" dirty="0">
                <a:solidFill>
                  <a:srgbClr val="0070C0"/>
                </a:solidFill>
                <a:latin typeface="MS UI Gothic" pitchFamily="50" charset="-128"/>
                <a:ea typeface="MS UI Gothic" pitchFamily="50" charset="-128"/>
              </a:rPr>
              <a:t>1 </a:t>
            </a:r>
            <a:r>
              <a:rPr kumimoji="0" lang="ja-JP" altLang="en-US" sz="2200" dirty="0">
                <a:solidFill>
                  <a:srgbClr val="0070C0"/>
                </a:solidFill>
                <a:latin typeface="MS UI Gothic" pitchFamily="50" charset="-128"/>
                <a:ea typeface="MS UI Gothic" pitchFamily="50" charset="-128"/>
              </a:rPr>
              <a:t>回</a:t>
            </a:r>
            <a:r>
              <a:rPr kumimoji="0" lang="ja-JP" altLang="en-US" sz="2200" dirty="0">
                <a:latin typeface="MS UI Gothic" pitchFamily="50" charset="-128"/>
                <a:ea typeface="MS UI Gothic" pitchFamily="50" charset="-128"/>
              </a:rPr>
              <a:t>に限り算定する。</a:t>
            </a:r>
            <a:endParaRPr lang="ja-JP" altLang="en-US" sz="2200" dirty="0">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99ADDEB9-343B-49F9-A3D8-1B18E1F81732}" type="slidenum">
              <a:rPr lang="en-US" sz="1400">
                <a:effectLst>
                  <a:outerShdw blurRad="38100" dist="38100" dir="2700000" algn="tl">
                    <a:srgbClr val="000000">
                      <a:alpha val="43137"/>
                    </a:srgbClr>
                  </a:outerShdw>
                </a:effectLst>
              </a:rPr>
              <a:pPr algn="r">
                <a:defRPr/>
              </a:pPr>
              <a:t>358</a:t>
            </a:fld>
            <a:endParaRPr lang="en-US" sz="1400" dirty="0">
              <a:effectLst>
                <a:outerShdw blurRad="38100" dist="38100" dir="2700000" algn="tl">
                  <a:srgbClr val="000000">
                    <a:alpha val="43137"/>
                  </a:srgbClr>
                </a:outerShdw>
              </a:effectLst>
            </a:endParaRPr>
          </a:p>
        </p:txBody>
      </p:sp>
      <p:sp>
        <p:nvSpPr>
          <p:cNvPr id="9" name="タイトル 2"/>
          <p:cNvSpPr txBox="1">
            <a:spLocks/>
          </p:cNvSpPr>
          <p:nvPr/>
        </p:nvSpPr>
        <p:spPr>
          <a:xfrm>
            <a:off x="457200" y="188640"/>
            <a:ext cx="8229600" cy="864096"/>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kumimoji="0" lang="ja-JP" altLang="en-US" sz="3200" dirty="0">
                <a:effectLst>
                  <a:outerShdw blurRad="38100" dist="38100" dir="2700000" algn="tl">
                    <a:srgbClr val="000000">
                      <a:alpha val="43137"/>
                    </a:srgbClr>
                  </a:outerShdw>
                </a:effectLst>
                <a:latin typeface="HG丸ｺﾞｼｯｸM-PRO" pitchFamily="50" charset="-128"/>
                <a:ea typeface="HG丸ｺﾞｼｯｸM-PRO" pitchFamily="50" charset="-128"/>
              </a:rPr>
              <a:t>効率的かつ質の高い訪問看護の推進</a:t>
            </a:r>
            <a:endParaRPr lang="ja-JP" altLang="en-US" sz="32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6" name="テキスト ボックス 5"/>
          <p:cNvSpPr txBox="1"/>
          <p:nvPr/>
        </p:nvSpPr>
        <p:spPr>
          <a:xfrm>
            <a:off x="7236296" y="1700808"/>
            <a:ext cx="16561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357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372</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84188" y="1484313"/>
            <a:ext cx="8229600" cy="3673475"/>
          </a:xfrm>
          <a:prstGeom prst="rect">
            <a:avLst/>
          </a:prstGeom>
          <a:solidFill>
            <a:srgbClr val="FFFFCC"/>
          </a:solidFill>
          <a:effectLst>
            <a:outerShdw blurRad="50800" dist="38100" dir="13500000" algn="br" rotWithShape="0">
              <a:prstClr val="black">
                <a:alpha val="40000"/>
              </a:prstClr>
            </a:outerShdw>
          </a:effectLst>
        </p:spPr>
        <p:txBody>
          <a:bodyPr anchor="ctr"/>
          <a:lstStyle/>
          <a:p>
            <a:pPr fontAlgn="auto">
              <a:spcBef>
                <a:spcPts val="0"/>
              </a:spcBef>
              <a:spcAft>
                <a:spcPts val="600"/>
              </a:spcAft>
              <a:defRPr/>
            </a:pPr>
            <a:r>
              <a:rPr kumimoji="0" lang="ja-JP" altLang="en-US" sz="2800" dirty="0">
                <a:latin typeface="MS UI Gothic" pitchFamily="50" charset="-128"/>
                <a:ea typeface="MS UI Gothic" pitchFamily="50" charset="-128"/>
              </a:rPr>
              <a:t>◆精神科訪問看護の報酬体系の見直し</a:t>
            </a:r>
          </a:p>
          <a:p>
            <a:pPr marL="534988" indent="-261938" fontAlgn="auto">
              <a:spcBef>
                <a:spcPts val="0"/>
              </a:spcBef>
              <a:spcAft>
                <a:spcPts val="600"/>
              </a:spcAft>
              <a:defRPr/>
            </a:pPr>
            <a:r>
              <a:rPr kumimoji="0" lang="en-US" altLang="ja-JP" sz="2800" dirty="0">
                <a:latin typeface="MS UI Gothic" pitchFamily="50" charset="-128"/>
                <a:ea typeface="MS UI Gothic" pitchFamily="50" charset="-128"/>
              </a:rPr>
              <a:t>(2)</a:t>
            </a:r>
            <a:r>
              <a:rPr kumimoji="0" lang="ja-JP" altLang="en-US" sz="2800" dirty="0">
                <a:latin typeface="MS UI Gothic" pitchFamily="50" charset="-128"/>
                <a:ea typeface="MS UI Gothic" pitchFamily="50" charset="-128"/>
              </a:rPr>
              <a:t>　精神科訪問看護基本療養費と</a:t>
            </a:r>
            <a:r>
              <a:rPr kumimoji="0" lang="ja-JP" altLang="en-US" sz="2800" dirty="0">
                <a:solidFill>
                  <a:srgbClr val="0070C0"/>
                </a:solidFill>
                <a:latin typeface="MS UI Gothic" pitchFamily="50" charset="-128"/>
                <a:ea typeface="MS UI Gothic" pitchFamily="50" charset="-128"/>
              </a:rPr>
              <a:t>３０分未満の短時間</a:t>
            </a:r>
            <a:r>
              <a:rPr kumimoji="0" lang="ja-JP" altLang="en-US" sz="2800" dirty="0">
                <a:latin typeface="MS UI Gothic" pitchFamily="50" charset="-128"/>
                <a:ea typeface="MS UI Gothic" pitchFamily="50" charset="-128"/>
              </a:rPr>
              <a:t>訪問看護の新設</a:t>
            </a:r>
          </a:p>
          <a:p>
            <a:pPr marL="534988" indent="93663" fontAlgn="auto">
              <a:spcBef>
                <a:spcPts val="0"/>
              </a:spcBef>
              <a:spcAft>
                <a:spcPts val="0"/>
              </a:spcAft>
              <a:defRPr/>
            </a:pPr>
            <a:r>
              <a:rPr kumimoji="0" lang="ja-JP" altLang="en-US" sz="2800" dirty="0">
                <a:latin typeface="MS UI Gothic" pitchFamily="50" charset="-128"/>
                <a:ea typeface="MS UI Gothic" pitchFamily="50" charset="-128"/>
              </a:rPr>
              <a:t>　訪問看護療養費は、現在精神科に着目した点数は精神障害者社会復帰支援施設に入所している複数の者に対するものしかないため、</a:t>
            </a:r>
            <a:r>
              <a:rPr kumimoji="0" lang="ja-JP" altLang="en-US" sz="2800" dirty="0">
                <a:solidFill>
                  <a:srgbClr val="0070C0"/>
                </a:solidFill>
                <a:latin typeface="MS UI Gothic" pitchFamily="50" charset="-128"/>
                <a:ea typeface="MS UI Gothic" pitchFamily="50" charset="-128"/>
              </a:rPr>
              <a:t>精神科専門療法の精神科訪問看護・指導料と同様の整理</a:t>
            </a:r>
            <a:r>
              <a:rPr kumimoji="0" lang="ja-JP" altLang="en-US" sz="2800" dirty="0">
                <a:latin typeface="MS UI Gothic" pitchFamily="50" charset="-128"/>
                <a:ea typeface="MS UI Gothic" pitchFamily="50" charset="-128"/>
              </a:rPr>
              <a:t>を行う。</a:t>
            </a:r>
            <a:endParaRPr kumimoji="0" lang="ja-JP" altLang="en-US" sz="2800" u="sng" dirty="0">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4F6C6FFC-CF9A-4760-8823-01D1CA96385F}" type="slidenum">
              <a:rPr lang="en-US" sz="1400">
                <a:effectLst>
                  <a:outerShdw blurRad="38100" dist="38100" dir="2700000" algn="tl">
                    <a:srgbClr val="000000">
                      <a:alpha val="43137"/>
                    </a:srgbClr>
                  </a:outerShdw>
                </a:effectLst>
              </a:rPr>
              <a:pPr algn="r">
                <a:defRPr/>
              </a:pPr>
              <a:t>359</a:t>
            </a:fld>
            <a:endParaRPr lang="en-US" sz="1400" dirty="0">
              <a:effectLst>
                <a:outerShdw blurRad="38100" dist="38100" dir="2700000" algn="tl">
                  <a:srgbClr val="000000">
                    <a:alpha val="43137"/>
                  </a:srgbClr>
                </a:outerShdw>
              </a:effectLst>
            </a:endParaRPr>
          </a:p>
        </p:txBody>
      </p:sp>
      <p:sp>
        <p:nvSpPr>
          <p:cNvPr id="6" name="タイトル 2"/>
          <p:cNvSpPr txBox="1">
            <a:spLocks/>
          </p:cNvSpPr>
          <p:nvPr/>
        </p:nvSpPr>
        <p:spPr>
          <a:xfrm>
            <a:off x="457200" y="188640"/>
            <a:ext cx="8229600" cy="864096"/>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kumimoji="0" lang="ja-JP" altLang="en-US" sz="3200" dirty="0">
                <a:effectLst>
                  <a:outerShdw blurRad="38100" dist="38100" dir="2700000" algn="tl">
                    <a:srgbClr val="000000">
                      <a:alpha val="43137"/>
                    </a:srgbClr>
                  </a:outerShdw>
                </a:effectLst>
                <a:latin typeface="HG丸ｺﾞｼｯｸM-PRO" pitchFamily="50" charset="-128"/>
                <a:ea typeface="HG丸ｺﾞｼｯｸM-PRO" pitchFamily="50" charset="-128"/>
              </a:rPr>
              <a:t>効率的かつ質の高い訪問看護の推進</a:t>
            </a:r>
            <a:endParaRPr lang="ja-JP" altLang="en-US" sz="32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2"/>
          <p:cNvSpPr txBox="1">
            <a:spLocks noChangeArrowheads="1"/>
          </p:cNvSpPr>
          <p:nvPr/>
        </p:nvSpPr>
        <p:spPr bwMode="auto">
          <a:xfrm>
            <a:off x="2124075" y="2349500"/>
            <a:ext cx="4752975" cy="1190625"/>
          </a:xfrm>
          <a:prstGeom prst="rect">
            <a:avLst/>
          </a:prstGeom>
          <a:noFill/>
          <a:ln w="9525">
            <a:noFill/>
            <a:miter lim="800000"/>
            <a:headEnd/>
            <a:tailEnd/>
          </a:ln>
        </p:spPr>
        <p:txBody>
          <a:bodyPr wrap="none" lIns="90000" tIns="46800" rIns="90000" bIns="46800">
            <a:spAutoFit/>
          </a:bodyPr>
          <a:lstStyle/>
          <a:p>
            <a:pPr algn="ctr"/>
            <a:r>
              <a:rPr lang="ja-JP" altLang="en-US" sz="3600">
                <a:solidFill>
                  <a:srgbClr val="000000"/>
                </a:solidFill>
                <a:ea typeface="HG創英角ｺﾞｼｯｸUB" pitchFamily="49" charset="-128"/>
              </a:rPr>
              <a:t>複数科受診</a:t>
            </a:r>
          </a:p>
          <a:p>
            <a:pPr algn="ctr"/>
            <a:r>
              <a:rPr lang="ja-JP" altLang="en-US" sz="3600">
                <a:solidFill>
                  <a:srgbClr val="000000"/>
                </a:solidFill>
                <a:ea typeface="HG創英角ｺﾞｼｯｸUB" pitchFamily="49" charset="-128"/>
              </a:rPr>
              <a:t>同一日２科目の再診料</a:t>
            </a:r>
          </a:p>
        </p:txBody>
      </p:sp>
      <p:sp>
        <p:nvSpPr>
          <p:cNvPr id="82946"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39F94534-4317-4199-AC09-E5EEE4CCF26D}" type="slidenum">
              <a:rPr kumimoji="1" lang="en-US" altLang="ja-JP" smtClean="0"/>
              <a:pPr fontAlgn="base">
                <a:spcAft>
                  <a:spcPct val="0"/>
                </a:spcAft>
                <a:defRPr/>
              </a:pPr>
              <a:t>36</a:t>
            </a:fld>
            <a:endParaRPr kumimoji="1" lang="en-US" altLang="ja-JP" smtClean="0"/>
          </a:p>
        </p:txBody>
      </p:sp>
    </p:spTree>
    <p:extLst>
      <p:ext uri="{BB962C8B-B14F-4D97-AF65-F5344CB8AC3E}">
        <p14:creationId xmlns:p14="http://schemas.microsoft.com/office/powerpoint/2010/main" xmlns="" val="3559606752"/>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84188" y="188913"/>
            <a:ext cx="8229600" cy="6480175"/>
          </a:xfrm>
          <a:prstGeom prst="rect">
            <a:avLst/>
          </a:prstGeom>
          <a:solidFill>
            <a:srgbClr val="FFFFCC"/>
          </a:solidFill>
          <a:effectLst>
            <a:outerShdw blurRad="50800" dist="38100" dir="13500000" algn="br" rotWithShape="0">
              <a:prstClr val="black">
                <a:alpha val="40000"/>
              </a:prstClr>
            </a:outerShdw>
          </a:effectLst>
        </p:spPr>
        <p:txBody>
          <a:bodyPr/>
          <a:lstStyle/>
          <a:p>
            <a:pPr fontAlgn="auto">
              <a:spcBef>
                <a:spcPts val="0"/>
              </a:spcBef>
              <a:spcAft>
                <a:spcPts val="0"/>
              </a:spcAft>
              <a:defRPr/>
            </a:pPr>
            <a:r>
              <a:rPr kumimoji="0" lang="ja-JP" altLang="en-US" sz="1600" dirty="0">
                <a:latin typeface="MS UI Gothic" pitchFamily="50" charset="-128"/>
                <a:ea typeface="MS UI Gothic" pitchFamily="50" charset="-128"/>
              </a:rPr>
              <a:t>●訪問看護療養費</a:t>
            </a:r>
          </a:p>
          <a:p>
            <a:pPr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（新</a:t>
            </a:r>
            <a:r>
              <a:rPr kumimoji="0" lang="en-US" altLang="ja-JP" sz="1600" b="1" dirty="0">
                <a:solidFill>
                  <a:srgbClr val="FF0000"/>
                </a:solidFill>
                <a:latin typeface="MS UI Gothic" pitchFamily="50" charset="-128"/>
                <a:ea typeface="MS UI Gothic" pitchFamily="50" charset="-128"/>
              </a:rPr>
              <a:t>)</a:t>
            </a:r>
            <a:r>
              <a:rPr kumimoji="0" lang="ja-JP" altLang="en-US" sz="1600" b="1" dirty="0">
                <a:solidFill>
                  <a:srgbClr val="FF0000"/>
                </a:solidFill>
                <a:latin typeface="MS UI Gothic" pitchFamily="50" charset="-128"/>
                <a:ea typeface="MS UI Gothic" pitchFamily="50" charset="-128"/>
              </a:rPr>
              <a:t>　精神科訪問看護基本療養費</a:t>
            </a:r>
            <a:r>
              <a:rPr kumimoji="0" lang="en-US" altLang="ja-JP" sz="1600" b="1" dirty="0">
                <a:solidFill>
                  <a:srgbClr val="FF0000"/>
                </a:solidFill>
                <a:latin typeface="MS UI Gothic" pitchFamily="50" charset="-128"/>
                <a:ea typeface="MS UI Gothic" pitchFamily="50" charset="-128"/>
              </a:rPr>
              <a:t>Ⅰ</a:t>
            </a:r>
          </a:p>
          <a:p>
            <a:pPr marL="534988"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イ　保健師、看護師又は作業療法士による場合</a:t>
            </a:r>
          </a:p>
          <a:p>
            <a:pPr marL="81280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①週３日目まで３０分以上</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　　５</a:t>
            </a:r>
            <a:r>
              <a:rPr kumimoji="0" lang="en-US" altLang="ja-JP" sz="1600" b="1" dirty="0">
                <a:solidFill>
                  <a:srgbClr val="FF0000"/>
                </a:solidFill>
                <a:latin typeface="MS UI Gothic" pitchFamily="50" charset="-128"/>
                <a:ea typeface="MS UI Gothic" pitchFamily="50" charset="-128"/>
              </a:rPr>
              <a:t>,</a:t>
            </a:r>
            <a:r>
              <a:rPr kumimoji="0" lang="ja-JP" altLang="en-US" sz="1600" b="1" dirty="0">
                <a:solidFill>
                  <a:srgbClr val="FF0000"/>
                </a:solidFill>
                <a:latin typeface="MS UI Gothic" pitchFamily="50" charset="-128"/>
                <a:ea typeface="MS UI Gothic" pitchFamily="50" charset="-128"/>
              </a:rPr>
              <a:t>５５０円</a:t>
            </a:r>
          </a:p>
          <a:p>
            <a:pPr marL="81280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②週３日目まで３０分未満</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　　４</a:t>
            </a:r>
            <a:r>
              <a:rPr kumimoji="0" lang="en-US" altLang="ja-JP" sz="1600" b="1" dirty="0">
                <a:solidFill>
                  <a:srgbClr val="FF0000"/>
                </a:solidFill>
                <a:latin typeface="MS UI Gothic" pitchFamily="50" charset="-128"/>
                <a:ea typeface="MS UI Gothic" pitchFamily="50" charset="-128"/>
              </a:rPr>
              <a:t>,</a:t>
            </a:r>
            <a:r>
              <a:rPr kumimoji="0" lang="ja-JP" altLang="en-US" sz="1600" b="1" dirty="0">
                <a:solidFill>
                  <a:srgbClr val="FF0000"/>
                </a:solidFill>
                <a:latin typeface="MS UI Gothic" pitchFamily="50" charset="-128"/>
                <a:ea typeface="MS UI Gothic" pitchFamily="50" charset="-128"/>
              </a:rPr>
              <a:t>２５０円</a:t>
            </a:r>
          </a:p>
          <a:p>
            <a:pPr marL="81280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③週４日目以降３０分以上</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　　６</a:t>
            </a:r>
            <a:r>
              <a:rPr kumimoji="0" lang="en-US" altLang="ja-JP" sz="1600" b="1" dirty="0">
                <a:solidFill>
                  <a:srgbClr val="FF0000"/>
                </a:solidFill>
                <a:latin typeface="MS UI Gothic" pitchFamily="50" charset="-128"/>
                <a:ea typeface="MS UI Gothic" pitchFamily="50" charset="-128"/>
              </a:rPr>
              <a:t>,</a:t>
            </a:r>
            <a:r>
              <a:rPr kumimoji="0" lang="ja-JP" altLang="en-US" sz="1600" b="1" dirty="0">
                <a:solidFill>
                  <a:srgbClr val="FF0000"/>
                </a:solidFill>
                <a:latin typeface="MS UI Gothic" pitchFamily="50" charset="-128"/>
                <a:ea typeface="MS UI Gothic" pitchFamily="50" charset="-128"/>
              </a:rPr>
              <a:t>５５０円</a:t>
            </a:r>
          </a:p>
          <a:p>
            <a:pPr marL="81280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④週４日目以降３０分未満</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　　５</a:t>
            </a:r>
            <a:r>
              <a:rPr kumimoji="0" lang="en-US" altLang="ja-JP" sz="1600" b="1" dirty="0">
                <a:solidFill>
                  <a:srgbClr val="FF0000"/>
                </a:solidFill>
                <a:latin typeface="MS UI Gothic" pitchFamily="50" charset="-128"/>
                <a:ea typeface="MS UI Gothic" pitchFamily="50" charset="-128"/>
              </a:rPr>
              <a:t>,</a:t>
            </a:r>
            <a:r>
              <a:rPr kumimoji="0" lang="ja-JP" altLang="en-US" sz="1600" b="1" dirty="0">
                <a:solidFill>
                  <a:srgbClr val="FF0000"/>
                </a:solidFill>
                <a:latin typeface="MS UI Gothic" pitchFamily="50" charset="-128"/>
                <a:ea typeface="MS UI Gothic" pitchFamily="50" charset="-128"/>
              </a:rPr>
              <a:t>１００円</a:t>
            </a:r>
          </a:p>
          <a:p>
            <a:pPr marL="534988"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ロ　准看護師による場合</a:t>
            </a:r>
          </a:p>
          <a:p>
            <a:pPr marL="81280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①週３日目まで３０分以上</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　　５</a:t>
            </a:r>
            <a:r>
              <a:rPr kumimoji="0" lang="en-US" altLang="ja-JP" sz="1600" b="1" dirty="0">
                <a:solidFill>
                  <a:srgbClr val="FF0000"/>
                </a:solidFill>
                <a:latin typeface="MS UI Gothic" pitchFamily="50" charset="-128"/>
                <a:ea typeface="MS UI Gothic" pitchFamily="50" charset="-128"/>
              </a:rPr>
              <a:t>,</a:t>
            </a:r>
            <a:r>
              <a:rPr kumimoji="0" lang="ja-JP" altLang="en-US" sz="1600" b="1" dirty="0">
                <a:solidFill>
                  <a:srgbClr val="FF0000"/>
                </a:solidFill>
                <a:latin typeface="MS UI Gothic" pitchFamily="50" charset="-128"/>
                <a:ea typeface="MS UI Gothic" pitchFamily="50" charset="-128"/>
              </a:rPr>
              <a:t>０５０円</a:t>
            </a:r>
          </a:p>
          <a:p>
            <a:pPr marL="81280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②週３日目まで３０分未満</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　　３</a:t>
            </a:r>
            <a:r>
              <a:rPr kumimoji="0" lang="en-US" altLang="ja-JP" sz="1600" b="1" dirty="0">
                <a:solidFill>
                  <a:srgbClr val="FF0000"/>
                </a:solidFill>
                <a:latin typeface="MS UI Gothic" pitchFamily="50" charset="-128"/>
                <a:ea typeface="MS UI Gothic" pitchFamily="50" charset="-128"/>
              </a:rPr>
              <a:t>,</a:t>
            </a:r>
            <a:r>
              <a:rPr kumimoji="0" lang="ja-JP" altLang="en-US" sz="1600" b="1" dirty="0">
                <a:solidFill>
                  <a:srgbClr val="FF0000"/>
                </a:solidFill>
                <a:latin typeface="MS UI Gothic" pitchFamily="50" charset="-128"/>
                <a:ea typeface="MS UI Gothic" pitchFamily="50" charset="-128"/>
              </a:rPr>
              <a:t>８７０円</a:t>
            </a:r>
          </a:p>
          <a:p>
            <a:pPr marL="81280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③週４日目以降３０分以上</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　　６</a:t>
            </a:r>
            <a:r>
              <a:rPr kumimoji="0" lang="en-US" altLang="ja-JP" sz="1600" b="1" dirty="0">
                <a:solidFill>
                  <a:srgbClr val="FF0000"/>
                </a:solidFill>
                <a:latin typeface="MS UI Gothic" pitchFamily="50" charset="-128"/>
                <a:ea typeface="MS UI Gothic" pitchFamily="50" charset="-128"/>
              </a:rPr>
              <a:t>,</a:t>
            </a:r>
            <a:r>
              <a:rPr kumimoji="0" lang="ja-JP" altLang="en-US" sz="1600" b="1" dirty="0">
                <a:solidFill>
                  <a:srgbClr val="FF0000"/>
                </a:solidFill>
                <a:latin typeface="MS UI Gothic" pitchFamily="50" charset="-128"/>
                <a:ea typeface="MS UI Gothic" pitchFamily="50" charset="-128"/>
              </a:rPr>
              <a:t>０５０円</a:t>
            </a:r>
          </a:p>
          <a:p>
            <a:pPr marL="81280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④週４日目以降３０分未満</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　　４</a:t>
            </a:r>
            <a:r>
              <a:rPr kumimoji="0" lang="en-US" altLang="ja-JP" sz="1600" b="1" dirty="0">
                <a:solidFill>
                  <a:srgbClr val="FF0000"/>
                </a:solidFill>
                <a:latin typeface="MS UI Gothic" pitchFamily="50" charset="-128"/>
                <a:ea typeface="MS UI Gothic" pitchFamily="50" charset="-128"/>
              </a:rPr>
              <a:t>,</a:t>
            </a:r>
            <a:r>
              <a:rPr kumimoji="0" lang="ja-JP" altLang="en-US" sz="1600" b="1" dirty="0">
                <a:solidFill>
                  <a:srgbClr val="FF0000"/>
                </a:solidFill>
                <a:latin typeface="MS UI Gothic" pitchFamily="50" charset="-128"/>
                <a:ea typeface="MS UI Gothic" pitchFamily="50" charset="-128"/>
              </a:rPr>
              <a:t>７２０円</a:t>
            </a:r>
            <a:endParaRPr kumimoji="0" lang="en-US" altLang="ja-JP" sz="1600" b="1" dirty="0">
              <a:solidFill>
                <a:srgbClr val="FF0000"/>
              </a:solidFill>
              <a:latin typeface="MS UI Gothic" pitchFamily="50" charset="-128"/>
              <a:ea typeface="MS UI Gothic" pitchFamily="50" charset="-128"/>
            </a:endParaRPr>
          </a:p>
          <a:p>
            <a:pPr fontAlgn="auto">
              <a:spcBef>
                <a:spcPts val="0"/>
              </a:spcBef>
              <a:spcAft>
                <a:spcPts val="0"/>
              </a:spcAft>
              <a:defRPr/>
            </a:pPr>
            <a:endParaRPr kumimoji="0" lang="en-US" altLang="ja-JP" sz="1600" b="1" dirty="0">
              <a:solidFill>
                <a:srgbClr val="FF0000"/>
              </a:solidFill>
              <a:latin typeface="MS UI Gothic" pitchFamily="50" charset="-128"/>
              <a:ea typeface="MS UI Gothic" pitchFamily="50" charset="-128"/>
            </a:endParaRPr>
          </a:p>
          <a:p>
            <a:pPr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（新）</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精神科訪問看護基本療養費</a:t>
            </a:r>
            <a:r>
              <a:rPr kumimoji="0" lang="en-US" altLang="ja-JP" sz="1600" b="1" dirty="0">
                <a:solidFill>
                  <a:srgbClr val="FF0000"/>
                </a:solidFill>
                <a:latin typeface="MS UI Gothic" pitchFamily="50" charset="-128"/>
                <a:ea typeface="MS UI Gothic" pitchFamily="50" charset="-128"/>
              </a:rPr>
              <a:t>Ⅱ	</a:t>
            </a:r>
            <a:r>
              <a:rPr kumimoji="0" lang="ja-JP" altLang="en-US" sz="1600" b="1" dirty="0">
                <a:solidFill>
                  <a:srgbClr val="FF0000"/>
                </a:solidFill>
                <a:latin typeface="MS UI Gothic" pitchFamily="50" charset="-128"/>
                <a:ea typeface="MS UI Gothic" pitchFamily="50" charset="-128"/>
              </a:rPr>
              <a:t>　　１</a:t>
            </a:r>
            <a:r>
              <a:rPr kumimoji="0" lang="en-US" altLang="ja-JP" sz="1600" b="1" dirty="0">
                <a:solidFill>
                  <a:srgbClr val="FF0000"/>
                </a:solidFill>
                <a:latin typeface="MS UI Gothic" pitchFamily="50" charset="-128"/>
                <a:ea typeface="MS UI Gothic" pitchFamily="50" charset="-128"/>
              </a:rPr>
              <a:t>,</a:t>
            </a:r>
            <a:r>
              <a:rPr kumimoji="0" lang="ja-JP" altLang="en-US" sz="1600" b="1" dirty="0">
                <a:solidFill>
                  <a:srgbClr val="FF0000"/>
                </a:solidFill>
                <a:latin typeface="MS UI Gothic" pitchFamily="50" charset="-128"/>
                <a:ea typeface="MS UI Gothic" pitchFamily="50" charset="-128"/>
              </a:rPr>
              <a:t>６００円</a:t>
            </a:r>
            <a:endParaRPr kumimoji="0" lang="en-US" altLang="ja-JP" sz="1600" b="1" dirty="0">
              <a:solidFill>
                <a:srgbClr val="FF0000"/>
              </a:solidFill>
              <a:latin typeface="MS UI Gothic" pitchFamily="50" charset="-128"/>
              <a:ea typeface="MS UI Gothic" pitchFamily="50" charset="-128"/>
            </a:endParaRPr>
          </a:p>
          <a:p>
            <a:pPr fontAlgn="auto">
              <a:spcBef>
                <a:spcPts val="0"/>
              </a:spcBef>
              <a:spcAft>
                <a:spcPts val="0"/>
              </a:spcAft>
              <a:defRPr/>
            </a:pPr>
            <a:endParaRPr kumimoji="0" lang="en-US" altLang="ja-JP" sz="1600" b="1" dirty="0">
              <a:solidFill>
                <a:srgbClr val="FF0000"/>
              </a:solidFill>
              <a:latin typeface="MS UI Gothic" pitchFamily="50" charset="-128"/>
              <a:ea typeface="MS UI Gothic" pitchFamily="50" charset="-128"/>
            </a:endParaRPr>
          </a:p>
          <a:p>
            <a:pPr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（新）　精神科訪問看護基本療養費</a:t>
            </a:r>
            <a:r>
              <a:rPr kumimoji="0" lang="en-US" altLang="ja-JP" sz="1600" b="1" dirty="0">
                <a:solidFill>
                  <a:srgbClr val="FF0000"/>
                </a:solidFill>
                <a:latin typeface="MS UI Gothic" pitchFamily="50" charset="-128"/>
                <a:ea typeface="MS UI Gothic" pitchFamily="50" charset="-128"/>
              </a:rPr>
              <a:t>Ⅲ</a:t>
            </a:r>
          </a:p>
          <a:p>
            <a:pPr marL="534988"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イ　保健師、看護師又は作業療法士による場合</a:t>
            </a:r>
          </a:p>
          <a:p>
            <a:pPr marL="81280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①週３日目まで３０分以上</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　　４</a:t>
            </a:r>
            <a:r>
              <a:rPr kumimoji="0" lang="en-US" altLang="ja-JP" sz="1600" b="1" dirty="0">
                <a:solidFill>
                  <a:srgbClr val="FF0000"/>
                </a:solidFill>
                <a:latin typeface="MS UI Gothic" pitchFamily="50" charset="-128"/>
                <a:ea typeface="MS UI Gothic" pitchFamily="50" charset="-128"/>
              </a:rPr>
              <a:t>,</a:t>
            </a:r>
            <a:r>
              <a:rPr kumimoji="0" lang="ja-JP" altLang="en-US" sz="1600" b="1" dirty="0">
                <a:solidFill>
                  <a:srgbClr val="FF0000"/>
                </a:solidFill>
                <a:latin typeface="MS UI Gothic" pitchFamily="50" charset="-128"/>
                <a:ea typeface="MS UI Gothic" pitchFamily="50" charset="-128"/>
              </a:rPr>
              <a:t>３００円</a:t>
            </a:r>
          </a:p>
          <a:p>
            <a:pPr marL="81280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②週３日目まで３０分未満</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　　３</a:t>
            </a:r>
            <a:r>
              <a:rPr kumimoji="0" lang="en-US" altLang="ja-JP" sz="1600" b="1" dirty="0">
                <a:solidFill>
                  <a:srgbClr val="FF0000"/>
                </a:solidFill>
                <a:latin typeface="MS UI Gothic" pitchFamily="50" charset="-128"/>
                <a:ea typeface="MS UI Gothic" pitchFamily="50" charset="-128"/>
              </a:rPr>
              <a:t>,</a:t>
            </a:r>
            <a:r>
              <a:rPr kumimoji="0" lang="ja-JP" altLang="en-US" sz="1600" b="1" dirty="0">
                <a:solidFill>
                  <a:srgbClr val="FF0000"/>
                </a:solidFill>
                <a:latin typeface="MS UI Gothic" pitchFamily="50" charset="-128"/>
                <a:ea typeface="MS UI Gothic" pitchFamily="50" charset="-128"/>
              </a:rPr>
              <a:t>３００円</a:t>
            </a:r>
          </a:p>
          <a:p>
            <a:pPr marL="81280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③週４日目以降３０分以上</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　　５</a:t>
            </a:r>
            <a:r>
              <a:rPr kumimoji="0" lang="en-US" altLang="ja-JP" sz="1600" b="1" dirty="0">
                <a:solidFill>
                  <a:srgbClr val="FF0000"/>
                </a:solidFill>
                <a:latin typeface="MS UI Gothic" pitchFamily="50" charset="-128"/>
                <a:ea typeface="MS UI Gothic" pitchFamily="50" charset="-128"/>
              </a:rPr>
              <a:t>,</a:t>
            </a:r>
            <a:r>
              <a:rPr kumimoji="0" lang="ja-JP" altLang="en-US" sz="1600" b="1" dirty="0">
                <a:solidFill>
                  <a:srgbClr val="FF0000"/>
                </a:solidFill>
                <a:latin typeface="MS UI Gothic" pitchFamily="50" charset="-128"/>
                <a:ea typeface="MS UI Gothic" pitchFamily="50" charset="-128"/>
              </a:rPr>
              <a:t>３００円</a:t>
            </a:r>
          </a:p>
          <a:p>
            <a:pPr marL="81280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④週４日目以降３０分未満</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　　４</a:t>
            </a:r>
            <a:r>
              <a:rPr kumimoji="0" lang="en-US" altLang="ja-JP" sz="1600" b="1" dirty="0">
                <a:solidFill>
                  <a:srgbClr val="FF0000"/>
                </a:solidFill>
                <a:latin typeface="MS UI Gothic" pitchFamily="50" charset="-128"/>
                <a:ea typeface="MS UI Gothic" pitchFamily="50" charset="-128"/>
              </a:rPr>
              <a:t>,</a:t>
            </a:r>
            <a:r>
              <a:rPr kumimoji="0" lang="ja-JP" altLang="en-US" sz="1600" b="1" dirty="0">
                <a:solidFill>
                  <a:srgbClr val="FF0000"/>
                </a:solidFill>
                <a:latin typeface="MS UI Gothic" pitchFamily="50" charset="-128"/>
                <a:ea typeface="MS UI Gothic" pitchFamily="50" charset="-128"/>
              </a:rPr>
              <a:t>０６０円</a:t>
            </a:r>
          </a:p>
          <a:p>
            <a:pPr marL="534988"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ロ　准看護師による場合</a:t>
            </a:r>
          </a:p>
          <a:p>
            <a:pPr marL="81280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①週３日目まで３０分以上</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　　３</a:t>
            </a:r>
            <a:r>
              <a:rPr kumimoji="0" lang="en-US" altLang="ja-JP" sz="1600" b="1" dirty="0">
                <a:solidFill>
                  <a:srgbClr val="FF0000"/>
                </a:solidFill>
                <a:latin typeface="MS UI Gothic" pitchFamily="50" charset="-128"/>
                <a:ea typeface="MS UI Gothic" pitchFamily="50" charset="-128"/>
              </a:rPr>
              <a:t>,</a:t>
            </a:r>
            <a:r>
              <a:rPr kumimoji="0" lang="ja-JP" altLang="en-US" sz="1600" b="1" dirty="0">
                <a:solidFill>
                  <a:srgbClr val="FF0000"/>
                </a:solidFill>
                <a:latin typeface="MS UI Gothic" pitchFamily="50" charset="-128"/>
                <a:ea typeface="MS UI Gothic" pitchFamily="50" charset="-128"/>
              </a:rPr>
              <a:t>８００円</a:t>
            </a:r>
          </a:p>
          <a:p>
            <a:pPr marL="81280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②週３日目まで３０分未満</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　　２</a:t>
            </a:r>
            <a:r>
              <a:rPr kumimoji="0" lang="en-US" altLang="ja-JP" sz="1600" b="1" dirty="0">
                <a:solidFill>
                  <a:srgbClr val="FF0000"/>
                </a:solidFill>
                <a:latin typeface="MS UI Gothic" pitchFamily="50" charset="-128"/>
                <a:ea typeface="MS UI Gothic" pitchFamily="50" charset="-128"/>
              </a:rPr>
              <a:t>,</a:t>
            </a:r>
            <a:r>
              <a:rPr kumimoji="0" lang="ja-JP" altLang="en-US" sz="1600" b="1" dirty="0">
                <a:solidFill>
                  <a:srgbClr val="FF0000"/>
                </a:solidFill>
                <a:latin typeface="MS UI Gothic" pitchFamily="50" charset="-128"/>
                <a:ea typeface="MS UI Gothic" pitchFamily="50" charset="-128"/>
              </a:rPr>
              <a:t>９１０円</a:t>
            </a:r>
          </a:p>
          <a:p>
            <a:pPr marL="81280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③週４日目以降３０分以上</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　　４</a:t>
            </a:r>
            <a:r>
              <a:rPr kumimoji="0" lang="en-US" altLang="ja-JP" sz="1600" b="1" dirty="0">
                <a:solidFill>
                  <a:srgbClr val="FF0000"/>
                </a:solidFill>
                <a:latin typeface="MS UI Gothic" pitchFamily="50" charset="-128"/>
                <a:ea typeface="MS UI Gothic" pitchFamily="50" charset="-128"/>
              </a:rPr>
              <a:t>,</a:t>
            </a:r>
            <a:r>
              <a:rPr kumimoji="0" lang="ja-JP" altLang="en-US" sz="1600" b="1" dirty="0">
                <a:solidFill>
                  <a:srgbClr val="FF0000"/>
                </a:solidFill>
                <a:latin typeface="MS UI Gothic" pitchFamily="50" charset="-128"/>
                <a:ea typeface="MS UI Gothic" pitchFamily="50" charset="-128"/>
              </a:rPr>
              <a:t>８００円</a:t>
            </a:r>
          </a:p>
          <a:p>
            <a:pPr marL="81280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④週４日目以降３０分未満</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　　３</a:t>
            </a:r>
            <a:r>
              <a:rPr kumimoji="0" lang="en-US" altLang="ja-JP" sz="1600" b="1" dirty="0">
                <a:solidFill>
                  <a:srgbClr val="FF0000"/>
                </a:solidFill>
                <a:latin typeface="MS UI Gothic" pitchFamily="50" charset="-128"/>
                <a:ea typeface="MS UI Gothic" pitchFamily="50" charset="-128"/>
              </a:rPr>
              <a:t>,</a:t>
            </a:r>
            <a:r>
              <a:rPr kumimoji="0" lang="ja-JP" altLang="en-US" sz="1600" b="1" dirty="0">
                <a:solidFill>
                  <a:srgbClr val="FF0000"/>
                </a:solidFill>
                <a:latin typeface="MS UI Gothic" pitchFamily="50" charset="-128"/>
                <a:ea typeface="MS UI Gothic" pitchFamily="50" charset="-128"/>
              </a:rPr>
              <a:t>６７０円</a:t>
            </a:r>
            <a:endParaRPr lang="ja-JP" altLang="en-US" sz="1600" b="1" dirty="0">
              <a:solidFill>
                <a:srgbClr val="FF0000"/>
              </a:solidFill>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4F44E15F-9BBC-4113-ACE5-C5C80950B531}" type="slidenum">
              <a:rPr lang="en-US" sz="1400">
                <a:effectLst>
                  <a:outerShdw blurRad="38100" dist="38100" dir="2700000" algn="tl">
                    <a:srgbClr val="000000">
                      <a:alpha val="43137"/>
                    </a:srgbClr>
                  </a:outerShdw>
                </a:effectLst>
              </a:rPr>
              <a:pPr algn="r">
                <a:defRPr/>
              </a:pPr>
              <a:t>360</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6012160" y="332656"/>
            <a:ext cx="2880320"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728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734</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84188" y="260350"/>
            <a:ext cx="8229600" cy="6481763"/>
          </a:xfrm>
          <a:prstGeom prst="rect">
            <a:avLst/>
          </a:prstGeom>
          <a:solidFill>
            <a:srgbClr val="FFFFCC"/>
          </a:solidFill>
          <a:effectLst>
            <a:outerShdw blurRad="50800" dist="38100" dir="13500000" algn="br" rotWithShape="0">
              <a:prstClr val="black">
                <a:alpha val="40000"/>
              </a:prstClr>
            </a:outerShdw>
          </a:effectLst>
        </p:spPr>
        <p:txBody>
          <a:bodyPr/>
          <a:lstStyle/>
          <a:p>
            <a:pPr marL="266700" indent="-266700" fontAlgn="auto">
              <a:spcBef>
                <a:spcPts val="0"/>
              </a:spcBef>
              <a:spcAft>
                <a:spcPts val="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算定要件</a:t>
            </a:r>
            <a:r>
              <a:rPr kumimoji="0" lang="en-US" altLang="ja-JP" sz="2000" dirty="0">
                <a:latin typeface="MS UI Gothic" pitchFamily="50" charset="-128"/>
                <a:ea typeface="MS UI Gothic" pitchFamily="50" charset="-128"/>
              </a:rPr>
              <a:t>]</a:t>
            </a:r>
          </a:p>
          <a:p>
            <a:pPr marL="266700" indent="-266700" fontAlgn="auto">
              <a:spcBef>
                <a:spcPts val="0"/>
              </a:spcBef>
              <a:spcAft>
                <a:spcPts val="0"/>
              </a:spcAft>
              <a:defRPr/>
            </a:pPr>
            <a:r>
              <a:rPr kumimoji="0" lang="ja-JP" altLang="en-US" sz="2000" b="1" dirty="0">
                <a:solidFill>
                  <a:srgbClr val="FF0000"/>
                </a:solidFill>
                <a:latin typeface="MS UI Gothic" pitchFamily="50" charset="-128"/>
                <a:ea typeface="MS UI Gothic" pitchFamily="50" charset="-128"/>
              </a:rPr>
              <a:t>●精神科訪問看護基本療養費</a:t>
            </a:r>
            <a:r>
              <a:rPr kumimoji="0" lang="en-US" altLang="ja-JP" sz="2000" b="1" dirty="0">
                <a:solidFill>
                  <a:srgbClr val="FF0000"/>
                </a:solidFill>
                <a:latin typeface="MS UI Gothic" pitchFamily="50" charset="-128"/>
                <a:ea typeface="MS UI Gothic" pitchFamily="50" charset="-128"/>
              </a:rPr>
              <a:t>Ⅰ</a:t>
            </a:r>
          </a:p>
          <a:p>
            <a:pPr marL="355600" indent="-177800" fontAlgn="auto">
              <a:spcBef>
                <a:spcPts val="0"/>
              </a:spcBef>
              <a:spcAft>
                <a:spcPts val="0"/>
              </a:spcAft>
              <a:defRPr/>
            </a:pPr>
            <a:r>
              <a:rPr kumimoji="0" lang="en-US" altLang="ja-JP" sz="2000" dirty="0">
                <a:latin typeface="MS UI Gothic" pitchFamily="50" charset="-128"/>
                <a:ea typeface="MS UI Gothic" pitchFamily="50" charset="-128"/>
              </a:rPr>
              <a:t>①</a:t>
            </a:r>
            <a:r>
              <a:rPr kumimoji="0" lang="ja-JP" altLang="en-US" sz="2000" dirty="0">
                <a:latin typeface="MS UI Gothic" pitchFamily="50" charset="-128"/>
                <a:ea typeface="MS UI Gothic" pitchFamily="50" charset="-128"/>
              </a:rPr>
              <a:t>　精神障害を有する入院中以外の者又はその家族の了解を得て患家を訪問し、個別に患者又は家族等に対して指定訪問看護を行った場合</a:t>
            </a:r>
          </a:p>
          <a:p>
            <a:pPr marL="355600" indent="-177800" fontAlgn="auto">
              <a:spcBef>
                <a:spcPts val="0"/>
              </a:spcBef>
              <a:spcAft>
                <a:spcPts val="0"/>
              </a:spcAft>
              <a:defRPr/>
            </a:pPr>
            <a:r>
              <a:rPr kumimoji="0" lang="ja-JP" altLang="en-US" sz="2000" dirty="0">
                <a:latin typeface="MS UI Gothic" pitchFamily="50" charset="-128"/>
                <a:ea typeface="MS UI Gothic" pitchFamily="50" charset="-128"/>
              </a:rPr>
              <a:t>②　主治医から交付を受けた訪問看護指示書及び訪問看護計画書に基づき、保健師、看護師、作業療法士、准看護師が指定訪問看護を行った場合、当該指定訪問看護を受けた者１人につき、週３日を限度として算定する。</a:t>
            </a:r>
          </a:p>
          <a:p>
            <a:pPr marL="266700" indent="-266700" fontAlgn="auto">
              <a:spcBef>
                <a:spcPts val="1200"/>
              </a:spcBef>
              <a:spcAft>
                <a:spcPts val="0"/>
              </a:spcAft>
              <a:defRPr/>
            </a:pPr>
            <a:r>
              <a:rPr kumimoji="0" lang="ja-JP" altLang="en-US" sz="2000" b="1" dirty="0">
                <a:solidFill>
                  <a:srgbClr val="FF0000"/>
                </a:solidFill>
                <a:latin typeface="MS UI Gothic" pitchFamily="50" charset="-128"/>
                <a:ea typeface="MS UI Gothic" pitchFamily="50" charset="-128"/>
              </a:rPr>
              <a:t>●精神科訪問看護基本療養費</a:t>
            </a:r>
            <a:r>
              <a:rPr kumimoji="0" lang="en-US" altLang="ja-JP" sz="2000" b="1" dirty="0">
                <a:solidFill>
                  <a:srgbClr val="FF0000"/>
                </a:solidFill>
                <a:latin typeface="MS UI Gothic" pitchFamily="50" charset="-128"/>
                <a:ea typeface="MS UI Gothic" pitchFamily="50" charset="-128"/>
              </a:rPr>
              <a:t>Ⅱ</a:t>
            </a:r>
          </a:p>
          <a:p>
            <a:pPr marL="355600" indent="-177800" fontAlgn="auto">
              <a:spcBef>
                <a:spcPts val="0"/>
              </a:spcBef>
              <a:spcAft>
                <a:spcPts val="0"/>
              </a:spcAft>
              <a:defRPr/>
            </a:pPr>
            <a:r>
              <a:rPr kumimoji="0" lang="en-US" altLang="ja-JP" sz="2000" dirty="0">
                <a:latin typeface="MS UI Gothic" pitchFamily="50" charset="-128"/>
                <a:ea typeface="MS UI Gothic" pitchFamily="50" charset="-128"/>
              </a:rPr>
              <a:t>①</a:t>
            </a:r>
            <a:r>
              <a:rPr kumimoji="0" lang="ja-JP" altLang="en-US" sz="2000" dirty="0">
                <a:latin typeface="MS UI Gothic" pitchFamily="50" charset="-128"/>
                <a:ea typeface="MS UI Gothic" pitchFamily="50" charset="-128"/>
              </a:rPr>
              <a:t>　精神障害者社会復帰施設に入所している複数の者に対して同時に指定訪問看護を行った場合</a:t>
            </a:r>
          </a:p>
          <a:p>
            <a:pPr marL="355600" indent="-177800" fontAlgn="auto">
              <a:spcBef>
                <a:spcPts val="0"/>
              </a:spcBef>
              <a:spcAft>
                <a:spcPts val="0"/>
              </a:spcAft>
              <a:defRPr/>
            </a:pPr>
            <a:r>
              <a:rPr kumimoji="0" lang="ja-JP" altLang="en-US" sz="2000" dirty="0">
                <a:latin typeface="MS UI Gothic" pitchFamily="50" charset="-128"/>
                <a:ea typeface="MS UI Gothic" pitchFamily="50" charset="-128"/>
              </a:rPr>
              <a:t>②　主治医から交付を受けた訪問看護指示書及び訪問看護計画書に基づき、保健師、看護師、作業療法士が指定訪問看護を行った場合、当該指定訪問看護を受けた者１人につき、週３日を限度として算定する。</a:t>
            </a:r>
            <a:endParaRPr kumimoji="0" lang="en-US" altLang="ja-JP" sz="2000" dirty="0">
              <a:latin typeface="MS UI Gothic" pitchFamily="50" charset="-128"/>
              <a:ea typeface="MS UI Gothic" pitchFamily="50" charset="-128"/>
            </a:endParaRPr>
          </a:p>
          <a:p>
            <a:pPr marL="266700" indent="-266700" fontAlgn="auto">
              <a:spcBef>
                <a:spcPts val="1200"/>
              </a:spcBef>
              <a:spcAft>
                <a:spcPts val="0"/>
              </a:spcAft>
              <a:defRPr/>
            </a:pPr>
            <a:r>
              <a:rPr kumimoji="0" lang="ja-JP" altLang="en-US" sz="2000" b="1" dirty="0">
                <a:solidFill>
                  <a:srgbClr val="FF0000"/>
                </a:solidFill>
                <a:latin typeface="MS UI Gothic" pitchFamily="50" charset="-128"/>
                <a:ea typeface="MS UI Gothic" pitchFamily="50" charset="-128"/>
              </a:rPr>
              <a:t>●精神科訪問看護基本療養費</a:t>
            </a:r>
            <a:r>
              <a:rPr kumimoji="0" lang="en-US" altLang="ja-JP" sz="2000" b="1" dirty="0">
                <a:solidFill>
                  <a:srgbClr val="FF0000"/>
                </a:solidFill>
                <a:latin typeface="MS UI Gothic" pitchFamily="50" charset="-128"/>
                <a:ea typeface="MS UI Gothic" pitchFamily="50" charset="-128"/>
              </a:rPr>
              <a:t>Ⅲ</a:t>
            </a:r>
          </a:p>
          <a:p>
            <a:pPr marL="355600" indent="-177800" fontAlgn="auto">
              <a:spcBef>
                <a:spcPts val="0"/>
              </a:spcBef>
              <a:spcAft>
                <a:spcPts val="0"/>
              </a:spcAft>
              <a:defRPr/>
            </a:pPr>
            <a:r>
              <a:rPr kumimoji="0" lang="en-US" altLang="ja-JP" sz="2000" dirty="0">
                <a:latin typeface="MS UI Gothic" pitchFamily="50" charset="-128"/>
                <a:ea typeface="MS UI Gothic" pitchFamily="50" charset="-128"/>
              </a:rPr>
              <a:t>①</a:t>
            </a:r>
            <a:r>
              <a:rPr kumimoji="0" lang="ja-JP" altLang="en-US" sz="2000" dirty="0">
                <a:latin typeface="MS UI Gothic" pitchFamily="50" charset="-128"/>
                <a:ea typeface="MS UI Gothic" pitchFamily="50" charset="-128"/>
              </a:rPr>
              <a:t>　精神障害を有する入院中以外の者又はその家族の了解を得て患家を訪問し、個別に患者又は家族等に対して指定訪問看護を行った場合</a:t>
            </a:r>
          </a:p>
          <a:p>
            <a:pPr marL="355600" indent="-177800" fontAlgn="auto">
              <a:spcBef>
                <a:spcPts val="0"/>
              </a:spcBef>
              <a:spcAft>
                <a:spcPts val="0"/>
              </a:spcAft>
              <a:defRPr/>
            </a:pPr>
            <a:r>
              <a:rPr kumimoji="0" lang="ja-JP" altLang="en-US" sz="2000" dirty="0">
                <a:latin typeface="MS UI Gothic" pitchFamily="50" charset="-128"/>
                <a:ea typeface="MS UI Gothic" pitchFamily="50" charset="-128"/>
              </a:rPr>
              <a:t>②　主治医から交付を受けた訪問看護指示書及び訪問看護計画書に基づき、保健師、看護師、作業療法士、准看護師が同一建物居住者に対して指定訪問看護を行った場合、当該指定訪問看護を受けた者１人につき、週３日を限度として算定する。</a:t>
            </a:r>
          </a:p>
          <a:p>
            <a:pPr marL="266700" indent="-266700" fontAlgn="auto">
              <a:spcBef>
                <a:spcPts val="0"/>
              </a:spcBef>
              <a:spcAft>
                <a:spcPts val="0"/>
              </a:spcAft>
              <a:defRPr/>
            </a:pPr>
            <a:endParaRPr kumimoji="0" lang="ja-JP" altLang="en-US" sz="2000" dirty="0">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DDFCE942-B6EC-4FC8-895E-7354BEE14AF1}" type="slidenum">
              <a:rPr lang="en-US" sz="1400">
                <a:effectLst>
                  <a:outerShdw blurRad="38100" dist="38100" dir="2700000" algn="tl">
                    <a:srgbClr val="000000">
                      <a:alpha val="43137"/>
                    </a:srgbClr>
                  </a:outerShdw>
                </a:effectLst>
              </a:rPr>
              <a:pPr algn="r">
                <a:defRPr/>
              </a:pPr>
              <a:t>361</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84188" y="620713"/>
            <a:ext cx="8229600" cy="5400675"/>
          </a:xfrm>
          <a:prstGeom prst="rect">
            <a:avLst/>
          </a:prstGeom>
          <a:solidFill>
            <a:srgbClr val="FFFFCC"/>
          </a:solidFill>
          <a:effectLst>
            <a:outerShdw blurRad="50800" dist="38100" dir="13500000" algn="br" rotWithShape="0">
              <a:prstClr val="black">
                <a:alpha val="40000"/>
              </a:prstClr>
            </a:outerShdw>
          </a:effectLst>
        </p:spPr>
        <p:txBody>
          <a:bodyPr/>
          <a:lstStyle/>
          <a:p>
            <a:pPr marL="266700" indent="-266700" fontAlgn="auto">
              <a:spcBef>
                <a:spcPts val="0"/>
              </a:spcBef>
              <a:spcAft>
                <a:spcPts val="120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施設要件</a:t>
            </a:r>
            <a:r>
              <a:rPr kumimoji="0" lang="en-US" altLang="ja-JP" sz="2400" dirty="0">
                <a:latin typeface="MS UI Gothic" pitchFamily="50" charset="-128"/>
                <a:ea typeface="MS UI Gothic" pitchFamily="50" charset="-128"/>
              </a:rPr>
              <a:t>]</a:t>
            </a:r>
          </a:p>
          <a:p>
            <a:pPr marL="450850" indent="-273050" fontAlgn="auto">
              <a:spcBef>
                <a:spcPts val="0"/>
              </a:spcBef>
              <a:spcAft>
                <a:spcPts val="600"/>
              </a:spcAft>
              <a:defRPr/>
            </a:pPr>
            <a:r>
              <a:rPr kumimoji="0" lang="en-US" altLang="ja-JP" sz="2400" dirty="0">
                <a:latin typeface="MS UI Gothic" pitchFamily="50" charset="-128"/>
                <a:ea typeface="MS UI Gothic" pitchFamily="50" charset="-128"/>
              </a:rPr>
              <a:t>①</a:t>
            </a:r>
            <a:r>
              <a:rPr kumimoji="0" lang="ja-JP" altLang="en-US" sz="2400" dirty="0">
                <a:latin typeface="MS UI Gothic" pitchFamily="50" charset="-128"/>
                <a:ea typeface="MS UI Gothic" pitchFamily="50" charset="-128"/>
              </a:rPr>
              <a:t>　精神科を標榜する保険医療機関において、</a:t>
            </a:r>
            <a:r>
              <a:rPr kumimoji="0" lang="ja-JP" altLang="en-US" sz="2400" dirty="0">
                <a:solidFill>
                  <a:srgbClr val="0070C0"/>
                </a:solidFill>
                <a:latin typeface="MS UI Gothic" pitchFamily="50" charset="-128"/>
                <a:ea typeface="MS UI Gothic" pitchFamily="50" charset="-128"/>
              </a:rPr>
              <a:t>精神病棟又は精神科外来に勤務した経験</a:t>
            </a:r>
            <a:r>
              <a:rPr kumimoji="0" lang="ja-JP" altLang="en-US" sz="2400" dirty="0">
                <a:latin typeface="MS UI Gothic" pitchFamily="50" charset="-128"/>
                <a:ea typeface="MS UI Gothic" pitchFamily="50" charset="-128"/>
              </a:rPr>
              <a:t>を有する者</a:t>
            </a:r>
          </a:p>
          <a:p>
            <a:pPr marL="450850" indent="-273050" fontAlgn="auto">
              <a:spcBef>
                <a:spcPts val="0"/>
              </a:spcBef>
              <a:spcAft>
                <a:spcPts val="600"/>
              </a:spcAft>
              <a:defRPr/>
            </a:pPr>
            <a:r>
              <a:rPr kumimoji="0" lang="ja-JP" altLang="en-US" sz="2400" dirty="0">
                <a:latin typeface="MS UI Gothic" pitchFamily="50" charset="-128"/>
                <a:ea typeface="MS UI Gothic" pitchFamily="50" charset="-128"/>
              </a:rPr>
              <a:t>②　</a:t>
            </a:r>
            <a:r>
              <a:rPr kumimoji="0" lang="ja-JP" altLang="en-US" sz="2400" dirty="0">
                <a:solidFill>
                  <a:srgbClr val="0070C0"/>
                </a:solidFill>
                <a:latin typeface="MS UI Gothic" pitchFamily="50" charset="-128"/>
                <a:ea typeface="MS UI Gothic" pitchFamily="50" charset="-128"/>
              </a:rPr>
              <a:t>精神障害者に対する訪問看護の経験</a:t>
            </a:r>
            <a:r>
              <a:rPr kumimoji="0" lang="ja-JP" altLang="en-US" sz="2400" dirty="0">
                <a:latin typeface="MS UI Gothic" pitchFamily="50" charset="-128"/>
                <a:ea typeface="MS UI Gothic" pitchFamily="50" charset="-128"/>
              </a:rPr>
              <a:t>を有する者</a:t>
            </a:r>
          </a:p>
          <a:p>
            <a:pPr marL="450850" indent="-273050" fontAlgn="auto">
              <a:spcBef>
                <a:spcPts val="0"/>
              </a:spcBef>
              <a:spcAft>
                <a:spcPts val="600"/>
              </a:spcAft>
              <a:defRPr/>
            </a:pPr>
            <a:r>
              <a:rPr kumimoji="0" lang="ja-JP" altLang="en-US" sz="2400" dirty="0">
                <a:latin typeface="MS UI Gothic" pitchFamily="50" charset="-128"/>
                <a:ea typeface="MS UI Gothic" pitchFamily="50" charset="-128"/>
              </a:rPr>
              <a:t>③　精神保健福祉センター又は保健所等における</a:t>
            </a:r>
            <a:r>
              <a:rPr kumimoji="0" lang="ja-JP" altLang="en-US" sz="2400" dirty="0">
                <a:solidFill>
                  <a:srgbClr val="0070C0"/>
                </a:solidFill>
                <a:latin typeface="MS UI Gothic" pitchFamily="50" charset="-128"/>
                <a:ea typeface="MS UI Gothic" pitchFamily="50" charset="-128"/>
              </a:rPr>
              <a:t>精神保健に関する業務の経験</a:t>
            </a:r>
            <a:r>
              <a:rPr kumimoji="0" lang="ja-JP" altLang="en-US" sz="2400" dirty="0">
                <a:latin typeface="MS UI Gothic" pitchFamily="50" charset="-128"/>
                <a:ea typeface="MS UI Gothic" pitchFamily="50" charset="-128"/>
              </a:rPr>
              <a:t>を有する者</a:t>
            </a:r>
          </a:p>
          <a:p>
            <a:pPr marL="450850" indent="-273050" fontAlgn="auto">
              <a:spcBef>
                <a:spcPts val="0"/>
              </a:spcBef>
              <a:spcAft>
                <a:spcPts val="0"/>
              </a:spcAft>
              <a:defRPr/>
            </a:pPr>
            <a:r>
              <a:rPr kumimoji="0" lang="ja-JP" altLang="en-US" sz="2400" dirty="0">
                <a:latin typeface="MS UI Gothic" pitchFamily="50" charset="-128"/>
                <a:ea typeface="MS UI Gothic" pitchFamily="50" charset="-128"/>
              </a:rPr>
              <a:t>④　専門機関等が主催する</a:t>
            </a:r>
            <a:r>
              <a:rPr kumimoji="0" lang="ja-JP" altLang="en-US" sz="2400" dirty="0">
                <a:solidFill>
                  <a:srgbClr val="0070C0"/>
                </a:solidFill>
                <a:latin typeface="MS UI Gothic" pitchFamily="50" charset="-128"/>
                <a:ea typeface="MS UI Gothic" pitchFamily="50" charset="-128"/>
              </a:rPr>
              <a:t>精神保健に関する研修を修了</a:t>
            </a:r>
            <a:r>
              <a:rPr kumimoji="0" lang="ja-JP" altLang="en-US" sz="2400" dirty="0">
                <a:latin typeface="MS UI Gothic" pitchFamily="50" charset="-128"/>
                <a:ea typeface="MS UI Gothic" pitchFamily="50" charset="-128"/>
              </a:rPr>
              <a:t>している者</a:t>
            </a:r>
          </a:p>
          <a:p>
            <a:pPr marL="266700" indent="-266700" fontAlgn="auto">
              <a:spcBef>
                <a:spcPts val="0"/>
              </a:spcBef>
              <a:spcAft>
                <a:spcPts val="0"/>
              </a:spcAft>
              <a:defRPr/>
            </a:pPr>
            <a:endParaRPr kumimoji="0" lang="ja-JP" altLang="en-US" sz="2400" dirty="0">
              <a:latin typeface="MS UI Gothic" pitchFamily="50" charset="-128"/>
              <a:ea typeface="MS UI Gothic" pitchFamily="50" charset="-128"/>
            </a:endParaRPr>
          </a:p>
          <a:p>
            <a:pPr marL="266700" indent="-266700" fontAlgn="auto">
              <a:spcBef>
                <a:spcPts val="0"/>
              </a:spcBef>
              <a:spcAft>
                <a:spcPts val="600"/>
              </a:spcAft>
              <a:defRPr/>
            </a:pPr>
            <a:r>
              <a:rPr kumimoji="0" lang="ja-JP" altLang="en-US" sz="2400" dirty="0">
                <a:latin typeface="MS UI Gothic" pitchFamily="50" charset="-128"/>
                <a:ea typeface="MS UI Gothic" pitchFamily="50" charset="-128"/>
              </a:rPr>
              <a:t>［経過措置］</a:t>
            </a:r>
          </a:p>
          <a:p>
            <a:pPr marL="266700" indent="-266700" fontAlgn="auto">
              <a:spcBef>
                <a:spcPts val="0"/>
              </a:spcBef>
              <a:spcAft>
                <a:spcPts val="0"/>
              </a:spcAft>
              <a:defRPr/>
            </a:pPr>
            <a:r>
              <a:rPr kumimoji="0" lang="ja-JP" altLang="en-US" sz="2400" dirty="0">
                <a:latin typeface="MS UI Gothic" pitchFamily="50" charset="-128"/>
                <a:ea typeface="MS UI Gothic" pitchFamily="50" charset="-128"/>
              </a:rPr>
              <a:t>　平成２５年４月１日施行</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B7DC429A-B158-4BB6-8DA2-8883F6537095}" type="slidenum">
              <a:rPr lang="en-US" sz="1400">
                <a:effectLst>
                  <a:outerShdw blurRad="38100" dist="38100" dir="2700000" algn="tl">
                    <a:srgbClr val="000000">
                      <a:alpha val="43137"/>
                    </a:srgbClr>
                  </a:outerShdw>
                </a:effectLst>
              </a:rPr>
              <a:pPr algn="r">
                <a:defRPr/>
              </a:pPr>
              <a:t>362</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84188" y="188913"/>
            <a:ext cx="8229600" cy="6480175"/>
          </a:xfrm>
          <a:prstGeom prst="rect">
            <a:avLst/>
          </a:prstGeom>
          <a:solidFill>
            <a:srgbClr val="FFFFCC"/>
          </a:solidFill>
          <a:effectLst>
            <a:outerShdw blurRad="50800" dist="38100" dir="13500000" algn="br" rotWithShape="0">
              <a:prstClr val="black">
                <a:alpha val="40000"/>
              </a:prstClr>
            </a:outerShdw>
          </a:effectLst>
        </p:spPr>
        <p:txBody>
          <a:bodyPr/>
          <a:lstStyle/>
          <a:p>
            <a:pPr marL="266700" indent="-266700" fontAlgn="auto">
              <a:spcBef>
                <a:spcPts val="0"/>
              </a:spcBef>
              <a:spcAft>
                <a:spcPts val="0"/>
              </a:spcAft>
              <a:defRPr/>
            </a:pPr>
            <a:r>
              <a:rPr kumimoji="0" lang="ja-JP" altLang="en-US" sz="1600" dirty="0">
                <a:latin typeface="MS UI Gothic" pitchFamily="50" charset="-128"/>
                <a:ea typeface="MS UI Gothic" pitchFamily="50" charset="-128"/>
              </a:rPr>
              <a:t>Ｉ</a:t>
            </a:r>
            <a:r>
              <a:rPr kumimoji="0" lang="en-US" altLang="ja-JP" sz="1600" dirty="0">
                <a:latin typeface="MS UI Gothic" pitchFamily="50" charset="-128"/>
                <a:ea typeface="MS UI Gothic" pitchFamily="50" charset="-128"/>
              </a:rPr>
              <a:t>012</a:t>
            </a:r>
            <a:r>
              <a:rPr kumimoji="0" lang="ja-JP" altLang="en-US" sz="1600" dirty="0">
                <a:latin typeface="MS UI Gothic" pitchFamily="50" charset="-128"/>
                <a:ea typeface="MS UI Gothic" pitchFamily="50" charset="-128"/>
              </a:rPr>
              <a:t>　精神科訪問看護・指導料</a:t>
            </a:r>
            <a:endParaRPr kumimoji="0" lang="en-US" altLang="ja-JP" sz="1600" dirty="0">
              <a:latin typeface="MS UI Gothic" pitchFamily="50" charset="-128"/>
              <a:ea typeface="MS UI Gothic" pitchFamily="50" charset="-128"/>
            </a:endParaRPr>
          </a:p>
          <a:p>
            <a:pPr marL="266700" indent="88900" fontAlgn="auto">
              <a:spcBef>
                <a:spcPts val="0"/>
              </a:spcBef>
              <a:spcAft>
                <a:spcPts val="0"/>
              </a:spcAft>
              <a:defRPr/>
            </a:pPr>
            <a:r>
              <a:rPr kumimoji="0" lang="ja-JP" altLang="en-US" sz="1600" dirty="0">
                <a:latin typeface="MS UI Gothic" pitchFamily="50" charset="-128"/>
                <a:ea typeface="MS UI Gothic" pitchFamily="50" charset="-128"/>
              </a:rPr>
              <a:t>１　精神科訪問看護・指導料</a:t>
            </a:r>
            <a:r>
              <a:rPr kumimoji="0" lang="en-US" altLang="ja-JP" sz="1600" dirty="0">
                <a:latin typeface="MS UI Gothic" pitchFamily="50" charset="-128"/>
                <a:ea typeface="MS UI Gothic" pitchFamily="50" charset="-128"/>
              </a:rPr>
              <a:t>Ⅰ</a:t>
            </a:r>
          </a:p>
          <a:p>
            <a:pPr marL="266700" indent="-18415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（新）イ　保健師、看護師、作業療法士又は精神保健福祉士による場合</a:t>
            </a:r>
          </a:p>
          <a:p>
            <a:pPr marL="533400" indent="274638"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①　週３日目まで３０分以上</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５７５点（１日につき）</a:t>
            </a:r>
            <a:endParaRPr kumimoji="0" lang="en-US" altLang="ja-JP" sz="1600" b="1" dirty="0">
              <a:solidFill>
                <a:srgbClr val="FF0000"/>
              </a:solidFill>
              <a:latin typeface="MS UI Gothic" pitchFamily="50" charset="-128"/>
              <a:ea typeface="MS UI Gothic" pitchFamily="50" charset="-128"/>
            </a:endParaRPr>
          </a:p>
          <a:p>
            <a:pPr marL="533400" indent="274638" fontAlgn="auto">
              <a:spcBef>
                <a:spcPts val="0"/>
              </a:spcBef>
              <a:spcAft>
                <a:spcPts val="0"/>
              </a:spcAft>
              <a:defRPr/>
            </a:pPr>
            <a:r>
              <a:rPr kumimoji="0" lang="en-US" altLang="ja-JP" sz="1600" b="1" dirty="0">
                <a:solidFill>
                  <a:srgbClr val="FF0000"/>
                </a:solidFill>
                <a:latin typeface="MS UI Gothic" pitchFamily="50" charset="-128"/>
                <a:ea typeface="MS UI Gothic" pitchFamily="50" charset="-128"/>
              </a:rPr>
              <a:t>②</a:t>
            </a:r>
            <a:r>
              <a:rPr kumimoji="0" lang="ja-JP" altLang="en-US" sz="1600" b="1" dirty="0">
                <a:solidFill>
                  <a:srgbClr val="FF0000"/>
                </a:solidFill>
                <a:latin typeface="MS UI Gothic" pitchFamily="50" charset="-128"/>
                <a:ea typeface="MS UI Gothic" pitchFamily="50" charset="-128"/>
              </a:rPr>
              <a:t>　週３日目まで３０分未満</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４４０点（１日につき）</a:t>
            </a:r>
            <a:endParaRPr kumimoji="0" lang="en-US" altLang="ja-JP" sz="1600" b="1" dirty="0">
              <a:solidFill>
                <a:srgbClr val="FF0000"/>
              </a:solidFill>
              <a:latin typeface="MS UI Gothic" pitchFamily="50" charset="-128"/>
              <a:ea typeface="MS UI Gothic" pitchFamily="50" charset="-128"/>
            </a:endParaRPr>
          </a:p>
          <a:p>
            <a:pPr marL="533400" indent="274638" fontAlgn="auto">
              <a:spcBef>
                <a:spcPts val="0"/>
              </a:spcBef>
              <a:spcAft>
                <a:spcPts val="0"/>
              </a:spcAft>
              <a:defRPr/>
            </a:pPr>
            <a:r>
              <a:rPr kumimoji="0" lang="en-US" altLang="ja-JP" sz="1600" b="1" dirty="0">
                <a:solidFill>
                  <a:srgbClr val="FF0000"/>
                </a:solidFill>
                <a:latin typeface="MS UI Gothic" pitchFamily="50" charset="-128"/>
                <a:ea typeface="MS UI Gothic" pitchFamily="50" charset="-128"/>
              </a:rPr>
              <a:t>③</a:t>
            </a:r>
            <a:r>
              <a:rPr kumimoji="0" lang="ja-JP" altLang="en-US" sz="1600" b="1" dirty="0">
                <a:solidFill>
                  <a:srgbClr val="FF0000"/>
                </a:solidFill>
                <a:latin typeface="MS UI Gothic" pitchFamily="50" charset="-128"/>
                <a:ea typeface="MS UI Gothic" pitchFamily="50" charset="-128"/>
              </a:rPr>
              <a:t>　週４日目以降３０分以上</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６７５点（１日につき）</a:t>
            </a:r>
            <a:endParaRPr kumimoji="0" lang="en-US" altLang="ja-JP" sz="1600" b="1" dirty="0">
              <a:solidFill>
                <a:srgbClr val="FF0000"/>
              </a:solidFill>
              <a:latin typeface="MS UI Gothic" pitchFamily="50" charset="-128"/>
              <a:ea typeface="MS UI Gothic" pitchFamily="50" charset="-128"/>
            </a:endParaRPr>
          </a:p>
          <a:p>
            <a:pPr marL="533400" indent="274638" fontAlgn="auto">
              <a:spcBef>
                <a:spcPts val="0"/>
              </a:spcBef>
              <a:spcAft>
                <a:spcPts val="0"/>
              </a:spcAft>
              <a:defRPr/>
            </a:pPr>
            <a:r>
              <a:rPr kumimoji="0" lang="en-US" altLang="ja-JP" sz="1600" b="1" dirty="0">
                <a:solidFill>
                  <a:srgbClr val="FF0000"/>
                </a:solidFill>
                <a:latin typeface="MS UI Gothic" pitchFamily="50" charset="-128"/>
                <a:ea typeface="MS UI Gothic" pitchFamily="50" charset="-128"/>
              </a:rPr>
              <a:t>④</a:t>
            </a:r>
            <a:r>
              <a:rPr kumimoji="0" lang="ja-JP" altLang="en-US" sz="1600" b="1" dirty="0">
                <a:solidFill>
                  <a:srgbClr val="FF0000"/>
                </a:solidFill>
                <a:latin typeface="MS UI Gothic" pitchFamily="50" charset="-128"/>
                <a:ea typeface="MS UI Gothic" pitchFamily="50" charset="-128"/>
              </a:rPr>
              <a:t>　週４日目以降３０分未満</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５２５点（１日につき）</a:t>
            </a:r>
            <a:endParaRPr kumimoji="0" lang="en-US" altLang="ja-JP" sz="1600" b="1" dirty="0">
              <a:solidFill>
                <a:srgbClr val="FF0000"/>
              </a:solidFill>
              <a:latin typeface="MS UI Gothic" pitchFamily="50" charset="-128"/>
              <a:ea typeface="MS UI Gothic" pitchFamily="50" charset="-128"/>
            </a:endParaRPr>
          </a:p>
          <a:p>
            <a:pPr marL="266700" indent="-18415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（新）ロ　准看護師による場合</a:t>
            </a:r>
          </a:p>
          <a:p>
            <a:pPr marL="533400" indent="274638"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①　週３日目まで３０分以上</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５２５点（１日につき）</a:t>
            </a:r>
            <a:endParaRPr kumimoji="0" lang="en-US" altLang="ja-JP" sz="1600" b="1" dirty="0">
              <a:solidFill>
                <a:srgbClr val="FF0000"/>
              </a:solidFill>
              <a:latin typeface="MS UI Gothic" pitchFamily="50" charset="-128"/>
              <a:ea typeface="MS UI Gothic" pitchFamily="50" charset="-128"/>
            </a:endParaRPr>
          </a:p>
          <a:p>
            <a:pPr marL="533400" indent="274638" fontAlgn="auto">
              <a:spcBef>
                <a:spcPts val="0"/>
              </a:spcBef>
              <a:spcAft>
                <a:spcPts val="0"/>
              </a:spcAft>
              <a:defRPr/>
            </a:pPr>
            <a:r>
              <a:rPr kumimoji="0" lang="en-US" altLang="ja-JP" sz="1600" b="1" dirty="0">
                <a:solidFill>
                  <a:srgbClr val="FF0000"/>
                </a:solidFill>
                <a:latin typeface="MS UI Gothic" pitchFamily="50" charset="-128"/>
                <a:ea typeface="MS UI Gothic" pitchFamily="50" charset="-128"/>
              </a:rPr>
              <a:t>②</a:t>
            </a:r>
            <a:r>
              <a:rPr kumimoji="0" lang="ja-JP" altLang="en-US" sz="1600" b="1" dirty="0">
                <a:solidFill>
                  <a:srgbClr val="FF0000"/>
                </a:solidFill>
                <a:latin typeface="MS UI Gothic" pitchFamily="50" charset="-128"/>
                <a:ea typeface="MS UI Gothic" pitchFamily="50" charset="-128"/>
              </a:rPr>
              <a:t>　週３日目まで３０分未満</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４００点（１日につき）</a:t>
            </a:r>
            <a:endParaRPr kumimoji="0" lang="en-US" altLang="ja-JP" sz="1600" b="1" dirty="0">
              <a:solidFill>
                <a:srgbClr val="FF0000"/>
              </a:solidFill>
              <a:latin typeface="MS UI Gothic" pitchFamily="50" charset="-128"/>
              <a:ea typeface="MS UI Gothic" pitchFamily="50" charset="-128"/>
            </a:endParaRPr>
          </a:p>
          <a:p>
            <a:pPr marL="533400" indent="274638" fontAlgn="auto">
              <a:spcBef>
                <a:spcPts val="0"/>
              </a:spcBef>
              <a:spcAft>
                <a:spcPts val="0"/>
              </a:spcAft>
              <a:defRPr/>
            </a:pPr>
            <a:r>
              <a:rPr kumimoji="0" lang="en-US" altLang="ja-JP" sz="1600" b="1" dirty="0">
                <a:solidFill>
                  <a:srgbClr val="FF0000"/>
                </a:solidFill>
                <a:latin typeface="MS UI Gothic" pitchFamily="50" charset="-128"/>
                <a:ea typeface="MS UI Gothic" pitchFamily="50" charset="-128"/>
              </a:rPr>
              <a:t>③</a:t>
            </a:r>
            <a:r>
              <a:rPr kumimoji="0" lang="ja-JP" altLang="en-US" sz="1600" b="1" dirty="0">
                <a:solidFill>
                  <a:srgbClr val="FF0000"/>
                </a:solidFill>
                <a:latin typeface="MS UI Gothic" pitchFamily="50" charset="-128"/>
                <a:ea typeface="MS UI Gothic" pitchFamily="50" charset="-128"/>
              </a:rPr>
              <a:t>　週４日目以降３０分以上</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６２５点（１日につき）</a:t>
            </a:r>
            <a:endParaRPr kumimoji="0" lang="en-US" altLang="ja-JP" sz="1600" b="1" dirty="0">
              <a:solidFill>
                <a:srgbClr val="FF0000"/>
              </a:solidFill>
              <a:latin typeface="MS UI Gothic" pitchFamily="50" charset="-128"/>
              <a:ea typeface="MS UI Gothic" pitchFamily="50" charset="-128"/>
            </a:endParaRPr>
          </a:p>
          <a:p>
            <a:pPr marL="533400" indent="274638" fontAlgn="auto">
              <a:spcBef>
                <a:spcPts val="0"/>
              </a:spcBef>
              <a:spcAft>
                <a:spcPts val="0"/>
              </a:spcAft>
              <a:defRPr/>
            </a:pPr>
            <a:r>
              <a:rPr kumimoji="0" lang="en-US" altLang="ja-JP" sz="1600" b="1" dirty="0">
                <a:solidFill>
                  <a:srgbClr val="FF0000"/>
                </a:solidFill>
                <a:latin typeface="MS UI Gothic" pitchFamily="50" charset="-128"/>
                <a:ea typeface="MS UI Gothic" pitchFamily="50" charset="-128"/>
              </a:rPr>
              <a:t>④</a:t>
            </a:r>
            <a:r>
              <a:rPr kumimoji="0" lang="ja-JP" altLang="en-US" sz="1600" b="1" dirty="0">
                <a:solidFill>
                  <a:srgbClr val="FF0000"/>
                </a:solidFill>
                <a:latin typeface="MS UI Gothic" pitchFamily="50" charset="-128"/>
                <a:ea typeface="MS UI Gothic" pitchFamily="50" charset="-128"/>
              </a:rPr>
              <a:t>　週４日目以降３０分未満</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４８５点（１日につき）</a:t>
            </a:r>
            <a:endParaRPr kumimoji="0" lang="en-US" altLang="ja-JP" sz="1600" b="1" dirty="0">
              <a:solidFill>
                <a:srgbClr val="FF0000"/>
              </a:solidFill>
              <a:latin typeface="MS UI Gothic" pitchFamily="50" charset="-128"/>
              <a:ea typeface="MS UI Gothic" pitchFamily="50" charset="-128"/>
            </a:endParaRPr>
          </a:p>
          <a:p>
            <a:pPr marL="266700" indent="-266700" fontAlgn="auto">
              <a:spcBef>
                <a:spcPts val="0"/>
              </a:spcBef>
              <a:spcAft>
                <a:spcPts val="0"/>
              </a:spcAft>
              <a:defRPr/>
            </a:pPr>
            <a:endParaRPr kumimoji="0" lang="en-US" altLang="ja-JP" sz="1600" b="1" u="sng" dirty="0">
              <a:latin typeface="MS UI Gothic" pitchFamily="50" charset="-128"/>
              <a:ea typeface="MS UI Gothic" pitchFamily="50" charset="-128"/>
            </a:endParaRPr>
          </a:p>
          <a:p>
            <a:pPr marL="266700" indent="-26670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（新）２　精神科訪問看護・指導料</a:t>
            </a:r>
            <a:r>
              <a:rPr kumimoji="0" lang="en-US" altLang="ja-JP" sz="1600" b="1" dirty="0">
                <a:solidFill>
                  <a:srgbClr val="FF0000"/>
                </a:solidFill>
                <a:latin typeface="MS UI Gothic" pitchFamily="50" charset="-128"/>
                <a:ea typeface="MS UI Gothic" pitchFamily="50" charset="-128"/>
              </a:rPr>
              <a:t>Ⅱ</a:t>
            </a:r>
            <a:r>
              <a:rPr kumimoji="0" lang="ja-JP" altLang="en-US" sz="1600" b="1" dirty="0">
                <a:solidFill>
                  <a:srgbClr val="FF0000"/>
                </a:solidFill>
                <a:latin typeface="MS UI Gothic" pitchFamily="50" charset="-128"/>
                <a:ea typeface="MS UI Gothic" pitchFamily="50" charset="-128"/>
              </a:rPr>
              <a:t>　　</a:t>
            </a:r>
            <a:r>
              <a:rPr kumimoji="0" lang="ja-JP" altLang="en-US" sz="1600" b="1" dirty="0" smtClean="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　　１６０点（１日につき）</a:t>
            </a:r>
            <a:endParaRPr kumimoji="0" lang="en-US" altLang="ja-JP" sz="1600" b="1" dirty="0">
              <a:solidFill>
                <a:srgbClr val="FF0000"/>
              </a:solidFill>
              <a:latin typeface="MS UI Gothic" pitchFamily="50" charset="-128"/>
              <a:ea typeface="MS UI Gothic" pitchFamily="50" charset="-128"/>
            </a:endParaRPr>
          </a:p>
          <a:p>
            <a:pPr marL="266700" indent="-266700" fontAlgn="auto">
              <a:spcBef>
                <a:spcPts val="0"/>
              </a:spcBef>
              <a:spcAft>
                <a:spcPts val="0"/>
              </a:spcAft>
              <a:defRPr/>
            </a:pPr>
            <a:endParaRPr kumimoji="0" lang="en-US" altLang="ja-JP" sz="1600" b="1" dirty="0">
              <a:latin typeface="MS UI Gothic" pitchFamily="50" charset="-128"/>
              <a:ea typeface="MS UI Gothic" pitchFamily="50" charset="-128"/>
            </a:endParaRPr>
          </a:p>
          <a:p>
            <a:pPr marL="266700" indent="-26670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（新）３　精神科訪問看護・指導料</a:t>
            </a:r>
            <a:r>
              <a:rPr kumimoji="0" lang="en-US" altLang="ja-JP" sz="1600" b="1" dirty="0">
                <a:solidFill>
                  <a:srgbClr val="FF0000"/>
                </a:solidFill>
                <a:latin typeface="MS UI Gothic" pitchFamily="50" charset="-128"/>
                <a:ea typeface="MS UI Gothic" pitchFamily="50" charset="-128"/>
              </a:rPr>
              <a:t>Ⅲ</a:t>
            </a:r>
          </a:p>
          <a:p>
            <a:pPr marL="266700" indent="18415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イ　保健師、看護師、作業療法士又は精神保健福祉士による場合</a:t>
            </a:r>
          </a:p>
          <a:p>
            <a:pPr marL="533400" indent="274638"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① 週３日目まで３０分以上</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４４５点（１日につき）</a:t>
            </a:r>
            <a:endParaRPr kumimoji="0" lang="en-US" altLang="ja-JP" sz="1600" b="1" dirty="0">
              <a:solidFill>
                <a:srgbClr val="FF0000"/>
              </a:solidFill>
              <a:latin typeface="MS UI Gothic" pitchFamily="50" charset="-128"/>
              <a:ea typeface="MS UI Gothic" pitchFamily="50" charset="-128"/>
            </a:endParaRPr>
          </a:p>
          <a:p>
            <a:pPr marL="533400" indent="274638" fontAlgn="auto">
              <a:spcBef>
                <a:spcPts val="0"/>
              </a:spcBef>
              <a:spcAft>
                <a:spcPts val="0"/>
              </a:spcAft>
              <a:defRPr/>
            </a:pPr>
            <a:r>
              <a:rPr kumimoji="0" lang="en-US" altLang="ja-JP" sz="1600" b="1" dirty="0">
                <a:solidFill>
                  <a:srgbClr val="FF0000"/>
                </a:solidFill>
                <a:latin typeface="MS UI Gothic" pitchFamily="50" charset="-128"/>
                <a:ea typeface="MS UI Gothic" pitchFamily="50" charset="-128"/>
              </a:rPr>
              <a:t>② </a:t>
            </a:r>
            <a:r>
              <a:rPr kumimoji="0" lang="ja-JP" altLang="en-US" sz="1600" b="1" dirty="0">
                <a:solidFill>
                  <a:srgbClr val="FF0000"/>
                </a:solidFill>
                <a:latin typeface="MS UI Gothic" pitchFamily="50" charset="-128"/>
                <a:ea typeface="MS UI Gothic" pitchFamily="50" charset="-128"/>
              </a:rPr>
              <a:t>週３日目まで３０分未満</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３４０点（１日につき）</a:t>
            </a:r>
            <a:endParaRPr kumimoji="0" lang="en-US" altLang="ja-JP" sz="1600" b="1" dirty="0">
              <a:solidFill>
                <a:srgbClr val="FF0000"/>
              </a:solidFill>
              <a:latin typeface="MS UI Gothic" pitchFamily="50" charset="-128"/>
              <a:ea typeface="MS UI Gothic" pitchFamily="50" charset="-128"/>
            </a:endParaRPr>
          </a:p>
          <a:p>
            <a:pPr marL="533400" indent="274638" fontAlgn="auto">
              <a:spcBef>
                <a:spcPts val="0"/>
              </a:spcBef>
              <a:spcAft>
                <a:spcPts val="0"/>
              </a:spcAft>
              <a:defRPr/>
            </a:pPr>
            <a:r>
              <a:rPr kumimoji="0" lang="en-US" altLang="ja-JP" sz="1600" b="1" dirty="0">
                <a:solidFill>
                  <a:srgbClr val="FF0000"/>
                </a:solidFill>
                <a:latin typeface="MS UI Gothic" pitchFamily="50" charset="-128"/>
                <a:ea typeface="MS UI Gothic" pitchFamily="50" charset="-128"/>
              </a:rPr>
              <a:t>③ </a:t>
            </a:r>
            <a:r>
              <a:rPr kumimoji="0" lang="ja-JP" altLang="en-US" sz="1600" b="1" dirty="0">
                <a:solidFill>
                  <a:srgbClr val="FF0000"/>
                </a:solidFill>
                <a:latin typeface="MS UI Gothic" pitchFamily="50" charset="-128"/>
                <a:ea typeface="MS UI Gothic" pitchFamily="50" charset="-128"/>
              </a:rPr>
              <a:t>週４日目以降３０分以上</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５４５点（１日につき）</a:t>
            </a:r>
            <a:endParaRPr kumimoji="0" lang="en-US" altLang="ja-JP" sz="1600" b="1" dirty="0">
              <a:solidFill>
                <a:srgbClr val="FF0000"/>
              </a:solidFill>
              <a:latin typeface="MS UI Gothic" pitchFamily="50" charset="-128"/>
              <a:ea typeface="MS UI Gothic" pitchFamily="50" charset="-128"/>
            </a:endParaRPr>
          </a:p>
          <a:p>
            <a:pPr marL="533400" indent="274638" fontAlgn="auto">
              <a:spcBef>
                <a:spcPts val="0"/>
              </a:spcBef>
              <a:spcAft>
                <a:spcPts val="0"/>
              </a:spcAft>
              <a:defRPr/>
            </a:pPr>
            <a:r>
              <a:rPr kumimoji="0" lang="en-US" altLang="ja-JP" sz="1600" b="1" dirty="0">
                <a:solidFill>
                  <a:srgbClr val="FF0000"/>
                </a:solidFill>
                <a:latin typeface="MS UI Gothic" pitchFamily="50" charset="-128"/>
                <a:ea typeface="MS UI Gothic" pitchFamily="50" charset="-128"/>
              </a:rPr>
              <a:t>④ </a:t>
            </a:r>
            <a:r>
              <a:rPr kumimoji="0" lang="ja-JP" altLang="en-US" sz="1600" b="1" dirty="0">
                <a:solidFill>
                  <a:srgbClr val="FF0000"/>
                </a:solidFill>
                <a:latin typeface="MS UI Gothic" pitchFamily="50" charset="-128"/>
                <a:ea typeface="MS UI Gothic" pitchFamily="50" charset="-128"/>
              </a:rPr>
              <a:t>週４日目以降３０分未満</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４１５点（１日につき）</a:t>
            </a:r>
            <a:endParaRPr kumimoji="0" lang="en-US" altLang="ja-JP" sz="1600" b="1" dirty="0">
              <a:solidFill>
                <a:srgbClr val="FF0000"/>
              </a:solidFill>
              <a:latin typeface="MS UI Gothic" pitchFamily="50" charset="-128"/>
              <a:ea typeface="MS UI Gothic" pitchFamily="50" charset="-128"/>
            </a:endParaRPr>
          </a:p>
          <a:p>
            <a:pPr marL="266700" indent="184150"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ロ　准看護師による場合</a:t>
            </a:r>
          </a:p>
          <a:p>
            <a:pPr marL="533400" indent="274638" fontAlgn="auto">
              <a:spcBef>
                <a:spcPts val="0"/>
              </a:spcBef>
              <a:spcAft>
                <a:spcPts val="0"/>
              </a:spcAft>
              <a:defRPr/>
            </a:pPr>
            <a:r>
              <a:rPr kumimoji="0" lang="ja-JP" altLang="en-US" sz="1600" b="1" dirty="0">
                <a:solidFill>
                  <a:srgbClr val="FF0000"/>
                </a:solidFill>
                <a:latin typeface="MS UI Gothic" pitchFamily="50" charset="-128"/>
                <a:ea typeface="MS UI Gothic" pitchFamily="50" charset="-128"/>
              </a:rPr>
              <a:t>① 週３日目まで３０分以上</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３９５点（１日につき）</a:t>
            </a:r>
            <a:endParaRPr kumimoji="0" lang="en-US" altLang="ja-JP" sz="1600" b="1" dirty="0">
              <a:solidFill>
                <a:srgbClr val="FF0000"/>
              </a:solidFill>
              <a:latin typeface="MS UI Gothic" pitchFamily="50" charset="-128"/>
              <a:ea typeface="MS UI Gothic" pitchFamily="50" charset="-128"/>
            </a:endParaRPr>
          </a:p>
          <a:p>
            <a:pPr marL="533400" indent="274638" fontAlgn="auto">
              <a:spcBef>
                <a:spcPts val="0"/>
              </a:spcBef>
              <a:spcAft>
                <a:spcPts val="0"/>
              </a:spcAft>
              <a:defRPr/>
            </a:pPr>
            <a:r>
              <a:rPr kumimoji="0" lang="en-US" altLang="ja-JP" sz="1600" b="1" dirty="0">
                <a:solidFill>
                  <a:srgbClr val="FF0000"/>
                </a:solidFill>
                <a:latin typeface="MS UI Gothic" pitchFamily="50" charset="-128"/>
                <a:ea typeface="MS UI Gothic" pitchFamily="50" charset="-128"/>
              </a:rPr>
              <a:t>② </a:t>
            </a:r>
            <a:r>
              <a:rPr kumimoji="0" lang="ja-JP" altLang="en-US" sz="1600" b="1" dirty="0">
                <a:solidFill>
                  <a:srgbClr val="FF0000"/>
                </a:solidFill>
                <a:latin typeface="MS UI Gothic" pitchFamily="50" charset="-128"/>
                <a:ea typeface="MS UI Gothic" pitchFamily="50" charset="-128"/>
              </a:rPr>
              <a:t>週３日目まで３０分未満</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３００点（１日につき）</a:t>
            </a:r>
            <a:endParaRPr kumimoji="0" lang="en-US" altLang="ja-JP" sz="1600" b="1" dirty="0">
              <a:solidFill>
                <a:srgbClr val="FF0000"/>
              </a:solidFill>
              <a:latin typeface="MS UI Gothic" pitchFamily="50" charset="-128"/>
              <a:ea typeface="MS UI Gothic" pitchFamily="50" charset="-128"/>
            </a:endParaRPr>
          </a:p>
          <a:p>
            <a:pPr marL="533400" indent="274638" fontAlgn="auto">
              <a:spcBef>
                <a:spcPts val="0"/>
              </a:spcBef>
              <a:spcAft>
                <a:spcPts val="0"/>
              </a:spcAft>
              <a:defRPr/>
            </a:pPr>
            <a:r>
              <a:rPr kumimoji="0" lang="en-US" altLang="ja-JP" sz="1600" b="1" dirty="0">
                <a:solidFill>
                  <a:srgbClr val="FF0000"/>
                </a:solidFill>
                <a:latin typeface="MS UI Gothic" pitchFamily="50" charset="-128"/>
                <a:ea typeface="MS UI Gothic" pitchFamily="50" charset="-128"/>
              </a:rPr>
              <a:t>③ </a:t>
            </a:r>
            <a:r>
              <a:rPr kumimoji="0" lang="ja-JP" altLang="en-US" sz="1600" b="1" dirty="0">
                <a:solidFill>
                  <a:srgbClr val="FF0000"/>
                </a:solidFill>
                <a:latin typeface="MS UI Gothic" pitchFamily="50" charset="-128"/>
                <a:ea typeface="MS UI Gothic" pitchFamily="50" charset="-128"/>
              </a:rPr>
              <a:t>週４日目以降３０分以上</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４９５点（１日につき）</a:t>
            </a:r>
            <a:endParaRPr kumimoji="0" lang="en-US" altLang="ja-JP" sz="1600" b="1" dirty="0">
              <a:solidFill>
                <a:srgbClr val="FF0000"/>
              </a:solidFill>
              <a:latin typeface="MS UI Gothic" pitchFamily="50" charset="-128"/>
              <a:ea typeface="MS UI Gothic" pitchFamily="50" charset="-128"/>
            </a:endParaRPr>
          </a:p>
          <a:p>
            <a:pPr marL="533400" indent="274638" fontAlgn="auto">
              <a:spcBef>
                <a:spcPts val="0"/>
              </a:spcBef>
              <a:spcAft>
                <a:spcPts val="0"/>
              </a:spcAft>
              <a:defRPr/>
            </a:pPr>
            <a:r>
              <a:rPr kumimoji="0" lang="en-US" altLang="ja-JP" sz="1600" b="1" dirty="0">
                <a:solidFill>
                  <a:srgbClr val="FF0000"/>
                </a:solidFill>
                <a:latin typeface="MS UI Gothic" pitchFamily="50" charset="-128"/>
                <a:ea typeface="MS UI Gothic" pitchFamily="50" charset="-128"/>
              </a:rPr>
              <a:t>④ </a:t>
            </a:r>
            <a:r>
              <a:rPr kumimoji="0" lang="ja-JP" altLang="en-US" sz="1600" b="1" dirty="0">
                <a:solidFill>
                  <a:srgbClr val="FF0000"/>
                </a:solidFill>
                <a:latin typeface="MS UI Gothic" pitchFamily="50" charset="-128"/>
                <a:ea typeface="MS UI Gothic" pitchFamily="50" charset="-128"/>
              </a:rPr>
              <a:t>週４日目以降３０分未満</a:t>
            </a:r>
            <a:r>
              <a:rPr kumimoji="0" lang="en-US" altLang="ja-JP" sz="1600" b="1" dirty="0">
                <a:solidFill>
                  <a:srgbClr val="FF0000"/>
                </a:solidFill>
                <a:latin typeface="MS UI Gothic" pitchFamily="50" charset="-128"/>
                <a:ea typeface="MS UI Gothic" pitchFamily="50" charset="-128"/>
              </a:rPr>
              <a:t>	</a:t>
            </a:r>
            <a:r>
              <a:rPr kumimoji="0" lang="ja-JP" altLang="en-US" sz="1600" b="1" dirty="0">
                <a:solidFill>
                  <a:srgbClr val="FF0000"/>
                </a:solidFill>
                <a:latin typeface="MS UI Gothic" pitchFamily="50" charset="-128"/>
                <a:ea typeface="MS UI Gothic" pitchFamily="50" charset="-128"/>
              </a:rPr>
              <a:t>３７５点（１日につき）</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4177717-65D4-4EA3-8E19-CB916C7FFC01}" type="slidenum">
              <a:rPr lang="en-US" sz="1400">
                <a:effectLst>
                  <a:outerShdw blurRad="38100" dist="38100" dir="2700000" algn="tl">
                    <a:srgbClr val="000000">
                      <a:alpha val="43137"/>
                    </a:srgbClr>
                  </a:outerShdw>
                </a:effectLst>
              </a:rPr>
              <a:pPr algn="r">
                <a:defRPr/>
              </a:pPr>
              <a:t>363</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6588224" y="332656"/>
            <a:ext cx="194421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356</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370</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84188" y="260350"/>
            <a:ext cx="8229600" cy="6408738"/>
          </a:xfrm>
          <a:prstGeom prst="rect">
            <a:avLst/>
          </a:prstGeom>
          <a:solidFill>
            <a:srgbClr val="FFFFCC"/>
          </a:solidFill>
          <a:effectLst>
            <a:outerShdw blurRad="50800" dist="38100" dir="13500000" algn="br" rotWithShape="0">
              <a:prstClr val="black">
                <a:alpha val="40000"/>
              </a:prstClr>
            </a:outerShdw>
          </a:effectLst>
        </p:spPr>
        <p:txBody>
          <a:bodyPr/>
          <a:lstStyle/>
          <a:p>
            <a:pPr marL="266700" indent="-266700" fontAlgn="auto">
              <a:spcBef>
                <a:spcPts val="0"/>
              </a:spcBef>
              <a:spcAft>
                <a:spcPts val="0"/>
              </a:spcAft>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算定要件</a:t>
            </a:r>
            <a:r>
              <a:rPr kumimoji="0" lang="en-US" altLang="ja-JP" dirty="0">
                <a:latin typeface="MS UI Gothic" pitchFamily="50" charset="-128"/>
                <a:ea typeface="MS UI Gothic" pitchFamily="50" charset="-128"/>
              </a:rPr>
              <a:t>]</a:t>
            </a:r>
          </a:p>
          <a:p>
            <a:pPr marL="266700" indent="-266700" fontAlgn="auto">
              <a:spcBef>
                <a:spcPts val="0"/>
              </a:spcBef>
              <a:spcAft>
                <a:spcPts val="0"/>
              </a:spcAft>
              <a:defRPr/>
            </a:pPr>
            <a:r>
              <a:rPr kumimoji="0" lang="ja-JP" altLang="en-US" b="1" dirty="0">
                <a:solidFill>
                  <a:srgbClr val="FF0000"/>
                </a:solidFill>
                <a:latin typeface="MS UI Gothic" pitchFamily="50" charset="-128"/>
                <a:ea typeface="MS UI Gothic" pitchFamily="50" charset="-128"/>
              </a:rPr>
              <a:t>精神科訪問看護・指導料</a:t>
            </a:r>
            <a:r>
              <a:rPr kumimoji="0" lang="en-US" altLang="ja-JP" b="1" dirty="0">
                <a:solidFill>
                  <a:srgbClr val="FF0000"/>
                </a:solidFill>
                <a:latin typeface="MS UI Gothic" pitchFamily="50" charset="-128"/>
                <a:ea typeface="MS UI Gothic" pitchFamily="50" charset="-128"/>
              </a:rPr>
              <a:t>Ⅰ</a:t>
            </a:r>
          </a:p>
          <a:p>
            <a:pPr marL="355600" indent="-177800" fontAlgn="auto">
              <a:spcBef>
                <a:spcPts val="0"/>
              </a:spcBef>
              <a:spcAft>
                <a:spcPts val="0"/>
              </a:spcAft>
              <a:defRPr/>
            </a:pPr>
            <a:r>
              <a:rPr kumimoji="0" lang="en-US" altLang="ja-JP" dirty="0">
                <a:latin typeface="MS UI Gothic" pitchFamily="50" charset="-128"/>
                <a:ea typeface="MS UI Gothic" pitchFamily="50" charset="-128"/>
              </a:rPr>
              <a:t>①</a:t>
            </a:r>
            <a:r>
              <a:rPr kumimoji="0" lang="ja-JP" altLang="en-US" dirty="0">
                <a:latin typeface="MS UI Gothic" pitchFamily="50" charset="-128"/>
                <a:ea typeface="MS UI Gothic" pitchFamily="50" charset="-128"/>
              </a:rPr>
              <a:t>　精神障害を有する入院中以外の者又はその家族の了解を得て患家を訪問し、個別に患者又は家族等に対して看護又は療養上必要な指導を</a:t>
            </a:r>
            <a:r>
              <a:rPr kumimoji="0" lang="ja-JP" altLang="en-US" dirty="0" smtClean="0">
                <a:latin typeface="MS UI Gothic" pitchFamily="50" charset="-128"/>
                <a:ea typeface="MS UI Gothic" pitchFamily="50" charset="-128"/>
              </a:rPr>
              <a:t>行った場合</a:t>
            </a:r>
            <a:r>
              <a:rPr kumimoji="0" lang="ja-JP" altLang="en-US" dirty="0">
                <a:latin typeface="MS UI Gothic" pitchFamily="50" charset="-128"/>
                <a:ea typeface="MS UI Gothic" pitchFamily="50" charset="-128"/>
              </a:rPr>
              <a:t>に算定する。</a:t>
            </a:r>
          </a:p>
          <a:p>
            <a:pPr marL="355600" indent="-177800" fontAlgn="auto">
              <a:spcBef>
                <a:spcPts val="0"/>
              </a:spcBef>
              <a:spcAft>
                <a:spcPts val="0"/>
              </a:spcAft>
              <a:defRPr/>
            </a:pPr>
            <a:r>
              <a:rPr kumimoji="0" lang="ja-JP" altLang="en-US" dirty="0">
                <a:latin typeface="MS UI Gothic" pitchFamily="50" charset="-128"/>
                <a:ea typeface="MS UI Gothic" pitchFamily="50" charset="-128"/>
              </a:rPr>
              <a:t>②　精神障害を有する入院中以外の者を診察した精神科を標榜する保険医療機関の保健師、看護師、</a:t>
            </a:r>
            <a:r>
              <a:rPr kumimoji="0" lang="en-US" altLang="ja-JP" dirty="0">
                <a:latin typeface="MS UI Gothic" pitchFamily="50" charset="-128"/>
                <a:ea typeface="MS UI Gothic" pitchFamily="50" charset="-128"/>
              </a:rPr>
              <a:t> </a:t>
            </a:r>
            <a:r>
              <a:rPr kumimoji="0" lang="ja-JP" altLang="en-US" dirty="0">
                <a:latin typeface="MS UI Gothic" pitchFamily="50" charset="-128"/>
                <a:ea typeface="MS UI Gothic" pitchFamily="50" charset="-128"/>
              </a:rPr>
              <a:t>作業療法士、精神保健福祉士、准看護師を訪問させて、看護又は療養上必要な指導を行わせた場合に、週３回を限度として算定する。</a:t>
            </a:r>
          </a:p>
          <a:p>
            <a:pPr marL="266700" indent="-266700" fontAlgn="auto">
              <a:spcBef>
                <a:spcPts val="0"/>
              </a:spcBef>
              <a:spcAft>
                <a:spcPts val="0"/>
              </a:spcAft>
              <a:defRPr/>
            </a:pPr>
            <a:endParaRPr kumimoji="0" lang="ja-JP" altLang="en-US" dirty="0">
              <a:latin typeface="MS UI Gothic" pitchFamily="50" charset="-128"/>
              <a:ea typeface="MS UI Gothic" pitchFamily="50" charset="-128"/>
            </a:endParaRPr>
          </a:p>
          <a:p>
            <a:pPr marL="266700" indent="-266700" fontAlgn="auto">
              <a:spcBef>
                <a:spcPts val="0"/>
              </a:spcBef>
              <a:spcAft>
                <a:spcPts val="0"/>
              </a:spcAft>
              <a:defRPr/>
            </a:pPr>
            <a:r>
              <a:rPr kumimoji="0" lang="ja-JP" altLang="en-US" b="1" dirty="0">
                <a:solidFill>
                  <a:srgbClr val="FF0000"/>
                </a:solidFill>
                <a:latin typeface="MS UI Gothic" pitchFamily="50" charset="-128"/>
                <a:ea typeface="MS UI Gothic" pitchFamily="50" charset="-128"/>
              </a:rPr>
              <a:t>精神科訪問看護・指導料</a:t>
            </a:r>
            <a:r>
              <a:rPr kumimoji="0" lang="en-US" altLang="ja-JP" b="1" dirty="0">
                <a:solidFill>
                  <a:srgbClr val="FF0000"/>
                </a:solidFill>
                <a:latin typeface="MS UI Gothic" pitchFamily="50" charset="-128"/>
                <a:ea typeface="MS UI Gothic" pitchFamily="50" charset="-128"/>
              </a:rPr>
              <a:t>Ⅱ</a:t>
            </a:r>
          </a:p>
          <a:p>
            <a:pPr marL="360363" indent="-182563" fontAlgn="auto">
              <a:spcBef>
                <a:spcPts val="0"/>
              </a:spcBef>
              <a:spcAft>
                <a:spcPts val="0"/>
              </a:spcAft>
              <a:defRPr/>
            </a:pPr>
            <a:r>
              <a:rPr kumimoji="0" lang="en-US" altLang="ja-JP" dirty="0">
                <a:latin typeface="MS UI Gothic" pitchFamily="50" charset="-128"/>
                <a:ea typeface="MS UI Gothic" pitchFamily="50" charset="-128"/>
              </a:rPr>
              <a:t>①</a:t>
            </a:r>
            <a:r>
              <a:rPr kumimoji="0" lang="ja-JP" altLang="en-US" dirty="0">
                <a:latin typeface="MS UI Gothic" pitchFamily="50" charset="-128"/>
                <a:ea typeface="MS UI Gothic" pitchFamily="50" charset="-128"/>
              </a:rPr>
              <a:t>　精神障害者社会復帰施設に入所している複数の者に対して同時に看護又は療養上必要な指導を</a:t>
            </a:r>
            <a:r>
              <a:rPr kumimoji="0" lang="ja-JP" altLang="en-US" dirty="0" smtClean="0">
                <a:latin typeface="MS UI Gothic" pitchFamily="50" charset="-128"/>
                <a:ea typeface="MS UI Gothic" pitchFamily="50" charset="-128"/>
              </a:rPr>
              <a:t>行った場合</a:t>
            </a:r>
            <a:r>
              <a:rPr kumimoji="0" lang="ja-JP" altLang="en-US" dirty="0">
                <a:latin typeface="MS UI Gothic" pitchFamily="50" charset="-128"/>
                <a:ea typeface="MS UI Gothic" pitchFamily="50" charset="-128"/>
              </a:rPr>
              <a:t>に算定する。</a:t>
            </a:r>
          </a:p>
          <a:p>
            <a:pPr marL="360363" indent="-182563" fontAlgn="auto">
              <a:spcBef>
                <a:spcPts val="0"/>
              </a:spcBef>
              <a:spcAft>
                <a:spcPts val="0"/>
              </a:spcAft>
              <a:defRPr/>
            </a:pPr>
            <a:r>
              <a:rPr kumimoji="0" lang="ja-JP" altLang="en-US" dirty="0">
                <a:latin typeface="MS UI Gothic" pitchFamily="50" charset="-128"/>
                <a:ea typeface="MS UI Gothic" pitchFamily="50" charset="-128"/>
              </a:rPr>
              <a:t>②　精神障害を有する入院中以外の者を診察した精神科を標榜する保険医療機関の保健師、看護師、作業療法士、精神保健福祉士を訪問させて、看護又は療養上必要な指導を行わせた場合に、週３回を限度として算定する。</a:t>
            </a:r>
            <a:endParaRPr kumimoji="0" lang="en-US" altLang="ja-JP" dirty="0">
              <a:latin typeface="MS UI Gothic" pitchFamily="50" charset="-128"/>
              <a:ea typeface="MS UI Gothic" pitchFamily="50" charset="-128"/>
            </a:endParaRPr>
          </a:p>
          <a:p>
            <a:pPr marL="266700" indent="-266700" fontAlgn="auto">
              <a:spcBef>
                <a:spcPts val="0"/>
              </a:spcBef>
              <a:spcAft>
                <a:spcPts val="0"/>
              </a:spcAft>
              <a:defRPr/>
            </a:pPr>
            <a:endParaRPr kumimoji="0" lang="ja-JP" altLang="en-US" dirty="0">
              <a:latin typeface="MS UI Gothic" pitchFamily="50" charset="-128"/>
              <a:ea typeface="MS UI Gothic" pitchFamily="50" charset="-128"/>
            </a:endParaRPr>
          </a:p>
          <a:p>
            <a:pPr marL="266700" indent="-266700" fontAlgn="auto">
              <a:spcBef>
                <a:spcPts val="0"/>
              </a:spcBef>
              <a:spcAft>
                <a:spcPts val="0"/>
              </a:spcAft>
              <a:defRPr/>
            </a:pPr>
            <a:r>
              <a:rPr kumimoji="0" lang="ja-JP" altLang="en-US" b="1" dirty="0">
                <a:solidFill>
                  <a:srgbClr val="FF0000"/>
                </a:solidFill>
                <a:latin typeface="MS UI Gothic" pitchFamily="50" charset="-128"/>
                <a:ea typeface="MS UI Gothic" pitchFamily="50" charset="-128"/>
              </a:rPr>
              <a:t>精神科訪問看護・指導料</a:t>
            </a:r>
            <a:r>
              <a:rPr kumimoji="0" lang="en-US" altLang="ja-JP" b="1" dirty="0">
                <a:solidFill>
                  <a:srgbClr val="FF0000"/>
                </a:solidFill>
                <a:latin typeface="MS UI Gothic" pitchFamily="50" charset="-128"/>
                <a:ea typeface="MS UI Gothic" pitchFamily="50" charset="-128"/>
              </a:rPr>
              <a:t>Ⅲ</a:t>
            </a:r>
          </a:p>
          <a:p>
            <a:pPr marL="355600" indent="-177800" fontAlgn="auto">
              <a:spcBef>
                <a:spcPts val="0"/>
              </a:spcBef>
              <a:spcAft>
                <a:spcPts val="0"/>
              </a:spcAft>
              <a:defRPr/>
            </a:pPr>
            <a:r>
              <a:rPr kumimoji="0" lang="en-US" altLang="ja-JP" dirty="0">
                <a:latin typeface="MS UI Gothic" pitchFamily="50" charset="-128"/>
                <a:ea typeface="MS UI Gothic" pitchFamily="50" charset="-128"/>
              </a:rPr>
              <a:t>①</a:t>
            </a:r>
            <a:r>
              <a:rPr kumimoji="0" lang="ja-JP" altLang="en-US" dirty="0">
                <a:latin typeface="MS UI Gothic" pitchFamily="50" charset="-128"/>
                <a:ea typeface="MS UI Gothic" pitchFamily="50" charset="-128"/>
              </a:rPr>
              <a:t>　精神障害を有する入院中以外の者又はその家族の了解を得て患家を訪問し、個別に患者又は家族等に対して看護又は療養上必要な指導を行った場合に算定する。</a:t>
            </a:r>
          </a:p>
          <a:p>
            <a:pPr marL="355600" indent="-177800" fontAlgn="auto">
              <a:spcBef>
                <a:spcPts val="0"/>
              </a:spcBef>
              <a:spcAft>
                <a:spcPts val="0"/>
              </a:spcAft>
              <a:defRPr/>
            </a:pPr>
            <a:r>
              <a:rPr kumimoji="0" lang="ja-JP" altLang="en-US" dirty="0">
                <a:latin typeface="MS UI Gothic" pitchFamily="50" charset="-128"/>
                <a:ea typeface="MS UI Gothic" pitchFamily="50" charset="-128"/>
              </a:rPr>
              <a:t>②　精神障害を有する入院中以外の者を診察した精神科を標榜する保険医療機関の保健師、看護師、作業療法士、精神保健福祉士、准看護師が同一建物居住者に対して看護又は療養上必要な指導を行った場合、当該患者１人につき、週３日を限度として算定する。</a:t>
            </a:r>
            <a:endParaRPr kumimoji="0" lang="ja-JP" altLang="en-US" u="sng" dirty="0">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5F6B48F4-3D96-43FA-A02C-17C2EBE926BA}" type="slidenum">
              <a:rPr lang="en-US" sz="1400">
                <a:effectLst>
                  <a:outerShdw blurRad="38100" dist="38100" dir="2700000" algn="tl">
                    <a:srgbClr val="000000">
                      <a:alpha val="43137"/>
                    </a:srgbClr>
                  </a:outerShdw>
                </a:effectLst>
              </a:rPr>
              <a:pPr algn="r">
                <a:defRPr/>
              </a:pPr>
              <a:t>364</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84188" y="908050"/>
            <a:ext cx="8229600" cy="5761038"/>
          </a:xfrm>
          <a:prstGeom prst="rect">
            <a:avLst/>
          </a:prstGeom>
          <a:solidFill>
            <a:srgbClr val="FFFFCC"/>
          </a:solidFill>
          <a:effectLst>
            <a:outerShdw blurRad="50800" dist="38100" dir="13500000" algn="br" rotWithShape="0">
              <a:prstClr val="black">
                <a:alpha val="40000"/>
              </a:prstClr>
            </a:outerShdw>
          </a:effectLst>
        </p:spPr>
        <p:txBody>
          <a:bodyPr anchor="ctr"/>
          <a:lstStyle/>
          <a:p>
            <a:pPr fontAlgn="auto">
              <a:spcBef>
                <a:spcPts val="0"/>
              </a:spcBef>
              <a:spcAft>
                <a:spcPts val="600"/>
              </a:spcAft>
              <a:defRPr/>
            </a:pPr>
            <a:r>
              <a:rPr kumimoji="0" lang="ja-JP" altLang="en-US" sz="2200" dirty="0">
                <a:latin typeface="MS UI Gothic" pitchFamily="50" charset="-128"/>
                <a:ea typeface="MS UI Gothic" pitchFamily="50" charset="-128"/>
              </a:rPr>
              <a:t>◆精神科訪問看護の報酬体系の見直し</a:t>
            </a:r>
            <a:endParaRPr kumimoji="0" lang="en-US" altLang="ja-JP" sz="2200" dirty="0">
              <a:latin typeface="MS UI Gothic" pitchFamily="50" charset="-128"/>
              <a:ea typeface="MS UI Gothic" pitchFamily="50" charset="-128"/>
            </a:endParaRPr>
          </a:p>
          <a:p>
            <a:pPr marL="177800" fontAlgn="auto">
              <a:spcBef>
                <a:spcPts val="0"/>
              </a:spcBef>
              <a:spcAft>
                <a:spcPts val="0"/>
              </a:spcAft>
              <a:defRPr/>
            </a:pPr>
            <a:r>
              <a:rPr kumimoji="0" lang="en-US" altLang="ja-JP" sz="2000" dirty="0">
                <a:latin typeface="MS UI Gothic" pitchFamily="50" charset="-128"/>
                <a:ea typeface="MS UI Gothic" pitchFamily="50" charset="-128"/>
              </a:rPr>
              <a:t>(3)</a:t>
            </a:r>
            <a:r>
              <a:rPr kumimoji="0" lang="ja-JP" altLang="en-US" sz="2000" dirty="0">
                <a:latin typeface="MS UI Gothic" pitchFamily="50" charset="-128"/>
                <a:ea typeface="MS UI Gothic" pitchFamily="50" charset="-128"/>
              </a:rPr>
              <a:t>　看護補助者及び精神保健福祉士の同行訪問の評価を新設する。</a:t>
            </a:r>
            <a:endParaRPr kumimoji="0" lang="en-US" altLang="ja-JP" sz="2000" dirty="0">
              <a:latin typeface="MS UI Gothic" pitchFamily="50" charset="-128"/>
              <a:ea typeface="MS UI Gothic" pitchFamily="50" charset="-128"/>
            </a:endParaRPr>
          </a:p>
          <a:p>
            <a:pPr marL="177800" fontAlgn="auto">
              <a:spcBef>
                <a:spcPts val="0"/>
              </a:spcBef>
              <a:spcAft>
                <a:spcPts val="0"/>
              </a:spcAft>
              <a:defRPr/>
            </a:pPr>
            <a:endParaRPr kumimoji="0" lang="ja-JP" altLang="en-US" sz="2000" dirty="0">
              <a:latin typeface="MS UI Gothic" pitchFamily="50" charset="-128"/>
              <a:ea typeface="MS UI Gothic" pitchFamily="50" charset="-128"/>
            </a:endParaRPr>
          </a:p>
          <a:p>
            <a:pPr fontAlgn="auto">
              <a:spcBef>
                <a:spcPts val="0"/>
              </a:spcBef>
              <a:spcAft>
                <a:spcPts val="0"/>
              </a:spcAft>
              <a:defRPr/>
            </a:pPr>
            <a:r>
              <a:rPr kumimoji="0" lang="ja-JP" altLang="en-US" sz="2000" b="1" dirty="0">
                <a:solidFill>
                  <a:srgbClr val="0070C0"/>
                </a:solidFill>
                <a:latin typeface="MS UI Gothic" pitchFamily="50" charset="-128"/>
                <a:ea typeface="MS UI Gothic" pitchFamily="50" charset="-128"/>
              </a:rPr>
              <a:t>●</a:t>
            </a:r>
            <a:r>
              <a:rPr kumimoji="0" lang="zh-TW" altLang="en-US" sz="2000" b="1" dirty="0">
                <a:solidFill>
                  <a:srgbClr val="0070C0"/>
                </a:solidFill>
                <a:latin typeface="MS UI Gothic" pitchFamily="50" charset="-128"/>
                <a:ea typeface="MS UI Gothic" pitchFamily="50" charset="-128"/>
              </a:rPr>
              <a:t>訪問看護療養費</a:t>
            </a:r>
          </a:p>
          <a:p>
            <a:pPr marL="628650" fontAlgn="auto">
              <a:spcBef>
                <a:spcPts val="0"/>
              </a:spcBef>
              <a:spcAft>
                <a:spcPts val="0"/>
              </a:spcAft>
              <a:defRPr/>
            </a:pPr>
            <a:r>
              <a:rPr kumimoji="0" lang="ja-JP" altLang="en-US" sz="2000" dirty="0">
                <a:latin typeface="MS UI Gothic" pitchFamily="50" charset="-128"/>
                <a:ea typeface="MS UI Gothic" pitchFamily="50" charset="-128"/>
              </a:rPr>
              <a:t>精神科訪問看護基本療養費</a:t>
            </a:r>
            <a:r>
              <a:rPr kumimoji="0" lang="en-US" altLang="ja-JP" sz="2000" dirty="0">
                <a:latin typeface="MS UI Gothic" pitchFamily="50" charset="-128"/>
                <a:ea typeface="MS UI Gothic" pitchFamily="50" charset="-128"/>
              </a:rPr>
              <a:t>Ⅰ</a:t>
            </a:r>
            <a:r>
              <a:rPr kumimoji="0" lang="ja-JP" altLang="en-US" sz="2000" dirty="0">
                <a:latin typeface="MS UI Gothic" pitchFamily="50" charset="-128"/>
                <a:ea typeface="MS UI Gothic" pitchFamily="50" charset="-128"/>
              </a:rPr>
              <a:t>及び</a:t>
            </a:r>
            <a:r>
              <a:rPr kumimoji="0" lang="en-US" altLang="ja-JP" sz="2000" dirty="0">
                <a:latin typeface="MS UI Gothic" pitchFamily="50" charset="-128"/>
                <a:ea typeface="MS UI Gothic" pitchFamily="50" charset="-128"/>
              </a:rPr>
              <a:t>Ⅲ</a:t>
            </a:r>
          </a:p>
          <a:p>
            <a:pPr marL="1341438" indent="-890588" fontAlgn="auto">
              <a:spcBef>
                <a:spcPts val="0"/>
              </a:spcBef>
              <a:spcAft>
                <a:spcPts val="0"/>
              </a:spcAft>
              <a:defRPr/>
            </a:pPr>
            <a:r>
              <a:rPr kumimoji="0" lang="en-US" altLang="ja-JP" sz="2000" dirty="0">
                <a:latin typeface="MS UI Gothic" pitchFamily="50" charset="-128"/>
                <a:ea typeface="MS UI Gothic" pitchFamily="50" charset="-128"/>
              </a:rPr>
              <a:t> </a:t>
            </a:r>
            <a:r>
              <a:rPr kumimoji="0" lang="ja-JP" altLang="en-US" sz="2000" dirty="0">
                <a:latin typeface="MS UI Gothic" pitchFamily="50" charset="-128"/>
                <a:ea typeface="MS UI Gothic" pitchFamily="50" charset="-128"/>
              </a:rPr>
              <a:t>　　</a:t>
            </a:r>
            <a:r>
              <a:rPr kumimoji="0" lang="ja-JP" altLang="en-US" sz="2000" b="1" dirty="0" smtClean="0">
                <a:solidFill>
                  <a:srgbClr val="FF0000"/>
                </a:solidFill>
                <a:latin typeface="MS UI Gothic" pitchFamily="50" charset="-128"/>
                <a:ea typeface="MS UI Gothic" pitchFamily="50" charset="-128"/>
              </a:rPr>
              <a:t>（</a:t>
            </a:r>
            <a:r>
              <a:rPr kumimoji="0" lang="ja-JP" altLang="en-US" sz="2000" b="1" dirty="0">
                <a:solidFill>
                  <a:srgbClr val="FF0000"/>
                </a:solidFill>
                <a:latin typeface="MS UI Gothic" pitchFamily="50" charset="-128"/>
                <a:ea typeface="MS UI Gothic" pitchFamily="50" charset="-128"/>
              </a:rPr>
              <a:t>新）複数名訪問看護加算 </a:t>
            </a:r>
            <a:r>
              <a:rPr kumimoji="0" lang="en-US" altLang="ja-JP" sz="2000" b="1" dirty="0" smtClean="0">
                <a:solidFill>
                  <a:srgbClr val="FF0000"/>
                </a:solidFill>
                <a:latin typeface="MS UI Gothic" pitchFamily="50" charset="-128"/>
                <a:ea typeface="MS UI Gothic" pitchFamily="50" charset="-128"/>
              </a:rPr>
              <a:t/>
            </a:r>
            <a:br>
              <a:rPr kumimoji="0" lang="en-US" altLang="ja-JP" sz="2000" b="1" dirty="0" smtClean="0">
                <a:solidFill>
                  <a:srgbClr val="FF0000"/>
                </a:solidFill>
                <a:latin typeface="MS UI Gothic" pitchFamily="50" charset="-128"/>
                <a:ea typeface="MS UI Gothic" pitchFamily="50" charset="-128"/>
              </a:rPr>
            </a:br>
            <a:r>
              <a:rPr kumimoji="0" lang="ja-JP" altLang="en-US" sz="2000" b="1" dirty="0" smtClean="0">
                <a:solidFill>
                  <a:srgbClr val="FF0000"/>
                </a:solidFill>
                <a:latin typeface="MS UI Gothic" pitchFamily="50" charset="-128"/>
                <a:ea typeface="MS UI Gothic" pitchFamily="50" charset="-128"/>
              </a:rPr>
              <a:t>（看護補助者又は精神保健福祉士） 　 ３</a:t>
            </a:r>
            <a:r>
              <a:rPr kumimoji="0" lang="en-US" altLang="ja-JP" sz="2000" b="1" dirty="0">
                <a:solidFill>
                  <a:srgbClr val="FF0000"/>
                </a:solidFill>
                <a:latin typeface="MS UI Gothic" pitchFamily="50" charset="-128"/>
                <a:ea typeface="MS UI Gothic" pitchFamily="50" charset="-128"/>
              </a:rPr>
              <a:t>,</a:t>
            </a:r>
            <a:r>
              <a:rPr kumimoji="0" lang="ja-JP" altLang="en-US" sz="2000" b="1" dirty="0">
                <a:solidFill>
                  <a:srgbClr val="FF0000"/>
                </a:solidFill>
                <a:latin typeface="MS UI Gothic" pitchFamily="50" charset="-128"/>
                <a:ea typeface="MS UI Gothic" pitchFamily="50" charset="-128"/>
              </a:rPr>
              <a:t>０００円</a:t>
            </a:r>
          </a:p>
          <a:p>
            <a:pPr marL="273050" fontAlgn="auto">
              <a:spcBef>
                <a:spcPts val="0"/>
              </a:spcBef>
              <a:spcAft>
                <a:spcPts val="0"/>
              </a:spcAft>
              <a:defRPr/>
            </a:pPr>
            <a:r>
              <a:rPr kumimoji="0" lang="en-US" altLang="ja-JP" dirty="0">
                <a:latin typeface="MS UI Gothic" pitchFamily="50" charset="-128"/>
                <a:ea typeface="MS UI Gothic" pitchFamily="50" charset="-128"/>
              </a:rPr>
              <a:t>[</a:t>
            </a:r>
            <a:r>
              <a:rPr kumimoji="0" lang="ja-JP" altLang="en-US" dirty="0">
                <a:latin typeface="MS UI Gothic" pitchFamily="50" charset="-128"/>
                <a:ea typeface="MS UI Gothic" pitchFamily="50" charset="-128"/>
              </a:rPr>
              <a:t>算定要件</a:t>
            </a:r>
            <a:r>
              <a:rPr kumimoji="0" lang="en-US" altLang="ja-JP" dirty="0">
                <a:latin typeface="MS UI Gothic" pitchFamily="50" charset="-128"/>
                <a:ea typeface="MS UI Gothic" pitchFamily="50" charset="-128"/>
              </a:rPr>
              <a:t>]</a:t>
            </a:r>
          </a:p>
          <a:p>
            <a:pPr marL="355600" indent="95250" fontAlgn="auto">
              <a:spcBef>
                <a:spcPts val="0"/>
              </a:spcBef>
              <a:spcAft>
                <a:spcPts val="0"/>
              </a:spcAft>
              <a:defRPr/>
            </a:pPr>
            <a:r>
              <a:rPr kumimoji="0" lang="ja-JP" altLang="en-US" dirty="0">
                <a:latin typeface="MS UI Gothic" pitchFamily="50" charset="-128"/>
                <a:ea typeface="MS UI Gothic" pitchFamily="50" charset="-128"/>
              </a:rPr>
              <a:t>　精神科訪問看護基本療養費</a:t>
            </a:r>
            <a:r>
              <a:rPr kumimoji="0" lang="en-US" altLang="ja-JP" dirty="0">
                <a:latin typeface="MS UI Gothic" pitchFamily="50" charset="-128"/>
                <a:ea typeface="MS UI Gothic" pitchFamily="50" charset="-128"/>
              </a:rPr>
              <a:t>Ⅰ</a:t>
            </a:r>
            <a:r>
              <a:rPr kumimoji="0" lang="ja-JP" altLang="en-US" dirty="0">
                <a:latin typeface="MS UI Gothic" pitchFamily="50" charset="-128"/>
                <a:ea typeface="MS UI Gothic" pitchFamily="50" charset="-128"/>
              </a:rPr>
              <a:t>及び</a:t>
            </a:r>
            <a:r>
              <a:rPr kumimoji="0" lang="en-US" altLang="ja-JP" dirty="0">
                <a:latin typeface="MS UI Gothic" pitchFamily="50" charset="-128"/>
                <a:ea typeface="MS UI Gothic" pitchFamily="50" charset="-128"/>
              </a:rPr>
              <a:t>Ⅲ</a:t>
            </a:r>
            <a:r>
              <a:rPr kumimoji="0" lang="ja-JP" altLang="en-US" dirty="0">
                <a:latin typeface="MS UI Gothic" pitchFamily="50" charset="-128"/>
                <a:ea typeface="MS UI Gothic" pitchFamily="50" charset="-128"/>
              </a:rPr>
              <a:t>を算定している患者について、所定額を算定する指定訪問看護を保健師、看護師等が</a:t>
            </a:r>
            <a:r>
              <a:rPr kumimoji="0" lang="ja-JP" altLang="en-US" dirty="0">
                <a:solidFill>
                  <a:srgbClr val="FF0000"/>
                </a:solidFill>
                <a:latin typeface="MS UI Gothic" pitchFamily="50" charset="-128"/>
                <a:ea typeface="MS UI Gothic" pitchFamily="50" charset="-128"/>
              </a:rPr>
              <a:t>看護補助者又は精神保健福祉士</a:t>
            </a:r>
            <a:r>
              <a:rPr kumimoji="0" lang="ja-JP" altLang="en-US" dirty="0">
                <a:latin typeface="MS UI Gothic" pitchFamily="50" charset="-128"/>
                <a:ea typeface="MS UI Gothic" pitchFamily="50" charset="-128"/>
              </a:rPr>
              <a:t>と同時に指定訪問看護を行った場合、週１回に限り、いずれかを所定額に加算する。</a:t>
            </a:r>
          </a:p>
          <a:p>
            <a:pPr fontAlgn="auto">
              <a:spcBef>
                <a:spcPts val="0"/>
              </a:spcBef>
              <a:spcAft>
                <a:spcPts val="0"/>
              </a:spcAft>
              <a:defRPr/>
            </a:pPr>
            <a:endParaRPr kumimoji="0" lang="en-US" altLang="zh-TW" sz="2000" dirty="0">
              <a:latin typeface="MS UI Gothic" pitchFamily="50" charset="-128"/>
              <a:ea typeface="MS UI Gothic" pitchFamily="50" charset="-128"/>
            </a:endParaRPr>
          </a:p>
          <a:p>
            <a:pPr fontAlgn="auto">
              <a:spcBef>
                <a:spcPts val="0"/>
              </a:spcBef>
              <a:spcAft>
                <a:spcPts val="0"/>
              </a:spcAft>
              <a:defRPr/>
            </a:pPr>
            <a:r>
              <a:rPr kumimoji="0" lang="ja-JP" altLang="en-US" sz="2000" b="1" dirty="0">
                <a:solidFill>
                  <a:srgbClr val="0070C0"/>
                </a:solidFill>
                <a:latin typeface="MS UI Gothic" pitchFamily="50" charset="-128"/>
                <a:ea typeface="MS UI Gothic" pitchFamily="50" charset="-128"/>
              </a:rPr>
              <a:t>Ｉ</a:t>
            </a:r>
            <a:r>
              <a:rPr kumimoji="0" lang="en-US" altLang="ja-JP" sz="2000" b="1" dirty="0">
                <a:solidFill>
                  <a:srgbClr val="0070C0"/>
                </a:solidFill>
                <a:latin typeface="MS UI Gothic" pitchFamily="50" charset="-128"/>
                <a:ea typeface="MS UI Gothic" pitchFamily="50" charset="-128"/>
              </a:rPr>
              <a:t>012</a:t>
            </a:r>
            <a:r>
              <a:rPr kumimoji="0" lang="ja-JP" altLang="en-US" sz="2000" b="1" dirty="0">
                <a:solidFill>
                  <a:srgbClr val="0070C0"/>
                </a:solidFill>
                <a:latin typeface="MS UI Gothic" pitchFamily="50" charset="-128"/>
                <a:ea typeface="MS UI Gothic" pitchFamily="50" charset="-128"/>
              </a:rPr>
              <a:t>　精神科訪問看護・指導料</a:t>
            </a:r>
            <a:endParaRPr kumimoji="0" lang="zh-TW" altLang="en-US" sz="2000" b="1" dirty="0">
              <a:solidFill>
                <a:srgbClr val="0070C0"/>
              </a:solidFill>
              <a:latin typeface="MS UI Gothic" pitchFamily="50" charset="-128"/>
              <a:ea typeface="MS UI Gothic" pitchFamily="50" charset="-128"/>
            </a:endParaRPr>
          </a:p>
          <a:p>
            <a:pPr marL="628650" fontAlgn="auto">
              <a:spcBef>
                <a:spcPts val="0"/>
              </a:spcBef>
              <a:spcAft>
                <a:spcPts val="0"/>
              </a:spcAft>
              <a:defRPr/>
            </a:pPr>
            <a:r>
              <a:rPr kumimoji="0" lang="ja-JP" altLang="en-US" sz="2000" dirty="0">
                <a:latin typeface="MS UI Gothic" pitchFamily="50" charset="-128"/>
                <a:ea typeface="MS UI Gothic" pitchFamily="50" charset="-128"/>
              </a:rPr>
              <a:t>精神科訪問看護・指導料</a:t>
            </a:r>
            <a:r>
              <a:rPr kumimoji="0" lang="en-US" altLang="ja-JP" sz="2000" dirty="0">
                <a:latin typeface="MS UI Gothic" pitchFamily="50" charset="-128"/>
                <a:ea typeface="MS UI Gothic" pitchFamily="50" charset="-128"/>
              </a:rPr>
              <a:t>Ⅰ</a:t>
            </a:r>
            <a:r>
              <a:rPr kumimoji="0" lang="ja-JP" altLang="en-US" sz="2000" dirty="0">
                <a:latin typeface="MS UI Gothic" pitchFamily="50" charset="-128"/>
                <a:ea typeface="MS UI Gothic" pitchFamily="50" charset="-128"/>
              </a:rPr>
              <a:t>及び</a:t>
            </a:r>
            <a:r>
              <a:rPr kumimoji="0" lang="en-US" altLang="ja-JP" sz="2000" dirty="0" smtClean="0">
                <a:latin typeface="MS UI Gothic" pitchFamily="50" charset="-128"/>
                <a:ea typeface="MS UI Gothic" pitchFamily="50" charset="-128"/>
              </a:rPr>
              <a:t>Ⅲ</a:t>
            </a:r>
          </a:p>
          <a:p>
            <a:pPr marL="889000" fontAlgn="auto">
              <a:spcBef>
                <a:spcPts val="0"/>
              </a:spcBef>
              <a:spcAft>
                <a:spcPts val="0"/>
              </a:spcAft>
              <a:defRPr/>
            </a:pPr>
            <a:r>
              <a:rPr kumimoji="0" lang="ja-JP" altLang="en-US" sz="2000" b="1" dirty="0" smtClean="0">
                <a:solidFill>
                  <a:srgbClr val="FF0000"/>
                </a:solidFill>
                <a:latin typeface="MS UI Gothic" pitchFamily="50" charset="-128"/>
                <a:ea typeface="MS UI Gothic" pitchFamily="50" charset="-128"/>
              </a:rPr>
              <a:t>（新）複数名訪問看護加算（看護補助者）　　　３００点</a:t>
            </a:r>
          </a:p>
          <a:p>
            <a:pPr marL="273050" fontAlgn="auto">
              <a:spcBef>
                <a:spcPts val="0"/>
              </a:spcBef>
              <a:spcAft>
                <a:spcPts val="0"/>
              </a:spcAft>
              <a:defRPr/>
            </a:pPr>
            <a:r>
              <a:rPr kumimoji="0" lang="en-US" altLang="ja-JP" dirty="0" smtClean="0">
                <a:latin typeface="MS UI Gothic" pitchFamily="50" charset="-128"/>
                <a:ea typeface="MS UI Gothic" pitchFamily="50" charset="-128"/>
              </a:rPr>
              <a:t>[</a:t>
            </a:r>
            <a:r>
              <a:rPr kumimoji="0" lang="ja-JP" altLang="en-US" dirty="0">
                <a:latin typeface="MS UI Gothic" pitchFamily="50" charset="-128"/>
                <a:ea typeface="MS UI Gothic" pitchFamily="50" charset="-128"/>
              </a:rPr>
              <a:t>算定要件</a:t>
            </a:r>
            <a:r>
              <a:rPr kumimoji="0" lang="en-US" altLang="ja-JP" dirty="0">
                <a:latin typeface="MS UI Gothic" pitchFamily="50" charset="-128"/>
                <a:ea typeface="MS UI Gothic" pitchFamily="50" charset="-128"/>
              </a:rPr>
              <a:t>]</a:t>
            </a:r>
          </a:p>
          <a:p>
            <a:pPr marL="355600" indent="95250" fontAlgn="auto">
              <a:spcBef>
                <a:spcPts val="0"/>
              </a:spcBef>
              <a:spcAft>
                <a:spcPts val="0"/>
              </a:spcAft>
              <a:defRPr/>
            </a:pPr>
            <a:r>
              <a:rPr kumimoji="0" lang="ja-JP" altLang="en-US" dirty="0">
                <a:latin typeface="MS UI Gothic" pitchFamily="50" charset="-128"/>
                <a:ea typeface="MS UI Gothic" pitchFamily="50" charset="-128"/>
              </a:rPr>
              <a:t>　精神科訪問看護・指導料</a:t>
            </a:r>
            <a:r>
              <a:rPr kumimoji="0" lang="en-US" altLang="ja-JP" dirty="0">
                <a:latin typeface="MS UI Gothic" pitchFamily="50" charset="-128"/>
                <a:ea typeface="MS UI Gothic" pitchFamily="50" charset="-128"/>
              </a:rPr>
              <a:t>Ⅰ</a:t>
            </a:r>
            <a:r>
              <a:rPr kumimoji="0" lang="ja-JP" altLang="en-US" dirty="0">
                <a:latin typeface="MS UI Gothic" pitchFamily="50" charset="-128"/>
                <a:ea typeface="MS UI Gothic" pitchFamily="50" charset="-128"/>
              </a:rPr>
              <a:t>及び</a:t>
            </a:r>
            <a:r>
              <a:rPr kumimoji="0" lang="en-US" altLang="ja-JP" dirty="0">
                <a:latin typeface="MS UI Gothic" pitchFamily="50" charset="-128"/>
                <a:ea typeface="MS UI Gothic" pitchFamily="50" charset="-128"/>
              </a:rPr>
              <a:t>Ⅲ</a:t>
            </a:r>
            <a:r>
              <a:rPr kumimoji="0" lang="ja-JP" altLang="en-US" dirty="0">
                <a:latin typeface="MS UI Gothic" pitchFamily="50" charset="-128"/>
                <a:ea typeface="MS UI Gothic" pitchFamily="50" charset="-128"/>
              </a:rPr>
              <a:t>の所定点数を算定する看護又は療養上必要な指導を保健師、看護師等が</a:t>
            </a:r>
            <a:r>
              <a:rPr kumimoji="0" lang="ja-JP" altLang="en-US" dirty="0">
                <a:solidFill>
                  <a:srgbClr val="FF0000"/>
                </a:solidFill>
                <a:latin typeface="MS UI Gothic" pitchFamily="50" charset="-128"/>
                <a:ea typeface="MS UI Gothic" pitchFamily="50" charset="-128"/>
              </a:rPr>
              <a:t>看護補助者</a:t>
            </a:r>
            <a:r>
              <a:rPr kumimoji="0" lang="ja-JP" altLang="en-US" dirty="0">
                <a:latin typeface="MS UI Gothic" pitchFamily="50" charset="-128"/>
                <a:ea typeface="MS UI Gothic" pitchFamily="50" charset="-128"/>
              </a:rPr>
              <a:t>と同時に看護又は療養上必要な指導を行った場合、週１回に限り、所定額に加算する。</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1C8EF759-EE3F-4AE5-89FD-EF49B05BE514}" type="slidenum">
              <a:rPr lang="en-US" sz="1400">
                <a:effectLst>
                  <a:outerShdw blurRad="38100" dist="38100" dir="2700000" algn="tl">
                    <a:srgbClr val="000000">
                      <a:alpha val="43137"/>
                    </a:srgbClr>
                  </a:outerShdw>
                </a:effectLst>
              </a:rPr>
              <a:pPr algn="r">
                <a:defRPr/>
              </a:pPr>
              <a:t>365</a:t>
            </a:fld>
            <a:endParaRPr lang="en-US" sz="1400" dirty="0">
              <a:effectLst>
                <a:outerShdw blurRad="38100" dist="38100" dir="2700000" algn="tl">
                  <a:srgbClr val="000000">
                    <a:alpha val="43137"/>
                  </a:srgbClr>
                </a:outerShdw>
              </a:effectLst>
            </a:endParaRPr>
          </a:p>
        </p:txBody>
      </p:sp>
      <p:sp>
        <p:nvSpPr>
          <p:cNvPr id="6" name="タイトル 2"/>
          <p:cNvSpPr txBox="1">
            <a:spLocks/>
          </p:cNvSpPr>
          <p:nvPr/>
        </p:nvSpPr>
        <p:spPr>
          <a:xfrm>
            <a:off x="457200" y="116632"/>
            <a:ext cx="8229600" cy="720080"/>
          </a:xfrm>
          <a:prstGeom prst="round2DiagRect">
            <a:avLst/>
          </a:prstGeom>
          <a:solidFill>
            <a:schemeClr val="accent2">
              <a:lumMod val="40000"/>
              <a:lumOff val="60000"/>
            </a:schemeClr>
          </a:solidFill>
          <a:effectLst/>
          <a:scene3d>
            <a:camera prst="orthographicFront"/>
            <a:lightRig rig="threePt" dir="t"/>
          </a:scene3d>
          <a:sp3d>
            <a:bevelT w="114300" prst="artDeco"/>
          </a:sp3d>
        </p:spPr>
        <p:txBody>
          <a:bodyPr anchor="ctr">
            <a:normAutofit/>
          </a:bodyPr>
          <a:lstStyle/>
          <a:p>
            <a:pPr algn="ctr" fontAlgn="auto">
              <a:spcBef>
                <a:spcPts val="0"/>
              </a:spcBef>
              <a:spcAft>
                <a:spcPts val="0"/>
              </a:spcAft>
              <a:defRPr/>
            </a:pPr>
            <a:r>
              <a:rPr kumimoji="0" lang="ja-JP" altLang="en-US" sz="2800" dirty="0">
                <a:effectLst>
                  <a:outerShdw blurRad="38100" dist="38100" dir="2700000" algn="tl">
                    <a:srgbClr val="000000">
                      <a:alpha val="43137"/>
                    </a:srgbClr>
                  </a:outerShdw>
                </a:effectLst>
                <a:latin typeface="HG丸ｺﾞｼｯｸM-PRO" pitchFamily="50" charset="-128"/>
                <a:ea typeface="HG丸ｺﾞｼｯｸM-PRO" pitchFamily="50" charset="-128"/>
              </a:rPr>
              <a:t>効率的かつ質の高い訪問看護の推進</a:t>
            </a:r>
            <a:endParaRPr lang="ja-JP" altLang="en-US" sz="2800"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9" name="テキスト ボックス 8"/>
          <p:cNvSpPr txBox="1"/>
          <p:nvPr/>
        </p:nvSpPr>
        <p:spPr>
          <a:xfrm>
            <a:off x="4139952" y="4581128"/>
            <a:ext cx="165618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357</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371</a:t>
            </a:r>
            <a:endParaRPr lang="ja-JP" altLang="en-US" sz="1400" dirty="0">
              <a:solidFill>
                <a:srgbClr val="002060"/>
              </a:solidFill>
              <a:latin typeface="HGPｺﾞｼｯｸM" pitchFamily="50" charset="-128"/>
              <a:ea typeface="HGPｺﾞｼｯｸM" pitchFamily="50" charset="-128"/>
            </a:endParaRPr>
          </a:p>
        </p:txBody>
      </p:sp>
      <p:sp>
        <p:nvSpPr>
          <p:cNvPr id="10" name="テキスト ボックス 9"/>
          <p:cNvSpPr txBox="1"/>
          <p:nvPr/>
        </p:nvSpPr>
        <p:spPr>
          <a:xfrm>
            <a:off x="3059832" y="1916832"/>
            <a:ext cx="266429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728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734</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739</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地域における精神医療の評価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F930D445-CBD1-42AB-BD38-DCFAFDBB039D}" type="slidenum">
              <a:rPr lang="en-US" sz="1400">
                <a:effectLst>
                  <a:outerShdw blurRad="38100" dist="38100" dir="2700000" algn="tl">
                    <a:srgbClr val="000000">
                      <a:alpha val="43137"/>
                    </a:srgbClr>
                  </a:outerShdw>
                </a:effectLst>
              </a:rPr>
              <a:pPr algn="r">
                <a:defRPr/>
              </a:pPr>
              <a:t>366</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59762" y="1556792"/>
            <a:ext cx="8208912" cy="2664296"/>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800" dirty="0">
                <a:latin typeface="MS UI Gothic" pitchFamily="50" charset="-128"/>
                <a:ea typeface="MS UI Gothic" pitchFamily="50" charset="-128"/>
              </a:rPr>
              <a:t>◆精神科訪問看護の報酬体系の見直し</a:t>
            </a:r>
            <a:endParaRPr kumimoji="0" lang="en-US" altLang="ja-JP" sz="2800" dirty="0">
              <a:latin typeface="MS UI Gothic" pitchFamily="50" charset="-128"/>
              <a:ea typeface="MS UI Gothic" pitchFamily="50" charset="-128"/>
            </a:endParaRPr>
          </a:p>
          <a:p>
            <a:pPr fontAlgn="auto">
              <a:spcBef>
                <a:spcPts val="0"/>
              </a:spcBef>
              <a:spcAft>
                <a:spcPts val="0"/>
              </a:spcAft>
              <a:defRPr/>
            </a:pPr>
            <a:endParaRPr kumimoji="0" lang="en-US" altLang="ja-JP" sz="2800" dirty="0">
              <a:latin typeface="MS UI Gothic" pitchFamily="50" charset="-128"/>
              <a:ea typeface="MS UI Gothic" pitchFamily="50" charset="-128"/>
            </a:endParaRPr>
          </a:p>
          <a:p>
            <a:pPr marL="273050" indent="263525" fontAlgn="auto">
              <a:spcBef>
                <a:spcPts val="0"/>
              </a:spcBef>
              <a:spcAft>
                <a:spcPts val="0"/>
              </a:spcAft>
              <a:defRPr/>
            </a:pPr>
            <a:r>
              <a:rPr kumimoji="0" lang="ja-JP" altLang="en-US" sz="2400" dirty="0" smtClean="0">
                <a:latin typeface="MS UI Gothic" pitchFamily="50" charset="-128"/>
                <a:ea typeface="MS UI Gothic" pitchFamily="50" charset="-128"/>
              </a:rPr>
              <a:t>訪問</a:t>
            </a:r>
            <a:r>
              <a:rPr kumimoji="0" lang="ja-JP" altLang="en-US" sz="2400" dirty="0">
                <a:latin typeface="MS UI Gothic" pitchFamily="50" charset="-128"/>
                <a:ea typeface="MS UI Gothic" pitchFamily="50" charset="-128"/>
              </a:rPr>
              <a:t>看護指示は、疾病等により通院による療養が困難な者に対して指示を行うものであるが、</a:t>
            </a:r>
            <a:r>
              <a:rPr kumimoji="0" lang="ja-JP" altLang="en-US" sz="2400" dirty="0">
                <a:solidFill>
                  <a:srgbClr val="0070C0"/>
                </a:solidFill>
                <a:latin typeface="MS UI Gothic" pitchFamily="50" charset="-128"/>
                <a:ea typeface="MS UI Gothic" pitchFamily="50" charset="-128"/>
              </a:rPr>
              <a:t>精神科訪問看護においては、こうした患者以外の患者に対しても訪問看護が必要な場合もある</a:t>
            </a:r>
            <a:r>
              <a:rPr kumimoji="0" lang="ja-JP" altLang="en-US" sz="2400" dirty="0">
                <a:latin typeface="MS UI Gothic" pitchFamily="50" charset="-128"/>
                <a:ea typeface="MS UI Gothic" pitchFamily="50" charset="-128"/>
              </a:rPr>
              <a:t>ため、見直しを行う。</a:t>
            </a:r>
          </a:p>
        </p:txBody>
      </p:sp>
    </p:spTree>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地域における精神医療の評価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6D5C3535-D304-4B5A-881C-B2617D00F7CE}" type="slidenum">
              <a:rPr lang="en-US" sz="1400">
                <a:effectLst>
                  <a:outerShdw blurRad="38100" dist="38100" dir="2700000" algn="tl">
                    <a:srgbClr val="000000">
                      <a:alpha val="43137"/>
                    </a:srgbClr>
                  </a:outerShdw>
                </a:effectLst>
              </a:rPr>
              <a:pPr algn="r">
                <a:defRPr/>
              </a:pPr>
              <a:t>367</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59762" y="1412776"/>
            <a:ext cx="8208912" cy="2880320"/>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0"/>
              </a:spcAft>
              <a:defRPr/>
            </a:pPr>
            <a:r>
              <a:rPr kumimoji="0" lang="ja-JP" altLang="en-US" sz="2800" dirty="0">
                <a:latin typeface="MS UI Gothic" pitchFamily="50" charset="-128"/>
                <a:ea typeface="MS UI Gothic" pitchFamily="50" charset="-128"/>
              </a:rPr>
              <a:t>◆治療抵抗性の統合失調症治療の評価</a:t>
            </a:r>
            <a:endParaRPr kumimoji="0" lang="en-US" altLang="ja-JP" sz="2800" dirty="0">
              <a:latin typeface="MS UI Gothic" pitchFamily="50" charset="-128"/>
              <a:ea typeface="MS UI Gothic" pitchFamily="50" charset="-128"/>
            </a:endParaRPr>
          </a:p>
          <a:p>
            <a:pPr marL="273050" indent="-273050" fontAlgn="auto">
              <a:spcBef>
                <a:spcPts val="0"/>
              </a:spcBef>
              <a:spcAft>
                <a:spcPts val="0"/>
              </a:spcAft>
              <a:defRPr/>
            </a:pPr>
            <a:endParaRPr kumimoji="0" lang="en-US" altLang="ja-JP" sz="2400" dirty="0">
              <a:latin typeface="MS UI Gothic" pitchFamily="50" charset="-128"/>
              <a:ea typeface="MS UI Gothic" pitchFamily="50" charset="-128"/>
            </a:endParaRPr>
          </a:p>
          <a:p>
            <a:pPr marL="273050" indent="273050" fontAlgn="auto">
              <a:spcBef>
                <a:spcPts val="0"/>
              </a:spcBef>
              <a:spcAft>
                <a:spcPts val="0"/>
              </a:spcAft>
              <a:defRPr/>
            </a:pPr>
            <a:r>
              <a:rPr kumimoji="0" lang="ja-JP" altLang="en-US" sz="2400" dirty="0">
                <a:latin typeface="MS UI Gothic" pitchFamily="50" charset="-128"/>
                <a:ea typeface="MS UI Gothic" pitchFamily="50" charset="-128"/>
              </a:rPr>
              <a:t>治療抵抗性の統合失調症患者に対し、重篤な副作用が発現する</a:t>
            </a:r>
            <a:r>
              <a:rPr kumimoji="0" lang="ja-JP" altLang="en-US" sz="2400" dirty="0">
                <a:solidFill>
                  <a:srgbClr val="0070C0"/>
                </a:solidFill>
                <a:latin typeface="MS UI Gothic" pitchFamily="50" charset="-128"/>
                <a:ea typeface="MS UI Gothic" pitchFamily="50" charset="-128"/>
              </a:rPr>
              <a:t>リスクの高い治療抵抗性統合失調症治療薬</a:t>
            </a:r>
            <a:r>
              <a:rPr kumimoji="0" lang="ja-JP" altLang="en-US" sz="2400" dirty="0">
                <a:latin typeface="MS UI Gothic" pitchFamily="50" charset="-128"/>
                <a:ea typeface="MS UI Gothic" pitchFamily="50" charset="-128"/>
              </a:rPr>
              <a:t>が使用されている場合に、医学管理を行うことについての評価を新設するため、</a:t>
            </a:r>
            <a:r>
              <a:rPr kumimoji="0" lang="ja-JP" altLang="en-US" sz="2400" dirty="0">
                <a:solidFill>
                  <a:srgbClr val="0070C0"/>
                </a:solidFill>
                <a:latin typeface="MS UI Gothic" pitchFamily="50" charset="-128"/>
                <a:ea typeface="MS UI Gothic" pitchFamily="50" charset="-128"/>
              </a:rPr>
              <a:t>持続性抗精神病注射薬剤治療指導管理料</a:t>
            </a:r>
            <a:r>
              <a:rPr kumimoji="0" lang="ja-JP" altLang="en-US" sz="2400" dirty="0">
                <a:latin typeface="MS UI Gothic" pitchFamily="50" charset="-128"/>
                <a:ea typeface="MS UI Gothic" pitchFamily="50" charset="-128"/>
              </a:rPr>
              <a:t>の</a:t>
            </a:r>
            <a:r>
              <a:rPr kumimoji="0" lang="ja-JP" altLang="en-US" sz="2400" dirty="0">
                <a:solidFill>
                  <a:srgbClr val="0070C0"/>
                </a:solidFill>
                <a:latin typeface="MS UI Gothic" pitchFamily="50" charset="-128"/>
                <a:ea typeface="MS UI Gothic" pitchFamily="50" charset="-128"/>
              </a:rPr>
              <a:t>名称と要件を見直す</a:t>
            </a:r>
            <a:r>
              <a:rPr kumimoji="0" lang="ja-JP" altLang="en-US" sz="2400" dirty="0">
                <a:latin typeface="MS UI Gothic" pitchFamily="50" charset="-128"/>
                <a:ea typeface="MS UI Gothic" pitchFamily="50" charset="-128"/>
              </a:rPr>
              <a:t>。</a:t>
            </a:r>
          </a:p>
        </p:txBody>
      </p:sp>
    </p:spTree>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6"/>
          <p:cNvGraphicFramePr>
            <a:graphicFrameLocks noGrp="1"/>
          </p:cNvGraphicFramePr>
          <p:nvPr>
            <p:ph idx="1"/>
          </p:nvPr>
        </p:nvGraphicFramePr>
        <p:xfrm>
          <a:off x="467544" y="188640"/>
          <a:ext cx="8229600" cy="655272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40000">
                <a:tc>
                  <a:txBody>
                    <a:bodyPr/>
                    <a:lstStyle/>
                    <a:p>
                      <a:pPr algn="ctr"/>
                      <a:r>
                        <a:rPr kumimoji="1" lang="ja-JP" altLang="en-US" sz="1600" b="1" dirty="0" smtClean="0">
                          <a:solidFill>
                            <a:srgbClr val="FF0000"/>
                          </a:solidFill>
                          <a:latin typeface="MS UI Gothic" pitchFamily="50" charset="-128"/>
                          <a:ea typeface="MS UI Gothic" pitchFamily="50" charset="-128"/>
                        </a:rPr>
                        <a:t>改　定　後</a:t>
                      </a:r>
                      <a:endParaRPr kumimoji="1" lang="ja-JP" altLang="en-US" sz="16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600" dirty="0" smtClean="0">
                          <a:latin typeface="MS UI Gothic" pitchFamily="50" charset="-128"/>
                          <a:ea typeface="MS UI Gothic" pitchFamily="50" charset="-128"/>
                        </a:rPr>
                        <a:t>現　　行</a:t>
                      </a:r>
                      <a:endParaRPr kumimoji="1" lang="ja-JP" altLang="en-US" sz="1600" dirty="0">
                        <a:latin typeface="MS UI Gothic" pitchFamily="50" charset="-128"/>
                        <a:ea typeface="MS UI Gothic" pitchFamily="50" charset="-128"/>
                      </a:endParaRPr>
                    </a:p>
                  </a:txBody>
                  <a:tcPr anchor="ctr">
                    <a:solidFill>
                      <a:schemeClr val="accent5">
                        <a:lumMod val="20000"/>
                        <a:lumOff val="80000"/>
                      </a:schemeClr>
                    </a:solidFill>
                  </a:tcPr>
                </a:tc>
              </a:tr>
              <a:tr h="6212728">
                <a:tc>
                  <a:txBody>
                    <a:bodyPr/>
                    <a:lstStyle/>
                    <a:p>
                      <a:r>
                        <a:rPr lang="en-US" altLang="ja-JP" sz="1600" dirty="0" smtClean="0">
                          <a:latin typeface="MS UI Gothic" pitchFamily="50" charset="-128"/>
                          <a:ea typeface="MS UI Gothic" pitchFamily="50" charset="-128"/>
                        </a:rPr>
                        <a:t>I013</a:t>
                      </a:r>
                      <a:r>
                        <a:rPr lang="ja-JP" altLang="en-US" sz="1600" dirty="0" smtClean="0">
                          <a:latin typeface="MS UI Gothic" pitchFamily="50" charset="-128"/>
                          <a:ea typeface="MS UI Gothic" pitchFamily="50" charset="-128"/>
                        </a:rPr>
                        <a:t>　</a:t>
                      </a:r>
                      <a:r>
                        <a:rPr lang="ja-JP" altLang="en-US" sz="1600" b="1" dirty="0" smtClean="0">
                          <a:solidFill>
                            <a:srgbClr val="FF0000"/>
                          </a:solidFill>
                          <a:latin typeface="MS UI Gothic" pitchFamily="50" charset="-128"/>
                          <a:ea typeface="MS UI Gothic" pitchFamily="50" charset="-128"/>
                        </a:rPr>
                        <a:t>抗精神病特定薬剤治療指導管理料</a:t>
                      </a:r>
                      <a:endParaRPr lang="en-US" altLang="ja-JP" sz="1600" b="1" dirty="0" smtClean="0">
                        <a:solidFill>
                          <a:srgbClr val="FF0000"/>
                        </a:solidFill>
                        <a:latin typeface="MS UI Gothic" pitchFamily="50" charset="-128"/>
                        <a:ea typeface="MS UI Gothic" pitchFamily="50" charset="-128"/>
                      </a:endParaRPr>
                    </a:p>
                    <a:p>
                      <a:pPr marL="450850" indent="0"/>
                      <a:r>
                        <a:rPr lang="ja-JP" altLang="en-US" sz="1600" dirty="0" smtClean="0">
                          <a:latin typeface="MS UI Gothic" pitchFamily="50" charset="-128"/>
                          <a:ea typeface="MS UI Gothic" pitchFamily="50" charset="-128"/>
                        </a:rPr>
                        <a:t>（１月につき）</a:t>
                      </a:r>
                    </a:p>
                    <a:p>
                      <a:pPr marL="450850" indent="-179388"/>
                      <a:r>
                        <a:rPr lang="ja-JP" altLang="en-US" sz="1600" dirty="0" smtClean="0">
                          <a:latin typeface="MS UI Gothic" pitchFamily="50" charset="-128"/>
                          <a:ea typeface="MS UI Gothic" pitchFamily="50" charset="-128"/>
                        </a:rPr>
                        <a:t>１　持続性抗精神病注射薬剤治療指導</a:t>
                      </a:r>
                      <a:r>
                        <a:rPr lang="en-US" altLang="ja-JP" sz="1600" dirty="0" smtClean="0">
                          <a:latin typeface="MS UI Gothic" pitchFamily="50" charset="-128"/>
                          <a:ea typeface="MS UI Gothic" pitchFamily="50" charset="-128"/>
                        </a:rPr>
                        <a:t/>
                      </a:r>
                      <a:br>
                        <a:rPr lang="en-US" altLang="ja-JP" sz="1600" dirty="0" smtClean="0">
                          <a:latin typeface="MS UI Gothic" pitchFamily="50" charset="-128"/>
                          <a:ea typeface="MS UI Gothic" pitchFamily="50" charset="-128"/>
                        </a:rPr>
                      </a:br>
                      <a:r>
                        <a:rPr lang="ja-JP" altLang="en-US" sz="1600" dirty="0" smtClean="0">
                          <a:latin typeface="MS UI Gothic" pitchFamily="50" charset="-128"/>
                          <a:ea typeface="MS UI Gothic" pitchFamily="50" charset="-128"/>
                        </a:rPr>
                        <a:t>管理料　　　　　　　　　　　２５０点</a:t>
                      </a:r>
                    </a:p>
                    <a:p>
                      <a:pPr marL="450850" indent="-179388"/>
                      <a:r>
                        <a:rPr lang="ja-JP" altLang="en-US" sz="1600" b="1" dirty="0" smtClean="0">
                          <a:solidFill>
                            <a:srgbClr val="FF0000"/>
                          </a:solidFill>
                          <a:latin typeface="MS UI Gothic" pitchFamily="50" charset="-128"/>
                          <a:ea typeface="MS UI Gothic" pitchFamily="50" charset="-128"/>
                        </a:rPr>
                        <a:t>２　治療抵抗性統合失調症治療指導</a:t>
                      </a:r>
                      <a:r>
                        <a:rPr lang="en-US" altLang="ja-JP" sz="1600" b="1" dirty="0" smtClean="0">
                          <a:solidFill>
                            <a:srgbClr val="FF0000"/>
                          </a:solidFill>
                          <a:latin typeface="MS UI Gothic" pitchFamily="50" charset="-128"/>
                          <a:ea typeface="MS UI Gothic" pitchFamily="50" charset="-128"/>
                        </a:rPr>
                        <a:t/>
                      </a:r>
                      <a:br>
                        <a:rPr lang="en-US" altLang="ja-JP" sz="1600" b="1" dirty="0" smtClean="0">
                          <a:solidFill>
                            <a:srgbClr val="FF0000"/>
                          </a:solidFill>
                          <a:latin typeface="MS UI Gothic" pitchFamily="50" charset="-128"/>
                          <a:ea typeface="MS UI Gothic" pitchFamily="50" charset="-128"/>
                        </a:rPr>
                      </a:br>
                      <a:r>
                        <a:rPr lang="ja-JP" altLang="en-US" sz="1600" b="1" dirty="0" smtClean="0">
                          <a:solidFill>
                            <a:srgbClr val="FF0000"/>
                          </a:solidFill>
                          <a:latin typeface="MS UI Gothic" pitchFamily="50" charset="-128"/>
                          <a:ea typeface="MS UI Gothic" pitchFamily="50" charset="-128"/>
                        </a:rPr>
                        <a:t>管理料 　　　　　　　　　　 ５００点（新）</a:t>
                      </a:r>
                      <a:endParaRPr lang="en-US" altLang="ja-JP" sz="1600" b="1" dirty="0" smtClean="0">
                        <a:solidFill>
                          <a:srgbClr val="FF0000"/>
                        </a:solidFill>
                        <a:latin typeface="MS UI Gothic" pitchFamily="50" charset="-128"/>
                        <a:ea typeface="MS UI Gothic" pitchFamily="50" charset="-128"/>
                      </a:endParaRPr>
                    </a:p>
                    <a:p>
                      <a:pPr>
                        <a:spcBef>
                          <a:spcPts val="1200"/>
                        </a:spcBef>
                      </a:pPr>
                      <a:r>
                        <a:rPr lang="ja-JP" altLang="en-US" sz="1500" dirty="0" smtClean="0">
                          <a:latin typeface="MS UI Gothic" pitchFamily="50" charset="-128"/>
                          <a:ea typeface="MS UI Gothic" pitchFamily="50" charset="-128"/>
                        </a:rPr>
                        <a:t>［算定要件］</a:t>
                      </a:r>
                    </a:p>
                    <a:p>
                      <a:r>
                        <a:rPr lang="ja-JP" altLang="en-US" sz="1500" dirty="0" smtClean="0">
                          <a:latin typeface="MS UI Gothic" pitchFamily="50" charset="-128"/>
                          <a:ea typeface="MS UI Gothic" pitchFamily="50" charset="-128"/>
                        </a:rPr>
                        <a:t>２　治療抵抗性統合失調症治療指導管理料</a:t>
                      </a:r>
                    </a:p>
                    <a:p>
                      <a:pPr marL="82550" indent="190500"/>
                      <a:r>
                        <a:rPr lang="ja-JP" altLang="en-US" sz="1500" b="0" dirty="0" smtClean="0">
                          <a:solidFill>
                            <a:srgbClr val="FF0000"/>
                          </a:solidFill>
                          <a:latin typeface="MS UI Gothic" pitchFamily="50" charset="-128"/>
                          <a:ea typeface="MS UI Gothic" pitchFamily="50" charset="-128"/>
                        </a:rPr>
                        <a:t>届出を行った医療機関において、治療抵抗性統合失調症治療薬を投与している治療抵抗性統合失調症患者に対して、計画的な医学管理を継続して行い、かつ、当該薬剤の効果及び副作用等について患者に説明し、療養上必要な指導を行った場合に、月１回に限り、当該薬剤を投与したときに算定する。</a:t>
                      </a:r>
                      <a:endParaRPr lang="en-US" altLang="ja-JP" sz="1500" b="0" dirty="0" smtClean="0">
                        <a:solidFill>
                          <a:srgbClr val="FF0000"/>
                        </a:solidFill>
                        <a:latin typeface="MS UI Gothic" pitchFamily="50" charset="-128"/>
                        <a:ea typeface="MS UI Gothic" pitchFamily="50" charset="-128"/>
                      </a:endParaRPr>
                    </a:p>
                    <a:p>
                      <a:pPr>
                        <a:spcBef>
                          <a:spcPts val="1200"/>
                        </a:spcBef>
                      </a:pPr>
                      <a:r>
                        <a:rPr lang="ja-JP" altLang="en-US" sz="1500" dirty="0" smtClean="0">
                          <a:latin typeface="MS UI Gothic" pitchFamily="50" charset="-128"/>
                          <a:ea typeface="MS UI Gothic" pitchFamily="50" charset="-128"/>
                        </a:rPr>
                        <a:t>［対象薬剤］</a:t>
                      </a:r>
                    </a:p>
                    <a:p>
                      <a:r>
                        <a:rPr lang="ja-JP" altLang="en-US" sz="1500" dirty="0" smtClean="0">
                          <a:latin typeface="MS UI Gothic" pitchFamily="50" charset="-128"/>
                          <a:ea typeface="MS UI Gothic" pitchFamily="50" charset="-128"/>
                        </a:rPr>
                        <a:t>２　治療抵抗性統合失調症治療指導管理料</a:t>
                      </a:r>
                    </a:p>
                    <a:p>
                      <a:pPr marL="177800" indent="0"/>
                      <a:r>
                        <a:rPr lang="ja-JP" altLang="en-US" sz="1500" b="1" dirty="0" smtClean="0">
                          <a:solidFill>
                            <a:srgbClr val="FF0000"/>
                          </a:solidFill>
                          <a:latin typeface="MS UI Gothic" pitchFamily="50" charset="-128"/>
                          <a:ea typeface="MS UI Gothic" pitchFamily="50" charset="-128"/>
                        </a:rPr>
                        <a:t>クロザピン</a:t>
                      </a:r>
                      <a:endParaRPr lang="en-US" altLang="ja-JP" sz="1500" b="1" dirty="0" smtClean="0">
                        <a:solidFill>
                          <a:srgbClr val="FF0000"/>
                        </a:solidFill>
                        <a:latin typeface="MS UI Gothic" pitchFamily="50" charset="-128"/>
                        <a:ea typeface="MS UI Gothic" pitchFamily="50" charset="-128"/>
                      </a:endParaRPr>
                    </a:p>
                    <a:p>
                      <a:pPr>
                        <a:spcBef>
                          <a:spcPts val="1200"/>
                        </a:spcBef>
                      </a:pPr>
                      <a:r>
                        <a:rPr lang="ja-JP" altLang="en-US" sz="1500" dirty="0" smtClean="0">
                          <a:latin typeface="MS UI Gothic" pitchFamily="50" charset="-128"/>
                          <a:ea typeface="MS UI Gothic" pitchFamily="50" charset="-128"/>
                        </a:rPr>
                        <a:t>［施設基準］</a:t>
                      </a:r>
                    </a:p>
                    <a:p>
                      <a:r>
                        <a:rPr lang="ja-JP" altLang="en-US" sz="1500" dirty="0" smtClean="0">
                          <a:latin typeface="MS UI Gothic" pitchFamily="50" charset="-128"/>
                          <a:ea typeface="MS UI Gothic" pitchFamily="50" charset="-128"/>
                        </a:rPr>
                        <a:t>２　治療抵抗性統合失調症治療指導管理料</a:t>
                      </a:r>
                      <a:endParaRPr lang="en-US" altLang="ja-JP" sz="1500" dirty="0" smtClean="0">
                        <a:latin typeface="MS UI Gothic" pitchFamily="50" charset="-128"/>
                        <a:ea typeface="MS UI Gothic" pitchFamily="50" charset="-128"/>
                      </a:endParaRPr>
                    </a:p>
                    <a:p>
                      <a:pPr marL="273050" indent="-177800">
                        <a:tabLst/>
                      </a:pPr>
                      <a:r>
                        <a:rPr lang="ja-JP" altLang="en-US" sz="1500" dirty="0" smtClean="0">
                          <a:solidFill>
                            <a:srgbClr val="FF0000"/>
                          </a:solidFill>
                          <a:latin typeface="MS UI Gothic" pitchFamily="50" charset="-128"/>
                          <a:ea typeface="MS UI Gothic" pitchFamily="50" charset="-128"/>
                        </a:rPr>
                        <a:t>①　当該保険医療機関において、統合失調症の治療、診断を行うにつき十分な経験を有する常勤医師と常勤薬剤師が配置されていること。</a:t>
                      </a:r>
                    </a:p>
                    <a:p>
                      <a:pPr marL="273050" indent="-177800">
                        <a:tabLst/>
                      </a:pPr>
                      <a:r>
                        <a:rPr lang="ja-JP" altLang="en-US" sz="1500" dirty="0" smtClean="0">
                          <a:solidFill>
                            <a:srgbClr val="FF0000"/>
                          </a:solidFill>
                          <a:latin typeface="MS UI Gothic" pitchFamily="50" charset="-128"/>
                          <a:ea typeface="MS UI Gothic" pitchFamily="50" charset="-128"/>
                        </a:rPr>
                        <a:t>②　副作用に対応できる体制が整備されていること。</a:t>
                      </a:r>
                    </a:p>
                  </a:txBody>
                  <a:tcPr>
                    <a:solidFill>
                      <a:schemeClr val="accent5">
                        <a:lumMod val="20000"/>
                        <a:lumOff val="80000"/>
                      </a:schemeClr>
                    </a:solidFill>
                  </a:tcPr>
                </a:tc>
                <a:tc>
                  <a:txBody>
                    <a:bodyPr/>
                    <a:lstStyle/>
                    <a:p>
                      <a:pPr marL="355600" indent="-355600"/>
                      <a:r>
                        <a:rPr kumimoji="1" lang="en-US" altLang="ja-JP" sz="1600" b="0" baseline="0" dirty="0" smtClean="0">
                          <a:solidFill>
                            <a:schemeClr val="tx1"/>
                          </a:solidFill>
                          <a:latin typeface="MS UI Gothic" pitchFamily="50" charset="-128"/>
                          <a:ea typeface="MS UI Gothic" pitchFamily="50" charset="-128"/>
                          <a:cs typeface="+mn-cs"/>
                        </a:rPr>
                        <a:t>I013</a:t>
                      </a:r>
                      <a:r>
                        <a:rPr kumimoji="1" lang="ja-JP" altLang="en-US" sz="1600" b="0" baseline="0" dirty="0" smtClean="0">
                          <a:solidFill>
                            <a:schemeClr val="tx1"/>
                          </a:solidFill>
                          <a:latin typeface="MS UI Gothic" pitchFamily="50" charset="-128"/>
                          <a:ea typeface="MS UI Gothic" pitchFamily="50" charset="-128"/>
                          <a:cs typeface="+mn-cs"/>
                        </a:rPr>
                        <a:t>　</a:t>
                      </a:r>
                      <a:r>
                        <a:rPr kumimoji="1" lang="ja-JP" altLang="en-US" sz="1600" b="1" u="sng" baseline="0" dirty="0" smtClean="0">
                          <a:solidFill>
                            <a:schemeClr val="tx1"/>
                          </a:solidFill>
                          <a:latin typeface="MS UI Gothic" pitchFamily="50" charset="-128"/>
                          <a:ea typeface="MS UI Gothic" pitchFamily="50" charset="-128"/>
                          <a:cs typeface="+mn-cs"/>
                        </a:rPr>
                        <a:t>持続性抗精神病注射薬剤治療指導</a:t>
                      </a:r>
                      <a:r>
                        <a:rPr kumimoji="1" lang="en-US" altLang="ja-JP" sz="1600" b="1" u="sng" baseline="0" dirty="0" smtClean="0">
                          <a:solidFill>
                            <a:schemeClr val="tx1"/>
                          </a:solidFill>
                          <a:latin typeface="MS UI Gothic" pitchFamily="50" charset="-128"/>
                          <a:ea typeface="MS UI Gothic" pitchFamily="50" charset="-128"/>
                          <a:cs typeface="+mn-cs"/>
                        </a:rPr>
                        <a:t/>
                      </a:r>
                      <a:br>
                        <a:rPr kumimoji="1" lang="en-US" altLang="ja-JP" sz="1600" b="1" u="sng" baseline="0" dirty="0" smtClean="0">
                          <a:solidFill>
                            <a:schemeClr val="tx1"/>
                          </a:solidFill>
                          <a:latin typeface="MS UI Gothic" pitchFamily="50" charset="-128"/>
                          <a:ea typeface="MS UI Gothic" pitchFamily="50" charset="-128"/>
                          <a:cs typeface="+mn-cs"/>
                        </a:rPr>
                      </a:br>
                      <a:r>
                        <a:rPr kumimoji="1" lang="ja-JP" altLang="en-US" sz="1600" b="1" u="sng" baseline="0" dirty="0" smtClean="0">
                          <a:solidFill>
                            <a:schemeClr val="tx1"/>
                          </a:solidFill>
                          <a:latin typeface="MS UI Gothic" pitchFamily="50" charset="-128"/>
                          <a:ea typeface="MS UI Gothic" pitchFamily="50" charset="-128"/>
                          <a:cs typeface="+mn-cs"/>
                        </a:rPr>
                        <a:t>管理料</a:t>
                      </a:r>
                      <a:endParaRPr kumimoji="1" lang="en-US" altLang="ja-JP" sz="1600" b="1" u="sng" baseline="0" dirty="0" smtClean="0">
                        <a:solidFill>
                          <a:schemeClr val="tx1"/>
                        </a:solidFill>
                        <a:latin typeface="MS UI Gothic" pitchFamily="50" charset="-128"/>
                        <a:ea typeface="MS UI Gothic" pitchFamily="50" charset="-128"/>
                        <a:cs typeface="+mn-cs"/>
                      </a:endParaRPr>
                    </a:p>
                    <a:p>
                      <a:pPr marL="534988" indent="0"/>
                      <a:r>
                        <a:rPr kumimoji="1" lang="ja-JP" altLang="en-US" sz="1600" b="0" baseline="0" dirty="0" smtClean="0">
                          <a:solidFill>
                            <a:schemeClr val="tx1"/>
                          </a:solidFill>
                          <a:latin typeface="MS UI Gothic" pitchFamily="50" charset="-128"/>
                          <a:ea typeface="MS UI Gothic" pitchFamily="50" charset="-128"/>
                          <a:cs typeface="+mn-cs"/>
                        </a:rPr>
                        <a:t>（１月につき）　　　　　　　　　　２５０点</a:t>
                      </a:r>
                    </a:p>
                    <a:p>
                      <a:pPr marL="0" indent="0"/>
                      <a:endParaRPr kumimoji="1" lang="en-US" altLang="ja-JP" sz="1600" b="0" baseline="0" dirty="0" smtClean="0">
                        <a:solidFill>
                          <a:schemeClr val="tx1"/>
                        </a:solidFill>
                        <a:latin typeface="MS UI Gothic" pitchFamily="50" charset="-128"/>
                        <a:ea typeface="MS UI Gothic" pitchFamily="50" charset="-128"/>
                        <a:cs typeface="+mn-cs"/>
                      </a:endParaRPr>
                    </a:p>
                    <a:p>
                      <a:pPr marL="0" indent="0"/>
                      <a:endParaRPr kumimoji="1" lang="en-US" altLang="ja-JP" sz="1600" b="0" baseline="0" dirty="0" smtClean="0">
                        <a:solidFill>
                          <a:schemeClr val="tx1"/>
                        </a:solidFill>
                        <a:latin typeface="MS UI Gothic" pitchFamily="50" charset="-128"/>
                        <a:ea typeface="MS UI Gothic" pitchFamily="50" charset="-128"/>
                        <a:cs typeface="+mn-cs"/>
                      </a:endParaRPr>
                    </a:p>
                    <a:p>
                      <a:pPr marL="0" indent="0"/>
                      <a:endParaRPr kumimoji="1" lang="en-US" altLang="ja-JP" sz="1600" b="0" baseline="0" dirty="0" smtClean="0">
                        <a:solidFill>
                          <a:schemeClr val="tx1"/>
                        </a:solidFill>
                        <a:latin typeface="MS UI Gothic" pitchFamily="50" charset="-128"/>
                        <a:ea typeface="MS UI Gothic" pitchFamily="50" charset="-128"/>
                        <a:cs typeface="+mn-cs"/>
                      </a:endParaRPr>
                    </a:p>
                    <a:p>
                      <a:pPr marL="0" indent="0"/>
                      <a:endParaRPr kumimoji="1" lang="en-US" altLang="ja-JP" sz="1600" b="0" baseline="0" dirty="0" smtClean="0">
                        <a:solidFill>
                          <a:schemeClr val="tx1"/>
                        </a:solidFill>
                        <a:latin typeface="MS UI Gothic" pitchFamily="50" charset="-128"/>
                        <a:ea typeface="MS UI Gothic" pitchFamily="50" charset="-128"/>
                        <a:cs typeface="+mn-cs"/>
                      </a:endParaRPr>
                    </a:p>
                    <a:p>
                      <a:pPr marL="0" indent="0"/>
                      <a:endParaRPr kumimoji="1" lang="ja-JP" altLang="en-US" sz="1600" b="0" baseline="0" dirty="0" smtClean="0">
                        <a:solidFill>
                          <a:schemeClr val="tx1"/>
                        </a:solidFill>
                        <a:latin typeface="MS UI Gothic" pitchFamily="50" charset="-128"/>
                        <a:ea typeface="MS UI Gothic" pitchFamily="50" charset="-128"/>
                        <a:cs typeface="+mn-cs"/>
                      </a:endParaRPr>
                    </a:p>
                    <a:p>
                      <a:pPr marL="0" indent="0"/>
                      <a:endParaRPr kumimoji="1" lang="en-US" altLang="ja-JP" sz="1600" b="0" baseline="0" dirty="0" smtClean="0">
                        <a:solidFill>
                          <a:schemeClr val="tx1"/>
                        </a:solidFill>
                        <a:latin typeface="MS UI Gothic" pitchFamily="50" charset="-128"/>
                        <a:ea typeface="MS UI Gothic" pitchFamily="50" charset="-128"/>
                        <a:cs typeface="+mn-cs"/>
                      </a:endParaRPr>
                    </a:p>
                    <a:p>
                      <a:pPr marL="0" indent="0"/>
                      <a:endParaRPr kumimoji="1" lang="en-US" altLang="ja-JP" sz="1600" b="0" baseline="0" dirty="0" smtClean="0">
                        <a:solidFill>
                          <a:schemeClr val="tx1"/>
                        </a:solidFill>
                        <a:latin typeface="MS UI Gothic" pitchFamily="50" charset="-128"/>
                        <a:ea typeface="MS UI Gothic" pitchFamily="50" charset="-128"/>
                        <a:cs typeface="+mn-cs"/>
                      </a:endParaRPr>
                    </a:p>
                    <a:p>
                      <a:pPr marL="0" indent="0"/>
                      <a:endParaRPr kumimoji="1" lang="en-US" altLang="ja-JP" sz="1600" b="0" baseline="0" dirty="0" smtClean="0">
                        <a:solidFill>
                          <a:schemeClr val="tx1"/>
                        </a:solidFill>
                        <a:latin typeface="MS UI Gothic" pitchFamily="50" charset="-128"/>
                        <a:ea typeface="MS UI Gothic" pitchFamily="50" charset="-128"/>
                        <a:cs typeface="+mn-cs"/>
                      </a:endParaRPr>
                    </a:p>
                    <a:p>
                      <a:pPr marL="0" indent="0"/>
                      <a:endParaRPr kumimoji="1" lang="en-US" altLang="ja-JP" sz="1600" b="0" baseline="0" dirty="0" smtClean="0">
                        <a:solidFill>
                          <a:schemeClr val="tx1"/>
                        </a:solidFill>
                        <a:latin typeface="MS UI Gothic" pitchFamily="50" charset="-128"/>
                        <a:ea typeface="MS UI Gothic" pitchFamily="50" charset="-128"/>
                        <a:cs typeface="+mn-cs"/>
                      </a:endParaRPr>
                    </a:p>
                    <a:p>
                      <a:pPr marL="177800" indent="-177800"/>
                      <a:endParaRPr kumimoji="1" lang="ja-JP" altLang="en-US" sz="16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0CF565BC-FD0C-413D-B327-B81F9211A431}" type="slidenum">
              <a:rPr lang="en-US" sz="1400">
                <a:effectLst>
                  <a:outerShdw blurRad="38100" dist="38100" dir="2700000" algn="tl">
                    <a:srgbClr val="000000">
                      <a:alpha val="43137"/>
                    </a:srgbClr>
                  </a:outerShdw>
                </a:effectLst>
              </a:rPr>
              <a:pPr algn="r">
                <a:defRPr/>
              </a:pPr>
              <a:t>368</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7092280" y="1844824"/>
            <a:ext cx="1872208" cy="738664"/>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358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374</a:t>
            </a:r>
          </a:p>
          <a:p>
            <a:pP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610</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660</a:t>
            </a:r>
          </a:p>
          <a:p>
            <a:pPr>
              <a:defRPr/>
            </a:pP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925</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重度認知症患者デイ・ケア料の評価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BFB61AD2-7717-42C2-A94D-BC7429C339A4}" type="slidenum">
              <a:rPr lang="en-US" sz="1400">
                <a:effectLst>
                  <a:outerShdw blurRad="38100" dist="38100" dir="2700000" algn="tl">
                    <a:srgbClr val="000000">
                      <a:alpha val="43137"/>
                    </a:srgbClr>
                  </a:outerShdw>
                </a:effectLst>
              </a:rPr>
              <a:pPr algn="r">
                <a:defRPr/>
              </a:pPr>
              <a:t>369</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59762" y="980728"/>
            <a:ext cx="8208912" cy="5544616"/>
          </a:xfrm>
          <a:prstGeom prst="rect">
            <a:avLst/>
          </a:prstGeom>
          <a:solidFill>
            <a:srgbClr val="FFFFCC"/>
          </a:solidFill>
          <a:effectLst>
            <a:innerShdw blurRad="63500" dist="50800" dir="13500000">
              <a:prstClr val="black">
                <a:alpha val="50000"/>
              </a:prstClr>
            </a:innerShdw>
          </a:effectLst>
        </p:spPr>
        <p:txBody>
          <a:bodyPr anchor="ctr"/>
          <a:lstStyle/>
          <a:p>
            <a:pPr indent="273050" fontAlgn="auto">
              <a:spcBef>
                <a:spcPts val="0"/>
              </a:spcBef>
              <a:spcAft>
                <a:spcPts val="0"/>
              </a:spcAft>
              <a:defRPr/>
            </a:pPr>
            <a:r>
              <a:rPr kumimoji="0" lang="ja-JP" altLang="en-US" sz="2800" dirty="0">
                <a:latin typeface="MS UI Gothic" pitchFamily="50" charset="-128"/>
                <a:ea typeface="MS UI Gothic" pitchFamily="50" charset="-128"/>
              </a:rPr>
              <a:t>重度認知症患者デイ・ケア料において、</a:t>
            </a:r>
            <a:r>
              <a:rPr kumimoji="0" lang="ja-JP" altLang="en-US" sz="2800" dirty="0">
                <a:solidFill>
                  <a:srgbClr val="0070C0"/>
                </a:solidFill>
                <a:latin typeface="MS UI Gothic" pitchFamily="50" charset="-128"/>
                <a:ea typeface="MS UI Gothic" pitchFamily="50" charset="-128"/>
              </a:rPr>
              <a:t>夜間のケアを行った場合の評価</a:t>
            </a:r>
            <a:r>
              <a:rPr kumimoji="0" lang="ja-JP" altLang="en-US" sz="2800" dirty="0">
                <a:latin typeface="MS UI Gothic" pitchFamily="50" charset="-128"/>
                <a:ea typeface="MS UI Gothic" pitchFamily="50" charset="-128"/>
              </a:rPr>
              <a:t>を新設する。</a:t>
            </a:r>
            <a:endParaRPr kumimoji="0" lang="en-US" altLang="ja-JP" sz="2800" dirty="0">
              <a:latin typeface="MS UI Gothic" pitchFamily="50" charset="-128"/>
              <a:ea typeface="MS UI Gothic" pitchFamily="50" charset="-128"/>
            </a:endParaRPr>
          </a:p>
          <a:p>
            <a:pPr fontAlgn="auto">
              <a:spcBef>
                <a:spcPts val="0"/>
              </a:spcBef>
              <a:spcAft>
                <a:spcPts val="0"/>
              </a:spcAft>
              <a:defRPr/>
            </a:pPr>
            <a:endParaRPr kumimoji="0" lang="en-US" altLang="ja-JP" sz="2800" dirty="0">
              <a:latin typeface="MS UI Gothic" pitchFamily="50" charset="-128"/>
              <a:ea typeface="MS UI Gothic" pitchFamily="50" charset="-128"/>
            </a:endParaRPr>
          </a:p>
          <a:p>
            <a:pPr marL="1163638" fontAlgn="auto">
              <a:spcBef>
                <a:spcPts val="0"/>
              </a:spcBef>
              <a:spcAft>
                <a:spcPts val="0"/>
              </a:spcAft>
              <a:defRPr/>
            </a:pPr>
            <a:r>
              <a:rPr kumimoji="0" lang="en-US" altLang="ja-JP" sz="2400" dirty="0">
                <a:latin typeface="MS UI Gothic" pitchFamily="50" charset="-128"/>
                <a:ea typeface="MS UI Gothic" pitchFamily="50" charset="-128"/>
              </a:rPr>
              <a:t>I015</a:t>
            </a:r>
            <a:r>
              <a:rPr kumimoji="0" lang="ja-JP" altLang="en-US" sz="2400" dirty="0">
                <a:latin typeface="MS UI Gothic" pitchFamily="50" charset="-128"/>
                <a:ea typeface="MS UI Gothic" pitchFamily="50" charset="-128"/>
              </a:rPr>
              <a:t>　重度認知症患者デイ・ケア料</a:t>
            </a:r>
          </a:p>
          <a:p>
            <a:pPr marL="534988" fontAlgn="auto">
              <a:spcBef>
                <a:spcPts val="0"/>
              </a:spcBef>
              <a:spcAft>
                <a:spcPts val="0"/>
              </a:spcAft>
              <a:defRPr/>
            </a:pPr>
            <a:r>
              <a:rPr kumimoji="0" lang="ja-JP" altLang="en-US" sz="2800" dirty="0">
                <a:latin typeface="MS UI Gothic" pitchFamily="50" charset="-128"/>
                <a:ea typeface="MS UI Gothic" pitchFamily="50" charset="-128"/>
              </a:rPr>
              <a:t>　</a:t>
            </a:r>
            <a:r>
              <a:rPr kumimoji="0" lang="en-US" altLang="ja-JP" sz="2800" dirty="0">
                <a:solidFill>
                  <a:srgbClr val="FF0000"/>
                </a:solidFill>
                <a:latin typeface="MS UI Gothic" pitchFamily="50" charset="-128"/>
                <a:ea typeface="MS UI Gothic" pitchFamily="50" charset="-128"/>
              </a:rPr>
              <a:t>(</a:t>
            </a:r>
            <a:r>
              <a:rPr kumimoji="0" lang="ja-JP" altLang="en-US" sz="2800" dirty="0">
                <a:solidFill>
                  <a:srgbClr val="FF0000"/>
                </a:solidFill>
                <a:latin typeface="MS UI Gothic" pitchFamily="50" charset="-128"/>
                <a:ea typeface="MS UI Gothic" pitchFamily="50" charset="-128"/>
              </a:rPr>
              <a:t>新</a:t>
            </a:r>
            <a:r>
              <a:rPr kumimoji="0" lang="en-US" altLang="ja-JP" sz="2800" dirty="0">
                <a:solidFill>
                  <a:srgbClr val="FF0000"/>
                </a:solidFill>
                <a:latin typeface="MS UI Gothic" pitchFamily="50" charset="-128"/>
                <a:ea typeface="MS UI Gothic" pitchFamily="50" charset="-128"/>
              </a:rPr>
              <a:t>)</a:t>
            </a:r>
            <a:r>
              <a:rPr kumimoji="0" lang="ja-JP" altLang="en-US" sz="2800" dirty="0">
                <a:solidFill>
                  <a:srgbClr val="FF0000"/>
                </a:solidFill>
                <a:latin typeface="MS UI Gothic" pitchFamily="50" charset="-128"/>
                <a:ea typeface="MS UI Gothic" pitchFamily="50" charset="-128"/>
              </a:rPr>
              <a:t>注３　夜間ケア加算　　１００点（１日につき）</a:t>
            </a:r>
            <a:endParaRPr kumimoji="0" lang="en-US" altLang="ja-JP" sz="2800" dirty="0">
              <a:solidFill>
                <a:srgbClr val="FF0000"/>
              </a:solidFill>
              <a:latin typeface="MS UI Gothic" pitchFamily="50" charset="-128"/>
              <a:ea typeface="MS UI Gothic" pitchFamily="50" charset="-128"/>
            </a:endParaRPr>
          </a:p>
          <a:p>
            <a:pPr marL="273050" indent="-273050" fontAlgn="auto">
              <a:spcBef>
                <a:spcPts val="0"/>
              </a:spcBef>
              <a:spcAft>
                <a:spcPts val="0"/>
              </a:spcAft>
              <a:defRPr/>
            </a:pPr>
            <a:endParaRPr kumimoji="0" lang="ja-JP" altLang="en-US" sz="2400" dirty="0">
              <a:latin typeface="MS UI Gothic" pitchFamily="50" charset="-128"/>
              <a:ea typeface="MS UI Gothic" pitchFamily="50" charset="-128"/>
            </a:endParaRPr>
          </a:p>
          <a:p>
            <a:pPr marL="534988" fontAlgn="auto">
              <a:spcBef>
                <a:spcPts val="0"/>
              </a:spcBef>
              <a:spcAft>
                <a:spcPts val="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算定要件</a:t>
            </a:r>
            <a:r>
              <a:rPr kumimoji="0" lang="en-US" altLang="ja-JP" sz="2400" dirty="0">
                <a:latin typeface="MS UI Gothic" pitchFamily="50" charset="-128"/>
                <a:ea typeface="MS UI Gothic" pitchFamily="50" charset="-128"/>
              </a:rPr>
              <a:t>]</a:t>
            </a:r>
          </a:p>
          <a:p>
            <a:pPr marL="985838" indent="-273050" fontAlgn="auto">
              <a:spcBef>
                <a:spcPts val="0"/>
              </a:spcBef>
              <a:spcAft>
                <a:spcPts val="0"/>
              </a:spcAft>
              <a:defRPr/>
            </a:pPr>
            <a:r>
              <a:rPr kumimoji="0" lang="en-US" altLang="ja-JP" sz="2400" dirty="0">
                <a:latin typeface="MS UI Gothic" pitchFamily="50" charset="-128"/>
                <a:ea typeface="MS UI Gothic" pitchFamily="50" charset="-128"/>
              </a:rPr>
              <a:t>①</a:t>
            </a:r>
            <a:r>
              <a:rPr kumimoji="0" lang="ja-JP" altLang="en-US" sz="2400" dirty="0">
                <a:latin typeface="MS UI Gothic" pitchFamily="50" charset="-128"/>
                <a:ea typeface="MS UI Gothic" pitchFamily="50" charset="-128"/>
              </a:rPr>
              <a:t>　夜間の精神状態及び行動異常が著しい重度認知症患者に対して、通常の重度認知症デイ・ケアに加え、</a:t>
            </a:r>
            <a:r>
              <a:rPr kumimoji="0" lang="ja-JP" altLang="en-US" sz="2400" dirty="0">
                <a:solidFill>
                  <a:srgbClr val="0070C0"/>
                </a:solidFill>
                <a:latin typeface="MS UI Gothic" pitchFamily="50" charset="-128"/>
                <a:ea typeface="MS UI Gothic" pitchFamily="50" charset="-128"/>
              </a:rPr>
              <a:t>２時間以上夜間ケア</a:t>
            </a:r>
            <a:r>
              <a:rPr kumimoji="0" lang="ja-JP" altLang="en-US" sz="2400" dirty="0">
                <a:latin typeface="MS UI Gothic" pitchFamily="50" charset="-128"/>
                <a:ea typeface="MS UI Gothic" pitchFamily="50" charset="-128"/>
              </a:rPr>
              <a:t>を行った場合に算定する。</a:t>
            </a:r>
          </a:p>
          <a:p>
            <a:pPr marL="985838" indent="-273050" fontAlgn="auto">
              <a:spcBef>
                <a:spcPts val="0"/>
              </a:spcBef>
              <a:spcAft>
                <a:spcPts val="0"/>
              </a:spcAft>
              <a:defRPr/>
            </a:pPr>
            <a:r>
              <a:rPr kumimoji="0" lang="ja-JP" altLang="en-US" sz="2400" dirty="0">
                <a:latin typeface="MS UI Gothic" pitchFamily="50" charset="-128"/>
                <a:ea typeface="MS UI Gothic" pitchFamily="50" charset="-128"/>
              </a:rPr>
              <a:t>②　当該加算を算定した日から起算して</a:t>
            </a:r>
            <a:r>
              <a:rPr kumimoji="0" lang="ja-JP" altLang="en-US" sz="2400" dirty="0">
                <a:solidFill>
                  <a:srgbClr val="0070C0"/>
                </a:solidFill>
                <a:latin typeface="MS UI Gothic" pitchFamily="50" charset="-128"/>
                <a:ea typeface="MS UI Gothic" pitchFamily="50" charset="-128"/>
              </a:rPr>
              <a:t>１年以内に限る</a:t>
            </a:r>
            <a:r>
              <a:rPr kumimoji="0" lang="ja-JP" altLang="en-US" sz="2400" dirty="0">
                <a:latin typeface="MS UI Gothic" pitchFamily="50" charset="-128"/>
                <a:ea typeface="MS UI Gothic" pitchFamily="50" charset="-128"/>
              </a:rPr>
              <a:t>。</a:t>
            </a:r>
            <a:endParaRPr kumimoji="0" lang="en-US" altLang="ja-JP" sz="2400" dirty="0">
              <a:latin typeface="MS UI Gothic" pitchFamily="50" charset="-128"/>
              <a:ea typeface="MS UI Gothic" pitchFamily="50" charset="-128"/>
            </a:endParaRPr>
          </a:p>
          <a:p>
            <a:pPr marL="273050" fontAlgn="auto">
              <a:spcBef>
                <a:spcPts val="0"/>
              </a:spcBef>
              <a:spcAft>
                <a:spcPts val="0"/>
              </a:spcAft>
              <a:defRPr/>
            </a:pPr>
            <a:endParaRPr kumimoji="0" lang="ja-JP" altLang="en-US" sz="2400" dirty="0">
              <a:latin typeface="MS UI Gothic" pitchFamily="50" charset="-128"/>
              <a:ea typeface="MS UI Gothic" pitchFamily="50" charset="-128"/>
            </a:endParaRPr>
          </a:p>
          <a:p>
            <a:pPr marL="534988" fontAlgn="auto">
              <a:spcBef>
                <a:spcPts val="0"/>
              </a:spcBef>
              <a:spcAft>
                <a:spcPts val="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施設基準</a:t>
            </a:r>
            <a:r>
              <a:rPr kumimoji="0" lang="en-US" altLang="ja-JP" sz="2400" dirty="0">
                <a:latin typeface="MS UI Gothic" pitchFamily="50" charset="-128"/>
                <a:ea typeface="MS UI Gothic" pitchFamily="50" charset="-128"/>
              </a:rPr>
              <a:t>]</a:t>
            </a:r>
          </a:p>
          <a:p>
            <a:pPr marL="985838" fontAlgn="auto">
              <a:spcBef>
                <a:spcPts val="0"/>
              </a:spcBef>
              <a:spcAft>
                <a:spcPts val="0"/>
              </a:spcAft>
              <a:defRPr/>
            </a:pPr>
            <a:r>
              <a:rPr kumimoji="0" lang="ja-JP" altLang="en-US" sz="2400" dirty="0">
                <a:latin typeface="MS UI Gothic" pitchFamily="50" charset="-128"/>
                <a:ea typeface="MS UI Gothic" pitchFamily="50" charset="-128"/>
              </a:rPr>
              <a:t>夜間により手厚い体制で従事者を配置していること。</a:t>
            </a:r>
          </a:p>
        </p:txBody>
      </p:sp>
      <p:sp>
        <p:nvSpPr>
          <p:cNvPr id="5" name="テキスト ボックス 4"/>
          <p:cNvSpPr txBox="1"/>
          <p:nvPr/>
        </p:nvSpPr>
        <p:spPr>
          <a:xfrm>
            <a:off x="4932040" y="1988840"/>
            <a:ext cx="403244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358</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375</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610</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660</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925</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ctrTitle"/>
          </p:nvPr>
        </p:nvSpPr>
        <p:spPr>
          <a:xfrm>
            <a:off x="684213" y="115888"/>
            <a:ext cx="7772400" cy="647700"/>
          </a:xfrm>
        </p:spPr>
        <p:txBody>
          <a:bodyPr/>
          <a:lstStyle/>
          <a:p>
            <a:pPr eaLnBrk="1" hangingPunct="1"/>
            <a:r>
              <a:rPr lang="ja-JP" altLang="en-US" sz="2800" smtClean="0">
                <a:ea typeface="HG創英角ｺﾞｼｯｸUB" pitchFamily="49" charset="-128"/>
              </a:rPr>
              <a:t>同一日２科目の再診料</a:t>
            </a:r>
          </a:p>
        </p:txBody>
      </p:sp>
      <p:sp>
        <p:nvSpPr>
          <p:cNvPr id="98306"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98307" name="Rectangle 4"/>
          <p:cNvSpPr>
            <a:spLocks noGrp="1" noChangeArrowheads="1"/>
          </p:cNvSpPr>
          <p:nvPr>
            <p:ph type="subTitle" idx="1"/>
          </p:nvPr>
        </p:nvSpPr>
        <p:spPr>
          <a:xfrm>
            <a:off x="250825" y="3644900"/>
            <a:ext cx="8640763" cy="2232025"/>
          </a:xfrm>
          <a:solidFill>
            <a:srgbClr val="CCFFCC"/>
          </a:solidFill>
          <a:ln>
            <a:solidFill>
              <a:schemeClr val="tx1"/>
            </a:solidFill>
          </a:ln>
        </p:spPr>
        <p:txBody>
          <a:bodyPr anchor="ctr"/>
          <a:lstStyle/>
          <a:p>
            <a:pPr algn="l" eaLnBrk="1" fontAlgn="t" hangingPunct="1">
              <a:lnSpc>
                <a:spcPct val="80000"/>
              </a:lnSpc>
              <a:spcBef>
                <a:spcPct val="0"/>
              </a:spcBef>
            </a:pPr>
            <a:r>
              <a:rPr lang="en-US" altLang="ja-JP" sz="2000" dirty="0" smtClean="0">
                <a:latin typeface="HG創英角ｺﾞｼｯｸUB" pitchFamily="49" charset="-128"/>
                <a:ea typeface="HG創英角ｺﾞｼｯｸUB" pitchFamily="49" charset="-128"/>
              </a:rPr>
              <a:t>《</a:t>
            </a:r>
            <a:r>
              <a:rPr lang="ja-JP" altLang="en-US" sz="2000" dirty="0" smtClean="0">
                <a:latin typeface="HG創英角ｺﾞｼｯｸUB" pitchFamily="49" charset="-128"/>
                <a:ea typeface="HG創英角ｺﾞｼｯｸUB" pitchFamily="49" charset="-128"/>
              </a:rPr>
              <a:t>改定内容</a:t>
            </a:r>
            <a:r>
              <a:rPr lang="en-US" altLang="ja-JP" sz="2000" dirty="0" smtClean="0">
                <a:latin typeface="HG創英角ｺﾞｼｯｸUB" pitchFamily="49" charset="-128"/>
                <a:ea typeface="HG創英角ｺﾞｼｯｸUB" pitchFamily="49" charset="-128"/>
              </a:rPr>
              <a:t>》</a:t>
            </a:r>
          </a:p>
          <a:p>
            <a:pPr algn="l" eaLnBrk="1" fontAlgn="t" hangingPunct="1">
              <a:lnSpc>
                <a:spcPct val="95000"/>
              </a:lnSpc>
              <a:spcBef>
                <a:spcPct val="0"/>
              </a:spcBef>
            </a:pPr>
            <a:r>
              <a:rPr lang="en-US" altLang="ja-JP" sz="2000" dirty="0" smtClean="0">
                <a:latin typeface="ＭＳ Ｐゴシック" charset="-128"/>
              </a:rPr>
              <a:t>○</a:t>
            </a:r>
            <a:r>
              <a:rPr lang="ja-JP" altLang="en-US" sz="2000" dirty="0" smtClean="0">
                <a:latin typeface="ＭＳ Ｐゴシック" charset="-128"/>
              </a:rPr>
              <a:t>　患者が医療機関の事情によらず、自らの意思により２科目の診療科を受診</a:t>
            </a:r>
          </a:p>
          <a:p>
            <a:pPr algn="l" eaLnBrk="1" fontAlgn="t" hangingPunct="1">
              <a:lnSpc>
                <a:spcPct val="95000"/>
              </a:lnSpc>
              <a:spcBef>
                <a:spcPct val="0"/>
              </a:spcBef>
            </a:pPr>
            <a:r>
              <a:rPr lang="ja-JP" altLang="en-US" sz="2000" dirty="0" smtClean="0">
                <a:latin typeface="ＭＳ Ｐゴシック" charset="-128"/>
              </a:rPr>
              <a:t>   した場合、初診料同様に評価する</a:t>
            </a:r>
          </a:p>
          <a:p>
            <a:pPr algn="l" eaLnBrk="1" fontAlgn="t" hangingPunct="1">
              <a:lnSpc>
                <a:spcPct val="95000"/>
              </a:lnSpc>
              <a:spcBef>
                <a:spcPct val="0"/>
              </a:spcBef>
            </a:pPr>
            <a:r>
              <a:rPr lang="ja-JP" altLang="en-US" sz="2000" dirty="0" smtClean="0">
                <a:latin typeface="ＭＳ Ｐゴシック" charset="-128"/>
              </a:rPr>
              <a:t>　　　再診料       ：</a:t>
            </a:r>
            <a:r>
              <a:rPr lang="ja-JP" altLang="en-US" sz="2000" dirty="0" smtClean="0">
                <a:solidFill>
                  <a:srgbClr val="FF0000"/>
                </a:solidFill>
                <a:latin typeface="ＭＳ Ｐゴシック" charset="-128"/>
              </a:rPr>
              <a:t>３４点</a:t>
            </a:r>
          </a:p>
          <a:p>
            <a:pPr algn="l" eaLnBrk="1" fontAlgn="t" hangingPunct="1">
              <a:lnSpc>
                <a:spcPct val="95000"/>
              </a:lnSpc>
              <a:spcBef>
                <a:spcPct val="0"/>
              </a:spcBef>
            </a:pPr>
            <a:r>
              <a:rPr lang="ja-JP" altLang="en-US" sz="2000" dirty="0" smtClean="0">
                <a:latin typeface="ＭＳ Ｐゴシック" charset="-128"/>
              </a:rPr>
              <a:t>　　　外来診療料：</a:t>
            </a:r>
            <a:r>
              <a:rPr lang="ja-JP" altLang="en-US" sz="2000" dirty="0" smtClean="0">
                <a:solidFill>
                  <a:srgbClr val="FF0000"/>
                </a:solidFill>
                <a:latin typeface="ＭＳ Ｐゴシック" charset="-128"/>
              </a:rPr>
              <a:t>３４点</a:t>
            </a:r>
          </a:p>
          <a:p>
            <a:pPr algn="l" eaLnBrk="1" fontAlgn="t" hangingPunct="1">
              <a:lnSpc>
                <a:spcPct val="95000"/>
              </a:lnSpc>
              <a:spcBef>
                <a:spcPct val="0"/>
              </a:spcBef>
            </a:pPr>
            <a:r>
              <a:rPr lang="ja-JP" altLang="en-US" sz="2000" dirty="0" smtClean="0">
                <a:latin typeface="ＭＳ Ｐゴシック" charset="-128"/>
              </a:rPr>
              <a:t>　　　　</a:t>
            </a:r>
            <a:r>
              <a:rPr lang="en-US" altLang="ja-JP" sz="2000" dirty="0" smtClean="0">
                <a:latin typeface="ＭＳ Ｐゴシック" charset="-128"/>
              </a:rPr>
              <a:t>※</a:t>
            </a:r>
            <a:r>
              <a:rPr lang="ja-JP" altLang="en-US" sz="2000" dirty="0" smtClean="0">
                <a:latin typeface="ＭＳ Ｐゴシック" charset="-128"/>
              </a:rPr>
              <a:t>　２科目の再診料、外来診療料を算定する場合は、乳幼児加算、外来</a:t>
            </a:r>
          </a:p>
          <a:p>
            <a:pPr algn="l" eaLnBrk="1" fontAlgn="t" hangingPunct="1">
              <a:lnSpc>
                <a:spcPct val="95000"/>
              </a:lnSpc>
              <a:spcBef>
                <a:spcPct val="0"/>
              </a:spcBef>
            </a:pPr>
            <a:r>
              <a:rPr lang="ja-JP" altLang="en-US" sz="2000" dirty="0" smtClean="0">
                <a:latin typeface="ＭＳ Ｐゴシック" charset="-128"/>
              </a:rPr>
              <a:t>　　　　　管理加算等の加算点数は算定できない。　</a:t>
            </a:r>
          </a:p>
        </p:txBody>
      </p:sp>
      <p:sp>
        <p:nvSpPr>
          <p:cNvPr id="98308" name="Rectangle 5"/>
          <p:cNvSpPr>
            <a:spLocks noChangeArrowheads="1"/>
          </p:cNvSpPr>
          <p:nvPr/>
        </p:nvSpPr>
        <p:spPr bwMode="auto">
          <a:xfrm>
            <a:off x="250825" y="692150"/>
            <a:ext cx="8642350" cy="2881313"/>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pPr fontAlgn="t">
              <a:lnSpc>
                <a:spcPct val="90000"/>
              </a:lnSpc>
            </a:pPr>
            <a:r>
              <a:rPr lang="en-US" altLang="ja-JP" sz="2000" dirty="0">
                <a:solidFill>
                  <a:srgbClr val="000000"/>
                </a:solidFill>
                <a:latin typeface="HG創英角ｺﾞｼｯｸUB" pitchFamily="49" charset="-128"/>
                <a:ea typeface="HG創英角ｺﾞｼｯｸUB" pitchFamily="49" charset="-128"/>
              </a:rPr>
              <a:t>《</a:t>
            </a:r>
            <a:r>
              <a:rPr lang="ja-JP" altLang="en-US" sz="2000" dirty="0">
                <a:solidFill>
                  <a:srgbClr val="000000"/>
                </a:solidFill>
                <a:latin typeface="HG創英角ｺﾞｼｯｸUB" pitchFamily="49" charset="-128"/>
                <a:ea typeface="HG創英角ｺﾞｼｯｸUB" pitchFamily="49" charset="-128"/>
              </a:rPr>
              <a:t>経緯</a:t>
            </a:r>
            <a:r>
              <a:rPr lang="en-US" altLang="ja-JP" sz="2000" dirty="0">
                <a:solidFill>
                  <a:srgbClr val="000000"/>
                </a:solidFill>
                <a:latin typeface="HG創英角ｺﾞｼｯｸUB" pitchFamily="49" charset="-128"/>
                <a:ea typeface="HG創英角ｺﾞｼｯｸUB" pitchFamily="49" charset="-128"/>
              </a:rPr>
              <a:t>》</a:t>
            </a:r>
          </a:p>
          <a:p>
            <a:pPr fontAlgn="t">
              <a:lnSpc>
                <a:spcPct val="90000"/>
              </a:lnSpc>
            </a:pPr>
            <a:r>
              <a:rPr lang="en-US" altLang="ja-JP" sz="2000" dirty="0">
                <a:solidFill>
                  <a:srgbClr val="000000"/>
                </a:solidFill>
                <a:latin typeface="ＭＳ Ｐゴシック" charset="-128"/>
              </a:rPr>
              <a:t>○</a:t>
            </a:r>
            <a:r>
              <a:rPr lang="ja-JP" altLang="en-US" sz="2000" dirty="0">
                <a:solidFill>
                  <a:srgbClr val="000000"/>
                </a:solidFill>
                <a:latin typeface="ＭＳ Ｐゴシック" charset="-128"/>
              </a:rPr>
              <a:t>　同一医療機関において、同一日に複数の診療科を受診した場合、初診料は</a:t>
            </a:r>
          </a:p>
          <a:p>
            <a:pPr fontAlgn="t">
              <a:lnSpc>
                <a:spcPct val="90000"/>
              </a:lnSpc>
            </a:pPr>
            <a:r>
              <a:rPr lang="ja-JP" altLang="en-US" sz="2000" dirty="0">
                <a:solidFill>
                  <a:srgbClr val="000000"/>
                </a:solidFill>
                <a:latin typeface="ＭＳ Ｐゴシック" charset="-128"/>
              </a:rPr>
              <a:t>　 ２科目に限って半分の点数を算定できるが、再診料はそのような対応となって</a:t>
            </a:r>
          </a:p>
          <a:p>
            <a:pPr fontAlgn="t">
              <a:lnSpc>
                <a:spcPct val="90000"/>
              </a:lnSpc>
            </a:pPr>
            <a:r>
              <a:rPr lang="ja-JP" altLang="en-US" sz="2000" dirty="0">
                <a:solidFill>
                  <a:srgbClr val="000000"/>
                </a:solidFill>
                <a:latin typeface="ＭＳ Ｐゴシック" charset="-128"/>
              </a:rPr>
              <a:t>   いなかった</a:t>
            </a:r>
          </a:p>
          <a:p>
            <a:pPr fontAlgn="t">
              <a:lnSpc>
                <a:spcPct val="90000"/>
              </a:lnSpc>
            </a:pPr>
            <a:r>
              <a:rPr lang="ja-JP" altLang="en-US" sz="2000" dirty="0">
                <a:solidFill>
                  <a:srgbClr val="000000"/>
                </a:solidFill>
                <a:latin typeface="ＭＳ Ｐゴシック" charset="-128"/>
              </a:rPr>
              <a:t>○　日本医師会が是正を求めた１４項目の不合理点の１つ</a:t>
            </a:r>
            <a:endParaRPr lang="ja-JP" altLang="en-US" sz="2000" dirty="0">
              <a:solidFill>
                <a:srgbClr val="000000"/>
              </a:solidFill>
            </a:endParaRPr>
          </a:p>
        </p:txBody>
      </p:sp>
      <p:sp>
        <p:nvSpPr>
          <p:cNvPr id="98309" name="Text Box 7"/>
          <p:cNvSpPr txBox="1">
            <a:spLocks noChangeArrowheads="1"/>
          </p:cNvSpPr>
          <p:nvPr/>
        </p:nvSpPr>
        <p:spPr bwMode="auto">
          <a:xfrm>
            <a:off x="468313" y="2276475"/>
            <a:ext cx="8135937" cy="366713"/>
          </a:xfrm>
          <a:prstGeom prst="rect">
            <a:avLst/>
          </a:prstGeom>
          <a:noFill/>
          <a:ln w="9525">
            <a:noFill/>
            <a:miter lim="800000"/>
            <a:headEnd/>
            <a:tailEnd/>
          </a:ln>
        </p:spPr>
        <p:txBody>
          <a:bodyPr>
            <a:spAutoFit/>
          </a:bodyPr>
          <a:lstStyle/>
          <a:p>
            <a:pPr>
              <a:spcBef>
                <a:spcPct val="20000"/>
              </a:spcBef>
            </a:pPr>
            <a:endParaRPr lang="ja-JP" altLang="ja-JP">
              <a:solidFill>
                <a:srgbClr val="000000"/>
              </a:solidFill>
            </a:endParaRPr>
          </a:p>
        </p:txBody>
      </p:sp>
      <p:sp>
        <p:nvSpPr>
          <p:cNvPr id="98310" name="Rectangle 8"/>
          <p:cNvSpPr>
            <a:spLocks noChangeArrowheads="1"/>
          </p:cNvSpPr>
          <p:nvPr/>
        </p:nvSpPr>
        <p:spPr bwMode="auto">
          <a:xfrm>
            <a:off x="539750" y="2205038"/>
            <a:ext cx="8208963" cy="1223962"/>
          </a:xfrm>
          <a:prstGeom prst="rect">
            <a:avLst/>
          </a:prstGeom>
          <a:noFill/>
          <a:ln w="9525">
            <a:solidFill>
              <a:schemeClr val="tx1"/>
            </a:solidFill>
            <a:prstDash val="dash"/>
            <a:miter lim="800000"/>
            <a:headEnd/>
            <a:tailEnd/>
          </a:ln>
        </p:spPr>
        <p:txBody>
          <a:bodyPr/>
          <a:lstStyle/>
          <a:p>
            <a:pPr fontAlgn="t">
              <a:lnSpc>
                <a:spcPct val="90000"/>
              </a:lnSpc>
            </a:pPr>
            <a:r>
              <a:rPr lang="en-US" altLang="ja-JP" sz="2000" dirty="0">
                <a:solidFill>
                  <a:srgbClr val="000000"/>
                </a:solidFill>
              </a:rPr>
              <a:t>  </a:t>
            </a:r>
            <a:r>
              <a:rPr lang="ja-JP" altLang="en-US" sz="2000" dirty="0">
                <a:solidFill>
                  <a:srgbClr val="000000"/>
                </a:solidFill>
              </a:rPr>
              <a:t>再診で複数科を受診した場合、２つ目以降の診療科では再診料を算定できない。しかし、それぞれの専門診療科の医師が他科の医師と連携を図りつつ、個別の技術特性を活かした診察を行なっているので、それぞれ適切に評価すべきである。</a:t>
            </a:r>
          </a:p>
        </p:txBody>
      </p:sp>
      <p:sp>
        <p:nvSpPr>
          <p:cNvPr id="84999"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7D1747C6-08C1-448C-8304-3B2062F3E107}" type="slidenum">
              <a:rPr kumimoji="1" lang="en-US" altLang="ja-JP" smtClean="0"/>
              <a:pPr fontAlgn="base">
                <a:spcAft>
                  <a:spcPct val="0"/>
                </a:spcAft>
                <a:defRPr/>
              </a:pPr>
              <a:t>37</a:t>
            </a:fld>
            <a:endParaRPr kumimoji="1" lang="en-US" altLang="ja-JP" smtClean="0"/>
          </a:p>
        </p:txBody>
      </p:sp>
    </p:spTree>
    <p:extLst>
      <p:ext uri="{BB962C8B-B14F-4D97-AF65-F5344CB8AC3E}">
        <p14:creationId xmlns:p14="http://schemas.microsoft.com/office/powerpoint/2010/main" xmlns="" val="595405390"/>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8313" y="1268413"/>
            <a:ext cx="8229600" cy="2089150"/>
          </a:xfrm>
        </p:spPr>
        <p:txBody>
          <a:bodyPr anchor="ctr"/>
          <a:lstStyle/>
          <a:p>
            <a:pPr eaLnBrk="1" fontAlgn="auto" hangingPunct="1">
              <a:spcBef>
                <a:spcPts val="0"/>
              </a:spcBef>
              <a:spcAft>
                <a:spcPts val="1200"/>
              </a:spcAft>
              <a:defRPr/>
            </a:pP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特掲診療料</a:t>
            </a: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t>
            </a:r>
            <a:r>
              <a:rPr lang="ja-JP" altLang="en-US" sz="4000" b="1" u="sng" spc="6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処　　置</a:t>
            </a:r>
            <a:endParaRPr lang="ja-JP" altLang="en-US" sz="4000" b="1" u="sng" spc="6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スライド番号プレースホルダ 7"/>
          <p:cNvSpPr>
            <a:spLocks noGrp="1"/>
          </p:cNvSpPr>
          <p:nvPr>
            <p:ph type="sldNum" sz="quarter" idx="11"/>
          </p:nvPr>
        </p:nvSpPr>
        <p:spPr>
          <a:xfrm>
            <a:off x="6840538" y="6480175"/>
            <a:ext cx="2133600" cy="339725"/>
          </a:xfrm>
        </p:spPr>
        <p:txBody>
          <a:bodyPr/>
          <a:lstStyle/>
          <a:p>
            <a:pPr algn="r">
              <a:defRPr/>
            </a:pPr>
            <a:fld id="{72C3F491-CFE4-4B29-BECA-A551CA4597A5}" type="slidenum">
              <a:rPr lang="en-US" sz="1400">
                <a:effectLst>
                  <a:outerShdw blurRad="38100" dist="38100" dir="2700000" algn="tl">
                    <a:srgbClr val="000000">
                      <a:alpha val="43137"/>
                    </a:srgbClr>
                  </a:outerShdw>
                </a:effectLst>
              </a:rPr>
              <a:pPr algn="r">
                <a:defRPr/>
              </a:pPr>
              <a:t>370</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908720"/>
            <a:ext cx="8136904" cy="5760640"/>
          </a:xfrm>
          <a:prstGeom prst="rect">
            <a:avLst/>
          </a:prstGeom>
          <a:solidFill>
            <a:srgbClr val="FFFFCC"/>
          </a:solidFill>
          <a:effectLst>
            <a:innerShdw blurRad="63500" dist="50800" dir="13500000">
              <a:prstClr val="black">
                <a:alpha val="50000"/>
              </a:prstClr>
            </a:innerShdw>
          </a:effectLst>
        </p:spPr>
        <p:txBody>
          <a:bodyPr anchor="ctr"/>
          <a:lstStyle/>
          <a:p>
            <a:pPr marL="263525" indent="-263525" fontAlgn="auto">
              <a:spcBef>
                <a:spcPts val="0"/>
              </a:spcBef>
              <a:spcAft>
                <a:spcPts val="0"/>
              </a:spcAft>
              <a:defRPr/>
            </a:pPr>
            <a:r>
              <a:rPr kumimoji="0" lang="ja-JP" altLang="en-US" sz="2400" dirty="0">
                <a:latin typeface="MS UI Gothic" pitchFamily="50" charset="-128"/>
                <a:ea typeface="MS UI Gothic" pitchFamily="50" charset="-128"/>
              </a:rPr>
              <a:t>◆長期に及ぶ慢性維持透析患者の合併症に対し、近年有効性が明らかとなりつつある、</a:t>
            </a:r>
            <a:r>
              <a:rPr kumimoji="0" lang="ja-JP" altLang="en-US" sz="2400" dirty="0">
                <a:solidFill>
                  <a:srgbClr val="0070C0"/>
                </a:solidFill>
                <a:latin typeface="MS UI Gothic" pitchFamily="50" charset="-128"/>
                <a:ea typeface="MS UI Gothic" pitchFamily="50" charset="-128"/>
              </a:rPr>
              <a:t>透析液から分離作製した置換液を用いた血液透析濾過（オンライン血液透析濾過）についての評価</a:t>
            </a:r>
            <a:r>
              <a:rPr kumimoji="0" lang="ja-JP" altLang="en-US" sz="2400" dirty="0">
                <a:latin typeface="MS UI Gothic" pitchFamily="50" charset="-128"/>
                <a:ea typeface="MS UI Gothic" pitchFamily="50" charset="-128"/>
              </a:rPr>
              <a:t>を新設する。オンライン血液透析濾過の実施にあたり、使用する透析液についてより厳しい水質基準が求められることから、</a:t>
            </a:r>
            <a:r>
              <a:rPr kumimoji="0" lang="ja-JP" altLang="en-US" sz="2400" dirty="0">
                <a:solidFill>
                  <a:srgbClr val="0070C0"/>
                </a:solidFill>
                <a:latin typeface="MS UI Gothic" pitchFamily="50" charset="-128"/>
                <a:ea typeface="MS UI Gothic" pitchFamily="50" charset="-128"/>
              </a:rPr>
              <a:t>透析液水質確保加算２を新設</a:t>
            </a:r>
            <a:r>
              <a:rPr kumimoji="0" lang="ja-JP" altLang="en-US" sz="2400" dirty="0">
                <a:latin typeface="MS UI Gothic" pitchFamily="50" charset="-128"/>
                <a:ea typeface="MS UI Gothic" pitchFamily="50" charset="-128"/>
              </a:rPr>
              <a:t>する。オンライン血液透析濾過を算定する医療機関は、透析液水質確保加算２を算定していることとする</a:t>
            </a:r>
            <a:r>
              <a:rPr kumimoji="0" lang="ja-JP" altLang="en-US" sz="2400" dirty="0" smtClean="0">
                <a:latin typeface="MS UI Gothic" pitchFamily="50" charset="-128"/>
                <a:ea typeface="MS UI Gothic" pitchFamily="50" charset="-128"/>
              </a:rPr>
              <a:t>。</a:t>
            </a:r>
            <a:endParaRPr kumimoji="0" lang="en-US" altLang="ja-JP" sz="2400" dirty="0" smtClean="0">
              <a:latin typeface="MS UI Gothic" pitchFamily="50" charset="-128"/>
              <a:ea typeface="MS UI Gothic" pitchFamily="50" charset="-128"/>
            </a:endParaRPr>
          </a:p>
          <a:p>
            <a:pPr marL="263525" indent="-263525" fontAlgn="auto">
              <a:spcBef>
                <a:spcPts val="1800"/>
              </a:spcBef>
              <a:spcAft>
                <a:spcPts val="0"/>
              </a:spcAft>
              <a:defRPr/>
            </a:pPr>
            <a:r>
              <a:rPr kumimoji="0" lang="ja-JP" altLang="en-US" sz="2400" dirty="0" smtClean="0">
                <a:latin typeface="MS UI Gothic" pitchFamily="50" charset="-128"/>
                <a:ea typeface="MS UI Gothic" pitchFamily="50" charset="-128"/>
              </a:rPr>
              <a:t>　　　</a:t>
            </a:r>
            <a:r>
              <a:rPr kumimoji="0" lang="en-US" altLang="ja-JP" sz="2400" dirty="0" smtClean="0">
                <a:latin typeface="MS UI Gothic" pitchFamily="50" charset="-128"/>
                <a:ea typeface="MS UI Gothic" pitchFamily="50" charset="-128"/>
              </a:rPr>
              <a:t>J038</a:t>
            </a:r>
            <a:r>
              <a:rPr kumimoji="0" lang="ja-JP" altLang="en-US" sz="2400" dirty="0">
                <a:latin typeface="MS UI Gothic" pitchFamily="50" charset="-128"/>
                <a:ea typeface="MS UI Gothic" pitchFamily="50" charset="-128"/>
              </a:rPr>
              <a:t>　人工腎臓（１日につき）</a:t>
            </a:r>
            <a:endParaRPr kumimoji="0" lang="en-US" altLang="ja-JP" sz="2400" dirty="0">
              <a:latin typeface="MS UI Gothic" pitchFamily="50" charset="-128"/>
              <a:ea typeface="MS UI Gothic" pitchFamily="50" charset="-128"/>
            </a:endParaRPr>
          </a:p>
          <a:p>
            <a:pPr marL="450850" fontAlgn="auto">
              <a:spcBef>
                <a:spcPts val="0"/>
              </a:spcBef>
              <a:spcAft>
                <a:spcPts val="0"/>
              </a:spcAft>
              <a:defRPr/>
            </a:pPr>
            <a:r>
              <a:rPr kumimoji="0" lang="ja-JP" altLang="en-US" sz="2400" dirty="0">
                <a:solidFill>
                  <a:srgbClr val="FF0000"/>
                </a:solidFill>
                <a:latin typeface="MS UI Gothic" pitchFamily="50" charset="-128"/>
                <a:ea typeface="MS UI Gothic" pitchFamily="50" charset="-128"/>
              </a:rPr>
              <a:t>（新）２　慢性維持透析濾過（複雑なもの） を行った場合</a:t>
            </a:r>
            <a:endParaRPr kumimoji="0" lang="en-US" altLang="ja-JP" sz="2400" dirty="0">
              <a:solidFill>
                <a:srgbClr val="FF0000"/>
              </a:solidFill>
              <a:latin typeface="MS UI Gothic" pitchFamily="50" charset="-128"/>
              <a:ea typeface="MS UI Gothic" pitchFamily="50" charset="-128"/>
            </a:endParaRPr>
          </a:p>
          <a:p>
            <a:pPr marL="6281738" fontAlgn="auto">
              <a:spcBef>
                <a:spcPts val="0"/>
              </a:spcBef>
              <a:spcAft>
                <a:spcPts val="600"/>
              </a:spcAft>
              <a:defRPr/>
            </a:pPr>
            <a:r>
              <a:rPr kumimoji="0" lang="ja-JP" altLang="en-US" sz="2400" dirty="0">
                <a:solidFill>
                  <a:srgbClr val="FF0000"/>
                </a:solidFill>
                <a:latin typeface="MS UI Gothic" pitchFamily="50" charset="-128"/>
                <a:ea typeface="MS UI Gothic" pitchFamily="50" charset="-128"/>
              </a:rPr>
              <a:t>２</a:t>
            </a:r>
            <a:r>
              <a:rPr kumimoji="0" lang="en-US" altLang="ja-JP" sz="2400" dirty="0">
                <a:solidFill>
                  <a:srgbClr val="FF0000"/>
                </a:solidFill>
                <a:latin typeface="MS UI Gothic" pitchFamily="50" charset="-128"/>
                <a:ea typeface="MS UI Gothic" pitchFamily="50" charset="-128"/>
              </a:rPr>
              <a:t>,</a:t>
            </a:r>
            <a:r>
              <a:rPr kumimoji="0" lang="ja-JP" altLang="en-US" sz="2400" dirty="0">
                <a:solidFill>
                  <a:srgbClr val="FF0000"/>
                </a:solidFill>
                <a:latin typeface="MS UI Gothic" pitchFamily="50" charset="-128"/>
                <a:ea typeface="MS UI Gothic" pitchFamily="50" charset="-128"/>
              </a:rPr>
              <a:t>２５５点</a:t>
            </a:r>
            <a:endParaRPr kumimoji="0" lang="en-US" altLang="ja-JP" sz="2400" dirty="0">
              <a:solidFill>
                <a:srgbClr val="FF0000"/>
              </a:solidFill>
              <a:latin typeface="MS UI Gothic" pitchFamily="50" charset="-128"/>
              <a:ea typeface="MS UI Gothic" pitchFamily="50" charset="-128"/>
            </a:endParaRPr>
          </a:p>
          <a:p>
            <a:pPr marL="355600" fontAlgn="auto">
              <a:spcBef>
                <a:spcPts val="0"/>
              </a:spcBef>
              <a:spcAft>
                <a:spcPts val="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算定要件</a:t>
            </a:r>
            <a:r>
              <a:rPr kumimoji="0" lang="en-US" altLang="ja-JP" sz="2000" dirty="0">
                <a:latin typeface="MS UI Gothic" pitchFamily="50" charset="-128"/>
                <a:ea typeface="MS UI Gothic" pitchFamily="50" charset="-128"/>
              </a:rPr>
              <a:t>]</a:t>
            </a:r>
          </a:p>
          <a:p>
            <a:pPr marL="450850" indent="261938" fontAlgn="auto">
              <a:spcBef>
                <a:spcPts val="0"/>
              </a:spcBef>
              <a:spcAft>
                <a:spcPts val="0"/>
              </a:spcAft>
              <a:defRPr/>
            </a:pPr>
            <a:r>
              <a:rPr kumimoji="0" lang="ja-JP" altLang="en-US" sz="2000" dirty="0">
                <a:latin typeface="MS UI Gothic" pitchFamily="50" charset="-128"/>
                <a:ea typeface="MS UI Gothic" pitchFamily="50" charset="-128"/>
              </a:rPr>
              <a:t>血液透析濾過のうち、</a:t>
            </a:r>
            <a:r>
              <a:rPr kumimoji="0" lang="ja-JP" altLang="en-US" sz="2000" dirty="0">
                <a:solidFill>
                  <a:srgbClr val="0070C0"/>
                </a:solidFill>
                <a:latin typeface="MS UI Gothic" pitchFamily="50" charset="-128"/>
                <a:ea typeface="MS UI Gothic" pitchFamily="50" charset="-128"/>
              </a:rPr>
              <a:t>透析液から分離作製した置換液を用いて</a:t>
            </a:r>
            <a:r>
              <a:rPr kumimoji="0" lang="ja-JP" altLang="en-US" sz="2000" dirty="0">
                <a:latin typeface="MS UI Gothic" pitchFamily="50" charset="-128"/>
                <a:ea typeface="MS UI Gothic" pitchFamily="50" charset="-128"/>
              </a:rPr>
              <a:t>血液透析濾過を行っている場合に算定する。</a:t>
            </a:r>
            <a:endParaRPr kumimoji="0" lang="en-US" altLang="ja-JP" sz="2000" dirty="0">
              <a:latin typeface="MS UI Gothic" pitchFamily="50" charset="-128"/>
              <a:ea typeface="MS UI Gothic" pitchFamily="50" charset="-128"/>
            </a:endParaRPr>
          </a:p>
          <a:p>
            <a:pPr marL="355600" fontAlgn="auto">
              <a:spcBef>
                <a:spcPts val="600"/>
              </a:spcBef>
              <a:spcAft>
                <a:spcPts val="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施設基準</a:t>
            </a:r>
            <a:r>
              <a:rPr kumimoji="0" lang="en-US" altLang="ja-JP" sz="2000" dirty="0">
                <a:latin typeface="MS UI Gothic" pitchFamily="50" charset="-128"/>
                <a:ea typeface="MS UI Gothic" pitchFamily="50" charset="-128"/>
              </a:rPr>
              <a:t>]</a:t>
            </a:r>
          </a:p>
          <a:p>
            <a:pPr marL="712788" fontAlgn="auto">
              <a:spcBef>
                <a:spcPts val="0"/>
              </a:spcBef>
              <a:spcAft>
                <a:spcPts val="0"/>
              </a:spcAft>
              <a:defRPr/>
            </a:pPr>
            <a:r>
              <a:rPr kumimoji="0" lang="ja-JP" altLang="en-US" sz="2000" dirty="0">
                <a:solidFill>
                  <a:srgbClr val="0070C0"/>
                </a:solidFill>
                <a:latin typeface="MS UI Gothic" pitchFamily="50" charset="-128"/>
                <a:ea typeface="MS UI Gothic" pitchFamily="50" charset="-128"/>
              </a:rPr>
              <a:t>透析液水質確保加算２を算定</a:t>
            </a:r>
            <a:r>
              <a:rPr kumimoji="0" lang="ja-JP" altLang="en-US" sz="2000" dirty="0">
                <a:latin typeface="MS UI Gothic" pitchFamily="50" charset="-128"/>
                <a:ea typeface="MS UI Gothic" pitchFamily="50" charset="-128"/>
              </a:rPr>
              <a:t>していること。</a:t>
            </a:r>
          </a:p>
        </p:txBody>
      </p:sp>
      <p:sp>
        <p:nvSpPr>
          <p:cNvPr id="7"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人工腎臓等の適正な評価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BD796D4F-B461-413B-A98A-C2F4C06ACB2C}" type="slidenum">
              <a:rPr lang="en-US" sz="1400">
                <a:effectLst>
                  <a:outerShdw blurRad="38100" dist="38100" dir="2700000" algn="tl">
                    <a:srgbClr val="000000">
                      <a:alpha val="43137"/>
                    </a:srgbClr>
                  </a:outerShdw>
                </a:effectLst>
              </a:rPr>
              <a:pPr algn="r">
                <a:defRPr/>
              </a:pPr>
              <a:t>371</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4788024" y="3717032"/>
            <a:ext cx="4176464"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380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395</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610</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661</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927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6"/>
          <p:cNvGraphicFramePr>
            <a:graphicFrameLocks noGrp="1"/>
          </p:cNvGraphicFramePr>
          <p:nvPr>
            <p:ph idx="1"/>
            <p:extLst>
              <p:ext uri="{D42A27DB-BD31-4B8C-83A1-F6EECF244321}">
                <p14:modId xmlns:p14="http://schemas.microsoft.com/office/powerpoint/2010/main" xmlns="" val="1393592951"/>
              </p:ext>
            </p:extLst>
          </p:nvPr>
        </p:nvGraphicFramePr>
        <p:xfrm>
          <a:off x="467544" y="404664"/>
          <a:ext cx="8136904" cy="6294120"/>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288032">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5715385">
                <a:tc>
                  <a:txBody>
                    <a:bodyPr/>
                    <a:lstStyle/>
                    <a:p>
                      <a:r>
                        <a:rPr kumimoji="1" lang="en-US" altLang="ja-JP" sz="1800" baseline="0" dirty="0" smtClean="0">
                          <a:solidFill>
                            <a:schemeClr val="tx1"/>
                          </a:solidFill>
                          <a:latin typeface="MS UI Gothic" pitchFamily="50" charset="-128"/>
                          <a:ea typeface="MS UI Gothic" pitchFamily="50" charset="-128"/>
                          <a:cs typeface="+mn-cs"/>
                        </a:rPr>
                        <a:t>J038</a:t>
                      </a:r>
                      <a:r>
                        <a:rPr kumimoji="1" lang="ja-JP" altLang="en-US" sz="1800" baseline="0" dirty="0" smtClean="0">
                          <a:solidFill>
                            <a:schemeClr val="tx1"/>
                          </a:solidFill>
                          <a:latin typeface="MS UI Gothic" pitchFamily="50" charset="-128"/>
                          <a:ea typeface="MS UI Gothic" pitchFamily="50" charset="-128"/>
                          <a:cs typeface="+mn-cs"/>
                        </a:rPr>
                        <a:t>　人工腎臓（</a:t>
                      </a:r>
                      <a:r>
                        <a:rPr kumimoji="1" lang="en-US" altLang="ja-JP" sz="1800" baseline="0" dirty="0" smtClean="0">
                          <a:solidFill>
                            <a:schemeClr val="tx1"/>
                          </a:solidFill>
                          <a:latin typeface="MS UI Gothic" pitchFamily="50" charset="-128"/>
                          <a:ea typeface="MS UI Gothic" pitchFamily="50" charset="-128"/>
                          <a:cs typeface="+mn-cs"/>
                        </a:rPr>
                        <a:t>1</a:t>
                      </a:r>
                      <a:r>
                        <a:rPr kumimoji="1" lang="ja-JP" altLang="en-US" sz="1800" baseline="0" dirty="0" smtClean="0">
                          <a:solidFill>
                            <a:schemeClr val="tx1"/>
                          </a:solidFill>
                          <a:latin typeface="MS UI Gothic" pitchFamily="50" charset="-128"/>
                          <a:ea typeface="MS UI Gothic" pitchFamily="50" charset="-128"/>
                          <a:cs typeface="+mn-cs"/>
                        </a:rPr>
                        <a:t>日につき）　注９</a:t>
                      </a:r>
                    </a:p>
                    <a:p>
                      <a:pPr marL="177800" indent="0"/>
                      <a:r>
                        <a:rPr kumimoji="1" lang="ja-JP" altLang="en-US" sz="1800" baseline="0" dirty="0" smtClean="0">
                          <a:solidFill>
                            <a:schemeClr val="tx1"/>
                          </a:solidFill>
                          <a:latin typeface="MS UI Gothic" pitchFamily="50" charset="-128"/>
                          <a:ea typeface="MS UI Gothic" pitchFamily="50" charset="-128"/>
                          <a:cs typeface="+mn-cs"/>
                        </a:rPr>
                        <a:t>イ　</a:t>
                      </a:r>
                      <a:r>
                        <a:rPr kumimoji="1" lang="zh-TW" altLang="en-US" sz="1800" baseline="0" dirty="0" smtClean="0">
                          <a:solidFill>
                            <a:schemeClr val="tx1"/>
                          </a:solidFill>
                          <a:latin typeface="MS UI Gothic" pitchFamily="50" charset="-128"/>
                          <a:ea typeface="MS UI Gothic" pitchFamily="50" charset="-128"/>
                          <a:cs typeface="+mn-cs"/>
                        </a:rPr>
                        <a:t>透析液水質確保加算１</a:t>
                      </a:r>
                      <a:r>
                        <a:rPr kumimoji="1" lang="ja-JP" altLang="en-US" sz="1800" baseline="0" dirty="0" smtClean="0">
                          <a:solidFill>
                            <a:schemeClr val="tx1"/>
                          </a:solidFill>
                          <a:latin typeface="MS UI Gothic" pitchFamily="50" charset="-128"/>
                          <a:ea typeface="MS UI Gothic" pitchFamily="50" charset="-128"/>
                          <a:cs typeface="+mn-cs"/>
                        </a:rPr>
                        <a:t>　　</a:t>
                      </a:r>
                      <a:r>
                        <a:rPr kumimoji="1" lang="ja-JP" altLang="en-US" sz="1800" b="1" baseline="0" dirty="0" smtClean="0">
                          <a:solidFill>
                            <a:srgbClr val="FF0000"/>
                          </a:solidFill>
                          <a:latin typeface="MS UI Gothic" pitchFamily="50" charset="-128"/>
                          <a:ea typeface="MS UI Gothic" pitchFamily="50" charset="-128"/>
                          <a:cs typeface="+mn-cs"/>
                        </a:rPr>
                        <a:t>８点（改）</a:t>
                      </a:r>
                      <a:endParaRPr kumimoji="1" lang="en-US" altLang="ja-JP" sz="1800" b="1" baseline="0" dirty="0" smtClean="0">
                        <a:solidFill>
                          <a:srgbClr val="FF0000"/>
                        </a:solidFill>
                        <a:latin typeface="MS UI Gothic" pitchFamily="50" charset="-128"/>
                        <a:ea typeface="MS UI Gothic" pitchFamily="50" charset="-128"/>
                        <a:cs typeface="+mn-cs"/>
                      </a:endParaRPr>
                    </a:p>
                    <a:p>
                      <a:pPr marL="177800" indent="0"/>
                      <a:r>
                        <a:rPr kumimoji="1" lang="ja-JP" altLang="en-US" sz="1800" b="1" baseline="0" dirty="0" smtClean="0">
                          <a:solidFill>
                            <a:srgbClr val="FF0000"/>
                          </a:solidFill>
                          <a:latin typeface="MS UI Gothic" pitchFamily="50" charset="-128"/>
                          <a:ea typeface="MS UI Gothic" pitchFamily="50" charset="-128"/>
                          <a:cs typeface="+mn-cs"/>
                        </a:rPr>
                        <a:t>ロ　</a:t>
                      </a:r>
                      <a:r>
                        <a:rPr kumimoji="1" lang="zh-TW" altLang="en-US" sz="1800" b="1" baseline="0" dirty="0" smtClean="0">
                          <a:solidFill>
                            <a:srgbClr val="FF0000"/>
                          </a:solidFill>
                          <a:latin typeface="MS UI Gothic" pitchFamily="50" charset="-128"/>
                          <a:ea typeface="MS UI Gothic" pitchFamily="50" charset="-128"/>
                          <a:cs typeface="+mn-cs"/>
                        </a:rPr>
                        <a:t>透析液水質確保加算２</a:t>
                      </a:r>
                      <a:r>
                        <a:rPr kumimoji="1" lang="ja-JP" altLang="en-US" sz="1800" b="1" baseline="0" dirty="0" smtClean="0">
                          <a:solidFill>
                            <a:srgbClr val="FF0000"/>
                          </a:solidFill>
                          <a:latin typeface="MS UI Gothic" pitchFamily="50" charset="-128"/>
                          <a:ea typeface="MS UI Gothic" pitchFamily="50" charset="-128"/>
                          <a:cs typeface="+mn-cs"/>
                        </a:rPr>
                        <a:t>　２０点（新）</a:t>
                      </a:r>
                      <a:endParaRPr kumimoji="1" lang="en-US" altLang="ja-JP" sz="1800" b="1" baseline="0" dirty="0" smtClean="0">
                        <a:solidFill>
                          <a:srgbClr val="FF0000"/>
                        </a:solidFill>
                        <a:latin typeface="MS UI Gothic" pitchFamily="50" charset="-128"/>
                        <a:ea typeface="MS UI Gothic" pitchFamily="50" charset="-128"/>
                        <a:cs typeface="+mn-cs"/>
                      </a:endParaRPr>
                    </a:p>
                    <a:p>
                      <a:pPr>
                        <a:spcBef>
                          <a:spcPts val="600"/>
                        </a:spcBef>
                      </a:pPr>
                      <a:r>
                        <a:rPr kumimoji="1" lang="zh-TW" altLang="en-US" sz="1800" baseline="0" dirty="0" smtClean="0">
                          <a:solidFill>
                            <a:schemeClr val="tx1"/>
                          </a:solidFill>
                          <a:latin typeface="MS UI Gothic" pitchFamily="50" charset="-128"/>
                          <a:ea typeface="MS UI Gothic" pitchFamily="50" charset="-128"/>
                          <a:cs typeface="+mn-cs"/>
                        </a:rPr>
                        <a:t>［施設基準］</a:t>
                      </a:r>
                    </a:p>
                    <a:p>
                      <a:pPr marL="82550" indent="0"/>
                      <a:r>
                        <a:rPr kumimoji="1" lang="zh-TW" altLang="en-US" sz="1800" baseline="0" dirty="0" smtClean="0">
                          <a:solidFill>
                            <a:schemeClr val="tx1"/>
                          </a:solidFill>
                          <a:latin typeface="MS UI Gothic" pitchFamily="50" charset="-128"/>
                          <a:ea typeface="MS UI Gothic" pitchFamily="50" charset="-128"/>
                          <a:cs typeface="+mn-cs"/>
                        </a:rPr>
                        <a:t>１</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透析液水質確保加算１</a:t>
                      </a:r>
                    </a:p>
                    <a:p>
                      <a:pPr marL="355600" indent="-177800"/>
                      <a:r>
                        <a:rPr kumimoji="1" lang="ja-JP" altLang="en-US" sz="1800" baseline="0" dirty="0" smtClean="0">
                          <a:solidFill>
                            <a:schemeClr val="tx1"/>
                          </a:solidFill>
                          <a:latin typeface="MS UI Gothic" pitchFamily="50" charset="-128"/>
                          <a:ea typeface="MS UI Gothic" pitchFamily="50" charset="-128"/>
                          <a:cs typeface="+mn-cs"/>
                        </a:rPr>
                        <a:t>①　関連学会から示されている基準に基づき、水質管理が適切に実施されていること。</a:t>
                      </a:r>
                    </a:p>
                    <a:p>
                      <a:pPr marL="355600" indent="-177800"/>
                      <a:r>
                        <a:rPr kumimoji="1" lang="ja-JP" altLang="en-US" sz="1800" baseline="0" dirty="0" smtClean="0">
                          <a:solidFill>
                            <a:schemeClr val="tx1"/>
                          </a:solidFill>
                          <a:latin typeface="MS UI Gothic" pitchFamily="50" charset="-128"/>
                          <a:ea typeface="MS UI Gothic" pitchFamily="50" charset="-128"/>
                          <a:cs typeface="+mn-cs"/>
                        </a:rPr>
                        <a:t>②　透析機器安全管理委員会を設置し、その責任者として専任の医師又は専任の臨床工学技士が１名以上配置されていること。</a:t>
                      </a:r>
                    </a:p>
                    <a:p>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rgbClr val="FF0000"/>
                          </a:solidFill>
                          <a:latin typeface="MS UI Gothic" pitchFamily="50" charset="-128"/>
                          <a:ea typeface="MS UI Gothic" pitchFamily="50" charset="-128"/>
                          <a:cs typeface="+mn-cs"/>
                        </a:rPr>
                        <a:t>２</a:t>
                      </a:r>
                      <a:r>
                        <a:rPr kumimoji="1" lang="ja-JP" altLang="en-US" sz="1800" baseline="0" dirty="0" smtClean="0">
                          <a:solidFill>
                            <a:srgbClr val="FF0000"/>
                          </a:solidFill>
                          <a:latin typeface="MS UI Gothic" pitchFamily="50" charset="-128"/>
                          <a:ea typeface="MS UI Gothic" pitchFamily="50" charset="-128"/>
                          <a:cs typeface="+mn-cs"/>
                        </a:rPr>
                        <a:t>　</a:t>
                      </a:r>
                      <a:r>
                        <a:rPr kumimoji="1" lang="zh-TW" altLang="en-US" sz="1800" baseline="0" dirty="0" smtClean="0">
                          <a:solidFill>
                            <a:srgbClr val="FF0000"/>
                          </a:solidFill>
                          <a:latin typeface="MS UI Gothic" pitchFamily="50" charset="-128"/>
                          <a:ea typeface="MS UI Gothic" pitchFamily="50" charset="-128"/>
                          <a:cs typeface="+mn-cs"/>
                        </a:rPr>
                        <a:t>透析液水質確保加算２</a:t>
                      </a:r>
                    </a:p>
                    <a:p>
                      <a:pPr marL="355600" indent="-177800"/>
                      <a:r>
                        <a:rPr kumimoji="1" lang="ja-JP" altLang="en-US" sz="1800" baseline="0" dirty="0" smtClean="0">
                          <a:solidFill>
                            <a:srgbClr val="FF0000"/>
                          </a:solidFill>
                          <a:latin typeface="MS UI Gothic" pitchFamily="50" charset="-128"/>
                          <a:ea typeface="MS UI Gothic" pitchFamily="50" charset="-128"/>
                          <a:cs typeface="+mn-cs"/>
                        </a:rPr>
                        <a:t>①　月１回以上水質検査を実施し、関連学会から示されている基準を満たした血液透析濾過用の置換液を作製し、使用していること。</a:t>
                      </a:r>
                    </a:p>
                    <a:p>
                      <a:pPr marL="355600" indent="-177800"/>
                      <a:r>
                        <a:rPr kumimoji="1" lang="ja-JP" altLang="en-US" sz="1800" baseline="0" dirty="0" smtClean="0">
                          <a:solidFill>
                            <a:srgbClr val="FF0000"/>
                          </a:solidFill>
                          <a:latin typeface="MS UI Gothic" pitchFamily="50" charset="-128"/>
                          <a:ea typeface="MS UI Gothic" pitchFamily="50" charset="-128"/>
                          <a:cs typeface="+mn-cs"/>
                        </a:rPr>
                        <a:t>②　透析機器安全管理委員会を設置し、その責任者として専任の医師又は専任の臨床工学技士が１名以上配置されていること。</a:t>
                      </a:r>
                      <a:endParaRPr kumimoji="1" lang="ja-JP" altLang="en-US" sz="1800" b="1" i="0" u="sng" strike="noStrike" cap="none" normalizeH="0" baseline="0" dirty="0" smtClean="0">
                        <a:ln>
                          <a:noFill/>
                        </a:ln>
                        <a:solidFill>
                          <a:srgbClr val="FF0000"/>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r>
                        <a:rPr kumimoji="1" lang="en-US" altLang="ja-JP" sz="1800" baseline="0" dirty="0" smtClean="0">
                          <a:solidFill>
                            <a:schemeClr val="tx1"/>
                          </a:solidFill>
                          <a:latin typeface="MS UI Gothic" pitchFamily="50" charset="-128"/>
                          <a:ea typeface="MS UI Gothic" pitchFamily="50" charset="-128"/>
                          <a:cs typeface="+mn-cs"/>
                        </a:rPr>
                        <a:t>J038</a:t>
                      </a:r>
                      <a:r>
                        <a:rPr kumimoji="1" lang="ja-JP" altLang="en-US" sz="1800" baseline="0" dirty="0" smtClean="0">
                          <a:solidFill>
                            <a:schemeClr val="tx1"/>
                          </a:solidFill>
                          <a:latin typeface="MS UI Gothic" pitchFamily="50" charset="-128"/>
                          <a:ea typeface="MS UI Gothic" pitchFamily="50" charset="-128"/>
                          <a:cs typeface="+mn-cs"/>
                        </a:rPr>
                        <a:t>　人工腎臓（</a:t>
                      </a:r>
                      <a:r>
                        <a:rPr kumimoji="1" lang="en-US" altLang="ja-JP" sz="1800" baseline="0" dirty="0" smtClean="0">
                          <a:solidFill>
                            <a:schemeClr val="tx1"/>
                          </a:solidFill>
                          <a:latin typeface="MS UI Gothic" pitchFamily="50" charset="-128"/>
                          <a:ea typeface="MS UI Gothic" pitchFamily="50" charset="-128"/>
                          <a:cs typeface="+mn-cs"/>
                        </a:rPr>
                        <a:t>1</a:t>
                      </a:r>
                      <a:r>
                        <a:rPr kumimoji="1" lang="ja-JP" altLang="en-US" sz="1800" baseline="0" dirty="0" smtClean="0">
                          <a:solidFill>
                            <a:schemeClr val="tx1"/>
                          </a:solidFill>
                          <a:latin typeface="MS UI Gothic" pitchFamily="50" charset="-128"/>
                          <a:ea typeface="MS UI Gothic" pitchFamily="50" charset="-128"/>
                          <a:cs typeface="+mn-cs"/>
                        </a:rPr>
                        <a:t>日につき）　注９</a:t>
                      </a:r>
                    </a:p>
                    <a:p>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透析液水質確保加算 </a:t>
                      </a:r>
                      <a:r>
                        <a:rPr kumimoji="1" lang="ja-JP" altLang="en-US" sz="1800" baseline="0" dirty="0" smtClean="0">
                          <a:solidFill>
                            <a:schemeClr val="tx1"/>
                          </a:solidFill>
                          <a:latin typeface="MS UI Gothic" pitchFamily="50" charset="-128"/>
                          <a:ea typeface="MS UI Gothic" pitchFamily="50" charset="-128"/>
                          <a:cs typeface="+mn-cs"/>
                        </a:rPr>
                        <a:t>　　　　　</a:t>
                      </a:r>
                      <a:r>
                        <a:rPr kumimoji="1" lang="ja-JP" altLang="en-US" sz="1800" b="1" u="sng" baseline="0" dirty="0" smtClean="0">
                          <a:solidFill>
                            <a:schemeClr val="tx1"/>
                          </a:solidFill>
                          <a:latin typeface="MS UI Gothic" pitchFamily="50" charset="-128"/>
                          <a:ea typeface="MS UI Gothic" pitchFamily="50" charset="-128"/>
                          <a:cs typeface="+mn-cs"/>
                        </a:rPr>
                        <a:t>１０</a:t>
                      </a:r>
                      <a:r>
                        <a:rPr kumimoji="1" lang="zh-TW" altLang="en-US" sz="1800" b="1" u="sng" baseline="0" dirty="0" smtClean="0">
                          <a:solidFill>
                            <a:schemeClr val="tx1"/>
                          </a:solidFill>
                          <a:latin typeface="MS UI Gothic" pitchFamily="50" charset="-128"/>
                          <a:ea typeface="MS UI Gothic" pitchFamily="50" charset="-128"/>
                          <a:cs typeface="+mn-cs"/>
                        </a:rPr>
                        <a:t>点</a:t>
                      </a:r>
                    </a:p>
                    <a:p>
                      <a:endParaRPr kumimoji="1" lang="en-US" altLang="zh-TW" sz="1800" baseline="0" dirty="0" smtClean="0">
                        <a:solidFill>
                          <a:schemeClr val="tx1"/>
                        </a:solidFill>
                        <a:latin typeface="MS UI Gothic" pitchFamily="50" charset="-128"/>
                        <a:ea typeface="MS UI Gothic" pitchFamily="50" charset="-128"/>
                        <a:cs typeface="+mn-cs"/>
                      </a:endParaRPr>
                    </a:p>
                    <a:p>
                      <a:pPr>
                        <a:spcBef>
                          <a:spcPts val="600"/>
                        </a:spcBef>
                      </a:pPr>
                      <a:r>
                        <a:rPr kumimoji="1" lang="zh-TW" altLang="en-US" sz="1800" baseline="0" dirty="0" smtClean="0">
                          <a:solidFill>
                            <a:schemeClr val="tx1"/>
                          </a:solidFill>
                          <a:latin typeface="MS UI Gothic" pitchFamily="50" charset="-128"/>
                          <a:ea typeface="MS UI Gothic" pitchFamily="50" charset="-128"/>
                          <a:cs typeface="+mn-cs"/>
                        </a:rPr>
                        <a:t>［施設基準］</a:t>
                      </a:r>
                    </a:p>
                    <a:p>
                      <a:pPr marL="355600" indent="-177800"/>
                      <a:r>
                        <a:rPr kumimoji="1" lang="ja-JP" altLang="en-US" sz="1800" baseline="0" dirty="0" smtClean="0">
                          <a:solidFill>
                            <a:schemeClr val="tx1"/>
                          </a:solidFill>
                          <a:latin typeface="MS UI Gothic" pitchFamily="50" charset="-128"/>
                          <a:ea typeface="MS UI Gothic" pitchFamily="50" charset="-128"/>
                          <a:cs typeface="+mn-cs"/>
                        </a:rPr>
                        <a:t>①　関連学会から示されている基準に基づき、水質管理が適切に実施されていること。</a:t>
                      </a:r>
                    </a:p>
                    <a:p>
                      <a:pPr marL="355600" indent="-177800"/>
                      <a:r>
                        <a:rPr kumimoji="1" lang="ja-JP" altLang="en-US" sz="1800" baseline="0" dirty="0" smtClean="0">
                          <a:solidFill>
                            <a:schemeClr val="tx1"/>
                          </a:solidFill>
                          <a:latin typeface="MS UI Gothic" pitchFamily="50" charset="-128"/>
                          <a:ea typeface="MS UI Gothic" pitchFamily="50" charset="-128"/>
                          <a:cs typeface="+mn-cs"/>
                        </a:rPr>
                        <a:t>②　透析機器安全管理委員会を設置し、その責任者として専任の医師又は専任の臨床工学技士が１名以上配置されていること。</a:t>
                      </a:r>
                      <a:endParaRPr kumimoji="1" lang="ja-JP" altLang="en-US" sz="1800" b="1" i="0" u="sng"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D2568512-DC3B-4D49-A7F2-01F95DE340CC}" type="slidenum">
              <a:rPr lang="en-US" sz="1400">
                <a:effectLst>
                  <a:outerShdw blurRad="38100" dist="38100" dir="2700000" algn="tl">
                    <a:srgbClr val="000000">
                      <a:alpha val="43137"/>
                    </a:srgbClr>
                  </a:outerShdw>
                </a:effectLst>
              </a:rPr>
              <a:pPr algn="r">
                <a:defRPr/>
              </a:pPr>
              <a:t>372</a:t>
            </a:fld>
            <a:endParaRPr lang="en-US" sz="1400" dirty="0">
              <a:effectLst>
                <a:outerShdw blurRad="38100" dist="38100" dir="2700000" algn="tl">
                  <a:srgbClr val="000000">
                    <a:alpha val="43137"/>
                  </a:srgbClr>
                </a:outerShdw>
              </a:effectLst>
            </a:endParaRPr>
          </a:p>
        </p:txBody>
      </p:sp>
      <p:sp>
        <p:nvSpPr>
          <p:cNvPr id="4" name="テキスト ボックス 3"/>
          <p:cNvSpPr txBox="1"/>
          <p:nvPr/>
        </p:nvSpPr>
        <p:spPr>
          <a:xfrm>
            <a:off x="7020272" y="4149080"/>
            <a:ext cx="1944216" cy="738664"/>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380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395</a:t>
            </a:r>
          </a:p>
          <a:p>
            <a:pPr>
              <a:defRPr/>
            </a:pP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610</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661</a:t>
            </a:r>
          </a:p>
          <a:p>
            <a:pPr>
              <a:defRPr/>
            </a:pPr>
            <a:r>
              <a:rPr lang="ja-JP" altLang="en-US" sz="1400" dirty="0" smtClean="0">
                <a:solidFill>
                  <a:srgbClr val="002060"/>
                </a:solidFill>
                <a:latin typeface="HGPｺﾞｼｯｸM" pitchFamily="50" charset="-128"/>
                <a:ea typeface="HGPｺﾞｼｯｸM" pitchFamily="50" charset="-128"/>
              </a:rPr>
              <a:t>様</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927</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908720"/>
            <a:ext cx="8136904" cy="1440160"/>
          </a:xfrm>
          <a:prstGeom prst="rect">
            <a:avLst/>
          </a:prstGeom>
          <a:solidFill>
            <a:srgbClr val="FFFFCC"/>
          </a:solidFill>
          <a:effectLst>
            <a:innerShdw blurRad="63500" dist="50800" dir="13500000">
              <a:prstClr val="black">
                <a:alpha val="50000"/>
              </a:prstClr>
            </a:innerShdw>
          </a:effectLst>
        </p:spPr>
        <p:txBody>
          <a:bodyPr anchor="ctr"/>
          <a:lstStyle/>
          <a:p>
            <a:pPr marL="273050" indent="-273050" fontAlgn="auto">
              <a:spcBef>
                <a:spcPts val="0"/>
              </a:spcBef>
              <a:spcAft>
                <a:spcPts val="0"/>
              </a:spcAft>
              <a:defRPr/>
            </a:pPr>
            <a:r>
              <a:rPr kumimoji="0" lang="ja-JP" altLang="en-US" sz="2400" dirty="0">
                <a:latin typeface="MS UI Gothic" pitchFamily="50" charset="-128"/>
                <a:ea typeface="MS UI Gothic" pitchFamily="50" charset="-128"/>
              </a:rPr>
              <a:t>◆</a:t>
            </a:r>
            <a:r>
              <a:rPr kumimoji="0" lang="ja-JP" altLang="en-US" sz="2400" dirty="0">
                <a:solidFill>
                  <a:srgbClr val="0070C0"/>
                </a:solidFill>
                <a:latin typeface="MS UI Gothic" pitchFamily="50" charset="-128"/>
                <a:ea typeface="MS UI Gothic" pitchFamily="50" charset="-128"/>
              </a:rPr>
              <a:t>エリスロポエチンの価格が低下</a:t>
            </a:r>
            <a:r>
              <a:rPr kumimoji="0" lang="ja-JP" altLang="en-US" sz="2400" dirty="0">
                <a:latin typeface="MS UI Gothic" pitchFamily="50" charset="-128"/>
                <a:ea typeface="MS UI Gothic" pitchFamily="50" charset="-128"/>
              </a:rPr>
              <a:t>し、同じ効能を有するがより低価格であるエポエチンベータペゴル等への置換が進んでいる現状を踏まえ、包括点数を見直す。</a:t>
            </a:r>
            <a:endParaRPr kumimoji="0" lang="ja-JP" altLang="en-US" sz="2200" dirty="0">
              <a:latin typeface="MS UI Gothic" pitchFamily="50" charset="-128"/>
              <a:ea typeface="MS UI Gothic" pitchFamily="50" charset="-128"/>
            </a:endParaRPr>
          </a:p>
        </p:txBody>
      </p:sp>
      <p:sp>
        <p:nvSpPr>
          <p:cNvPr id="7"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人工腎臓等の適正な評価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2C3249BB-DEB1-4D8E-88E2-DA9800BA48F0}" type="slidenum">
              <a:rPr lang="en-US" sz="1400">
                <a:effectLst>
                  <a:outerShdw blurRad="38100" dist="38100" dir="2700000" algn="tl">
                    <a:srgbClr val="000000">
                      <a:alpha val="43137"/>
                    </a:srgbClr>
                  </a:outerShdw>
                </a:effectLst>
              </a:rPr>
              <a:pPr algn="r">
                <a:defRPr/>
              </a:pPr>
              <a:t>373</a:t>
            </a:fld>
            <a:endParaRPr lang="en-US" sz="1400" dirty="0">
              <a:effectLst>
                <a:outerShdw blurRad="38100" dist="38100" dir="2700000" algn="tl">
                  <a:srgbClr val="000000">
                    <a:alpha val="43137"/>
                  </a:srgbClr>
                </a:outerShdw>
              </a:effectLst>
            </a:endParaRPr>
          </a:p>
        </p:txBody>
      </p:sp>
      <p:graphicFrame>
        <p:nvGraphicFramePr>
          <p:cNvPr id="6" name="コンテンツ プレースホルダ 6"/>
          <p:cNvGraphicFramePr>
            <a:graphicFrameLocks/>
          </p:cNvGraphicFramePr>
          <p:nvPr/>
        </p:nvGraphicFramePr>
        <p:xfrm>
          <a:off x="539552" y="2492896"/>
          <a:ext cx="8208912" cy="3223670"/>
        </p:xfrm>
        <a:graphic>
          <a:graphicData uri="http://schemas.openxmlformats.org/drawingml/2006/table">
            <a:tbl>
              <a:tblPr firstRow="1" bandRow="1">
                <a:effectLst>
                  <a:innerShdw blurRad="63500" dist="50800" dir="2700000">
                    <a:prstClr val="black">
                      <a:alpha val="50000"/>
                    </a:prstClr>
                  </a:innerShdw>
                </a:effectLst>
              </a:tblPr>
              <a:tblGrid>
                <a:gridCol w="4176464"/>
                <a:gridCol w="4032448"/>
              </a:tblGrid>
              <a:tr h="310442">
                <a:tc>
                  <a:txBody>
                    <a:bodyPr/>
                    <a:lstStyle/>
                    <a:p>
                      <a:pPr algn="ctr"/>
                      <a:r>
                        <a:rPr kumimoji="1" lang="ja-JP" altLang="en-US" sz="1800" b="1" dirty="0" smtClean="0">
                          <a:solidFill>
                            <a:srgbClr val="FF0000"/>
                          </a:solidFill>
                          <a:latin typeface="MS UI Gothic" pitchFamily="50" charset="-128"/>
                          <a:ea typeface="MS UI Gothic" pitchFamily="50" charset="-128"/>
                        </a:rPr>
                        <a:t>改　定　後</a:t>
                      </a:r>
                      <a:endParaRPr kumimoji="1" lang="ja-JP" altLang="en-US" sz="18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800" dirty="0" smtClean="0">
                          <a:latin typeface="MS UI Gothic" pitchFamily="50" charset="-128"/>
                          <a:ea typeface="MS UI Gothic" pitchFamily="50" charset="-128"/>
                        </a:rPr>
                        <a:t>現　　行</a:t>
                      </a:r>
                      <a:endParaRPr kumimoji="1" lang="ja-JP" altLang="en-US" sz="1800" dirty="0">
                        <a:latin typeface="MS UI Gothic" pitchFamily="50" charset="-128"/>
                        <a:ea typeface="MS UI Gothic" pitchFamily="50" charset="-128"/>
                      </a:endParaRPr>
                    </a:p>
                  </a:txBody>
                  <a:tcPr anchor="ctr">
                    <a:solidFill>
                      <a:schemeClr val="accent5">
                        <a:lumMod val="20000"/>
                        <a:lumOff val="80000"/>
                      </a:schemeClr>
                    </a:solidFill>
                  </a:tcPr>
                </a:tc>
              </a:tr>
              <a:tr h="2857910">
                <a:tc>
                  <a:txBody>
                    <a:bodyPr/>
                    <a:lstStyle/>
                    <a:p>
                      <a:pPr>
                        <a:spcAft>
                          <a:spcPts val="600"/>
                        </a:spcAft>
                      </a:pPr>
                      <a:r>
                        <a:rPr kumimoji="1" lang="en-US" altLang="ja-JP" sz="2000" baseline="0" dirty="0" smtClean="0">
                          <a:solidFill>
                            <a:schemeClr val="tx1"/>
                          </a:solidFill>
                          <a:latin typeface="MS UI Gothic" pitchFamily="50" charset="-128"/>
                          <a:ea typeface="MS UI Gothic" pitchFamily="50" charset="-128"/>
                          <a:cs typeface="+mn-cs"/>
                        </a:rPr>
                        <a:t>J038</a:t>
                      </a:r>
                      <a:r>
                        <a:rPr kumimoji="1" lang="ja-JP" altLang="en-US" sz="2000" baseline="0" dirty="0" smtClean="0">
                          <a:solidFill>
                            <a:schemeClr val="tx1"/>
                          </a:solidFill>
                          <a:latin typeface="MS UI Gothic" pitchFamily="50" charset="-128"/>
                          <a:ea typeface="MS UI Gothic" pitchFamily="50" charset="-128"/>
                          <a:cs typeface="+mn-cs"/>
                        </a:rPr>
                        <a:t>　人工腎臓（１日につき）</a:t>
                      </a:r>
                    </a:p>
                    <a:p>
                      <a:r>
                        <a:rPr kumimoji="1" lang="ja-JP" altLang="en-US" sz="2000" baseline="0" dirty="0" smtClean="0">
                          <a:solidFill>
                            <a:schemeClr val="tx1"/>
                          </a:solidFill>
                          <a:latin typeface="MS UI Gothic" pitchFamily="50" charset="-128"/>
                          <a:ea typeface="MS UI Gothic" pitchFamily="50" charset="-128"/>
                          <a:cs typeface="+mn-cs"/>
                        </a:rPr>
                        <a:t>　１　慢性維持透析を行った場合</a:t>
                      </a:r>
                    </a:p>
                    <a:p>
                      <a:pPr marL="355600" indent="0"/>
                      <a:r>
                        <a:rPr kumimoji="1" lang="ja-JP" altLang="en-US" sz="2000" baseline="0" dirty="0" smtClean="0">
                          <a:solidFill>
                            <a:schemeClr val="tx1"/>
                          </a:solidFill>
                          <a:latin typeface="MS UI Gothic" pitchFamily="50" charset="-128"/>
                          <a:ea typeface="MS UI Gothic" pitchFamily="50" charset="-128"/>
                          <a:cs typeface="+mn-cs"/>
                        </a:rPr>
                        <a:t>イ　４時間未満の場合</a:t>
                      </a:r>
                      <a:endParaRPr kumimoji="1" lang="en-US" altLang="ja-JP" sz="2000" baseline="0" dirty="0" smtClean="0">
                        <a:solidFill>
                          <a:schemeClr val="tx1"/>
                        </a:solidFill>
                        <a:latin typeface="MS UI Gothic" pitchFamily="50" charset="-128"/>
                        <a:ea typeface="MS UI Gothic" pitchFamily="50" charset="-128"/>
                        <a:cs typeface="+mn-cs"/>
                      </a:endParaRPr>
                    </a:p>
                    <a:p>
                      <a:pPr marL="355600" indent="0"/>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2000" b="1" baseline="0" dirty="0" smtClean="0">
                          <a:solidFill>
                            <a:srgbClr val="FF0000"/>
                          </a:solidFill>
                          <a:latin typeface="MS UI Gothic" pitchFamily="50" charset="-128"/>
                          <a:ea typeface="MS UI Gothic" pitchFamily="50" charset="-128"/>
                          <a:cs typeface="+mn-cs"/>
                        </a:rPr>
                        <a:t>２</a:t>
                      </a:r>
                      <a:r>
                        <a:rPr kumimoji="1" lang="en-US" altLang="ja-JP" sz="2000" b="1" baseline="0" dirty="0" smtClean="0">
                          <a:solidFill>
                            <a:srgbClr val="FF0000"/>
                          </a:solidFill>
                          <a:latin typeface="MS UI Gothic" pitchFamily="50" charset="-128"/>
                          <a:ea typeface="MS UI Gothic" pitchFamily="50" charset="-128"/>
                          <a:cs typeface="+mn-cs"/>
                        </a:rPr>
                        <a:t>,</a:t>
                      </a:r>
                      <a:r>
                        <a:rPr kumimoji="1" lang="ja-JP" altLang="en-US" sz="2000" b="1" baseline="0" dirty="0" smtClean="0">
                          <a:solidFill>
                            <a:srgbClr val="FF0000"/>
                          </a:solidFill>
                          <a:latin typeface="MS UI Gothic" pitchFamily="50" charset="-128"/>
                          <a:ea typeface="MS UI Gothic" pitchFamily="50" charset="-128"/>
                          <a:cs typeface="+mn-cs"/>
                        </a:rPr>
                        <a:t>０４０点（改）</a:t>
                      </a:r>
                      <a:endParaRPr kumimoji="1" lang="en-US" altLang="ja-JP" sz="2000" b="1" baseline="0" dirty="0" smtClean="0">
                        <a:solidFill>
                          <a:srgbClr val="FF0000"/>
                        </a:solidFill>
                        <a:latin typeface="MS UI Gothic" pitchFamily="50" charset="-128"/>
                        <a:ea typeface="MS UI Gothic" pitchFamily="50" charset="-128"/>
                        <a:cs typeface="+mn-cs"/>
                      </a:endParaRPr>
                    </a:p>
                    <a:p>
                      <a:pPr marL="355600" indent="0"/>
                      <a:r>
                        <a:rPr kumimoji="1" lang="ja-JP" altLang="en-US" sz="2000" baseline="0" dirty="0" smtClean="0">
                          <a:solidFill>
                            <a:schemeClr val="tx1"/>
                          </a:solidFill>
                          <a:latin typeface="MS UI Gothic" pitchFamily="50" charset="-128"/>
                          <a:ea typeface="MS UI Gothic" pitchFamily="50" charset="-128"/>
                          <a:cs typeface="+mn-cs"/>
                        </a:rPr>
                        <a:t>ロ　４時間以上５時間未満の場合</a:t>
                      </a:r>
                    </a:p>
                    <a:p>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2000" b="1" baseline="0" dirty="0" smtClean="0">
                          <a:solidFill>
                            <a:srgbClr val="FF0000"/>
                          </a:solidFill>
                          <a:latin typeface="MS UI Gothic" pitchFamily="50" charset="-128"/>
                          <a:ea typeface="MS UI Gothic" pitchFamily="50" charset="-128"/>
                          <a:cs typeface="+mn-cs"/>
                        </a:rPr>
                        <a:t>２</a:t>
                      </a:r>
                      <a:r>
                        <a:rPr kumimoji="1" lang="en-US" altLang="ja-JP" sz="2000" b="1" baseline="0" dirty="0" smtClean="0">
                          <a:solidFill>
                            <a:srgbClr val="FF0000"/>
                          </a:solidFill>
                          <a:latin typeface="MS UI Gothic" pitchFamily="50" charset="-128"/>
                          <a:ea typeface="MS UI Gothic" pitchFamily="50" charset="-128"/>
                          <a:cs typeface="+mn-cs"/>
                        </a:rPr>
                        <a:t>,</a:t>
                      </a:r>
                      <a:r>
                        <a:rPr kumimoji="1" lang="ja-JP" altLang="en-US" sz="2000" b="1" baseline="0" dirty="0" smtClean="0">
                          <a:solidFill>
                            <a:srgbClr val="FF0000"/>
                          </a:solidFill>
                          <a:latin typeface="MS UI Gothic" pitchFamily="50" charset="-128"/>
                          <a:ea typeface="MS UI Gothic" pitchFamily="50" charset="-128"/>
                          <a:cs typeface="+mn-cs"/>
                        </a:rPr>
                        <a:t>２０５点（改）</a:t>
                      </a:r>
                      <a:endParaRPr kumimoji="1" lang="en-US" altLang="ja-JP" sz="2000" b="1" baseline="0" dirty="0" smtClean="0">
                        <a:solidFill>
                          <a:srgbClr val="FF0000"/>
                        </a:solidFill>
                        <a:latin typeface="MS UI Gothic" pitchFamily="50" charset="-128"/>
                        <a:ea typeface="MS UI Gothic" pitchFamily="50" charset="-128"/>
                        <a:cs typeface="+mn-cs"/>
                      </a:endParaRPr>
                    </a:p>
                    <a:p>
                      <a:pPr marL="355600" indent="0"/>
                      <a:r>
                        <a:rPr kumimoji="1" lang="ja-JP" altLang="en-US" sz="2000" baseline="0" dirty="0" smtClean="0">
                          <a:solidFill>
                            <a:schemeClr val="tx1"/>
                          </a:solidFill>
                          <a:latin typeface="MS UI Gothic" pitchFamily="50" charset="-128"/>
                          <a:ea typeface="MS UI Gothic" pitchFamily="50" charset="-128"/>
                          <a:cs typeface="+mn-cs"/>
                        </a:rPr>
                        <a:t>ハ　５時間以上の場合</a:t>
                      </a:r>
                    </a:p>
                    <a:p>
                      <a:r>
                        <a:rPr kumimoji="1" lang="ja-JP" altLang="en-US" sz="2000" baseline="0" dirty="0" smtClean="0">
                          <a:solidFill>
                            <a:schemeClr val="tx1"/>
                          </a:solidFill>
                          <a:latin typeface="MS UI Gothic" pitchFamily="50" charset="-128"/>
                          <a:ea typeface="MS UI Gothic" pitchFamily="50" charset="-128"/>
                          <a:cs typeface="+mn-cs"/>
                        </a:rPr>
                        <a:t>　　　　　　　　　　　　　　</a:t>
                      </a:r>
                      <a:r>
                        <a:rPr kumimoji="1" lang="ja-JP" altLang="en-US" sz="2000" b="1" baseline="0" dirty="0" smtClean="0">
                          <a:solidFill>
                            <a:srgbClr val="FF0000"/>
                          </a:solidFill>
                          <a:latin typeface="MS UI Gothic" pitchFamily="50" charset="-128"/>
                          <a:ea typeface="MS UI Gothic" pitchFamily="50" charset="-128"/>
                          <a:cs typeface="+mn-cs"/>
                        </a:rPr>
                        <a:t>２</a:t>
                      </a:r>
                      <a:r>
                        <a:rPr kumimoji="1" lang="en-US" altLang="ja-JP" sz="2000" b="1" baseline="0" dirty="0" smtClean="0">
                          <a:solidFill>
                            <a:srgbClr val="FF0000"/>
                          </a:solidFill>
                          <a:latin typeface="MS UI Gothic" pitchFamily="50" charset="-128"/>
                          <a:ea typeface="MS UI Gothic" pitchFamily="50" charset="-128"/>
                          <a:cs typeface="+mn-cs"/>
                        </a:rPr>
                        <a:t>,</a:t>
                      </a:r>
                      <a:r>
                        <a:rPr kumimoji="1" lang="ja-JP" altLang="en-US" sz="2000" b="1" baseline="0" dirty="0" smtClean="0">
                          <a:solidFill>
                            <a:srgbClr val="FF0000"/>
                          </a:solidFill>
                          <a:latin typeface="MS UI Gothic" pitchFamily="50" charset="-128"/>
                          <a:ea typeface="MS UI Gothic" pitchFamily="50" charset="-128"/>
                          <a:cs typeface="+mn-cs"/>
                        </a:rPr>
                        <a:t>３４０点（改）</a:t>
                      </a:r>
                      <a:endParaRPr kumimoji="1" lang="ja-JP" altLang="en-US" sz="2000" b="1" u="sng"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a:spcAft>
                          <a:spcPts val="600"/>
                        </a:spcAft>
                      </a:pPr>
                      <a:r>
                        <a:rPr kumimoji="1" lang="en-US" altLang="ja-JP" sz="2000" baseline="0" dirty="0" smtClean="0">
                          <a:solidFill>
                            <a:schemeClr val="tx1"/>
                          </a:solidFill>
                          <a:latin typeface="MS UI Gothic" pitchFamily="50" charset="-128"/>
                          <a:ea typeface="MS UI Gothic" pitchFamily="50" charset="-128"/>
                          <a:cs typeface="+mn-cs"/>
                        </a:rPr>
                        <a:t>J038</a:t>
                      </a:r>
                      <a:r>
                        <a:rPr kumimoji="1" lang="ja-JP" altLang="en-US" sz="2000" baseline="0" dirty="0" smtClean="0">
                          <a:solidFill>
                            <a:schemeClr val="tx1"/>
                          </a:solidFill>
                          <a:latin typeface="MS UI Gothic" pitchFamily="50" charset="-128"/>
                          <a:ea typeface="MS UI Gothic" pitchFamily="50" charset="-128"/>
                          <a:cs typeface="+mn-cs"/>
                        </a:rPr>
                        <a:t>　人工腎臓（１日につき）</a:t>
                      </a:r>
                    </a:p>
                    <a:p>
                      <a:r>
                        <a:rPr kumimoji="1" lang="ja-JP" altLang="en-US" sz="2000" baseline="0" dirty="0" smtClean="0">
                          <a:solidFill>
                            <a:schemeClr val="tx1"/>
                          </a:solidFill>
                          <a:latin typeface="MS UI Gothic" pitchFamily="50" charset="-128"/>
                          <a:ea typeface="MS UI Gothic" pitchFamily="50" charset="-128"/>
                          <a:cs typeface="+mn-cs"/>
                        </a:rPr>
                        <a:t>　１　慢性維持透析を行った場合</a:t>
                      </a:r>
                    </a:p>
                    <a:p>
                      <a:pPr marL="355600" indent="0"/>
                      <a:r>
                        <a:rPr kumimoji="1" lang="ja-JP" altLang="en-US" sz="2000" baseline="0" dirty="0" smtClean="0">
                          <a:solidFill>
                            <a:schemeClr val="tx1"/>
                          </a:solidFill>
                          <a:latin typeface="MS UI Gothic" pitchFamily="50" charset="-128"/>
                          <a:ea typeface="MS UI Gothic" pitchFamily="50" charset="-128"/>
                          <a:cs typeface="+mn-cs"/>
                        </a:rPr>
                        <a:t>イ　４時間未満の場合</a:t>
                      </a:r>
                      <a:endParaRPr kumimoji="1" lang="en-US" altLang="ja-JP" sz="2000" baseline="0" dirty="0" smtClean="0">
                        <a:solidFill>
                          <a:schemeClr val="tx1"/>
                        </a:solidFill>
                        <a:latin typeface="MS UI Gothic" pitchFamily="50" charset="-128"/>
                        <a:ea typeface="MS UI Gothic" pitchFamily="50" charset="-128"/>
                        <a:cs typeface="+mn-cs"/>
                      </a:endParaRPr>
                    </a:p>
                    <a:p>
                      <a:pPr marL="355600" indent="0"/>
                      <a:r>
                        <a:rPr kumimoji="1" lang="ja-JP" altLang="en-US" sz="2000" b="1" u="none" baseline="0" dirty="0" smtClean="0">
                          <a:solidFill>
                            <a:schemeClr val="tx1"/>
                          </a:solidFill>
                          <a:latin typeface="MS UI Gothic" pitchFamily="50" charset="-128"/>
                          <a:ea typeface="MS UI Gothic" pitchFamily="50" charset="-128"/>
                          <a:cs typeface="+mn-cs"/>
                        </a:rPr>
                        <a:t>　　　　　　　　　　　　　</a:t>
                      </a:r>
                      <a:r>
                        <a:rPr kumimoji="1" lang="ja-JP" altLang="en-US" sz="2000" b="1" u="sng" baseline="0" dirty="0" smtClean="0">
                          <a:solidFill>
                            <a:schemeClr val="tx1"/>
                          </a:solidFill>
                          <a:latin typeface="MS UI Gothic" pitchFamily="50" charset="-128"/>
                          <a:ea typeface="MS UI Gothic" pitchFamily="50" charset="-128"/>
                          <a:cs typeface="+mn-cs"/>
                        </a:rPr>
                        <a:t>２</a:t>
                      </a:r>
                      <a:r>
                        <a:rPr kumimoji="1" lang="en-US" altLang="ja-JP" sz="2000" b="1" u="sng" baseline="0" dirty="0" smtClean="0">
                          <a:solidFill>
                            <a:schemeClr val="tx1"/>
                          </a:solidFill>
                          <a:latin typeface="MS UI Gothic" pitchFamily="50" charset="-128"/>
                          <a:ea typeface="MS UI Gothic" pitchFamily="50" charset="-128"/>
                          <a:cs typeface="+mn-cs"/>
                        </a:rPr>
                        <a:t>,</a:t>
                      </a:r>
                      <a:r>
                        <a:rPr kumimoji="1" lang="ja-JP" altLang="en-US" sz="2000" b="1" u="sng" baseline="0" dirty="0" smtClean="0">
                          <a:solidFill>
                            <a:schemeClr val="tx1"/>
                          </a:solidFill>
                          <a:latin typeface="MS UI Gothic" pitchFamily="50" charset="-128"/>
                          <a:ea typeface="MS UI Gothic" pitchFamily="50" charset="-128"/>
                          <a:cs typeface="+mn-cs"/>
                        </a:rPr>
                        <a:t>０７５点</a:t>
                      </a:r>
                    </a:p>
                    <a:p>
                      <a:pPr marL="355600" indent="0"/>
                      <a:r>
                        <a:rPr kumimoji="1" lang="ja-JP" altLang="en-US" sz="2000" baseline="0" dirty="0" smtClean="0">
                          <a:solidFill>
                            <a:schemeClr val="tx1"/>
                          </a:solidFill>
                          <a:latin typeface="MS UI Gothic" pitchFamily="50" charset="-128"/>
                          <a:ea typeface="MS UI Gothic" pitchFamily="50" charset="-128"/>
                          <a:cs typeface="+mn-cs"/>
                        </a:rPr>
                        <a:t>ロ　４時間以上５時間未満の場合</a:t>
                      </a:r>
                      <a:endParaRPr kumimoji="1" lang="en-US" altLang="ja-JP" sz="2000" baseline="0" dirty="0" smtClean="0">
                        <a:solidFill>
                          <a:schemeClr val="tx1"/>
                        </a:solidFill>
                        <a:latin typeface="MS UI Gothic" pitchFamily="50" charset="-128"/>
                        <a:ea typeface="MS UI Gothic" pitchFamily="50" charset="-128"/>
                        <a:cs typeface="+mn-cs"/>
                      </a:endParaRPr>
                    </a:p>
                    <a:p>
                      <a:r>
                        <a:rPr kumimoji="1" lang="ja-JP" altLang="en-US" sz="2000" b="1" u="none" baseline="0" dirty="0" smtClean="0">
                          <a:solidFill>
                            <a:schemeClr val="tx1"/>
                          </a:solidFill>
                          <a:latin typeface="MS UI Gothic" pitchFamily="50" charset="-128"/>
                          <a:ea typeface="MS UI Gothic" pitchFamily="50" charset="-128"/>
                          <a:cs typeface="+mn-cs"/>
                        </a:rPr>
                        <a:t>　　　　　　　　　　　　　　　</a:t>
                      </a:r>
                      <a:r>
                        <a:rPr kumimoji="1" lang="ja-JP" altLang="en-US" sz="2000" b="1" u="sng" baseline="0" dirty="0" smtClean="0">
                          <a:solidFill>
                            <a:schemeClr val="tx1"/>
                          </a:solidFill>
                          <a:latin typeface="MS UI Gothic" pitchFamily="50" charset="-128"/>
                          <a:ea typeface="MS UI Gothic" pitchFamily="50" charset="-128"/>
                          <a:cs typeface="+mn-cs"/>
                        </a:rPr>
                        <a:t>２</a:t>
                      </a:r>
                      <a:r>
                        <a:rPr kumimoji="1" lang="en-US" altLang="ja-JP" sz="2000" b="1" u="sng" baseline="0" dirty="0" smtClean="0">
                          <a:solidFill>
                            <a:schemeClr val="tx1"/>
                          </a:solidFill>
                          <a:latin typeface="MS UI Gothic" pitchFamily="50" charset="-128"/>
                          <a:ea typeface="MS UI Gothic" pitchFamily="50" charset="-128"/>
                          <a:cs typeface="+mn-cs"/>
                        </a:rPr>
                        <a:t>,</a:t>
                      </a:r>
                      <a:r>
                        <a:rPr kumimoji="1" lang="ja-JP" altLang="en-US" sz="2000" b="1" u="sng" baseline="0" dirty="0" smtClean="0">
                          <a:solidFill>
                            <a:schemeClr val="tx1"/>
                          </a:solidFill>
                          <a:latin typeface="MS UI Gothic" pitchFamily="50" charset="-128"/>
                          <a:ea typeface="MS UI Gothic" pitchFamily="50" charset="-128"/>
                          <a:cs typeface="+mn-cs"/>
                        </a:rPr>
                        <a:t>２３５点</a:t>
                      </a:r>
                    </a:p>
                    <a:p>
                      <a:pPr marL="355600" indent="0"/>
                      <a:r>
                        <a:rPr kumimoji="1" lang="ja-JP" altLang="en-US" sz="2000" baseline="0" dirty="0" smtClean="0">
                          <a:solidFill>
                            <a:schemeClr val="tx1"/>
                          </a:solidFill>
                          <a:latin typeface="MS UI Gothic" pitchFamily="50" charset="-128"/>
                          <a:ea typeface="MS UI Gothic" pitchFamily="50" charset="-128"/>
                          <a:cs typeface="+mn-cs"/>
                        </a:rPr>
                        <a:t>ハ　５時間以上の場合</a:t>
                      </a:r>
                    </a:p>
                    <a:p>
                      <a:r>
                        <a:rPr kumimoji="1" lang="ja-JP" altLang="en-US" sz="2000" b="1" u="none" baseline="0" dirty="0" smtClean="0">
                          <a:solidFill>
                            <a:schemeClr val="tx1"/>
                          </a:solidFill>
                          <a:latin typeface="MS UI Gothic" pitchFamily="50" charset="-128"/>
                          <a:ea typeface="MS UI Gothic" pitchFamily="50" charset="-128"/>
                          <a:cs typeface="+mn-cs"/>
                        </a:rPr>
                        <a:t>　　　　　　　　　　　　　　　</a:t>
                      </a:r>
                      <a:r>
                        <a:rPr kumimoji="1" lang="ja-JP" altLang="en-US" sz="2000" b="1" u="sng" baseline="0" dirty="0" smtClean="0">
                          <a:solidFill>
                            <a:schemeClr val="tx1"/>
                          </a:solidFill>
                          <a:latin typeface="MS UI Gothic" pitchFamily="50" charset="-128"/>
                          <a:ea typeface="MS UI Gothic" pitchFamily="50" charset="-128"/>
                          <a:cs typeface="+mn-cs"/>
                        </a:rPr>
                        <a:t>２</a:t>
                      </a:r>
                      <a:r>
                        <a:rPr kumimoji="1" lang="en-US" altLang="ja-JP" sz="2000" b="1" u="sng" baseline="0" dirty="0" smtClean="0">
                          <a:solidFill>
                            <a:schemeClr val="tx1"/>
                          </a:solidFill>
                          <a:latin typeface="MS UI Gothic" pitchFamily="50" charset="-128"/>
                          <a:ea typeface="MS UI Gothic" pitchFamily="50" charset="-128"/>
                          <a:cs typeface="+mn-cs"/>
                        </a:rPr>
                        <a:t>,</a:t>
                      </a:r>
                      <a:r>
                        <a:rPr kumimoji="1" lang="ja-JP" altLang="en-US" sz="2000" b="1" u="sng" baseline="0" dirty="0" smtClean="0">
                          <a:solidFill>
                            <a:schemeClr val="tx1"/>
                          </a:solidFill>
                          <a:latin typeface="MS UI Gothic" pitchFamily="50" charset="-128"/>
                          <a:ea typeface="MS UI Gothic" pitchFamily="50" charset="-128"/>
                          <a:cs typeface="+mn-cs"/>
                        </a:rPr>
                        <a:t>３７０点</a:t>
                      </a:r>
                      <a:endParaRPr kumimoji="1" lang="en-US" altLang="ja-JP" sz="2000" b="1" u="sng" baseline="0" dirty="0" smtClean="0">
                        <a:solidFill>
                          <a:srgbClr val="FF0000"/>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テキスト ボックス 8"/>
          <p:cNvSpPr txBox="1"/>
          <p:nvPr/>
        </p:nvSpPr>
        <p:spPr>
          <a:xfrm>
            <a:off x="5940152" y="2060848"/>
            <a:ext cx="3024336"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点</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380</a:t>
            </a:r>
            <a:r>
              <a:rPr lang="ja-JP" altLang="en-US" sz="1400" dirty="0" err="1" smtClean="0">
                <a:solidFill>
                  <a:srgbClr val="002060"/>
                </a:solidFill>
                <a:latin typeface="HGPｺﾞｼｯｸM" pitchFamily="50" charset="-128"/>
                <a:ea typeface="HGPｺﾞｼｯｸM" pitchFamily="50" charset="-128"/>
              </a:rPr>
              <a:t>，</a:t>
            </a:r>
            <a:r>
              <a:rPr lang="ja-JP" altLang="en-US" sz="1400" dirty="0">
                <a:solidFill>
                  <a:srgbClr val="002060"/>
                </a:solidFill>
                <a:latin typeface="HGPｺﾞｼｯｸM" pitchFamily="50" charset="-128"/>
                <a:ea typeface="HGPｺﾞｼｯｸM" pitchFamily="50" charset="-128"/>
              </a:rPr>
              <a:t>留</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395</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施告</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610</a:t>
            </a:r>
            <a:r>
              <a:rPr lang="ja-JP" altLang="en-US" sz="1400" dirty="0" smtClean="0">
                <a:solidFill>
                  <a:srgbClr val="002060"/>
                </a:solidFill>
                <a:latin typeface="HGPｺﾞｼｯｸM" pitchFamily="50" charset="-128"/>
                <a:ea typeface="HGPｺﾞｼｯｸM" pitchFamily="50" charset="-128"/>
              </a:rPr>
              <a:t>・</a:t>
            </a:r>
            <a:r>
              <a:rPr lang="en-US" altLang="ja-JP" sz="1400" dirty="0" smtClean="0">
                <a:solidFill>
                  <a:srgbClr val="002060"/>
                </a:solidFill>
                <a:latin typeface="HGPｺﾞｼｯｸM" pitchFamily="50" charset="-128"/>
                <a:ea typeface="HGPｺﾞｼｯｸM" pitchFamily="50" charset="-128"/>
              </a:rPr>
              <a:t>620</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8313" y="1268413"/>
            <a:ext cx="8229600" cy="2089150"/>
          </a:xfrm>
        </p:spPr>
        <p:txBody>
          <a:bodyPr anchor="ctr"/>
          <a:lstStyle/>
          <a:p>
            <a:pPr eaLnBrk="1" fontAlgn="auto" hangingPunct="1">
              <a:spcBef>
                <a:spcPts val="0"/>
              </a:spcBef>
              <a:spcAft>
                <a:spcPts val="1200"/>
              </a:spcAft>
              <a:defRPr/>
            </a:pP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特掲診療料</a:t>
            </a: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t>
            </a:r>
            <a:r>
              <a:rPr lang="ja-JP" altLang="en-US" sz="4000" b="1" u="sng" spc="6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手　　術</a:t>
            </a:r>
            <a:endParaRPr lang="ja-JP" altLang="en-US" sz="4000" b="1" u="sng" spc="6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スライド番号プレースホルダ 7"/>
          <p:cNvSpPr>
            <a:spLocks noGrp="1"/>
          </p:cNvSpPr>
          <p:nvPr>
            <p:ph type="sldNum" sz="quarter" idx="11"/>
          </p:nvPr>
        </p:nvSpPr>
        <p:spPr>
          <a:xfrm>
            <a:off x="6840538" y="6480175"/>
            <a:ext cx="2133600" cy="339725"/>
          </a:xfrm>
        </p:spPr>
        <p:txBody>
          <a:bodyPr/>
          <a:lstStyle/>
          <a:p>
            <a:pPr algn="r">
              <a:defRPr/>
            </a:pPr>
            <a:fld id="{04AF1B54-1096-4966-B15A-4F826D7C8763}" type="slidenum">
              <a:rPr lang="en-US" sz="1400">
                <a:effectLst>
                  <a:outerShdw blurRad="38100" dist="38100" dir="2700000" algn="tl">
                    <a:srgbClr val="000000">
                      <a:alpha val="43137"/>
                    </a:srgbClr>
                  </a:outerShdw>
                </a:effectLst>
              </a:rPr>
              <a:pPr algn="r">
                <a:defRPr/>
              </a:pPr>
              <a:t>374</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0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医療技術の適切な評価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5DB32E61-F497-4CE2-AD43-8D0E0C08C64E}" type="slidenum">
              <a:rPr lang="en-US" sz="1400">
                <a:effectLst>
                  <a:outerShdw blurRad="38100" dist="38100" dir="2700000" algn="tl">
                    <a:srgbClr val="000000">
                      <a:alpha val="43137"/>
                    </a:srgbClr>
                  </a:outerShdw>
                </a:effectLst>
              </a:rPr>
              <a:pPr algn="r">
                <a:defRPr/>
              </a:pPr>
              <a:t>375</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908720"/>
            <a:ext cx="8208912" cy="5688632"/>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600"/>
              </a:spcAft>
              <a:defRPr/>
            </a:pPr>
            <a:r>
              <a:rPr kumimoji="0" lang="ja-JP" altLang="en-US" sz="2800" dirty="0">
                <a:latin typeface="MS UI Gothic" pitchFamily="50" charset="-128"/>
                <a:ea typeface="MS UI Gothic" pitchFamily="50" charset="-128"/>
              </a:rPr>
              <a:t>◆手術料の適切な評価</a:t>
            </a:r>
          </a:p>
          <a:p>
            <a:pPr marL="177800" indent="273050" fontAlgn="auto">
              <a:spcBef>
                <a:spcPts val="0"/>
              </a:spcBef>
              <a:spcAft>
                <a:spcPts val="600"/>
              </a:spcAft>
              <a:defRPr/>
            </a:pPr>
            <a:r>
              <a:rPr kumimoji="0" lang="ja-JP" altLang="en-US" sz="2200" dirty="0">
                <a:latin typeface="MS UI Gothic" pitchFamily="50" charset="-128"/>
                <a:ea typeface="MS UI Gothic" pitchFamily="50" charset="-128"/>
              </a:rPr>
              <a:t>平成２２年度の診療報酬改定における手術料の引き上げの効果に鑑み、我が国における手術の技術水準を確保するため、</a:t>
            </a:r>
            <a:r>
              <a:rPr kumimoji="0" lang="ja-JP" altLang="en-US" sz="2200" dirty="0">
                <a:solidFill>
                  <a:srgbClr val="0070C0"/>
                </a:solidFill>
                <a:latin typeface="MS UI Gothic" pitchFamily="50" charset="-128"/>
                <a:ea typeface="MS UI Gothic" pitchFamily="50" charset="-128"/>
              </a:rPr>
              <a:t>最新の外保連試案の評価を参考に、手術料について適切な評価</a:t>
            </a:r>
            <a:r>
              <a:rPr kumimoji="0" lang="ja-JP" altLang="en-US" sz="2200" dirty="0">
                <a:latin typeface="MS UI Gothic" pitchFamily="50" charset="-128"/>
                <a:ea typeface="MS UI Gothic" pitchFamily="50" charset="-128"/>
              </a:rPr>
              <a:t>を行う。</a:t>
            </a:r>
          </a:p>
          <a:p>
            <a:pPr marL="177800" fontAlgn="auto">
              <a:spcBef>
                <a:spcPts val="0"/>
              </a:spcBef>
              <a:spcAft>
                <a:spcPts val="600"/>
              </a:spcAft>
              <a:defRPr/>
            </a:pPr>
            <a:r>
              <a:rPr kumimoji="0" lang="en-US" altLang="ja-JP" sz="2200" dirty="0">
                <a:latin typeface="MS UI Gothic" pitchFamily="50" charset="-128"/>
                <a:ea typeface="MS UI Gothic" pitchFamily="50" charset="-128"/>
              </a:rPr>
              <a:t>(1)</a:t>
            </a:r>
            <a:r>
              <a:rPr kumimoji="0" lang="ja-JP" altLang="en-US" sz="2200" dirty="0">
                <a:latin typeface="MS UI Gothic" pitchFamily="50" charset="-128"/>
                <a:ea typeface="MS UI Gothic" pitchFamily="50" charset="-128"/>
              </a:rPr>
              <a:t>　外保連試案を活用した手術料の引き上げ</a:t>
            </a:r>
          </a:p>
          <a:p>
            <a:pPr marL="450850" indent="261938" fontAlgn="auto">
              <a:spcBef>
                <a:spcPts val="0"/>
              </a:spcBef>
              <a:spcAft>
                <a:spcPts val="0"/>
              </a:spcAft>
              <a:defRPr/>
            </a:pPr>
            <a:r>
              <a:rPr kumimoji="0" lang="ja-JP" altLang="en-US" sz="2200" dirty="0">
                <a:solidFill>
                  <a:srgbClr val="0070C0"/>
                </a:solidFill>
                <a:latin typeface="MS UI Gothic" pitchFamily="50" charset="-128"/>
                <a:ea typeface="MS UI Gothic" pitchFamily="50" charset="-128"/>
              </a:rPr>
              <a:t>「外保連試案第８版」</a:t>
            </a:r>
            <a:r>
              <a:rPr kumimoji="0" lang="ja-JP" altLang="en-US" sz="2200" dirty="0">
                <a:latin typeface="MS UI Gothic" pitchFamily="50" charset="-128"/>
                <a:ea typeface="MS UI Gothic" pitchFamily="50" charset="-128"/>
              </a:rPr>
              <a:t>における技術度・協力者数・時間に基づき、診療報酬における手術の相対的な評価をより精緻化する。中でも、</a:t>
            </a:r>
            <a:r>
              <a:rPr kumimoji="0" lang="ja-JP" altLang="en-US" sz="2200" dirty="0">
                <a:solidFill>
                  <a:srgbClr val="0070C0"/>
                </a:solidFill>
                <a:latin typeface="MS UI Gothic" pitchFamily="50" charset="-128"/>
                <a:ea typeface="MS UI Gothic" pitchFamily="50" charset="-128"/>
              </a:rPr>
              <a:t>高度な専門性を要する手術や緊急対応が必要となる手術</a:t>
            </a:r>
            <a:r>
              <a:rPr kumimoji="0" lang="ja-JP" altLang="en-US" sz="2200" dirty="0">
                <a:latin typeface="MS UI Gothic" pitchFamily="50" charset="-128"/>
                <a:ea typeface="MS UI Gothic" pitchFamily="50" charset="-128"/>
              </a:rPr>
              <a:t>などをより重点的に評価する。</a:t>
            </a:r>
          </a:p>
          <a:p>
            <a:pPr marL="177800" fontAlgn="auto">
              <a:spcBef>
                <a:spcPts val="1200"/>
              </a:spcBef>
              <a:spcAft>
                <a:spcPts val="600"/>
              </a:spcAft>
              <a:defRPr/>
            </a:pPr>
            <a:r>
              <a:rPr kumimoji="0" lang="en-US" altLang="zh-TW" sz="2200" dirty="0">
                <a:latin typeface="MS UI Gothic" pitchFamily="50" charset="-128"/>
                <a:ea typeface="MS UI Gothic" pitchFamily="50" charset="-128"/>
              </a:rPr>
              <a:t>(2)</a:t>
            </a:r>
            <a:r>
              <a:rPr kumimoji="0" lang="ja-JP" altLang="en-US" sz="2200" dirty="0">
                <a:latin typeface="MS UI Gothic" pitchFamily="50" charset="-128"/>
                <a:ea typeface="MS UI Gothic" pitchFamily="50" charset="-128"/>
              </a:rPr>
              <a:t>　</a:t>
            </a:r>
            <a:r>
              <a:rPr kumimoji="0" lang="zh-TW" altLang="en-US" sz="2200" dirty="0">
                <a:latin typeface="MS UI Gothic" pitchFamily="50" charset="-128"/>
                <a:ea typeface="MS UI Gothic" pitchFamily="50" charset="-128"/>
              </a:rPr>
              <a:t>評価対象手術</a:t>
            </a:r>
          </a:p>
          <a:p>
            <a:pPr marL="450850" indent="261938" fontAlgn="auto">
              <a:spcBef>
                <a:spcPts val="0"/>
              </a:spcBef>
              <a:spcAft>
                <a:spcPts val="0"/>
              </a:spcAft>
              <a:defRPr/>
            </a:pPr>
            <a:r>
              <a:rPr kumimoji="0" lang="ja-JP" altLang="en-US" sz="2200" dirty="0">
                <a:latin typeface="MS UI Gothic" pitchFamily="50" charset="-128"/>
                <a:ea typeface="MS UI Gothic" pitchFamily="50" charset="-128"/>
              </a:rPr>
              <a:t>手術料の見直しについては、外科系の医師の技術の適切な評価とともに病院勤務医の負担軽減対策の観点もあることから、</a:t>
            </a:r>
            <a:r>
              <a:rPr kumimoji="0" lang="ja-JP" altLang="en-US" sz="2200" dirty="0">
                <a:solidFill>
                  <a:srgbClr val="0070C0"/>
                </a:solidFill>
                <a:latin typeface="MS UI Gothic" pitchFamily="50" charset="-128"/>
                <a:ea typeface="MS UI Gothic" pitchFamily="50" charset="-128"/>
              </a:rPr>
              <a:t>主として入院で実施している手術の中で高度な医療技術を必要とする技術、緊急的な対応を要する頻度の高い手術</a:t>
            </a:r>
            <a:r>
              <a:rPr kumimoji="0" lang="ja-JP" altLang="en-US" sz="2200" dirty="0">
                <a:latin typeface="MS UI Gothic" pitchFamily="50" charset="-128"/>
                <a:ea typeface="MS UI Gothic" pitchFamily="50" charset="-128"/>
              </a:rPr>
              <a:t>を中心に、手術料のうち、材料に係る費用の占める割合にも配慮をしつつ評価を行う。</a:t>
            </a:r>
            <a:endParaRPr kumimoji="0" lang="en-US" altLang="ja-JP" sz="2200" dirty="0">
              <a:latin typeface="MS UI Gothic" pitchFamily="50" charset="-128"/>
              <a:ea typeface="MS UI Gothic" pitchFamily="50" charset="-128"/>
            </a:endParaRPr>
          </a:p>
        </p:txBody>
      </p:sp>
    </p:spTree>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0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医療技術の適切な評価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92149C28-62A1-417B-B89D-331C151F7B32}" type="slidenum">
              <a:rPr lang="en-US" sz="1400">
                <a:effectLst>
                  <a:outerShdw blurRad="38100" dist="38100" dir="2700000" algn="tl">
                    <a:srgbClr val="000000">
                      <a:alpha val="43137"/>
                    </a:srgbClr>
                  </a:outerShdw>
                </a:effectLst>
              </a:rPr>
              <a:pPr algn="r">
                <a:defRPr/>
              </a:pPr>
              <a:t>376</a:t>
            </a:fld>
            <a:endParaRPr lang="en-US" sz="1400" dirty="0">
              <a:effectLst>
                <a:outerShdw blurRad="38100" dist="38100" dir="2700000" algn="tl">
                  <a:srgbClr val="000000">
                    <a:alpha val="43137"/>
                  </a:srgbClr>
                </a:outerShdw>
              </a:effectLst>
            </a:endParaRPr>
          </a:p>
        </p:txBody>
      </p:sp>
      <p:sp>
        <p:nvSpPr>
          <p:cNvPr id="5" name="コンテンツ プレースホルダ 5"/>
          <p:cNvSpPr txBox="1">
            <a:spLocks/>
          </p:cNvSpPr>
          <p:nvPr/>
        </p:nvSpPr>
        <p:spPr>
          <a:xfrm>
            <a:off x="467544" y="1052736"/>
            <a:ext cx="8208912" cy="4824536"/>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800" dirty="0">
                <a:latin typeface="MS UI Gothic" pitchFamily="50" charset="-128"/>
                <a:ea typeface="MS UI Gothic" pitchFamily="50" charset="-128"/>
              </a:rPr>
              <a:t>◆内科的技術の評価</a:t>
            </a:r>
            <a:endParaRPr kumimoji="0" lang="en-US" altLang="ja-JP" sz="2800" dirty="0">
              <a:latin typeface="MS UI Gothic" pitchFamily="50" charset="-128"/>
              <a:ea typeface="MS UI Gothic" pitchFamily="50" charset="-128"/>
            </a:endParaRPr>
          </a:p>
          <a:p>
            <a:pPr fontAlgn="auto">
              <a:spcBef>
                <a:spcPts val="0"/>
              </a:spcBef>
              <a:spcAft>
                <a:spcPts val="0"/>
              </a:spcAft>
              <a:defRPr/>
            </a:pPr>
            <a:endParaRPr kumimoji="0" lang="ja-JP" altLang="en-US" sz="2800" dirty="0">
              <a:latin typeface="MS UI Gothic" pitchFamily="50" charset="-128"/>
              <a:ea typeface="MS UI Gothic" pitchFamily="50" charset="-128"/>
            </a:endParaRPr>
          </a:p>
          <a:p>
            <a:pPr marL="177800" indent="273050" fontAlgn="auto">
              <a:spcBef>
                <a:spcPts val="0"/>
              </a:spcBef>
              <a:spcAft>
                <a:spcPts val="0"/>
              </a:spcAft>
              <a:defRPr/>
            </a:pPr>
            <a:r>
              <a:rPr kumimoji="0" lang="ja-JP" altLang="en-US" sz="2400" dirty="0">
                <a:latin typeface="MS UI Gothic" pitchFamily="50" charset="-128"/>
                <a:ea typeface="MS UI Gothic" pitchFamily="50" charset="-128"/>
              </a:rPr>
              <a:t>外科的な治療のみならず、</a:t>
            </a:r>
            <a:r>
              <a:rPr kumimoji="0" lang="ja-JP" altLang="en-US" sz="2400" dirty="0">
                <a:solidFill>
                  <a:srgbClr val="0070C0"/>
                </a:solidFill>
                <a:latin typeface="MS UI Gothic" pitchFamily="50" charset="-128"/>
                <a:ea typeface="MS UI Gothic" pitchFamily="50" charset="-128"/>
              </a:rPr>
              <a:t>内科医等</a:t>
            </a:r>
            <a:r>
              <a:rPr kumimoji="0" lang="ja-JP" altLang="en-US" sz="2400" dirty="0">
                <a:latin typeface="MS UI Gothic" pitchFamily="50" charset="-128"/>
                <a:ea typeface="MS UI Gothic" pitchFamily="50" charset="-128"/>
              </a:rPr>
              <a:t>により行われている高い専門性を有する検査や、症状等に応じた植込み型の医療機器の調整や稀少疾患に対する外来での医学管理等についても、的確な診断や治療方針の決定等質の高い医療を支える重要な技術要素が含まれていることから、</a:t>
            </a:r>
            <a:r>
              <a:rPr kumimoji="0" lang="ja-JP" altLang="en-US" sz="2400" dirty="0">
                <a:solidFill>
                  <a:srgbClr val="0070C0"/>
                </a:solidFill>
                <a:latin typeface="MS UI Gothic" pitchFamily="50" charset="-128"/>
                <a:ea typeface="MS UI Gothic" pitchFamily="50" charset="-128"/>
              </a:rPr>
              <a:t>診療報酬調査専門組織の医療技術評価分科会での検討等を踏まえ、適切な評価</a:t>
            </a:r>
            <a:r>
              <a:rPr kumimoji="0" lang="ja-JP" altLang="en-US" sz="2400" dirty="0">
                <a:latin typeface="MS UI Gothic" pitchFamily="50" charset="-128"/>
                <a:ea typeface="MS UI Gothic" pitchFamily="50" charset="-128"/>
              </a:rPr>
              <a:t>を行う。</a:t>
            </a:r>
            <a:endParaRPr kumimoji="0" lang="en-US" altLang="ja-JP" sz="2400" dirty="0">
              <a:latin typeface="MS UI Gothic" pitchFamily="50" charset="-128"/>
              <a:ea typeface="MS UI Gothic" pitchFamily="50" charset="-128"/>
            </a:endParaRPr>
          </a:p>
          <a:p>
            <a:pPr marL="177800" indent="273050" fontAlgn="auto">
              <a:spcBef>
                <a:spcPts val="0"/>
              </a:spcBef>
              <a:spcAft>
                <a:spcPts val="0"/>
              </a:spcAft>
              <a:defRPr/>
            </a:pPr>
            <a:endParaRPr kumimoji="0" lang="ja-JP" altLang="en-US" sz="2400" dirty="0">
              <a:latin typeface="MS UI Gothic" pitchFamily="50" charset="-128"/>
              <a:ea typeface="MS UI Gothic" pitchFamily="50" charset="-128"/>
            </a:endParaRPr>
          </a:p>
          <a:p>
            <a:pPr marL="355600" indent="-177800" fontAlgn="auto">
              <a:spcBef>
                <a:spcPts val="0"/>
              </a:spcBef>
              <a:spcAft>
                <a:spcPts val="0"/>
              </a:spcAft>
              <a:defRPr/>
            </a:pPr>
            <a:r>
              <a:rPr kumimoji="0" lang="en-US" altLang="ja-JP" sz="2400" dirty="0">
                <a:latin typeface="MS UI Gothic" pitchFamily="50" charset="-128"/>
                <a:ea typeface="MS UI Gothic" pitchFamily="50" charset="-128"/>
              </a:rPr>
              <a:t>(1)</a:t>
            </a:r>
            <a:r>
              <a:rPr kumimoji="0" lang="ja-JP" altLang="en-US" sz="2400" dirty="0">
                <a:latin typeface="MS UI Gothic" pitchFamily="50" charset="-128"/>
                <a:ea typeface="MS UI Gothic" pitchFamily="50" charset="-128"/>
              </a:rPr>
              <a:t>　医療技術評価分科会における検討結果や新たな医療機器の保険適用等を踏まえ、</a:t>
            </a:r>
            <a:r>
              <a:rPr kumimoji="0" lang="ja-JP" altLang="en-US" sz="2400" dirty="0">
                <a:solidFill>
                  <a:srgbClr val="0070C0"/>
                </a:solidFill>
                <a:latin typeface="MS UI Gothic" pitchFamily="50" charset="-128"/>
                <a:ea typeface="MS UI Gothic" pitchFamily="50" charset="-128"/>
              </a:rPr>
              <a:t>下記の内科系技術について、診療報酬上の評価</a:t>
            </a:r>
            <a:r>
              <a:rPr kumimoji="0" lang="ja-JP" altLang="en-US" sz="2400" dirty="0">
                <a:latin typeface="MS UI Gothic" pitchFamily="50" charset="-128"/>
                <a:ea typeface="MS UI Gothic" pitchFamily="50" charset="-128"/>
              </a:rPr>
              <a:t>を行う。</a:t>
            </a:r>
            <a:endParaRPr kumimoji="0" lang="ja-JP" altLang="en-US" sz="2000" dirty="0">
              <a:latin typeface="MS UI Gothic" pitchFamily="50" charset="-128"/>
              <a:ea typeface="MS UI Gothic" pitchFamily="50" charset="-128"/>
            </a:endParaRPr>
          </a:p>
        </p:txBody>
      </p:sp>
    </p:spTree>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88640"/>
            <a:ext cx="8208912" cy="6552728"/>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b="1" dirty="0">
                <a:solidFill>
                  <a:srgbClr val="0070C0"/>
                </a:solidFill>
                <a:latin typeface="MS UI Gothic" pitchFamily="50" charset="-128"/>
                <a:ea typeface="MS UI Gothic" pitchFamily="50" charset="-128"/>
              </a:rPr>
              <a:t>①　高い専門性を有する検査</a:t>
            </a:r>
          </a:p>
          <a:p>
            <a:pPr marL="177800" indent="177800" fontAlgn="auto">
              <a:spcBef>
                <a:spcPts val="0"/>
              </a:spcBef>
              <a:spcAft>
                <a:spcPts val="0"/>
              </a:spcAft>
              <a:defRPr/>
            </a:pPr>
            <a:r>
              <a:rPr kumimoji="0" lang="ja-JP" altLang="en-US" dirty="0">
                <a:latin typeface="MS UI Gothic" pitchFamily="50" charset="-128"/>
                <a:ea typeface="MS UI Gothic" pitchFamily="50" charset="-128"/>
              </a:rPr>
              <a:t>呼吸不全の状態やてんかん発作の型など、個々の患者の状態を詳細に判断し、適切な治療を選択するために必要な、</a:t>
            </a:r>
            <a:r>
              <a:rPr kumimoji="0" lang="ja-JP" altLang="en-US" dirty="0">
                <a:solidFill>
                  <a:srgbClr val="0070C0"/>
                </a:solidFill>
                <a:latin typeface="MS UI Gothic" pitchFamily="50" charset="-128"/>
                <a:ea typeface="MS UI Gothic" pitchFamily="50" charset="-128"/>
              </a:rPr>
              <a:t>高い専門性を有する検査を新設</a:t>
            </a:r>
            <a:r>
              <a:rPr kumimoji="0" lang="ja-JP" altLang="en-US" dirty="0">
                <a:latin typeface="MS UI Gothic" pitchFamily="50" charset="-128"/>
                <a:ea typeface="MS UI Gothic" pitchFamily="50" charset="-128"/>
              </a:rPr>
              <a:t>するとともに、</a:t>
            </a:r>
            <a:r>
              <a:rPr kumimoji="0" lang="ja-JP" altLang="en-US" dirty="0">
                <a:solidFill>
                  <a:srgbClr val="0070C0"/>
                </a:solidFill>
                <a:latin typeface="MS UI Gothic" pitchFamily="50" charset="-128"/>
                <a:ea typeface="MS UI Gothic" pitchFamily="50" charset="-128"/>
              </a:rPr>
              <a:t>専門性の高い検査の判断料の引き上げ</a:t>
            </a:r>
            <a:r>
              <a:rPr kumimoji="0" lang="ja-JP" altLang="en-US" dirty="0">
                <a:latin typeface="MS UI Gothic" pitchFamily="50" charset="-128"/>
                <a:ea typeface="MS UI Gothic" pitchFamily="50" charset="-128"/>
              </a:rPr>
              <a:t>を行う。</a:t>
            </a:r>
          </a:p>
          <a:p>
            <a:pPr marL="177800" fontAlgn="auto">
              <a:spcBef>
                <a:spcPts val="0"/>
              </a:spcBef>
              <a:spcAft>
                <a:spcPts val="0"/>
              </a:spcAft>
              <a:defRPr/>
            </a:pPr>
            <a:r>
              <a:rPr kumimoji="0" lang="ja-JP" altLang="en-US" dirty="0">
                <a:latin typeface="MS UI Gothic" pitchFamily="50" charset="-128"/>
                <a:ea typeface="MS UI Gothic" pitchFamily="50" charset="-128"/>
              </a:rPr>
              <a:t>（導入された技術の例）</a:t>
            </a:r>
          </a:p>
          <a:p>
            <a:pPr marL="273050" fontAlgn="auto">
              <a:spcBef>
                <a:spcPts val="0"/>
              </a:spcBef>
              <a:spcAft>
                <a:spcPts val="0"/>
              </a:spcAft>
              <a:defRPr/>
            </a:pPr>
            <a:r>
              <a:rPr kumimoji="0" lang="ja-JP" altLang="en-US" dirty="0">
                <a:latin typeface="MS UI Gothic" pitchFamily="50" charset="-128"/>
                <a:ea typeface="MS UI Gothic" pitchFamily="50" charset="-128"/>
              </a:rPr>
              <a:t>ア）時間内歩行試験</a:t>
            </a:r>
          </a:p>
          <a:p>
            <a:pPr marL="273050" fontAlgn="auto">
              <a:spcBef>
                <a:spcPts val="0"/>
              </a:spcBef>
              <a:spcAft>
                <a:spcPts val="0"/>
              </a:spcAft>
              <a:defRPr/>
            </a:pPr>
            <a:r>
              <a:rPr kumimoji="0" lang="ja-JP" altLang="en-US" dirty="0">
                <a:latin typeface="MS UI Gothic" pitchFamily="50" charset="-128"/>
                <a:ea typeface="MS UI Gothic" pitchFamily="50" charset="-128"/>
              </a:rPr>
              <a:t>イ）脳波検査判断料</a:t>
            </a:r>
          </a:p>
          <a:p>
            <a:pPr marL="273050" fontAlgn="auto">
              <a:spcBef>
                <a:spcPts val="0"/>
              </a:spcBef>
              <a:spcAft>
                <a:spcPts val="0"/>
              </a:spcAft>
              <a:defRPr/>
            </a:pPr>
            <a:r>
              <a:rPr kumimoji="0" lang="ja-JP" altLang="en-US" dirty="0">
                <a:latin typeface="MS UI Gothic" pitchFamily="50" charset="-128"/>
                <a:ea typeface="MS UI Gothic" pitchFamily="50" charset="-128"/>
              </a:rPr>
              <a:t>ウ）ヘッドアップティルト試験</a:t>
            </a:r>
            <a:endParaRPr kumimoji="0" lang="en-US" altLang="ja-JP" dirty="0">
              <a:latin typeface="MS UI Gothic" pitchFamily="50" charset="-128"/>
              <a:ea typeface="MS UI Gothic" pitchFamily="50" charset="-128"/>
            </a:endParaRPr>
          </a:p>
          <a:p>
            <a:pPr fontAlgn="auto">
              <a:spcBef>
                <a:spcPts val="1200"/>
              </a:spcBef>
              <a:spcAft>
                <a:spcPts val="0"/>
              </a:spcAft>
              <a:defRPr/>
            </a:pPr>
            <a:r>
              <a:rPr kumimoji="0" lang="ja-JP" altLang="en-US" b="1" dirty="0">
                <a:solidFill>
                  <a:srgbClr val="0070C0"/>
                </a:solidFill>
                <a:latin typeface="MS UI Gothic" pitchFamily="50" charset="-128"/>
                <a:ea typeface="MS UI Gothic" pitchFamily="50" charset="-128"/>
              </a:rPr>
              <a:t>②高い専門性を有する管理料等</a:t>
            </a:r>
          </a:p>
          <a:p>
            <a:pPr marL="177800" indent="177800" fontAlgn="auto">
              <a:spcBef>
                <a:spcPts val="0"/>
              </a:spcBef>
              <a:spcAft>
                <a:spcPts val="0"/>
              </a:spcAft>
              <a:defRPr/>
            </a:pPr>
            <a:r>
              <a:rPr kumimoji="0" lang="ja-JP" altLang="en-US" dirty="0">
                <a:latin typeface="MS UI Gothic" pitchFamily="50" charset="-128"/>
                <a:ea typeface="MS UI Gothic" pitchFamily="50" charset="-128"/>
              </a:rPr>
              <a:t>植込み型の医療機器を使用している患者や在宅において腹膜透析を行っている患者等に対して、症状や医療機器の作動状況等から患者の状態を評価し、医療機器の設定の変更や療養上必要な指導を行うといった、</a:t>
            </a:r>
            <a:r>
              <a:rPr kumimoji="0" lang="ja-JP" altLang="en-US" dirty="0">
                <a:solidFill>
                  <a:srgbClr val="0070C0"/>
                </a:solidFill>
                <a:latin typeface="MS UI Gothic" pitchFamily="50" charset="-128"/>
                <a:ea typeface="MS UI Gothic" pitchFamily="50" charset="-128"/>
              </a:rPr>
              <a:t>高い専門性を必要とする外来での管理について、指導管理料を新設するとともに、評価の引き上げ</a:t>
            </a:r>
            <a:r>
              <a:rPr kumimoji="0" lang="ja-JP" altLang="en-US" dirty="0">
                <a:latin typeface="MS UI Gothic" pitchFamily="50" charset="-128"/>
                <a:ea typeface="MS UI Gothic" pitchFamily="50" charset="-128"/>
              </a:rPr>
              <a:t>を行う。</a:t>
            </a:r>
          </a:p>
          <a:p>
            <a:pPr marL="177800" fontAlgn="auto">
              <a:spcBef>
                <a:spcPts val="0"/>
              </a:spcBef>
              <a:spcAft>
                <a:spcPts val="0"/>
              </a:spcAft>
              <a:defRPr/>
            </a:pPr>
            <a:r>
              <a:rPr kumimoji="0" lang="ja-JP" altLang="en-US" dirty="0">
                <a:latin typeface="MS UI Gothic" pitchFamily="50" charset="-128"/>
                <a:ea typeface="MS UI Gothic" pitchFamily="50" charset="-128"/>
              </a:rPr>
              <a:t>（対応する技術）</a:t>
            </a:r>
          </a:p>
          <a:p>
            <a:pPr marL="273050" fontAlgn="auto">
              <a:spcBef>
                <a:spcPts val="0"/>
              </a:spcBef>
              <a:spcAft>
                <a:spcPts val="0"/>
              </a:spcAft>
              <a:defRPr/>
            </a:pPr>
            <a:r>
              <a:rPr kumimoji="0" lang="ja-JP" altLang="en-US" dirty="0">
                <a:latin typeface="MS UI Gothic" pitchFamily="50" charset="-128"/>
                <a:ea typeface="MS UI Gothic" pitchFamily="50" charset="-128"/>
              </a:rPr>
              <a:t>ア）植込型輸液ポンプ持続注入指導管理料の新設</a:t>
            </a:r>
          </a:p>
          <a:p>
            <a:pPr marL="273050" fontAlgn="auto">
              <a:spcBef>
                <a:spcPts val="0"/>
              </a:spcBef>
              <a:spcAft>
                <a:spcPts val="0"/>
              </a:spcAft>
              <a:defRPr/>
            </a:pPr>
            <a:r>
              <a:rPr kumimoji="0" lang="ja-JP" altLang="en-US" dirty="0">
                <a:latin typeface="MS UI Gothic" pitchFamily="50" charset="-128"/>
                <a:ea typeface="MS UI Gothic" pitchFamily="50" charset="-128"/>
              </a:rPr>
              <a:t>イ）在宅振戦等刺激装置治療指導管理料の新設</a:t>
            </a:r>
          </a:p>
          <a:p>
            <a:pPr marL="273050" fontAlgn="auto">
              <a:spcBef>
                <a:spcPts val="0"/>
              </a:spcBef>
              <a:spcAft>
                <a:spcPts val="0"/>
              </a:spcAft>
              <a:defRPr/>
            </a:pPr>
            <a:r>
              <a:rPr kumimoji="0" lang="ja-JP" altLang="en-US" dirty="0">
                <a:latin typeface="MS UI Gothic" pitchFamily="50" charset="-128"/>
                <a:ea typeface="MS UI Gothic" pitchFamily="50" charset="-128"/>
              </a:rPr>
              <a:t>ウ）在宅迷走神経電気刺激治療指導管理料の新設</a:t>
            </a:r>
          </a:p>
          <a:p>
            <a:pPr marL="273050" fontAlgn="auto">
              <a:spcBef>
                <a:spcPts val="0"/>
              </a:spcBef>
              <a:spcAft>
                <a:spcPts val="0"/>
              </a:spcAft>
              <a:defRPr/>
            </a:pPr>
            <a:r>
              <a:rPr kumimoji="0" lang="ja-JP" altLang="en-US" dirty="0">
                <a:latin typeface="MS UI Gothic" pitchFamily="50" charset="-128"/>
                <a:ea typeface="MS UI Gothic" pitchFamily="50" charset="-128"/>
              </a:rPr>
              <a:t>エ）植込型補助人工心臓指導管理料の区分変更と評価の引き上げ</a:t>
            </a:r>
          </a:p>
          <a:p>
            <a:pPr marL="273050" fontAlgn="auto">
              <a:spcBef>
                <a:spcPts val="0"/>
              </a:spcBef>
              <a:spcAft>
                <a:spcPts val="0"/>
              </a:spcAft>
              <a:defRPr/>
            </a:pPr>
            <a:r>
              <a:rPr kumimoji="0" lang="ja-JP" altLang="en-US" dirty="0">
                <a:latin typeface="MS UI Gothic" pitchFamily="50" charset="-128"/>
                <a:ea typeface="MS UI Gothic" pitchFamily="50" charset="-128"/>
              </a:rPr>
              <a:t>オ）心臓ペースメーカー指導管理料の評価の引き上げ</a:t>
            </a:r>
            <a:endParaRPr kumimoji="0" lang="en-US" altLang="ja-JP" dirty="0">
              <a:latin typeface="MS UI Gothic" pitchFamily="50" charset="-128"/>
              <a:ea typeface="MS UI Gothic" pitchFamily="50" charset="-128"/>
            </a:endParaRPr>
          </a:p>
          <a:p>
            <a:pPr marL="273050" fontAlgn="auto">
              <a:spcBef>
                <a:spcPts val="0"/>
              </a:spcBef>
              <a:spcAft>
                <a:spcPts val="0"/>
              </a:spcAft>
              <a:defRPr/>
            </a:pPr>
            <a:r>
              <a:rPr kumimoji="0" lang="ja-JP" altLang="en-US" dirty="0">
                <a:latin typeface="MS UI Gothic" pitchFamily="50" charset="-128"/>
                <a:ea typeface="MS UI Gothic" pitchFamily="50" charset="-128"/>
              </a:rPr>
              <a:t>カ）高度難聴指導管理料の評価の引き上げ</a:t>
            </a:r>
          </a:p>
          <a:p>
            <a:pPr marL="273050" fontAlgn="auto">
              <a:spcBef>
                <a:spcPts val="0"/>
              </a:spcBef>
              <a:spcAft>
                <a:spcPts val="0"/>
              </a:spcAft>
              <a:defRPr/>
            </a:pPr>
            <a:r>
              <a:rPr kumimoji="0" lang="ja-JP" altLang="en-US" dirty="0">
                <a:latin typeface="MS UI Gothic" pitchFamily="50" charset="-128"/>
                <a:ea typeface="MS UI Gothic" pitchFamily="50" charset="-128"/>
              </a:rPr>
              <a:t>キ）在宅自己腹膜潅流指導管理料の評価の引き上げ</a:t>
            </a:r>
          </a:p>
          <a:p>
            <a:pPr marL="273050" fontAlgn="auto">
              <a:spcBef>
                <a:spcPts val="0"/>
              </a:spcBef>
              <a:spcAft>
                <a:spcPts val="0"/>
              </a:spcAft>
              <a:defRPr/>
            </a:pPr>
            <a:r>
              <a:rPr kumimoji="0" lang="ja-JP" altLang="en-US" dirty="0">
                <a:latin typeface="MS UI Gothic" pitchFamily="50" charset="-128"/>
                <a:ea typeface="MS UI Gothic" pitchFamily="50" charset="-128"/>
              </a:rPr>
              <a:t>ク）小児悪性腫瘍患者指導管理料の評価の引き上げ</a:t>
            </a:r>
          </a:p>
          <a:p>
            <a:pPr marL="273050" fontAlgn="auto">
              <a:spcBef>
                <a:spcPts val="0"/>
              </a:spcBef>
              <a:spcAft>
                <a:spcPts val="0"/>
              </a:spcAft>
              <a:defRPr/>
            </a:pPr>
            <a:r>
              <a:rPr kumimoji="0" lang="ja-JP" altLang="en-US" dirty="0">
                <a:latin typeface="MS UI Gothic" pitchFamily="50" charset="-128"/>
                <a:ea typeface="MS UI Gothic" pitchFamily="50" charset="-128"/>
              </a:rPr>
              <a:t>ケ）難病外来指導管理料の評価の引き上げ</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51A52F6B-34A9-4893-8500-4498BBA51541}" type="slidenum">
              <a:rPr lang="en-US" sz="1400">
                <a:effectLst>
                  <a:outerShdw blurRad="38100" dist="38100" dir="2700000" algn="tl">
                    <a:srgbClr val="000000">
                      <a:alpha val="43137"/>
                    </a:srgbClr>
                  </a:outerShdw>
                </a:effectLst>
              </a:rPr>
              <a:pPr algn="r">
                <a:defRPr/>
              </a:pPr>
              <a:t>377</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3138" name="Group 2"/>
          <p:cNvGraphicFramePr>
            <a:graphicFrameLocks noGrp="1"/>
          </p:cNvGraphicFramePr>
          <p:nvPr>
            <p:ph sz="half" idx="4294967295"/>
          </p:nvPr>
        </p:nvGraphicFramePr>
        <p:xfrm>
          <a:off x="428625" y="2571750"/>
          <a:ext cx="8081963" cy="2757488"/>
        </p:xfrm>
        <a:graphic>
          <a:graphicData uri="http://schemas.openxmlformats.org/drawingml/2006/table">
            <a:tbl>
              <a:tblPr/>
              <a:tblGrid>
                <a:gridCol w="8081963"/>
              </a:tblGrid>
              <a:tr h="2757488">
                <a:tc>
                  <a:txBody>
                    <a:bodyPr/>
                    <a:lstStyle/>
                    <a:p>
                      <a:pPr marL="452438" marR="0" lvl="0" indent="-452438" algn="just" defTabSz="914400" rtl="0" eaLnBrk="1" fontAlgn="ctr" latinLnBrk="0" hangingPunct="1">
                        <a:lnSpc>
                          <a:spcPct val="100000"/>
                        </a:lnSpc>
                        <a:spcBef>
                          <a:spcPct val="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ＭＳ ゴシック" pitchFamily="49" charset="-128"/>
                        <a:ea typeface="ＭＳ ゴシック" pitchFamily="49" charset="-128"/>
                      </a:endParaRPr>
                    </a:p>
                  </a:txBody>
                  <a:tcPr horzOverflow="overflow">
                    <a:lnL>
                      <a:noFill/>
                    </a:lnL>
                    <a:lnR>
                      <a:noFill/>
                    </a:lnR>
                    <a:lnT>
                      <a:noFill/>
                    </a:lnT>
                    <a:lnB>
                      <a:noFill/>
                    </a:lnB>
                    <a:lnTlToBr>
                      <a:noFill/>
                    </a:lnTlToBr>
                    <a:lnBlToTr>
                      <a:noFill/>
                    </a:lnBlToTr>
                    <a:noFill/>
                  </a:tcPr>
                </a:tc>
              </a:tr>
            </a:tbl>
          </a:graphicData>
        </a:graphic>
      </p:graphicFrame>
      <p:sp>
        <p:nvSpPr>
          <p:cNvPr id="551939" name="Rectangle 2"/>
          <p:cNvSpPr>
            <a:spLocks noChangeArrowheads="1"/>
          </p:cNvSpPr>
          <p:nvPr/>
        </p:nvSpPr>
        <p:spPr bwMode="auto">
          <a:xfrm>
            <a:off x="180083" y="260548"/>
            <a:ext cx="8785225" cy="649288"/>
          </a:xfrm>
          <a:prstGeom prst="rect">
            <a:avLst/>
          </a:prstGeom>
          <a:solidFill>
            <a:srgbClr val="99CC00"/>
          </a:solidFill>
          <a:ln w="38100" cmpd="dbl">
            <a:solidFill>
              <a:schemeClr val="tx1"/>
            </a:solidFill>
            <a:miter lim="800000"/>
            <a:headEnd/>
            <a:tailEnd/>
          </a:ln>
        </p:spPr>
        <p:txBody>
          <a:bodyPr anchor="ctr"/>
          <a:lstStyle/>
          <a:p>
            <a:pPr algn="ctr"/>
            <a:r>
              <a:rPr lang="ja-JP" altLang="en-US" sz="3200">
                <a:solidFill>
                  <a:srgbClr val="000000"/>
                </a:solidFill>
                <a:latin typeface="Calibri" pitchFamily="34" charset="0"/>
              </a:rPr>
              <a:t>先進医療技術の保険導入</a:t>
            </a:r>
          </a:p>
        </p:txBody>
      </p:sp>
      <p:sp>
        <p:nvSpPr>
          <p:cNvPr id="551940" name="Rectangle 10"/>
          <p:cNvSpPr>
            <a:spLocks noChangeArrowheads="1"/>
          </p:cNvSpPr>
          <p:nvPr/>
        </p:nvSpPr>
        <p:spPr bwMode="auto">
          <a:xfrm>
            <a:off x="251520" y="1073348"/>
            <a:ext cx="8669338" cy="1635125"/>
          </a:xfrm>
          <a:prstGeom prst="rect">
            <a:avLst/>
          </a:prstGeom>
          <a:solidFill>
            <a:srgbClr val="FFFF99">
              <a:alpha val="50195"/>
            </a:srgbClr>
          </a:solidFill>
          <a:ln w="9525">
            <a:solidFill>
              <a:schemeClr val="tx1"/>
            </a:solidFill>
            <a:miter lim="800000"/>
            <a:headEnd/>
            <a:tailEnd/>
          </a:ln>
        </p:spPr>
        <p:txBody>
          <a:bodyPr/>
          <a:lstStyle/>
          <a:p>
            <a:pPr marL="177800" indent="-177800"/>
            <a:r>
              <a:rPr lang="en-US" altLang="ja-JP" sz="2000">
                <a:solidFill>
                  <a:srgbClr val="000000"/>
                </a:solidFill>
              </a:rPr>
              <a:t>☆</a:t>
            </a:r>
            <a:r>
              <a:rPr lang="ja-JP" altLang="en-US" sz="2000">
                <a:solidFill>
                  <a:srgbClr val="000000"/>
                </a:solidFill>
              </a:rPr>
              <a:t>　既存の第２項先進医療技術９５技術（平成２４年１月現在）のうち、平成２３年６月末までに実績報告が提出された８９技術について、先進医療専門家会議で有効性、効率性等が検討され、</a:t>
            </a:r>
            <a:r>
              <a:rPr lang="ja-JP" altLang="en-US" sz="2000" b="1">
                <a:solidFill>
                  <a:srgbClr val="0000CC"/>
                </a:solidFill>
              </a:rPr>
              <a:t>２３技術の保険導入</a:t>
            </a:r>
            <a:r>
              <a:rPr lang="ja-JP" altLang="en-US" sz="2000">
                <a:solidFill>
                  <a:srgbClr val="000000"/>
                </a:solidFill>
              </a:rPr>
              <a:t>を行う。</a:t>
            </a:r>
          </a:p>
          <a:p>
            <a:pPr marL="177800" indent="-177800"/>
            <a:r>
              <a:rPr lang="ja-JP" altLang="en-US" sz="2000">
                <a:solidFill>
                  <a:srgbClr val="000000"/>
                </a:solidFill>
              </a:rPr>
              <a:t>　　ただし、導入に当たり、適応症や実施する施設等について適切な条件を付されるものもある。</a:t>
            </a:r>
          </a:p>
        </p:txBody>
      </p:sp>
      <p:sp>
        <p:nvSpPr>
          <p:cNvPr id="8" name="正方形/長方形 7"/>
          <p:cNvSpPr/>
          <p:nvPr/>
        </p:nvSpPr>
        <p:spPr>
          <a:xfrm>
            <a:off x="251520" y="2852936"/>
            <a:ext cx="8724900" cy="360997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nSpc>
                <a:spcPct val="115000"/>
              </a:lnSpc>
              <a:defRPr/>
            </a:pPr>
            <a:r>
              <a:rPr lang="ja-JP" altLang="en-US" sz="2000">
                <a:solidFill>
                  <a:srgbClr val="000000"/>
                </a:solidFill>
                <a:latin typeface="Calibri" pitchFamily="34" charset="0"/>
              </a:rPr>
              <a:t>（１）インプラント義歯</a:t>
            </a:r>
          </a:p>
          <a:p>
            <a:pPr>
              <a:lnSpc>
                <a:spcPct val="115000"/>
              </a:lnSpc>
              <a:defRPr/>
            </a:pPr>
            <a:r>
              <a:rPr lang="ja-JP" altLang="en-US" sz="2000">
                <a:solidFill>
                  <a:srgbClr val="000000"/>
                </a:solidFill>
                <a:latin typeface="Calibri" pitchFamily="34" charset="0"/>
              </a:rPr>
              <a:t>（２）人工括約筋を用いた尿失禁手術</a:t>
            </a:r>
          </a:p>
          <a:p>
            <a:pPr>
              <a:lnSpc>
                <a:spcPct val="115000"/>
              </a:lnSpc>
              <a:defRPr/>
            </a:pPr>
            <a:r>
              <a:rPr lang="ja-JP" altLang="en-US" sz="2000">
                <a:solidFill>
                  <a:srgbClr val="000000"/>
                </a:solidFill>
                <a:latin typeface="Calibri" pitchFamily="34" charset="0"/>
              </a:rPr>
              <a:t>（３）ＣＴガイド下気管支鏡検査</a:t>
            </a:r>
          </a:p>
          <a:p>
            <a:pPr>
              <a:lnSpc>
                <a:spcPct val="115000"/>
              </a:lnSpc>
              <a:defRPr/>
            </a:pPr>
            <a:r>
              <a:rPr lang="ja-JP" altLang="en-US" sz="2000">
                <a:solidFill>
                  <a:srgbClr val="000000"/>
                </a:solidFill>
                <a:latin typeface="Calibri" pitchFamily="34" charset="0"/>
              </a:rPr>
              <a:t>（４）筋強直性ジストロフィーの遺伝子診断</a:t>
            </a:r>
          </a:p>
          <a:p>
            <a:pPr>
              <a:lnSpc>
                <a:spcPct val="115000"/>
              </a:lnSpc>
              <a:defRPr/>
            </a:pPr>
            <a:r>
              <a:rPr lang="ja-JP" altLang="en-US" sz="2000">
                <a:solidFill>
                  <a:srgbClr val="000000"/>
                </a:solidFill>
                <a:latin typeface="Calibri" pitchFamily="34" charset="0"/>
              </a:rPr>
              <a:t>（５）抗悪性腫瘍剤感受性検査（ＨＤＲＡ法又はＣＤ－ＤＳＴ法）</a:t>
            </a:r>
          </a:p>
          <a:p>
            <a:pPr>
              <a:lnSpc>
                <a:spcPct val="115000"/>
              </a:lnSpc>
              <a:defRPr/>
            </a:pPr>
            <a:r>
              <a:rPr lang="ja-JP" altLang="en-US" sz="2000">
                <a:solidFill>
                  <a:srgbClr val="000000"/>
                </a:solidFill>
                <a:latin typeface="Calibri" pitchFamily="34" charset="0"/>
              </a:rPr>
              <a:t>（６）腫瘍脊椎骨全摘術</a:t>
            </a:r>
          </a:p>
          <a:p>
            <a:pPr>
              <a:lnSpc>
                <a:spcPct val="115000"/>
              </a:lnSpc>
              <a:defRPr/>
            </a:pPr>
            <a:r>
              <a:rPr lang="ja-JP" altLang="en-US" sz="2000">
                <a:solidFill>
                  <a:srgbClr val="000000"/>
                </a:solidFill>
                <a:latin typeface="Calibri" pitchFamily="34" charset="0"/>
              </a:rPr>
              <a:t>（７）腹腔鏡補助下錐体尾部切除又は核出術</a:t>
            </a:r>
          </a:p>
          <a:p>
            <a:pPr>
              <a:lnSpc>
                <a:spcPct val="115000"/>
              </a:lnSpc>
              <a:defRPr/>
            </a:pPr>
            <a:r>
              <a:rPr lang="ja-JP" altLang="en-US" sz="2000">
                <a:solidFill>
                  <a:srgbClr val="000000"/>
                </a:solidFill>
                <a:latin typeface="Calibri" pitchFamily="34" charset="0"/>
              </a:rPr>
              <a:t>（８）エキシマレーザー冠動脈形成術</a:t>
            </a:r>
          </a:p>
          <a:p>
            <a:pPr>
              <a:lnSpc>
                <a:spcPct val="115000"/>
              </a:lnSpc>
              <a:defRPr/>
            </a:pPr>
            <a:r>
              <a:rPr lang="ja-JP" altLang="en-US" sz="2000">
                <a:solidFill>
                  <a:srgbClr val="000000"/>
                </a:solidFill>
                <a:latin typeface="Calibri" pitchFamily="34" charset="0"/>
              </a:rPr>
              <a:t>（９）三次元再構築画像による股関節疾患の診断及び治療</a:t>
            </a:r>
          </a:p>
          <a:p>
            <a:pPr>
              <a:lnSpc>
                <a:spcPct val="115000"/>
              </a:lnSpc>
              <a:defRPr/>
            </a:pPr>
            <a:r>
              <a:rPr lang="ja-JP" altLang="en-US" sz="2000">
                <a:solidFill>
                  <a:srgbClr val="000000"/>
                </a:solidFill>
                <a:latin typeface="Calibri" pitchFamily="34" charset="0"/>
              </a:rPr>
              <a:t>（１０）隆起性皮膚線維肉腫の遺伝子診断</a:t>
            </a:r>
          </a:p>
        </p:txBody>
      </p:sp>
      <p:sp>
        <p:nvSpPr>
          <p:cNvPr id="7" name="スライド番号プレースホルダ 7"/>
          <p:cNvSpPr>
            <a:spLocks noGrp="1"/>
          </p:cNvSpPr>
          <p:nvPr>
            <p:ph type="sldNum" sz="quarter" idx="12"/>
          </p:nvPr>
        </p:nvSpPr>
        <p:spPr>
          <a:xfrm>
            <a:off x="6840538" y="6480175"/>
            <a:ext cx="2133600" cy="339725"/>
          </a:xfrm>
        </p:spPr>
        <p:txBody>
          <a:bodyPr/>
          <a:lstStyle/>
          <a:p>
            <a:pPr>
              <a:defRPr/>
            </a:pPr>
            <a:fld id="{A9864A36-89D5-4C01-B5DB-A87CC17E3272}" type="slidenum">
              <a:rPr lang="en-US" smtClean="0">
                <a:solidFill>
                  <a:schemeClr val="tx1"/>
                </a:solidFill>
                <a:effectLst>
                  <a:outerShdw blurRad="38100" dist="38100" dir="2700000" algn="tl">
                    <a:srgbClr val="000000">
                      <a:alpha val="43137"/>
                    </a:srgbClr>
                  </a:outerShdw>
                </a:effectLst>
              </a:rPr>
              <a:pPr>
                <a:defRPr/>
              </a:pPr>
              <a:t>378</a:t>
            </a:fld>
            <a:endParaRPr lang="en-US"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1520" y="1052736"/>
            <a:ext cx="8724900" cy="466248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nSpc>
                <a:spcPct val="115000"/>
              </a:lnSpc>
              <a:defRPr/>
            </a:pPr>
            <a:r>
              <a:rPr lang="ja-JP" altLang="en-US" sz="2000">
                <a:solidFill>
                  <a:srgbClr val="000000"/>
                </a:solidFill>
              </a:rPr>
              <a:t>（１１）内視鏡的胎盤吻合血管レーザー焼灼術</a:t>
            </a:r>
          </a:p>
          <a:p>
            <a:pPr>
              <a:lnSpc>
                <a:spcPct val="115000"/>
              </a:lnSpc>
              <a:defRPr/>
            </a:pPr>
            <a:r>
              <a:rPr lang="ja-JP" altLang="en-US" sz="2000">
                <a:solidFill>
                  <a:srgbClr val="000000"/>
                </a:solidFill>
              </a:rPr>
              <a:t>（１２）先天性銅代謝異常症の遺伝子診断</a:t>
            </a:r>
          </a:p>
          <a:p>
            <a:pPr>
              <a:lnSpc>
                <a:spcPct val="115000"/>
              </a:lnSpc>
              <a:defRPr/>
            </a:pPr>
            <a:r>
              <a:rPr lang="ja-JP" altLang="en-US" sz="2000">
                <a:solidFill>
                  <a:srgbClr val="000000"/>
                </a:solidFill>
              </a:rPr>
              <a:t>（１３）超音波骨折治療法</a:t>
            </a:r>
          </a:p>
          <a:p>
            <a:pPr>
              <a:lnSpc>
                <a:spcPct val="115000"/>
              </a:lnSpc>
              <a:defRPr/>
            </a:pPr>
            <a:r>
              <a:rPr lang="ja-JP" altLang="en-US" sz="2000">
                <a:solidFill>
                  <a:srgbClr val="000000"/>
                </a:solidFill>
              </a:rPr>
              <a:t>（１４）色素性乾皮症の遺伝子診断</a:t>
            </a:r>
          </a:p>
          <a:p>
            <a:pPr>
              <a:lnSpc>
                <a:spcPct val="115000"/>
              </a:lnSpc>
              <a:defRPr/>
            </a:pPr>
            <a:r>
              <a:rPr lang="ja-JP" altLang="en-US" sz="2000">
                <a:solidFill>
                  <a:srgbClr val="000000"/>
                </a:solidFill>
              </a:rPr>
              <a:t>（１５）腹腔鏡下直腸固定術</a:t>
            </a:r>
          </a:p>
          <a:p>
            <a:pPr>
              <a:lnSpc>
                <a:spcPct val="115000"/>
              </a:lnSpc>
              <a:defRPr/>
            </a:pPr>
            <a:r>
              <a:rPr lang="ja-JP" altLang="en-US" sz="2000">
                <a:solidFill>
                  <a:srgbClr val="000000"/>
                </a:solidFill>
              </a:rPr>
              <a:t>（１６）肝切除手術における画像支援ナビゲーション</a:t>
            </a:r>
          </a:p>
          <a:p>
            <a:pPr>
              <a:lnSpc>
                <a:spcPct val="115000"/>
              </a:lnSpc>
              <a:defRPr/>
            </a:pPr>
            <a:r>
              <a:rPr lang="ja-JP" altLang="en-US" sz="2000">
                <a:solidFill>
                  <a:srgbClr val="000000"/>
                </a:solidFill>
                <a:latin typeface="Calibri" pitchFamily="34" charset="0"/>
              </a:rPr>
              <a:t>（１７）内視鏡下小切開泌尿器腫瘍手術</a:t>
            </a:r>
          </a:p>
          <a:p>
            <a:pPr>
              <a:lnSpc>
                <a:spcPct val="115000"/>
              </a:lnSpc>
              <a:defRPr/>
            </a:pPr>
            <a:r>
              <a:rPr lang="ja-JP" altLang="en-US" sz="2000">
                <a:solidFill>
                  <a:srgbClr val="000000"/>
                </a:solidFill>
                <a:latin typeface="Calibri" pitchFamily="34" charset="0"/>
              </a:rPr>
              <a:t>（１８）先天性難聴の遺伝子診断</a:t>
            </a:r>
          </a:p>
          <a:p>
            <a:pPr>
              <a:lnSpc>
                <a:spcPct val="115000"/>
              </a:lnSpc>
              <a:defRPr/>
            </a:pPr>
            <a:r>
              <a:rPr lang="ja-JP" altLang="en-US" sz="2000">
                <a:solidFill>
                  <a:srgbClr val="000000"/>
                </a:solidFill>
                <a:latin typeface="Calibri" pitchFamily="34" charset="0"/>
              </a:rPr>
              <a:t>（１９）マイクロ波子宮内膜アブレーション</a:t>
            </a:r>
          </a:p>
          <a:p>
            <a:pPr>
              <a:lnSpc>
                <a:spcPct val="115000"/>
              </a:lnSpc>
              <a:defRPr/>
            </a:pPr>
            <a:r>
              <a:rPr lang="ja-JP" altLang="en-US" sz="2000">
                <a:solidFill>
                  <a:srgbClr val="000000"/>
                </a:solidFill>
                <a:latin typeface="Calibri" pitchFamily="34" charset="0"/>
              </a:rPr>
              <a:t>（２０）内視鏡的大腸粘膜下層剥離術</a:t>
            </a:r>
          </a:p>
          <a:p>
            <a:pPr>
              <a:lnSpc>
                <a:spcPct val="115000"/>
              </a:lnSpc>
              <a:defRPr/>
            </a:pPr>
            <a:r>
              <a:rPr lang="ja-JP" altLang="en-US" sz="2000">
                <a:solidFill>
                  <a:srgbClr val="000000"/>
                </a:solidFill>
                <a:latin typeface="Calibri" pitchFamily="34" charset="0"/>
              </a:rPr>
              <a:t>（２１）腹腔鏡下膀胱内手術</a:t>
            </a:r>
          </a:p>
          <a:p>
            <a:pPr>
              <a:lnSpc>
                <a:spcPct val="115000"/>
              </a:lnSpc>
              <a:defRPr/>
            </a:pPr>
            <a:r>
              <a:rPr lang="ja-JP" altLang="en-US" sz="2000">
                <a:solidFill>
                  <a:srgbClr val="000000"/>
                </a:solidFill>
                <a:latin typeface="Calibri" pitchFamily="34" charset="0"/>
              </a:rPr>
              <a:t>（２２）</a:t>
            </a:r>
            <a:r>
              <a:rPr lang="ja-JP" altLang="en-US" sz="2000">
                <a:solidFill>
                  <a:srgbClr val="000000"/>
                </a:solidFill>
              </a:rPr>
              <a:t>腹腔鏡下根治的膀胱全摘除術</a:t>
            </a:r>
          </a:p>
          <a:p>
            <a:pPr>
              <a:lnSpc>
                <a:spcPct val="115000"/>
              </a:lnSpc>
              <a:defRPr/>
            </a:pPr>
            <a:r>
              <a:rPr lang="ja-JP" altLang="en-US" sz="2000">
                <a:solidFill>
                  <a:srgbClr val="000000"/>
                </a:solidFill>
              </a:rPr>
              <a:t>（２３）根治的前立腺全摘除術における内視鏡下手術用ロボット支援</a:t>
            </a:r>
            <a:endParaRPr lang="ja-JP" altLang="en-US" sz="2000">
              <a:solidFill>
                <a:srgbClr val="000000"/>
              </a:solidFill>
              <a:latin typeface="Calibri" pitchFamily="34" charset="0"/>
            </a:endParaRPr>
          </a:p>
        </p:txBody>
      </p:sp>
      <p:sp>
        <p:nvSpPr>
          <p:cNvPr id="553986" name="Rectangle 2"/>
          <p:cNvSpPr>
            <a:spLocks noChangeArrowheads="1"/>
          </p:cNvSpPr>
          <p:nvPr/>
        </p:nvSpPr>
        <p:spPr bwMode="auto">
          <a:xfrm>
            <a:off x="180083" y="332011"/>
            <a:ext cx="8785225" cy="649288"/>
          </a:xfrm>
          <a:prstGeom prst="rect">
            <a:avLst/>
          </a:prstGeom>
          <a:solidFill>
            <a:srgbClr val="99CC00"/>
          </a:solidFill>
          <a:ln w="38100" cmpd="dbl">
            <a:solidFill>
              <a:schemeClr val="tx1"/>
            </a:solidFill>
            <a:miter lim="800000"/>
            <a:headEnd/>
            <a:tailEnd/>
          </a:ln>
        </p:spPr>
        <p:txBody>
          <a:bodyPr anchor="ctr"/>
          <a:lstStyle/>
          <a:p>
            <a:pPr algn="ctr"/>
            <a:r>
              <a:rPr lang="ja-JP" altLang="en-US" sz="3200">
                <a:solidFill>
                  <a:srgbClr val="000000"/>
                </a:solidFill>
                <a:latin typeface="Calibri" pitchFamily="34" charset="0"/>
              </a:rPr>
              <a:t>先進医療技術の保険導入</a:t>
            </a:r>
          </a:p>
        </p:txBody>
      </p:sp>
      <p:sp>
        <p:nvSpPr>
          <p:cNvPr id="6" name="スライド番号プレースホルダ 7"/>
          <p:cNvSpPr>
            <a:spLocks noGrp="1"/>
          </p:cNvSpPr>
          <p:nvPr>
            <p:ph type="sldNum" sz="quarter" idx="12"/>
          </p:nvPr>
        </p:nvSpPr>
        <p:spPr>
          <a:xfrm>
            <a:off x="6840538" y="6480175"/>
            <a:ext cx="2133600" cy="339725"/>
          </a:xfrm>
        </p:spPr>
        <p:txBody>
          <a:bodyPr/>
          <a:lstStyle/>
          <a:p>
            <a:pPr>
              <a:defRPr/>
            </a:pPr>
            <a:fld id="{D3377D72-02F9-4BF9-8FE1-E8FB6AC29447}" type="slidenum">
              <a:rPr lang="en-US" smtClean="0">
                <a:solidFill>
                  <a:schemeClr val="tx1"/>
                </a:solidFill>
                <a:effectLst>
                  <a:outerShdw blurRad="38100" dist="38100" dir="2700000" algn="tl">
                    <a:srgbClr val="000000">
                      <a:alpha val="43137"/>
                    </a:srgbClr>
                  </a:outerShdw>
                </a:effectLst>
              </a:rPr>
              <a:pPr>
                <a:defRPr/>
              </a:pPr>
              <a:t>379</a:t>
            </a:fld>
            <a:endParaRPr lang="en-US"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ctrTitle"/>
          </p:nvPr>
        </p:nvSpPr>
        <p:spPr>
          <a:xfrm>
            <a:off x="684213" y="115888"/>
            <a:ext cx="7772400" cy="647700"/>
          </a:xfrm>
        </p:spPr>
        <p:txBody>
          <a:bodyPr/>
          <a:lstStyle/>
          <a:p>
            <a:pPr eaLnBrk="1" hangingPunct="1"/>
            <a:r>
              <a:rPr lang="en-US" altLang="ja-JP" sz="2800" smtClean="0"/>
              <a:t>《</a:t>
            </a:r>
            <a:r>
              <a:rPr lang="ja-JP" altLang="en-US" sz="2800" smtClean="0"/>
              <a:t>中医協における議論</a:t>
            </a:r>
            <a:r>
              <a:rPr lang="en-US" altLang="ja-JP" sz="2800" smtClean="0"/>
              <a:t>》</a:t>
            </a:r>
            <a:endParaRPr lang="ja-JP" altLang="en-US" sz="2800" smtClean="0"/>
          </a:p>
        </p:txBody>
      </p:sp>
      <p:sp>
        <p:nvSpPr>
          <p:cNvPr id="99330"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99331" name="Rectangle 4"/>
          <p:cNvSpPr>
            <a:spLocks noGrp="1" noChangeArrowheads="1"/>
          </p:cNvSpPr>
          <p:nvPr>
            <p:ph type="subTitle" idx="1"/>
          </p:nvPr>
        </p:nvSpPr>
        <p:spPr>
          <a:xfrm>
            <a:off x="250825" y="2781300"/>
            <a:ext cx="8640763" cy="2808288"/>
          </a:xfrm>
          <a:gradFill rotWithShape="1">
            <a:gsLst>
              <a:gs pos="0">
                <a:srgbClr val="CCFFCC"/>
              </a:gs>
              <a:gs pos="100000">
                <a:schemeClr val="bg1"/>
              </a:gs>
            </a:gsLst>
            <a:lin ang="5400000" scaled="1"/>
          </a:gradFill>
          <a:ln>
            <a:solidFill>
              <a:schemeClr val="tx1"/>
            </a:solidFill>
          </a:ln>
        </p:spPr>
        <p:txBody>
          <a:bodyPr anchor="ctr"/>
          <a:lstStyle/>
          <a:p>
            <a:pPr algn="l" eaLnBrk="1" fontAlgn="t" hangingPunct="1">
              <a:spcBef>
                <a:spcPct val="0"/>
              </a:spcBef>
            </a:pPr>
            <a:r>
              <a:rPr lang="en-US" altLang="ja-JP" sz="2000" dirty="0" smtClean="0">
                <a:latin typeface="HG創英角ｺﾞｼｯｸUB" pitchFamily="49" charset="-128"/>
                <a:ea typeface="HG創英角ｺﾞｼｯｸUB" pitchFamily="49" charset="-128"/>
              </a:rPr>
              <a:t>【</a:t>
            </a:r>
            <a:r>
              <a:rPr lang="ja-JP" altLang="en-US" sz="2000" dirty="0" smtClean="0">
                <a:latin typeface="HG創英角ｺﾞｼｯｸUB" pitchFamily="49" charset="-128"/>
                <a:ea typeface="HG創英角ｺﾞｼｯｸUB" pitchFamily="49" charset="-128"/>
              </a:rPr>
              <a:t>支払側</a:t>
            </a:r>
            <a:r>
              <a:rPr lang="en-US" altLang="ja-JP" sz="2000" dirty="0" smtClean="0">
                <a:latin typeface="HG創英角ｺﾞｼｯｸUB" pitchFamily="49" charset="-128"/>
                <a:ea typeface="HG創英角ｺﾞｼｯｸUB" pitchFamily="49" charset="-128"/>
              </a:rPr>
              <a:t>】</a:t>
            </a:r>
          </a:p>
          <a:p>
            <a:pPr algn="l" eaLnBrk="1" fontAlgn="t" hangingPunct="1">
              <a:spcBef>
                <a:spcPct val="0"/>
              </a:spcBef>
            </a:pPr>
            <a:r>
              <a:rPr lang="en-US" altLang="ja-JP" sz="2000" dirty="0" smtClean="0">
                <a:latin typeface="ＭＳ Ｐゴシック" charset="-128"/>
              </a:rPr>
              <a:t>○</a:t>
            </a:r>
            <a:r>
              <a:rPr lang="ja-JP" altLang="en-US" sz="2000" dirty="0" smtClean="0">
                <a:latin typeface="ＭＳ Ｐゴシック" charset="-128"/>
              </a:rPr>
              <a:t>　２科目の再診料については、高齢者の自己負担の増加や、限られた財源を</a:t>
            </a:r>
          </a:p>
          <a:p>
            <a:pPr algn="l" eaLnBrk="1" fontAlgn="t" hangingPunct="1">
              <a:spcBef>
                <a:spcPct val="0"/>
              </a:spcBef>
            </a:pPr>
            <a:r>
              <a:rPr lang="ja-JP" altLang="en-US" sz="2000" dirty="0" smtClean="0">
                <a:latin typeface="ＭＳ Ｐゴシック" charset="-128"/>
              </a:rPr>
              <a:t>　 社会保障審議会で示された重点項目に集中的に配分するべきであるから、</a:t>
            </a:r>
          </a:p>
          <a:p>
            <a:pPr algn="l" eaLnBrk="1" fontAlgn="t" hangingPunct="1">
              <a:spcBef>
                <a:spcPct val="0"/>
              </a:spcBef>
            </a:pPr>
            <a:r>
              <a:rPr lang="ja-JP" altLang="en-US" sz="2000" dirty="0" smtClean="0">
                <a:latin typeface="ＭＳ Ｐゴシック" charset="-128"/>
              </a:rPr>
              <a:t>   実施するべきではない</a:t>
            </a:r>
          </a:p>
          <a:p>
            <a:pPr algn="l" eaLnBrk="1" fontAlgn="t" hangingPunct="1">
              <a:spcBef>
                <a:spcPct val="0"/>
              </a:spcBef>
            </a:pPr>
            <a:r>
              <a:rPr lang="ja-JP" altLang="en-US" sz="2000" dirty="0" smtClean="0">
                <a:latin typeface="ＭＳ Ｐゴシック" charset="-128"/>
              </a:rPr>
              <a:t>○　</a:t>
            </a:r>
            <a:r>
              <a:rPr lang="ja-JP" altLang="en-US" sz="2000" dirty="0" smtClean="0"/>
              <a:t>複数科受診を一様に対象にするのは、いわゆる底上げであり、重点配分の</a:t>
            </a:r>
          </a:p>
          <a:p>
            <a:pPr algn="l" eaLnBrk="1" fontAlgn="t" hangingPunct="1">
              <a:spcBef>
                <a:spcPct val="0"/>
              </a:spcBef>
            </a:pPr>
            <a:r>
              <a:rPr lang="ja-JP" altLang="en-US" sz="2000" dirty="0" smtClean="0"/>
              <a:t>　 趣旨からも違う</a:t>
            </a:r>
          </a:p>
          <a:p>
            <a:pPr algn="l" eaLnBrk="1" fontAlgn="t" hangingPunct="1">
              <a:spcBef>
                <a:spcPct val="0"/>
              </a:spcBef>
            </a:pPr>
            <a:r>
              <a:rPr lang="ja-JP" altLang="en-US" sz="2000" dirty="0" smtClean="0">
                <a:latin typeface="ＭＳ Ｐゴシック" charset="-128"/>
              </a:rPr>
              <a:t>○　 ２科目の再診料については、疾病が関連しているかのチェックが難しく、</a:t>
            </a:r>
          </a:p>
          <a:p>
            <a:pPr algn="l" eaLnBrk="1" fontAlgn="t" hangingPunct="1">
              <a:spcBef>
                <a:spcPct val="0"/>
              </a:spcBef>
            </a:pPr>
            <a:r>
              <a:rPr lang="ja-JP" altLang="en-US" sz="2000" dirty="0" smtClean="0">
                <a:latin typeface="ＭＳ Ｐゴシック" charset="-128"/>
              </a:rPr>
              <a:t>　 また、診療科の分け方が医療機関ごとに異なっている等の問題がある</a:t>
            </a:r>
          </a:p>
        </p:txBody>
      </p:sp>
      <p:sp>
        <p:nvSpPr>
          <p:cNvPr id="99332" name="Rectangle 5"/>
          <p:cNvSpPr>
            <a:spLocks noChangeArrowheads="1"/>
          </p:cNvSpPr>
          <p:nvPr/>
        </p:nvSpPr>
        <p:spPr bwMode="auto">
          <a:xfrm>
            <a:off x="250825" y="692150"/>
            <a:ext cx="8642350" cy="1873250"/>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nchor="ctr"/>
          <a:lstStyle/>
          <a:p>
            <a:pPr fontAlgn="t">
              <a:lnSpc>
                <a:spcPct val="90000"/>
              </a:lnSpc>
            </a:pPr>
            <a:r>
              <a:rPr lang="en-US" altLang="ja-JP" sz="2000" dirty="0">
                <a:solidFill>
                  <a:srgbClr val="000000"/>
                </a:solidFill>
                <a:latin typeface="HG創英角ｺﾞｼｯｸUB" pitchFamily="49" charset="-128"/>
                <a:ea typeface="HG創英角ｺﾞｼｯｸUB" pitchFamily="49" charset="-128"/>
              </a:rPr>
              <a:t>【</a:t>
            </a:r>
            <a:r>
              <a:rPr lang="ja-JP" altLang="en-US" sz="2000" dirty="0">
                <a:solidFill>
                  <a:srgbClr val="000000"/>
                </a:solidFill>
                <a:latin typeface="HG創英角ｺﾞｼｯｸUB" pitchFamily="49" charset="-128"/>
                <a:ea typeface="HG創英角ｺﾞｼｯｸUB" pitchFamily="49" charset="-128"/>
              </a:rPr>
              <a:t>診療側</a:t>
            </a:r>
            <a:r>
              <a:rPr lang="en-US" altLang="ja-JP" sz="2000" dirty="0">
                <a:solidFill>
                  <a:srgbClr val="000000"/>
                </a:solidFill>
                <a:latin typeface="HG創英角ｺﾞｼｯｸUB" pitchFamily="49" charset="-128"/>
                <a:ea typeface="HG創英角ｺﾞｼｯｸUB" pitchFamily="49" charset="-128"/>
              </a:rPr>
              <a:t>】</a:t>
            </a:r>
          </a:p>
          <a:p>
            <a:pPr fontAlgn="t">
              <a:lnSpc>
                <a:spcPct val="90000"/>
              </a:lnSpc>
            </a:pPr>
            <a:r>
              <a:rPr lang="en-US" altLang="ja-JP" sz="2000" dirty="0">
                <a:solidFill>
                  <a:srgbClr val="000000"/>
                </a:solidFill>
                <a:latin typeface="ＭＳ Ｐゴシック" charset="-128"/>
              </a:rPr>
              <a:t>○</a:t>
            </a:r>
            <a:r>
              <a:rPr lang="ja-JP" altLang="en-US" sz="2000" dirty="0">
                <a:solidFill>
                  <a:srgbClr val="000000"/>
                </a:solidFill>
                <a:latin typeface="ＭＳ Ｐゴシック" charset="-128"/>
              </a:rPr>
              <a:t>　２科目の再診料については、別の日であれば算定可能なのに、同一日に</a:t>
            </a:r>
            <a:r>
              <a:rPr lang="ja-JP" altLang="en-US" sz="2000" dirty="0" err="1">
                <a:solidFill>
                  <a:srgbClr val="000000"/>
                </a:solidFill>
                <a:latin typeface="ＭＳ Ｐゴシック" charset="-128"/>
              </a:rPr>
              <a:t>な</a:t>
            </a:r>
            <a:endParaRPr lang="ja-JP" altLang="en-US" sz="2000" dirty="0">
              <a:solidFill>
                <a:srgbClr val="000000"/>
              </a:solidFill>
              <a:latin typeface="ＭＳ Ｐゴシック" charset="-128"/>
            </a:endParaRPr>
          </a:p>
          <a:p>
            <a:pPr fontAlgn="t">
              <a:lnSpc>
                <a:spcPct val="90000"/>
              </a:lnSpc>
            </a:pPr>
            <a:r>
              <a:rPr lang="ja-JP" altLang="en-US" sz="2000" dirty="0">
                <a:solidFill>
                  <a:srgbClr val="000000"/>
                </a:solidFill>
                <a:latin typeface="ＭＳ Ｐゴシック" charset="-128"/>
              </a:rPr>
              <a:t>   </a:t>
            </a:r>
            <a:r>
              <a:rPr lang="ja-JP" altLang="en-US" sz="2000" dirty="0" err="1">
                <a:solidFill>
                  <a:srgbClr val="000000"/>
                </a:solidFill>
                <a:latin typeface="ＭＳ Ｐゴシック" charset="-128"/>
              </a:rPr>
              <a:t>ると</a:t>
            </a:r>
            <a:r>
              <a:rPr lang="ja-JP" altLang="en-US" sz="2000" dirty="0">
                <a:solidFill>
                  <a:srgbClr val="000000"/>
                </a:solidFill>
                <a:latin typeface="ＭＳ Ｐゴシック" charset="-128"/>
              </a:rPr>
              <a:t>２科目の医師の技術が評価されないということが、現場の医師のプライド</a:t>
            </a:r>
          </a:p>
          <a:p>
            <a:pPr fontAlgn="t">
              <a:lnSpc>
                <a:spcPct val="90000"/>
              </a:lnSpc>
            </a:pPr>
            <a:r>
              <a:rPr lang="ja-JP" altLang="en-US" sz="2000" dirty="0">
                <a:solidFill>
                  <a:srgbClr val="000000"/>
                </a:solidFill>
                <a:latin typeface="ＭＳ Ｐゴシック" charset="-128"/>
              </a:rPr>
              <a:t>   を傷つけ、モチベーションを著しく下げることになっている</a:t>
            </a:r>
          </a:p>
          <a:p>
            <a:pPr fontAlgn="t">
              <a:lnSpc>
                <a:spcPct val="90000"/>
              </a:lnSpc>
            </a:pPr>
            <a:r>
              <a:rPr lang="ja-JP" altLang="en-US" sz="2000" dirty="0">
                <a:solidFill>
                  <a:srgbClr val="000000"/>
                </a:solidFill>
                <a:latin typeface="ＭＳ Ｐゴシック" charset="-128"/>
              </a:rPr>
              <a:t>○　限られた財源を重点項目に傾斜配分するのであれば、２科目の再診料こそ</a:t>
            </a:r>
          </a:p>
          <a:p>
            <a:pPr fontAlgn="t">
              <a:lnSpc>
                <a:spcPct val="90000"/>
              </a:lnSpc>
            </a:pPr>
            <a:r>
              <a:rPr lang="ja-JP" altLang="en-US" sz="2000" dirty="0">
                <a:solidFill>
                  <a:srgbClr val="000000"/>
                </a:solidFill>
                <a:latin typeface="ＭＳ Ｐゴシック" charset="-128"/>
              </a:rPr>
              <a:t>　 最も重要な部分である</a:t>
            </a:r>
          </a:p>
        </p:txBody>
      </p:sp>
      <p:sp>
        <p:nvSpPr>
          <p:cNvPr id="86021"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3A819CC8-CDD3-47B6-9816-A8BA20DE2A85}" type="slidenum">
              <a:rPr kumimoji="1" lang="en-US" altLang="ja-JP" smtClean="0"/>
              <a:pPr fontAlgn="base">
                <a:spcAft>
                  <a:spcPct val="0"/>
                </a:spcAft>
                <a:defRPr/>
              </a:pPr>
              <a:t>38</a:t>
            </a:fld>
            <a:endParaRPr kumimoji="1" lang="en-US" altLang="ja-JP" smtClean="0"/>
          </a:p>
        </p:txBody>
      </p:sp>
    </p:spTree>
    <p:extLst>
      <p:ext uri="{BB962C8B-B14F-4D97-AF65-F5344CB8AC3E}">
        <p14:creationId xmlns:p14="http://schemas.microsoft.com/office/powerpoint/2010/main" xmlns="" val="1294865668"/>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0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医療技術の評価及び再評価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コンテンツ プレースホルダ 5"/>
          <p:cNvSpPr txBox="1">
            <a:spLocks/>
          </p:cNvSpPr>
          <p:nvPr/>
        </p:nvSpPr>
        <p:spPr>
          <a:xfrm>
            <a:off x="467544" y="1052736"/>
            <a:ext cx="8208912" cy="5688632"/>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400" dirty="0">
                <a:latin typeface="MS UI Gothic" pitchFamily="50" charset="-128"/>
                <a:ea typeface="MS UI Gothic" pitchFamily="50" charset="-128"/>
              </a:rPr>
              <a:t>医療技術評価分科会における検討結果を踏まえ保険導入を行う。</a:t>
            </a:r>
          </a:p>
          <a:p>
            <a:pPr algn="r" fontAlgn="auto">
              <a:spcBef>
                <a:spcPts val="0"/>
              </a:spcBef>
              <a:spcAft>
                <a:spcPts val="0"/>
              </a:spcAft>
              <a:defRPr/>
            </a:pPr>
            <a:r>
              <a:rPr kumimoji="0" lang="ja-JP" altLang="en-US" sz="2400" dirty="0">
                <a:latin typeface="MS UI Gothic" pitchFamily="50" charset="-128"/>
                <a:ea typeface="MS UI Gothic" pitchFamily="50" charset="-128"/>
              </a:rPr>
              <a:t>（１月</a:t>
            </a:r>
            <a:r>
              <a:rPr kumimoji="0" lang="en-US" altLang="ja-JP" sz="2400" dirty="0">
                <a:latin typeface="MS UI Gothic" pitchFamily="50" charset="-128"/>
                <a:ea typeface="MS UI Gothic" pitchFamily="50" charset="-128"/>
              </a:rPr>
              <a:t>27 </a:t>
            </a:r>
            <a:r>
              <a:rPr kumimoji="0" lang="ja-JP" altLang="en-US" sz="2400" dirty="0">
                <a:latin typeface="MS UI Gothic" pitchFamily="50" charset="-128"/>
                <a:ea typeface="MS UI Gothic" pitchFamily="50" charset="-128"/>
              </a:rPr>
              <a:t>日中医協総会に提示）</a:t>
            </a:r>
          </a:p>
          <a:p>
            <a:pPr fontAlgn="auto">
              <a:spcBef>
                <a:spcPts val="0"/>
              </a:spcBef>
              <a:spcAft>
                <a:spcPts val="0"/>
              </a:spcAft>
              <a:defRPr/>
            </a:pPr>
            <a:r>
              <a:rPr kumimoji="0" lang="en-US" altLang="ja-JP" sz="2400" dirty="0">
                <a:latin typeface="MS UI Gothic" pitchFamily="50" charset="-128"/>
                <a:ea typeface="MS UI Gothic" pitchFamily="50" charset="-128"/>
              </a:rPr>
              <a:t>【</a:t>
            </a:r>
            <a:r>
              <a:rPr kumimoji="0" lang="ja-JP" altLang="en-US" sz="2400" dirty="0">
                <a:latin typeface="MS UI Gothic" pitchFamily="50" charset="-128"/>
                <a:ea typeface="MS UI Gothic" pitchFamily="50" charset="-128"/>
              </a:rPr>
              <a:t>評価された技術の例</a:t>
            </a:r>
            <a:r>
              <a:rPr kumimoji="0" lang="en-US" altLang="ja-JP" sz="2400" dirty="0">
                <a:latin typeface="MS UI Gothic" pitchFamily="50" charset="-128"/>
                <a:ea typeface="MS UI Gothic" pitchFamily="50" charset="-128"/>
              </a:rPr>
              <a:t>】</a:t>
            </a:r>
            <a:endParaRPr kumimoji="0" lang="ja-JP" altLang="en-US" sz="2400" dirty="0">
              <a:latin typeface="MS UI Gothic" pitchFamily="50" charset="-128"/>
              <a:ea typeface="MS UI Gothic" pitchFamily="50" charset="-128"/>
            </a:endParaRPr>
          </a:p>
          <a:p>
            <a:pPr marL="177800" fontAlgn="auto">
              <a:spcBef>
                <a:spcPts val="0"/>
              </a:spcBef>
              <a:spcAft>
                <a:spcPts val="0"/>
              </a:spcAft>
              <a:defRPr/>
            </a:pPr>
            <a:r>
              <a:rPr kumimoji="0" lang="ja-JP" altLang="en-US" sz="2400" dirty="0">
                <a:latin typeface="MS UI Gothic" pitchFamily="50" charset="-128"/>
                <a:ea typeface="MS UI Gothic" pitchFamily="50" charset="-128"/>
              </a:rPr>
              <a:t>①　コンベックス走査式超音波気管支鏡下針生検</a:t>
            </a:r>
          </a:p>
          <a:p>
            <a:pPr marL="177800" fontAlgn="auto">
              <a:spcBef>
                <a:spcPts val="0"/>
              </a:spcBef>
              <a:spcAft>
                <a:spcPts val="0"/>
              </a:spcAft>
              <a:defRPr/>
            </a:pPr>
            <a:r>
              <a:rPr kumimoji="0" lang="zh-TW" altLang="en-US" sz="2400" dirty="0">
                <a:latin typeface="MS UI Gothic" pitchFamily="50" charset="-128"/>
                <a:ea typeface="MS UI Gothic" pitchFamily="50" charset="-128"/>
              </a:rPr>
              <a:t>②</a:t>
            </a:r>
            <a:r>
              <a:rPr kumimoji="0" lang="ja-JP" altLang="en-US" sz="2400" dirty="0">
                <a:latin typeface="MS UI Gothic" pitchFamily="50" charset="-128"/>
                <a:ea typeface="MS UI Gothic" pitchFamily="50" charset="-128"/>
              </a:rPr>
              <a:t>　</a:t>
            </a:r>
            <a:r>
              <a:rPr kumimoji="0" lang="zh-TW" altLang="en-US" sz="2400" dirty="0">
                <a:latin typeface="MS UI Gothic" pitchFamily="50" charset="-128"/>
                <a:ea typeface="MS UI Gothic" pitchFamily="50" charset="-128"/>
              </a:rPr>
              <a:t>時間内歩行試験</a:t>
            </a:r>
          </a:p>
          <a:p>
            <a:pPr marL="177800" fontAlgn="auto">
              <a:spcBef>
                <a:spcPts val="0"/>
              </a:spcBef>
              <a:spcAft>
                <a:spcPts val="0"/>
              </a:spcAft>
              <a:defRPr/>
            </a:pPr>
            <a:r>
              <a:rPr kumimoji="0" lang="ja-JP" altLang="en-US" sz="2400" dirty="0">
                <a:latin typeface="MS UI Gothic" pitchFamily="50" charset="-128"/>
                <a:ea typeface="MS UI Gothic" pitchFamily="50" charset="-128"/>
              </a:rPr>
              <a:t>③　ヘッドアップティルト試験</a:t>
            </a:r>
          </a:p>
          <a:p>
            <a:pPr marL="177800" fontAlgn="auto">
              <a:spcBef>
                <a:spcPts val="0"/>
              </a:spcBef>
              <a:spcAft>
                <a:spcPts val="0"/>
              </a:spcAft>
              <a:defRPr/>
            </a:pPr>
            <a:r>
              <a:rPr kumimoji="0" lang="ja-JP" altLang="en-US" sz="2400" dirty="0">
                <a:latin typeface="MS UI Gothic" pitchFamily="50" charset="-128"/>
                <a:ea typeface="MS UI Gothic" pitchFamily="50" charset="-128"/>
              </a:rPr>
              <a:t>④　高解像度赤外線ＣＣＤを用いた眼振検査</a:t>
            </a:r>
          </a:p>
          <a:p>
            <a:pPr marL="177800" fontAlgn="auto">
              <a:spcBef>
                <a:spcPts val="0"/>
              </a:spcBef>
              <a:spcAft>
                <a:spcPts val="0"/>
              </a:spcAft>
              <a:defRPr/>
            </a:pPr>
            <a:r>
              <a:rPr kumimoji="0" lang="ja-JP" altLang="en-US" sz="2400" dirty="0">
                <a:latin typeface="MS UI Gothic" pitchFamily="50" charset="-128"/>
                <a:ea typeface="MS UI Gothic" pitchFamily="50" charset="-128"/>
              </a:rPr>
              <a:t>⑤　筋肉内コンパートメント内圧測定</a:t>
            </a:r>
          </a:p>
          <a:p>
            <a:pPr marL="177800" fontAlgn="auto">
              <a:spcBef>
                <a:spcPts val="0"/>
              </a:spcBef>
              <a:spcAft>
                <a:spcPts val="0"/>
              </a:spcAft>
              <a:defRPr/>
            </a:pPr>
            <a:r>
              <a:rPr kumimoji="0" lang="zh-TW" altLang="en-US" sz="2400" dirty="0">
                <a:latin typeface="MS UI Gothic" pitchFamily="50" charset="-128"/>
                <a:ea typeface="MS UI Gothic" pitchFamily="50" charset="-128"/>
              </a:rPr>
              <a:t>⑥</a:t>
            </a:r>
            <a:r>
              <a:rPr kumimoji="0" lang="ja-JP" altLang="en-US" sz="2400" dirty="0">
                <a:latin typeface="MS UI Gothic" pitchFamily="50" charset="-128"/>
                <a:ea typeface="MS UI Gothic" pitchFamily="50" charset="-128"/>
              </a:rPr>
              <a:t>　</a:t>
            </a:r>
            <a:r>
              <a:rPr kumimoji="0" lang="zh-TW" altLang="en-US" sz="2400" dirty="0">
                <a:latin typeface="MS UI Gothic" pitchFamily="50" charset="-128"/>
                <a:ea typeface="MS UI Gothic" pitchFamily="50" charset="-128"/>
              </a:rPr>
              <a:t>顔面多発骨折変形治癒矯正術</a:t>
            </a:r>
          </a:p>
          <a:p>
            <a:pPr marL="177800" fontAlgn="auto">
              <a:spcBef>
                <a:spcPts val="0"/>
              </a:spcBef>
              <a:spcAft>
                <a:spcPts val="0"/>
              </a:spcAft>
              <a:defRPr/>
            </a:pPr>
            <a:r>
              <a:rPr kumimoji="0" lang="zh-TW" altLang="en-US" sz="2400" dirty="0">
                <a:latin typeface="MS UI Gothic" pitchFamily="50" charset="-128"/>
                <a:ea typeface="MS UI Gothic" pitchFamily="50" charset="-128"/>
              </a:rPr>
              <a:t>⑦</a:t>
            </a:r>
            <a:r>
              <a:rPr kumimoji="0" lang="ja-JP" altLang="en-US" sz="2400" dirty="0">
                <a:latin typeface="MS UI Gothic" pitchFamily="50" charset="-128"/>
                <a:ea typeface="MS UI Gothic" pitchFamily="50" charset="-128"/>
              </a:rPr>
              <a:t>　</a:t>
            </a:r>
            <a:r>
              <a:rPr kumimoji="0" lang="zh-TW" altLang="en-US" sz="2400" dirty="0">
                <a:latin typeface="MS UI Gothic" pitchFamily="50" charset="-128"/>
                <a:ea typeface="MS UI Gothic" pitchFamily="50" charset="-128"/>
              </a:rPr>
              <a:t>内視鏡下神経剥離術</a:t>
            </a:r>
          </a:p>
          <a:p>
            <a:pPr marL="177800" fontAlgn="auto">
              <a:spcBef>
                <a:spcPts val="0"/>
              </a:spcBef>
              <a:spcAft>
                <a:spcPts val="0"/>
              </a:spcAft>
              <a:defRPr/>
            </a:pPr>
            <a:r>
              <a:rPr kumimoji="0" lang="zh-TW" altLang="en-US" sz="2400" dirty="0">
                <a:latin typeface="MS UI Gothic" pitchFamily="50" charset="-128"/>
                <a:ea typeface="MS UI Gothic" pitchFamily="50" charset="-128"/>
              </a:rPr>
              <a:t>⑧</a:t>
            </a:r>
            <a:r>
              <a:rPr kumimoji="0" lang="ja-JP" altLang="en-US" sz="2400" dirty="0">
                <a:latin typeface="MS UI Gothic" pitchFamily="50" charset="-128"/>
                <a:ea typeface="MS UI Gothic" pitchFamily="50" charset="-128"/>
              </a:rPr>
              <a:t>　</a:t>
            </a:r>
            <a:r>
              <a:rPr kumimoji="0" lang="zh-TW" altLang="en-US" sz="2400" dirty="0">
                <a:latin typeface="MS UI Gothic" pitchFamily="50" charset="-128"/>
                <a:ea typeface="MS UI Gothic" pitchFamily="50" charset="-128"/>
              </a:rPr>
              <a:t>内視鏡下経蝶形骨洞手術</a:t>
            </a:r>
          </a:p>
          <a:p>
            <a:pPr marL="177800" fontAlgn="auto">
              <a:spcBef>
                <a:spcPts val="0"/>
              </a:spcBef>
              <a:spcAft>
                <a:spcPts val="0"/>
              </a:spcAft>
              <a:defRPr/>
            </a:pPr>
            <a:r>
              <a:rPr kumimoji="0" lang="zh-TW" altLang="en-US" sz="2400" dirty="0">
                <a:latin typeface="MS UI Gothic" pitchFamily="50" charset="-128"/>
                <a:ea typeface="MS UI Gothic" pitchFamily="50" charset="-128"/>
              </a:rPr>
              <a:t>⑨</a:t>
            </a:r>
            <a:r>
              <a:rPr kumimoji="0" lang="ja-JP" altLang="en-US" sz="2400" dirty="0">
                <a:latin typeface="MS UI Gothic" pitchFamily="50" charset="-128"/>
                <a:ea typeface="MS UI Gothic" pitchFamily="50" charset="-128"/>
              </a:rPr>
              <a:t>　</a:t>
            </a:r>
            <a:r>
              <a:rPr kumimoji="0" lang="zh-TW" altLang="en-US" sz="2400" dirty="0">
                <a:latin typeface="MS UI Gothic" pitchFamily="50" charset="-128"/>
                <a:ea typeface="MS UI Gothic" pitchFamily="50" charset="-128"/>
              </a:rPr>
              <a:t>低侵襲性経肛門的局所切除術（ＭＩＴＡＳ）</a:t>
            </a:r>
          </a:p>
          <a:p>
            <a:pPr marL="177800" fontAlgn="auto">
              <a:spcBef>
                <a:spcPts val="0"/>
              </a:spcBef>
              <a:spcAft>
                <a:spcPts val="0"/>
              </a:spcAft>
              <a:defRPr/>
            </a:pPr>
            <a:r>
              <a:rPr kumimoji="0" lang="ja-JP" altLang="en-US" sz="2400" dirty="0">
                <a:latin typeface="MS UI Gothic" pitchFamily="50" charset="-128"/>
                <a:ea typeface="MS UI Gothic" pitchFamily="50" charset="-128"/>
              </a:rPr>
              <a:t>⑩　大腸全摘、回腸瘻・肛門吻合術</a:t>
            </a:r>
          </a:p>
          <a:p>
            <a:pPr marL="177800" fontAlgn="auto">
              <a:spcBef>
                <a:spcPts val="0"/>
              </a:spcBef>
              <a:spcAft>
                <a:spcPts val="0"/>
              </a:spcAft>
              <a:defRPr/>
            </a:pPr>
            <a:r>
              <a:rPr kumimoji="0" lang="ja-JP" altLang="en-US" sz="2400" dirty="0">
                <a:latin typeface="MS UI Gothic" pitchFamily="50" charset="-128"/>
                <a:ea typeface="MS UI Gothic" pitchFamily="50" charset="-128"/>
              </a:rPr>
              <a:t>⑪　下鼻甲介粘膜レーザー焼灼術</a:t>
            </a:r>
          </a:p>
          <a:p>
            <a:pPr marL="177800" fontAlgn="auto">
              <a:spcBef>
                <a:spcPts val="0"/>
              </a:spcBef>
              <a:spcAft>
                <a:spcPts val="0"/>
              </a:spcAft>
              <a:defRPr/>
            </a:pPr>
            <a:r>
              <a:rPr kumimoji="0" lang="zh-CN" altLang="en-US" sz="2400" dirty="0">
                <a:latin typeface="MS UI Gothic" pitchFamily="50" charset="-128"/>
                <a:ea typeface="MS UI Gothic" pitchFamily="50" charset="-128"/>
              </a:rPr>
              <a:t>⑫</a:t>
            </a:r>
            <a:r>
              <a:rPr kumimoji="0" lang="ja-JP" altLang="en-US" sz="2400" dirty="0">
                <a:latin typeface="MS UI Gothic" pitchFamily="50" charset="-128"/>
                <a:ea typeface="MS UI Gothic" pitchFamily="50" charset="-128"/>
              </a:rPr>
              <a:t>　</a:t>
            </a:r>
            <a:r>
              <a:rPr kumimoji="0" lang="zh-CN" altLang="en-US" sz="2400" dirty="0">
                <a:latin typeface="MS UI Gothic" pitchFamily="50" charset="-128"/>
                <a:ea typeface="MS UI Gothic" pitchFamily="50" charset="-128"/>
              </a:rPr>
              <a:t>脳波検査判断料</a:t>
            </a:r>
            <a:endParaRPr kumimoji="0" lang="ja-JP" altLang="en-US" sz="2400" dirty="0">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98A80DAC-917A-4D60-904A-CCC6CBF5DCBC}" type="slidenum">
              <a:rPr lang="en-US" sz="1400">
                <a:effectLst>
                  <a:outerShdw blurRad="38100" dist="38100" dir="2700000" algn="tl">
                    <a:srgbClr val="000000">
                      <a:alpha val="43137"/>
                    </a:srgbClr>
                  </a:outerShdw>
                </a:effectLst>
              </a:rPr>
              <a:pPr algn="r">
                <a:defRPr/>
              </a:pPr>
              <a:t>380</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0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28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新規特定保険医療材料等に係る技術料等の新設</a:t>
            </a:r>
            <a:endParaRPr lang="ja-JP" altLang="en-US" sz="28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コンテンツ プレースホルダ 5"/>
          <p:cNvSpPr txBox="1">
            <a:spLocks/>
          </p:cNvSpPr>
          <p:nvPr/>
        </p:nvSpPr>
        <p:spPr>
          <a:xfrm>
            <a:off x="467544" y="908720"/>
            <a:ext cx="8208912" cy="5832648"/>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fontAlgn="auto">
              <a:spcBef>
                <a:spcPts val="0"/>
              </a:spcBef>
              <a:spcAft>
                <a:spcPts val="600"/>
              </a:spcAft>
              <a:defRPr/>
            </a:pPr>
            <a:r>
              <a:rPr kumimoji="0" lang="ja-JP" altLang="en-US" sz="2000" dirty="0">
                <a:latin typeface="MS UI Gothic" pitchFamily="50" charset="-128"/>
                <a:ea typeface="MS UI Gothic" pitchFamily="50" charset="-128"/>
              </a:rPr>
              <a:t>１． Ｃ２として、既に保険収載され、現在準用点数で行われている２２技術及び４月１日からの保険適用が承認された新規材料に伴う新規技術について、新たに技術料やこれに必要な管理料を新設する。</a:t>
            </a:r>
          </a:p>
          <a:p>
            <a:pPr marL="177800" fontAlgn="auto">
              <a:spcBef>
                <a:spcPts val="0"/>
              </a:spcBef>
              <a:spcAft>
                <a:spcPts val="0"/>
              </a:spcAft>
              <a:defRPr/>
            </a:pPr>
            <a:r>
              <a:rPr kumimoji="0" lang="ja-JP" altLang="en-US" dirty="0">
                <a:latin typeface="MS UI Gothic" pitchFamily="50" charset="-128"/>
                <a:ea typeface="MS UI Gothic" pitchFamily="50" charset="-128"/>
              </a:rPr>
              <a:t>（技術の例）</a:t>
            </a:r>
          </a:p>
          <a:p>
            <a:pPr marL="355600" fontAlgn="auto">
              <a:spcBef>
                <a:spcPts val="0"/>
              </a:spcBef>
              <a:spcAft>
                <a:spcPts val="0"/>
              </a:spcAft>
              <a:defRPr/>
            </a:pPr>
            <a:r>
              <a:rPr kumimoji="0" lang="ja-JP" altLang="en-US" dirty="0">
                <a:solidFill>
                  <a:srgbClr val="0070C0"/>
                </a:solidFill>
                <a:latin typeface="MS UI Gothic" pitchFamily="50" charset="-128"/>
                <a:ea typeface="MS UI Gothic" pitchFamily="50" charset="-128"/>
              </a:rPr>
              <a:t>①　経皮的放射線治療用金属マーカー留置術　１０</a:t>
            </a:r>
            <a:r>
              <a:rPr kumimoji="0" lang="en-US" altLang="ja-JP" dirty="0">
                <a:solidFill>
                  <a:srgbClr val="0070C0"/>
                </a:solidFill>
                <a:latin typeface="MS UI Gothic" pitchFamily="50" charset="-128"/>
                <a:ea typeface="MS UI Gothic" pitchFamily="50" charset="-128"/>
              </a:rPr>
              <a:t>,</a:t>
            </a:r>
            <a:r>
              <a:rPr kumimoji="0" lang="ja-JP" altLang="en-US" dirty="0">
                <a:solidFill>
                  <a:srgbClr val="0070C0"/>
                </a:solidFill>
                <a:latin typeface="MS UI Gothic" pitchFamily="50" charset="-128"/>
                <a:ea typeface="MS UI Gothic" pitchFamily="50" charset="-128"/>
              </a:rPr>
              <a:t>０００点</a:t>
            </a:r>
          </a:p>
          <a:p>
            <a:pPr marL="355600" fontAlgn="auto">
              <a:spcBef>
                <a:spcPts val="0"/>
              </a:spcBef>
              <a:spcAft>
                <a:spcPts val="0"/>
              </a:spcAft>
              <a:defRPr/>
            </a:pPr>
            <a:r>
              <a:rPr kumimoji="0" lang="zh-TW" altLang="en-US" dirty="0">
                <a:solidFill>
                  <a:srgbClr val="0070C0"/>
                </a:solidFill>
                <a:latin typeface="MS UI Gothic" pitchFamily="50" charset="-128"/>
                <a:ea typeface="MS UI Gothic" pitchFamily="50" charset="-128"/>
              </a:rPr>
              <a:t>②</a:t>
            </a:r>
            <a:r>
              <a:rPr kumimoji="0" lang="ja-JP" altLang="en-US" dirty="0">
                <a:solidFill>
                  <a:srgbClr val="0070C0"/>
                </a:solidFill>
                <a:latin typeface="MS UI Gothic" pitchFamily="50" charset="-128"/>
                <a:ea typeface="MS UI Gothic" pitchFamily="50" charset="-128"/>
              </a:rPr>
              <a:t>　</a:t>
            </a:r>
            <a:r>
              <a:rPr kumimoji="0" lang="zh-TW" altLang="en-US" dirty="0">
                <a:solidFill>
                  <a:srgbClr val="0070C0"/>
                </a:solidFill>
                <a:latin typeface="MS UI Gothic" pitchFamily="50" charset="-128"/>
                <a:ea typeface="MS UI Gothic" pitchFamily="50" charset="-128"/>
              </a:rPr>
              <a:t>植込型補助人工心臓（非拍動流型）（初日）</a:t>
            </a:r>
            <a:r>
              <a:rPr kumimoji="0" lang="ja-JP" altLang="en-US" dirty="0">
                <a:solidFill>
                  <a:srgbClr val="0070C0"/>
                </a:solidFill>
                <a:latin typeface="MS UI Gothic" pitchFamily="50" charset="-128"/>
                <a:ea typeface="MS UI Gothic" pitchFamily="50" charset="-128"/>
              </a:rPr>
              <a:t>　５８</a:t>
            </a:r>
            <a:r>
              <a:rPr kumimoji="0" lang="en-US" altLang="ja-JP" dirty="0">
                <a:solidFill>
                  <a:srgbClr val="0070C0"/>
                </a:solidFill>
                <a:latin typeface="MS UI Gothic" pitchFamily="50" charset="-128"/>
                <a:ea typeface="MS UI Gothic" pitchFamily="50" charset="-128"/>
              </a:rPr>
              <a:t>,</a:t>
            </a:r>
            <a:r>
              <a:rPr kumimoji="0" lang="ja-JP" altLang="en-US" dirty="0">
                <a:solidFill>
                  <a:srgbClr val="0070C0"/>
                </a:solidFill>
                <a:latin typeface="MS UI Gothic" pitchFamily="50" charset="-128"/>
                <a:ea typeface="MS UI Gothic" pitchFamily="50" charset="-128"/>
              </a:rPr>
              <a:t>５００</a:t>
            </a:r>
            <a:r>
              <a:rPr kumimoji="0" lang="zh-TW" altLang="en-US" dirty="0">
                <a:solidFill>
                  <a:srgbClr val="0070C0"/>
                </a:solidFill>
                <a:latin typeface="MS UI Gothic" pitchFamily="50" charset="-128"/>
                <a:ea typeface="MS UI Gothic" pitchFamily="50" charset="-128"/>
              </a:rPr>
              <a:t>点</a:t>
            </a:r>
          </a:p>
          <a:p>
            <a:pPr marL="712788" fontAlgn="auto">
              <a:spcBef>
                <a:spcPts val="0"/>
              </a:spcBef>
              <a:spcAft>
                <a:spcPts val="0"/>
              </a:spcAft>
              <a:defRPr/>
            </a:pPr>
            <a:r>
              <a:rPr kumimoji="0" lang="ja-JP" altLang="en-US" dirty="0">
                <a:solidFill>
                  <a:srgbClr val="0070C0"/>
                </a:solidFill>
                <a:latin typeface="MS UI Gothic" pitchFamily="50" charset="-128"/>
                <a:ea typeface="MS UI Gothic" pitchFamily="50" charset="-128"/>
              </a:rPr>
              <a:t>植込型補助人工心臓（非拍動流型）（２日目以降３０日まで）　５</a:t>
            </a:r>
            <a:r>
              <a:rPr kumimoji="0" lang="en-US" altLang="ja-JP" dirty="0">
                <a:solidFill>
                  <a:srgbClr val="0070C0"/>
                </a:solidFill>
                <a:latin typeface="MS UI Gothic" pitchFamily="50" charset="-128"/>
                <a:ea typeface="MS UI Gothic" pitchFamily="50" charset="-128"/>
              </a:rPr>
              <a:t>,</a:t>
            </a:r>
            <a:r>
              <a:rPr kumimoji="0" lang="ja-JP" altLang="en-US" dirty="0">
                <a:solidFill>
                  <a:srgbClr val="0070C0"/>
                </a:solidFill>
                <a:latin typeface="MS UI Gothic" pitchFamily="50" charset="-128"/>
                <a:ea typeface="MS UI Gothic" pitchFamily="50" charset="-128"/>
              </a:rPr>
              <a:t>０００点</a:t>
            </a:r>
          </a:p>
          <a:p>
            <a:pPr marL="712788" fontAlgn="auto">
              <a:spcBef>
                <a:spcPts val="0"/>
              </a:spcBef>
              <a:spcAft>
                <a:spcPts val="0"/>
              </a:spcAft>
              <a:defRPr/>
            </a:pPr>
            <a:r>
              <a:rPr kumimoji="0" lang="ja-JP" altLang="en-US" dirty="0">
                <a:solidFill>
                  <a:srgbClr val="0070C0"/>
                </a:solidFill>
                <a:latin typeface="MS UI Gothic" pitchFamily="50" charset="-128"/>
                <a:ea typeface="MS UI Gothic" pitchFamily="50" charset="-128"/>
              </a:rPr>
              <a:t>植込型補助人工心臓（非拍動流型）（３１日目以降９０日まで）　２</a:t>
            </a:r>
            <a:r>
              <a:rPr kumimoji="0" lang="en-US" altLang="ja-JP" dirty="0">
                <a:solidFill>
                  <a:srgbClr val="0070C0"/>
                </a:solidFill>
                <a:latin typeface="MS UI Gothic" pitchFamily="50" charset="-128"/>
                <a:ea typeface="MS UI Gothic" pitchFamily="50" charset="-128"/>
              </a:rPr>
              <a:t>,</a:t>
            </a:r>
            <a:r>
              <a:rPr kumimoji="0" lang="ja-JP" altLang="en-US" dirty="0">
                <a:solidFill>
                  <a:srgbClr val="0070C0"/>
                </a:solidFill>
                <a:latin typeface="MS UI Gothic" pitchFamily="50" charset="-128"/>
                <a:ea typeface="MS UI Gothic" pitchFamily="50" charset="-128"/>
              </a:rPr>
              <a:t>７８０点</a:t>
            </a:r>
          </a:p>
          <a:p>
            <a:pPr marL="712788" fontAlgn="auto">
              <a:spcBef>
                <a:spcPts val="0"/>
              </a:spcBef>
              <a:spcAft>
                <a:spcPts val="0"/>
              </a:spcAft>
              <a:defRPr/>
            </a:pPr>
            <a:r>
              <a:rPr kumimoji="0" lang="zh-TW" altLang="en-US" dirty="0">
                <a:solidFill>
                  <a:srgbClr val="0070C0"/>
                </a:solidFill>
                <a:latin typeface="MS UI Gothic" pitchFamily="50" charset="-128"/>
                <a:ea typeface="MS UI Gothic" pitchFamily="50" charset="-128"/>
              </a:rPr>
              <a:t>植込型補助人工心臓（非拍動流型）（</a:t>
            </a:r>
            <a:r>
              <a:rPr kumimoji="0" lang="ja-JP" altLang="en-US" dirty="0">
                <a:solidFill>
                  <a:srgbClr val="0070C0"/>
                </a:solidFill>
                <a:latin typeface="MS UI Gothic" pitchFamily="50" charset="-128"/>
                <a:ea typeface="MS UI Gothic" pitchFamily="50" charset="-128"/>
              </a:rPr>
              <a:t>９１</a:t>
            </a:r>
            <a:r>
              <a:rPr kumimoji="0" lang="zh-TW" altLang="en-US" dirty="0">
                <a:solidFill>
                  <a:srgbClr val="0070C0"/>
                </a:solidFill>
                <a:latin typeface="MS UI Gothic" pitchFamily="50" charset="-128"/>
                <a:ea typeface="MS UI Gothic" pitchFamily="50" charset="-128"/>
              </a:rPr>
              <a:t>日目以降）</a:t>
            </a:r>
            <a:r>
              <a:rPr kumimoji="0" lang="ja-JP" altLang="en-US" dirty="0">
                <a:solidFill>
                  <a:srgbClr val="0070C0"/>
                </a:solidFill>
                <a:latin typeface="MS UI Gothic" pitchFamily="50" charset="-128"/>
                <a:ea typeface="MS UI Gothic" pitchFamily="50" charset="-128"/>
              </a:rPr>
              <a:t>　１</a:t>
            </a:r>
            <a:r>
              <a:rPr kumimoji="0" lang="en-US" altLang="ja-JP" dirty="0">
                <a:solidFill>
                  <a:srgbClr val="0070C0"/>
                </a:solidFill>
                <a:latin typeface="MS UI Gothic" pitchFamily="50" charset="-128"/>
                <a:ea typeface="MS UI Gothic" pitchFamily="50" charset="-128"/>
              </a:rPr>
              <a:t>,</a:t>
            </a:r>
            <a:r>
              <a:rPr kumimoji="0" lang="ja-JP" altLang="en-US" dirty="0">
                <a:solidFill>
                  <a:srgbClr val="0070C0"/>
                </a:solidFill>
                <a:latin typeface="MS UI Gothic" pitchFamily="50" charset="-128"/>
                <a:ea typeface="MS UI Gothic" pitchFamily="50" charset="-128"/>
              </a:rPr>
              <a:t>５００</a:t>
            </a:r>
            <a:r>
              <a:rPr kumimoji="0" lang="zh-TW" altLang="en-US" dirty="0">
                <a:solidFill>
                  <a:srgbClr val="0070C0"/>
                </a:solidFill>
                <a:latin typeface="MS UI Gothic" pitchFamily="50" charset="-128"/>
                <a:ea typeface="MS UI Gothic" pitchFamily="50" charset="-128"/>
              </a:rPr>
              <a:t>点</a:t>
            </a:r>
          </a:p>
          <a:p>
            <a:pPr marL="177800" indent="-177800" fontAlgn="auto">
              <a:spcBef>
                <a:spcPts val="600"/>
              </a:spcBef>
              <a:spcAft>
                <a:spcPts val="600"/>
              </a:spcAft>
              <a:defRPr/>
            </a:pPr>
            <a:r>
              <a:rPr kumimoji="0" lang="ja-JP" altLang="en-US" sz="2000" dirty="0">
                <a:latin typeface="MS UI Gothic" pitchFamily="50" charset="-128"/>
                <a:ea typeface="MS UI Gothic" pitchFamily="50" charset="-128"/>
              </a:rPr>
              <a:t>２． Ｅ３として、既に保険収載され、現在準用点数で行われている１２</a:t>
            </a:r>
            <a:r>
              <a:rPr kumimoji="0" lang="en-US" altLang="ja-JP" sz="2000" dirty="0">
                <a:latin typeface="MS UI Gothic" pitchFamily="50" charset="-128"/>
                <a:ea typeface="MS UI Gothic" pitchFamily="50" charset="-128"/>
              </a:rPr>
              <a:t> </a:t>
            </a:r>
            <a:r>
              <a:rPr kumimoji="0" lang="ja-JP" altLang="en-US" sz="2000" dirty="0">
                <a:latin typeface="MS UI Gothic" pitchFamily="50" charset="-128"/>
                <a:ea typeface="MS UI Gothic" pitchFamily="50" charset="-128"/>
              </a:rPr>
              <a:t>の検査について、新たに検査実施料を新設する。</a:t>
            </a:r>
          </a:p>
          <a:p>
            <a:pPr marL="177800" fontAlgn="auto">
              <a:spcBef>
                <a:spcPts val="0"/>
              </a:spcBef>
              <a:spcAft>
                <a:spcPts val="0"/>
              </a:spcAft>
              <a:defRPr/>
            </a:pPr>
            <a:r>
              <a:rPr kumimoji="0" lang="ja-JP" altLang="en-US" dirty="0">
                <a:latin typeface="MS UI Gothic" pitchFamily="50" charset="-128"/>
                <a:ea typeface="MS UI Gothic" pitchFamily="50" charset="-128"/>
              </a:rPr>
              <a:t>（検査の例）</a:t>
            </a:r>
          </a:p>
          <a:p>
            <a:pPr marL="355600" fontAlgn="auto">
              <a:spcBef>
                <a:spcPts val="0"/>
              </a:spcBef>
              <a:spcAft>
                <a:spcPts val="0"/>
              </a:spcAft>
              <a:defRPr/>
            </a:pPr>
            <a:r>
              <a:rPr kumimoji="0" lang="ja-JP" altLang="en-US" dirty="0">
                <a:solidFill>
                  <a:srgbClr val="0070C0"/>
                </a:solidFill>
                <a:latin typeface="MS UI Gothic" pitchFamily="50" charset="-128"/>
                <a:ea typeface="MS UI Gothic" pitchFamily="50" charset="-128"/>
              </a:rPr>
              <a:t>①　レジオネラ核酸検出　３００点</a:t>
            </a:r>
          </a:p>
          <a:p>
            <a:pPr marL="355600" fontAlgn="auto">
              <a:spcBef>
                <a:spcPts val="0"/>
              </a:spcBef>
              <a:spcAft>
                <a:spcPts val="0"/>
              </a:spcAft>
              <a:defRPr/>
            </a:pPr>
            <a:r>
              <a:rPr kumimoji="0" lang="en-US" altLang="ja-JP" dirty="0">
                <a:solidFill>
                  <a:srgbClr val="0070C0"/>
                </a:solidFill>
                <a:latin typeface="MS UI Gothic" pitchFamily="50" charset="-128"/>
                <a:ea typeface="MS UI Gothic" pitchFamily="50" charset="-128"/>
              </a:rPr>
              <a:t>②</a:t>
            </a:r>
            <a:r>
              <a:rPr kumimoji="0" lang="ja-JP" altLang="en-US" dirty="0">
                <a:solidFill>
                  <a:srgbClr val="0070C0"/>
                </a:solidFill>
                <a:latin typeface="MS UI Gothic" pitchFamily="50" charset="-128"/>
                <a:ea typeface="MS UI Gothic" pitchFamily="50" charset="-128"/>
              </a:rPr>
              <a:t>　</a:t>
            </a:r>
            <a:r>
              <a:rPr kumimoji="0" lang="en-US" altLang="ja-JP" dirty="0">
                <a:solidFill>
                  <a:srgbClr val="0070C0"/>
                </a:solidFill>
                <a:latin typeface="MS UI Gothic" pitchFamily="50" charset="-128"/>
                <a:ea typeface="MS UI Gothic" pitchFamily="50" charset="-128"/>
              </a:rPr>
              <a:t>HE-</a:t>
            </a:r>
            <a:r>
              <a:rPr kumimoji="0" lang="en-US" altLang="ja-JP" dirty="0" err="1">
                <a:solidFill>
                  <a:srgbClr val="0070C0"/>
                </a:solidFill>
                <a:latin typeface="MS UI Gothic" pitchFamily="50" charset="-128"/>
                <a:ea typeface="MS UI Gothic" pitchFamily="50" charset="-128"/>
              </a:rPr>
              <a:t>IgA</a:t>
            </a:r>
            <a:r>
              <a:rPr kumimoji="0" lang="ja-JP" altLang="en-US" dirty="0">
                <a:solidFill>
                  <a:srgbClr val="0070C0"/>
                </a:solidFill>
                <a:latin typeface="MS UI Gothic" pitchFamily="50" charset="-128"/>
                <a:ea typeface="MS UI Gothic" pitchFamily="50" charset="-128"/>
              </a:rPr>
              <a:t>（定性）　２１０点</a:t>
            </a:r>
          </a:p>
          <a:p>
            <a:pPr marL="177800" indent="-177800" fontAlgn="auto">
              <a:spcBef>
                <a:spcPts val="600"/>
              </a:spcBef>
              <a:spcAft>
                <a:spcPts val="600"/>
              </a:spcAft>
              <a:defRPr/>
            </a:pPr>
            <a:r>
              <a:rPr kumimoji="0" lang="ja-JP" altLang="en-US" sz="2000" dirty="0">
                <a:latin typeface="MS UI Gothic" pitchFamily="50" charset="-128"/>
                <a:ea typeface="MS UI Gothic" pitchFamily="50" charset="-128"/>
              </a:rPr>
              <a:t>３． 新たな薬剤の保険収載等に伴い、特定薬剤治療管理料についても、対象薬剤を拡大する。</a:t>
            </a:r>
          </a:p>
          <a:p>
            <a:pPr marL="177800" fontAlgn="auto">
              <a:spcBef>
                <a:spcPts val="0"/>
              </a:spcBef>
              <a:spcAft>
                <a:spcPts val="0"/>
              </a:spcAft>
              <a:defRPr/>
            </a:pPr>
            <a:r>
              <a:rPr kumimoji="0" lang="ja-JP" altLang="en-US" dirty="0">
                <a:latin typeface="MS UI Gothic" pitchFamily="50" charset="-128"/>
                <a:ea typeface="MS UI Gothic" pitchFamily="50" charset="-128"/>
              </a:rPr>
              <a:t>（薬剤の例）</a:t>
            </a:r>
          </a:p>
          <a:p>
            <a:pPr marL="355600" fontAlgn="auto">
              <a:spcBef>
                <a:spcPts val="0"/>
              </a:spcBef>
              <a:spcAft>
                <a:spcPts val="0"/>
              </a:spcAft>
              <a:defRPr/>
            </a:pPr>
            <a:r>
              <a:rPr kumimoji="0" lang="ja-JP" altLang="en-US" dirty="0">
                <a:solidFill>
                  <a:srgbClr val="0070C0"/>
                </a:solidFill>
                <a:latin typeface="MS UI Gothic" pitchFamily="50" charset="-128"/>
                <a:ea typeface="MS UI Gothic" pitchFamily="50" charset="-128"/>
              </a:rPr>
              <a:t>①　エベロリムス製剤</a:t>
            </a:r>
          </a:p>
          <a:p>
            <a:pPr marL="355600" fontAlgn="auto">
              <a:spcBef>
                <a:spcPts val="0"/>
              </a:spcBef>
              <a:spcAft>
                <a:spcPts val="0"/>
              </a:spcAft>
              <a:defRPr/>
            </a:pPr>
            <a:r>
              <a:rPr kumimoji="0" lang="ja-JP" altLang="en-US" dirty="0">
                <a:solidFill>
                  <a:srgbClr val="0070C0"/>
                </a:solidFill>
                <a:latin typeface="MS UI Gothic" pitchFamily="50" charset="-128"/>
                <a:ea typeface="MS UI Gothic" pitchFamily="50" charset="-128"/>
              </a:rPr>
              <a:t>②　ミコフェノール酸モフェチル製剤</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6049DBD-90B8-4548-A8AB-DEF7AC951A53}" type="slidenum">
              <a:rPr lang="en-US" sz="1400">
                <a:effectLst>
                  <a:outerShdw blurRad="38100" dist="38100" dir="2700000" algn="tl">
                    <a:srgbClr val="000000">
                      <a:alpha val="43137"/>
                    </a:srgbClr>
                  </a:outerShdw>
                </a:effectLst>
              </a:rPr>
              <a:pPr algn="r">
                <a:defRPr/>
              </a:pPr>
              <a:t>381</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title"/>
          </p:nvPr>
        </p:nvSpPr>
        <p:spPr>
          <a:xfrm>
            <a:off x="457200" y="116632"/>
            <a:ext cx="8229600" cy="72000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明細書の無料発行の促進</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コンテンツ プレースホルダ 5"/>
          <p:cNvSpPr txBox="1">
            <a:spLocks/>
          </p:cNvSpPr>
          <p:nvPr/>
        </p:nvSpPr>
        <p:spPr>
          <a:xfrm>
            <a:off x="467544" y="1484784"/>
            <a:ext cx="8208912" cy="3816424"/>
          </a:xfrm>
          <a:prstGeom prst="rect">
            <a:avLst/>
          </a:prstGeom>
          <a:solidFill>
            <a:srgbClr val="FFFFCC"/>
          </a:solidFill>
          <a:effectLst>
            <a:innerShdw blurRad="63500" dist="50800" dir="13500000">
              <a:prstClr val="black">
                <a:alpha val="50000"/>
              </a:prstClr>
            </a:innerShdw>
          </a:effectLst>
        </p:spPr>
        <p:txBody>
          <a:bodyPr anchor="ctr"/>
          <a:lstStyle/>
          <a:p>
            <a:pPr indent="355600" fontAlgn="auto">
              <a:spcBef>
                <a:spcPts val="0"/>
              </a:spcBef>
              <a:spcAft>
                <a:spcPts val="0"/>
              </a:spcAft>
              <a:defRPr/>
            </a:pPr>
            <a:r>
              <a:rPr kumimoji="0" lang="ja-JP" altLang="en-US" sz="2800" dirty="0">
                <a:solidFill>
                  <a:srgbClr val="0070C0"/>
                </a:solidFill>
                <a:latin typeface="MS UI Gothic" pitchFamily="50" charset="-128"/>
                <a:ea typeface="MS UI Gothic" pitchFamily="50" charset="-128"/>
              </a:rPr>
              <a:t>前回の改定</a:t>
            </a:r>
            <a:r>
              <a:rPr kumimoji="0" lang="ja-JP" altLang="en-US" sz="2800" dirty="0">
                <a:latin typeface="MS UI Gothic" pitchFamily="50" charset="-128"/>
                <a:ea typeface="MS UI Gothic" pitchFamily="50" charset="-128"/>
              </a:rPr>
              <a:t>において、レセプトの電子請求を行っている保険医療機関及び保険薬局については、</a:t>
            </a:r>
            <a:r>
              <a:rPr kumimoji="0" lang="ja-JP" altLang="en-US" sz="2800" dirty="0">
                <a:solidFill>
                  <a:srgbClr val="0070C0"/>
                </a:solidFill>
                <a:latin typeface="MS UI Gothic" pitchFamily="50" charset="-128"/>
                <a:ea typeface="MS UI Gothic" pitchFamily="50" charset="-128"/>
              </a:rPr>
              <a:t>正当な理由のない限り</a:t>
            </a:r>
            <a:r>
              <a:rPr kumimoji="0" lang="ja-JP" altLang="en-US" sz="2800" dirty="0">
                <a:latin typeface="MS UI Gothic" pitchFamily="50" charset="-128"/>
                <a:ea typeface="MS UI Gothic" pitchFamily="50" charset="-128"/>
              </a:rPr>
              <a:t>、詳細な個別の点数項目が分かる</a:t>
            </a:r>
            <a:r>
              <a:rPr kumimoji="0" lang="ja-JP" altLang="en-US" sz="2800" dirty="0">
                <a:solidFill>
                  <a:srgbClr val="0070C0"/>
                </a:solidFill>
                <a:latin typeface="MS UI Gothic" pitchFamily="50" charset="-128"/>
                <a:ea typeface="MS UI Gothic" pitchFamily="50" charset="-128"/>
              </a:rPr>
              <a:t>明細書の発行が義務</a:t>
            </a:r>
            <a:r>
              <a:rPr kumimoji="0" lang="ja-JP" altLang="en-US" sz="2800" dirty="0">
                <a:latin typeface="MS UI Gothic" pitchFamily="50" charset="-128"/>
                <a:ea typeface="MS UI Gothic" pitchFamily="50" charset="-128"/>
              </a:rPr>
              <a:t>づけられた。</a:t>
            </a:r>
          </a:p>
          <a:p>
            <a:pPr indent="355600" fontAlgn="auto">
              <a:spcBef>
                <a:spcPts val="0"/>
              </a:spcBef>
              <a:spcAft>
                <a:spcPts val="0"/>
              </a:spcAft>
              <a:defRPr/>
            </a:pPr>
            <a:r>
              <a:rPr kumimoji="0" lang="ja-JP" altLang="en-US" sz="2800" dirty="0">
                <a:latin typeface="MS UI Gothic" pitchFamily="50" charset="-128"/>
                <a:ea typeface="MS UI Gothic" pitchFamily="50" charset="-128"/>
              </a:rPr>
              <a:t>これにより、明細書の発行は進んできているが、患者への情報提供の促進、医療の透明化の観点から、さらに促進していくこととする。</a:t>
            </a: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6A1293B3-6D29-4F17-80FE-8C9B3EB57200}" type="slidenum">
              <a:rPr lang="en-US" sz="1400">
                <a:effectLst>
                  <a:outerShdw blurRad="38100" dist="38100" dir="2700000" algn="tl">
                    <a:srgbClr val="000000">
                      <a:alpha val="43137"/>
                    </a:srgbClr>
                  </a:outerShdw>
                </a:effectLst>
              </a:rPr>
              <a:pPr algn="r">
                <a:defRPr/>
              </a:pPr>
              <a:t>382</a:t>
            </a:fld>
            <a:endParaRPr lang="en-US" sz="1400" dirty="0">
              <a:effectLst>
                <a:outerShdw blurRad="38100" dist="38100" dir="2700000" algn="tl">
                  <a:srgbClr val="000000">
                    <a:alpha val="43137"/>
                  </a:srgbClr>
                </a:outerShdw>
              </a:effectLst>
            </a:endParaRPr>
          </a:p>
        </p:txBody>
      </p:sp>
      <p:sp>
        <p:nvSpPr>
          <p:cNvPr id="6" name="テキスト ボックス 5"/>
          <p:cNvSpPr txBox="1"/>
          <p:nvPr/>
        </p:nvSpPr>
        <p:spPr>
          <a:xfrm>
            <a:off x="6732240" y="1124744"/>
            <a:ext cx="2232248" cy="307777"/>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1400" dirty="0">
                <a:solidFill>
                  <a:srgbClr val="002060"/>
                </a:solidFill>
                <a:latin typeface="HGPｺﾞｼｯｸM" pitchFamily="50" charset="-128"/>
                <a:ea typeface="HGPｺﾞｼｯｸM" pitchFamily="50" charset="-128"/>
              </a:rPr>
              <a:t>療担</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682</a:t>
            </a:r>
            <a:r>
              <a:rPr lang="ja-JP" altLang="en-US" sz="1400" dirty="0" err="1" smtClean="0">
                <a:solidFill>
                  <a:srgbClr val="002060"/>
                </a:solidFill>
                <a:latin typeface="HGPｺﾞｼｯｸM" pitchFamily="50" charset="-128"/>
                <a:ea typeface="HGPｺﾞｼｯｸM" pitchFamily="50" charset="-128"/>
              </a:rPr>
              <a:t>，</a:t>
            </a:r>
            <a:r>
              <a:rPr lang="ja-JP" altLang="en-US" sz="1400" dirty="0" smtClean="0">
                <a:solidFill>
                  <a:srgbClr val="002060"/>
                </a:solidFill>
                <a:latin typeface="HGPｺﾞｼｯｸM" pitchFamily="50" charset="-128"/>
                <a:ea typeface="HGPｺﾞｼｯｸM" pitchFamily="50" charset="-128"/>
              </a:rPr>
              <a:t>療担通</a:t>
            </a:r>
            <a:r>
              <a:rPr lang="ja-JP" altLang="en-US" sz="1400" dirty="0" err="1" smtClean="0">
                <a:solidFill>
                  <a:srgbClr val="002060"/>
                </a:solidFill>
                <a:latin typeface="HGPｺﾞｼｯｸM" pitchFamily="50" charset="-128"/>
                <a:ea typeface="HGPｺﾞｼｯｸM" pitchFamily="50" charset="-128"/>
              </a:rPr>
              <a:t>ｐ</a:t>
            </a:r>
            <a:r>
              <a:rPr lang="en-US" altLang="ja-JP" sz="1400" dirty="0" smtClean="0">
                <a:solidFill>
                  <a:srgbClr val="002060"/>
                </a:solidFill>
                <a:latin typeface="HGPｺﾞｼｯｸM" pitchFamily="50" charset="-128"/>
                <a:ea typeface="HGPｺﾞｼｯｸM" pitchFamily="50" charset="-128"/>
              </a:rPr>
              <a:t>684</a:t>
            </a:r>
            <a:endParaRPr lang="ja-JP" altLang="en-US" sz="1400" dirty="0">
              <a:solidFill>
                <a:srgbClr val="002060"/>
              </a:solidFill>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88640"/>
            <a:ext cx="8208912" cy="6480720"/>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000" dirty="0">
                <a:latin typeface="MS UI Gothic" pitchFamily="50" charset="-128"/>
                <a:ea typeface="MS UI Gothic" pitchFamily="50" charset="-128"/>
              </a:rPr>
              <a:t>１． </a:t>
            </a:r>
            <a:r>
              <a:rPr kumimoji="0" lang="ja-JP" altLang="en-US" sz="2000" dirty="0">
                <a:solidFill>
                  <a:srgbClr val="0070C0"/>
                </a:solidFill>
                <a:latin typeface="MS UI Gothic" pitchFamily="50" charset="-128"/>
                <a:ea typeface="MS UI Gothic" pitchFamily="50" charset="-128"/>
              </a:rPr>
              <a:t>正当な理由について</a:t>
            </a:r>
            <a:r>
              <a:rPr kumimoji="0" lang="ja-JP" altLang="en-US" sz="2000" dirty="0">
                <a:latin typeface="MS UI Gothic" pitchFamily="50" charset="-128"/>
                <a:ea typeface="MS UI Gothic" pitchFamily="50" charset="-128"/>
              </a:rPr>
              <a:t>は、現在、</a:t>
            </a:r>
          </a:p>
          <a:p>
            <a:pPr marL="355600" indent="-177800" fontAlgn="auto">
              <a:spcBef>
                <a:spcPts val="0"/>
              </a:spcBef>
              <a:spcAft>
                <a:spcPts val="0"/>
              </a:spcAft>
              <a:defRPr/>
            </a:pPr>
            <a:r>
              <a:rPr kumimoji="0" lang="en-US" altLang="ja-JP" sz="2000" dirty="0">
                <a:latin typeface="MS UI Gothic" pitchFamily="50" charset="-128"/>
                <a:ea typeface="MS UI Gothic" pitchFamily="50" charset="-128"/>
              </a:rPr>
              <a:t>(1)</a:t>
            </a:r>
            <a:r>
              <a:rPr kumimoji="0" lang="ja-JP" altLang="en-US" sz="2000" dirty="0">
                <a:latin typeface="MS UI Gothic" pitchFamily="50" charset="-128"/>
                <a:ea typeface="MS UI Gothic" pitchFamily="50" charset="-128"/>
              </a:rPr>
              <a:t>　明細書発行機能が付与されていないレセプトコンピュータを使用している保険医療機関又は保険薬局であること。</a:t>
            </a:r>
          </a:p>
          <a:p>
            <a:pPr marL="355600" indent="-177800" fontAlgn="auto">
              <a:spcBef>
                <a:spcPts val="0"/>
              </a:spcBef>
              <a:spcAft>
                <a:spcPts val="0"/>
              </a:spcAft>
              <a:defRPr/>
            </a:pPr>
            <a:r>
              <a:rPr kumimoji="0" lang="en-US" altLang="ja-JP" sz="2000" dirty="0">
                <a:latin typeface="MS UI Gothic" pitchFamily="50" charset="-128"/>
                <a:ea typeface="MS UI Gothic" pitchFamily="50" charset="-128"/>
              </a:rPr>
              <a:t>(2)</a:t>
            </a:r>
            <a:r>
              <a:rPr kumimoji="0" lang="ja-JP" altLang="en-US" sz="2000" dirty="0">
                <a:latin typeface="MS UI Gothic" pitchFamily="50" charset="-128"/>
                <a:ea typeface="MS UI Gothic" pitchFamily="50" charset="-128"/>
              </a:rPr>
              <a:t>　自動入金機を使用しており、自動入金機で明細書発行を行おうとした場合には、自動入金機の改修が必要な保険医療機関又は保険薬局であること。</a:t>
            </a:r>
          </a:p>
          <a:p>
            <a:pPr marL="177800" fontAlgn="auto">
              <a:spcBef>
                <a:spcPts val="0"/>
              </a:spcBef>
              <a:spcAft>
                <a:spcPts val="0"/>
              </a:spcAft>
              <a:defRPr/>
            </a:pPr>
            <a:r>
              <a:rPr kumimoji="0" lang="ja-JP" altLang="en-US" sz="2000" dirty="0">
                <a:latin typeface="MS UI Gothic" pitchFamily="50" charset="-128"/>
                <a:ea typeface="MS UI Gothic" pitchFamily="50" charset="-128"/>
              </a:rPr>
              <a:t>としているが、</a:t>
            </a:r>
            <a:r>
              <a:rPr kumimoji="0" lang="ja-JP" altLang="en-US" sz="2000" dirty="0">
                <a:solidFill>
                  <a:srgbClr val="0070C0"/>
                </a:solidFill>
                <a:latin typeface="MS UI Gothic" pitchFamily="50" charset="-128"/>
                <a:ea typeface="MS UI Gothic" pitchFamily="50" charset="-128"/>
              </a:rPr>
              <a:t>４００床以上の病院については、これを平成２６年度以降は認めない</a:t>
            </a:r>
            <a:r>
              <a:rPr kumimoji="0" lang="ja-JP" altLang="en-US" sz="2000" dirty="0">
                <a:latin typeface="MS UI Gothic" pitchFamily="50" charset="-128"/>
                <a:ea typeface="MS UI Gothic" pitchFamily="50" charset="-128"/>
              </a:rPr>
              <a:t>ものとする。</a:t>
            </a:r>
            <a:endParaRPr kumimoji="0" lang="en-US" altLang="ja-JP" sz="2000" dirty="0">
              <a:latin typeface="MS UI Gothic" pitchFamily="50" charset="-128"/>
              <a:ea typeface="MS UI Gothic" pitchFamily="50" charset="-128"/>
            </a:endParaRPr>
          </a:p>
          <a:p>
            <a:pPr marL="177800" indent="-177800" fontAlgn="auto">
              <a:spcBef>
                <a:spcPts val="1200"/>
              </a:spcBef>
              <a:spcAft>
                <a:spcPts val="0"/>
              </a:spcAft>
              <a:defRPr/>
            </a:pPr>
            <a:r>
              <a:rPr kumimoji="0" lang="ja-JP" altLang="en-US" sz="2000" dirty="0">
                <a:latin typeface="MS UI Gothic" pitchFamily="50" charset="-128"/>
                <a:ea typeface="MS UI Gothic" pitchFamily="50" charset="-128"/>
              </a:rPr>
              <a:t>２． 明細書の発行状況を定期的に確認するため、保険医療機関及び保険薬局は、</a:t>
            </a:r>
            <a:r>
              <a:rPr kumimoji="0" lang="ja-JP" altLang="en-US" sz="2000" dirty="0">
                <a:solidFill>
                  <a:srgbClr val="0070C0"/>
                </a:solidFill>
                <a:latin typeface="MS UI Gothic" pitchFamily="50" charset="-128"/>
                <a:ea typeface="MS UI Gothic" pitchFamily="50" charset="-128"/>
              </a:rPr>
              <a:t>毎年行われている他の届出事項の報告と併せて、明細書無料発行の対応の有無、正当な理由に該当している旨等を報告</a:t>
            </a:r>
            <a:r>
              <a:rPr kumimoji="0" lang="ja-JP" altLang="en-US" sz="2000" dirty="0">
                <a:latin typeface="MS UI Gothic" pitchFamily="50" charset="-128"/>
                <a:ea typeface="MS UI Gothic" pitchFamily="50" charset="-128"/>
              </a:rPr>
              <a:t>することとする。</a:t>
            </a:r>
            <a:endParaRPr kumimoji="0" lang="en-US" altLang="ja-JP" sz="2000" dirty="0">
              <a:latin typeface="MS UI Gothic" pitchFamily="50" charset="-128"/>
              <a:ea typeface="MS UI Gothic" pitchFamily="50" charset="-128"/>
            </a:endParaRPr>
          </a:p>
          <a:p>
            <a:pPr marL="177800" indent="-177800" fontAlgn="auto">
              <a:spcBef>
                <a:spcPts val="1200"/>
              </a:spcBef>
              <a:spcAft>
                <a:spcPts val="0"/>
              </a:spcAft>
              <a:defRPr/>
            </a:pPr>
            <a:r>
              <a:rPr kumimoji="0" lang="ja-JP" altLang="en-US" sz="2000" dirty="0">
                <a:latin typeface="MS UI Gothic" pitchFamily="50" charset="-128"/>
                <a:ea typeface="MS UI Gothic" pitchFamily="50" charset="-128"/>
              </a:rPr>
              <a:t>３． 明細書発行に係り患者から徴収する手数料が高額な場合には、患者が明細書の発行を希望することを躊躇する場合もあると考えられることから、</a:t>
            </a:r>
            <a:r>
              <a:rPr kumimoji="0" lang="ja-JP" altLang="en-US" sz="2000" dirty="0">
                <a:solidFill>
                  <a:srgbClr val="0070C0"/>
                </a:solidFill>
                <a:latin typeface="MS UI Gothic" pitchFamily="50" charset="-128"/>
                <a:ea typeface="MS UI Gothic" pitchFamily="50" charset="-128"/>
              </a:rPr>
              <a:t>高額な料金はふさわしくない旨を、実例に応じた額を明示</a:t>
            </a:r>
            <a:r>
              <a:rPr kumimoji="0" lang="ja-JP" altLang="en-US" sz="2000" dirty="0">
                <a:latin typeface="MS UI Gothic" pitchFamily="50" charset="-128"/>
                <a:ea typeface="MS UI Gothic" pitchFamily="50" charset="-128"/>
              </a:rPr>
              <a:t>しつつ、再度周知する。</a:t>
            </a:r>
          </a:p>
          <a:p>
            <a:pPr marL="177800" indent="-177800" fontAlgn="auto">
              <a:spcBef>
                <a:spcPts val="1200"/>
              </a:spcBef>
              <a:spcAft>
                <a:spcPts val="0"/>
              </a:spcAft>
              <a:defRPr/>
            </a:pPr>
            <a:r>
              <a:rPr kumimoji="0" lang="ja-JP" altLang="en-US" sz="2000" dirty="0">
                <a:latin typeface="MS UI Gothic" pitchFamily="50" charset="-128"/>
                <a:ea typeface="MS UI Gothic" pitchFamily="50" charset="-128"/>
              </a:rPr>
              <a:t>４． 公費等により</a:t>
            </a:r>
            <a:r>
              <a:rPr kumimoji="0" lang="ja-JP" altLang="en-US" sz="2000" dirty="0">
                <a:solidFill>
                  <a:srgbClr val="0070C0"/>
                </a:solidFill>
                <a:latin typeface="MS UI Gothic" pitchFamily="50" charset="-128"/>
                <a:ea typeface="MS UI Gothic" pitchFamily="50" charset="-128"/>
              </a:rPr>
              <a:t>一部負担金が発生しない患者に対しても明細書の発行に努める</a:t>
            </a:r>
            <a:r>
              <a:rPr kumimoji="0" lang="ja-JP" altLang="en-US" sz="2000" dirty="0">
                <a:latin typeface="MS UI Gothic" pitchFamily="50" charset="-128"/>
                <a:ea typeface="MS UI Gothic" pitchFamily="50" charset="-128"/>
              </a:rPr>
              <a:t>こととする。</a:t>
            </a:r>
            <a:endParaRPr kumimoji="0" lang="en-US" altLang="ja-JP" sz="2000" dirty="0">
              <a:latin typeface="MS UI Gothic" pitchFamily="50" charset="-128"/>
              <a:ea typeface="MS UI Gothic" pitchFamily="50" charset="-128"/>
            </a:endParaRPr>
          </a:p>
          <a:p>
            <a:pPr marL="177800" indent="-177800" fontAlgn="auto">
              <a:spcBef>
                <a:spcPts val="1200"/>
              </a:spcBef>
              <a:spcAft>
                <a:spcPts val="0"/>
              </a:spcAft>
              <a:defRPr/>
            </a:pPr>
            <a:r>
              <a:rPr kumimoji="0" lang="ja-JP" altLang="en-US" sz="2000" dirty="0">
                <a:latin typeface="MS UI Gothic" pitchFamily="50" charset="-128"/>
                <a:ea typeface="MS UI Gothic" pitchFamily="50" charset="-128"/>
              </a:rPr>
              <a:t>５． 記載内容が毎回同一であるとの理由で明細書の発行を希望しない患者に対しても、</a:t>
            </a:r>
            <a:r>
              <a:rPr kumimoji="0" lang="ja-JP" altLang="en-US" sz="2000" dirty="0">
                <a:solidFill>
                  <a:srgbClr val="0070C0"/>
                </a:solidFill>
                <a:latin typeface="MS UI Gothic" pitchFamily="50" charset="-128"/>
                <a:ea typeface="MS UI Gothic" pitchFamily="50" charset="-128"/>
              </a:rPr>
              <a:t>診療内容が変更された場合等明細書の記載内容が変わる場合には、その旨を患者に情報提供する</a:t>
            </a:r>
            <a:r>
              <a:rPr kumimoji="0" lang="ja-JP" altLang="en-US" sz="2000" dirty="0">
                <a:latin typeface="MS UI Gothic" pitchFamily="50" charset="-128"/>
                <a:ea typeface="MS UI Gothic" pitchFamily="50" charset="-128"/>
              </a:rPr>
              <a:t>べきであることを周知する。</a:t>
            </a:r>
            <a:endParaRPr kumimoji="0" lang="ja-JP" altLang="en-US" sz="2000" dirty="0">
              <a:solidFill>
                <a:srgbClr val="0070C0"/>
              </a:solidFill>
              <a:latin typeface="MS UI Gothic" pitchFamily="50" charset="-128"/>
              <a:ea typeface="MS UI Gothic"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05F9C7FA-9419-4CA0-A372-3FD508FDA528}" type="slidenum">
              <a:rPr lang="en-US" sz="1400">
                <a:effectLst>
                  <a:outerShdw blurRad="38100" dist="38100" dir="2700000" algn="tl">
                    <a:srgbClr val="000000">
                      <a:alpha val="43137"/>
                    </a:srgbClr>
                  </a:outerShdw>
                </a:effectLst>
              </a:rPr>
              <a:pPr algn="r">
                <a:defRPr/>
              </a:pPr>
              <a:t>383</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6"/>
          <p:cNvGraphicFramePr>
            <a:graphicFrameLocks noGrp="1"/>
          </p:cNvGraphicFramePr>
          <p:nvPr>
            <p:ph idx="1"/>
          </p:nvPr>
        </p:nvGraphicFramePr>
        <p:xfrm>
          <a:off x="467544" y="2348880"/>
          <a:ext cx="8229600" cy="439248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73829">
                <a:tc gridSpan="2">
                  <a:txBody>
                    <a:bodyPr/>
                    <a:lstStyle/>
                    <a:p>
                      <a:pPr algn="ctr"/>
                      <a:r>
                        <a:rPr kumimoji="1" lang="ja-JP" altLang="en-US" sz="1800" b="1" dirty="0" smtClean="0">
                          <a:solidFill>
                            <a:srgbClr val="0070C0"/>
                          </a:solidFill>
                          <a:latin typeface="MS UI Gothic" pitchFamily="50" charset="-128"/>
                          <a:ea typeface="MS UI Gothic" pitchFamily="50" charset="-128"/>
                        </a:rPr>
                        <a:t>対象となる入院基本料等加算及び医学管理等の例</a:t>
                      </a:r>
                      <a:endParaRPr kumimoji="1" lang="ja-JP" altLang="en-US" sz="1800" b="1" dirty="0">
                        <a:solidFill>
                          <a:srgbClr val="0070C0"/>
                        </a:solidFill>
                        <a:latin typeface="MS UI Gothic" pitchFamily="50" charset="-128"/>
                        <a:ea typeface="MS UI Gothic" pitchFamily="50" charset="-128"/>
                      </a:endParaRPr>
                    </a:p>
                  </a:txBody>
                  <a:tcPr anchor="ctr">
                    <a:solidFill>
                      <a:schemeClr val="accent5">
                        <a:lumMod val="20000"/>
                        <a:lumOff val="80000"/>
                      </a:schemeClr>
                    </a:solidFill>
                  </a:tcPr>
                </a:tc>
                <a:tc hMerge="1">
                  <a:txBody>
                    <a:bodyPr/>
                    <a:lstStyle/>
                    <a:p>
                      <a:pPr algn="ctr"/>
                      <a:endParaRPr kumimoji="1" lang="ja-JP" altLang="en-US" sz="1800" dirty="0">
                        <a:latin typeface="MS UI Gothic" pitchFamily="50" charset="-128"/>
                        <a:ea typeface="MS UI Gothic" pitchFamily="50" charset="-128"/>
                      </a:endParaRPr>
                    </a:p>
                  </a:txBody>
                  <a:tcPr anchor="ctr">
                    <a:solidFill>
                      <a:schemeClr val="accent3">
                        <a:lumMod val="20000"/>
                        <a:lumOff val="80000"/>
                      </a:schemeClr>
                    </a:solidFill>
                  </a:tcPr>
                </a:tc>
              </a:tr>
              <a:tr h="4018659">
                <a:tc>
                  <a:txBody>
                    <a:bodyPr/>
                    <a:lstStyle/>
                    <a:p>
                      <a:pPr marL="712788" indent="-712788"/>
                      <a:r>
                        <a:rPr kumimoji="1" lang="ja-JP" altLang="en-US" sz="1800" b="0" baseline="0" dirty="0" smtClean="0">
                          <a:solidFill>
                            <a:schemeClr val="tx1"/>
                          </a:solidFill>
                          <a:latin typeface="MS UI Gothic" pitchFamily="50" charset="-128"/>
                          <a:ea typeface="MS UI Gothic" pitchFamily="50" charset="-128"/>
                          <a:cs typeface="+mn-cs"/>
                        </a:rPr>
                        <a:t>１　</a:t>
                      </a:r>
                      <a:r>
                        <a:rPr kumimoji="1" lang="en-US" altLang="ja-JP" sz="1800" b="0" baseline="0" dirty="0" smtClean="0">
                          <a:solidFill>
                            <a:schemeClr val="tx1"/>
                          </a:solidFill>
                          <a:latin typeface="MS UI Gothic" pitchFamily="50" charset="-128"/>
                          <a:ea typeface="MS UI Gothic" pitchFamily="50" charset="-128"/>
                          <a:cs typeface="+mn-cs"/>
                        </a:rPr>
                        <a:t>A200</a:t>
                      </a:r>
                      <a:r>
                        <a:rPr kumimoji="1" lang="ja-JP" altLang="en-US" sz="1800" b="0" baseline="0" dirty="0" smtClean="0">
                          <a:solidFill>
                            <a:schemeClr val="tx1"/>
                          </a:solidFill>
                          <a:latin typeface="MS UI Gothic" pitchFamily="50" charset="-128"/>
                          <a:ea typeface="MS UI Gothic" pitchFamily="50" charset="-128"/>
                          <a:cs typeface="+mn-cs"/>
                        </a:rPr>
                        <a:t>　総合入院体制加算</a:t>
                      </a:r>
                    </a:p>
                    <a:p>
                      <a:pPr marL="712788" indent="-712788"/>
                      <a:r>
                        <a:rPr kumimoji="1" lang="ja-JP" altLang="en-US" sz="1800" b="0" baseline="0" dirty="0" smtClean="0">
                          <a:solidFill>
                            <a:schemeClr val="tx1"/>
                          </a:solidFill>
                          <a:latin typeface="MS UI Gothic" pitchFamily="50" charset="-128"/>
                          <a:ea typeface="MS UI Gothic" pitchFamily="50" charset="-128"/>
                          <a:cs typeface="+mn-cs"/>
                        </a:rPr>
                        <a:t>２　</a:t>
                      </a:r>
                      <a:r>
                        <a:rPr kumimoji="1" lang="en-US" altLang="ja-JP" sz="1800" b="0" baseline="0" dirty="0" smtClean="0">
                          <a:solidFill>
                            <a:schemeClr val="tx1"/>
                          </a:solidFill>
                          <a:latin typeface="MS UI Gothic" pitchFamily="50" charset="-128"/>
                          <a:ea typeface="MS UI Gothic" pitchFamily="50" charset="-128"/>
                          <a:cs typeface="+mn-cs"/>
                        </a:rPr>
                        <a:t>A208</a:t>
                      </a:r>
                      <a:r>
                        <a:rPr kumimoji="1" lang="ja-JP" altLang="en-US" sz="1800" b="0" baseline="0" dirty="0" smtClean="0">
                          <a:solidFill>
                            <a:schemeClr val="tx1"/>
                          </a:solidFill>
                          <a:latin typeface="MS UI Gothic" pitchFamily="50" charset="-128"/>
                          <a:ea typeface="MS UI Gothic" pitchFamily="50" charset="-128"/>
                          <a:cs typeface="+mn-cs"/>
                        </a:rPr>
                        <a:t>　乳幼児加算・幼児加算</a:t>
                      </a:r>
                    </a:p>
                    <a:p>
                      <a:pPr marL="712788" indent="-712788"/>
                      <a:r>
                        <a:rPr kumimoji="1" lang="ja-JP" altLang="en-US" sz="1800" b="0" baseline="0" dirty="0" smtClean="0">
                          <a:solidFill>
                            <a:schemeClr val="tx1"/>
                          </a:solidFill>
                          <a:latin typeface="MS UI Gothic" pitchFamily="50" charset="-128"/>
                          <a:ea typeface="MS UI Gothic" pitchFamily="50" charset="-128"/>
                          <a:cs typeface="+mn-cs"/>
                        </a:rPr>
                        <a:t>３　</a:t>
                      </a:r>
                      <a:r>
                        <a:rPr kumimoji="1" lang="en-US" altLang="ja-JP" sz="1800" b="0" baseline="0" dirty="0" smtClean="0">
                          <a:solidFill>
                            <a:schemeClr val="tx1"/>
                          </a:solidFill>
                          <a:latin typeface="MS UI Gothic" pitchFamily="50" charset="-128"/>
                          <a:ea typeface="MS UI Gothic" pitchFamily="50" charset="-128"/>
                          <a:cs typeface="+mn-cs"/>
                        </a:rPr>
                        <a:t>A212</a:t>
                      </a:r>
                      <a:r>
                        <a:rPr kumimoji="1" lang="ja-JP" altLang="en-US" sz="1800" b="0" baseline="0" dirty="0" smtClean="0">
                          <a:solidFill>
                            <a:schemeClr val="tx1"/>
                          </a:solidFill>
                          <a:latin typeface="MS UI Gothic" pitchFamily="50" charset="-128"/>
                          <a:ea typeface="MS UI Gothic" pitchFamily="50" charset="-128"/>
                          <a:cs typeface="+mn-cs"/>
                        </a:rPr>
                        <a:t>　超重症児（者）入院診療加算・準超重症児（者）入院診療加算</a:t>
                      </a:r>
                    </a:p>
                    <a:p>
                      <a:pPr marL="712788" indent="-712788"/>
                      <a:r>
                        <a:rPr kumimoji="1" lang="ja-JP" altLang="en-US" sz="1800" b="0" baseline="0" dirty="0" smtClean="0">
                          <a:solidFill>
                            <a:schemeClr val="tx1"/>
                          </a:solidFill>
                          <a:latin typeface="MS UI Gothic" pitchFamily="50" charset="-128"/>
                          <a:ea typeface="MS UI Gothic" pitchFamily="50" charset="-128"/>
                          <a:cs typeface="+mn-cs"/>
                        </a:rPr>
                        <a:t>４　</a:t>
                      </a:r>
                      <a:r>
                        <a:rPr kumimoji="1" lang="en-US" altLang="ja-JP" sz="1800" b="0" baseline="0" dirty="0" smtClean="0">
                          <a:solidFill>
                            <a:schemeClr val="tx1"/>
                          </a:solidFill>
                          <a:latin typeface="MS UI Gothic" pitchFamily="50" charset="-128"/>
                          <a:ea typeface="MS UI Gothic" pitchFamily="50" charset="-128"/>
                          <a:cs typeface="+mn-cs"/>
                        </a:rPr>
                        <a:t>A221-2</a:t>
                      </a:r>
                      <a:r>
                        <a:rPr kumimoji="1" lang="ja-JP" altLang="en-US" sz="1800" b="0" baseline="0" dirty="0" smtClean="0">
                          <a:solidFill>
                            <a:schemeClr val="tx1"/>
                          </a:solidFill>
                          <a:latin typeface="MS UI Gothic" pitchFamily="50" charset="-128"/>
                          <a:ea typeface="MS UI Gothic" pitchFamily="50" charset="-128"/>
                          <a:cs typeface="+mn-cs"/>
                        </a:rPr>
                        <a:t>　小児療養環境特別加算</a:t>
                      </a:r>
                    </a:p>
                    <a:p>
                      <a:pPr marL="712788" indent="-712788"/>
                      <a:r>
                        <a:rPr kumimoji="1" lang="ja-JP" altLang="en-US" sz="1800" b="0" baseline="0" dirty="0" smtClean="0">
                          <a:solidFill>
                            <a:schemeClr val="tx1"/>
                          </a:solidFill>
                          <a:latin typeface="MS UI Gothic" pitchFamily="50" charset="-128"/>
                          <a:ea typeface="MS UI Gothic" pitchFamily="50" charset="-128"/>
                          <a:cs typeface="+mn-cs"/>
                        </a:rPr>
                        <a:t>５　</a:t>
                      </a:r>
                      <a:r>
                        <a:rPr kumimoji="1" lang="en-US" altLang="ja-JP" sz="1800" b="0" baseline="0" dirty="0" smtClean="0">
                          <a:solidFill>
                            <a:schemeClr val="tx1"/>
                          </a:solidFill>
                          <a:latin typeface="MS UI Gothic" pitchFamily="50" charset="-128"/>
                          <a:ea typeface="MS UI Gothic" pitchFamily="50" charset="-128"/>
                          <a:cs typeface="+mn-cs"/>
                        </a:rPr>
                        <a:t>A232</a:t>
                      </a:r>
                      <a:r>
                        <a:rPr kumimoji="1" lang="ja-JP" altLang="en-US" sz="1800" b="0" baseline="0" dirty="0" smtClean="0">
                          <a:solidFill>
                            <a:schemeClr val="tx1"/>
                          </a:solidFill>
                          <a:latin typeface="MS UI Gothic" pitchFamily="50" charset="-128"/>
                          <a:ea typeface="MS UI Gothic" pitchFamily="50" charset="-128"/>
                          <a:cs typeface="+mn-cs"/>
                        </a:rPr>
                        <a:t>　がん診療連携拠点病院加算</a:t>
                      </a:r>
                    </a:p>
                    <a:p>
                      <a:pPr marL="712788" indent="-712788"/>
                      <a:r>
                        <a:rPr kumimoji="1" lang="ja-JP" altLang="en-US" sz="1800" b="0" baseline="0" dirty="0" smtClean="0">
                          <a:solidFill>
                            <a:schemeClr val="tx1"/>
                          </a:solidFill>
                          <a:latin typeface="MS UI Gothic" pitchFamily="50" charset="-128"/>
                          <a:ea typeface="MS UI Gothic" pitchFamily="50" charset="-128"/>
                          <a:cs typeface="+mn-cs"/>
                        </a:rPr>
                        <a:t>６　</a:t>
                      </a:r>
                      <a:r>
                        <a:rPr kumimoji="1" lang="en-US" altLang="ja-JP" sz="1800" b="0" baseline="0" dirty="0" smtClean="0">
                          <a:solidFill>
                            <a:schemeClr val="tx1"/>
                          </a:solidFill>
                          <a:latin typeface="MS UI Gothic" pitchFamily="50" charset="-128"/>
                          <a:ea typeface="MS UI Gothic" pitchFamily="50" charset="-128"/>
                          <a:cs typeface="+mn-cs"/>
                        </a:rPr>
                        <a:t>A236-2</a:t>
                      </a:r>
                      <a:r>
                        <a:rPr kumimoji="1" lang="ja-JP" altLang="en-US" sz="1800" b="0" baseline="0" dirty="0" smtClean="0">
                          <a:solidFill>
                            <a:schemeClr val="tx1"/>
                          </a:solidFill>
                          <a:latin typeface="MS UI Gothic" pitchFamily="50" charset="-128"/>
                          <a:ea typeface="MS UI Gothic" pitchFamily="50" charset="-128"/>
                          <a:cs typeface="+mn-cs"/>
                        </a:rPr>
                        <a:t>　ハイリスク妊娠管理加算</a:t>
                      </a:r>
                    </a:p>
                    <a:p>
                      <a:pPr marL="712788" indent="-712788"/>
                      <a:r>
                        <a:rPr kumimoji="1" lang="ja-JP" altLang="en-US" sz="1800" b="0" baseline="0" dirty="0" smtClean="0">
                          <a:solidFill>
                            <a:schemeClr val="tx1"/>
                          </a:solidFill>
                          <a:latin typeface="MS UI Gothic" pitchFamily="50" charset="-128"/>
                          <a:ea typeface="MS UI Gothic" pitchFamily="50" charset="-128"/>
                          <a:cs typeface="+mn-cs"/>
                        </a:rPr>
                        <a:t>７　</a:t>
                      </a:r>
                      <a:r>
                        <a:rPr kumimoji="1" lang="en-US" altLang="ja-JP" sz="1800" b="0" baseline="0" dirty="0" smtClean="0">
                          <a:solidFill>
                            <a:schemeClr val="tx1"/>
                          </a:solidFill>
                          <a:latin typeface="MS UI Gothic" pitchFamily="50" charset="-128"/>
                          <a:ea typeface="MS UI Gothic" pitchFamily="50" charset="-128"/>
                          <a:cs typeface="+mn-cs"/>
                        </a:rPr>
                        <a:t>A237</a:t>
                      </a:r>
                      <a:r>
                        <a:rPr kumimoji="1" lang="ja-JP" altLang="en-US" sz="1800" b="0" baseline="0" dirty="0" smtClean="0">
                          <a:solidFill>
                            <a:schemeClr val="tx1"/>
                          </a:solidFill>
                          <a:latin typeface="MS UI Gothic" pitchFamily="50" charset="-128"/>
                          <a:ea typeface="MS UI Gothic" pitchFamily="50" charset="-128"/>
                          <a:cs typeface="+mn-cs"/>
                        </a:rPr>
                        <a:t>　ハイリスク分娩管理加算</a:t>
                      </a:r>
                    </a:p>
                    <a:p>
                      <a:pPr marL="712788" indent="-712788"/>
                      <a:r>
                        <a:rPr kumimoji="1" lang="ja-JP" altLang="en-US" sz="1800" b="0" baseline="0" dirty="0" smtClean="0">
                          <a:solidFill>
                            <a:schemeClr val="tx1"/>
                          </a:solidFill>
                          <a:latin typeface="MS UI Gothic" pitchFamily="50" charset="-128"/>
                          <a:ea typeface="MS UI Gothic" pitchFamily="50" charset="-128"/>
                          <a:cs typeface="+mn-cs"/>
                        </a:rPr>
                        <a:t>８　</a:t>
                      </a:r>
                      <a:r>
                        <a:rPr kumimoji="1" lang="en-US" altLang="ja-JP" sz="1800" b="0" baseline="0" dirty="0" smtClean="0">
                          <a:solidFill>
                            <a:schemeClr val="tx1"/>
                          </a:solidFill>
                          <a:latin typeface="MS UI Gothic" pitchFamily="50" charset="-128"/>
                          <a:ea typeface="MS UI Gothic" pitchFamily="50" charset="-128"/>
                          <a:cs typeface="+mn-cs"/>
                        </a:rPr>
                        <a:t>A242</a:t>
                      </a:r>
                      <a:r>
                        <a:rPr kumimoji="1" lang="ja-JP" altLang="en-US" sz="1800" b="0" baseline="0" dirty="0" smtClean="0">
                          <a:solidFill>
                            <a:schemeClr val="tx1"/>
                          </a:solidFill>
                          <a:latin typeface="MS UI Gothic" pitchFamily="50" charset="-128"/>
                          <a:ea typeface="MS UI Gothic" pitchFamily="50" charset="-128"/>
                          <a:cs typeface="+mn-cs"/>
                        </a:rPr>
                        <a:t>　呼吸ケアチーム加算</a:t>
                      </a:r>
                    </a:p>
                    <a:p>
                      <a:pPr marL="985838" indent="-985838"/>
                      <a:r>
                        <a:rPr kumimoji="1" lang="ja-JP" altLang="en-US" sz="1800" b="0" baseline="0" dirty="0" smtClean="0">
                          <a:solidFill>
                            <a:schemeClr val="tx1"/>
                          </a:solidFill>
                          <a:latin typeface="MS UI Gothic" pitchFamily="50" charset="-128"/>
                          <a:ea typeface="MS UI Gothic" pitchFamily="50" charset="-128"/>
                          <a:cs typeface="+mn-cs"/>
                        </a:rPr>
                        <a:t>９　</a:t>
                      </a:r>
                      <a:r>
                        <a:rPr kumimoji="1" lang="en-US" altLang="ja-JP" sz="1800" b="0" baseline="0" dirty="0" smtClean="0">
                          <a:solidFill>
                            <a:schemeClr val="tx1"/>
                          </a:solidFill>
                          <a:latin typeface="MS UI Gothic" pitchFamily="50" charset="-128"/>
                          <a:ea typeface="MS UI Gothic" pitchFamily="50" charset="-128"/>
                          <a:cs typeface="+mn-cs"/>
                        </a:rPr>
                        <a:t>B001</a:t>
                      </a:r>
                      <a:r>
                        <a:rPr kumimoji="1" lang="ja-JP" altLang="en-US" sz="1800" b="0" baseline="0" dirty="0" smtClean="0">
                          <a:solidFill>
                            <a:schemeClr val="tx1"/>
                          </a:solidFill>
                          <a:latin typeface="MS UI Gothic" pitchFamily="50" charset="-128"/>
                          <a:ea typeface="MS UI Gothic" pitchFamily="50" charset="-128"/>
                          <a:cs typeface="+mn-cs"/>
                        </a:rPr>
                        <a:t>　</a:t>
                      </a:r>
                      <a:r>
                        <a:rPr kumimoji="1" lang="en-US" altLang="ja-JP" sz="1800" b="0" baseline="0" dirty="0" smtClean="0">
                          <a:solidFill>
                            <a:schemeClr val="tx1"/>
                          </a:solidFill>
                          <a:latin typeface="MS UI Gothic" pitchFamily="50" charset="-128"/>
                          <a:ea typeface="MS UI Gothic" pitchFamily="50" charset="-128"/>
                          <a:cs typeface="+mn-cs"/>
                        </a:rPr>
                        <a:t>3</a:t>
                      </a:r>
                      <a:r>
                        <a:rPr kumimoji="1" lang="ja-JP" altLang="en-US" sz="1800" b="0" baseline="0" dirty="0" smtClean="0">
                          <a:solidFill>
                            <a:schemeClr val="tx1"/>
                          </a:solidFill>
                          <a:latin typeface="MS UI Gothic" pitchFamily="50" charset="-128"/>
                          <a:ea typeface="MS UI Gothic" pitchFamily="50" charset="-128"/>
                          <a:cs typeface="+mn-cs"/>
                        </a:rPr>
                        <a:t>　悪性腫瘍特異物質治療</a:t>
                      </a:r>
                      <a:r>
                        <a:rPr kumimoji="1" lang="en-US" altLang="ja-JP" sz="1800" b="0" baseline="0" dirty="0" smtClean="0">
                          <a:solidFill>
                            <a:schemeClr val="tx1"/>
                          </a:solidFill>
                          <a:latin typeface="MS UI Gothic" pitchFamily="50" charset="-128"/>
                          <a:ea typeface="MS UI Gothic" pitchFamily="50" charset="-128"/>
                          <a:cs typeface="+mn-cs"/>
                        </a:rPr>
                        <a:t/>
                      </a:r>
                      <a:br>
                        <a:rPr kumimoji="1" lang="en-US" altLang="ja-JP" sz="1800" b="0" baseline="0" dirty="0" smtClean="0">
                          <a:solidFill>
                            <a:schemeClr val="tx1"/>
                          </a:solidFill>
                          <a:latin typeface="MS UI Gothic" pitchFamily="50" charset="-128"/>
                          <a:ea typeface="MS UI Gothic" pitchFamily="50" charset="-128"/>
                          <a:cs typeface="+mn-cs"/>
                        </a:rPr>
                      </a:br>
                      <a:r>
                        <a:rPr kumimoji="1" lang="ja-JP" altLang="en-US" sz="1800" b="0" baseline="0" dirty="0" smtClean="0">
                          <a:solidFill>
                            <a:schemeClr val="tx1"/>
                          </a:solidFill>
                          <a:latin typeface="MS UI Gothic" pitchFamily="50" charset="-128"/>
                          <a:ea typeface="MS UI Gothic" pitchFamily="50" charset="-128"/>
                          <a:cs typeface="+mn-cs"/>
                        </a:rPr>
                        <a:t>管理料</a:t>
                      </a:r>
                    </a:p>
                    <a:p>
                      <a:pPr marL="1163638" indent="-1163638"/>
                      <a:r>
                        <a:rPr kumimoji="1" lang="en-US" altLang="ja-JP" sz="1800" b="0" baseline="0" dirty="0" smtClean="0">
                          <a:solidFill>
                            <a:schemeClr val="tx1"/>
                          </a:solidFill>
                          <a:latin typeface="MS UI Gothic" pitchFamily="50" charset="-128"/>
                          <a:ea typeface="MS UI Gothic" pitchFamily="50" charset="-128"/>
                          <a:cs typeface="+mn-cs"/>
                        </a:rPr>
                        <a:t>10</a:t>
                      </a:r>
                      <a:r>
                        <a:rPr kumimoji="1" lang="ja-JP" altLang="en-US" sz="1800" b="0" baseline="0" dirty="0" smtClean="0">
                          <a:solidFill>
                            <a:schemeClr val="tx1"/>
                          </a:solidFill>
                          <a:latin typeface="MS UI Gothic" pitchFamily="50" charset="-128"/>
                          <a:ea typeface="MS UI Gothic" pitchFamily="50" charset="-128"/>
                          <a:cs typeface="+mn-cs"/>
                        </a:rPr>
                        <a:t>　</a:t>
                      </a:r>
                      <a:r>
                        <a:rPr kumimoji="1" lang="en-US" altLang="ja-JP" sz="1800" b="0" baseline="0" dirty="0" smtClean="0">
                          <a:solidFill>
                            <a:schemeClr val="tx1"/>
                          </a:solidFill>
                          <a:latin typeface="MS UI Gothic" pitchFamily="50" charset="-128"/>
                          <a:ea typeface="MS UI Gothic" pitchFamily="50" charset="-128"/>
                          <a:cs typeface="+mn-cs"/>
                        </a:rPr>
                        <a:t>B001</a:t>
                      </a:r>
                      <a:r>
                        <a:rPr kumimoji="1" lang="ja-JP" altLang="en-US" sz="1800" b="0" baseline="0" dirty="0" smtClean="0">
                          <a:solidFill>
                            <a:schemeClr val="tx1"/>
                          </a:solidFill>
                          <a:latin typeface="MS UI Gothic" pitchFamily="50" charset="-128"/>
                          <a:ea typeface="MS UI Gothic" pitchFamily="50" charset="-128"/>
                          <a:cs typeface="+mn-cs"/>
                        </a:rPr>
                        <a:t>　</a:t>
                      </a:r>
                      <a:r>
                        <a:rPr kumimoji="1" lang="en-US" altLang="ja-JP" sz="1800" b="0" baseline="0" dirty="0" smtClean="0">
                          <a:solidFill>
                            <a:schemeClr val="tx1"/>
                          </a:solidFill>
                          <a:latin typeface="MS UI Gothic" pitchFamily="50" charset="-128"/>
                          <a:ea typeface="MS UI Gothic" pitchFamily="50" charset="-128"/>
                          <a:cs typeface="+mn-cs"/>
                        </a:rPr>
                        <a:t>4</a:t>
                      </a:r>
                      <a:r>
                        <a:rPr kumimoji="1" lang="ja-JP" altLang="en-US" sz="1800" b="0" baseline="0" dirty="0" smtClean="0">
                          <a:solidFill>
                            <a:schemeClr val="tx1"/>
                          </a:solidFill>
                          <a:latin typeface="MS UI Gothic" pitchFamily="50" charset="-128"/>
                          <a:ea typeface="MS UI Gothic" pitchFamily="50" charset="-128"/>
                          <a:cs typeface="+mn-cs"/>
                        </a:rPr>
                        <a:t>　小児特定疾患カウンセ</a:t>
                      </a:r>
                      <a:r>
                        <a:rPr kumimoji="1" lang="en-US" altLang="ja-JP" sz="1800" b="0" baseline="0" dirty="0" smtClean="0">
                          <a:solidFill>
                            <a:schemeClr val="tx1"/>
                          </a:solidFill>
                          <a:latin typeface="MS UI Gothic" pitchFamily="50" charset="-128"/>
                          <a:ea typeface="MS UI Gothic" pitchFamily="50" charset="-128"/>
                          <a:cs typeface="+mn-cs"/>
                        </a:rPr>
                        <a:t/>
                      </a:r>
                      <a:br>
                        <a:rPr kumimoji="1" lang="en-US" altLang="ja-JP" sz="1800" b="0" baseline="0" dirty="0" smtClean="0">
                          <a:solidFill>
                            <a:schemeClr val="tx1"/>
                          </a:solidFill>
                          <a:latin typeface="MS UI Gothic" pitchFamily="50" charset="-128"/>
                          <a:ea typeface="MS UI Gothic" pitchFamily="50" charset="-128"/>
                          <a:cs typeface="+mn-cs"/>
                        </a:rPr>
                      </a:br>
                      <a:r>
                        <a:rPr kumimoji="1" lang="ja-JP" altLang="en-US" sz="1800" b="0" baseline="0" dirty="0" smtClean="0">
                          <a:solidFill>
                            <a:schemeClr val="tx1"/>
                          </a:solidFill>
                          <a:latin typeface="MS UI Gothic" pitchFamily="50" charset="-128"/>
                          <a:ea typeface="MS UI Gothic" pitchFamily="50" charset="-128"/>
                          <a:cs typeface="+mn-cs"/>
                        </a:rPr>
                        <a:t>リング科</a:t>
                      </a:r>
                    </a:p>
                    <a:p>
                      <a:pPr marL="712788" marR="0" indent="-712788" defTabSz="914400" eaLnBrk="1" fontAlgn="auto" latinLnBrk="0" hangingPunct="1">
                        <a:lnSpc>
                          <a:spcPct val="100000"/>
                        </a:lnSpc>
                        <a:spcBef>
                          <a:spcPts val="0"/>
                        </a:spcBef>
                        <a:spcAft>
                          <a:spcPts val="0"/>
                        </a:spcAft>
                        <a:buClrTx/>
                        <a:buSzTx/>
                        <a:buFontTx/>
                        <a:buNone/>
                        <a:tabLst/>
                        <a:defRPr/>
                      </a:pPr>
                      <a:r>
                        <a:rPr kumimoji="1" lang="en-US" altLang="ja-JP" sz="1800" b="0" baseline="0" dirty="0" smtClean="0">
                          <a:solidFill>
                            <a:schemeClr val="tx1"/>
                          </a:solidFill>
                          <a:latin typeface="MS UI Gothic" pitchFamily="50" charset="-128"/>
                          <a:ea typeface="MS UI Gothic" pitchFamily="50" charset="-128"/>
                          <a:cs typeface="+mn-cs"/>
                        </a:rPr>
                        <a:t>11</a:t>
                      </a:r>
                      <a:r>
                        <a:rPr kumimoji="1" lang="ja-JP" altLang="en-US" sz="1800" b="0" baseline="0" dirty="0" smtClean="0">
                          <a:solidFill>
                            <a:schemeClr val="tx1"/>
                          </a:solidFill>
                          <a:latin typeface="MS UI Gothic" pitchFamily="50" charset="-128"/>
                          <a:ea typeface="MS UI Gothic" pitchFamily="50" charset="-128"/>
                          <a:cs typeface="+mn-cs"/>
                        </a:rPr>
                        <a:t>　</a:t>
                      </a:r>
                      <a:r>
                        <a:rPr kumimoji="1" lang="en-US" altLang="ja-JP" sz="1800" b="0" baseline="0" dirty="0" smtClean="0">
                          <a:solidFill>
                            <a:schemeClr val="tx1"/>
                          </a:solidFill>
                          <a:latin typeface="MS UI Gothic" pitchFamily="50" charset="-128"/>
                          <a:ea typeface="MS UI Gothic" pitchFamily="50" charset="-128"/>
                          <a:cs typeface="+mn-cs"/>
                        </a:rPr>
                        <a:t>B001</a:t>
                      </a:r>
                      <a:r>
                        <a:rPr kumimoji="1" lang="ja-JP" altLang="en-US" sz="1800" b="0" baseline="0" dirty="0" smtClean="0">
                          <a:solidFill>
                            <a:schemeClr val="tx1"/>
                          </a:solidFill>
                          <a:latin typeface="MS UI Gothic" pitchFamily="50" charset="-128"/>
                          <a:ea typeface="MS UI Gothic" pitchFamily="50" charset="-128"/>
                          <a:cs typeface="+mn-cs"/>
                        </a:rPr>
                        <a:t>　</a:t>
                      </a:r>
                      <a:r>
                        <a:rPr kumimoji="1" lang="en-US" altLang="ja-JP" sz="1800" b="0" baseline="0" dirty="0" smtClean="0">
                          <a:solidFill>
                            <a:schemeClr val="tx1"/>
                          </a:solidFill>
                          <a:latin typeface="MS UI Gothic" pitchFamily="50" charset="-128"/>
                          <a:ea typeface="MS UI Gothic" pitchFamily="50" charset="-128"/>
                          <a:cs typeface="+mn-cs"/>
                        </a:rPr>
                        <a:t>5</a:t>
                      </a:r>
                      <a:r>
                        <a:rPr kumimoji="1" lang="ja-JP" altLang="en-US" sz="1800" b="0" baseline="0" dirty="0" smtClean="0">
                          <a:solidFill>
                            <a:schemeClr val="tx1"/>
                          </a:solidFill>
                          <a:latin typeface="MS UI Gothic" pitchFamily="50" charset="-128"/>
                          <a:ea typeface="MS UI Gothic" pitchFamily="50" charset="-128"/>
                          <a:cs typeface="+mn-cs"/>
                        </a:rPr>
                        <a:t>　小児科療養指導料</a:t>
                      </a:r>
                      <a:endParaRPr kumimoji="1" lang="en-US" altLang="ja-JP" sz="1800" b="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c>
                  <a:txBody>
                    <a:bodyPr/>
                    <a:lstStyle/>
                    <a:p>
                      <a:pPr marL="808038" marR="0" indent="-808038" defTabSz="914400" eaLnBrk="1" fontAlgn="auto" latinLnBrk="0" hangingPunct="1">
                        <a:lnSpc>
                          <a:spcPct val="100000"/>
                        </a:lnSpc>
                        <a:spcBef>
                          <a:spcPts val="0"/>
                        </a:spcBef>
                        <a:spcAft>
                          <a:spcPts val="0"/>
                        </a:spcAft>
                        <a:buClrTx/>
                        <a:buSzTx/>
                        <a:buFontTx/>
                        <a:buNone/>
                        <a:tabLst/>
                        <a:defRPr/>
                      </a:pPr>
                      <a:r>
                        <a:rPr kumimoji="1" lang="en-US" altLang="zh-TW" sz="1800" baseline="0" dirty="0" smtClean="0">
                          <a:solidFill>
                            <a:schemeClr val="tx1"/>
                          </a:solidFill>
                          <a:latin typeface="MS UI Gothic" pitchFamily="50" charset="-128"/>
                          <a:ea typeface="MS UI Gothic" pitchFamily="50" charset="-128"/>
                          <a:cs typeface="+mn-cs"/>
                        </a:rPr>
                        <a:t>12</a:t>
                      </a:r>
                      <a:r>
                        <a:rPr kumimoji="1" lang="ja-JP" altLang="en-US" sz="1800" baseline="0" dirty="0" smtClean="0">
                          <a:solidFill>
                            <a:schemeClr val="tx1"/>
                          </a:solidFill>
                          <a:latin typeface="MS UI Gothic" pitchFamily="50" charset="-128"/>
                          <a:ea typeface="MS UI Gothic" pitchFamily="50" charset="-128"/>
                          <a:cs typeface="+mn-cs"/>
                        </a:rPr>
                        <a:t>　</a:t>
                      </a:r>
                      <a:r>
                        <a:rPr kumimoji="1" lang="en-US" altLang="ja-JP" sz="1800" baseline="0" dirty="0" smtClean="0">
                          <a:solidFill>
                            <a:schemeClr val="tx1"/>
                          </a:solidFill>
                          <a:latin typeface="MS UI Gothic" pitchFamily="50" charset="-128"/>
                          <a:ea typeface="MS UI Gothic" pitchFamily="50" charset="-128"/>
                          <a:cs typeface="+mn-cs"/>
                        </a:rPr>
                        <a:t>B001</a:t>
                      </a:r>
                      <a:r>
                        <a:rPr kumimoji="1" lang="ja-JP" altLang="en-US" sz="1800" baseline="0" dirty="0" smtClean="0">
                          <a:solidFill>
                            <a:schemeClr val="tx1"/>
                          </a:solidFill>
                          <a:latin typeface="MS UI Gothic" pitchFamily="50" charset="-128"/>
                          <a:ea typeface="MS UI Gothic" pitchFamily="50" charset="-128"/>
                          <a:cs typeface="+mn-cs"/>
                        </a:rPr>
                        <a:t>　</a:t>
                      </a:r>
                      <a:r>
                        <a:rPr kumimoji="1" lang="en-US" altLang="ja-JP" sz="1800" baseline="0" dirty="0" smtClean="0">
                          <a:solidFill>
                            <a:schemeClr val="tx1"/>
                          </a:solidFill>
                          <a:latin typeface="MS UI Gothic" pitchFamily="50" charset="-128"/>
                          <a:ea typeface="MS UI Gothic" pitchFamily="50" charset="-128"/>
                          <a:cs typeface="+mn-cs"/>
                        </a:rPr>
                        <a:t>9</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外来栄養食事指導料</a:t>
                      </a:r>
                      <a:endParaRPr kumimoji="1" lang="ja-JP" altLang="en-US" sz="1800" b="0" baseline="0" dirty="0" smtClean="0">
                        <a:solidFill>
                          <a:schemeClr val="tx1"/>
                        </a:solidFill>
                        <a:latin typeface="MS UI Gothic" pitchFamily="50" charset="-128"/>
                        <a:ea typeface="MS UI Gothic" pitchFamily="50" charset="-128"/>
                        <a:cs typeface="+mn-cs"/>
                      </a:endParaRPr>
                    </a:p>
                    <a:p>
                      <a:pPr marL="808038" indent="-808038"/>
                      <a:r>
                        <a:rPr kumimoji="1" lang="en-US" altLang="zh-TW" sz="1800" baseline="0" dirty="0" smtClean="0">
                          <a:solidFill>
                            <a:schemeClr val="tx1"/>
                          </a:solidFill>
                          <a:latin typeface="MS UI Gothic" pitchFamily="50" charset="-128"/>
                          <a:ea typeface="MS UI Gothic" pitchFamily="50" charset="-128"/>
                          <a:cs typeface="+mn-cs"/>
                        </a:rPr>
                        <a:t>13</a:t>
                      </a:r>
                      <a:r>
                        <a:rPr kumimoji="1" lang="ja-JP" altLang="en-US" sz="1800" baseline="0" dirty="0" smtClean="0">
                          <a:solidFill>
                            <a:schemeClr val="tx1"/>
                          </a:solidFill>
                          <a:latin typeface="MS UI Gothic" pitchFamily="50" charset="-128"/>
                          <a:ea typeface="MS UI Gothic" pitchFamily="50" charset="-128"/>
                          <a:cs typeface="+mn-cs"/>
                        </a:rPr>
                        <a:t>　</a:t>
                      </a:r>
                      <a:r>
                        <a:rPr kumimoji="1" lang="en-US" altLang="ja-JP" sz="1800" baseline="0" dirty="0" smtClean="0">
                          <a:solidFill>
                            <a:schemeClr val="tx1"/>
                          </a:solidFill>
                          <a:latin typeface="MS UI Gothic" pitchFamily="50" charset="-128"/>
                          <a:ea typeface="MS UI Gothic" pitchFamily="50" charset="-128"/>
                          <a:cs typeface="+mn-cs"/>
                        </a:rPr>
                        <a:t>B001</a:t>
                      </a:r>
                      <a:r>
                        <a:rPr kumimoji="1" lang="ja-JP" altLang="en-US" sz="1800" baseline="0" dirty="0" smtClean="0">
                          <a:solidFill>
                            <a:schemeClr val="tx1"/>
                          </a:solidFill>
                          <a:latin typeface="MS UI Gothic" pitchFamily="50" charset="-128"/>
                          <a:ea typeface="MS UI Gothic" pitchFamily="50" charset="-128"/>
                          <a:cs typeface="+mn-cs"/>
                        </a:rPr>
                        <a:t>　</a:t>
                      </a:r>
                      <a:r>
                        <a:rPr kumimoji="1" lang="en-US" altLang="ja-JP" sz="1800" baseline="0" dirty="0" smtClean="0">
                          <a:solidFill>
                            <a:schemeClr val="tx1"/>
                          </a:solidFill>
                          <a:latin typeface="MS UI Gothic" pitchFamily="50" charset="-128"/>
                          <a:ea typeface="MS UI Gothic" pitchFamily="50" charset="-128"/>
                          <a:cs typeface="+mn-cs"/>
                        </a:rPr>
                        <a:t>10</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入院栄養食事指導料</a:t>
                      </a:r>
                    </a:p>
                    <a:p>
                      <a:pPr marL="808038" indent="-808038"/>
                      <a:r>
                        <a:rPr kumimoji="1" lang="en-US" altLang="zh-TW" sz="1800" baseline="0" dirty="0" smtClean="0">
                          <a:solidFill>
                            <a:schemeClr val="tx1"/>
                          </a:solidFill>
                          <a:latin typeface="MS UI Gothic" pitchFamily="50" charset="-128"/>
                          <a:ea typeface="MS UI Gothic" pitchFamily="50" charset="-128"/>
                          <a:cs typeface="+mn-cs"/>
                        </a:rPr>
                        <a:t>14</a:t>
                      </a:r>
                      <a:r>
                        <a:rPr kumimoji="1" lang="ja-JP" altLang="en-US" sz="1800" baseline="0" dirty="0" smtClean="0">
                          <a:solidFill>
                            <a:schemeClr val="tx1"/>
                          </a:solidFill>
                          <a:latin typeface="MS UI Gothic" pitchFamily="50" charset="-128"/>
                          <a:ea typeface="MS UI Gothic" pitchFamily="50" charset="-128"/>
                          <a:cs typeface="+mn-cs"/>
                        </a:rPr>
                        <a:t>　</a:t>
                      </a:r>
                      <a:r>
                        <a:rPr kumimoji="1" lang="en-US" altLang="ja-JP" sz="1800" baseline="0" dirty="0" smtClean="0">
                          <a:solidFill>
                            <a:schemeClr val="tx1"/>
                          </a:solidFill>
                          <a:latin typeface="MS UI Gothic" pitchFamily="50" charset="-128"/>
                          <a:ea typeface="MS UI Gothic" pitchFamily="50" charset="-128"/>
                          <a:cs typeface="+mn-cs"/>
                        </a:rPr>
                        <a:t>B001</a:t>
                      </a:r>
                      <a:r>
                        <a:rPr kumimoji="1" lang="ja-JP" altLang="en-US" sz="1800" baseline="0" dirty="0" smtClean="0">
                          <a:solidFill>
                            <a:schemeClr val="tx1"/>
                          </a:solidFill>
                          <a:latin typeface="MS UI Gothic" pitchFamily="50" charset="-128"/>
                          <a:ea typeface="MS UI Gothic" pitchFamily="50" charset="-128"/>
                          <a:cs typeface="+mn-cs"/>
                        </a:rPr>
                        <a:t>　</a:t>
                      </a:r>
                      <a:r>
                        <a:rPr kumimoji="1" lang="en-US" altLang="ja-JP" sz="1800" baseline="0" dirty="0" smtClean="0">
                          <a:solidFill>
                            <a:schemeClr val="tx1"/>
                          </a:solidFill>
                          <a:latin typeface="MS UI Gothic" pitchFamily="50" charset="-128"/>
                          <a:ea typeface="MS UI Gothic" pitchFamily="50" charset="-128"/>
                          <a:cs typeface="+mn-cs"/>
                        </a:rPr>
                        <a:t>11</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集団栄養食事指導料</a:t>
                      </a:r>
                    </a:p>
                    <a:p>
                      <a:pPr marL="808038" indent="-808038"/>
                      <a:r>
                        <a:rPr kumimoji="1" lang="en-US" altLang="zh-TW" sz="1800" baseline="0" dirty="0" smtClean="0">
                          <a:solidFill>
                            <a:schemeClr val="tx1"/>
                          </a:solidFill>
                          <a:latin typeface="MS UI Gothic" pitchFamily="50" charset="-128"/>
                          <a:ea typeface="MS UI Gothic" pitchFamily="50" charset="-128"/>
                          <a:cs typeface="+mn-cs"/>
                        </a:rPr>
                        <a:t>15</a:t>
                      </a:r>
                      <a:r>
                        <a:rPr kumimoji="1" lang="ja-JP" altLang="en-US" sz="1800" baseline="0" dirty="0" smtClean="0">
                          <a:solidFill>
                            <a:schemeClr val="tx1"/>
                          </a:solidFill>
                          <a:latin typeface="MS UI Gothic" pitchFamily="50" charset="-128"/>
                          <a:ea typeface="MS UI Gothic" pitchFamily="50" charset="-128"/>
                          <a:cs typeface="+mn-cs"/>
                        </a:rPr>
                        <a:t>　</a:t>
                      </a:r>
                      <a:r>
                        <a:rPr kumimoji="1" lang="en-US" altLang="ja-JP" sz="1800" baseline="0" dirty="0" smtClean="0">
                          <a:solidFill>
                            <a:schemeClr val="tx1"/>
                          </a:solidFill>
                          <a:latin typeface="MS UI Gothic" pitchFamily="50" charset="-128"/>
                          <a:ea typeface="MS UI Gothic" pitchFamily="50" charset="-128"/>
                          <a:cs typeface="+mn-cs"/>
                        </a:rPr>
                        <a:t>B001</a:t>
                      </a:r>
                      <a:r>
                        <a:rPr kumimoji="1" lang="ja-JP" altLang="en-US" sz="1800" baseline="0" dirty="0" smtClean="0">
                          <a:solidFill>
                            <a:schemeClr val="tx1"/>
                          </a:solidFill>
                          <a:latin typeface="MS UI Gothic" pitchFamily="50" charset="-128"/>
                          <a:ea typeface="MS UI Gothic" pitchFamily="50" charset="-128"/>
                          <a:cs typeface="+mn-cs"/>
                        </a:rPr>
                        <a:t>　</a:t>
                      </a:r>
                      <a:r>
                        <a:rPr kumimoji="1" lang="en-US" altLang="ja-JP" sz="1800" baseline="0" dirty="0" smtClean="0">
                          <a:solidFill>
                            <a:schemeClr val="tx1"/>
                          </a:solidFill>
                          <a:latin typeface="MS UI Gothic" pitchFamily="50" charset="-128"/>
                          <a:ea typeface="MS UI Gothic" pitchFamily="50" charset="-128"/>
                          <a:cs typeface="+mn-cs"/>
                        </a:rPr>
                        <a:t>16</a:t>
                      </a:r>
                      <a:r>
                        <a:rPr kumimoji="1" lang="ja-JP" altLang="en-US" sz="1800" baseline="0" dirty="0" smtClean="0">
                          <a:solidFill>
                            <a:schemeClr val="tx1"/>
                          </a:solidFill>
                          <a:latin typeface="MS UI Gothic" pitchFamily="50" charset="-128"/>
                          <a:ea typeface="MS UI Gothic" pitchFamily="50" charset="-128"/>
                          <a:cs typeface="+mn-cs"/>
                        </a:rPr>
                        <a:t>　</a:t>
                      </a:r>
                      <a:r>
                        <a:rPr kumimoji="1" lang="zh-TW" altLang="en-US" sz="1800" baseline="0" dirty="0" smtClean="0">
                          <a:solidFill>
                            <a:schemeClr val="tx1"/>
                          </a:solidFill>
                          <a:latin typeface="MS UI Gothic" pitchFamily="50" charset="-128"/>
                          <a:ea typeface="MS UI Gothic" pitchFamily="50" charset="-128"/>
                          <a:cs typeface="+mn-cs"/>
                        </a:rPr>
                        <a:t>喘息治療管理料</a:t>
                      </a:r>
                      <a:endParaRPr kumimoji="1" lang="en-US" altLang="zh-TW" sz="1800" baseline="0" dirty="0" smtClean="0">
                        <a:solidFill>
                          <a:schemeClr val="tx1"/>
                        </a:solidFill>
                        <a:latin typeface="MS UI Gothic" pitchFamily="50" charset="-128"/>
                        <a:ea typeface="MS UI Gothic" pitchFamily="50" charset="-128"/>
                        <a:cs typeface="+mn-cs"/>
                      </a:endParaRPr>
                    </a:p>
                    <a:p>
                      <a:pPr marL="1163638" indent="-1163638"/>
                      <a:r>
                        <a:rPr kumimoji="1" lang="en-US" altLang="ja-JP" sz="1800" baseline="0" dirty="0" smtClean="0">
                          <a:solidFill>
                            <a:schemeClr val="tx1"/>
                          </a:solidFill>
                          <a:latin typeface="MS UI Gothic" pitchFamily="50" charset="-128"/>
                          <a:ea typeface="MS UI Gothic" pitchFamily="50" charset="-128"/>
                          <a:cs typeface="+mn-cs"/>
                        </a:rPr>
                        <a:t>16</a:t>
                      </a:r>
                      <a:r>
                        <a:rPr kumimoji="1" lang="ja-JP" altLang="en-US" sz="1800" baseline="0" dirty="0" smtClean="0">
                          <a:solidFill>
                            <a:schemeClr val="tx1"/>
                          </a:solidFill>
                          <a:latin typeface="MS UI Gothic" pitchFamily="50" charset="-128"/>
                          <a:ea typeface="MS UI Gothic" pitchFamily="50" charset="-128"/>
                          <a:cs typeface="+mn-cs"/>
                        </a:rPr>
                        <a:t>　</a:t>
                      </a:r>
                      <a:r>
                        <a:rPr kumimoji="1" lang="en-US" altLang="ja-JP" sz="1800" baseline="0" dirty="0" smtClean="0">
                          <a:solidFill>
                            <a:schemeClr val="tx1"/>
                          </a:solidFill>
                          <a:latin typeface="MS UI Gothic" pitchFamily="50" charset="-128"/>
                          <a:ea typeface="MS UI Gothic" pitchFamily="50" charset="-128"/>
                          <a:cs typeface="+mn-cs"/>
                        </a:rPr>
                        <a:t>B001</a:t>
                      </a:r>
                      <a:r>
                        <a:rPr kumimoji="1" lang="ja-JP" altLang="en-US" sz="1800" baseline="0" dirty="0" smtClean="0">
                          <a:solidFill>
                            <a:schemeClr val="tx1"/>
                          </a:solidFill>
                          <a:latin typeface="MS UI Gothic" pitchFamily="50" charset="-128"/>
                          <a:ea typeface="MS UI Gothic" pitchFamily="50" charset="-128"/>
                          <a:cs typeface="+mn-cs"/>
                        </a:rPr>
                        <a:t>　</a:t>
                      </a:r>
                      <a:r>
                        <a:rPr kumimoji="1" lang="en-US" altLang="ja-JP" sz="1800" baseline="0" dirty="0" smtClean="0">
                          <a:solidFill>
                            <a:schemeClr val="tx1"/>
                          </a:solidFill>
                          <a:latin typeface="MS UI Gothic" pitchFamily="50" charset="-128"/>
                          <a:ea typeface="MS UI Gothic" pitchFamily="50" charset="-128"/>
                          <a:cs typeface="+mn-cs"/>
                        </a:rPr>
                        <a:t>18</a:t>
                      </a:r>
                      <a:r>
                        <a:rPr kumimoji="1" lang="ja-JP" altLang="en-US" sz="1800" baseline="0" dirty="0" smtClean="0">
                          <a:solidFill>
                            <a:schemeClr val="tx1"/>
                          </a:solidFill>
                          <a:latin typeface="MS UI Gothic" pitchFamily="50" charset="-128"/>
                          <a:ea typeface="MS UI Gothic" pitchFamily="50" charset="-128"/>
                          <a:cs typeface="+mn-cs"/>
                        </a:rPr>
                        <a:t>　小児悪性腫瘍患者指導</a:t>
                      </a:r>
                      <a:r>
                        <a:rPr kumimoji="1" lang="en-US" altLang="ja-JP" sz="1800" baseline="0" dirty="0" smtClean="0">
                          <a:solidFill>
                            <a:schemeClr val="tx1"/>
                          </a:solidFill>
                          <a:latin typeface="MS UI Gothic" pitchFamily="50" charset="-128"/>
                          <a:ea typeface="MS UI Gothic" pitchFamily="50" charset="-128"/>
                          <a:cs typeface="+mn-cs"/>
                        </a:rPr>
                        <a:t/>
                      </a:r>
                      <a:br>
                        <a:rPr kumimoji="1" lang="en-US" altLang="ja-JP" sz="1800" baseline="0" dirty="0" smtClean="0">
                          <a:solidFill>
                            <a:schemeClr val="tx1"/>
                          </a:solidFill>
                          <a:latin typeface="MS UI Gothic" pitchFamily="50" charset="-128"/>
                          <a:ea typeface="MS UI Gothic" pitchFamily="50" charset="-128"/>
                          <a:cs typeface="+mn-cs"/>
                        </a:rPr>
                      </a:br>
                      <a:r>
                        <a:rPr kumimoji="1" lang="ja-JP" altLang="en-US" sz="1800" baseline="0" dirty="0" smtClean="0">
                          <a:solidFill>
                            <a:schemeClr val="tx1"/>
                          </a:solidFill>
                          <a:latin typeface="MS UI Gothic" pitchFamily="50" charset="-128"/>
                          <a:ea typeface="MS UI Gothic" pitchFamily="50" charset="-128"/>
                          <a:cs typeface="+mn-cs"/>
                        </a:rPr>
                        <a:t>管理料</a:t>
                      </a:r>
                    </a:p>
                    <a:p>
                      <a:pPr marL="808038" indent="-808038"/>
                      <a:r>
                        <a:rPr kumimoji="1" lang="en-US" altLang="ja-JP" sz="1800" baseline="0" dirty="0" smtClean="0">
                          <a:solidFill>
                            <a:schemeClr val="tx1"/>
                          </a:solidFill>
                          <a:latin typeface="MS UI Gothic" pitchFamily="50" charset="-128"/>
                          <a:ea typeface="MS UI Gothic" pitchFamily="50" charset="-128"/>
                          <a:cs typeface="+mn-cs"/>
                        </a:rPr>
                        <a:t>17</a:t>
                      </a:r>
                      <a:r>
                        <a:rPr kumimoji="1" lang="ja-JP" altLang="en-US" sz="1800" baseline="0" dirty="0" smtClean="0">
                          <a:solidFill>
                            <a:schemeClr val="tx1"/>
                          </a:solidFill>
                          <a:latin typeface="MS UI Gothic" pitchFamily="50" charset="-128"/>
                          <a:ea typeface="MS UI Gothic" pitchFamily="50" charset="-128"/>
                          <a:cs typeface="+mn-cs"/>
                        </a:rPr>
                        <a:t>　</a:t>
                      </a:r>
                      <a:r>
                        <a:rPr kumimoji="1" lang="en-US" altLang="ja-JP" sz="1800" baseline="0" dirty="0" smtClean="0">
                          <a:solidFill>
                            <a:schemeClr val="tx1"/>
                          </a:solidFill>
                          <a:latin typeface="MS UI Gothic" pitchFamily="50" charset="-128"/>
                          <a:ea typeface="MS UI Gothic" pitchFamily="50" charset="-128"/>
                          <a:cs typeface="+mn-cs"/>
                        </a:rPr>
                        <a:t>B001</a:t>
                      </a:r>
                      <a:r>
                        <a:rPr kumimoji="1" lang="ja-JP" altLang="en-US" sz="1800" baseline="0" dirty="0" smtClean="0">
                          <a:solidFill>
                            <a:schemeClr val="tx1"/>
                          </a:solidFill>
                          <a:latin typeface="MS UI Gothic" pitchFamily="50" charset="-128"/>
                          <a:ea typeface="MS UI Gothic" pitchFamily="50" charset="-128"/>
                          <a:cs typeface="+mn-cs"/>
                        </a:rPr>
                        <a:t>　</a:t>
                      </a:r>
                      <a:r>
                        <a:rPr kumimoji="1" lang="en-US" altLang="ja-JP" sz="1800" baseline="0" dirty="0" smtClean="0">
                          <a:solidFill>
                            <a:schemeClr val="tx1"/>
                          </a:solidFill>
                          <a:latin typeface="MS UI Gothic" pitchFamily="50" charset="-128"/>
                          <a:ea typeface="MS UI Gothic" pitchFamily="50" charset="-128"/>
                          <a:cs typeface="+mn-cs"/>
                        </a:rPr>
                        <a:t>20</a:t>
                      </a:r>
                      <a:r>
                        <a:rPr kumimoji="1" lang="ja-JP" altLang="en-US" sz="1800" baseline="0" dirty="0" smtClean="0">
                          <a:solidFill>
                            <a:schemeClr val="tx1"/>
                          </a:solidFill>
                          <a:latin typeface="MS UI Gothic" pitchFamily="50" charset="-128"/>
                          <a:ea typeface="MS UI Gothic" pitchFamily="50" charset="-128"/>
                          <a:cs typeface="+mn-cs"/>
                        </a:rPr>
                        <a:t>　糖尿病合併症管理料</a:t>
                      </a:r>
                      <a:endParaRPr kumimoji="1" lang="en-US" altLang="ja-JP" sz="1800" baseline="0" dirty="0" smtClean="0">
                        <a:solidFill>
                          <a:schemeClr val="tx1"/>
                        </a:solidFill>
                        <a:latin typeface="MS UI Gothic" pitchFamily="50" charset="-128"/>
                        <a:ea typeface="MS UI Gothic" pitchFamily="50" charset="-128"/>
                        <a:cs typeface="+mn-cs"/>
                      </a:endParaRPr>
                    </a:p>
                    <a:p>
                      <a:pPr marL="808038" indent="-808038"/>
                      <a:r>
                        <a:rPr kumimoji="1" lang="en-US" altLang="ja-JP" sz="1800" baseline="0" dirty="0" smtClean="0">
                          <a:solidFill>
                            <a:schemeClr val="tx1"/>
                          </a:solidFill>
                          <a:latin typeface="MS UI Gothic" pitchFamily="50" charset="-128"/>
                          <a:ea typeface="MS UI Gothic" pitchFamily="50" charset="-128"/>
                          <a:cs typeface="+mn-cs"/>
                        </a:rPr>
                        <a:t>18</a:t>
                      </a:r>
                      <a:r>
                        <a:rPr kumimoji="1" lang="ja-JP" altLang="en-US" sz="1800" baseline="0" dirty="0" smtClean="0">
                          <a:solidFill>
                            <a:schemeClr val="tx1"/>
                          </a:solidFill>
                          <a:latin typeface="MS UI Gothic" pitchFamily="50" charset="-128"/>
                          <a:ea typeface="MS UI Gothic" pitchFamily="50" charset="-128"/>
                          <a:cs typeface="+mn-cs"/>
                        </a:rPr>
                        <a:t>　</a:t>
                      </a:r>
                      <a:r>
                        <a:rPr kumimoji="1" lang="en-US" altLang="ja-JP" sz="1800" baseline="0" dirty="0" smtClean="0">
                          <a:solidFill>
                            <a:schemeClr val="tx1"/>
                          </a:solidFill>
                          <a:latin typeface="MS UI Gothic" pitchFamily="50" charset="-128"/>
                          <a:ea typeface="MS UI Gothic" pitchFamily="50" charset="-128"/>
                          <a:cs typeface="+mn-cs"/>
                        </a:rPr>
                        <a:t>B001-2-3</a:t>
                      </a:r>
                      <a:r>
                        <a:rPr kumimoji="1" lang="ja-JP" altLang="en-US" sz="1800" baseline="0" dirty="0" smtClean="0">
                          <a:solidFill>
                            <a:schemeClr val="tx1"/>
                          </a:solidFill>
                          <a:latin typeface="MS UI Gothic" pitchFamily="50" charset="-128"/>
                          <a:ea typeface="MS UI Gothic" pitchFamily="50" charset="-128"/>
                          <a:cs typeface="+mn-cs"/>
                        </a:rPr>
                        <a:t>　乳幼児育児栄養指導料</a:t>
                      </a:r>
                    </a:p>
                    <a:p>
                      <a:pPr marL="808038" indent="-808038"/>
                      <a:r>
                        <a:rPr kumimoji="1" lang="en-US" altLang="ja-JP" sz="1800" baseline="0" dirty="0" smtClean="0">
                          <a:solidFill>
                            <a:schemeClr val="tx1"/>
                          </a:solidFill>
                          <a:latin typeface="MS UI Gothic" pitchFamily="50" charset="-128"/>
                          <a:ea typeface="MS UI Gothic" pitchFamily="50" charset="-128"/>
                          <a:cs typeface="+mn-cs"/>
                        </a:rPr>
                        <a:t>19</a:t>
                      </a:r>
                      <a:r>
                        <a:rPr kumimoji="1" lang="ja-JP" altLang="en-US" sz="1800" baseline="0" dirty="0" smtClean="0">
                          <a:solidFill>
                            <a:schemeClr val="tx1"/>
                          </a:solidFill>
                          <a:latin typeface="MS UI Gothic" pitchFamily="50" charset="-128"/>
                          <a:ea typeface="MS UI Gothic" pitchFamily="50" charset="-128"/>
                          <a:cs typeface="+mn-cs"/>
                        </a:rPr>
                        <a:t>　</a:t>
                      </a:r>
                      <a:r>
                        <a:rPr kumimoji="1" lang="en-US" altLang="ja-JP" sz="1800" baseline="0" dirty="0" smtClean="0">
                          <a:solidFill>
                            <a:schemeClr val="tx1"/>
                          </a:solidFill>
                          <a:latin typeface="MS UI Gothic" pitchFamily="50" charset="-128"/>
                          <a:ea typeface="MS UI Gothic" pitchFamily="50" charset="-128"/>
                          <a:cs typeface="+mn-cs"/>
                        </a:rPr>
                        <a:t>B001-3</a:t>
                      </a:r>
                      <a:r>
                        <a:rPr kumimoji="1" lang="ja-JP" altLang="en-US" sz="1800" baseline="0" dirty="0" smtClean="0">
                          <a:solidFill>
                            <a:schemeClr val="tx1"/>
                          </a:solidFill>
                          <a:latin typeface="MS UI Gothic" pitchFamily="50" charset="-128"/>
                          <a:ea typeface="MS UI Gothic" pitchFamily="50" charset="-128"/>
                          <a:cs typeface="+mn-cs"/>
                        </a:rPr>
                        <a:t>　生活習慣病管理料</a:t>
                      </a:r>
                    </a:p>
                    <a:p>
                      <a:pPr marL="1887538" indent="-1887538"/>
                      <a:r>
                        <a:rPr kumimoji="1" lang="en-US" altLang="ja-JP" sz="1800" baseline="0" dirty="0" smtClean="0">
                          <a:solidFill>
                            <a:schemeClr val="tx1"/>
                          </a:solidFill>
                          <a:latin typeface="MS UI Gothic" pitchFamily="50" charset="-128"/>
                          <a:ea typeface="MS UI Gothic" pitchFamily="50" charset="-128"/>
                          <a:cs typeface="+mn-cs"/>
                        </a:rPr>
                        <a:t>20</a:t>
                      </a:r>
                      <a:r>
                        <a:rPr kumimoji="1" lang="ja-JP" altLang="en-US" sz="1800" baseline="0" dirty="0" smtClean="0">
                          <a:solidFill>
                            <a:schemeClr val="tx1"/>
                          </a:solidFill>
                          <a:latin typeface="MS UI Gothic" pitchFamily="50" charset="-128"/>
                          <a:ea typeface="MS UI Gothic" pitchFamily="50" charset="-128"/>
                          <a:cs typeface="+mn-cs"/>
                        </a:rPr>
                        <a:t>　</a:t>
                      </a:r>
                      <a:r>
                        <a:rPr kumimoji="1" lang="en-US" altLang="ja-JP" sz="1800" baseline="0" dirty="0" smtClean="0">
                          <a:solidFill>
                            <a:schemeClr val="tx1"/>
                          </a:solidFill>
                          <a:latin typeface="MS UI Gothic" pitchFamily="50" charset="-128"/>
                          <a:ea typeface="MS UI Gothic" pitchFamily="50" charset="-128"/>
                          <a:cs typeface="+mn-cs"/>
                        </a:rPr>
                        <a:t>B005-4</a:t>
                      </a:r>
                      <a:r>
                        <a:rPr kumimoji="1" lang="ja-JP" altLang="en-US" sz="1800" baseline="0" dirty="0" smtClean="0">
                          <a:solidFill>
                            <a:schemeClr val="tx1"/>
                          </a:solidFill>
                          <a:latin typeface="MS UI Gothic" pitchFamily="50" charset="-128"/>
                          <a:ea typeface="MS UI Gothic" pitchFamily="50" charset="-128"/>
                          <a:cs typeface="+mn-cs"/>
                        </a:rPr>
                        <a:t>・</a:t>
                      </a:r>
                      <a:r>
                        <a:rPr kumimoji="1" lang="en-US" altLang="ja-JP" sz="1800" baseline="0" dirty="0" smtClean="0">
                          <a:solidFill>
                            <a:schemeClr val="tx1"/>
                          </a:solidFill>
                          <a:latin typeface="MS UI Gothic" pitchFamily="50" charset="-128"/>
                          <a:ea typeface="MS UI Gothic" pitchFamily="50" charset="-128"/>
                          <a:cs typeface="+mn-cs"/>
                        </a:rPr>
                        <a:t>B005-5</a:t>
                      </a:r>
                      <a:r>
                        <a:rPr kumimoji="1" lang="ja-JP" altLang="en-US" sz="1800" baseline="0" dirty="0" smtClean="0">
                          <a:solidFill>
                            <a:schemeClr val="tx1"/>
                          </a:solidFill>
                          <a:latin typeface="MS UI Gothic" pitchFamily="50" charset="-128"/>
                          <a:ea typeface="MS UI Gothic" pitchFamily="50" charset="-128"/>
                          <a:cs typeface="+mn-cs"/>
                        </a:rPr>
                        <a:t>　ハイリスク妊産婦</a:t>
                      </a:r>
                      <a:r>
                        <a:rPr kumimoji="1" lang="en-US" altLang="ja-JP" sz="1800" baseline="0" dirty="0" smtClean="0">
                          <a:solidFill>
                            <a:schemeClr val="tx1"/>
                          </a:solidFill>
                          <a:latin typeface="MS UI Gothic" pitchFamily="50" charset="-128"/>
                          <a:ea typeface="MS UI Gothic" pitchFamily="50" charset="-128"/>
                          <a:cs typeface="+mn-cs"/>
                        </a:rPr>
                        <a:t/>
                      </a:r>
                      <a:br>
                        <a:rPr kumimoji="1" lang="en-US" altLang="ja-JP" sz="1800" baseline="0" dirty="0" smtClean="0">
                          <a:solidFill>
                            <a:schemeClr val="tx1"/>
                          </a:solidFill>
                          <a:latin typeface="MS UI Gothic" pitchFamily="50" charset="-128"/>
                          <a:ea typeface="MS UI Gothic" pitchFamily="50" charset="-128"/>
                          <a:cs typeface="+mn-cs"/>
                        </a:rPr>
                      </a:br>
                      <a:r>
                        <a:rPr kumimoji="1" lang="ja-JP" altLang="en-US" sz="1800" baseline="0" dirty="0" smtClean="0">
                          <a:solidFill>
                            <a:schemeClr val="tx1"/>
                          </a:solidFill>
                          <a:latin typeface="MS UI Gothic" pitchFamily="50" charset="-128"/>
                          <a:ea typeface="MS UI Gothic" pitchFamily="50" charset="-128"/>
                          <a:cs typeface="+mn-cs"/>
                        </a:rPr>
                        <a:t>共同管理料</a:t>
                      </a:r>
                    </a:p>
                    <a:p>
                      <a:pPr marL="808038" indent="-808038"/>
                      <a:r>
                        <a:rPr kumimoji="1" lang="en-US" altLang="ja-JP" sz="1800" baseline="0" dirty="0" smtClean="0">
                          <a:solidFill>
                            <a:schemeClr val="tx1"/>
                          </a:solidFill>
                          <a:latin typeface="MS UI Gothic" pitchFamily="50" charset="-128"/>
                          <a:ea typeface="MS UI Gothic" pitchFamily="50" charset="-128"/>
                          <a:cs typeface="+mn-cs"/>
                        </a:rPr>
                        <a:t>21</a:t>
                      </a:r>
                      <a:r>
                        <a:rPr kumimoji="1" lang="ja-JP" altLang="en-US" sz="1800" baseline="0" dirty="0" smtClean="0">
                          <a:solidFill>
                            <a:schemeClr val="tx1"/>
                          </a:solidFill>
                          <a:latin typeface="MS UI Gothic" pitchFamily="50" charset="-128"/>
                          <a:ea typeface="MS UI Gothic" pitchFamily="50" charset="-128"/>
                          <a:cs typeface="+mn-cs"/>
                        </a:rPr>
                        <a:t>　</a:t>
                      </a:r>
                      <a:r>
                        <a:rPr kumimoji="1" lang="en-US" altLang="ja-JP" sz="1800" baseline="0" dirty="0" smtClean="0">
                          <a:solidFill>
                            <a:schemeClr val="tx1"/>
                          </a:solidFill>
                          <a:latin typeface="MS UI Gothic" pitchFamily="50" charset="-128"/>
                          <a:ea typeface="MS UI Gothic" pitchFamily="50" charset="-128"/>
                          <a:cs typeface="+mn-cs"/>
                        </a:rPr>
                        <a:t>B005-6</a:t>
                      </a:r>
                      <a:r>
                        <a:rPr kumimoji="1" lang="ja-JP" altLang="en-US" sz="1800" baseline="0" dirty="0" smtClean="0">
                          <a:solidFill>
                            <a:schemeClr val="tx1"/>
                          </a:solidFill>
                          <a:latin typeface="MS UI Gothic" pitchFamily="50" charset="-128"/>
                          <a:ea typeface="MS UI Gothic" pitchFamily="50" charset="-128"/>
                          <a:cs typeface="+mn-cs"/>
                        </a:rPr>
                        <a:t>　がん治療連携計画策定料</a:t>
                      </a:r>
                    </a:p>
                    <a:p>
                      <a:pPr marL="808038" indent="-808038"/>
                      <a:r>
                        <a:rPr kumimoji="1" lang="en-US" altLang="ja-JP" sz="1800" baseline="0" dirty="0" smtClean="0">
                          <a:solidFill>
                            <a:schemeClr val="tx1"/>
                          </a:solidFill>
                          <a:latin typeface="MS UI Gothic" pitchFamily="50" charset="-128"/>
                          <a:ea typeface="MS UI Gothic" pitchFamily="50" charset="-128"/>
                          <a:cs typeface="+mn-cs"/>
                        </a:rPr>
                        <a:t>22</a:t>
                      </a:r>
                      <a:r>
                        <a:rPr kumimoji="1" lang="ja-JP" altLang="en-US" sz="1800" baseline="0" dirty="0" smtClean="0">
                          <a:solidFill>
                            <a:schemeClr val="tx1"/>
                          </a:solidFill>
                          <a:latin typeface="MS UI Gothic" pitchFamily="50" charset="-128"/>
                          <a:ea typeface="MS UI Gothic" pitchFamily="50" charset="-128"/>
                          <a:cs typeface="+mn-cs"/>
                        </a:rPr>
                        <a:t>　</a:t>
                      </a:r>
                      <a:r>
                        <a:rPr kumimoji="1" lang="en-US" altLang="ja-JP" sz="1800" baseline="0" dirty="0" smtClean="0">
                          <a:solidFill>
                            <a:schemeClr val="tx1"/>
                          </a:solidFill>
                          <a:latin typeface="MS UI Gothic" pitchFamily="50" charset="-128"/>
                          <a:ea typeface="MS UI Gothic" pitchFamily="50" charset="-128"/>
                          <a:cs typeface="+mn-cs"/>
                        </a:rPr>
                        <a:t>B005-6-2</a:t>
                      </a:r>
                      <a:r>
                        <a:rPr kumimoji="1" lang="ja-JP" altLang="en-US" sz="1800" baseline="0" dirty="0" smtClean="0">
                          <a:solidFill>
                            <a:schemeClr val="tx1"/>
                          </a:solidFill>
                          <a:latin typeface="MS UI Gothic" pitchFamily="50" charset="-128"/>
                          <a:ea typeface="MS UI Gothic" pitchFamily="50" charset="-128"/>
                          <a:cs typeface="+mn-cs"/>
                        </a:rPr>
                        <a:t>　がん治療連携指導料</a:t>
                      </a:r>
                      <a:endParaRPr kumimoji="1" lang="zh-CN" altLang="en-US" sz="1800" baseline="0" dirty="0" smtClean="0">
                        <a:solidFill>
                          <a:schemeClr val="tx1"/>
                        </a:solidFill>
                        <a:latin typeface="MS UI Gothic" pitchFamily="50" charset="-128"/>
                        <a:ea typeface="MS UI Gothic" pitchFamily="50" charset="-128"/>
                        <a:cs typeface="+mn-cs"/>
                      </a:endParaRPr>
                    </a:p>
                  </a:txBody>
                  <a:tcPr>
                    <a:solidFill>
                      <a:schemeClr val="accent5">
                        <a:lumMod val="20000"/>
                        <a:lumOff val="80000"/>
                      </a:schemeClr>
                    </a:solidFill>
                  </a:tcPr>
                </a:tc>
              </a:tr>
            </a:tbl>
          </a:graphicData>
        </a:graphic>
      </p:graphicFrame>
      <p:sp>
        <p:nvSpPr>
          <p:cNvPr id="9" name="タイトル 2"/>
          <p:cNvSpPr>
            <a:spLocks noGrp="1"/>
          </p:cNvSpPr>
          <p:nvPr>
            <p:ph type="title"/>
          </p:nvPr>
        </p:nvSpPr>
        <p:spPr>
          <a:xfrm>
            <a:off x="457200" y="116632"/>
            <a:ext cx="8229600" cy="720080"/>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lstStyle/>
          <a:p>
            <a:pPr algn="ctr" eaLnBrk="1" fontAlgn="auto" hangingPunct="1">
              <a:spcBef>
                <a:spcPts val="0"/>
              </a:spcBef>
              <a:spcAft>
                <a:spcPts val="0"/>
              </a:spcAft>
              <a:defRPr/>
            </a:pPr>
            <a:r>
              <a:rPr lang="ja-JP" altLang="en-US" sz="3200"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rPr>
              <a:t>たばこ対策への評価</a:t>
            </a:r>
            <a:endParaRPr lang="ja-JP" altLang="en-US" sz="32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A721B30F-6F61-4149-A5EE-728C7583F513}" type="slidenum">
              <a:rPr lang="en-US" sz="1400">
                <a:effectLst>
                  <a:outerShdw blurRad="38100" dist="38100" dir="2700000" algn="tl">
                    <a:srgbClr val="000000">
                      <a:alpha val="43137"/>
                    </a:srgbClr>
                  </a:outerShdw>
                </a:effectLst>
              </a:rPr>
              <a:pPr algn="r">
                <a:defRPr/>
              </a:pPr>
              <a:t>384</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67544" y="836712"/>
            <a:ext cx="8208912" cy="1440160"/>
          </a:xfrm>
          <a:prstGeom prst="rect">
            <a:avLst/>
          </a:prstGeom>
          <a:solidFill>
            <a:srgbClr val="FFFFCC"/>
          </a:solidFill>
          <a:effectLst>
            <a:innerShdw blurRad="63500" dist="50800" dir="13500000">
              <a:prstClr val="black">
                <a:alpha val="50000"/>
              </a:prstClr>
            </a:innerShdw>
          </a:effectLst>
        </p:spPr>
        <p:txBody>
          <a:bodyPr anchor="ctr"/>
          <a:lstStyle/>
          <a:p>
            <a:pPr indent="355600" fontAlgn="auto">
              <a:spcBef>
                <a:spcPts val="0"/>
              </a:spcBef>
              <a:spcAft>
                <a:spcPts val="0"/>
              </a:spcAft>
              <a:defRPr/>
            </a:pPr>
            <a:r>
              <a:rPr kumimoji="0" lang="ja-JP" altLang="en-US" sz="2800" dirty="0">
                <a:latin typeface="MS UI Gothic" pitchFamily="50" charset="-128"/>
                <a:ea typeface="MS UI Gothic" pitchFamily="50" charset="-128"/>
              </a:rPr>
              <a:t>生活習慣病、小児、呼吸器疾患患者等に対する入院基本料等加算及び医学管理等を算定する場合には、</a:t>
            </a:r>
            <a:r>
              <a:rPr kumimoji="0" lang="ja-JP" altLang="en-US" sz="2800" b="1" dirty="0">
                <a:solidFill>
                  <a:srgbClr val="FF0000"/>
                </a:solidFill>
                <a:latin typeface="MS UI Gothic" pitchFamily="50" charset="-128"/>
                <a:ea typeface="MS UI Gothic" pitchFamily="50" charset="-128"/>
              </a:rPr>
              <a:t>原則屋内全面禁煙</a:t>
            </a:r>
            <a:r>
              <a:rPr kumimoji="0" lang="ja-JP" altLang="en-US" sz="2800" dirty="0">
                <a:latin typeface="MS UI Gothic" pitchFamily="50" charset="-128"/>
                <a:ea typeface="MS UI Gothic" pitchFamily="50" charset="-128"/>
              </a:rPr>
              <a:t>を行うよう要件を見直す。</a:t>
            </a:r>
          </a:p>
        </p:txBody>
      </p:sp>
    </p:spTree>
    <p:extLst>
      <p:ext uri="{BB962C8B-B14F-4D97-AF65-F5344CB8AC3E}">
        <p14:creationId xmlns:p14="http://schemas.microsoft.com/office/powerpoint/2010/main" xmlns="" val="2170246484"/>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A6E0B2EE-D32D-4100-852D-65FFD41FAA29}" type="slidenum">
              <a:rPr lang="en-US" sz="1400">
                <a:effectLst>
                  <a:outerShdw blurRad="38100" dist="38100" dir="2700000" algn="tl">
                    <a:srgbClr val="000000">
                      <a:alpha val="43137"/>
                    </a:srgbClr>
                  </a:outerShdw>
                </a:effectLst>
              </a:rPr>
              <a:pPr algn="r">
                <a:defRPr/>
              </a:pPr>
              <a:t>385</a:t>
            </a:fld>
            <a:endParaRPr lang="en-US" sz="1400" dirty="0">
              <a:effectLst>
                <a:outerShdw blurRad="38100" dist="38100" dir="2700000" algn="tl">
                  <a:srgbClr val="000000">
                    <a:alpha val="43137"/>
                  </a:srgbClr>
                </a:outerShdw>
              </a:effectLst>
            </a:endParaRPr>
          </a:p>
        </p:txBody>
      </p:sp>
      <p:sp>
        <p:nvSpPr>
          <p:cNvPr id="6" name="コンテンツ プレースホルダ 5"/>
          <p:cNvSpPr txBox="1">
            <a:spLocks/>
          </p:cNvSpPr>
          <p:nvPr/>
        </p:nvSpPr>
        <p:spPr>
          <a:xfrm>
            <a:off x="480710" y="260648"/>
            <a:ext cx="8208912" cy="6192688"/>
          </a:xfrm>
          <a:prstGeom prst="rect">
            <a:avLst/>
          </a:prstGeom>
          <a:solidFill>
            <a:srgbClr val="FFFFCC"/>
          </a:solidFill>
          <a:effectLst>
            <a:innerShdw blurRad="63500" dist="50800" dir="13500000">
              <a:prstClr val="black">
                <a:alpha val="50000"/>
              </a:prstClr>
            </a:innerShdw>
          </a:effectLst>
        </p:spPr>
        <p:txBody>
          <a:bodyPr anchor="ctr"/>
          <a:lstStyle/>
          <a:p>
            <a:pPr marL="82550" fontAlgn="auto">
              <a:spcBef>
                <a:spcPts val="0"/>
              </a:spcBef>
              <a:spcAft>
                <a:spcPts val="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施設基準</a:t>
            </a:r>
            <a:r>
              <a:rPr kumimoji="0" lang="en-US" altLang="ja-JP" sz="2000" dirty="0">
                <a:latin typeface="MS UI Gothic" pitchFamily="50" charset="-128"/>
                <a:ea typeface="MS UI Gothic" pitchFamily="50" charset="-128"/>
              </a:rPr>
              <a:t>]</a:t>
            </a:r>
          </a:p>
          <a:p>
            <a:pPr marL="355600" indent="-177800" fontAlgn="auto">
              <a:spcBef>
                <a:spcPts val="0"/>
              </a:spcBef>
              <a:spcAft>
                <a:spcPts val="0"/>
              </a:spcAft>
              <a:defRPr/>
            </a:pPr>
            <a:r>
              <a:rPr kumimoji="0" lang="en-US" altLang="ja-JP" sz="2000" dirty="0">
                <a:latin typeface="MS UI Gothic" pitchFamily="50" charset="-128"/>
                <a:ea typeface="MS UI Gothic" pitchFamily="50" charset="-128"/>
              </a:rPr>
              <a:t>①</a:t>
            </a:r>
            <a:r>
              <a:rPr kumimoji="0" lang="ja-JP" altLang="en-US" sz="2000" dirty="0">
                <a:latin typeface="MS UI Gothic" pitchFamily="50" charset="-128"/>
                <a:ea typeface="MS UI Gothic" pitchFamily="50" charset="-128"/>
              </a:rPr>
              <a:t>　それぞれの施設基準に加え、</a:t>
            </a:r>
            <a:r>
              <a:rPr kumimoji="0" lang="ja-JP" altLang="en-US" sz="2000" b="1" dirty="0">
                <a:solidFill>
                  <a:srgbClr val="0070C0"/>
                </a:solidFill>
                <a:latin typeface="MS UI Gothic" pitchFamily="50" charset="-128"/>
                <a:ea typeface="MS UI Gothic" pitchFamily="50" charset="-128"/>
              </a:rPr>
              <a:t>当該保険医療機関の屋内が禁煙</a:t>
            </a:r>
            <a:r>
              <a:rPr kumimoji="0" lang="ja-JP" altLang="en-US" sz="2000" dirty="0">
                <a:latin typeface="MS UI Gothic" pitchFamily="50" charset="-128"/>
                <a:ea typeface="MS UI Gothic" pitchFamily="50" charset="-128"/>
              </a:rPr>
              <a:t>であること。</a:t>
            </a:r>
          </a:p>
          <a:p>
            <a:pPr marL="355600" indent="-177800" fontAlgn="auto">
              <a:spcBef>
                <a:spcPts val="0"/>
              </a:spcBef>
              <a:spcAft>
                <a:spcPts val="0"/>
              </a:spcAft>
              <a:defRPr/>
            </a:pPr>
            <a:r>
              <a:rPr kumimoji="0" lang="ja-JP" altLang="en-US" sz="2000" dirty="0">
                <a:latin typeface="MS UI Gothic" pitchFamily="50" charset="-128"/>
                <a:ea typeface="MS UI Gothic" pitchFamily="50" charset="-128"/>
              </a:rPr>
              <a:t>②　保険医療機関が建造物の一部分を用いて開設されている場合は、当該保険医療機関の保有又は借用している部分が禁煙であること。</a:t>
            </a:r>
          </a:p>
          <a:p>
            <a:pPr marL="355600" indent="-177800" fontAlgn="auto">
              <a:spcBef>
                <a:spcPts val="0"/>
              </a:spcBef>
              <a:spcAft>
                <a:spcPts val="0"/>
              </a:spcAft>
              <a:defRPr/>
            </a:pPr>
            <a:r>
              <a:rPr kumimoji="0" lang="ja-JP" altLang="en-US" sz="2000" dirty="0">
                <a:latin typeface="MS UI Gothic" pitchFamily="50" charset="-128"/>
                <a:ea typeface="MS UI Gothic" pitchFamily="50" charset="-128"/>
              </a:rPr>
              <a:t>③　緩和ケア病棟入院料、精神病棟入院基本料、特定機能病院入院基本料（精神病棟）、精神科救急入院料、精神科急性期治療病棟入院料、精神科救急・合併症入院料、精神療養病棟入院料を算定している病棟においては分煙でも差し支えない。</a:t>
            </a:r>
          </a:p>
          <a:p>
            <a:pPr marL="355600" indent="-177800" fontAlgn="auto">
              <a:spcBef>
                <a:spcPts val="0"/>
              </a:spcBef>
              <a:spcAft>
                <a:spcPts val="0"/>
              </a:spcAft>
              <a:defRPr/>
            </a:pPr>
            <a:r>
              <a:rPr kumimoji="0" lang="ja-JP" altLang="en-US" sz="2000" dirty="0">
                <a:latin typeface="MS UI Gothic" pitchFamily="50" charset="-128"/>
                <a:ea typeface="MS UI Gothic" pitchFamily="50" charset="-128"/>
              </a:rPr>
              <a:t>④　分煙を行う場合は、喫煙場所から非喫煙場所にたばこの煙が流れないことはもちろんのこと、適切な受動喫煙防止措置を講ずるよう努めること。喫煙可能区域を設定した場合においては、禁煙区域と喫煙可能区域を明確に表示し、周知を図り、理解と協力を求めると共に、喫煙可能区域に未成年者や妊婦が立ち入ることがないように、措置を講ずる。例えば、当該区域が喫煙可能区域であり、たばこの煙への曝露があり得ることを注意喚起するポスター等を掲示する等の措置を行う。</a:t>
            </a:r>
            <a:endParaRPr kumimoji="0" lang="en-US" altLang="ja-JP" sz="2000" dirty="0">
              <a:latin typeface="MS UI Gothic" pitchFamily="50" charset="-128"/>
              <a:ea typeface="MS UI Gothic" pitchFamily="50" charset="-128"/>
            </a:endParaRPr>
          </a:p>
          <a:p>
            <a:pPr marL="273050" indent="-273050" fontAlgn="auto">
              <a:spcBef>
                <a:spcPts val="0"/>
              </a:spcBef>
              <a:spcAft>
                <a:spcPts val="0"/>
              </a:spcAft>
              <a:defRPr/>
            </a:pPr>
            <a:endParaRPr kumimoji="0" lang="ja-JP" altLang="en-US" sz="2000" dirty="0">
              <a:latin typeface="MS UI Gothic" pitchFamily="50" charset="-128"/>
              <a:ea typeface="MS UI Gothic" pitchFamily="50" charset="-128"/>
            </a:endParaRPr>
          </a:p>
          <a:p>
            <a:pPr marL="82550" fontAlgn="auto">
              <a:spcBef>
                <a:spcPts val="0"/>
              </a:spcBef>
              <a:spcAft>
                <a:spcPts val="0"/>
              </a:spcAft>
              <a:defRPr/>
            </a:pPr>
            <a:r>
              <a:rPr kumimoji="0" lang="en-US" altLang="ja-JP" sz="2000" dirty="0">
                <a:latin typeface="MS UI Gothic" pitchFamily="50" charset="-128"/>
                <a:ea typeface="MS UI Gothic" pitchFamily="50" charset="-128"/>
              </a:rPr>
              <a:t>[</a:t>
            </a:r>
            <a:r>
              <a:rPr kumimoji="0" lang="ja-JP" altLang="en-US" sz="2000" dirty="0">
                <a:latin typeface="MS UI Gothic" pitchFamily="50" charset="-128"/>
                <a:ea typeface="MS UI Gothic" pitchFamily="50" charset="-128"/>
              </a:rPr>
              <a:t>経過措置</a:t>
            </a:r>
            <a:r>
              <a:rPr kumimoji="0" lang="en-US" altLang="ja-JP" sz="2000" dirty="0">
                <a:latin typeface="MS UI Gothic" pitchFamily="50" charset="-128"/>
                <a:ea typeface="MS UI Gothic" pitchFamily="50" charset="-128"/>
              </a:rPr>
              <a:t>]</a:t>
            </a:r>
          </a:p>
          <a:p>
            <a:pPr marL="355600" fontAlgn="auto">
              <a:spcBef>
                <a:spcPts val="0"/>
              </a:spcBef>
              <a:spcAft>
                <a:spcPts val="0"/>
              </a:spcAft>
              <a:defRPr/>
            </a:pPr>
            <a:r>
              <a:rPr kumimoji="0" lang="ja-JP" altLang="en-US" sz="2000" b="1" dirty="0">
                <a:solidFill>
                  <a:srgbClr val="0070C0"/>
                </a:solidFill>
                <a:latin typeface="MS UI Gothic" pitchFamily="50" charset="-128"/>
                <a:ea typeface="MS UI Gothic" pitchFamily="50" charset="-128"/>
              </a:rPr>
              <a:t>平成２４年６月３０日までは従前の通り</a:t>
            </a:r>
            <a:r>
              <a:rPr kumimoji="0" lang="ja-JP" altLang="en-US" sz="2000" dirty="0">
                <a:latin typeface="MS UI Gothic" pitchFamily="50" charset="-128"/>
                <a:ea typeface="MS UI Gothic" pitchFamily="50" charset="-128"/>
              </a:rPr>
              <a:t>算定可能</a:t>
            </a:r>
            <a:r>
              <a:rPr kumimoji="0" lang="ja-JP" altLang="en-US" sz="2000" dirty="0" smtClean="0">
                <a:latin typeface="MS UI Gothic" pitchFamily="50" charset="-128"/>
                <a:ea typeface="MS UI Gothic" pitchFamily="50" charset="-128"/>
              </a:rPr>
              <a:t>。</a:t>
            </a:r>
            <a:endParaRPr kumimoji="0" lang="en-US" altLang="ja-JP" sz="2000" dirty="0" smtClean="0">
              <a:latin typeface="MS UI Gothic" pitchFamily="50" charset="-128"/>
              <a:ea typeface="MS UI Gothic" pitchFamily="50" charset="-128"/>
            </a:endParaRPr>
          </a:p>
          <a:p>
            <a:pPr marL="82550" fontAlgn="auto">
              <a:spcBef>
                <a:spcPts val="0"/>
              </a:spcBef>
              <a:spcAft>
                <a:spcPts val="0"/>
              </a:spcAft>
              <a:defRPr/>
            </a:pPr>
            <a:endParaRPr kumimoji="0" lang="en-US" altLang="ja-JP" sz="2000" dirty="0" smtClean="0">
              <a:latin typeface="MS UI Gothic" pitchFamily="50" charset="-128"/>
              <a:ea typeface="MS UI Gothic" pitchFamily="50" charset="-128"/>
            </a:endParaRPr>
          </a:p>
          <a:p>
            <a:pPr marL="82550" fontAlgn="auto">
              <a:spcBef>
                <a:spcPts val="0"/>
              </a:spcBef>
              <a:spcAft>
                <a:spcPts val="0"/>
              </a:spcAft>
              <a:defRPr/>
            </a:pPr>
            <a:r>
              <a:rPr kumimoji="0" lang="en-US" altLang="ja-JP" sz="2000" b="1" dirty="0" smtClean="0">
                <a:solidFill>
                  <a:srgbClr val="FF0000"/>
                </a:solidFill>
                <a:latin typeface="MS UI Gothic" pitchFamily="50" charset="-128"/>
                <a:ea typeface="MS UI Gothic" pitchFamily="50" charset="-128"/>
              </a:rPr>
              <a:t>※</a:t>
            </a:r>
            <a:r>
              <a:rPr kumimoji="0" lang="ja-JP" altLang="en-US" sz="2000" b="1" dirty="0" smtClean="0">
                <a:solidFill>
                  <a:srgbClr val="FF0000"/>
                </a:solidFill>
                <a:latin typeface="MS UI Gothic" pitchFamily="50" charset="-128"/>
                <a:ea typeface="MS UI Gothic" pitchFamily="50" charset="-128"/>
              </a:rPr>
              <a:t>施設基準の届出は必要ない。</a:t>
            </a:r>
            <a:endParaRPr kumimoji="0" lang="en-US" altLang="ja-JP" sz="2000" b="1" dirty="0" smtClean="0">
              <a:solidFill>
                <a:srgbClr val="FF0000"/>
              </a:solidFill>
              <a:latin typeface="MS UI Gothic" pitchFamily="50" charset="-128"/>
              <a:ea typeface="MS UI Gothic" pitchFamily="50" charset="-128"/>
            </a:endParaRPr>
          </a:p>
        </p:txBody>
      </p:sp>
    </p:spTree>
    <p:extLst>
      <p:ext uri="{BB962C8B-B14F-4D97-AF65-F5344CB8AC3E}">
        <p14:creationId xmlns:p14="http://schemas.microsoft.com/office/powerpoint/2010/main" xmlns="" val="1498331633"/>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836712"/>
            <a:ext cx="8136904" cy="1728192"/>
          </a:xfrm>
          <a:prstGeom prst="rect">
            <a:avLst/>
          </a:prstGeom>
          <a:solidFill>
            <a:srgbClr val="FFFFCC"/>
          </a:solidFill>
          <a:effectLst>
            <a:innerShdw blurRad="63500" dist="50800" dir="13500000">
              <a:prstClr val="black">
                <a:alpha val="50000"/>
              </a:prstClr>
            </a:innerShdw>
          </a:effectLst>
        </p:spPr>
        <p:txBody>
          <a:bodyPr anchor="ctr"/>
          <a:lstStyle/>
          <a:p>
            <a:pPr fontAlgn="auto">
              <a:lnSpc>
                <a:spcPts val="2200"/>
              </a:lnSpc>
              <a:spcBef>
                <a:spcPts val="0"/>
              </a:spcBef>
              <a:spcAft>
                <a:spcPts val="0"/>
              </a:spcAft>
              <a:defRPr/>
            </a:pPr>
            <a:r>
              <a:rPr kumimoji="0" lang="ja-JP" altLang="en-US" sz="2000" dirty="0">
                <a:latin typeface="MS UI Gothic" pitchFamily="50" charset="-128"/>
                <a:ea typeface="MS UI Gothic" pitchFamily="50" charset="-128"/>
              </a:rPr>
              <a:t>転換老健に対応した項目の期間の延長</a:t>
            </a:r>
          </a:p>
          <a:p>
            <a:pPr indent="273050" fontAlgn="auto">
              <a:lnSpc>
                <a:spcPts val="2200"/>
              </a:lnSpc>
              <a:spcBef>
                <a:spcPts val="0"/>
              </a:spcBef>
              <a:spcAft>
                <a:spcPts val="0"/>
              </a:spcAft>
              <a:defRPr/>
            </a:pPr>
            <a:r>
              <a:rPr kumimoji="0" lang="ja-JP" altLang="en-US" sz="2000" dirty="0">
                <a:latin typeface="MS UI Gothic" pitchFamily="50" charset="-128"/>
                <a:ea typeface="MS UI Gothic" pitchFamily="50" charset="-128"/>
              </a:rPr>
              <a:t>介護保険法等の一部改正により、現在存在する介護療養病床について転換期限が</a:t>
            </a:r>
            <a:r>
              <a:rPr kumimoji="0" lang="ja-JP" altLang="en-US" sz="2000" b="1" dirty="0">
                <a:solidFill>
                  <a:srgbClr val="0070C0"/>
                </a:solidFill>
                <a:latin typeface="MS UI Gothic" pitchFamily="50" charset="-128"/>
                <a:ea typeface="MS UI Gothic" pitchFamily="50" charset="-128"/>
              </a:rPr>
              <a:t>６年間延長されたこと</a:t>
            </a:r>
            <a:r>
              <a:rPr kumimoji="0" lang="ja-JP" altLang="en-US" sz="2000" dirty="0">
                <a:latin typeface="MS UI Gothic" pitchFamily="50" charset="-128"/>
                <a:ea typeface="MS UI Gothic" pitchFamily="50" charset="-128"/>
              </a:rPr>
              <a:t>を踏まえ、緊急時施設治療管理料等の対象を、「平成１８年７月１日から平成２４年３月３１日までに療養病床から転換した介護老人保健施設」から、</a:t>
            </a:r>
            <a:r>
              <a:rPr kumimoji="0" lang="ja-JP" altLang="en-US" sz="2000" b="1" dirty="0">
                <a:solidFill>
                  <a:srgbClr val="0070C0"/>
                </a:solidFill>
                <a:latin typeface="MS UI Gothic" pitchFamily="50" charset="-128"/>
                <a:ea typeface="MS UI Gothic" pitchFamily="50" charset="-128"/>
              </a:rPr>
              <a:t>「平成１８年７月１日から平成３０年３月３１日まで</a:t>
            </a:r>
            <a:r>
              <a:rPr kumimoji="0" lang="ja-JP" altLang="en-US" sz="2000" dirty="0">
                <a:latin typeface="MS UI Gothic" pitchFamily="50" charset="-128"/>
                <a:ea typeface="MS UI Gothic" pitchFamily="50" charset="-128"/>
              </a:rPr>
              <a:t>に療養病床から転換した介護老人保健施設」に改正する。</a:t>
            </a:r>
          </a:p>
        </p:txBody>
      </p:sp>
      <p:graphicFrame>
        <p:nvGraphicFramePr>
          <p:cNvPr id="6" name="コンテンツ プレースホルダ 6"/>
          <p:cNvGraphicFramePr>
            <a:graphicFrameLocks noGrp="1"/>
          </p:cNvGraphicFramePr>
          <p:nvPr>
            <p:ph idx="1"/>
          </p:nvPr>
        </p:nvGraphicFramePr>
        <p:xfrm>
          <a:off x="467544" y="2564904"/>
          <a:ext cx="8136904" cy="3907115"/>
        </p:xfrm>
        <a:graphic>
          <a:graphicData uri="http://schemas.openxmlformats.org/drawingml/2006/table">
            <a:tbl>
              <a:tblPr firstRow="1" bandRow="1">
                <a:effectLst>
                  <a:innerShdw blurRad="63500" dist="50800" dir="2700000">
                    <a:prstClr val="black">
                      <a:alpha val="50000"/>
                    </a:prstClr>
                  </a:innerShdw>
                </a:effectLst>
              </a:tblPr>
              <a:tblGrid>
                <a:gridCol w="4068452"/>
                <a:gridCol w="4068452"/>
              </a:tblGrid>
              <a:tr h="371435">
                <a:tc>
                  <a:txBody>
                    <a:bodyPr/>
                    <a:lstStyle/>
                    <a:p>
                      <a:pPr algn="ctr"/>
                      <a:r>
                        <a:rPr kumimoji="1" lang="ja-JP" altLang="en-US" sz="1700" b="1" dirty="0" smtClean="0">
                          <a:solidFill>
                            <a:srgbClr val="FF0000"/>
                          </a:solidFill>
                          <a:latin typeface="MS UI Gothic" pitchFamily="50" charset="-128"/>
                          <a:ea typeface="MS UI Gothic" pitchFamily="50" charset="-128"/>
                        </a:rPr>
                        <a:t>改　定　後</a:t>
                      </a:r>
                      <a:endParaRPr kumimoji="1" lang="ja-JP" altLang="en-US" sz="1700" b="1" dirty="0">
                        <a:solidFill>
                          <a:srgbClr val="FF0000"/>
                        </a:solidFill>
                        <a:latin typeface="MS UI Gothic" pitchFamily="50" charset="-128"/>
                        <a:ea typeface="MS UI Gothic" pitchFamily="50" charset="-128"/>
                      </a:endParaRPr>
                    </a:p>
                  </a:txBody>
                  <a:tcPr anchor="ctr">
                    <a:solidFill>
                      <a:schemeClr val="accent5">
                        <a:lumMod val="20000"/>
                        <a:lumOff val="80000"/>
                      </a:schemeClr>
                    </a:solidFill>
                  </a:tcPr>
                </a:tc>
                <a:tc>
                  <a:txBody>
                    <a:bodyPr/>
                    <a:lstStyle/>
                    <a:p>
                      <a:pPr algn="ctr"/>
                      <a:r>
                        <a:rPr kumimoji="1" lang="ja-JP" altLang="en-US" sz="1700" dirty="0" smtClean="0">
                          <a:latin typeface="MS UI Gothic" pitchFamily="50" charset="-128"/>
                          <a:ea typeface="MS UI Gothic" pitchFamily="50" charset="-128"/>
                        </a:rPr>
                        <a:t>現　　行</a:t>
                      </a:r>
                      <a:endParaRPr kumimoji="1" lang="ja-JP" altLang="en-US" sz="1700" dirty="0">
                        <a:latin typeface="MS UI Gothic" pitchFamily="50" charset="-128"/>
                        <a:ea typeface="MS UI Gothic" pitchFamily="50" charset="-128"/>
                      </a:endParaRPr>
                    </a:p>
                  </a:txBody>
                  <a:tcPr anchor="ctr">
                    <a:solidFill>
                      <a:schemeClr val="accent5">
                        <a:lumMod val="20000"/>
                        <a:lumOff val="80000"/>
                      </a:schemeClr>
                    </a:solidFill>
                  </a:tcPr>
                </a:tc>
              </a:tr>
              <a:tr h="3465153">
                <a:tc>
                  <a:txBody>
                    <a:bodyPr/>
                    <a:lstStyle/>
                    <a:p>
                      <a:pPr marL="0" marR="0" indent="0" defTabSz="914400" eaLnBrk="1" fontAlgn="auto" latinLnBrk="0" hangingPunct="1">
                        <a:lnSpc>
                          <a:spcPct val="100000"/>
                        </a:lnSpc>
                        <a:spcBef>
                          <a:spcPts val="0"/>
                        </a:spcBef>
                        <a:spcAft>
                          <a:spcPts val="600"/>
                        </a:spcAft>
                        <a:buClrTx/>
                        <a:buSzTx/>
                        <a:buFontTx/>
                        <a:buNone/>
                        <a:tabLst>
                          <a:tab pos="3860800" algn="r"/>
                        </a:tabLst>
                        <a:defRPr/>
                      </a:pPr>
                      <a:r>
                        <a:rPr kumimoji="1" lang="ja-JP" altLang="en-US" sz="1700" baseline="0" dirty="0" smtClean="0">
                          <a:solidFill>
                            <a:schemeClr val="tx1"/>
                          </a:solidFill>
                          <a:latin typeface="MS UI Gothic" pitchFamily="50" charset="-128"/>
                          <a:ea typeface="MS UI Gothic" pitchFamily="50" charset="-128"/>
                          <a:cs typeface="+mn-cs"/>
                        </a:rPr>
                        <a:t>●緊急時施設治療管理料　　　　</a:t>
                      </a:r>
                      <a:r>
                        <a:rPr kumimoji="1" lang="en-US" altLang="ja-JP" sz="1700" baseline="0" dirty="0" smtClean="0">
                          <a:solidFill>
                            <a:schemeClr val="tx1"/>
                          </a:solidFill>
                          <a:latin typeface="MS UI Gothic" pitchFamily="50" charset="-128"/>
                          <a:ea typeface="MS UI Gothic" pitchFamily="50" charset="-128"/>
                          <a:cs typeface="+mn-cs"/>
                        </a:rPr>
                        <a:t> </a:t>
                      </a:r>
                      <a:r>
                        <a:rPr kumimoji="1" lang="ja-JP" altLang="en-US" sz="1700" baseline="0" dirty="0" smtClean="0">
                          <a:solidFill>
                            <a:schemeClr val="tx1"/>
                          </a:solidFill>
                          <a:latin typeface="MS UI Gothic" pitchFamily="50" charset="-128"/>
                          <a:ea typeface="MS UI Gothic" pitchFamily="50" charset="-128"/>
                          <a:cs typeface="+mn-cs"/>
                        </a:rPr>
                        <a:t>５００点</a:t>
                      </a:r>
                    </a:p>
                    <a:p>
                      <a:pPr marL="0" marR="0" indent="0" defTabSz="914400" eaLnBrk="1" fontAlgn="auto" latinLnBrk="0" hangingPunct="1">
                        <a:lnSpc>
                          <a:spcPct val="100000"/>
                        </a:lnSpc>
                        <a:spcBef>
                          <a:spcPts val="0"/>
                        </a:spcBef>
                        <a:spcAft>
                          <a:spcPts val="0"/>
                        </a:spcAft>
                        <a:buClrTx/>
                        <a:buSzTx/>
                        <a:buFontTx/>
                        <a:buNone/>
                        <a:tabLst>
                          <a:tab pos="3860800" algn="r"/>
                        </a:tabLst>
                        <a:defRPr/>
                      </a:pPr>
                      <a:r>
                        <a:rPr kumimoji="1" lang="ja-JP" altLang="en-US" sz="1700" baseline="0" dirty="0" smtClean="0">
                          <a:solidFill>
                            <a:schemeClr val="tx1"/>
                          </a:solidFill>
                          <a:latin typeface="MS UI Gothic" pitchFamily="50" charset="-128"/>
                          <a:ea typeface="MS UI Gothic" pitchFamily="50" charset="-128"/>
                          <a:cs typeface="+mn-cs"/>
                        </a:rPr>
                        <a:t>　平成１８年７月１日から</a:t>
                      </a:r>
                      <a:r>
                        <a:rPr kumimoji="1" lang="ja-JP" altLang="en-US" sz="1700" b="1" baseline="0" dirty="0" smtClean="0">
                          <a:solidFill>
                            <a:srgbClr val="FF0000"/>
                          </a:solidFill>
                          <a:latin typeface="MS UI Gothic" pitchFamily="50" charset="-128"/>
                          <a:ea typeface="MS UI Gothic" pitchFamily="50" charset="-128"/>
                          <a:cs typeface="+mn-cs"/>
                        </a:rPr>
                        <a:t>平成３０年３月３１日</a:t>
                      </a:r>
                      <a:r>
                        <a:rPr kumimoji="1" lang="ja-JP" altLang="en-US" sz="1700" baseline="0" dirty="0" smtClean="0">
                          <a:solidFill>
                            <a:schemeClr val="tx1"/>
                          </a:solidFill>
                          <a:latin typeface="MS UI Gothic" pitchFamily="50" charset="-128"/>
                          <a:ea typeface="MS UI Gothic" pitchFamily="50" charset="-128"/>
                          <a:cs typeface="+mn-cs"/>
                        </a:rPr>
                        <a:t>までの間に介護老人保健施設の人員、施設及び設備並びに運営に関する基準（平成１１年厚生省令第４０号）則第１３条に規定する転換を行って開設した介護老人保健施設に併設される保険医療機関の医師が、当該療養病床から転換した介護老人保健施設の医師の求めに応じて入所している患者の病状が著しく変化した場合に緊急その他やむを得ない事情により、夜間又は休日に緊急に往診を行った場合に、１日に１回、１月に４回に限り算定する。</a:t>
                      </a:r>
                    </a:p>
                  </a:txBody>
                  <a:tcPr>
                    <a:solidFill>
                      <a:schemeClr val="accent5">
                        <a:lumMod val="20000"/>
                        <a:lumOff val="80000"/>
                      </a:schemeClr>
                    </a:solidFill>
                  </a:tcPr>
                </a:tc>
                <a:tc>
                  <a:txBody>
                    <a:bodyPr/>
                    <a:lstStyle/>
                    <a:p>
                      <a:pPr algn="l">
                        <a:lnSpc>
                          <a:spcPct val="100000"/>
                        </a:lnSpc>
                        <a:spcAft>
                          <a:spcPts val="600"/>
                        </a:spcAft>
                        <a:tabLst>
                          <a:tab pos="3860800" algn="r"/>
                        </a:tabLst>
                      </a:pPr>
                      <a:r>
                        <a:rPr kumimoji="1" lang="ja-JP" altLang="en-US" sz="1700" baseline="0" dirty="0" smtClean="0">
                          <a:solidFill>
                            <a:schemeClr val="tx1"/>
                          </a:solidFill>
                          <a:latin typeface="MS UI Gothic" pitchFamily="50" charset="-128"/>
                          <a:ea typeface="MS UI Gothic" pitchFamily="50" charset="-128"/>
                          <a:cs typeface="+mn-cs"/>
                        </a:rPr>
                        <a:t>●緊急時施設治療管理料　　　　　５００点</a:t>
                      </a:r>
                    </a:p>
                    <a:p>
                      <a:pPr algn="l">
                        <a:lnSpc>
                          <a:spcPct val="100000"/>
                        </a:lnSpc>
                        <a:tabLst>
                          <a:tab pos="3860800" algn="r"/>
                        </a:tabLst>
                      </a:pPr>
                      <a:r>
                        <a:rPr kumimoji="1" lang="ja-JP" altLang="en-US" sz="1700" baseline="0" dirty="0" smtClean="0">
                          <a:solidFill>
                            <a:schemeClr val="tx1"/>
                          </a:solidFill>
                          <a:latin typeface="MS UI Gothic" pitchFamily="50" charset="-128"/>
                          <a:ea typeface="MS UI Gothic" pitchFamily="50" charset="-128"/>
                          <a:cs typeface="+mn-cs"/>
                        </a:rPr>
                        <a:t>　平成１８年７月１日から</a:t>
                      </a:r>
                      <a:r>
                        <a:rPr kumimoji="1" lang="ja-JP" altLang="en-US" sz="1700" b="1" u="sng" baseline="0" dirty="0" smtClean="0">
                          <a:solidFill>
                            <a:schemeClr val="tx1"/>
                          </a:solidFill>
                          <a:latin typeface="MS UI Gothic" pitchFamily="50" charset="-128"/>
                          <a:ea typeface="MS UI Gothic" pitchFamily="50" charset="-128"/>
                          <a:cs typeface="+mn-cs"/>
                        </a:rPr>
                        <a:t>平成２４年３月３１日</a:t>
                      </a:r>
                      <a:r>
                        <a:rPr kumimoji="1" lang="ja-JP" altLang="en-US" sz="1700" baseline="0" dirty="0" smtClean="0">
                          <a:solidFill>
                            <a:schemeClr val="tx1"/>
                          </a:solidFill>
                          <a:latin typeface="MS UI Gothic" pitchFamily="50" charset="-128"/>
                          <a:ea typeface="MS UI Gothic" pitchFamily="50" charset="-128"/>
                          <a:cs typeface="+mn-cs"/>
                        </a:rPr>
                        <a:t>までの間に介護老人保健施設の人員、施設及び設備並びに運営に関する基準（平成１１年厚生省令第４０号）則第１３条に規定する転換を行って開設した介護老人保健施設に併設される保険医療機関の医師が、当該療養病床から転換した介護老人保健施設の医師の求めに応じて入所している患者の病状が著しく変化した場合に緊急その他やむを得ない事情により、夜間又は休日に緊急に往診を行った場合に、１日に１回、１月に４回に限り算定する。</a:t>
                      </a:r>
                    </a:p>
                  </a:txBody>
                  <a:tcPr>
                    <a:solidFill>
                      <a:schemeClr val="accent5">
                        <a:lumMod val="20000"/>
                        <a:lumOff val="80000"/>
                      </a:schemeClr>
                    </a:solidFill>
                  </a:tcPr>
                </a:tc>
              </a:tr>
            </a:tbl>
          </a:graphicData>
        </a:graphic>
      </p:graphicFrame>
      <p:sp>
        <p:nvSpPr>
          <p:cNvPr id="7" name="タイトル 2"/>
          <p:cNvSpPr>
            <a:spLocks noGrp="1"/>
          </p:cNvSpPr>
          <p:nvPr>
            <p:ph type="title"/>
          </p:nvPr>
        </p:nvSpPr>
        <p:spPr>
          <a:xfrm>
            <a:off x="457200" y="116632"/>
            <a:ext cx="8229600" cy="648072"/>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ja-JP" altLang="en-US" sz="30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医療と介護の円滑な連携について</a:t>
            </a:r>
            <a:endParaRPr lang="ja-JP" altLang="en-US" sz="30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E548E7D9-597F-411C-A557-7A6E991B32B0}" type="slidenum">
              <a:rPr lang="en-US" sz="1400">
                <a:effectLst>
                  <a:outerShdw blurRad="38100" dist="38100" dir="2700000" algn="tl">
                    <a:srgbClr val="000000">
                      <a:alpha val="43137"/>
                    </a:srgbClr>
                  </a:outerShdw>
                </a:effectLst>
              </a:rPr>
              <a:pPr algn="r">
                <a:defRPr/>
              </a:pPr>
              <a:t>386</a:t>
            </a:fld>
            <a:endParaRPr lang="en-US" sz="1400" dirty="0">
              <a:effectLst>
                <a:outerShdw blurRad="38100" dist="38100" dir="2700000" algn="tl">
                  <a:srgbClr val="000000">
                    <a:alpha val="43137"/>
                  </a:srgbClr>
                </a:outerShdw>
              </a:effectLst>
            </a:endParaRPr>
          </a:p>
        </p:txBody>
      </p:sp>
      <p:sp>
        <p:nvSpPr>
          <p:cNvPr id="545799" name="テキスト ボックス 8"/>
          <p:cNvSpPr txBox="1">
            <a:spLocks noChangeArrowheads="1"/>
          </p:cNvSpPr>
          <p:nvPr/>
        </p:nvSpPr>
        <p:spPr bwMode="auto">
          <a:xfrm>
            <a:off x="468313" y="6453188"/>
            <a:ext cx="8135937" cy="338137"/>
          </a:xfrm>
          <a:prstGeom prst="rect">
            <a:avLst/>
          </a:prstGeom>
          <a:noFill/>
          <a:ln w="9525">
            <a:noFill/>
            <a:miter lim="800000"/>
            <a:headEnd/>
            <a:tailEnd/>
          </a:ln>
        </p:spPr>
        <p:txBody>
          <a:bodyPr>
            <a:spAutoFit/>
          </a:bodyPr>
          <a:lstStyle/>
          <a:p>
            <a:pPr algn="ctr"/>
            <a:r>
              <a:rPr kumimoji="0" lang="ja-JP" altLang="en-US" sz="1600">
                <a:latin typeface="MS UI Gothic" pitchFamily="50" charset="-128"/>
                <a:ea typeface="MS UI Gothic" pitchFamily="50" charset="-128"/>
              </a:rPr>
              <a:t>（転換老健において、認められている医療保険からの給付についても同様に延長。）</a:t>
            </a:r>
            <a:endParaRPr lang="ja-JP" altLang="en-US" sz="1600">
              <a:latin typeface="MS UI Gothic" pitchFamily="50" charset="-128"/>
              <a:ea typeface="MS UI Gothic" pitchFamily="50" charset="-128"/>
            </a:endParaRPr>
          </a:p>
        </p:txBody>
      </p:sp>
    </p:spTree>
    <p:extLst>
      <p:ext uri="{BB962C8B-B14F-4D97-AF65-F5344CB8AC3E}">
        <p14:creationId xmlns:p14="http://schemas.microsoft.com/office/powerpoint/2010/main" xmlns="" val="3204871878"/>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8313" y="1268413"/>
            <a:ext cx="8229600" cy="2089150"/>
          </a:xfrm>
        </p:spPr>
        <p:txBody>
          <a:bodyPr anchor="ctr"/>
          <a:lstStyle/>
          <a:p>
            <a:pPr eaLnBrk="1" fontAlgn="auto" hangingPunct="1">
              <a:spcBef>
                <a:spcPts val="0"/>
              </a:spcBef>
              <a:spcAft>
                <a:spcPts val="1200"/>
              </a:spcAft>
              <a:defRPr/>
            </a:pP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その他</a:t>
            </a:r>
            <a:r>
              <a:rPr lang="en-US" altLang="ja-JP" sz="32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800" b="1"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t>
            </a:r>
            <a:r>
              <a:rPr lang="en-US" altLang="ja-JP" sz="4000" b="1" u="sng"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D</a:t>
            </a:r>
            <a:r>
              <a:rPr lang="ja-JP" altLang="en-US" sz="4000" b="1" u="sng"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t>
            </a:r>
            <a:r>
              <a:rPr lang="en-US" altLang="ja-JP" sz="4000" b="1" u="sng"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P</a:t>
            </a:r>
            <a:r>
              <a:rPr lang="ja-JP" altLang="en-US" sz="4000" b="1" u="sng"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t>
            </a:r>
            <a:r>
              <a:rPr lang="en-US" altLang="ja-JP" sz="4000" b="1" u="sng"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C</a:t>
            </a:r>
            <a:r>
              <a:rPr lang="ja-JP" altLang="en-US" sz="4000" b="1" u="sng"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t>
            </a:r>
            <a:endParaRPr lang="ja-JP" altLang="en-US" sz="4000" b="1" u="sng" spc="600" dirty="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 name="スライド番号プレースホルダ 7"/>
          <p:cNvSpPr txBox="1">
            <a:spLocks/>
          </p:cNvSpPr>
          <p:nvPr/>
        </p:nvSpPr>
        <p:spPr>
          <a:xfrm>
            <a:off x="6840538" y="6480175"/>
            <a:ext cx="2133600" cy="339725"/>
          </a:xfrm>
          <a:prstGeom prst="rect">
            <a:avLst/>
          </a:prstGeom>
        </p:spPr>
        <p:txBody>
          <a:bodyPr/>
          <a:lstStyle/>
          <a:p>
            <a:pPr algn="r" fontAlgn="auto">
              <a:spcBef>
                <a:spcPts val="0"/>
              </a:spcBef>
              <a:spcAft>
                <a:spcPts val="0"/>
              </a:spcAft>
              <a:defRPr/>
            </a:pPr>
            <a:fld id="{E081793F-7C89-4893-9DFC-FF29CEC37247}" type="slidenum">
              <a:rPr kumimoji="0" lang="en-US" sz="1400">
                <a:effectLst>
                  <a:outerShdw blurRad="38100" dist="38100" dir="2700000" algn="tl">
                    <a:srgbClr val="000000">
                      <a:alpha val="43137"/>
                    </a:srgbClr>
                  </a:outerShdw>
                </a:effectLst>
                <a:latin typeface="+mn-lt"/>
                <a:ea typeface="+mn-ea"/>
              </a:rPr>
              <a:pPr algn="r" fontAlgn="auto">
                <a:spcBef>
                  <a:spcPts val="0"/>
                </a:spcBef>
                <a:spcAft>
                  <a:spcPts val="0"/>
                </a:spcAft>
                <a:defRPr/>
              </a:pPr>
              <a:t>387</a:t>
            </a:fld>
            <a:endParaRPr kumimoji="0" lang="en-US" sz="1400" dirty="0">
              <a:effectLst>
                <a:outerShdw blurRad="38100" dist="38100" dir="2700000" algn="tl">
                  <a:srgbClr val="000000">
                    <a:alpha val="43137"/>
                  </a:srgbClr>
                </a:outerShdw>
              </a:effectLst>
              <a:latin typeface="+mn-lt"/>
              <a:ea typeface="+mn-ea"/>
            </a:endParaRP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412776"/>
            <a:ext cx="8136904" cy="4752528"/>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800" dirty="0">
                <a:latin typeface="MS UI Gothic" pitchFamily="50" charset="-128"/>
                <a:ea typeface="MS UI Gothic" pitchFamily="50" charset="-128"/>
              </a:rPr>
              <a:t>◆入院基本料等の見直し等の反映</a:t>
            </a:r>
            <a:endParaRPr kumimoji="0" lang="en-US" altLang="ja-JP" sz="2800" dirty="0">
              <a:latin typeface="MS UI Gothic" pitchFamily="50" charset="-128"/>
              <a:ea typeface="MS UI Gothic" pitchFamily="50" charset="-128"/>
            </a:endParaRPr>
          </a:p>
          <a:p>
            <a:pPr fontAlgn="auto">
              <a:spcBef>
                <a:spcPts val="0"/>
              </a:spcBef>
              <a:spcAft>
                <a:spcPts val="0"/>
              </a:spcAft>
              <a:defRPr/>
            </a:pPr>
            <a:endParaRPr kumimoji="0" lang="ja-JP" altLang="en-US" sz="2800" dirty="0">
              <a:latin typeface="MS UI Gothic" pitchFamily="50" charset="-128"/>
              <a:ea typeface="MS UI Gothic" pitchFamily="50" charset="-128"/>
            </a:endParaRPr>
          </a:p>
          <a:p>
            <a:pPr marL="450850" indent="-273050" fontAlgn="auto">
              <a:spcBef>
                <a:spcPts val="0"/>
              </a:spcBef>
              <a:spcAft>
                <a:spcPts val="0"/>
              </a:spcAft>
              <a:defRPr/>
            </a:pPr>
            <a:r>
              <a:rPr kumimoji="0" lang="en-US" altLang="ja-JP" sz="2800" dirty="0">
                <a:latin typeface="MS UI Gothic" pitchFamily="50" charset="-128"/>
                <a:ea typeface="MS UI Gothic" pitchFamily="50" charset="-128"/>
              </a:rPr>
              <a:t>(1)  </a:t>
            </a:r>
            <a:r>
              <a:rPr kumimoji="0" lang="ja-JP" altLang="en-US" sz="2800" dirty="0">
                <a:latin typeface="MS UI Gothic" pitchFamily="50" charset="-128"/>
                <a:ea typeface="MS UI Gothic" pitchFamily="50" charset="-128"/>
              </a:rPr>
              <a:t>急性期入院医療の評価の見直しに伴う入院基本料等の見直しについては、</a:t>
            </a:r>
            <a:r>
              <a:rPr kumimoji="0" lang="ja-JP" altLang="en-US" sz="2800" dirty="0">
                <a:solidFill>
                  <a:srgbClr val="0070C0"/>
                </a:solidFill>
                <a:latin typeface="MS UI Gothic" pitchFamily="50" charset="-128"/>
                <a:ea typeface="MS UI Gothic" pitchFamily="50" charset="-128"/>
              </a:rPr>
              <a:t>診断群分類点数表の設定（改定）において実態に即して反映</a:t>
            </a:r>
            <a:r>
              <a:rPr kumimoji="0" lang="ja-JP" altLang="en-US" sz="2800" dirty="0">
                <a:latin typeface="MS UI Gothic" pitchFamily="50" charset="-128"/>
                <a:ea typeface="MS UI Gothic" pitchFamily="50" charset="-128"/>
              </a:rPr>
              <a:t>させる。</a:t>
            </a:r>
            <a:endParaRPr kumimoji="0" lang="en-US" altLang="ja-JP" sz="2800" dirty="0">
              <a:latin typeface="MS UI Gothic" pitchFamily="50" charset="-128"/>
              <a:ea typeface="MS UI Gothic" pitchFamily="50" charset="-128"/>
            </a:endParaRPr>
          </a:p>
          <a:p>
            <a:pPr marL="450850" indent="-273050" fontAlgn="auto">
              <a:spcBef>
                <a:spcPts val="0"/>
              </a:spcBef>
              <a:spcAft>
                <a:spcPts val="0"/>
              </a:spcAft>
              <a:defRPr/>
            </a:pPr>
            <a:endParaRPr kumimoji="0" lang="ja-JP" altLang="en-US" sz="2800" dirty="0">
              <a:latin typeface="MS UI Gothic" pitchFamily="50" charset="-128"/>
              <a:ea typeface="MS UI Gothic" pitchFamily="50" charset="-128"/>
            </a:endParaRPr>
          </a:p>
          <a:p>
            <a:pPr marL="450850" indent="-273050" fontAlgn="auto">
              <a:spcBef>
                <a:spcPts val="0"/>
              </a:spcBef>
              <a:spcAft>
                <a:spcPts val="0"/>
              </a:spcAft>
              <a:defRPr/>
            </a:pPr>
            <a:r>
              <a:rPr kumimoji="0" lang="en-US" altLang="ja-JP" sz="2800" dirty="0">
                <a:latin typeface="MS UI Gothic" pitchFamily="50" charset="-128"/>
                <a:ea typeface="MS UI Gothic" pitchFamily="50" charset="-128"/>
              </a:rPr>
              <a:t>(2)  </a:t>
            </a:r>
            <a:r>
              <a:rPr kumimoji="0" lang="ja-JP" altLang="en-US" sz="2800" dirty="0">
                <a:latin typeface="MS UI Gothic" pitchFamily="50" charset="-128"/>
                <a:ea typeface="MS UI Gothic" pitchFamily="50" charset="-128"/>
              </a:rPr>
              <a:t>診療報酬改定後の包括範囲に係る報酬水準（但し、機能評価係数</a:t>
            </a:r>
            <a:r>
              <a:rPr kumimoji="0" lang="en-US" altLang="ja-JP" sz="2800" dirty="0">
                <a:latin typeface="MS UI Gothic" pitchFamily="50" charset="-128"/>
                <a:ea typeface="MS UI Gothic" pitchFamily="50" charset="-128"/>
              </a:rPr>
              <a:t>Ⅰ</a:t>
            </a:r>
            <a:r>
              <a:rPr kumimoji="0" lang="ja-JP" altLang="en-US" sz="2800" dirty="0">
                <a:latin typeface="MS UI Gothic" pitchFamily="50" charset="-128"/>
                <a:ea typeface="MS UI Gothic" pitchFamily="50" charset="-128"/>
              </a:rPr>
              <a:t>に係るものを除く）については、</a:t>
            </a:r>
            <a:r>
              <a:rPr kumimoji="0" lang="ja-JP" altLang="en-US" sz="2800" dirty="0">
                <a:solidFill>
                  <a:srgbClr val="0070C0"/>
                </a:solidFill>
                <a:latin typeface="MS UI Gothic" pitchFamily="50" charset="-128"/>
                <a:ea typeface="MS UI Gothic" pitchFamily="50" charset="-128"/>
              </a:rPr>
              <a:t>診療報酬改定前の当該水準に改定率を乗じたもの</a:t>
            </a:r>
            <a:r>
              <a:rPr kumimoji="0" lang="ja-JP" altLang="en-US" sz="2800" dirty="0">
                <a:latin typeface="MS UI Gothic" pitchFamily="50" charset="-128"/>
                <a:ea typeface="MS UI Gothic" pitchFamily="50" charset="-128"/>
              </a:rPr>
              <a:t>とし、医療機関別係数の計算において反映させる。</a:t>
            </a:r>
          </a:p>
        </p:txBody>
      </p:sp>
      <p:sp>
        <p:nvSpPr>
          <p:cNvPr id="9" name="タイトル 2"/>
          <p:cNvSpPr>
            <a:spLocks noGrp="1"/>
          </p:cNvSpPr>
          <p:nvPr>
            <p:ph type="title"/>
          </p:nvPr>
        </p:nvSpPr>
        <p:spPr>
          <a:xfrm>
            <a:off x="457200" y="116632"/>
            <a:ext cx="8229600" cy="1008112"/>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DPC/PDPS</a:t>
            </a: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（急性期入院医療の診断群分類に</a:t>
            </a:r>
            <a: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基づく定額報酬算定制度）の見直し</a:t>
            </a:r>
            <a:endParaRPr lang="ja-JP" altLang="en-US" sz="24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040CE07F-9897-466E-B343-4F9BA005C2FA}" type="slidenum">
              <a:rPr lang="en-US" sz="1400">
                <a:effectLst>
                  <a:outerShdw blurRad="38100" dist="38100" dir="2700000" algn="tl">
                    <a:srgbClr val="000000">
                      <a:alpha val="43137"/>
                    </a:srgbClr>
                  </a:outerShdw>
                </a:effectLst>
              </a:rPr>
              <a:pPr algn="r">
                <a:defRPr/>
              </a:pPr>
              <a:t>388</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196752"/>
            <a:ext cx="8136904" cy="5472608"/>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600"/>
              </a:spcAft>
              <a:defRPr/>
            </a:pPr>
            <a:r>
              <a:rPr kumimoji="0" lang="ja-JP" altLang="en-US" sz="2400" dirty="0">
                <a:latin typeface="MS UI Gothic" pitchFamily="50" charset="-128"/>
                <a:ea typeface="MS UI Gothic" pitchFamily="50" charset="-128"/>
              </a:rPr>
              <a:t>◆調整係数の見直しに係る対応と経過措置</a:t>
            </a:r>
          </a:p>
          <a:p>
            <a:pPr marL="450850" indent="-273050" fontAlgn="auto">
              <a:spcBef>
                <a:spcPts val="0"/>
              </a:spcBef>
              <a:spcAft>
                <a:spcPts val="600"/>
              </a:spcAft>
              <a:defRPr/>
            </a:pPr>
            <a:r>
              <a:rPr kumimoji="0" lang="en-US" altLang="ja-JP" sz="2200" dirty="0">
                <a:latin typeface="MS UI Gothic" pitchFamily="50" charset="-128"/>
                <a:ea typeface="MS UI Gothic" pitchFamily="50" charset="-128"/>
              </a:rPr>
              <a:t>(1)  </a:t>
            </a:r>
            <a:r>
              <a:rPr kumimoji="0" lang="ja-JP" altLang="en-US" sz="2200" dirty="0">
                <a:latin typeface="MS UI Gothic" pitchFamily="50" charset="-128"/>
                <a:ea typeface="MS UI Gothic" pitchFamily="50" charset="-128"/>
              </a:rPr>
              <a:t>基礎係数の導入と医療機関群の設定</a:t>
            </a:r>
          </a:p>
          <a:p>
            <a:pPr marL="628650" indent="-273050" fontAlgn="auto">
              <a:spcBef>
                <a:spcPts val="0"/>
              </a:spcBef>
              <a:spcAft>
                <a:spcPts val="0"/>
              </a:spcAft>
              <a:defRPr/>
            </a:pPr>
            <a:r>
              <a:rPr kumimoji="0" lang="ja-JP" altLang="en-US" sz="2000" dirty="0">
                <a:latin typeface="MS UI Gothic" pitchFamily="50" charset="-128"/>
                <a:ea typeface="MS UI Gothic" pitchFamily="50" charset="-128"/>
              </a:rPr>
              <a:t>① 　制度創設時に導入した調整係数により設定される包括報酬部分（改定率の反映を含む）は、</a:t>
            </a:r>
            <a:r>
              <a:rPr kumimoji="0" lang="ja-JP" altLang="en-US" sz="2000" dirty="0">
                <a:solidFill>
                  <a:srgbClr val="0070C0"/>
                </a:solidFill>
                <a:latin typeface="MS UI Gothic" pitchFamily="50" charset="-128"/>
                <a:ea typeface="MS UI Gothic" pitchFamily="50" charset="-128"/>
              </a:rPr>
              <a:t>今後、段階的に基礎係数</a:t>
            </a:r>
            <a:r>
              <a:rPr kumimoji="0" lang="ja-JP" altLang="en-US" sz="2000" dirty="0">
                <a:latin typeface="MS UI Gothic" pitchFamily="50" charset="-128"/>
                <a:ea typeface="MS UI Gothic" pitchFamily="50" charset="-128"/>
              </a:rPr>
              <a:t>（直近の包括範囲出来高点数の平均に相当する部分）</a:t>
            </a:r>
            <a:r>
              <a:rPr kumimoji="0" lang="ja-JP" altLang="en-US" sz="2000" dirty="0">
                <a:solidFill>
                  <a:srgbClr val="0070C0"/>
                </a:solidFill>
                <a:latin typeface="MS UI Gothic" pitchFamily="50" charset="-128"/>
                <a:ea typeface="MS UI Gothic" pitchFamily="50" charset="-128"/>
              </a:rPr>
              <a:t>と機能評価係数</a:t>
            </a:r>
            <a:r>
              <a:rPr kumimoji="0" lang="en-US" altLang="ja-JP" sz="2000" dirty="0">
                <a:solidFill>
                  <a:srgbClr val="0070C0"/>
                </a:solidFill>
                <a:latin typeface="MS UI Gothic" pitchFamily="50" charset="-128"/>
                <a:ea typeface="MS UI Gothic" pitchFamily="50" charset="-128"/>
              </a:rPr>
              <a:t>Ⅱ</a:t>
            </a:r>
            <a:r>
              <a:rPr kumimoji="0" lang="ja-JP" altLang="en-US" sz="2000" dirty="0">
                <a:latin typeface="MS UI Gothic" pitchFamily="50" charset="-128"/>
                <a:ea typeface="MS UI Gothic" pitchFamily="50" charset="-128"/>
              </a:rPr>
              <a:t>により設定される包括報酬（それぞれ改定率を反映）に</a:t>
            </a:r>
            <a:r>
              <a:rPr kumimoji="0" lang="ja-JP" altLang="en-US" sz="2000" dirty="0">
                <a:solidFill>
                  <a:srgbClr val="0070C0"/>
                </a:solidFill>
                <a:latin typeface="MS UI Gothic" pitchFamily="50" charset="-128"/>
                <a:ea typeface="MS UI Gothic" pitchFamily="50" charset="-128"/>
              </a:rPr>
              <a:t>置換える</a:t>
            </a:r>
            <a:r>
              <a:rPr kumimoji="0" lang="ja-JP" altLang="en-US" sz="2000" dirty="0">
                <a:latin typeface="MS UI Gothic" pitchFamily="50" charset="-128"/>
                <a:ea typeface="MS UI Gothic" pitchFamily="50" charset="-128"/>
              </a:rPr>
              <a:t>。</a:t>
            </a:r>
          </a:p>
          <a:p>
            <a:pPr marL="628650" indent="-273050" fontAlgn="auto">
              <a:spcBef>
                <a:spcPts val="600"/>
              </a:spcBef>
              <a:spcAft>
                <a:spcPts val="0"/>
              </a:spcAft>
              <a:defRPr/>
            </a:pPr>
            <a:r>
              <a:rPr kumimoji="0" lang="ja-JP" altLang="en-US" sz="2000" dirty="0">
                <a:latin typeface="MS UI Gothic" pitchFamily="50" charset="-128"/>
                <a:ea typeface="MS UI Gothic" pitchFamily="50" charset="-128"/>
              </a:rPr>
              <a:t>② 　基礎係数の設定は、</a:t>
            </a:r>
            <a:r>
              <a:rPr kumimoji="0" lang="ja-JP" altLang="en-US" sz="2000" dirty="0">
                <a:solidFill>
                  <a:srgbClr val="0070C0"/>
                </a:solidFill>
                <a:latin typeface="MS UI Gothic" pitchFamily="50" charset="-128"/>
                <a:ea typeface="MS UI Gothic" pitchFamily="50" charset="-128"/>
              </a:rPr>
              <a:t>役割や機能に着目した医療機関の群別に設定</a:t>
            </a:r>
            <a:r>
              <a:rPr kumimoji="0" lang="ja-JP" altLang="en-US" sz="2000" dirty="0">
                <a:latin typeface="MS UI Gothic" pitchFamily="50" charset="-128"/>
                <a:ea typeface="MS UI Gothic" pitchFamily="50" charset="-128"/>
              </a:rPr>
              <a:t>する。設定する医療機関群は</a:t>
            </a:r>
            <a:r>
              <a:rPr kumimoji="0" lang="ja-JP" altLang="en-US" sz="2000" dirty="0">
                <a:solidFill>
                  <a:srgbClr val="0070C0"/>
                </a:solidFill>
                <a:latin typeface="MS UI Gothic" pitchFamily="50" charset="-128"/>
                <a:ea typeface="MS UI Gothic" pitchFamily="50" charset="-128"/>
              </a:rPr>
              <a:t>「ＤＰＣ病院</a:t>
            </a:r>
            <a:r>
              <a:rPr kumimoji="0" lang="en-US" altLang="ja-JP" sz="2000" dirty="0">
                <a:solidFill>
                  <a:srgbClr val="0070C0"/>
                </a:solidFill>
                <a:latin typeface="MS UI Gothic" pitchFamily="50" charset="-128"/>
                <a:ea typeface="MS UI Gothic" pitchFamily="50" charset="-128"/>
              </a:rPr>
              <a:t>Ⅰ</a:t>
            </a:r>
            <a:r>
              <a:rPr kumimoji="0" lang="ja-JP" altLang="en-US" sz="2000" dirty="0">
                <a:solidFill>
                  <a:srgbClr val="0070C0"/>
                </a:solidFill>
                <a:latin typeface="MS UI Gothic" pitchFamily="50" charset="-128"/>
                <a:ea typeface="MS UI Gothic" pitchFamily="50" charset="-128"/>
              </a:rPr>
              <a:t>群」、「ＤＰＣ病院</a:t>
            </a:r>
            <a:r>
              <a:rPr kumimoji="0" lang="en-US" altLang="ja-JP" sz="2000" dirty="0">
                <a:solidFill>
                  <a:srgbClr val="0070C0"/>
                </a:solidFill>
                <a:latin typeface="MS UI Gothic" pitchFamily="50" charset="-128"/>
                <a:ea typeface="MS UI Gothic" pitchFamily="50" charset="-128"/>
              </a:rPr>
              <a:t>Ⅱ</a:t>
            </a:r>
            <a:r>
              <a:rPr kumimoji="0" lang="ja-JP" altLang="en-US" sz="2000" dirty="0">
                <a:solidFill>
                  <a:srgbClr val="0070C0"/>
                </a:solidFill>
                <a:latin typeface="MS UI Gothic" pitchFamily="50" charset="-128"/>
                <a:ea typeface="MS UI Gothic" pitchFamily="50" charset="-128"/>
              </a:rPr>
              <a:t>群」と「ＤＰＣ病院</a:t>
            </a:r>
            <a:r>
              <a:rPr kumimoji="0" lang="en-US" altLang="ja-JP" sz="2000" dirty="0">
                <a:solidFill>
                  <a:srgbClr val="0070C0"/>
                </a:solidFill>
                <a:latin typeface="MS UI Gothic" pitchFamily="50" charset="-128"/>
                <a:ea typeface="MS UI Gothic" pitchFamily="50" charset="-128"/>
              </a:rPr>
              <a:t>Ⅲ</a:t>
            </a:r>
            <a:r>
              <a:rPr kumimoji="0" lang="ja-JP" altLang="en-US" sz="2000" dirty="0">
                <a:solidFill>
                  <a:srgbClr val="0070C0"/>
                </a:solidFill>
                <a:latin typeface="MS UI Gothic" pitchFamily="50" charset="-128"/>
                <a:ea typeface="MS UI Gothic" pitchFamily="50" charset="-128"/>
              </a:rPr>
              <a:t>群」の３群</a:t>
            </a:r>
            <a:r>
              <a:rPr kumimoji="0" lang="ja-JP" altLang="en-US" sz="2000" dirty="0">
                <a:latin typeface="MS UI Gothic" pitchFamily="50" charset="-128"/>
                <a:ea typeface="MS UI Gothic" pitchFamily="50" charset="-128"/>
              </a:rPr>
              <a:t>とする。</a:t>
            </a:r>
          </a:p>
          <a:p>
            <a:pPr marL="628650" indent="-273050" fontAlgn="auto">
              <a:spcBef>
                <a:spcPts val="600"/>
              </a:spcBef>
              <a:spcAft>
                <a:spcPts val="0"/>
              </a:spcAft>
              <a:defRPr/>
            </a:pPr>
            <a:r>
              <a:rPr kumimoji="0" lang="ja-JP" altLang="en-US" sz="2000" dirty="0">
                <a:latin typeface="MS UI Gothic" pitchFamily="50" charset="-128"/>
                <a:ea typeface="MS UI Gothic" pitchFamily="50" charset="-128"/>
              </a:rPr>
              <a:t>③ 　</a:t>
            </a:r>
            <a:r>
              <a:rPr kumimoji="0" lang="ja-JP" altLang="en-US" sz="2000" dirty="0">
                <a:solidFill>
                  <a:srgbClr val="0070C0"/>
                </a:solidFill>
                <a:latin typeface="MS UI Gothic" pitchFamily="50" charset="-128"/>
                <a:ea typeface="MS UI Gothic" pitchFamily="50" charset="-128"/>
              </a:rPr>
              <a:t>「ＤＰＣ病院</a:t>
            </a:r>
            <a:r>
              <a:rPr kumimoji="0" lang="en-US" altLang="ja-JP" sz="2000" dirty="0">
                <a:solidFill>
                  <a:srgbClr val="0070C0"/>
                </a:solidFill>
                <a:latin typeface="MS UI Gothic" pitchFamily="50" charset="-128"/>
                <a:ea typeface="MS UI Gothic" pitchFamily="50" charset="-128"/>
              </a:rPr>
              <a:t>Ⅱ</a:t>
            </a:r>
            <a:r>
              <a:rPr kumimoji="0" lang="ja-JP" altLang="en-US" sz="2000" dirty="0">
                <a:solidFill>
                  <a:srgbClr val="0070C0"/>
                </a:solidFill>
                <a:latin typeface="MS UI Gothic" pitchFamily="50" charset="-128"/>
                <a:ea typeface="MS UI Gothic" pitchFamily="50" charset="-128"/>
              </a:rPr>
              <a:t>群」は、一定以上の「診療密度」、「医師研修の実施」、「高度な医療技術の実施」、「重症患者に対する診療の実施」の４つの実績要件を満たす病院</a:t>
            </a:r>
            <a:r>
              <a:rPr kumimoji="0" lang="ja-JP" altLang="en-US" sz="2000" dirty="0">
                <a:latin typeface="MS UI Gothic" pitchFamily="50" charset="-128"/>
                <a:ea typeface="MS UI Gothic" pitchFamily="50" charset="-128"/>
              </a:rPr>
              <a:t>とする（ただし、「医師研修の実施」について、特定機能病院は、満たしたものとして取扱い、宮城、福島及び茨城の三県については、平成２２年度の採用実績も考慮し判定）。なお、各要件の基準値（カットオフ値）は、ＤＰＣ病院</a:t>
            </a:r>
            <a:r>
              <a:rPr kumimoji="0" lang="en-US" altLang="ja-JP" sz="2000" dirty="0">
                <a:latin typeface="MS UI Gothic" pitchFamily="50" charset="-128"/>
                <a:ea typeface="MS UI Gothic" pitchFamily="50" charset="-128"/>
              </a:rPr>
              <a:t>Ⅰ</a:t>
            </a:r>
            <a:r>
              <a:rPr kumimoji="0" lang="ja-JP" altLang="en-US" sz="2000" dirty="0">
                <a:latin typeface="MS UI Gothic" pitchFamily="50" charset="-128"/>
                <a:ea typeface="MS UI Gothic" pitchFamily="50" charset="-128"/>
              </a:rPr>
              <a:t>群の実績値に基づき設定する。</a:t>
            </a:r>
          </a:p>
        </p:txBody>
      </p:sp>
      <p:sp>
        <p:nvSpPr>
          <p:cNvPr id="9" name="タイトル 2"/>
          <p:cNvSpPr>
            <a:spLocks noGrp="1"/>
          </p:cNvSpPr>
          <p:nvPr>
            <p:ph type="title"/>
          </p:nvPr>
        </p:nvSpPr>
        <p:spPr>
          <a:xfrm>
            <a:off x="457200" y="116632"/>
            <a:ext cx="8229600" cy="1008112"/>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DPC/PDPS</a:t>
            </a: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（急性期入院医療の診断群分類に</a:t>
            </a:r>
            <a: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基づく定額報酬算定制度）の見直し</a:t>
            </a:r>
            <a:endParaRPr lang="ja-JP" altLang="en-US" sz="24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DCA4D1B1-D14D-4957-87A8-646DC488F830}" type="slidenum">
              <a:rPr lang="en-US" sz="1400">
                <a:effectLst>
                  <a:outerShdw blurRad="38100" dist="38100" dir="2700000" algn="tl">
                    <a:srgbClr val="000000">
                      <a:alpha val="43137"/>
                    </a:srgbClr>
                  </a:outerShdw>
                </a:effectLst>
              </a:rPr>
              <a:pPr algn="r">
                <a:defRPr/>
              </a:pPr>
              <a:t>389</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2"/>
          <p:cNvSpPr txBox="1">
            <a:spLocks noChangeArrowheads="1"/>
          </p:cNvSpPr>
          <p:nvPr/>
        </p:nvSpPr>
        <p:spPr bwMode="auto">
          <a:xfrm>
            <a:off x="2627313" y="2133600"/>
            <a:ext cx="3838575" cy="1739900"/>
          </a:xfrm>
          <a:prstGeom prst="rect">
            <a:avLst/>
          </a:prstGeom>
          <a:noFill/>
          <a:ln w="9525">
            <a:noFill/>
            <a:miter lim="800000"/>
            <a:headEnd/>
            <a:tailEnd/>
          </a:ln>
        </p:spPr>
        <p:txBody>
          <a:bodyPr wrap="none" lIns="90000" tIns="46800" rIns="90000" bIns="46800">
            <a:spAutoFit/>
          </a:bodyPr>
          <a:lstStyle/>
          <a:p>
            <a:pPr algn="ctr"/>
            <a:r>
              <a:rPr lang="ja-JP" altLang="en-US" sz="3600">
                <a:solidFill>
                  <a:srgbClr val="000000"/>
                </a:solidFill>
                <a:ea typeface="HG創英角ｺﾞｼｯｸUB" pitchFamily="49" charset="-128"/>
              </a:rPr>
              <a:t>地域医療貢献加算</a:t>
            </a:r>
          </a:p>
          <a:p>
            <a:pPr algn="ctr"/>
            <a:r>
              <a:rPr lang="ja-JP" altLang="en-US" sz="3600">
                <a:solidFill>
                  <a:srgbClr val="6600FF"/>
                </a:solidFill>
                <a:ea typeface="HG創英角ｺﾞｼｯｸUB" pitchFamily="49" charset="-128"/>
              </a:rPr>
              <a:t>↓</a:t>
            </a:r>
          </a:p>
          <a:p>
            <a:pPr algn="ctr"/>
            <a:r>
              <a:rPr lang="ja-JP" altLang="en-US" sz="3600">
                <a:solidFill>
                  <a:srgbClr val="000000"/>
                </a:solidFill>
                <a:ea typeface="HG創英角ｺﾞｼｯｸUB" pitchFamily="49" charset="-128"/>
              </a:rPr>
              <a:t>時間外対応加算</a:t>
            </a:r>
          </a:p>
        </p:txBody>
      </p:sp>
      <p:sp>
        <p:nvSpPr>
          <p:cNvPr id="87042"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5AFE41C2-2A5E-4DB1-9E48-450255B8D356}" type="slidenum">
              <a:rPr kumimoji="1" lang="en-US" altLang="ja-JP" smtClean="0"/>
              <a:pPr fontAlgn="base">
                <a:spcAft>
                  <a:spcPct val="0"/>
                </a:spcAft>
                <a:defRPr/>
              </a:pPr>
              <a:t>39</a:t>
            </a:fld>
            <a:endParaRPr kumimoji="1" lang="en-US" altLang="ja-JP" smtClean="0"/>
          </a:p>
        </p:txBody>
      </p:sp>
    </p:spTree>
    <p:extLst>
      <p:ext uri="{BB962C8B-B14F-4D97-AF65-F5344CB8AC3E}">
        <p14:creationId xmlns:p14="http://schemas.microsoft.com/office/powerpoint/2010/main" xmlns="" val="2365215625"/>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196752"/>
            <a:ext cx="8136904" cy="5544616"/>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600"/>
              </a:spcAft>
              <a:defRPr/>
            </a:pPr>
            <a:r>
              <a:rPr kumimoji="0" lang="ja-JP" altLang="en-US" sz="2400" dirty="0">
                <a:latin typeface="MS UI Gothic" pitchFamily="50" charset="-128"/>
                <a:ea typeface="MS UI Gothic" pitchFamily="50" charset="-128"/>
              </a:rPr>
              <a:t>◆調整係数の見直しに係る対応と経過措置</a:t>
            </a:r>
          </a:p>
          <a:p>
            <a:pPr marL="177800" fontAlgn="auto">
              <a:spcBef>
                <a:spcPts val="0"/>
              </a:spcBef>
              <a:spcAft>
                <a:spcPts val="0"/>
              </a:spcAft>
              <a:defRPr/>
            </a:pPr>
            <a:r>
              <a:rPr kumimoji="0" lang="en-US" altLang="ja-JP" sz="2200" dirty="0">
                <a:latin typeface="MS UI Gothic" pitchFamily="50" charset="-128"/>
                <a:ea typeface="MS UI Gothic" pitchFamily="50" charset="-128"/>
              </a:rPr>
              <a:t>(2)  </a:t>
            </a:r>
            <a:r>
              <a:rPr kumimoji="0" lang="ja-JP" altLang="en-US" sz="2200" dirty="0">
                <a:latin typeface="MS UI Gothic" pitchFamily="50" charset="-128"/>
                <a:ea typeface="MS UI Gothic" pitchFamily="50" charset="-128"/>
              </a:rPr>
              <a:t>調整係数見直しに係る経過措置</a:t>
            </a:r>
          </a:p>
          <a:p>
            <a:pPr marL="628650" indent="-273050" fontAlgn="auto">
              <a:spcBef>
                <a:spcPts val="0"/>
              </a:spcBef>
              <a:spcAft>
                <a:spcPts val="0"/>
              </a:spcAft>
              <a:defRPr/>
            </a:pPr>
            <a:r>
              <a:rPr kumimoji="0" lang="ja-JP" altLang="en-US" sz="2000" dirty="0">
                <a:latin typeface="MS UI Gothic" pitchFamily="50" charset="-128"/>
                <a:ea typeface="MS UI Gothic" pitchFamily="50" charset="-128"/>
              </a:rPr>
              <a:t>① 　円滑な現場対応を確保する観点から、平成２２年度改定での機能評価係数</a:t>
            </a:r>
            <a:r>
              <a:rPr kumimoji="0" lang="en-US" altLang="ja-JP" sz="2000" dirty="0">
                <a:latin typeface="MS UI Gothic" pitchFamily="50" charset="-128"/>
                <a:ea typeface="MS UI Gothic" pitchFamily="50" charset="-128"/>
              </a:rPr>
              <a:t>Ⅱ</a:t>
            </a:r>
            <a:r>
              <a:rPr kumimoji="0" lang="ja-JP" altLang="en-US" sz="2000" dirty="0">
                <a:latin typeface="MS UI Gothic" pitchFamily="50" charset="-128"/>
                <a:ea typeface="MS UI Gothic" pitchFamily="50" charset="-128"/>
              </a:rPr>
              <a:t>導入と、その後に合意された基礎係数を含む医療機関別係数の最終的な設定方式を踏まえ、</a:t>
            </a:r>
            <a:r>
              <a:rPr kumimoji="0" lang="ja-JP" altLang="en-US" sz="2000" dirty="0">
                <a:solidFill>
                  <a:srgbClr val="0070C0"/>
                </a:solidFill>
                <a:latin typeface="MS UI Gothic" pitchFamily="50" charset="-128"/>
                <a:ea typeface="MS UI Gothic" pitchFamily="50" charset="-128"/>
              </a:rPr>
              <a:t>今後、改めて段階的・計画的な移行措置を実施</a:t>
            </a:r>
            <a:r>
              <a:rPr kumimoji="0" lang="ja-JP" altLang="en-US" sz="2000" dirty="0">
                <a:latin typeface="MS UI Gothic" pitchFamily="50" charset="-128"/>
                <a:ea typeface="MS UI Gothic" pitchFamily="50" charset="-128"/>
              </a:rPr>
              <a:t>することとし、</a:t>
            </a:r>
            <a:r>
              <a:rPr kumimoji="0" lang="ja-JP" altLang="en-US" sz="2000" dirty="0">
                <a:solidFill>
                  <a:srgbClr val="0070C0"/>
                </a:solidFill>
                <a:latin typeface="MS UI Gothic" pitchFamily="50" charset="-128"/>
                <a:ea typeface="MS UI Gothic" pitchFamily="50" charset="-128"/>
              </a:rPr>
              <a:t>平成２４年度改定においては、調整部分の２５％を改めて機能評価係数</a:t>
            </a:r>
            <a:r>
              <a:rPr kumimoji="0" lang="en-US" altLang="ja-JP" sz="2000" dirty="0">
                <a:solidFill>
                  <a:srgbClr val="0070C0"/>
                </a:solidFill>
                <a:latin typeface="MS UI Gothic" pitchFamily="50" charset="-128"/>
                <a:ea typeface="MS UI Gothic" pitchFamily="50" charset="-128"/>
              </a:rPr>
              <a:t>Ⅱ</a:t>
            </a:r>
            <a:r>
              <a:rPr kumimoji="0" lang="ja-JP" altLang="en-US" sz="2000" dirty="0">
                <a:solidFill>
                  <a:srgbClr val="0070C0"/>
                </a:solidFill>
                <a:latin typeface="MS UI Gothic" pitchFamily="50" charset="-128"/>
                <a:ea typeface="MS UI Gothic" pitchFamily="50" charset="-128"/>
              </a:rPr>
              <a:t>に置換え、残りの調整部分を「暫定調整係数」</a:t>
            </a:r>
            <a:r>
              <a:rPr kumimoji="0" lang="ja-JP" altLang="en-US" sz="2000" dirty="0">
                <a:latin typeface="MS UI Gothic" pitchFamily="50" charset="-128"/>
                <a:ea typeface="MS UI Gothic" pitchFamily="50" charset="-128"/>
              </a:rPr>
              <a:t>として設定する。</a:t>
            </a:r>
            <a:endParaRPr kumimoji="0" lang="en-US" altLang="ja-JP" sz="2000" dirty="0">
              <a:latin typeface="MS UI Gothic" pitchFamily="50" charset="-128"/>
              <a:ea typeface="MS UI Gothic" pitchFamily="50" charset="-128"/>
            </a:endParaRPr>
          </a:p>
          <a:p>
            <a:pPr marL="628650" indent="-273050" fontAlgn="auto">
              <a:spcBef>
                <a:spcPts val="0"/>
              </a:spcBef>
              <a:spcAft>
                <a:spcPts val="0"/>
              </a:spcAft>
              <a:defRPr/>
            </a:pPr>
            <a:r>
              <a:rPr kumimoji="0" lang="ja-JP" altLang="en-US" sz="2000" dirty="0">
                <a:solidFill>
                  <a:srgbClr val="0070C0"/>
                </a:solidFill>
                <a:latin typeface="MS UI Gothic" pitchFamily="50" charset="-128"/>
                <a:ea typeface="MS UI Gothic" pitchFamily="50" charset="-128"/>
              </a:rPr>
              <a:t>　　</a:t>
            </a:r>
            <a:r>
              <a:rPr kumimoji="0" lang="en-US" altLang="ja-JP" sz="2000" dirty="0">
                <a:solidFill>
                  <a:srgbClr val="0070C0"/>
                </a:solidFill>
                <a:latin typeface="MS UI Gothic" pitchFamily="50" charset="-128"/>
                <a:ea typeface="MS UI Gothic" pitchFamily="50" charset="-128"/>
              </a:rPr>
              <a:t>〔</a:t>
            </a:r>
            <a:r>
              <a:rPr kumimoji="0" lang="ja-JP" altLang="en-US" sz="2000" dirty="0">
                <a:solidFill>
                  <a:srgbClr val="0070C0"/>
                </a:solidFill>
                <a:latin typeface="MS UI Gothic" pitchFamily="50" charset="-128"/>
                <a:ea typeface="MS UI Gothic" pitchFamily="50" charset="-128"/>
              </a:rPr>
              <a:t>医療機関Ａの暫定調整係数</a:t>
            </a:r>
            <a:r>
              <a:rPr kumimoji="0" lang="en-US" altLang="ja-JP" sz="2000" dirty="0">
                <a:solidFill>
                  <a:srgbClr val="0070C0"/>
                </a:solidFill>
                <a:latin typeface="MS UI Gothic" pitchFamily="50" charset="-128"/>
                <a:ea typeface="MS UI Gothic" pitchFamily="50" charset="-128"/>
              </a:rPr>
              <a:t>〕</a:t>
            </a:r>
            <a:r>
              <a:rPr kumimoji="0" lang="ja-JP" altLang="en-US" sz="2000" dirty="0">
                <a:solidFill>
                  <a:srgbClr val="0070C0"/>
                </a:solidFill>
                <a:latin typeface="MS UI Gothic" pitchFamily="50" charset="-128"/>
                <a:ea typeface="MS UI Gothic" pitchFamily="50" charset="-128"/>
              </a:rPr>
              <a:t>＝</a:t>
            </a:r>
          </a:p>
          <a:p>
            <a:pPr marL="628650" indent="-273050" fontAlgn="auto">
              <a:spcBef>
                <a:spcPts val="0"/>
              </a:spcBef>
              <a:spcAft>
                <a:spcPts val="0"/>
              </a:spcAft>
              <a:defRPr/>
            </a:pPr>
            <a:r>
              <a:rPr kumimoji="0" lang="ja-JP" altLang="en-US" sz="2000" dirty="0">
                <a:solidFill>
                  <a:srgbClr val="0070C0"/>
                </a:solidFill>
                <a:latin typeface="MS UI Gothic" pitchFamily="50" charset="-128"/>
                <a:ea typeface="MS UI Gothic" pitchFamily="50" charset="-128"/>
              </a:rPr>
              <a:t>　　　　　（</a:t>
            </a:r>
            <a:r>
              <a:rPr kumimoji="0" lang="en-US" altLang="ja-JP" sz="2000" dirty="0">
                <a:solidFill>
                  <a:srgbClr val="0070C0"/>
                </a:solidFill>
                <a:latin typeface="MS UI Gothic" pitchFamily="50" charset="-128"/>
                <a:ea typeface="MS UI Gothic" pitchFamily="50" charset="-128"/>
              </a:rPr>
              <a:t>〔</a:t>
            </a:r>
            <a:r>
              <a:rPr kumimoji="0" lang="ja-JP" altLang="en-US" sz="2000" dirty="0">
                <a:solidFill>
                  <a:srgbClr val="0070C0"/>
                </a:solidFill>
                <a:latin typeface="MS UI Gothic" pitchFamily="50" charset="-128"/>
                <a:ea typeface="MS UI Gothic" pitchFamily="50" charset="-128"/>
              </a:rPr>
              <a:t>医療機関Ａの調整係数（</a:t>
            </a:r>
            <a:r>
              <a:rPr kumimoji="0" lang="en-US" altLang="ja-JP" sz="2000" dirty="0">
                <a:solidFill>
                  <a:srgbClr val="0070C0"/>
                </a:solidFill>
                <a:latin typeface="MS UI Gothic" pitchFamily="50" charset="-128"/>
                <a:ea typeface="MS UI Gothic" pitchFamily="50" charset="-128"/>
              </a:rPr>
              <a:t>※</a:t>
            </a:r>
            <a:r>
              <a:rPr kumimoji="0" lang="ja-JP" altLang="en-US" sz="2000" dirty="0">
                <a:solidFill>
                  <a:srgbClr val="0070C0"/>
                </a:solidFill>
                <a:latin typeface="MS UI Gothic" pitchFamily="50" charset="-128"/>
                <a:ea typeface="MS UI Gothic" pitchFamily="50" charset="-128"/>
              </a:rPr>
              <a:t>）</a:t>
            </a:r>
            <a:r>
              <a:rPr kumimoji="0" lang="en-US" altLang="ja-JP" sz="2000" dirty="0">
                <a:solidFill>
                  <a:srgbClr val="0070C0"/>
                </a:solidFill>
                <a:latin typeface="MS UI Gothic" pitchFamily="50" charset="-128"/>
                <a:ea typeface="MS UI Gothic" pitchFamily="50" charset="-128"/>
              </a:rPr>
              <a:t>〕</a:t>
            </a:r>
            <a:r>
              <a:rPr kumimoji="0" lang="ja-JP" altLang="en-US" sz="2000" dirty="0">
                <a:solidFill>
                  <a:srgbClr val="0070C0"/>
                </a:solidFill>
                <a:latin typeface="MS UI Gothic" pitchFamily="50" charset="-128"/>
                <a:ea typeface="MS UI Gothic" pitchFamily="50" charset="-128"/>
              </a:rPr>
              <a:t>－</a:t>
            </a:r>
          </a:p>
          <a:p>
            <a:pPr marL="628650" indent="-273050" fontAlgn="auto">
              <a:spcBef>
                <a:spcPts val="0"/>
              </a:spcBef>
              <a:spcAft>
                <a:spcPts val="0"/>
              </a:spcAft>
              <a:defRPr/>
            </a:pPr>
            <a:r>
              <a:rPr kumimoji="0" lang="ja-JP" altLang="en-US" sz="2000" dirty="0">
                <a:solidFill>
                  <a:srgbClr val="0070C0"/>
                </a:solidFill>
                <a:latin typeface="MS UI Gothic" pitchFamily="50" charset="-128"/>
                <a:ea typeface="MS UI Gothic" pitchFamily="50" charset="-128"/>
              </a:rPr>
              <a:t>　　　　　　　　　</a:t>
            </a:r>
            <a:r>
              <a:rPr kumimoji="0" lang="en-US" altLang="ja-JP" sz="2000" dirty="0">
                <a:solidFill>
                  <a:srgbClr val="0070C0"/>
                </a:solidFill>
                <a:latin typeface="MS UI Gothic" pitchFamily="50" charset="-128"/>
                <a:ea typeface="MS UI Gothic" pitchFamily="50" charset="-128"/>
              </a:rPr>
              <a:t>〔</a:t>
            </a:r>
            <a:r>
              <a:rPr kumimoji="0" lang="ja-JP" altLang="en-US" sz="2000" dirty="0">
                <a:solidFill>
                  <a:srgbClr val="0070C0"/>
                </a:solidFill>
                <a:latin typeface="MS UI Gothic" pitchFamily="50" charset="-128"/>
                <a:ea typeface="MS UI Gothic" pitchFamily="50" charset="-128"/>
              </a:rPr>
              <a:t>医療機関Ａの属する医療機関群の基礎係数</a:t>
            </a:r>
            <a:r>
              <a:rPr kumimoji="0" lang="en-US" altLang="ja-JP" sz="2000" dirty="0">
                <a:solidFill>
                  <a:srgbClr val="0070C0"/>
                </a:solidFill>
                <a:latin typeface="MS UI Gothic" pitchFamily="50" charset="-128"/>
                <a:ea typeface="MS UI Gothic" pitchFamily="50" charset="-128"/>
              </a:rPr>
              <a:t>〕</a:t>
            </a:r>
            <a:r>
              <a:rPr kumimoji="0" lang="ja-JP" altLang="en-US" sz="2000" dirty="0">
                <a:solidFill>
                  <a:srgbClr val="0070C0"/>
                </a:solidFill>
                <a:latin typeface="MS UI Gothic" pitchFamily="50" charset="-128"/>
                <a:ea typeface="MS UI Gothic" pitchFamily="50" charset="-128"/>
              </a:rPr>
              <a:t>）</a:t>
            </a:r>
            <a:r>
              <a:rPr kumimoji="0" lang="en-US" altLang="ja-JP" sz="2000" dirty="0">
                <a:solidFill>
                  <a:srgbClr val="0070C0"/>
                </a:solidFill>
                <a:latin typeface="MS UI Gothic" pitchFamily="50" charset="-128"/>
                <a:ea typeface="MS UI Gothic" pitchFamily="50" charset="-128"/>
              </a:rPr>
              <a:t>×</a:t>
            </a:r>
            <a:r>
              <a:rPr kumimoji="0" lang="ja-JP" altLang="en-US" sz="2000" dirty="0">
                <a:solidFill>
                  <a:srgbClr val="0070C0"/>
                </a:solidFill>
                <a:latin typeface="MS UI Gothic" pitchFamily="50" charset="-128"/>
                <a:ea typeface="MS UI Gothic" pitchFamily="50" charset="-128"/>
              </a:rPr>
              <a:t>０</a:t>
            </a:r>
            <a:r>
              <a:rPr kumimoji="0" lang="en-US" altLang="ja-JP" sz="2000" dirty="0">
                <a:solidFill>
                  <a:srgbClr val="0070C0"/>
                </a:solidFill>
                <a:latin typeface="MS UI Gothic" pitchFamily="50" charset="-128"/>
                <a:ea typeface="MS UI Gothic" pitchFamily="50" charset="-128"/>
              </a:rPr>
              <a:t>.</a:t>
            </a:r>
            <a:r>
              <a:rPr kumimoji="0" lang="ja-JP" altLang="en-US" sz="2000" dirty="0">
                <a:solidFill>
                  <a:srgbClr val="0070C0"/>
                </a:solidFill>
                <a:latin typeface="MS UI Gothic" pitchFamily="50" charset="-128"/>
                <a:ea typeface="MS UI Gothic" pitchFamily="50" charset="-128"/>
              </a:rPr>
              <a:t>７５</a:t>
            </a:r>
            <a:endParaRPr kumimoji="0" lang="en-US" altLang="ja-JP" sz="2000" dirty="0">
              <a:solidFill>
                <a:srgbClr val="0070C0"/>
              </a:solidFill>
              <a:latin typeface="MS UI Gothic" pitchFamily="50" charset="-128"/>
              <a:ea typeface="MS UI Gothic" pitchFamily="50" charset="-128"/>
            </a:endParaRPr>
          </a:p>
          <a:p>
            <a:pPr marL="628650" indent="-273050" fontAlgn="auto">
              <a:spcBef>
                <a:spcPts val="0"/>
              </a:spcBef>
              <a:spcAft>
                <a:spcPts val="0"/>
              </a:spcAft>
              <a:defRPr/>
            </a:pPr>
            <a:r>
              <a:rPr kumimoji="0" lang="ja-JP" altLang="en-US" sz="2000" dirty="0">
                <a:latin typeface="MS UI Gothic" pitchFamily="50" charset="-128"/>
                <a:ea typeface="MS UI Gothic" pitchFamily="50" charset="-128"/>
              </a:rPr>
              <a:t>　　　</a:t>
            </a:r>
            <a:r>
              <a:rPr kumimoji="0" lang="en-US" altLang="ja-JP" sz="2000" dirty="0">
                <a:latin typeface="MS UI Gothic" pitchFamily="50" charset="-128"/>
                <a:ea typeface="MS UI Gothic" pitchFamily="50" charset="-128"/>
              </a:rPr>
              <a:t>※ </a:t>
            </a:r>
            <a:r>
              <a:rPr kumimoji="0" lang="ja-JP" altLang="en-US" sz="2000" dirty="0">
                <a:latin typeface="MS UI Gothic" pitchFamily="50" charset="-128"/>
                <a:ea typeface="MS UI Gothic" pitchFamily="50" charset="-128"/>
              </a:rPr>
              <a:t>「調整係数」は制度創設時（平成１５年）の定義に基づく</a:t>
            </a:r>
          </a:p>
          <a:p>
            <a:pPr marL="628650" indent="-273050" fontAlgn="auto">
              <a:spcBef>
                <a:spcPts val="600"/>
              </a:spcBef>
              <a:spcAft>
                <a:spcPts val="0"/>
              </a:spcAft>
              <a:defRPr/>
            </a:pPr>
            <a:r>
              <a:rPr kumimoji="0" lang="ja-JP" altLang="en-US" sz="2000" dirty="0">
                <a:latin typeface="MS UI Gothic" pitchFamily="50" charset="-128"/>
                <a:ea typeface="MS UI Gothic" pitchFamily="50" charset="-128"/>
              </a:rPr>
              <a:t>②　 制度全体の移行措置に伴う</a:t>
            </a:r>
            <a:r>
              <a:rPr kumimoji="0" lang="ja-JP" altLang="en-US" sz="2000" dirty="0">
                <a:solidFill>
                  <a:srgbClr val="0070C0"/>
                </a:solidFill>
                <a:latin typeface="MS UI Gothic" pitchFamily="50" charset="-128"/>
                <a:ea typeface="MS UI Gothic" pitchFamily="50" charset="-128"/>
              </a:rPr>
              <a:t>個別の医療機関別係数の変動</a:t>
            </a:r>
            <a:r>
              <a:rPr kumimoji="0" lang="ja-JP" altLang="en-US" sz="2000" dirty="0">
                <a:latin typeface="MS UI Gothic" pitchFamily="50" charset="-128"/>
                <a:ea typeface="MS UI Gothic" pitchFamily="50" charset="-128"/>
              </a:rPr>
              <a:t>についても、激変緩和の観点から一定の範囲内（医療機関係数別係数の変動の影響による推計診療報酬変動率（出来高部分も含む）に基づき、</a:t>
            </a:r>
            <a:r>
              <a:rPr kumimoji="0" lang="ja-JP" altLang="en-US" sz="2000" dirty="0">
                <a:solidFill>
                  <a:srgbClr val="0070C0"/>
                </a:solidFill>
                <a:latin typeface="MS UI Gothic" pitchFamily="50" charset="-128"/>
                <a:ea typeface="MS UI Gothic" pitchFamily="50" charset="-128"/>
              </a:rPr>
              <a:t>２％を超えて変動しない範囲）となるよう暫定調整係数を調整する</a:t>
            </a:r>
            <a:r>
              <a:rPr kumimoji="0" lang="ja-JP" altLang="en-US" sz="2000" dirty="0">
                <a:latin typeface="MS UI Gothic" pitchFamily="50" charset="-128"/>
                <a:ea typeface="MS UI Gothic" pitchFamily="50" charset="-128"/>
              </a:rPr>
              <a:t>措置も併せて講ずる。</a:t>
            </a:r>
          </a:p>
        </p:txBody>
      </p:sp>
      <p:sp>
        <p:nvSpPr>
          <p:cNvPr id="9" name="タイトル 2"/>
          <p:cNvSpPr>
            <a:spLocks noGrp="1"/>
          </p:cNvSpPr>
          <p:nvPr>
            <p:ph type="title"/>
          </p:nvPr>
        </p:nvSpPr>
        <p:spPr>
          <a:xfrm>
            <a:off x="457200" y="116632"/>
            <a:ext cx="8229600" cy="1008112"/>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DPC/PDPS</a:t>
            </a: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（急性期入院医療の診断群分類に</a:t>
            </a:r>
            <a: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基づく定額報酬算定制度）の見直し</a:t>
            </a:r>
            <a:endParaRPr lang="ja-JP" altLang="en-US" sz="24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9A78701C-AA88-4779-9F68-B6CEFEC4B747}" type="slidenum">
              <a:rPr lang="en-US" sz="1400">
                <a:effectLst>
                  <a:outerShdw blurRad="38100" dist="38100" dir="2700000" algn="tl">
                    <a:srgbClr val="000000">
                      <a:alpha val="43137"/>
                    </a:srgbClr>
                  </a:outerShdw>
                </a:effectLst>
              </a:rPr>
              <a:pPr algn="r">
                <a:defRPr/>
              </a:pPr>
              <a:t>390</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196752"/>
            <a:ext cx="8136904" cy="5544616"/>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600"/>
              </a:spcAft>
              <a:defRPr/>
            </a:pPr>
            <a:r>
              <a:rPr kumimoji="0" lang="ja-JP" altLang="en-US" sz="2800" dirty="0">
                <a:latin typeface="MS UI Gothic" pitchFamily="50" charset="-128"/>
                <a:ea typeface="MS UI Gothic" pitchFamily="50" charset="-128"/>
              </a:rPr>
              <a:t>◆機能評価係数</a:t>
            </a:r>
            <a:r>
              <a:rPr kumimoji="0" lang="en-US" altLang="ja-JP" sz="2800" dirty="0">
                <a:latin typeface="MS UI Gothic" pitchFamily="50" charset="-128"/>
                <a:ea typeface="MS UI Gothic" pitchFamily="50" charset="-128"/>
              </a:rPr>
              <a:t>Ⅰ</a:t>
            </a:r>
            <a:r>
              <a:rPr kumimoji="0" lang="ja-JP" altLang="en-US" sz="2800" dirty="0">
                <a:latin typeface="MS UI Gothic" pitchFamily="50" charset="-128"/>
                <a:ea typeface="MS UI Gothic" pitchFamily="50" charset="-128"/>
              </a:rPr>
              <a:t>の見直し</a:t>
            </a:r>
          </a:p>
          <a:p>
            <a:pPr marL="534988" indent="-273050" fontAlgn="auto">
              <a:spcBef>
                <a:spcPts val="0"/>
              </a:spcBef>
              <a:spcAft>
                <a:spcPts val="600"/>
              </a:spcAft>
              <a:defRPr/>
            </a:pPr>
            <a:r>
              <a:rPr kumimoji="0" lang="en-US" altLang="ja-JP" sz="2400" dirty="0">
                <a:latin typeface="MS UI Gothic" pitchFamily="50" charset="-128"/>
                <a:ea typeface="MS UI Gothic" pitchFamily="50" charset="-128"/>
              </a:rPr>
              <a:t>(1)</a:t>
            </a:r>
            <a:r>
              <a:rPr kumimoji="0" lang="ja-JP" altLang="en-US" sz="2400" dirty="0">
                <a:latin typeface="MS UI Gothic" pitchFamily="50" charset="-128"/>
                <a:ea typeface="MS UI Gothic" pitchFamily="50" charset="-128"/>
              </a:rPr>
              <a:t>　当該医療機関の</a:t>
            </a:r>
            <a:r>
              <a:rPr kumimoji="0" lang="ja-JP" altLang="en-US" sz="2400" dirty="0">
                <a:solidFill>
                  <a:srgbClr val="0070C0"/>
                </a:solidFill>
                <a:latin typeface="MS UI Gothic" pitchFamily="50" charset="-128"/>
                <a:ea typeface="MS UI Gothic" pitchFamily="50" charset="-128"/>
              </a:rPr>
              <a:t>入院患者全員に対して算定される加算や入院基本料の補正値等</a:t>
            </a:r>
            <a:r>
              <a:rPr kumimoji="0" lang="ja-JP" altLang="en-US" sz="2400" dirty="0">
                <a:latin typeface="MS UI Gothic" pitchFamily="50" charset="-128"/>
                <a:ea typeface="MS UI Gothic" pitchFamily="50" charset="-128"/>
              </a:rPr>
              <a:t>を機能評価係数</a:t>
            </a:r>
            <a:r>
              <a:rPr kumimoji="0" lang="en-US" altLang="ja-JP" sz="2400" dirty="0">
                <a:latin typeface="MS UI Gothic" pitchFamily="50" charset="-128"/>
                <a:ea typeface="MS UI Gothic" pitchFamily="50" charset="-128"/>
              </a:rPr>
              <a:t>Ⅰ</a:t>
            </a:r>
            <a:r>
              <a:rPr kumimoji="0" lang="ja-JP" altLang="en-US" sz="2400" dirty="0">
                <a:latin typeface="MS UI Gothic" pitchFamily="50" charset="-128"/>
                <a:ea typeface="MS UI Gothic" pitchFamily="50" charset="-128"/>
              </a:rPr>
              <a:t>として係数設定する。</a:t>
            </a:r>
          </a:p>
          <a:p>
            <a:pPr marL="534988" indent="-273050" fontAlgn="auto">
              <a:spcBef>
                <a:spcPts val="0"/>
              </a:spcBef>
              <a:spcAft>
                <a:spcPts val="600"/>
              </a:spcAft>
              <a:defRPr/>
            </a:pPr>
            <a:r>
              <a:rPr kumimoji="0" lang="en-US" altLang="ja-JP" sz="2400" dirty="0">
                <a:latin typeface="MS UI Gothic" pitchFamily="50" charset="-128"/>
                <a:ea typeface="MS UI Gothic" pitchFamily="50" charset="-128"/>
              </a:rPr>
              <a:t>(2)</a:t>
            </a:r>
            <a:r>
              <a:rPr kumimoji="0" lang="ja-JP" altLang="en-US" sz="2400" dirty="0">
                <a:latin typeface="MS UI Gothic" pitchFamily="50" charset="-128"/>
                <a:ea typeface="MS UI Gothic" pitchFamily="50" charset="-128"/>
              </a:rPr>
              <a:t>　従前の機能評価係数</a:t>
            </a:r>
            <a:r>
              <a:rPr kumimoji="0" lang="en-US" altLang="ja-JP" sz="2400" dirty="0">
                <a:latin typeface="MS UI Gothic" pitchFamily="50" charset="-128"/>
                <a:ea typeface="MS UI Gothic" pitchFamily="50" charset="-128"/>
              </a:rPr>
              <a:t>Ⅰ</a:t>
            </a:r>
            <a:r>
              <a:rPr kumimoji="0" lang="ja-JP" altLang="en-US" sz="2400" dirty="0">
                <a:latin typeface="MS UI Gothic" pitchFamily="50" charset="-128"/>
                <a:ea typeface="MS UI Gothic" pitchFamily="50" charset="-128"/>
              </a:rPr>
              <a:t>に加えて、</a:t>
            </a:r>
            <a:r>
              <a:rPr kumimoji="0" lang="ja-JP" altLang="en-US" sz="2400" dirty="0">
                <a:solidFill>
                  <a:srgbClr val="0070C0"/>
                </a:solidFill>
                <a:latin typeface="MS UI Gothic" pitchFamily="50" charset="-128"/>
                <a:ea typeface="MS UI Gothic" pitchFamily="50" charset="-128"/>
              </a:rPr>
              <a:t>「地域加算」「離島加算」（現行出来高評価）</a:t>
            </a:r>
            <a:r>
              <a:rPr kumimoji="0" lang="ja-JP" altLang="en-US" sz="2400" dirty="0">
                <a:latin typeface="MS UI Gothic" pitchFamily="50" charset="-128"/>
                <a:ea typeface="MS UI Gothic" pitchFamily="50" charset="-128"/>
              </a:rPr>
              <a:t>を機能評価係数</a:t>
            </a:r>
            <a:r>
              <a:rPr kumimoji="0" lang="en-US" altLang="ja-JP" sz="2400" dirty="0">
                <a:latin typeface="MS UI Gothic" pitchFamily="50" charset="-128"/>
                <a:ea typeface="MS UI Gothic" pitchFamily="50" charset="-128"/>
              </a:rPr>
              <a:t>Ⅰ</a:t>
            </a:r>
            <a:r>
              <a:rPr kumimoji="0" lang="ja-JP" altLang="en-US" sz="2400" dirty="0">
                <a:latin typeface="MS UI Gothic" pitchFamily="50" charset="-128"/>
                <a:ea typeface="MS UI Gothic" pitchFamily="50" charset="-128"/>
              </a:rPr>
              <a:t>として係数評価する。</a:t>
            </a:r>
          </a:p>
          <a:p>
            <a:pPr marL="534988" indent="-273050" fontAlgn="auto">
              <a:spcBef>
                <a:spcPts val="0"/>
              </a:spcBef>
              <a:spcAft>
                <a:spcPts val="600"/>
              </a:spcAft>
              <a:defRPr/>
            </a:pPr>
            <a:r>
              <a:rPr kumimoji="0" lang="en-US" altLang="ja-JP" sz="2400" dirty="0">
                <a:latin typeface="MS UI Gothic" pitchFamily="50" charset="-128"/>
                <a:ea typeface="MS UI Gothic" pitchFamily="50" charset="-128"/>
              </a:rPr>
              <a:t>(3)</a:t>
            </a:r>
            <a:r>
              <a:rPr kumimoji="0" lang="ja-JP" altLang="en-US" sz="2400" dirty="0">
                <a:latin typeface="MS UI Gothic" pitchFamily="50" charset="-128"/>
                <a:ea typeface="MS UI Gothic" pitchFamily="50" charset="-128"/>
              </a:rPr>
              <a:t>　出来高報酬体系のデータ提出加算の新設に伴い、</a:t>
            </a:r>
            <a:r>
              <a:rPr kumimoji="0" lang="ja-JP" altLang="en-US" sz="2400" dirty="0">
                <a:solidFill>
                  <a:srgbClr val="0070C0"/>
                </a:solidFill>
                <a:latin typeface="MS UI Gothic" pitchFamily="50" charset="-128"/>
                <a:ea typeface="MS UI Gothic" pitchFamily="50" charset="-128"/>
              </a:rPr>
              <a:t>データ提出係数のうちデータ提出に係る評価部分</a:t>
            </a:r>
            <a:r>
              <a:rPr kumimoji="0" lang="ja-JP" altLang="en-US" sz="2400" dirty="0">
                <a:latin typeface="MS UI Gothic" pitchFamily="50" charset="-128"/>
                <a:ea typeface="MS UI Gothic" pitchFamily="50" charset="-128"/>
              </a:rPr>
              <a:t>を機能評価係数</a:t>
            </a:r>
            <a:r>
              <a:rPr kumimoji="0" lang="en-US" altLang="ja-JP" sz="2400" dirty="0">
                <a:latin typeface="MS UI Gothic" pitchFamily="50" charset="-128"/>
                <a:ea typeface="MS UI Gothic" pitchFamily="50" charset="-128"/>
              </a:rPr>
              <a:t>Ⅰ</a:t>
            </a:r>
            <a:r>
              <a:rPr kumimoji="0" lang="ja-JP" altLang="en-US" sz="2400" dirty="0">
                <a:latin typeface="MS UI Gothic" pitchFamily="50" charset="-128"/>
                <a:ea typeface="MS UI Gothic" pitchFamily="50" charset="-128"/>
              </a:rPr>
              <a:t>として整理する。</a:t>
            </a:r>
          </a:p>
          <a:p>
            <a:pPr marL="534988" indent="-273050" fontAlgn="auto">
              <a:spcBef>
                <a:spcPts val="0"/>
              </a:spcBef>
              <a:spcAft>
                <a:spcPts val="0"/>
              </a:spcAft>
              <a:defRPr/>
            </a:pPr>
            <a:r>
              <a:rPr kumimoji="0" lang="en-US" altLang="ja-JP" sz="2400" dirty="0">
                <a:latin typeface="MS UI Gothic" pitchFamily="50" charset="-128"/>
                <a:ea typeface="MS UI Gothic" pitchFamily="50" charset="-128"/>
              </a:rPr>
              <a:t>(4)</a:t>
            </a:r>
            <a:r>
              <a:rPr kumimoji="0" lang="ja-JP" altLang="en-US" sz="2400" dirty="0">
                <a:latin typeface="MS UI Gothic" pitchFamily="50" charset="-128"/>
                <a:ea typeface="MS UI Gothic" pitchFamily="50" charset="-128"/>
              </a:rPr>
              <a:t>　その他の入院基本料等加算の見直し等について、必要に応じて機能評価係数</a:t>
            </a:r>
            <a:r>
              <a:rPr kumimoji="0" lang="en-US" altLang="ja-JP" sz="2400" dirty="0">
                <a:latin typeface="MS UI Gothic" pitchFamily="50" charset="-128"/>
                <a:ea typeface="MS UI Gothic" pitchFamily="50" charset="-128"/>
              </a:rPr>
              <a:t>Ⅰ</a:t>
            </a:r>
            <a:r>
              <a:rPr kumimoji="0" lang="ja-JP" altLang="en-US" sz="2400" dirty="0">
                <a:latin typeface="MS UI Gothic" pitchFamily="50" charset="-128"/>
                <a:ea typeface="MS UI Gothic" pitchFamily="50" charset="-128"/>
              </a:rPr>
              <a:t>に反映させる。</a:t>
            </a:r>
            <a:endParaRPr kumimoji="0" lang="ja-JP" altLang="en-US" sz="2000" dirty="0">
              <a:latin typeface="MS UI Gothic" pitchFamily="50" charset="-128"/>
              <a:ea typeface="MS UI Gothic" pitchFamily="50" charset="-128"/>
            </a:endParaRPr>
          </a:p>
        </p:txBody>
      </p:sp>
      <p:sp>
        <p:nvSpPr>
          <p:cNvPr id="9" name="タイトル 2"/>
          <p:cNvSpPr>
            <a:spLocks noGrp="1"/>
          </p:cNvSpPr>
          <p:nvPr>
            <p:ph type="title"/>
          </p:nvPr>
        </p:nvSpPr>
        <p:spPr>
          <a:xfrm>
            <a:off x="457200" y="116632"/>
            <a:ext cx="8229600" cy="1008112"/>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DPC/PDPS</a:t>
            </a: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（急性期入院医療の診断群分類に</a:t>
            </a:r>
            <a: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基づく定額報酬算定制度）の見直し</a:t>
            </a:r>
            <a:endParaRPr lang="ja-JP" altLang="en-US" sz="24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B0EF751-9ED4-4E2B-B9C6-8371CB073586}" type="slidenum">
              <a:rPr lang="en-US" sz="1400">
                <a:effectLst>
                  <a:outerShdw blurRad="38100" dist="38100" dir="2700000" algn="tl">
                    <a:srgbClr val="000000">
                      <a:alpha val="43137"/>
                    </a:srgbClr>
                  </a:outerShdw>
                </a:effectLst>
              </a:rPr>
              <a:pPr algn="r">
                <a:defRPr/>
              </a:pPr>
              <a:t>391</a:t>
            </a:fld>
            <a:endParaRPr lang="en-US" sz="1400" dirty="0">
              <a:effectLst>
                <a:outerShdw blurRad="38100" dist="38100" dir="2700000" algn="tl">
                  <a:srgbClr val="000000">
                    <a:alpha val="43137"/>
                  </a:srgbClr>
                </a:outerShdw>
              </a:effectLst>
            </a:endParaRP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196752"/>
            <a:ext cx="8136904" cy="4752528"/>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800" dirty="0">
                <a:latin typeface="MS UI Gothic" pitchFamily="50" charset="-128"/>
                <a:ea typeface="MS UI Gothic" pitchFamily="50" charset="-128"/>
              </a:rPr>
              <a:t>◆機能評価係数</a:t>
            </a:r>
            <a:r>
              <a:rPr kumimoji="0" lang="en-US" altLang="ja-JP" sz="2800" dirty="0">
                <a:latin typeface="MS UI Gothic" pitchFamily="50" charset="-128"/>
                <a:ea typeface="MS UI Gothic" pitchFamily="50" charset="-128"/>
              </a:rPr>
              <a:t>Ⅱ</a:t>
            </a:r>
            <a:r>
              <a:rPr kumimoji="0" lang="ja-JP" altLang="en-US" sz="2800" dirty="0">
                <a:latin typeface="MS UI Gothic" pitchFamily="50" charset="-128"/>
                <a:ea typeface="MS UI Gothic" pitchFamily="50" charset="-128"/>
              </a:rPr>
              <a:t>の見直し</a:t>
            </a:r>
            <a:endParaRPr kumimoji="0" lang="en-US" altLang="ja-JP" sz="2800" dirty="0">
              <a:latin typeface="MS UI Gothic" pitchFamily="50" charset="-128"/>
              <a:ea typeface="MS UI Gothic" pitchFamily="50" charset="-128"/>
            </a:endParaRPr>
          </a:p>
          <a:p>
            <a:pPr fontAlgn="auto">
              <a:spcBef>
                <a:spcPts val="0"/>
              </a:spcBef>
              <a:spcAft>
                <a:spcPts val="0"/>
              </a:spcAft>
              <a:defRPr/>
            </a:pPr>
            <a:endParaRPr kumimoji="0" lang="ja-JP" altLang="en-US" sz="2800" dirty="0">
              <a:latin typeface="MS UI Gothic" pitchFamily="50" charset="-128"/>
              <a:ea typeface="MS UI Gothic" pitchFamily="50" charset="-128"/>
            </a:endParaRPr>
          </a:p>
          <a:p>
            <a:pPr marL="628650" indent="-355600" fontAlgn="auto">
              <a:spcBef>
                <a:spcPts val="0"/>
              </a:spcBef>
              <a:spcAft>
                <a:spcPts val="0"/>
              </a:spcAft>
              <a:defRPr/>
            </a:pPr>
            <a:r>
              <a:rPr kumimoji="0" lang="en-US" altLang="ja-JP" sz="2800" dirty="0">
                <a:latin typeface="MS UI Gothic" pitchFamily="50" charset="-128"/>
                <a:ea typeface="MS UI Gothic" pitchFamily="50" charset="-128"/>
              </a:rPr>
              <a:t>(1)</a:t>
            </a:r>
            <a:r>
              <a:rPr kumimoji="0" lang="ja-JP" altLang="en-US" sz="2800" dirty="0">
                <a:latin typeface="MS UI Gothic" pitchFamily="50" charset="-128"/>
                <a:ea typeface="MS UI Gothic" pitchFamily="50" charset="-128"/>
              </a:rPr>
              <a:t>　</a:t>
            </a:r>
            <a:r>
              <a:rPr kumimoji="0" lang="en-US" altLang="ja-JP" sz="2800" dirty="0">
                <a:latin typeface="MS UI Gothic" pitchFamily="50" charset="-128"/>
                <a:ea typeface="MS UI Gothic" pitchFamily="50" charset="-128"/>
              </a:rPr>
              <a:t> </a:t>
            </a:r>
            <a:r>
              <a:rPr kumimoji="0" lang="ja-JP" altLang="en-US" sz="2800" dirty="0">
                <a:latin typeface="MS UI Gothic" pitchFamily="50" charset="-128"/>
                <a:ea typeface="MS UI Gothic" pitchFamily="50" charset="-128"/>
              </a:rPr>
              <a:t>機能評価係数</a:t>
            </a:r>
            <a:r>
              <a:rPr kumimoji="0" lang="en-US" altLang="ja-JP" sz="2800" dirty="0">
                <a:latin typeface="MS UI Gothic" pitchFamily="50" charset="-128"/>
                <a:ea typeface="MS UI Gothic" pitchFamily="50" charset="-128"/>
              </a:rPr>
              <a:t>Ⅱ</a:t>
            </a:r>
            <a:r>
              <a:rPr kumimoji="0" lang="ja-JP" altLang="en-US" sz="2800" dirty="0">
                <a:latin typeface="MS UI Gothic" pitchFamily="50" charset="-128"/>
                <a:ea typeface="MS UI Gothic" pitchFamily="50" charset="-128"/>
              </a:rPr>
              <a:t>の</a:t>
            </a:r>
            <a:r>
              <a:rPr kumimoji="0" lang="ja-JP" altLang="en-US" sz="2800" dirty="0">
                <a:solidFill>
                  <a:srgbClr val="0070C0"/>
                </a:solidFill>
                <a:latin typeface="MS UI Gothic" pitchFamily="50" charset="-128"/>
                <a:ea typeface="MS UI Gothic" pitchFamily="50" charset="-128"/>
              </a:rPr>
              <a:t>各係数への報酬配分（重み付）は等分</a:t>
            </a:r>
            <a:r>
              <a:rPr kumimoji="0" lang="ja-JP" altLang="en-US" sz="2800" dirty="0">
                <a:latin typeface="MS UI Gothic" pitchFamily="50" charset="-128"/>
                <a:ea typeface="MS UI Gothic" pitchFamily="50" charset="-128"/>
              </a:rPr>
              <a:t>とする。</a:t>
            </a:r>
            <a:endParaRPr kumimoji="0" lang="en-US" altLang="ja-JP" sz="2800" dirty="0">
              <a:latin typeface="MS UI Gothic" pitchFamily="50" charset="-128"/>
              <a:ea typeface="MS UI Gothic" pitchFamily="50" charset="-128"/>
            </a:endParaRPr>
          </a:p>
          <a:p>
            <a:pPr marL="628650" indent="-355600" fontAlgn="auto">
              <a:spcBef>
                <a:spcPts val="0"/>
              </a:spcBef>
              <a:spcAft>
                <a:spcPts val="0"/>
              </a:spcAft>
              <a:defRPr/>
            </a:pPr>
            <a:endParaRPr kumimoji="0" lang="ja-JP" altLang="en-US" sz="2800" dirty="0">
              <a:latin typeface="MS UI Gothic" pitchFamily="50" charset="-128"/>
              <a:ea typeface="MS UI Gothic" pitchFamily="50" charset="-128"/>
            </a:endParaRPr>
          </a:p>
          <a:p>
            <a:pPr marL="628650" indent="-355600" fontAlgn="auto">
              <a:spcBef>
                <a:spcPts val="0"/>
              </a:spcBef>
              <a:spcAft>
                <a:spcPts val="0"/>
              </a:spcAft>
              <a:defRPr/>
            </a:pPr>
            <a:r>
              <a:rPr kumimoji="0" lang="en-US" altLang="ja-JP" sz="2800" dirty="0">
                <a:latin typeface="MS UI Gothic" pitchFamily="50" charset="-128"/>
                <a:ea typeface="MS UI Gothic" pitchFamily="50" charset="-128"/>
              </a:rPr>
              <a:t>(2)</a:t>
            </a:r>
            <a:r>
              <a:rPr kumimoji="0" lang="ja-JP" altLang="en-US" sz="2800" dirty="0">
                <a:latin typeface="MS UI Gothic" pitchFamily="50" charset="-128"/>
                <a:ea typeface="MS UI Gothic" pitchFamily="50" charset="-128"/>
              </a:rPr>
              <a:t>　</a:t>
            </a:r>
            <a:r>
              <a:rPr kumimoji="0" lang="en-US" altLang="ja-JP" sz="2800" dirty="0">
                <a:latin typeface="MS UI Gothic" pitchFamily="50" charset="-128"/>
                <a:ea typeface="MS UI Gothic" pitchFamily="50" charset="-128"/>
              </a:rPr>
              <a:t> </a:t>
            </a:r>
            <a:r>
              <a:rPr kumimoji="0" lang="ja-JP" altLang="en-US" sz="2800" dirty="0">
                <a:latin typeface="MS UI Gothic" pitchFamily="50" charset="-128"/>
                <a:ea typeface="MS UI Gothic" pitchFamily="50" charset="-128"/>
              </a:rPr>
              <a:t>現行の評価項目（６指数）のうち、</a:t>
            </a:r>
            <a:r>
              <a:rPr kumimoji="0" lang="ja-JP" altLang="en-US" sz="2800" dirty="0">
                <a:solidFill>
                  <a:srgbClr val="0070C0"/>
                </a:solidFill>
                <a:latin typeface="MS UI Gothic" pitchFamily="50" charset="-128"/>
                <a:ea typeface="MS UI Gothic" pitchFamily="50" charset="-128"/>
              </a:rPr>
              <a:t>地域医療指数、急医療係数、データ提出指数について必要な見直しを行う。</a:t>
            </a:r>
            <a:r>
              <a:rPr kumimoji="0" lang="ja-JP" altLang="en-US" sz="2800" dirty="0">
                <a:latin typeface="MS UI Gothic" pitchFamily="50" charset="-128"/>
                <a:ea typeface="MS UI Gothic" pitchFamily="50" charset="-128"/>
              </a:rPr>
              <a:t>また、</a:t>
            </a:r>
            <a:r>
              <a:rPr kumimoji="0" lang="ja-JP" altLang="en-US" sz="2800" dirty="0">
                <a:solidFill>
                  <a:srgbClr val="0070C0"/>
                </a:solidFill>
                <a:latin typeface="MS UI Gothic" pitchFamily="50" charset="-128"/>
                <a:ea typeface="MS UI Gothic" pitchFamily="50" charset="-128"/>
              </a:rPr>
              <a:t>複雑性指数、カバー率指数、地域医療指数については、各医療機関群の特性に応じた評価</a:t>
            </a:r>
            <a:r>
              <a:rPr kumimoji="0" lang="ja-JP" altLang="en-US" sz="2800" dirty="0">
                <a:latin typeface="MS UI Gothic" pitchFamily="50" charset="-128"/>
                <a:ea typeface="MS UI Gothic" pitchFamily="50" charset="-128"/>
              </a:rPr>
              <a:t>手法を導入する。</a:t>
            </a:r>
            <a:endParaRPr kumimoji="0" lang="ja-JP" altLang="en-US" sz="2000" dirty="0">
              <a:latin typeface="MS UI Gothic" pitchFamily="50" charset="-128"/>
              <a:ea typeface="MS UI Gothic" pitchFamily="50" charset="-128"/>
            </a:endParaRPr>
          </a:p>
        </p:txBody>
      </p:sp>
      <p:sp>
        <p:nvSpPr>
          <p:cNvPr id="9" name="タイトル 2"/>
          <p:cNvSpPr>
            <a:spLocks noGrp="1"/>
          </p:cNvSpPr>
          <p:nvPr>
            <p:ph type="title"/>
          </p:nvPr>
        </p:nvSpPr>
        <p:spPr>
          <a:xfrm>
            <a:off x="457200" y="116632"/>
            <a:ext cx="8229600" cy="1008112"/>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DPC/PDPS</a:t>
            </a: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（急性期入院医療の診断群分類に</a:t>
            </a:r>
            <a: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基づく定額報酬算定制度）の見直し</a:t>
            </a:r>
            <a:endParaRPr lang="ja-JP" altLang="en-US" sz="24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ADDEC44F-6C14-4E48-915A-1ABB3026BB00}" type="slidenum">
              <a:rPr lang="en-US" sz="1400">
                <a:effectLst>
                  <a:outerShdw blurRad="38100" dist="38100" dir="2700000" algn="tl">
                    <a:srgbClr val="000000">
                      <a:alpha val="43137"/>
                    </a:srgbClr>
                  </a:outerShdw>
                </a:effectLst>
              </a:rPr>
              <a:pPr algn="r">
                <a:defRPr/>
              </a:pPr>
              <a:t>392</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0"/>
            <a:ext cx="8136904" cy="6858000"/>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endParaRPr kumimoji="0" lang="ja-JP" altLang="en-US" sz="2000" dirty="0">
              <a:latin typeface="MS UI Gothic" pitchFamily="50" charset="-128"/>
              <a:ea typeface="MS UI Gothic" pitchFamily="50" charset="-128"/>
            </a:endParaRPr>
          </a:p>
        </p:txBody>
      </p:sp>
      <p:pic>
        <p:nvPicPr>
          <p:cNvPr id="571397" name="Picture 2"/>
          <p:cNvPicPr>
            <a:picLocks noChangeAspect="1" noChangeArrowheads="1"/>
          </p:cNvPicPr>
          <p:nvPr/>
        </p:nvPicPr>
        <p:blipFill>
          <a:blip r:embed="rId3" cstate="print"/>
          <a:srcRect/>
          <a:stretch>
            <a:fillRect/>
          </a:stretch>
        </p:blipFill>
        <p:spPr bwMode="auto">
          <a:xfrm>
            <a:off x="1652588" y="188913"/>
            <a:ext cx="5838825" cy="6553200"/>
          </a:xfrm>
          <a:prstGeom prst="rect">
            <a:avLst/>
          </a:prstGeom>
          <a:noFill/>
          <a:ln w="9525">
            <a:noFill/>
            <a:miter lim="800000"/>
            <a:headEnd/>
            <a:tailEnd/>
          </a:ln>
        </p:spPr>
      </p:pic>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CF25BFDD-6318-4695-B7C9-B38889BE26FA}" type="slidenum">
              <a:rPr lang="en-US" sz="1400">
                <a:effectLst>
                  <a:outerShdw blurRad="38100" dist="38100" dir="2700000" algn="tl">
                    <a:srgbClr val="000000">
                      <a:alpha val="43137"/>
                    </a:srgbClr>
                  </a:outerShdw>
                </a:effectLst>
              </a:rPr>
              <a:pPr algn="r">
                <a:defRPr/>
              </a:pPr>
              <a:t>393</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196752"/>
            <a:ext cx="8136904" cy="4752528"/>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800" dirty="0">
                <a:latin typeface="MS UI Gothic" pitchFamily="50" charset="-128"/>
                <a:ea typeface="MS UI Gothic" pitchFamily="50" charset="-128"/>
              </a:rPr>
              <a:t>◆機能評価係数</a:t>
            </a:r>
            <a:r>
              <a:rPr kumimoji="0" lang="en-US" altLang="ja-JP" sz="2800" dirty="0">
                <a:latin typeface="MS UI Gothic" pitchFamily="50" charset="-128"/>
                <a:ea typeface="MS UI Gothic" pitchFamily="50" charset="-128"/>
              </a:rPr>
              <a:t>Ⅱ</a:t>
            </a:r>
            <a:r>
              <a:rPr kumimoji="0" lang="ja-JP" altLang="en-US" sz="2800" dirty="0">
                <a:latin typeface="MS UI Gothic" pitchFamily="50" charset="-128"/>
                <a:ea typeface="MS UI Gothic" pitchFamily="50" charset="-128"/>
              </a:rPr>
              <a:t>の見直し</a:t>
            </a:r>
            <a:endParaRPr kumimoji="0" lang="en-US" altLang="ja-JP" sz="2800" dirty="0">
              <a:latin typeface="MS UI Gothic" pitchFamily="50" charset="-128"/>
              <a:ea typeface="MS UI Gothic" pitchFamily="50" charset="-128"/>
            </a:endParaRPr>
          </a:p>
          <a:p>
            <a:pPr fontAlgn="auto">
              <a:spcBef>
                <a:spcPts val="0"/>
              </a:spcBef>
              <a:spcAft>
                <a:spcPts val="0"/>
              </a:spcAft>
              <a:defRPr/>
            </a:pPr>
            <a:endParaRPr kumimoji="0" lang="ja-JP" altLang="en-US" sz="2800" dirty="0">
              <a:latin typeface="MS UI Gothic" pitchFamily="50" charset="-128"/>
              <a:ea typeface="MS UI Gothic" pitchFamily="50" charset="-128"/>
            </a:endParaRPr>
          </a:p>
          <a:p>
            <a:pPr marL="628650" indent="-355600" fontAlgn="auto">
              <a:spcBef>
                <a:spcPts val="0"/>
              </a:spcBef>
              <a:spcAft>
                <a:spcPts val="0"/>
              </a:spcAft>
              <a:defRPr/>
            </a:pPr>
            <a:r>
              <a:rPr kumimoji="0" lang="en-US" altLang="ja-JP" sz="2800" dirty="0">
                <a:latin typeface="MS UI Gothic" pitchFamily="50" charset="-128"/>
                <a:ea typeface="MS UI Gothic" pitchFamily="50" charset="-128"/>
              </a:rPr>
              <a:t>(3)</a:t>
            </a:r>
            <a:r>
              <a:rPr kumimoji="0" lang="ja-JP" altLang="en-US" sz="2800" dirty="0">
                <a:latin typeface="MS UI Gothic" pitchFamily="50" charset="-128"/>
                <a:ea typeface="MS UI Gothic" pitchFamily="50" charset="-128"/>
              </a:rPr>
              <a:t>　 機能評価係数</a:t>
            </a:r>
            <a:r>
              <a:rPr kumimoji="0" lang="en-US" altLang="ja-JP" sz="2800" dirty="0">
                <a:latin typeface="MS UI Gothic" pitchFamily="50" charset="-128"/>
                <a:ea typeface="MS UI Gothic" pitchFamily="50" charset="-128"/>
              </a:rPr>
              <a:t>Ⅱ</a:t>
            </a:r>
            <a:r>
              <a:rPr kumimoji="0" lang="ja-JP" altLang="en-US" sz="2800" dirty="0">
                <a:latin typeface="MS UI Gothic" pitchFamily="50" charset="-128"/>
                <a:ea typeface="MS UI Gothic" pitchFamily="50" charset="-128"/>
              </a:rPr>
              <a:t>の各指数から各係数への変換に際しては、各指数の特性や分布状況を踏まえ、</a:t>
            </a:r>
            <a:r>
              <a:rPr kumimoji="0" lang="ja-JP" altLang="en-US" sz="2800" dirty="0">
                <a:solidFill>
                  <a:srgbClr val="0070C0"/>
                </a:solidFill>
                <a:latin typeface="MS UI Gothic" pitchFamily="50" charset="-128"/>
                <a:ea typeface="MS UI Gothic" pitchFamily="50" charset="-128"/>
              </a:rPr>
              <a:t>適切な評価定義域の下限値・上限値及び評価値域の最小値を設定</a:t>
            </a:r>
            <a:r>
              <a:rPr kumimoji="0" lang="ja-JP" altLang="en-US" sz="2800" dirty="0">
                <a:latin typeface="MS UI Gothic" pitchFamily="50" charset="-128"/>
                <a:ea typeface="MS UI Gothic" pitchFamily="50" charset="-128"/>
              </a:rPr>
              <a:t>する。</a:t>
            </a:r>
            <a:endParaRPr kumimoji="0" lang="en-US" altLang="ja-JP" sz="2800" dirty="0">
              <a:latin typeface="MS UI Gothic" pitchFamily="50" charset="-128"/>
              <a:ea typeface="MS UI Gothic" pitchFamily="50" charset="-128"/>
            </a:endParaRPr>
          </a:p>
          <a:p>
            <a:pPr marL="628650" indent="-355600" fontAlgn="auto">
              <a:spcBef>
                <a:spcPts val="0"/>
              </a:spcBef>
              <a:spcAft>
                <a:spcPts val="0"/>
              </a:spcAft>
              <a:defRPr/>
            </a:pPr>
            <a:endParaRPr kumimoji="0" lang="ja-JP" altLang="en-US" sz="2800" dirty="0">
              <a:latin typeface="MS UI Gothic" pitchFamily="50" charset="-128"/>
              <a:ea typeface="MS UI Gothic" pitchFamily="50" charset="-128"/>
            </a:endParaRPr>
          </a:p>
          <a:p>
            <a:pPr marL="628650" indent="-355600" fontAlgn="auto">
              <a:spcBef>
                <a:spcPts val="0"/>
              </a:spcBef>
              <a:spcAft>
                <a:spcPts val="0"/>
              </a:spcAft>
              <a:defRPr/>
            </a:pPr>
            <a:r>
              <a:rPr kumimoji="0" lang="en-US" altLang="ja-JP" sz="2800" dirty="0">
                <a:latin typeface="MS UI Gothic" pitchFamily="50" charset="-128"/>
                <a:ea typeface="MS UI Gothic" pitchFamily="50" charset="-128"/>
              </a:rPr>
              <a:t>(4)</a:t>
            </a:r>
            <a:r>
              <a:rPr kumimoji="0" lang="ja-JP" altLang="en-US" sz="2800" dirty="0">
                <a:latin typeface="MS UI Gothic" pitchFamily="50" charset="-128"/>
                <a:ea typeface="MS UI Gothic" pitchFamily="50" charset="-128"/>
              </a:rPr>
              <a:t>　 </a:t>
            </a:r>
            <a:r>
              <a:rPr kumimoji="0" lang="ja-JP" altLang="en-US" sz="2800" dirty="0">
                <a:solidFill>
                  <a:srgbClr val="0070C0"/>
                </a:solidFill>
                <a:latin typeface="MS UI Gothic" pitchFamily="50" charset="-128"/>
                <a:ea typeface="MS UI Gothic" pitchFamily="50" charset="-128"/>
              </a:rPr>
              <a:t>被災三県における診療実績</a:t>
            </a:r>
            <a:r>
              <a:rPr kumimoji="0" lang="ja-JP" altLang="en-US" sz="2800" dirty="0">
                <a:latin typeface="MS UI Gothic" pitchFamily="50" charset="-128"/>
                <a:ea typeface="MS UI Gothic" pitchFamily="50" charset="-128"/>
              </a:rPr>
              <a:t>に基づく指数（効率化指数、複雑性指数、カバー率指数、救急医療指数）は、</a:t>
            </a:r>
            <a:r>
              <a:rPr kumimoji="0" lang="ja-JP" altLang="en-US" sz="2800" dirty="0">
                <a:solidFill>
                  <a:srgbClr val="0070C0"/>
                </a:solidFill>
                <a:latin typeface="MS UI Gothic" pitchFamily="50" charset="-128"/>
                <a:ea typeface="MS UI Gothic" pitchFamily="50" charset="-128"/>
              </a:rPr>
              <a:t>震災前のみの実績も考慮</a:t>
            </a:r>
            <a:r>
              <a:rPr kumimoji="0" lang="ja-JP" altLang="en-US" sz="2800" dirty="0">
                <a:latin typeface="MS UI Gothic" pitchFamily="50" charset="-128"/>
                <a:ea typeface="MS UI Gothic" pitchFamily="50" charset="-128"/>
              </a:rPr>
              <a:t>し設定する。</a:t>
            </a:r>
            <a:endParaRPr kumimoji="0" lang="ja-JP" altLang="en-US" sz="2000" dirty="0">
              <a:latin typeface="MS UI Gothic" pitchFamily="50" charset="-128"/>
              <a:ea typeface="MS UI Gothic" pitchFamily="50" charset="-128"/>
            </a:endParaRPr>
          </a:p>
        </p:txBody>
      </p:sp>
      <p:sp>
        <p:nvSpPr>
          <p:cNvPr id="9" name="タイトル 2"/>
          <p:cNvSpPr>
            <a:spLocks noGrp="1"/>
          </p:cNvSpPr>
          <p:nvPr>
            <p:ph type="title"/>
          </p:nvPr>
        </p:nvSpPr>
        <p:spPr>
          <a:xfrm>
            <a:off x="457200" y="116632"/>
            <a:ext cx="8229600" cy="1008112"/>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DPC/PDPS</a:t>
            </a: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（急性期入院医療の診断群分類に</a:t>
            </a:r>
            <a: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基づく定額報酬算定制度）の見直し</a:t>
            </a:r>
            <a:endParaRPr lang="ja-JP" altLang="en-US" sz="24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7F6E5F8C-3FA4-4716-A4F3-64C112ED7B84}" type="slidenum">
              <a:rPr lang="en-US" sz="1400">
                <a:effectLst>
                  <a:outerShdw blurRad="38100" dist="38100" dir="2700000" algn="tl">
                    <a:srgbClr val="000000">
                      <a:alpha val="43137"/>
                    </a:srgbClr>
                  </a:outerShdw>
                </a:effectLst>
              </a:rPr>
              <a:pPr algn="r">
                <a:defRPr/>
              </a:pPr>
              <a:t>394</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196752"/>
            <a:ext cx="8136904" cy="5544616"/>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600"/>
              </a:spcAft>
              <a:defRPr/>
            </a:pPr>
            <a:r>
              <a:rPr kumimoji="0" lang="ja-JP" altLang="en-US" sz="2400" dirty="0">
                <a:latin typeface="MS UI Gothic" pitchFamily="50" charset="-128"/>
                <a:ea typeface="MS UI Gothic" pitchFamily="50" charset="-128"/>
              </a:rPr>
              <a:t>◆算定ルールの見直し</a:t>
            </a:r>
          </a:p>
          <a:p>
            <a:pPr marL="450850" indent="-273050" fontAlgn="auto">
              <a:spcBef>
                <a:spcPts val="0"/>
              </a:spcBef>
              <a:spcAft>
                <a:spcPts val="600"/>
              </a:spcAft>
              <a:defRPr/>
            </a:pPr>
            <a:r>
              <a:rPr kumimoji="0" lang="en-US" altLang="ja-JP" sz="2200" dirty="0">
                <a:latin typeface="MS UI Gothic" pitchFamily="50" charset="-128"/>
                <a:ea typeface="MS UI Gothic" pitchFamily="50" charset="-128"/>
              </a:rPr>
              <a:t>(1)</a:t>
            </a:r>
            <a:r>
              <a:rPr kumimoji="0" lang="ja-JP" altLang="en-US" sz="2200" dirty="0">
                <a:latin typeface="MS UI Gothic" pitchFamily="50" charset="-128"/>
                <a:ea typeface="MS UI Gothic" pitchFamily="50" charset="-128"/>
              </a:rPr>
              <a:t>　</a:t>
            </a:r>
            <a:r>
              <a:rPr kumimoji="0" lang="ja-JP" altLang="en-US" sz="2200" dirty="0">
                <a:solidFill>
                  <a:srgbClr val="0070C0"/>
                </a:solidFill>
                <a:latin typeface="MS UI Gothic" pitchFamily="50" charset="-128"/>
                <a:ea typeface="MS UI Gothic" pitchFamily="50" charset="-128"/>
              </a:rPr>
              <a:t>特定入院期間と薬剤等包括項目の算定ルール</a:t>
            </a:r>
            <a:endParaRPr kumimoji="0" lang="en-US" altLang="ja-JP" sz="2200" dirty="0">
              <a:solidFill>
                <a:srgbClr val="0070C0"/>
              </a:solidFill>
              <a:latin typeface="MS UI Gothic" pitchFamily="50" charset="-128"/>
              <a:ea typeface="MS UI Gothic" pitchFamily="50" charset="-128"/>
            </a:endParaRPr>
          </a:p>
          <a:p>
            <a:pPr marL="450850" indent="261938" fontAlgn="auto">
              <a:spcBef>
                <a:spcPts val="0"/>
              </a:spcBef>
              <a:spcAft>
                <a:spcPts val="600"/>
              </a:spcAft>
              <a:defRPr/>
            </a:pPr>
            <a:r>
              <a:rPr kumimoji="0" lang="ja-JP" altLang="en-US" sz="2200" dirty="0">
                <a:latin typeface="MS UI Gothic" pitchFamily="50" charset="-128"/>
                <a:ea typeface="MS UI Gothic" pitchFamily="50" charset="-128"/>
              </a:rPr>
              <a:t>化学療法を特定入院期間内に実施していないにも係らず、「化学療法あり」等の診断群分類により算定する場合は、当該化学療法薬は別途算定できないこととする。</a:t>
            </a:r>
          </a:p>
          <a:p>
            <a:pPr marL="450850" indent="-273050" fontAlgn="auto">
              <a:spcBef>
                <a:spcPts val="0"/>
              </a:spcBef>
              <a:spcAft>
                <a:spcPts val="600"/>
              </a:spcAft>
              <a:defRPr/>
            </a:pPr>
            <a:r>
              <a:rPr kumimoji="0" lang="en-US" altLang="ja-JP" sz="2200" dirty="0">
                <a:latin typeface="MS UI Gothic" pitchFamily="50" charset="-128"/>
                <a:ea typeface="MS UI Gothic" pitchFamily="50" charset="-128"/>
              </a:rPr>
              <a:t>(2)</a:t>
            </a:r>
            <a:r>
              <a:rPr kumimoji="0" lang="ja-JP" altLang="en-US" sz="2200" dirty="0">
                <a:latin typeface="MS UI Gothic" pitchFamily="50" charset="-128"/>
                <a:ea typeface="MS UI Gothic" pitchFamily="50" charset="-128"/>
              </a:rPr>
              <a:t>　診断群分類点数表の点数設定方法</a:t>
            </a:r>
          </a:p>
          <a:p>
            <a:pPr marL="450850" indent="261938" fontAlgn="auto">
              <a:spcBef>
                <a:spcPts val="0"/>
              </a:spcBef>
              <a:spcAft>
                <a:spcPts val="600"/>
              </a:spcAft>
              <a:defRPr/>
            </a:pPr>
            <a:r>
              <a:rPr kumimoji="0" lang="ja-JP" altLang="en-US" sz="2200" dirty="0">
                <a:latin typeface="MS UI Gothic" pitchFamily="50" charset="-128"/>
                <a:ea typeface="MS UI Gothic" pitchFamily="50" charset="-128"/>
              </a:rPr>
              <a:t>特定の診断群分類について、在院日数遷延を防止する観点から、</a:t>
            </a:r>
            <a:r>
              <a:rPr kumimoji="0" lang="ja-JP" altLang="en-US" sz="2200" dirty="0">
                <a:solidFill>
                  <a:srgbClr val="0070C0"/>
                </a:solidFill>
                <a:latin typeface="MS UI Gothic" pitchFamily="50" charset="-128"/>
                <a:ea typeface="MS UI Gothic" pitchFamily="50" charset="-128"/>
              </a:rPr>
              <a:t>入院基本料を除く薬剤費等包括範囲の点数を入院期間</a:t>
            </a:r>
            <a:r>
              <a:rPr kumimoji="0" lang="en-US" altLang="ja-JP" sz="2200" dirty="0">
                <a:solidFill>
                  <a:srgbClr val="0070C0"/>
                </a:solidFill>
                <a:latin typeface="MS UI Gothic" pitchFamily="50" charset="-128"/>
                <a:ea typeface="MS UI Gothic" pitchFamily="50" charset="-128"/>
              </a:rPr>
              <a:t>Ⅰ</a:t>
            </a:r>
            <a:r>
              <a:rPr kumimoji="0" lang="ja-JP" altLang="en-US" sz="2200" dirty="0">
                <a:solidFill>
                  <a:srgbClr val="0070C0"/>
                </a:solidFill>
                <a:latin typeface="MS UI Gothic" pitchFamily="50" charset="-128"/>
                <a:ea typeface="MS UI Gothic" pitchFamily="50" charset="-128"/>
              </a:rPr>
              <a:t>の点数に組込む設定を試行的に導入</a:t>
            </a:r>
            <a:r>
              <a:rPr kumimoji="0" lang="ja-JP" altLang="en-US" sz="2200" dirty="0">
                <a:latin typeface="MS UI Gothic" pitchFamily="50" charset="-128"/>
                <a:ea typeface="MS UI Gothic" pitchFamily="50" charset="-128"/>
              </a:rPr>
              <a:t>する。また、これらに合せて、</a:t>
            </a:r>
            <a:r>
              <a:rPr kumimoji="0" lang="en-US" altLang="ja-JP" sz="2200" dirty="0">
                <a:latin typeface="MS UI Gothic" pitchFamily="50" charset="-128"/>
                <a:ea typeface="MS UI Gothic" pitchFamily="50" charset="-128"/>
              </a:rPr>
              <a:t>DPC/PDPS</a:t>
            </a:r>
            <a:r>
              <a:rPr kumimoji="0" lang="ja-JP" altLang="en-US" sz="2200" dirty="0">
                <a:latin typeface="MS UI Gothic" pitchFamily="50" charset="-128"/>
                <a:ea typeface="MS UI Gothic" pitchFamily="50" charset="-128"/>
              </a:rPr>
              <a:t>対象施設数の増加や調査の通年化によるデータ数の大幅な増加と、今後の調整係数廃止に伴うより精緻な報酬設定等に対応するための定額報酬計算方式の整理と必要な見直しを行う。</a:t>
            </a:r>
          </a:p>
          <a:p>
            <a:pPr marL="450850" indent="-273050" fontAlgn="auto">
              <a:spcBef>
                <a:spcPts val="0"/>
              </a:spcBef>
              <a:spcAft>
                <a:spcPts val="600"/>
              </a:spcAft>
              <a:defRPr/>
            </a:pPr>
            <a:r>
              <a:rPr kumimoji="0" lang="en-US" altLang="ja-JP" sz="2200" dirty="0">
                <a:latin typeface="MS UI Gothic" pitchFamily="50" charset="-128"/>
                <a:ea typeface="MS UI Gothic" pitchFamily="50" charset="-128"/>
              </a:rPr>
              <a:t>(3)</a:t>
            </a:r>
            <a:r>
              <a:rPr kumimoji="0" lang="ja-JP" altLang="en-US" sz="2200" dirty="0">
                <a:latin typeface="MS UI Gothic" pitchFamily="50" charset="-128"/>
                <a:ea typeface="MS UI Gothic" pitchFamily="50" charset="-128"/>
              </a:rPr>
              <a:t>　その他</a:t>
            </a:r>
          </a:p>
          <a:p>
            <a:pPr marL="450850" indent="261938" fontAlgn="auto">
              <a:spcBef>
                <a:spcPts val="0"/>
              </a:spcBef>
              <a:spcAft>
                <a:spcPts val="0"/>
              </a:spcAft>
              <a:defRPr/>
            </a:pPr>
            <a:r>
              <a:rPr kumimoji="0" lang="ja-JP" altLang="en-US" sz="2200" dirty="0">
                <a:solidFill>
                  <a:srgbClr val="0070C0"/>
                </a:solidFill>
                <a:latin typeface="MS UI Gothic" pitchFamily="50" charset="-128"/>
                <a:ea typeface="MS UI Gothic" pitchFamily="50" charset="-128"/>
              </a:rPr>
              <a:t>診断群分類点数表の適用患者の明確化と高額な新規検査等への対応</a:t>
            </a:r>
            <a:r>
              <a:rPr kumimoji="0" lang="ja-JP" altLang="en-US" sz="2200" dirty="0">
                <a:latin typeface="MS UI Gothic" pitchFamily="50" charset="-128"/>
                <a:ea typeface="MS UI Gothic" pitchFamily="50" charset="-128"/>
              </a:rPr>
              <a:t>を実施する。</a:t>
            </a:r>
          </a:p>
        </p:txBody>
      </p:sp>
      <p:sp>
        <p:nvSpPr>
          <p:cNvPr id="9" name="タイトル 2"/>
          <p:cNvSpPr>
            <a:spLocks noGrp="1"/>
          </p:cNvSpPr>
          <p:nvPr>
            <p:ph type="title"/>
          </p:nvPr>
        </p:nvSpPr>
        <p:spPr>
          <a:xfrm>
            <a:off x="457200" y="116632"/>
            <a:ext cx="8229600" cy="1008112"/>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DPC/PDPS</a:t>
            </a: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（急性期入院医療の診断群分類に</a:t>
            </a:r>
            <a: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基づく定額報酬算定制度）の見直し</a:t>
            </a:r>
            <a:endParaRPr lang="ja-JP" altLang="en-US" sz="24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C423FA5B-3B12-4FD7-B2CF-A94677F3616D}" type="slidenum">
              <a:rPr lang="en-US" sz="1400">
                <a:effectLst>
                  <a:outerShdw blurRad="38100" dist="38100" dir="2700000" algn="tl">
                    <a:srgbClr val="000000">
                      <a:alpha val="43137"/>
                    </a:srgbClr>
                  </a:outerShdw>
                </a:effectLst>
              </a:rPr>
              <a:pPr algn="r">
                <a:defRPr/>
              </a:pPr>
              <a:t>395</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1484784"/>
            <a:ext cx="8136904" cy="4032448"/>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r>
              <a:rPr kumimoji="0" lang="ja-JP" altLang="en-US" sz="2800" dirty="0">
                <a:latin typeface="MS UI Gothic" pitchFamily="50" charset="-128"/>
                <a:ea typeface="MS UI Gothic" pitchFamily="50" charset="-128"/>
              </a:rPr>
              <a:t>◆外来診療に係るデータの提出</a:t>
            </a:r>
            <a:endParaRPr kumimoji="0" lang="en-US" altLang="ja-JP" sz="2800" dirty="0">
              <a:latin typeface="MS UI Gothic" pitchFamily="50" charset="-128"/>
              <a:ea typeface="MS UI Gothic" pitchFamily="50" charset="-128"/>
            </a:endParaRPr>
          </a:p>
          <a:p>
            <a:pPr fontAlgn="auto">
              <a:spcBef>
                <a:spcPts val="0"/>
              </a:spcBef>
              <a:spcAft>
                <a:spcPts val="0"/>
              </a:spcAft>
              <a:defRPr/>
            </a:pPr>
            <a:endParaRPr kumimoji="0" lang="ja-JP" altLang="en-US" sz="2800" dirty="0">
              <a:latin typeface="MS UI Gothic" pitchFamily="50" charset="-128"/>
              <a:ea typeface="MS UI Gothic" pitchFamily="50" charset="-128"/>
            </a:endParaRPr>
          </a:p>
          <a:p>
            <a:pPr marL="177800" indent="273050" fontAlgn="auto">
              <a:spcBef>
                <a:spcPts val="0"/>
              </a:spcBef>
              <a:spcAft>
                <a:spcPts val="0"/>
              </a:spcAft>
              <a:defRPr/>
            </a:pPr>
            <a:r>
              <a:rPr kumimoji="0" lang="ja-JP" altLang="en-US" sz="2800" dirty="0">
                <a:solidFill>
                  <a:srgbClr val="0070C0"/>
                </a:solidFill>
                <a:latin typeface="MS UI Gothic" pitchFamily="50" charset="-128"/>
                <a:ea typeface="MS UI Gothic" pitchFamily="50" charset="-128"/>
              </a:rPr>
              <a:t>外来診療における出来高点数情報を新たな調査項目として加える。</a:t>
            </a:r>
            <a:r>
              <a:rPr kumimoji="0" lang="ja-JP" altLang="en-US" sz="2800" dirty="0">
                <a:latin typeface="MS UI Gothic" pitchFamily="50" charset="-128"/>
                <a:ea typeface="MS UI Gothic" pitchFamily="50" charset="-128"/>
              </a:rPr>
              <a:t>ＤＰＣ病院</a:t>
            </a:r>
            <a:r>
              <a:rPr kumimoji="0" lang="en-US" altLang="ja-JP" sz="2800" dirty="0">
                <a:latin typeface="MS UI Gothic" pitchFamily="50" charset="-128"/>
                <a:ea typeface="MS UI Gothic" pitchFamily="50" charset="-128"/>
              </a:rPr>
              <a:t>Ⅰ</a:t>
            </a:r>
            <a:r>
              <a:rPr kumimoji="0" lang="ja-JP" altLang="en-US" sz="2800" dirty="0">
                <a:latin typeface="MS UI Gothic" pitchFamily="50" charset="-128"/>
                <a:ea typeface="MS UI Gothic" pitchFamily="50" charset="-128"/>
              </a:rPr>
              <a:t>群とＤＰＣ病院</a:t>
            </a:r>
            <a:r>
              <a:rPr kumimoji="0" lang="en-US" altLang="ja-JP" sz="2800" dirty="0">
                <a:latin typeface="MS UI Gothic" pitchFamily="50" charset="-128"/>
                <a:ea typeface="MS UI Gothic" pitchFamily="50" charset="-128"/>
              </a:rPr>
              <a:t>Ⅱ</a:t>
            </a:r>
            <a:r>
              <a:rPr kumimoji="0" lang="ja-JP" altLang="en-US" sz="2800" dirty="0">
                <a:latin typeface="MS UI Gothic" pitchFamily="50" charset="-128"/>
                <a:ea typeface="MS UI Gothic" pitchFamily="50" charset="-128"/>
              </a:rPr>
              <a:t>群の施設については提出を必須とし、ＤＰＣ病院</a:t>
            </a:r>
            <a:r>
              <a:rPr kumimoji="0" lang="en-US" altLang="ja-JP" sz="2800" dirty="0">
                <a:latin typeface="MS UI Gothic" pitchFamily="50" charset="-128"/>
                <a:ea typeface="MS UI Gothic" pitchFamily="50" charset="-128"/>
              </a:rPr>
              <a:t>Ⅲ</a:t>
            </a:r>
            <a:r>
              <a:rPr kumimoji="0" lang="ja-JP" altLang="en-US" sz="2800" dirty="0">
                <a:latin typeface="MS UI Gothic" pitchFamily="50" charset="-128"/>
                <a:ea typeface="MS UI Gothic" pitchFamily="50" charset="-128"/>
              </a:rPr>
              <a:t>群の施設については、任意提出とする。なお、これらの対応と、データ提出加算の新設と合わせて、係数の取扱いについて整理する。</a:t>
            </a:r>
          </a:p>
        </p:txBody>
      </p:sp>
      <p:sp>
        <p:nvSpPr>
          <p:cNvPr id="9" name="タイトル 2"/>
          <p:cNvSpPr>
            <a:spLocks noGrp="1"/>
          </p:cNvSpPr>
          <p:nvPr>
            <p:ph type="title"/>
          </p:nvPr>
        </p:nvSpPr>
        <p:spPr>
          <a:xfrm>
            <a:off x="457200" y="116632"/>
            <a:ext cx="8229600" cy="1008112"/>
          </a:xfrm>
          <a:prstGeom prst="round2DiagRect">
            <a:avLst/>
          </a:prstGeom>
          <a:solidFill>
            <a:schemeClr val="accent2">
              <a:lumMod val="40000"/>
              <a:lumOff val="60000"/>
            </a:schemeClr>
          </a:solidFill>
          <a:scene3d>
            <a:camera prst="orthographicFront"/>
            <a:lightRig rig="threePt" dir="t"/>
          </a:scene3d>
          <a:sp3d>
            <a:bevelT w="114300" prst="artDeco"/>
          </a:sp3d>
        </p:spPr>
        <p:txBody>
          <a:bodyPr anchor="ctr">
            <a:noAutofit/>
          </a:bodyPr>
          <a:lstStyle/>
          <a:p>
            <a:pPr algn="ctr" eaLnBrk="1" fontAlgn="auto" hangingPunct="1">
              <a:spcBef>
                <a:spcPts val="0"/>
              </a:spcBef>
              <a:spcAft>
                <a:spcPts val="0"/>
              </a:spcAft>
              <a:defRPr/>
            </a:pPr>
            <a: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DPC/PDPS</a:t>
            </a: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（急性期入院医療の診断群分類に</a:t>
            </a:r>
            <a: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
            </a:r>
            <a:br>
              <a:rPr lang="en-US" altLang="ja-JP"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br>
            <a:r>
              <a:rPr lang="ja-JP" altLang="en-US" sz="2400" dirty="0" smtClean="0">
                <a:solidFill>
                  <a:schemeClr val="tx1">
                    <a:alpha val="10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基づく定額報酬算定制度）の見直し</a:t>
            </a:r>
            <a:endParaRPr lang="ja-JP" altLang="en-US" sz="2400" spc="50" dirty="0">
              <a:ln w="13500">
                <a:solidFill>
                  <a:schemeClr val="accent1">
                    <a:shade val="2500"/>
                    <a:alpha val="6500"/>
                  </a:schemeClr>
                </a:solidFill>
                <a:prstDash val="solid"/>
              </a:ln>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8" name="スライド番号プレースホルダ 7"/>
          <p:cNvSpPr>
            <a:spLocks noGrp="1"/>
          </p:cNvSpPr>
          <p:nvPr>
            <p:ph type="sldNum" sz="quarter" idx="11"/>
          </p:nvPr>
        </p:nvSpPr>
        <p:spPr>
          <a:xfrm>
            <a:off x="6840538" y="6480175"/>
            <a:ext cx="2133600" cy="339725"/>
          </a:xfrm>
        </p:spPr>
        <p:txBody>
          <a:bodyPr/>
          <a:lstStyle/>
          <a:p>
            <a:pPr algn="r">
              <a:defRPr/>
            </a:pPr>
            <a:fld id="{539488F0-A560-4683-988F-EEFEF99C4A79}" type="slidenum">
              <a:rPr lang="en-US" sz="1400">
                <a:effectLst>
                  <a:outerShdw blurRad="38100" dist="38100" dir="2700000" algn="tl">
                    <a:srgbClr val="000000">
                      <a:alpha val="43137"/>
                    </a:srgbClr>
                  </a:outerShdw>
                </a:effectLst>
              </a:rPr>
              <a:pPr algn="r">
                <a:defRPr/>
              </a:pPr>
              <a:t>396</a:t>
            </a:fld>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ctrTitle"/>
          </p:nvPr>
        </p:nvSpPr>
        <p:spPr>
          <a:xfrm>
            <a:off x="611188" y="0"/>
            <a:ext cx="7772400" cy="504825"/>
          </a:xfrm>
        </p:spPr>
        <p:txBody>
          <a:bodyPr/>
          <a:lstStyle/>
          <a:p>
            <a:pPr eaLnBrk="1" hangingPunct="1"/>
            <a:r>
              <a:rPr lang="ja-JP" altLang="en-US" sz="2800" smtClean="0">
                <a:ea typeface="HG創英角ｺﾞｼｯｸUB" pitchFamily="49" charset="-128"/>
              </a:rPr>
              <a:t>改定の基本方針</a:t>
            </a:r>
          </a:p>
        </p:txBody>
      </p:sp>
      <p:sp>
        <p:nvSpPr>
          <p:cNvPr id="53250" name="Rectangle 3"/>
          <p:cNvSpPr>
            <a:spLocks noGrp="1" noChangeArrowheads="1"/>
          </p:cNvSpPr>
          <p:nvPr>
            <p:ph type="subTitle" idx="1"/>
          </p:nvPr>
        </p:nvSpPr>
        <p:spPr>
          <a:xfrm>
            <a:off x="323850" y="549275"/>
            <a:ext cx="8640763" cy="646113"/>
          </a:xfrm>
          <a:solidFill>
            <a:srgbClr val="FFFF00"/>
          </a:solidFill>
          <a:ln>
            <a:solidFill>
              <a:schemeClr val="tx1"/>
            </a:solidFill>
          </a:ln>
        </p:spPr>
        <p:txBody>
          <a:bodyPr/>
          <a:lstStyle/>
          <a:p>
            <a:pPr algn="l" eaLnBrk="1" hangingPunct="1">
              <a:lnSpc>
                <a:spcPct val="90000"/>
              </a:lnSpc>
              <a:spcBef>
                <a:spcPct val="0"/>
              </a:spcBef>
            </a:pPr>
            <a:r>
              <a:rPr lang="ja-JP" altLang="en-US" sz="2000" smtClean="0"/>
              <a:t>社会保障・税一体改革成案の確実な実現に向けた最初の第一歩</a:t>
            </a:r>
          </a:p>
          <a:p>
            <a:pPr algn="l" eaLnBrk="1" hangingPunct="1">
              <a:lnSpc>
                <a:spcPct val="90000"/>
              </a:lnSpc>
              <a:spcBef>
                <a:spcPct val="0"/>
              </a:spcBef>
            </a:pPr>
            <a:r>
              <a:rPr lang="ja-JP" altLang="en-US" sz="2000" smtClean="0"/>
              <a:t>「２０２５年のあるべき医療・介護の姿」を念頭に置いた取組を行う</a:t>
            </a:r>
          </a:p>
        </p:txBody>
      </p:sp>
      <p:sp>
        <p:nvSpPr>
          <p:cNvPr id="53251" name="Rectangle 4"/>
          <p:cNvSpPr>
            <a:spLocks noChangeArrowheads="1"/>
          </p:cNvSpPr>
          <p:nvPr/>
        </p:nvSpPr>
        <p:spPr bwMode="auto">
          <a:xfrm>
            <a:off x="323850" y="3716338"/>
            <a:ext cx="8640763" cy="2901950"/>
          </a:xfrm>
          <a:prstGeom prst="rect">
            <a:avLst/>
          </a:prstGeom>
          <a:gradFill rotWithShape="1">
            <a:gsLst>
              <a:gs pos="0">
                <a:srgbClr val="CCFFFF"/>
              </a:gs>
              <a:gs pos="100000">
                <a:schemeClr val="bg1"/>
              </a:gs>
            </a:gsLst>
            <a:lin ang="5400000" scaled="1"/>
          </a:gradFill>
          <a:ln w="9525">
            <a:solidFill>
              <a:srgbClr val="000000"/>
            </a:solidFill>
            <a:miter lim="800000"/>
            <a:headEnd/>
            <a:tailEnd/>
          </a:ln>
        </p:spPr>
        <p:txBody>
          <a:bodyPr>
            <a:spAutoFit/>
          </a:bodyPr>
          <a:lstStyle/>
          <a:p>
            <a:pPr algn="ctr">
              <a:lnSpc>
                <a:spcPct val="85000"/>
              </a:lnSpc>
            </a:pPr>
            <a:r>
              <a:rPr lang="en-US" altLang="ja-JP">
                <a:solidFill>
                  <a:srgbClr val="000000"/>
                </a:solidFill>
                <a:latin typeface="HG創英角ｺﾞｼｯｸUB" pitchFamily="49" charset="-128"/>
                <a:ea typeface="HG創英角ｺﾞｼｯｸUB" pitchFamily="49" charset="-128"/>
              </a:rPr>
              <a:t>《</a:t>
            </a:r>
            <a:r>
              <a:rPr lang="ja-JP" altLang="en-US">
                <a:solidFill>
                  <a:srgbClr val="000000"/>
                </a:solidFill>
                <a:latin typeface="HG創英角ｺﾞｼｯｸUB" pitchFamily="49" charset="-128"/>
                <a:ea typeface="HG創英角ｺﾞｼｯｸUB" pitchFamily="49" charset="-128"/>
              </a:rPr>
              <a:t>社保審 医療部会・医療保険部会 基本方針（２つの重点課題と４つの視点）</a:t>
            </a:r>
            <a:r>
              <a:rPr lang="en-US" altLang="ja-JP">
                <a:solidFill>
                  <a:srgbClr val="000000"/>
                </a:solidFill>
                <a:latin typeface="HG創英角ｺﾞｼｯｸUB" pitchFamily="49" charset="-128"/>
                <a:ea typeface="HG創英角ｺﾞｼｯｸUB" pitchFamily="49" charset="-128"/>
              </a:rPr>
              <a:t>》</a:t>
            </a:r>
            <a:endParaRPr lang="ja-JP" altLang="en-US">
              <a:solidFill>
                <a:srgbClr val="000000"/>
              </a:solidFill>
              <a:latin typeface="HG創英角ｺﾞｼｯｸUB" pitchFamily="49" charset="-128"/>
              <a:ea typeface="HG創英角ｺﾞｼｯｸUB" pitchFamily="49" charset="-128"/>
            </a:endParaRPr>
          </a:p>
          <a:p>
            <a:pPr>
              <a:lnSpc>
                <a:spcPct val="85000"/>
              </a:lnSpc>
            </a:pPr>
            <a:r>
              <a:rPr lang="en-US" altLang="ja-JP">
                <a:solidFill>
                  <a:srgbClr val="000000"/>
                </a:solidFill>
              </a:rPr>
              <a:t>【</a:t>
            </a:r>
            <a:r>
              <a:rPr lang="ja-JP" altLang="en-US">
                <a:solidFill>
                  <a:srgbClr val="000000"/>
                </a:solidFill>
              </a:rPr>
              <a:t>重点課題</a:t>
            </a:r>
            <a:r>
              <a:rPr lang="en-US" altLang="ja-JP">
                <a:solidFill>
                  <a:srgbClr val="000000"/>
                </a:solidFill>
              </a:rPr>
              <a:t>】</a:t>
            </a:r>
          </a:p>
          <a:p>
            <a:pPr>
              <a:lnSpc>
                <a:spcPct val="85000"/>
              </a:lnSpc>
            </a:pPr>
            <a:r>
              <a:rPr lang="ja-JP" altLang="en-US">
                <a:solidFill>
                  <a:srgbClr val="000000"/>
                </a:solidFill>
              </a:rPr>
              <a:t>１　急性期医療の適切な提供に向けた病院勤務医等の負担の大きな医療従事者の負担　</a:t>
            </a:r>
          </a:p>
          <a:p>
            <a:pPr>
              <a:lnSpc>
                <a:spcPct val="85000"/>
              </a:lnSpc>
            </a:pPr>
            <a:r>
              <a:rPr lang="ja-JP" altLang="en-US">
                <a:solidFill>
                  <a:srgbClr val="000000"/>
                </a:solidFill>
              </a:rPr>
              <a:t>　軽減</a:t>
            </a:r>
          </a:p>
          <a:p>
            <a:pPr>
              <a:lnSpc>
                <a:spcPct val="85000"/>
              </a:lnSpc>
            </a:pPr>
            <a:r>
              <a:rPr lang="ja-JP" altLang="en-US">
                <a:solidFill>
                  <a:srgbClr val="000000"/>
                </a:solidFill>
              </a:rPr>
              <a:t>２　医療と介護の役割分担の明確化と地域における連携体制の強化の推進及び地域生</a:t>
            </a:r>
          </a:p>
          <a:p>
            <a:pPr>
              <a:lnSpc>
                <a:spcPct val="85000"/>
              </a:lnSpc>
            </a:pPr>
            <a:r>
              <a:rPr lang="ja-JP" altLang="en-US">
                <a:solidFill>
                  <a:srgbClr val="000000"/>
                </a:solidFill>
              </a:rPr>
              <a:t>　活を支える在宅医療等の充実</a:t>
            </a:r>
          </a:p>
          <a:p>
            <a:pPr>
              <a:lnSpc>
                <a:spcPct val="85000"/>
              </a:lnSpc>
            </a:pPr>
            <a:r>
              <a:rPr lang="en-US" altLang="ja-JP">
                <a:solidFill>
                  <a:srgbClr val="000000"/>
                </a:solidFill>
              </a:rPr>
              <a:t>【</a:t>
            </a:r>
            <a:r>
              <a:rPr lang="ja-JP" altLang="en-US">
                <a:solidFill>
                  <a:srgbClr val="000000"/>
                </a:solidFill>
              </a:rPr>
              <a:t>４つの視点</a:t>
            </a:r>
            <a:r>
              <a:rPr lang="en-US" altLang="ja-JP">
                <a:solidFill>
                  <a:srgbClr val="000000"/>
                </a:solidFill>
              </a:rPr>
              <a:t>】</a:t>
            </a:r>
          </a:p>
          <a:p>
            <a:pPr>
              <a:lnSpc>
                <a:spcPct val="85000"/>
              </a:lnSpc>
            </a:pPr>
            <a:r>
              <a:rPr lang="en-US" altLang="ja-JP">
                <a:solidFill>
                  <a:srgbClr val="000000"/>
                </a:solidFill>
              </a:rPr>
              <a:t>Ⅰ</a:t>
            </a:r>
            <a:r>
              <a:rPr lang="ja-JP" altLang="en-US">
                <a:solidFill>
                  <a:srgbClr val="000000"/>
                </a:solidFill>
              </a:rPr>
              <a:t>　充実が求められる分野を適切に評価していく視点</a:t>
            </a:r>
          </a:p>
          <a:p>
            <a:pPr>
              <a:lnSpc>
                <a:spcPct val="85000"/>
              </a:lnSpc>
            </a:pPr>
            <a:r>
              <a:rPr lang="en-US" altLang="ja-JP">
                <a:solidFill>
                  <a:srgbClr val="000000"/>
                </a:solidFill>
              </a:rPr>
              <a:t>Ⅱ</a:t>
            </a:r>
            <a:r>
              <a:rPr lang="ja-JP" altLang="en-US">
                <a:solidFill>
                  <a:srgbClr val="000000"/>
                </a:solidFill>
              </a:rPr>
              <a:t>　患者からみて分かりやすく納得でき、安心・安全で、生活の質にも配慮した医療を実</a:t>
            </a:r>
          </a:p>
          <a:p>
            <a:pPr>
              <a:lnSpc>
                <a:spcPct val="85000"/>
              </a:lnSpc>
            </a:pPr>
            <a:r>
              <a:rPr lang="ja-JP" altLang="en-US">
                <a:solidFill>
                  <a:srgbClr val="000000"/>
                </a:solidFill>
              </a:rPr>
              <a:t>　現する視点</a:t>
            </a:r>
          </a:p>
          <a:p>
            <a:pPr>
              <a:lnSpc>
                <a:spcPct val="85000"/>
              </a:lnSpc>
            </a:pPr>
            <a:r>
              <a:rPr lang="en-US" altLang="ja-JP">
                <a:solidFill>
                  <a:srgbClr val="000000"/>
                </a:solidFill>
              </a:rPr>
              <a:t>Ⅲ</a:t>
            </a:r>
            <a:r>
              <a:rPr lang="ja-JP" altLang="en-US">
                <a:solidFill>
                  <a:srgbClr val="000000"/>
                </a:solidFill>
              </a:rPr>
              <a:t>　医療機能の分化と連携等を通じて、質が高く効率的な医療を実現する視点</a:t>
            </a:r>
          </a:p>
          <a:p>
            <a:pPr>
              <a:lnSpc>
                <a:spcPct val="85000"/>
              </a:lnSpc>
            </a:pPr>
            <a:r>
              <a:rPr lang="en-US" altLang="ja-JP">
                <a:solidFill>
                  <a:srgbClr val="000000"/>
                </a:solidFill>
              </a:rPr>
              <a:t>Ⅳ</a:t>
            </a:r>
            <a:r>
              <a:rPr lang="ja-JP" altLang="en-US">
                <a:solidFill>
                  <a:srgbClr val="000000"/>
                </a:solidFill>
              </a:rPr>
              <a:t>　効率化余地があると思われる領域を適正化する視点</a:t>
            </a:r>
          </a:p>
        </p:txBody>
      </p:sp>
      <p:sp>
        <p:nvSpPr>
          <p:cNvPr id="3077" name="Rectangle 5"/>
          <p:cNvSpPr>
            <a:spLocks noChangeArrowheads="1"/>
          </p:cNvSpPr>
          <p:nvPr/>
        </p:nvSpPr>
        <p:spPr bwMode="auto">
          <a:xfrm>
            <a:off x="323850" y="1268413"/>
            <a:ext cx="8640763" cy="2376487"/>
          </a:xfrm>
          <a:prstGeom prst="rect">
            <a:avLst/>
          </a:prstGeom>
          <a:gradFill rotWithShape="1">
            <a:gsLst>
              <a:gs pos="0">
                <a:srgbClr val="99CCFF"/>
              </a:gs>
              <a:gs pos="50000">
                <a:schemeClr val="bg1"/>
              </a:gs>
              <a:gs pos="100000">
                <a:srgbClr val="99CCFF"/>
              </a:gs>
            </a:gsLst>
            <a:lin ang="5400000" scaled="1"/>
          </a:gradFill>
          <a:ln w="12700">
            <a:solidFill>
              <a:schemeClr val="tx1"/>
            </a:solidFill>
            <a:miter lim="800000"/>
            <a:headEnd/>
            <a:tailEnd/>
          </a:ln>
          <a:effectLst/>
          <a:extLst/>
        </p:spPr>
        <p:txBody>
          <a:bodyPr/>
          <a:lstStyle/>
          <a:p>
            <a:pPr algn="ctr">
              <a:lnSpc>
                <a:spcPct val="90000"/>
              </a:lnSpc>
              <a:defRPr/>
            </a:pPr>
            <a:r>
              <a:rPr lang="en-US" altLang="ja-JP">
                <a:solidFill>
                  <a:srgbClr val="000000"/>
                </a:solidFill>
                <a:latin typeface="Arial"/>
                <a:ea typeface="HG創英角ｺﾞｼｯｸUB" pitchFamily="49" charset="-128"/>
              </a:rPr>
              <a:t>《</a:t>
            </a:r>
            <a:r>
              <a:rPr lang="ja-JP" altLang="en-US">
                <a:solidFill>
                  <a:srgbClr val="000000"/>
                </a:solidFill>
                <a:latin typeface="Arial"/>
                <a:ea typeface="HG創英角ｺﾞｼｯｸUB" pitchFamily="49" charset="-128"/>
              </a:rPr>
              <a:t>財務大臣と厚生労働大臣　合意（重点項目）</a:t>
            </a:r>
            <a:r>
              <a:rPr lang="ja-JP" altLang="en-US">
                <a:solidFill>
                  <a:srgbClr val="000000"/>
                </a:solidFill>
                <a:latin typeface="Arial"/>
                <a:ea typeface="ＭＳ Ｐゴシック"/>
              </a:rPr>
              <a:t>［</a:t>
            </a:r>
            <a:r>
              <a:rPr lang="en-US" altLang="ja-JP">
                <a:solidFill>
                  <a:srgbClr val="000000"/>
                </a:solidFill>
                <a:latin typeface="ＭＳ Ｐゴシック" pitchFamily="50" charset="-128"/>
                <a:ea typeface="ＭＳ Ｐゴシック"/>
              </a:rPr>
              <a:t>12</a:t>
            </a:r>
            <a:r>
              <a:rPr lang="ja-JP" altLang="en-US">
                <a:solidFill>
                  <a:srgbClr val="000000"/>
                </a:solidFill>
                <a:latin typeface="ＭＳ Ｐゴシック" pitchFamily="50" charset="-128"/>
                <a:ea typeface="ＭＳ Ｐゴシック"/>
              </a:rPr>
              <a:t>月</a:t>
            </a:r>
            <a:r>
              <a:rPr lang="en-US" altLang="ja-JP">
                <a:solidFill>
                  <a:srgbClr val="000000"/>
                </a:solidFill>
                <a:latin typeface="ＭＳ Ｐゴシック" pitchFamily="50" charset="-128"/>
                <a:ea typeface="ＭＳ Ｐゴシック"/>
              </a:rPr>
              <a:t>21</a:t>
            </a:r>
            <a:r>
              <a:rPr lang="ja-JP" altLang="en-US">
                <a:solidFill>
                  <a:srgbClr val="000000"/>
                </a:solidFill>
                <a:latin typeface="ＭＳ Ｐゴシック" pitchFamily="50" charset="-128"/>
                <a:ea typeface="ＭＳ Ｐゴシック"/>
              </a:rPr>
              <a:t>日</a:t>
            </a:r>
            <a:r>
              <a:rPr lang="ja-JP" altLang="en-US">
                <a:solidFill>
                  <a:srgbClr val="000000"/>
                </a:solidFill>
                <a:latin typeface="Arial"/>
                <a:ea typeface="ＭＳ Ｐゴシック"/>
              </a:rPr>
              <a:t>］ </a:t>
            </a:r>
            <a:r>
              <a:rPr lang="en-US" altLang="ja-JP">
                <a:solidFill>
                  <a:srgbClr val="000000"/>
                </a:solidFill>
                <a:latin typeface="Arial"/>
                <a:ea typeface="HG創英角ｺﾞｼｯｸUB" pitchFamily="49" charset="-128"/>
              </a:rPr>
              <a:t>》</a:t>
            </a:r>
          </a:p>
          <a:p>
            <a:pPr>
              <a:lnSpc>
                <a:spcPct val="90000"/>
              </a:lnSpc>
              <a:defRPr/>
            </a:pPr>
            <a:r>
              <a:rPr lang="ja-JP" altLang="en-US">
                <a:solidFill>
                  <a:srgbClr val="000000"/>
                </a:solidFill>
                <a:latin typeface="Arial"/>
                <a:ea typeface="ＭＳ Ｐゴシック"/>
              </a:rPr>
              <a:t>　下記の３項目に</a:t>
            </a:r>
            <a:r>
              <a:rPr lang="ja-JP" altLang="en-US">
                <a:solidFill>
                  <a:srgbClr val="0000FF"/>
                </a:solidFill>
                <a:latin typeface="Arial"/>
                <a:ea typeface="ＭＳ Ｐゴシック"/>
              </a:rPr>
              <a:t>重点的に配分</a:t>
            </a:r>
            <a:r>
              <a:rPr lang="ja-JP" altLang="en-US">
                <a:solidFill>
                  <a:srgbClr val="000000"/>
                </a:solidFill>
                <a:latin typeface="Arial"/>
                <a:ea typeface="ＭＳ Ｐゴシック"/>
              </a:rPr>
              <a:t>する</a:t>
            </a:r>
          </a:p>
          <a:p>
            <a:pPr>
              <a:lnSpc>
                <a:spcPct val="90000"/>
              </a:lnSpc>
              <a:defRPr/>
            </a:pPr>
            <a:r>
              <a:rPr lang="ja-JP" altLang="en-US">
                <a:solidFill>
                  <a:srgbClr val="000000"/>
                </a:solidFill>
                <a:latin typeface="Arial"/>
                <a:ea typeface="ＭＳ Ｐゴシック"/>
              </a:rPr>
              <a:t>○　救急、産科、小児、外科等の急性期医療を適切に提供し続けることができるよう、</a:t>
            </a:r>
          </a:p>
          <a:p>
            <a:pPr>
              <a:lnSpc>
                <a:spcPct val="90000"/>
              </a:lnSpc>
              <a:defRPr/>
            </a:pPr>
            <a:r>
              <a:rPr lang="ja-JP" altLang="en-US">
                <a:solidFill>
                  <a:srgbClr val="000000"/>
                </a:solidFill>
                <a:latin typeface="Arial"/>
                <a:ea typeface="ＭＳ Ｐゴシック"/>
              </a:rPr>
              <a:t>　病院勤務医等の負担の大きな</a:t>
            </a:r>
            <a:r>
              <a:rPr lang="ja-JP" altLang="en-US">
                <a:solidFill>
                  <a:srgbClr val="FF0000"/>
                </a:solidFill>
                <a:latin typeface="Arial"/>
                <a:ea typeface="ＭＳ Ｐゴシック"/>
              </a:rPr>
              <a:t>医療従事者の負担軽減・処遇改善</a:t>
            </a:r>
            <a:r>
              <a:rPr lang="ja-JP" altLang="en-US">
                <a:solidFill>
                  <a:srgbClr val="000000"/>
                </a:solidFill>
                <a:latin typeface="Arial"/>
                <a:ea typeface="ＭＳ Ｐゴシック"/>
              </a:rPr>
              <a:t>の一層の推進を図る 　○　</a:t>
            </a:r>
            <a:r>
              <a:rPr lang="ja-JP" altLang="en-US">
                <a:solidFill>
                  <a:srgbClr val="FF0000"/>
                </a:solidFill>
                <a:latin typeface="Arial"/>
                <a:ea typeface="ＭＳ Ｐゴシック"/>
              </a:rPr>
              <a:t>地域医療の再生</a:t>
            </a:r>
            <a:r>
              <a:rPr lang="ja-JP" altLang="en-US">
                <a:solidFill>
                  <a:srgbClr val="000000"/>
                </a:solidFill>
                <a:latin typeface="Arial"/>
                <a:ea typeface="ＭＳ Ｐゴシック"/>
              </a:rPr>
              <a:t>を図る観点から、早期の在宅療養への移行や地域生活の復帰に</a:t>
            </a:r>
          </a:p>
          <a:p>
            <a:pPr>
              <a:lnSpc>
                <a:spcPct val="90000"/>
              </a:lnSpc>
              <a:defRPr/>
            </a:pPr>
            <a:r>
              <a:rPr lang="ja-JP" altLang="en-US">
                <a:solidFill>
                  <a:srgbClr val="000000"/>
                </a:solidFill>
                <a:latin typeface="Arial"/>
                <a:ea typeface="ＭＳ Ｐゴシック"/>
              </a:rPr>
              <a:t>　向けた取組の推進など医療と介護等との機能分化や円滑な連携を強化するとともに、</a:t>
            </a:r>
          </a:p>
          <a:p>
            <a:pPr>
              <a:lnSpc>
                <a:spcPct val="90000"/>
              </a:lnSpc>
              <a:defRPr/>
            </a:pPr>
            <a:r>
              <a:rPr lang="ja-JP" altLang="en-US">
                <a:solidFill>
                  <a:srgbClr val="000000"/>
                </a:solidFill>
                <a:latin typeface="Arial"/>
                <a:ea typeface="ＭＳ Ｐゴシック"/>
              </a:rPr>
              <a:t>　地域生活を支える在宅医療の充実を図る</a:t>
            </a:r>
          </a:p>
          <a:p>
            <a:pPr>
              <a:lnSpc>
                <a:spcPct val="90000"/>
              </a:lnSpc>
              <a:defRPr/>
            </a:pPr>
            <a:r>
              <a:rPr lang="ja-JP" altLang="en-US">
                <a:solidFill>
                  <a:srgbClr val="000000"/>
                </a:solidFill>
                <a:latin typeface="Arial"/>
                <a:ea typeface="ＭＳ Ｐゴシック"/>
              </a:rPr>
              <a:t>○　がん治療、認知症治療などの推進のため、これらの領域における</a:t>
            </a:r>
            <a:r>
              <a:rPr lang="ja-JP" altLang="en-US">
                <a:solidFill>
                  <a:srgbClr val="FF0000"/>
                </a:solidFill>
                <a:latin typeface="Arial"/>
                <a:ea typeface="ＭＳ Ｐゴシック"/>
              </a:rPr>
              <a:t>医療技術の進歩</a:t>
            </a:r>
          </a:p>
          <a:p>
            <a:pPr>
              <a:lnSpc>
                <a:spcPct val="90000"/>
              </a:lnSpc>
              <a:defRPr/>
            </a:pPr>
            <a:r>
              <a:rPr lang="ja-JP" altLang="en-US">
                <a:solidFill>
                  <a:srgbClr val="FF0000"/>
                </a:solidFill>
                <a:latin typeface="Arial"/>
                <a:ea typeface="ＭＳ Ｐゴシック"/>
              </a:rPr>
              <a:t>　の促進と導入</a:t>
            </a:r>
            <a:r>
              <a:rPr lang="ja-JP" altLang="en-US">
                <a:solidFill>
                  <a:srgbClr val="000000"/>
                </a:solidFill>
                <a:latin typeface="Arial"/>
                <a:ea typeface="ＭＳ Ｐゴシック"/>
              </a:rPr>
              <a:t>を図ることができるよう、その評価の充実を図る</a:t>
            </a:r>
          </a:p>
        </p:txBody>
      </p:sp>
      <p:sp>
        <p:nvSpPr>
          <p:cNvPr id="53253" name="Rectangle 2"/>
          <p:cNvSpPr>
            <a:spLocks noChangeArrowheads="1"/>
          </p:cNvSpPr>
          <p:nvPr/>
        </p:nvSpPr>
        <p:spPr bwMode="auto">
          <a:xfrm>
            <a:off x="7740650" y="3933825"/>
            <a:ext cx="1292225" cy="360363"/>
          </a:xfrm>
          <a:prstGeom prst="rect">
            <a:avLst/>
          </a:prstGeom>
          <a:noFill/>
          <a:ln w="9525">
            <a:noFill/>
            <a:miter lim="800000"/>
            <a:headEnd/>
            <a:tailEnd/>
          </a:ln>
        </p:spPr>
        <p:txBody>
          <a:bodyPr anchor="ctr"/>
          <a:lstStyle/>
          <a:p>
            <a:pPr algn="ctr"/>
            <a:r>
              <a:rPr lang="ja-JP" altLang="en-US">
                <a:solidFill>
                  <a:srgbClr val="000000"/>
                </a:solidFill>
                <a:latin typeface="ＭＳ Ｐゴシック" charset="-128"/>
              </a:rPr>
              <a:t>［</a:t>
            </a:r>
            <a:r>
              <a:rPr lang="en-US" altLang="ja-JP">
                <a:solidFill>
                  <a:srgbClr val="000000"/>
                </a:solidFill>
                <a:latin typeface="ＭＳ Ｐゴシック" charset="-128"/>
              </a:rPr>
              <a:t>12</a:t>
            </a:r>
            <a:r>
              <a:rPr lang="ja-JP" altLang="en-US">
                <a:solidFill>
                  <a:srgbClr val="000000"/>
                </a:solidFill>
                <a:latin typeface="ＭＳ Ｐゴシック" charset="-128"/>
              </a:rPr>
              <a:t>月</a:t>
            </a:r>
            <a:r>
              <a:rPr lang="en-US" altLang="ja-JP">
                <a:solidFill>
                  <a:srgbClr val="000000"/>
                </a:solidFill>
                <a:latin typeface="ＭＳ Ｐゴシック" charset="-128"/>
              </a:rPr>
              <a:t>1</a:t>
            </a:r>
            <a:r>
              <a:rPr lang="ja-JP" altLang="en-US">
                <a:solidFill>
                  <a:srgbClr val="000000"/>
                </a:solidFill>
                <a:latin typeface="ＭＳ Ｐゴシック" charset="-128"/>
              </a:rPr>
              <a:t>日］</a:t>
            </a:r>
          </a:p>
        </p:txBody>
      </p:sp>
      <p:sp>
        <p:nvSpPr>
          <p:cNvPr id="40966"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6DDBCCA1-EBA5-4BC9-8925-63EEA16EDAB0}" type="slidenum">
              <a:rPr kumimoji="1" lang="en-US" altLang="ja-JP" smtClean="0"/>
              <a:pPr fontAlgn="base">
                <a:spcAft>
                  <a:spcPct val="0"/>
                </a:spcAft>
                <a:defRPr/>
              </a:pPr>
              <a:t>4</a:t>
            </a:fld>
            <a:endParaRPr kumimoji="1" lang="en-US" altLang="ja-JP" smtClean="0"/>
          </a:p>
        </p:txBody>
      </p:sp>
    </p:spTree>
    <p:extLst>
      <p:ext uri="{BB962C8B-B14F-4D97-AF65-F5344CB8AC3E}">
        <p14:creationId xmlns:p14="http://schemas.microsoft.com/office/powerpoint/2010/main" xmlns="" val="1522138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ctrTitle"/>
          </p:nvPr>
        </p:nvSpPr>
        <p:spPr>
          <a:xfrm>
            <a:off x="684213" y="115888"/>
            <a:ext cx="7772400" cy="647700"/>
          </a:xfrm>
        </p:spPr>
        <p:txBody>
          <a:bodyPr/>
          <a:lstStyle/>
          <a:p>
            <a:r>
              <a:rPr lang="ja-JP" altLang="en-US" sz="2800" smtClean="0">
                <a:ea typeface="HG創英角ｺﾞｼｯｸUB" pitchFamily="49" charset="-128"/>
              </a:rPr>
              <a:t>地域医療貢献加算</a:t>
            </a:r>
            <a:r>
              <a:rPr lang="ja-JP" altLang="en-US" sz="2800" smtClean="0">
                <a:solidFill>
                  <a:srgbClr val="6600FF"/>
                </a:solidFill>
                <a:ea typeface="HG創英角ｺﾞｼｯｸUB" pitchFamily="49" charset="-128"/>
              </a:rPr>
              <a:t>→</a:t>
            </a:r>
            <a:r>
              <a:rPr lang="ja-JP" altLang="en-US" sz="2800" smtClean="0">
                <a:ea typeface="HG創英角ｺﾞｼｯｸUB" pitchFamily="49" charset="-128"/>
              </a:rPr>
              <a:t>時間外対応加算</a:t>
            </a:r>
          </a:p>
        </p:txBody>
      </p:sp>
      <p:sp>
        <p:nvSpPr>
          <p:cNvPr id="102402"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eaLnBrk="0" fontAlgn="t" hangingPunct="0"/>
            <a:endParaRPr lang="ja-JP" altLang="en-US" sz="2000">
              <a:solidFill>
                <a:srgbClr val="000000"/>
              </a:solidFill>
            </a:endParaRPr>
          </a:p>
        </p:txBody>
      </p:sp>
      <p:sp>
        <p:nvSpPr>
          <p:cNvPr id="102403" name="Rectangle 4"/>
          <p:cNvSpPr>
            <a:spLocks noChangeArrowheads="1"/>
          </p:cNvSpPr>
          <p:nvPr/>
        </p:nvSpPr>
        <p:spPr bwMode="auto">
          <a:xfrm>
            <a:off x="250825" y="692150"/>
            <a:ext cx="8642350" cy="3816350"/>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pPr eaLnBrk="0" fontAlgn="t" hangingPunct="0">
              <a:lnSpc>
                <a:spcPct val="90000"/>
              </a:lnSpc>
            </a:pPr>
            <a:r>
              <a:rPr lang="en-US" altLang="ja-JP" sz="2000">
                <a:solidFill>
                  <a:srgbClr val="000000"/>
                </a:solidFill>
                <a:latin typeface="HG創英角ｺﾞｼｯｸUB" pitchFamily="49" charset="-128"/>
                <a:ea typeface="HG創英角ｺﾞｼｯｸUB" pitchFamily="49" charset="-128"/>
              </a:rPr>
              <a:t>《</a:t>
            </a:r>
            <a:r>
              <a:rPr lang="ja-JP" altLang="en-US" sz="2000">
                <a:solidFill>
                  <a:srgbClr val="000000"/>
                </a:solidFill>
                <a:latin typeface="HG創英角ｺﾞｼｯｸUB" pitchFamily="49" charset="-128"/>
                <a:ea typeface="HG創英角ｺﾞｼｯｸUB" pitchFamily="49" charset="-128"/>
              </a:rPr>
              <a:t>経緯</a:t>
            </a:r>
            <a:r>
              <a:rPr lang="en-US" altLang="ja-JP" sz="2000">
                <a:solidFill>
                  <a:srgbClr val="000000"/>
                </a:solidFill>
                <a:latin typeface="HG創英角ｺﾞｼｯｸUB" pitchFamily="49" charset="-128"/>
                <a:ea typeface="HG創英角ｺﾞｼｯｸUB" pitchFamily="49" charset="-128"/>
              </a:rPr>
              <a:t>》</a:t>
            </a:r>
          </a:p>
          <a:p>
            <a:pPr eaLnBrk="0" hangingPunct="0"/>
            <a:r>
              <a:rPr lang="en-US" altLang="ja-JP" sz="2000">
                <a:solidFill>
                  <a:srgbClr val="000000"/>
                </a:solidFill>
                <a:latin typeface="ＭＳ Ｐゴシック" charset="-128"/>
              </a:rPr>
              <a:t>○</a:t>
            </a:r>
            <a:r>
              <a:rPr lang="ja-JP" altLang="en-US" sz="2000">
                <a:solidFill>
                  <a:srgbClr val="000000"/>
                </a:solidFill>
                <a:latin typeface="ＭＳ Ｐゴシック" charset="-128"/>
              </a:rPr>
              <a:t>　地域医療貢献加算は、夜間・休日等に対応している診療所の評価につな</a:t>
            </a:r>
          </a:p>
          <a:p>
            <a:pPr eaLnBrk="0" hangingPunct="0"/>
            <a:r>
              <a:rPr lang="ja-JP" altLang="en-US" sz="2000">
                <a:solidFill>
                  <a:srgbClr val="000000"/>
                </a:solidFill>
                <a:latin typeface="ＭＳ Ｐゴシック" charset="-128"/>
              </a:rPr>
              <a:t>　 がっており、病院の時間外受診に対する効果も見込まれていることから、</a:t>
            </a:r>
          </a:p>
          <a:p>
            <a:pPr eaLnBrk="0" hangingPunct="0"/>
            <a:r>
              <a:rPr lang="ja-JP" altLang="en-US" sz="2000">
                <a:solidFill>
                  <a:srgbClr val="000000"/>
                </a:solidFill>
                <a:latin typeface="ＭＳ Ｐゴシック" charset="-128"/>
              </a:rPr>
              <a:t>   更なる促進のために地域医療貢献加算の再編成を行う</a:t>
            </a:r>
          </a:p>
          <a:p>
            <a:pPr eaLnBrk="0" hangingPunct="0"/>
            <a:r>
              <a:rPr lang="ja-JP" altLang="en-US" sz="2000">
                <a:solidFill>
                  <a:srgbClr val="000000"/>
                </a:solidFill>
                <a:latin typeface="ＭＳ Ｐゴシック" charset="-128"/>
              </a:rPr>
              <a:t>○　日本医師会が是正を求めた１４項目の不合理点の１つ</a:t>
            </a:r>
          </a:p>
        </p:txBody>
      </p:sp>
      <p:sp>
        <p:nvSpPr>
          <p:cNvPr id="102404" name="Text Box 5"/>
          <p:cNvSpPr txBox="1">
            <a:spLocks noChangeArrowheads="1"/>
          </p:cNvSpPr>
          <p:nvPr/>
        </p:nvSpPr>
        <p:spPr bwMode="auto">
          <a:xfrm>
            <a:off x="468313" y="2276475"/>
            <a:ext cx="8135937" cy="366713"/>
          </a:xfrm>
          <a:prstGeom prst="rect">
            <a:avLst/>
          </a:prstGeom>
          <a:noFill/>
          <a:ln w="9525">
            <a:noFill/>
            <a:miter lim="800000"/>
            <a:headEnd/>
            <a:tailEnd/>
          </a:ln>
        </p:spPr>
        <p:txBody>
          <a:bodyPr>
            <a:spAutoFit/>
          </a:bodyPr>
          <a:lstStyle/>
          <a:p>
            <a:pPr>
              <a:spcBef>
                <a:spcPct val="20000"/>
              </a:spcBef>
            </a:pPr>
            <a:endParaRPr lang="ja-JP" altLang="en-US">
              <a:solidFill>
                <a:srgbClr val="000000"/>
              </a:solidFill>
            </a:endParaRPr>
          </a:p>
        </p:txBody>
      </p:sp>
      <p:sp>
        <p:nvSpPr>
          <p:cNvPr id="102405" name="Rectangle 6"/>
          <p:cNvSpPr>
            <a:spLocks noChangeArrowheads="1"/>
          </p:cNvSpPr>
          <p:nvPr/>
        </p:nvSpPr>
        <p:spPr bwMode="auto">
          <a:xfrm>
            <a:off x="468313" y="2420938"/>
            <a:ext cx="8280400" cy="1728787"/>
          </a:xfrm>
          <a:prstGeom prst="rect">
            <a:avLst/>
          </a:prstGeom>
          <a:noFill/>
          <a:ln w="9525">
            <a:solidFill>
              <a:schemeClr val="tx1"/>
            </a:solidFill>
            <a:prstDash val="dash"/>
            <a:miter lim="800000"/>
            <a:headEnd/>
            <a:tailEnd/>
          </a:ln>
        </p:spPr>
        <p:txBody>
          <a:bodyPr/>
          <a:lstStyle/>
          <a:p>
            <a:pPr eaLnBrk="0" fontAlgn="t" hangingPunct="0"/>
            <a:r>
              <a:rPr lang="ja-JP" altLang="en-US" sz="2000">
                <a:solidFill>
                  <a:srgbClr val="000000"/>
                </a:solidFill>
              </a:rPr>
              <a:t>　すべての医療機関が地域医療に貢献していることは、今回の大震災において、多くの医療機関、医療従事者が被災地の地域医療を支援したことからも、明らかである。こうした医療機関本来の役割を評価すべく、地域医療貢献加算（診療所のみ対象）の要件をわかりやすく見直し、地域住民、患者のもっとも身近な存在である診療所をしっかりと支えていくよう強く求める</a:t>
            </a:r>
          </a:p>
        </p:txBody>
      </p:sp>
      <p:sp>
        <p:nvSpPr>
          <p:cNvPr id="102406" name="AutoShape 7"/>
          <p:cNvSpPr>
            <a:spLocks noChangeArrowheads="1"/>
          </p:cNvSpPr>
          <p:nvPr/>
        </p:nvSpPr>
        <p:spPr bwMode="auto">
          <a:xfrm>
            <a:off x="3419475" y="5157788"/>
            <a:ext cx="360363" cy="576262"/>
          </a:xfrm>
          <a:prstGeom prst="rightArrow">
            <a:avLst>
              <a:gd name="adj1" fmla="val 50000"/>
              <a:gd name="adj2" fmla="val 25000"/>
            </a:avLst>
          </a:prstGeom>
          <a:noFill/>
          <a:ln w="9525">
            <a:noFill/>
            <a:miter lim="800000"/>
            <a:headEnd/>
            <a:tailEnd/>
          </a:ln>
        </p:spPr>
        <p:txBody>
          <a:bodyPr wrap="none" anchor="ctr"/>
          <a:lstStyle/>
          <a:p>
            <a:pPr>
              <a:spcBef>
                <a:spcPct val="20000"/>
              </a:spcBef>
            </a:pPr>
            <a:endParaRPr lang="ja-JP" altLang="en-US">
              <a:solidFill>
                <a:srgbClr val="000000"/>
              </a:solidFill>
            </a:endParaRPr>
          </a:p>
        </p:txBody>
      </p:sp>
      <p:sp>
        <p:nvSpPr>
          <p:cNvPr id="89095"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C1963B38-A33A-4872-9271-252F1B210FD8}" type="slidenum">
              <a:rPr kumimoji="1" lang="en-US" altLang="ja-JP" smtClean="0"/>
              <a:pPr fontAlgn="base">
                <a:spcAft>
                  <a:spcPct val="0"/>
                </a:spcAft>
                <a:defRPr/>
              </a:pPr>
              <a:t>40</a:t>
            </a:fld>
            <a:endParaRPr kumimoji="1" lang="en-US" altLang="ja-JP" smtClean="0"/>
          </a:p>
        </p:txBody>
      </p:sp>
    </p:spTree>
    <p:extLst>
      <p:ext uri="{BB962C8B-B14F-4D97-AF65-F5344CB8AC3E}">
        <p14:creationId xmlns:p14="http://schemas.microsoft.com/office/powerpoint/2010/main" xmlns="" val="42710140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ctrTitle"/>
          </p:nvPr>
        </p:nvSpPr>
        <p:spPr>
          <a:xfrm>
            <a:off x="684213" y="115888"/>
            <a:ext cx="7772400" cy="647700"/>
          </a:xfrm>
        </p:spPr>
        <p:txBody>
          <a:bodyPr/>
          <a:lstStyle/>
          <a:p>
            <a:r>
              <a:rPr lang="ja-JP" altLang="en-US" sz="2800" smtClean="0">
                <a:ea typeface="HG創英角ｺﾞｼｯｸUB" pitchFamily="49" charset="-128"/>
              </a:rPr>
              <a:t>地域医療貢献加算</a:t>
            </a:r>
            <a:r>
              <a:rPr lang="ja-JP" altLang="en-US" sz="2800" smtClean="0">
                <a:solidFill>
                  <a:srgbClr val="6600FF"/>
                </a:solidFill>
                <a:ea typeface="HG創英角ｺﾞｼｯｸUB" pitchFamily="49" charset="-128"/>
              </a:rPr>
              <a:t>→</a:t>
            </a:r>
            <a:r>
              <a:rPr lang="ja-JP" altLang="en-US" sz="2800" smtClean="0">
                <a:ea typeface="HG創英角ｺﾞｼｯｸUB" pitchFamily="49" charset="-128"/>
              </a:rPr>
              <a:t>時間外対応加算</a:t>
            </a:r>
          </a:p>
        </p:txBody>
      </p:sp>
      <p:sp>
        <p:nvSpPr>
          <p:cNvPr id="103426"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eaLnBrk="0" fontAlgn="t" hangingPunct="0"/>
            <a:endParaRPr lang="ja-JP" altLang="en-US" sz="2000">
              <a:solidFill>
                <a:srgbClr val="000000"/>
              </a:solidFill>
            </a:endParaRPr>
          </a:p>
        </p:txBody>
      </p:sp>
      <p:sp>
        <p:nvSpPr>
          <p:cNvPr id="103427" name="Rectangle 4"/>
          <p:cNvSpPr>
            <a:spLocks noGrp="1" noChangeArrowheads="1"/>
          </p:cNvSpPr>
          <p:nvPr>
            <p:ph type="subTitle" idx="1"/>
          </p:nvPr>
        </p:nvSpPr>
        <p:spPr>
          <a:xfrm>
            <a:off x="250825" y="2420938"/>
            <a:ext cx="8640763" cy="4248150"/>
          </a:xfrm>
          <a:solidFill>
            <a:srgbClr val="CCFFCC"/>
          </a:solidFill>
          <a:ln>
            <a:solidFill>
              <a:schemeClr val="tx1"/>
            </a:solidFill>
          </a:ln>
        </p:spPr>
        <p:txBody>
          <a:bodyPr anchor="ctr"/>
          <a:lstStyle/>
          <a:p>
            <a:pPr algn="l" fontAlgn="t">
              <a:lnSpc>
                <a:spcPct val="80000"/>
              </a:lnSpc>
              <a:spcBef>
                <a:spcPct val="0"/>
              </a:spcBef>
            </a:pPr>
            <a:r>
              <a:rPr lang="ja-JP" altLang="en-US" sz="2000" dirty="0" smtClean="0">
                <a:latin typeface="ＭＳ Ｐゴシック" charset="-128"/>
              </a:rPr>
              <a:t>［算定要件］</a:t>
            </a:r>
          </a:p>
          <a:p>
            <a:pPr algn="l" fontAlgn="t">
              <a:lnSpc>
                <a:spcPct val="80000"/>
              </a:lnSpc>
              <a:spcBef>
                <a:spcPct val="0"/>
              </a:spcBef>
            </a:pPr>
            <a:r>
              <a:rPr lang="ja-JP" altLang="en-US" sz="2000" dirty="0" smtClean="0">
                <a:latin typeface="ＭＳ Ｐゴシック" charset="-128"/>
              </a:rPr>
              <a:t> 時間外対応加算１</a:t>
            </a:r>
          </a:p>
          <a:p>
            <a:pPr algn="l" fontAlgn="t">
              <a:lnSpc>
                <a:spcPct val="80000"/>
              </a:lnSpc>
              <a:spcBef>
                <a:spcPct val="0"/>
              </a:spcBef>
            </a:pPr>
            <a:r>
              <a:rPr lang="ja-JP" altLang="en-US" sz="2000" dirty="0" smtClean="0">
                <a:latin typeface="ＭＳ Ｐゴシック" charset="-128"/>
              </a:rPr>
              <a:t>　 </a:t>
            </a:r>
            <a:r>
              <a:rPr lang="ja-JP" altLang="en-US" sz="1800" dirty="0" smtClean="0">
                <a:latin typeface="ＭＳ Ｐゴシック" charset="-128"/>
              </a:rPr>
              <a:t>①　標榜時間外において</a:t>
            </a:r>
            <a:r>
              <a:rPr lang="ja-JP" altLang="en-US" sz="1800" dirty="0" smtClean="0">
                <a:solidFill>
                  <a:srgbClr val="0000FF"/>
                </a:solidFill>
                <a:latin typeface="ＭＳ Ｐゴシック" charset="-128"/>
              </a:rPr>
              <a:t>常時</a:t>
            </a:r>
            <a:r>
              <a:rPr lang="ja-JP" altLang="en-US" sz="1800" dirty="0" smtClean="0">
                <a:latin typeface="ＭＳ Ｐゴシック" charset="-128"/>
              </a:rPr>
              <a:t>、患者からの電話等による問い合わせに応じる</a:t>
            </a:r>
          </a:p>
          <a:p>
            <a:pPr algn="l" fontAlgn="t">
              <a:lnSpc>
                <a:spcPct val="80000"/>
              </a:lnSpc>
              <a:spcBef>
                <a:spcPct val="0"/>
              </a:spcBef>
            </a:pPr>
            <a:r>
              <a:rPr lang="ja-JP" altLang="en-US" sz="1800" dirty="0" smtClean="0">
                <a:latin typeface="ＭＳ Ｐゴシック" charset="-128"/>
              </a:rPr>
              <a:t>　 ②　原則として自院で対応する</a:t>
            </a:r>
            <a:endParaRPr lang="ja-JP" altLang="en-US" sz="1800" dirty="0" smtClean="0">
              <a:solidFill>
                <a:srgbClr val="0000FF"/>
              </a:solidFill>
              <a:latin typeface="ＭＳ Ｐゴシック" charset="-128"/>
            </a:endParaRPr>
          </a:p>
          <a:p>
            <a:pPr algn="l" fontAlgn="t">
              <a:lnSpc>
                <a:spcPct val="80000"/>
              </a:lnSpc>
              <a:spcBef>
                <a:spcPct val="0"/>
              </a:spcBef>
            </a:pPr>
            <a:r>
              <a:rPr lang="ja-JP" altLang="en-US" sz="2000" dirty="0" smtClean="0">
                <a:latin typeface="ＭＳ Ｐゴシック" charset="-128"/>
              </a:rPr>
              <a:t> 時間外対応加算２</a:t>
            </a:r>
            <a:endParaRPr lang="ja-JP" altLang="en-US" sz="2000" dirty="0" smtClean="0">
              <a:solidFill>
                <a:srgbClr val="0000FF"/>
              </a:solidFill>
              <a:latin typeface="ＭＳ Ｐゴシック" charset="-128"/>
            </a:endParaRPr>
          </a:p>
          <a:p>
            <a:pPr algn="l" fontAlgn="t">
              <a:lnSpc>
                <a:spcPct val="80000"/>
              </a:lnSpc>
              <a:spcBef>
                <a:spcPct val="0"/>
              </a:spcBef>
            </a:pPr>
            <a:r>
              <a:rPr lang="ja-JP" altLang="en-US" sz="2000" dirty="0" smtClean="0">
                <a:latin typeface="ＭＳ Ｐゴシック" charset="-128"/>
              </a:rPr>
              <a:t>   </a:t>
            </a:r>
            <a:r>
              <a:rPr lang="ja-JP" altLang="en-US" sz="1800" dirty="0" smtClean="0">
                <a:latin typeface="ＭＳ Ｐゴシック" charset="-128"/>
              </a:rPr>
              <a:t>①　標榜時間外の</a:t>
            </a:r>
            <a:r>
              <a:rPr lang="ja-JP" altLang="en-US" sz="1800" dirty="0" smtClean="0">
                <a:solidFill>
                  <a:srgbClr val="0000FF"/>
                </a:solidFill>
                <a:latin typeface="ＭＳ Ｐゴシック" charset="-128"/>
              </a:rPr>
              <a:t>準夜帯</a:t>
            </a:r>
            <a:r>
              <a:rPr lang="ja-JP" altLang="en-US" sz="1800" dirty="0" smtClean="0">
                <a:latin typeface="ＭＳ Ｐゴシック" charset="-128"/>
              </a:rPr>
              <a:t>において、患者からの電話等による問い合わせに応じる</a:t>
            </a:r>
          </a:p>
          <a:p>
            <a:pPr algn="l" fontAlgn="t">
              <a:lnSpc>
                <a:spcPct val="80000"/>
              </a:lnSpc>
              <a:spcBef>
                <a:spcPct val="0"/>
              </a:spcBef>
            </a:pPr>
            <a:r>
              <a:rPr lang="ja-JP" altLang="en-US" sz="1800" dirty="0" smtClean="0">
                <a:latin typeface="ＭＳ Ｐゴシック" charset="-128"/>
              </a:rPr>
              <a:t>　　　休日、深夜又は早朝は留守番電話等で対応しても差し支えない</a:t>
            </a:r>
          </a:p>
          <a:p>
            <a:pPr algn="l" fontAlgn="t">
              <a:lnSpc>
                <a:spcPct val="80000"/>
              </a:lnSpc>
              <a:spcBef>
                <a:spcPct val="0"/>
              </a:spcBef>
            </a:pPr>
            <a:r>
              <a:rPr lang="ja-JP" altLang="en-US" sz="1800" dirty="0" smtClean="0">
                <a:latin typeface="ＭＳ Ｐゴシック" charset="-128"/>
              </a:rPr>
              <a:t>　 ②　原則として自院で対応する</a:t>
            </a:r>
            <a:endParaRPr lang="ja-JP" altLang="en-US" sz="1800" dirty="0" smtClean="0">
              <a:solidFill>
                <a:srgbClr val="0000FF"/>
              </a:solidFill>
              <a:latin typeface="ＭＳ Ｐゴシック" charset="-128"/>
            </a:endParaRPr>
          </a:p>
          <a:p>
            <a:pPr algn="l" fontAlgn="t">
              <a:lnSpc>
                <a:spcPct val="80000"/>
              </a:lnSpc>
              <a:spcBef>
                <a:spcPct val="0"/>
              </a:spcBef>
            </a:pPr>
            <a:r>
              <a:rPr lang="ja-JP" altLang="en-US" sz="2000" dirty="0" smtClean="0">
                <a:latin typeface="ＭＳ Ｐゴシック" charset="-128"/>
              </a:rPr>
              <a:t> 時間外対応加算３</a:t>
            </a:r>
          </a:p>
          <a:p>
            <a:pPr algn="l" fontAlgn="t">
              <a:lnSpc>
                <a:spcPct val="80000"/>
              </a:lnSpc>
              <a:spcBef>
                <a:spcPct val="0"/>
              </a:spcBef>
            </a:pPr>
            <a:r>
              <a:rPr lang="ja-JP" altLang="en-US" sz="2000" dirty="0" smtClean="0">
                <a:latin typeface="ＭＳ Ｐゴシック" charset="-128"/>
              </a:rPr>
              <a:t>   </a:t>
            </a:r>
            <a:r>
              <a:rPr lang="ja-JP" altLang="en-US" sz="1800" dirty="0" smtClean="0">
                <a:latin typeface="ＭＳ Ｐゴシック" charset="-128"/>
              </a:rPr>
              <a:t>①　地域の医療機関と</a:t>
            </a:r>
            <a:r>
              <a:rPr lang="ja-JP" altLang="en-US" sz="1800" dirty="0" smtClean="0">
                <a:solidFill>
                  <a:srgbClr val="0000FF"/>
                </a:solidFill>
                <a:latin typeface="ＭＳ Ｐゴシック" charset="-128"/>
              </a:rPr>
              <a:t>輪番</a:t>
            </a:r>
            <a:r>
              <a:rPr lang="ja-JP" altLang="en-US" sz="1800" dirty="0" smtClean="0">
                <a:latin typeface="ＭＳ Ｐゴシック" charset="-128"/>
              </a:rPr>
              <a:t>による連携を行い、当番日の標榜時間外の</a:t>
            </a:r>
            <a:r>
              <a:rPr lang="ja-JP" altLang="en-US" sz="1800" dirty="0" smtClean="0">
                <a:solidFill>
                  <a:srgbClr val="0000FF"/>
                </a:solidFill>
                <a:latin typeface="ＭＳ Ｐゴシック" charset="-128"/>
              </a:rPr>
              <a:t>準夜帯</a:t>
            </a:r>
            <a:r>
              <a:rPr lang="ja-JP" altLang="en-US" sz="1800" dirty="0" smtClean="0">
                <a:latin typeface="ＭＳ Ｐゴシック" charset="-128"/>
              </a:rPr>
              <a:t>におい</a:t>
            </a:r>
          </a:p>
          <a:p>
            <a:pPr algn="l" fontAlgn="t">
              <a:lnSpc>
                <a:spcPct val="80000"/>
              </a:lnSpc>
              <a:spcBef>
                <a:spcPct val="0"/>
              </a:spcBef>
            </a:pPr>
            <a:r>
              <a:rPr lang="ja-JP" altLang="en-US" sz="1800" dirty="0" smtClean="0">
                <a:latin typeface="ＭＳ Ｐゴシック" charset="-128"/>
              </a:rPr>
              <a:t>　　　て、患者からの電話等による問い合わせに応じる。当番日の深夜又は早朝は留守</a:t>
            </a:r>
          </a:p>
          <a:p>
            <a:pPr algn="l" fontAlgn="t">
              <a:lnSpc>
                <a:spcPct val="80000"/>
              </a:lnSpc>
              <a:spcBef>
                <a:spcPct val="0"/>
              </a:spcBef>
            </a:pPr>
            <a:r>
              <a:rPr lang="ja-JP" altLang="en-US" sz="1800" dirty="0" smtClean="0">
                <a:latin typeface="ＭＳ Ｐゴシック" charset="-128"/>
              </a:rPr>
              <a:t>　　　番電話等で対応しても差し支えない</a:t>
            </a:r>
          </a:p>
          <a:p>
            <a:pPr algn="l" fontAlgn="t">
              <a:lnSpc>
                <a:spcPct val="80000"/>
              </a:lnSpc>
              <a:spcBef>
                <a:spcPct val="0"/>
              </a:spcBef>
            </a:pPr>
            <a:r>
              <a:rPr lang="ja-JP" altLang="en-US" sz="1800" dirty="0" smtClean="0">
                <a:latin typeface="ＭＳ Ｐゴシック" charset="-128"/>
              </a:rPr>
              <a:t>　 ②　当番日は原則として自院で対応する</a:t>
            </a:r>
          </a:p>
          <a:p>
            <a:pPr algn="l" fontAlgn="t">
              <a:lnSpc>
                <a:spcPct val="80000"/>
              </a:lnSpc>
              <a:spcBef>
                <a:spcPct val="0"/>
              </a:spcBef>
            </a:pPr>
            <a:r>
              <a:rPr lang="ja-JP" altLang="en-US" sz="1800" dirty="0" smtClean="0">
                <a:latin typeface="ＭＳ Ｐゴシック" charset="-128"/>
              </a:rPr>
              <a:t>　 ③　連携する医療機関は</a:t>
            </a:r>
            <a:r>
              <a:rPr lang="ja-JP" altLang="en-US" sz="1800" dirty="0" smtClean="0">
                <a:solidFill>
                  <a:srgbClr val="0000FF"/>
                </a:solidFill>
                <a:latin typeface="ＭＳ Ｐゴシック" charset="-128"/>
              </a:rPr>
              <a:t>自院を含め３以下</a:t>
            </a:r>
            <a:r>
              <a:rPr lang="ja-JP" altLang="en-US" sz="1800" dirty="0" smtClean="0">
                <a:latin typeface="ＭＳ Ｐゴシック" charset="-128"/>
              </a:rPr>
              <a:t>とする</a:t>
            </a:r>
          </a:p>
          <a:p>
            <a:pPr algn="l" fontAlgn="t">
              <a:lnSpc>
                <a:spcPct val="80000"/>
              </a:lnSpc>
              <a:spcBef>
                <a:spcPct val="0"/>
              </a:spcBef>
            </a:pPr>
            <a:r>
              <a:rPr lang="ja-JP" altLang="en-US" sz="1800" dirty="0" smtClean="0">
                <a:latin typeface="ＭＳ Ｐゴシック" charset="-128"/>
              </a:rPr>
              <a:t>　 ④　連携に関する情報は、院内に掲示するとともに患者へ説明する</a:t>
            </a:r>
          </a:p>
          <a:p>
            <a:pPr algn="l" fontAlgn="t">
              <a:lnSpc>
                <a:spcPct val="75000"/>
              </a:lnSpc>
              <a:spcBef>
                <a:spcPct val="0"/>
              </a:spcBef>
            </a:pPr>
            <a:r>
              <a:rPr lang="ja-JP" altLang="en-US" sz="1800" dirty="0" smtClean="0">
                <a:latin typeface="ＭＳ Ｐゴシック" charset="-128"/>
              </a:rPr>
              <a:t> </a:t>
            </a:r>
            <a:r>
              <a:rPr lang="ja-JP" altLang="en-US" sz="1800" dirty="0" smtClean="0">
                <a:solidFill>
                  <a:srgbClr val="FF0000"/>
                </a:solidFill>
                <a:latin typeface="ＭＳ Ｐゴシック" charset="-128"/>
              </a:rPr>
              <a:t>☆　問い合わせに応じる患者は新規初診患者ではなく、継続的に受診している患者</a:t>
            </a:r>
          </a:p>
          <a:p>
            <a:pPr algn="l" fontAlgn="t">
              <a:lnSpc>
                <a:spcPct val="75000"/>
              </a:lnSpc>
              <a:spcBef>
                <a:spcPct val="0"/>
              </a:spcBef>
            </a:pPr>
            <a:r>
              <a:rPr lang="ja-JP" altLang="en-US" sz="1800" dirty="0" smtClean="0">
                <a:solidFill>
                  <a:srgbClr val="FF0000"/>
                </a:solidFill>
                <a:latin typeface="ＭＳ Ｐゴシック" charset="-128"/>
              </a:rPr>
              <a:t>　　　地域医療貢献加算を届出している診療所は時間外対応加算２を満たす場合、</a:t>
            </a:r>
          </a:p>
          <a:p>
            <a:pPr algn="l" fontAlgn="t">
              <a:lnSpc>
                <a:spcPct val="75000"/>
              </a:lnSpc>
              <a:spcBef>
                <a:spcPct val="0"/>
              </a:spcBef>
            </a:pPr>
            <a:r>
              <a:rPr lang="ja-JP" altLang="en-US" sz="1800" dirty="0" smtClean="0">
                <a:solidFill>
                  <a:srgbClr val="FF0000"/>
                </a:solidFill>
                <a:latin typeface="ＭＳ Ｐゴシック" charset="-128"/>
              </a:rPr>
              <a:t>　　改めて届出の必要はない</a:t>
            </a:r>
          </a:p>
        </p:txBody>
      </p:sp>
      <p:sp>
        <p:nvSpPr>
          <p:cNvPr id="103428" name="AutoShape 5"/>
          <p:cNvSpPr>
            <a:spLocks noChangeArrowheads="1"/>
          </p:cNvSpPr>
          <p:nvPr/>
        </p:nvSpPr>
        <p:spPr bwMode="auto">
          <a:xfrm>
            <a:off x="3419475" y="5157788"/>
            <a:ext cx="360363" cy="576262"/>
          </a:xfrm>
          <a:prstGeom prst="rightArrow">
            <a:avLst>
              <a:gd name="adj1" fmla="val 50000"/>
              <a:gd name="adj2" fmla="val 25000"/>
            </a:avLst>
          </a:prstGeom>
          <a:noFill/>
          <a:ln w="9525">
            <a:noFill/>
            <a:miter lim="800000"/>
            <a:headEnd/>
            <a:tailEnd/>
          </a:ln>
        </p:spPr>
        <p:txBody>
          <a:bodyPr wrap="none" anchor="ctr"/>
          <a:lstStyle/>
          <a:p>
            <a:pPr>
              <a:spcBef>
                <a:spcPct val="20000"/>
              </a:spcBef>
            </a:pPr>
            <a:endParaRPr lang="ja-JP" altLang="en-US">
              <a:solidFill>
                <a:srgbClr val="000000"/>
              </a:solidFill>
            </a:endParaRPr>
          </a:p>
        </p:txBody>
      </p:sp>
      <p:sp>
        <p:nvSpPr>
          <p:cNvPr id="103429" name="Rectangle 6"/>
          <p:cNvSpPr>
            <a:spLocks noChangeArrowheads="1"/>
          </p:cNvSpPr>
          <p:nvPr/>
        </p:nvSpPr>
        <p:spPr bwMode="auto">
          <a:xfrm>
            <a:off x="250825" y="692150"/>
            <a:ext cx="8642350" cy="1657350"/>
          </a:xfrm>
          <a:prstGeom prst="rect">
            <a:avLst/>
          </a:prstGeom>
          <a:solidFill>
            <a:srgbClr val="CCFFCC"/>
          </a:solidFill>
          <a:ln w="9525">
            <a:solidFill>
              <a:schemeClr val="tx1"/>
            </a:solidFill>
            <a:miter lim="800000"/>
            <a:headEnd/>
            <a:tailEnd/>
          </a:ln>
        </p:spPr>
        <p:txBody>
          <a:bodyPr/>
          <a:lstStyle/>
          <a:p>
            <a:pPr eaLnBrk="0" fontAlgn="t" hangingPunct="0">
              <a:lnSpc>
                <a:spcPct val="80000"/>
              </a:lnSpc>
            </a:pPr>
            <a:r>
              <a:rPr lang="en-US" altLang="ja-JP" sz="2000">
                <a:solidFill>
                  <a:srgbClr val="000000"/>
                </a:solidFill>
                <a:latin typeface="HG創英角ｺﾞｼｯｸUB" pitchFamily="49" charset="-128"/>
                <a:ea typeface="HG創英角ｺﾞｼｯｸUB" pitchFamily="49" charset="-128"/>
              </a:rPr>
              <a:t>《</a:t>
            </a:r>
            <a:r>
              <a:rPr lang="ja-JP" altLang="en-US" sz="2000">
                <a:solidFill>
                  <a:srgbClr val="000000"/>
                </a:solidFill>
                <a:latin typeface="HG創英角ｺﾞｼｯｸUB" pitchFamily="49" charset="-128"/>
                <a:ea typeface="HG創英角ｺﾞｼｯｸUB" pitchFamily="49" charset="-128"/>
              </a:rPr>
              <a:t>改定内容</a:t>
            </a:r>
            <a:r>
              <a:rPr lang="en-US" altLang="ja-JP" sz="2000">
                <a:solidFill>
                  <a:srgbClr val="000000"/>
                </a:solidFill>
                <a:latin typeface="HG創英角ｺﾞｼｯｸUB" pitchFamily="49" charset="-128"/>
                <a:ea typeface="HG創英角ｺﾞｼｯｸUB" pitchFamily="49" charset="-128"/>
              </a:rPr>
              <a:t>》</a:t>
            </a:r>
          </a:p>
          <a:p>
            <a:pPr eaLnBrk="0" fontAlgn="t" hangingPunct="0">
              <a:lnSpc>
                <a:spcPct val="95000"/>
              </a:lnSpc>
            </a:pPr>
            <a:r>
              <a:rPr lang="ja-JP" altLang="en-US">
                <a:solidFill>
                  <a:srgbClr val="000000"/>
                </a:solidFill>
              </a:rPr>
              <a:t>　</a:t>
            </a:r>
            <a:r>
              <a:rPr lang="ja-JP" altLang="en-US">
                <a:solidFill>
                  <a:srgbClr val="FF0000"/>
                </a:solidFill>
              </a:rPr>
              <a:t>自院の患者への時間外対応</a:t>
            </a:r>
            <a:r>
              <a:rPr lang="ja-JP" altLang="en-US">
                <a:solidFill>
                  <a:srgbClr val="000000"/>
                </a:solidFill>
              </a:rPr>
              <a:t>であることが確認された上、</a:t>
            </a:r>
            <a:r>
              <a:rPr lang="ja-JP" altLang="en-US">
                <a:solidFill>
                  <a:srgbClr val="FF0000"/>
                </a:solidFill>
                <a:latin typeface="ＭＳ Ｐゴシック" charset="-128"/>
              </a:rPr>
              <a:t>分かりやすい名称</a:t>
            </a:r>
            <a:r>
              <a:rPr lang="ja-JP" altLang="en-US">
                <a:solidFill>
                  <a:srgbClr val="000000"/>
                </a:solidFill>
                <a:latin typeface="ＭＳ Ｐゴシック" charset="-128"/>
              </a:rPr>
              <a:t>に変更するとともに、さらなる推進のため評価体系を見直す</a:t>
            </a:r>
          </a:p>
          <a:p>
            <a:pPr eaLnBrk="0" fontAlgn="t" hangingPunct="0">
              <a:lnSpc>
                <a:spcPct val="95000"/>
              </a:lnSpc>
            </a:pPr>
            <a:r>
              <a:rPr lang="ja-JP" altLang="en-US">
                <a:solidFill>
                  <a:srgbClr val="000000"/>
                </a:solidFill>
                <a:latin typeface="ＭＳ Ｐゴシック" charset="-128"/>
              </a:rPr>
              <a:t>　                                        　　　 時間外対応加算１：</a:t>
            </a:r>
            <a:r>
              <a:rPr lang="ja-JP" altLang="en-US">
                <a:solidFill>
                  <a:srgbClr val="FF0000"/>
                </a:solidFill>
                <a:latin typeface="ＭＳ Ｐゴシック" charset="-128"/>
              </a:rPr>
              <a:t>５点</a:t>
            </a:r>
            <a:r>
              <a:rPr lang="en-US" altLang="ja-JP">
                <a:solidFill>
                  <a:srgbClr val="0000FF"/>
                </a:solidFill>
                <a:latin typeface="ＭＳ Ｐゴシック" charset="-128"/>
              </a:rPr>
              <a:t>(</a:t>
            </a:r>
            <a:r>
              <a:rPr lang="ja-JP" altLang="en-US">
                <a:solidFill>
                  <a:srgbClr val="0000FF"/>
                </a:solidFill>
                <a:latin typeface="ＭＳ Ｐゴシック" charset="-128"/>
              </a:rPr>
              <a:t>常時対応）</a:t>
            </a:r>
          </a:p>
          <a:p>
            <a:pPr eaLnBrk="0" fontAlgn="t" hangingPunct="0">
              <a:lnSpc>
                <a:spcPct val="95000"/>
              </a:lnSpc>
            </a:pPr>
            <a:r>
              <a:rPr lang="ja-JP" altLang="en-US">
                <a:solidFill>
                  <a:srgbClr val="000000"/>
                </a:solidFill>
                <a:latin typeface="ＭＳ Ｐゴシック" charset="-128"/>
              </a:rPr>
              <a:t>    　地域医療貢献加算：３点 　       時間外対応加算２：</a:t>
            </a:r>
            <a:r>
              <a:rPr lang="ja-JP" altLang="en-US">
                <a:solidFill>
                  <a:srgbClr val="FF0000"/>
                </a:solidFill>
                <a:latin typeface="ＭＳ Ｐゴシック" charset="-128"/>
              </a:rPr>
              <a:t>３点</a:t>
            </a:r>
            <a:r>
              <a:rPr lang="ja-JP" altLang="en-US">
                <a:solidFill>
                  <a:srgbClr val="0000FF"/>
                </a:solidFill>
                <a:latin typeface="ＭＳ Ｐゴシック" charset="-128"/>
              </a:rPr>
              <a:t>（準夜帯対応）</a:t>
            </a:r>
          </a:p>
          <a:p>
            <a:pPr eaLnBrk="0" fontAlgn="t" hangingPunct="0">
              <a:lnSpc>
                <a:spcPct val="95000"/>
              </a:lnSpc>
            </a:pPr>
            <a:r>
              <a:rPr lang="ja-JP" altLang="en-US">
                <a:solidFill>
                  <a:srgbClr val="000000"/>
                </a:solidFill>
                <a:latin typeface="ＭＳ Ｐゴシック" charset="-128"/>
              </a:rPr>
              <a:t>　　　　　　　　　　　　　　　　　　　     　 時間外対応加算３：</a:t>
            </a:r>
            <a:r>
              <a:rPr lang="ja-JP" altLang="en-US">
                <a:solidFill>
                  <a:srgbClr val="FF0000"/>
                </a:solidFill>
                <a:latin typeface="ＭＳ Ｐゴシック" charset="-128"/>
              </a:rPr>
              <a:t>１点</a:t>
            </a:r>
            <a:r>
              <a:rPr lang="ja-JP" altLang="en-US">
                <a:solidFill>
                  <a:srgbClr val="0000FF"/>
                </a:solidFill>
                <a:latin typeface="ＭＳ Ｐゴシック" charset="-128"/>
              </a:rPr>
              <a:t>（輪番制）</a:t>
            </a:r>
          </a:p>
        </p:txBody>
      </p:sp>
      <p:sp>
        <p:nvSpPr>
          <p:cNvPr id="103430" name="AutoShape 7"/>
          <p:cNvSpPr>
            <a:spLocks noChangeArrowheads="1"/>
          </p:cNvSpPr>
          <p:nvPr/>
        </p:nvSpPr>
        <p:spPr bwMode="auto">
          <a:xfrm>
            <a:off x="3276600" y="1484313"/>
            <a:ext cx="431800" cy="792162"/>
          </a:xfrm>
          <a:prstGeom prst="rightArrow">
            <a:avLst>
              <a:gd name="adj1" fmla="val 50000"/>
              <a:gd name="adj2" fmla="val 25000"/>
            </a:avLst>
          </a:prstGeom>
          <a:solidFill>
            <a:srgbClr val="0000FF"/>
          </a:solidFill>
          <a:ln w="9525" algn="ctr">
            <a:solidFill>
              <a:srgbClr val="0000FF"/>
            </a:solidFill>
            <a:miter lim="800000"/>
            <a:headEnd/>
            <a:tailEnd/>
          </a:ln>
        </p:spPr>
        <p:txBody>
          <a:bodyPr wrap="none" anchor="ctr"/>
          <a:lstStyle/>
          <a:p>
            <a:pPr>
              <a:spcBef>
                <a:spcPct val="20000"/>
              </a:spcBef>
            </a:pPr>
            <a:endParaRPr lang="ja-JP" altLang="en-US">
              <a:solidFill>
                <a:srgbClr val="000000"/>
              </a:solidFill>
            </a:endParaRPr>
          </a:p>
        </p:txBody>
      </p:sp>
      <p:sp>
        <p:nvSpPr>
          <p:cNvPr id="90119"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829D4741-E23C-4929-8D6C-10B7BF82C518}" type="slidenum">
              <a:rPr kumimoji="1" lang="en-US" altLang="ja-JP" smtClean="0"/>
              <a:pPr fontAlgn="base">
                <a:spcAft>
                  <a:spcPct val="0"/>
                </a:spcAft>
                <a:defRPr/>
              </a:pPr>
              <a:t>41</a:t>
            </a:fld>
            <a:endParaRPr kumimoji="1" lang="en-US" altLang="ja-JP" smtClean="0"/>
          </a:p>
        </p:txBody>
      </p:sp>
    </p:spTree>
    <p:extLst>
      <p:ext uri="{BB962C8B-B14F-4D97-AF65-F5344CB8AC3E}">
        <p14:creationId xmlns:p14="http://schemas.microsoft.com/office/powerpoint/2010/main" xmlns="" val="30910291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2124075" y="2565400"/>
            <a:ext cx="4752975" cy="641350"/>
          </a:xfrm>
          <a:prstGeom prst="rect">
            <a:avLst/>
          </a:prstGeom>
          <a:noFill/>
          <a:ln w="9525">
            <a:noFill/>
            <a:miter lim="800000"/>
            <a:headEnd/>
            <a:tailEnd/>
          </a:ln>
        </p:spPr>
        <p:txBody>
          <a:bodyPr wrap="none" lIns="90000" tIns="46800" rIns="90000" bIns="46800">
            <a:spAutoFit/>
          </a:bodyPr>
          <a:lstStyle/>
          <a:p>
            <a:r>
              <a:rPr lang="ja-JP" altLang="en-US" sz="3600">
                <a:solidFill>
                  <a:srgbClr val="000000"/>
                </a:solidFill>
                <a:ea typeface="HG創英角ｺﾞｼｯｸUB" pitchFamily="49" charset="-128"/>
              </a:rPr>
              <a:t>後発医薬品の使用促進</a:t>
            </a:r>
          </a:p>
        </p:txBody>
      </p:sp>
      <p:sp>
        <p:nvSpPr>
          <p:cNvPr id="91138"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5C0DB96F-E4A5-4C4C-88FA-7941701FB7AB}" type="slidenum">
              <a:rPr kumimoji="1" lang="en-US" altLang="ja-JP" smtClean="0"/>
              <a:pPr fontAlgn="base">
                <a:spcAft>
                  <a:spcPct val="0"/>
                </a:spcAft>
                <a:defRPr/>
              </a:pPr>
              <a:t>42</a:t>
            </a:fld>
            <a:endParaRPr kumimoji="1" lang="en-US" altLang="ja-JP" smtClean="0"/>
          </a:p>
        </p:txBody>
      </p:sp>
    </p:spTree>
    <p:extLst>
      <p:ext uri="{BB962C8B-B14F-4D97-AF65-F5344CB8AC3E}">
        <p14:creationId xmlns:p14="http://schemas.microsoft.com/office/powerpoint/2010/main" xmlns="" val="20485498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ctrTitle"/>
          </p:nvPr>
        </p:nvSpPr>
        <p:spPr>
          <a:xfrm>
            <a:off x="684213" y="115888"/>
            <a:ext cx="7772400" cy="647700"/>
          </a:xfrm>
        </p:spPr>
        <p:txBody>
          <a:bodyPr/>
          <a:lstStyle/>
          <a:p>
            <a:pPr eaLnBrk="1" hangingPunct="1"/>
            <a:r>
              <a:rPr lang="ja-JP" altLang="en-US" sz="2800" smtClean="0">
                <a:ea typeface="HG創英角ｺﾞｼｯｸUB" pitchFamily="49" charset="-128"/>
              </a:rPr>
              <a:t>後発医薬品の使用促進</a:t>
            </a:r>
          </a:p>
        </p:txBody>
      </p:sp>
      <p:sp>
        <p:nvSpPr>
          <p:cNvPr id="106498"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97284" name="Rectangle 4"/>
          <p:cNvSpPr>
            <a:spLocks noGrp="1" noChangeArrowheads="1"/>
          </p:cNvSpPr>
          <p:nvPr>
            <p:ph type="subTitle" idx="1"/>
          </p:nvPr>
        </p:nvSpPr>
        <p:spPr>
          <a:xfrm>
            <a:off x="250825" y="2924175"/>
            <a:ext cx="8640763" cy="3455988"/>
          </a:xfrm>
          <a:gradFill rotWithShape="1">
            <a:gsLst>
              <a:gs pos="0">
                <a:schemeClr val="bg1"/>
              </a:gs>
              <a:gs pos="50000">
                <a:srgbClr val="CCFFFF"/>
              </a:gs>
              <a:gs pos="100000">
                <a:schemeClr val="bg1"/>
              </a:gs>
            </a:gsLst>
            <a:lin ang="5400000" scaled="1"/>
          </a:gradFill>
          <a:ln>
            <a:solidFill>
              <a:schemeClr val="tx1"/>
            </a:solidFill>
          </a:ln>
        </p:spPr>
        <p:txBody>
          <a:bodyPr/>
          <a:lstStyle/>
          <a:p>
            <a:pPr algn="l" eaLnBrk="1" fontAlgn="t" hangingPunct="1">
              <a:lnSpc>
                <a:spcPct val="80000"/>
              </a:lnSpc>
              <a:spcBef>
                <a:spcPct val="0"/>
              </a:spcBef>
            </a:pPr>
            <a:r>
              <a:rPr lang="en-US" altLang="ja-JP" sz="2000" smtClean="0">
                <a:latin typeface="HG創英角ｺﾞｼｯｸUB" pitchFamily="49" charset="-128"/>
                <a:ea typeface="HG創英角ｺﾞｼｯｸUB" pitchFamily="49" charset="-128"/>
              </a:rPr>
              <a:t>《</a:t>
            </a:r>
            <a:r>
              <a:rPr lang="ja-JP" altLang="en-US" sz="2000" smtClean="0">
                <a:latin typeface="HG創英角ｺﾞｼｯｸUB" pitchFamily="49" charset="-128"/>
                <a:ea typeface="HG創英角ｺﾞｼｯｸUB" pitchFamily="49" charset="-128"/>
              </a:rPr>
              <a:t>医療機関における促進策</a:t>
            </a:r>
            <a:r>
              <a:rPr lang="en-US" altLang="ja-JP" sz="2000" smtClean="0">
                <a:latin typeface="HG創英角ｺﾞｼｯｸUB" pitchFamily="49" charset="-128"/>
                <a:ea typeface="HG創英角ｺﾞｼｯｸUB" pitchFamily="49" charset="-128"/>
              </a:rPr>
              <a:t>》</a:t>
            </a:r>
          </a:p>
          <a:p>
            <a:pPr algn="l" eaLnBrk="1" fontAlgn="t" hangingPunct="1">
              <a:lnSpc>
                <a:spcPct val="80000"/>
              </a:lnSpc>
              <a:spcBef>
                <a:spcPct val="0"/>
              </a:spcBef>
            </a:pPr>
            <a:r>
              <a:rPr lang="ja-JP" altLang="en-US" sz="2000" b="1" u="sng" smtClean="0">
                <a:latin typeface="ＭＳ Ｐゴシック" charset="-128"/>
              </a:rPr>
              <a:t>（１）処方せん様式の変更</a:t>
            </a:r>
          </a:p>
          <a:p>
            <a:pPr algn="l" eaLnBrk="1" fontAlgn="t" hangingPunct="1">
              <a:lnSpc>
                <a:spcPct val="85000"/>
              </a:lnSpc>
              <a:spcBef>
                <a:spcPct val="0"/>
              </a:spcBef>
            </a:pPr>
            <a:r>
              <a:rPr lang="ja-JP" altLang="en-US" sz="2000" smtClean="0">
                <a:latin typeface="ＭＳ Ｐゴシック" charset="-128"/>
              </a:rPr>
              <a:t>　　現在、「後発医薬品への変更がすべて不可の場合」の署名欄があり、処方医</a:t>
            </a:r>
          </a:p>
          <a:p>
            <a:pPr algn="l" eaLnBrk="1" fontAlgn="t" hangingPunct="1">
              <a:lnSpc>
                <a:spcPct val="85000"/>
              </a:lnSpc>
              <a:spcBef>
                <a:spcPct val="0"/>
              </a:spcBef>
            </a:pPr>
            <a:r>
              <a:rPr lang="ja-JP" altLang="en-US" sz="2000" smtClean="0">
                <a:latin typeface="ＭＳ Ｐゴシック" charset="-128"/>
              </a:rPr>
              <a:t>  の署名により処方薬すべてについて後発医薬品に変更不可となる形式となっ</a:t>
            </a:r>
          </a:p>
          <a:p>
            <a:pPr algn="l" eaLnBrk="1" fontAlgn="t" hangingPunct="1">
              <a:lnSpc>
                <a:spcPct val="85000"/>
              </a:lnSpc>
              <a:spcBef>
                <a:spcPct val="0"/>
              </a:spcBef>
            </a:pPr>
            <a:r>
              <a:rPr lang="ja-JP" altLang="en-US" sz="2000" smtClean="0">
                <a:latin typeface="ＭＳ Ｐゴシック" charset="-128"/>
              </a:rPr>
              <a:t>  ているが、ドイツの様式に倣い、個々の医薬品について変更の可否を明示で</a:t>
            </a:r>
          </a:p>
          <a:p>
            <a:pPr algn="l" eaLnBrk="1" fontAlgn="t" hangingPunct="1">
              <a:lnSpc>
                <a:spcPct val="85000"/>
              </a:lnSpc>
              <a:spcBef>
                <a:spcPct val="0"/>
              </a:spcBef>
            </a:pPr>
            <a:r>
              <a:rPr lang="ja-JP" altLang="en-US" sz="2000" smtClean="0">
                <a:latin typeface="ＭＳ Ｐゴシック" charset="-128"/>
              </a:rPr>
              <a:t>  きるきめ細かな様式に変更する（次ページ参照）</a:t>
            </a:r>
          </a:p>
          <a:p>
            <a:pPr algn="l" eaLnBrk="1" fontAlgn="t" hangingPunct="1">
              <a:lnSpc>
                <a:spcPct val="80000"/>
              </a:lnSpc>
              <a:spcBef>
                <a:spcPct val="0"/>
              </a:spcBef>
            </a:pPr>
            <a:r>
              <a:rPr lang="ja-JP" altLang="en-US" sz="2000" b="1" u="sng" smtClean="0">
                <a:latin typeface="ＭＳ Ｐゴシック" charset="-128"/>
              </a:rPr>
              <a:t>（２）一般名処方</a:t>
            </a:r>
          </a:p>
          <a:p>
            <a:pPr algn="l" eaLnBrk="1" fontAlgn="t" hangingPunct="1">
              <a:lnSpc>
                <a:spcPct val="85000"/>
              </a:lnSpc>
              <a:spcBef>
                <a:spcPct val="0"/>
              </a:spcBef>
            </a:pPr>
            <a:r>
              <a:rPr lang="ja-JP" altLang="en-US" sz="2000" smtClean="0">
                <a:latin typeface="ＭＳ Ｐゴシック" charset="-128"/>
              </a:rPr>
              <a:t>     使用促進が進まない原因の１つに保険薬局の在庫管理の負担が指摘され</a:t>
            </a:r>
          </a:p>
          <a:p>
            <a:pPr algn="l" eaLnBrk="1" hangingPunct="1">
              <a:lnSpc>
                <a:spcPct val="85000"/>
              </a:lnSpc>
              <a:spcBef>
                <a:spcPct val="0"/>
              </a:spcBef>
            </a:pPr>
            <a:r>
              <a:rPr lang="ja-JP" altLang="en-US" sz="2000" smtClean="0">
                <a:latin typeface="ＭＳ Ｐゴシック" charset="-128"/>
              </a:rPr>
              <a:t>  ていることから、一般名による処方を行うことも可能となった（</a:t>
            </a:r>
            <a:r>
              <a:rPr lang="ja-JP" altLang="en-US" sz="2000" smtClean="0">
                <a:solidFill>
                  <a:srgbClr val="FF0000"/>
                </a:solidFill>
                <a:latin typeface="ＭＳ Ｐゴシック" charset="-128"/>
              </a:rPr>
              <a:t>強制ではない</a:t>
            </a:r>
            <a:r>
              <a:rPr lang="ja-JP" altLang="en-US" sz="2000" smtClean="0">
                <a:latin typeface="ＭＳ Ｐゴシック" charset="-128"/>
              </a:rPr>
              <a:t>）</a:t>
            </a:r>
          </a:p>
          <a:p>
            <a:pPr algn="l" eaLnBrk="1" hangingPunct="1">
              <a:lnSpc>
                <a:spcPct val="85000"/>
              </a:lnSpc>
              <a:spcBef>
                <a:spcPct val="0"/>
              </a:spcBef>
            </a:pPr>
            <a:r>
              <a:rPr lang="ja-JP" altLang="en-US" sz="2000" smtClean="0">
                <a:latin typeface="ＭＳ Ｐゴシック" charset="-128"/>
              </a:rPr>
              <a:t>　　　     医療機関において、患者さんへの説明などへの手当てとして</a:t>
            </a:r>
          </a:p>
          <a:p>
            <a:pPr algn="l" eaLnBrk="1" hangingPunct="1">
              <a:lnSpc>
                <a:spcPct val="85000"/>
              </a:lnSpc>
              <a:spcBef>
                <a:spcPct val="0"/>
              </a:spcBef>
            </a:pPr>
            <a:r>
              <a:rPr lang="ja-JP" altLang="en-US" sz="2000" smtClean="0">
                <a:solidFill>
                  <a:srgbClr val="0000FF"/>
                </a:solidFill>
                <a:latin typeface="ＭＳ Ｐゴシック" charset="-128"/>
              </a:rPr>
              <a:t>　　　　 一般名による記載を含む処方せんを交付した場合</a:t>
            </a:r>
            <a:r>
              <a:rPr lang="ja-JP" altLang="en-US" sz="2000" smtClean="0">
                <a:latin typeface="ＭＳ Ｐゴシック" charset="-128"/>
              </a:rPr>
              <a:t>に</a:t>
            </a:r>
          </a:p>
          <a:p>
            <a:pPr algn="l" eaLnBrk="1" hangingPunct="1">
              <a:lnSpc>
                <a:spcPct val="85000"/>
              </a:lnSpc>
              <a:spcBef>
                <a:spcPct val="0"/>
              </a:spcBef>
            </a:pPr>
            <a:r>
              <a:rPr lang="ja-JP" altLang="en-US" sz="2000" smtClean="0">
                <a:solidFill>
                  <a:srgbClr val="FF0000"/>
                </a:solidFill>
                <a:latin typeface="ＭＳ Ｐゴシック" charset="-128"/>
              </a:rPr>
              <a:t>          一般名処方加算：２点</a:t>
            </a:r>
            <a:r>
              <a:rPr lang="ja-JP" altLang="en-US" sz="2000" smtClean="0">
                <a:latin typeface="ＭＳ Ｐゴシック" charset="-128"/>
              </a:rPr>
              <a:t>が設定された </a:t>
            </a:r>
          </a:p>
        </p:txBody>
      </p:sp>
      <p:sp>
        <p:nvSpPr>
          <p:cNvPr id="106500" name="Rectangle 5"/>
          <p:cNvSpPr>
            <a:spLocks noChangeArrowheads="1"/>
          </p:cNvSpPr>
          <p:nvPr/>
        </p:nvSpPr>
        <p:spPr bwMode="auto">
          <a:xfrm>
            <a:off x="250825" y="692150"/>
            <a:ext cx="8642350" cy="2089150"/>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nchor="ctr"/>
          <a:lstStyle/>
          <a:p>
            <a:pPr fontAlgn="t">
              <a:lnSpc>
                <a:spcPct val="90000"/>
              </a:lnSpc>
            </a:pPr>
            <a:r>
              <a:rPr lang="en-US" altLang="ja-JP" sz="2000" dirty="0">
                <a:solidFill>
                  <a:srgbClr val="000000"/>
                </a:solidFill>
                <a:latin typeface="HG創英角ｺﾞｼｯｸUB" pitchFamily="49" charset="-128"/>
                <a:ea typeface="HG創英角ｺﾞｼｯｸUB" pitchFamily="49" charset="-128"/>
              </a:rPr>
              <a:t>《</a:t>
            </a:r>
            <a:r>
              <a:rPr lang="ja-JP" altLang="en-US" sz="2000" dirty="0">
                <a:solidFill>
                  <a:srgbClr val="000000"/>
                </a:solidFill>
                <a:latin typeface="HG創英角ｺﾞｼｯｸUB" pitchFamily="49" charset="-128"/>
                <a:ea typeface="HG創英角ｺﾞｼｯｸUB" pitchFamily="49" charset="-128"/>
              </a:rPr>
              <a:t>品質確保への対応</a:t>
            </a:r>
            <a:r>
              <a:rPr lang="en-US" altLang="ja-JP" sz="2000" dirty="0">
                <a:solidFill>
                  <a:srgbClr val="000000"/>
                </a:solidFill>
                <a:latin typeface="HG創英角ｺﾞｼｯｸUB" pitchFamily="49" charset="-128"/>
                <a:ea typeface="HG創英角ｺﾞｼｯｸUB" pitchFamily="49" charset="-128"/>
              </a:rPr>
              <a:t>》</a:t>
            </a:r>
          </a:p>
          <a:p>
            <a:pPr fontAlgn="t">
              <a:lnSpc>
                <a:spcPct val="90000"/>
              </a:lnSpc>
            </a:pPr>
            <a:r>
              <a:rPr lang="ja-JP" altLang="en-US" sz="2000" dirty="0">
                <a:solidFill>
                  <a:srgbClr val="000000"/>
                </a:solidFill>
                <a:latin typeface="ＭＳ Ｐゴシック" charset="-128"/>
              </a:rPr>
              <a:t>　後発医薬品メーカーによる品質確保及び向上への取組、情報発信をより一層促すとともに</a:t>
            </a:r>
          </a:p>
          <a:p>
            <a:pPr fontAlgn="t">
              <a:lnSpc>
                <a:spcPct val="90000"/>
              </a:lnSpc>
            </a:pPr>
            <a:r>
              <a:rPr lang="ja-JP" altLang="en-US" sz="2000" dirty="0">
                <a:solidFill>
                  <a:srgbClr val="000000"/>
                </a:solidFill>
                <a:latin typeface="ＭＳ Ｐゴシック" charset="-128"/>
              </a:rPr>
              <a:t>①　厚生労働省やＰＭＤＡ等が中心になり、医療関係者や国民向けの後発医薬</a:t>
            </a:r>
          </a:p>
          <a:p>
            <a:pPr fontAlgn="t">
              <a:lnSpc>
                <a:spcPct val="90000"/>
              </a:lnSpc>
            </a:pPr>
            <a:r>
              <a:rPr lang="ja-JP" altLang="en-US" sz="2000" dirty="0">
                <a:solidFill>
                  <a:srgbClr val="000000"/>
                </a:solidFill>
                <a:latin typeface="ＭＳ Ｐゴシック" charset="-128"/>
              </a:rPr>
              <a:t>　品についての科学的見解を作成する</a:t>
            </a:r>
          </a:p>
          <a:p>
            <a:pPr fontAlgn="t">
              <a:lnSpc>
                <a:spcPct val="90000"/>
              </a:lnSpc>
            </a:pPr>
            <a:r>
              <a:rPr lang="ja-JP" altLang="en-US" sz="2000" dirty="0">
                <a:solidFill>
                  <a:srgbClr val="000000"/>
                </a:solidFill>
                <a:latin typeface="ＭＳ Ｐゴシック" charset="-128"/>
              </a:rPr>
              <a:t>②　ジェネリック医薬品品質情報検討会の検討結果について、より積極的に情</a:t>
            </a:r>
          </a:p>
          <a:p>
            <a:pPr fontAlgn="t">
              <a:lnSpc>
                <a:spcPct val="90000"/>
              </a:lnSpc>
            </a:pPr>
            <a:r>
              <a:rPr lang="ja-JP" altLang="en-US" sz="2000" dirty="0">
                <a:solidFill>
                  <a:srgbClr val="000000"/>
                </a:solidFill>
                <a:latin typeface="ＭＳ Ｐゴシック" charset="-128"/>
              </a:rPr>
              <a:t>　報提供を図る</a:t>
            </a:r>
          </a:p>
        </p:txBody>
      </p:sp>
      <p:sp>
        <p:nvSpPr>
          <p:cNvPr id="106501" name="AutoShape 6"/>
          <p:cNvSpPr>
            <a:spLocks noChangeArrowheads="1"/>
          </p:cNvSpPr>
          <p:nvPr/>
        </p:nvSpPr>
        <p:spPr bwMode="auto">
          <a:xfrm>
            <a:off x="395288" y="5300663"/>
            <a:ext cx="574675" cy="863600"/>
          </a:xfrm>
          <a:prstGeom prst="rightArrow">
            <a:avLst>
              <a:gd name="adj1" fmla="val 50000"/>
              <a:gd name="adj2" fmla="val 25000"/>
            </a:avLst>
          </a:prstGeom>
          <a:solidFill>
            <a:srgbClr val="0000FF"/>
          </a:solidFill>
          <a:ln w="9525" algn="ctr">
            <a:solidFill>
              <a:srgbClr val="0000FF"/>
            </a:solidFill>
            <a:miter lim="800000"/>
            <a:headEnd/>
            <a:tailEnd/>
          </a:ln>
        </p:spPr>
        <p:txBody>
          <a:bodyPr wrap="none" anchor="ctr"/>
          <a:lstStyle/>
          <a:p>
            <a:pPr>
              <a:spcBef>
                <a:spcPct val="20000"/>
              </a:spcBef>
            </a:pPr>
            <a:endParaRPr lang="ja-JP" altLang="en-US">
              <a:solidFill>
                <a:srgbClr val="000000"/>
              </a:solidFill>
            </a:endParaRPr>
          </a:p>
        </p:txBody>
      </p:sp>
      <p:sp>
        <p:nvSpPr>
          <p:cNvPr id="93190"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F19A8428-7093-47FC-81F2-10D265D5DEBC}" type="slidenum">
              <a:rPr kumimoji="1" lang="en-US" altLang="ja-JP" smtClean="0"/>
              <a:pPr fontAlgn="base">
                <a:spcAft>
                  <a:spcPct val="0"/>
                </a:spcAft>
                <a:defRPr/>
              </a:pPr>
              <a:t>43</a:t>
            </a:fld>
            <a:endParaRPr kumimoji="1" lang="en-US" altLang="ja-JP" smtClean="0"/>
          </a:p>
        </p:txBody>
      </p:sp>
    </p:spTree>
    <p:extLst>
      <p:ext uri="{BB962C8B-B14F-4D97-AF65-F5344CB8AC3E}">
        <p14:creationId xmlns:p14="http://schemas.microsoft.com/office/powerpoint/2010/main" xmlns="" val="29737204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0"/>
            <a:ext cx="8136904" cy="6858000"/>
          </a:xfrm>
          <a:prstGeom prst="rect">
            <a:avLst/>
          </a:prstGeom>
          <a:solidFill>
            <a:srgbClr val="FFFFCC"/>
          </a:solidFill>
          <a:effectLst>
            <a:innerShdw blurRad="63500" dist="50800" dir="13500000">
              <a:prstClr val="black">
                <a:alpha val="50000"/>
              </a:prstClr>
            </a:innerShdw>
          </a:effectLst>
        </p:spPr>
        <p:txBody>
          <a:bodyPr anchor="ctr"/>
          <a:lstStyle/>
          <a:p>
            <a:pPr fontAlgn="auto">
              <a:spcBef>
                <a:spcPts val="0"/>
              </a:spcBef>
              <a:spcAft>
                <a:spcPts val="0"/>
              </a:spcAft>
              <a:defRPr/>
            </a:pPr>
            <a:endParaRPr kumimoji="0" lang="ja-JP" altLang="en-US" sz="2000" dirty="0">
              <a:solidFill>
                <a:srgbClr val="000000"/>
              </a:solidFill>
              <a:latin typeface="MS UI Gothic" pitchFamily="50" charset="-128"/>
              <a:ea typeface="MS UI Gothic" pitchFamily="50" charset="-128"/>
            </a:endParaRPr>
          </a:p>
        </p:txBody>
      </p:sp>
      <p:sp>
        <p:nvSpPr>
          <p:cNvPr id="8" name="スライド番号プレースホルダ 7"/>
          <p:cNvSpPr>
            <a:spLocks noGrp="1"/>
          </p:cNvSpPr>
          <p:nvPr>
            <p:ph type="sldNum" sz="quarter" idx="12"/>
          </p:nvPr>
        </p:nvSpPr>
        <p:spPr>
          <a:xfrm>
            <a:off x="6840538" y="6480175"/>
            <a:ext cx="2133600" cy="339725"/>
          </a:xfrm>
        </p:spPr>
        <p:txBody>
          <a:bodyPr/>
          <a:lstStyle/>
          <a:p>
            <a:pPr>
              <a:defRPr/>
            </a:pPr>
            <a:fld id="{2885F349-E68C-410A-9BB3-566AF9C546F9}" type="slidenum">
              <a:rPr lang="en-US" smtClean="0">
                <a:effectLst>
                  <a:outerShdw blurRad="38100" dist="38100" dir="2700000" algn="tl">
                    <a:srgbClr val="000000">
                      <a:alpha val="43137"/>
                    </a:srgbClr>
                  </a:outerShdw>
                </a:effectLst>
              </a:rPr>
              <a:pPr>
                <a:defRPr/>
              </a:pPr>
              <a:t>44</a:t>
            </a:fld>
            <a:endParaRPr lang="en-US" dirty="0">
              <a:effectLst>
                <a:outerShdw blurRad="38100" dist="38100" dir="2700000" algn="tl">
                  <a:srgbClr val="000000">
                    <a:alpha val="43137"/>
                  </a:srgbClr>
                </a:outerShdw>
              </a:effectLst>
            </a:endParaRPr>
          </a:p>
        </p:txBody>
      </p:sp>
      <p:pic>
        <p:nvPicPr>
          <p:cNvPr id="107525" name="Picture 2"/>
          <p:cNvPicPr>
            <a:picLocks noChangeAspect="1" noChangeArrowheads="1"/>
          </p:cNvPicPr>
          <p:nvPr/>
        </p:nvPicPr>
        <p:blipFill>
          <a:blip r:embed="rId3" cstate="print"/>
          <a:srcRect/>
          <a:stretch>
            <a:fillRect/>
          </a:stretch>
        </p:blipFill>
        <p:spPr bwMode="auto">
          <a:xfrm>
            <a:off x="1628775" y="188913"/>
            <a:ext cx="5886450" cy="6553200"/>
          </a:xfrm>
          <a:prstGeom prst="rect">
            <a:avLst/>
          </a:prstGeom>
          <a:noFill/>
          <a:ln w="9525">
            <a:noFill/>
            <a:miter lim="800000"/>
            <a:headEnd/>
            <a:tailEnd/>
          </a:ln>
        </p:spPr>
      </p:pic>
      <p:sp>
        <p:nvSpPr>
          <p:cNvPr id="6" name="円/楕円 5"/>
          <p:cNvSpPr/>
          <p:nvPr/>
        </p:nvSpPr>
        <p:spPr>
          <a:xfrm>
            <a:off x="1908175" y="2708275"/>
            <a:ext cx="935038" cy="216058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spTree>
    <p:extLst>
      <p:ext uri="{BB962C8B-B14F-4D97-AF65-F5344CB8AC3E}">
        <p14:creationId xmlns:p14="http://schemas.microsoft.com/office/powerpoint/2010/main" xmlns="" val="13206072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ctrTitle" idx="4294967295"/>
          </p:nvPr>
        </p:nvSpPr>
        <p:spPr>
          <a:xfrm>
            <a:off x="684213" y="115888"/>
            <a:ext cx="7772400" cy="647700"/>
          </a:xfrm>
        </p:spPr>
        <p:txBody>
          <a:bodyPr/>
          <a:lstStyle/>
          <a:p>
            <a:pPr eaLnBrk="1" hangingPunct="1"/>
            <a:r>
              <a:rPr lang="ja-JP" altLang="en-US" sz="2800" smtClean="0">
                <a:ea typeface="HG創英角ｺﾞｼｯｸUB" pitchFamily="49" charset="-128"/>
              </a:rPr>
              <a:t>一般名処方</a:t>
            </a:r>
          </a:p>
        </p:txBody>
      </p:sp>
      <p:sp>
        <p:nvSpPr>
          <p:cNvPr id="109570"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09571" name="AutoShape 5"/>
          <p:cNvSpPr>
            <a:spLocks noChangeArrowheads="1"/>
          </p:cNvSpPr>
          <p:nvPr/>
        </p:nvSpPr>
        <p:spPr bwMode="auto">
          <a:xfrm>
            <a:off x="3419475" y="5157788"/>
            <a:ext cx="360363" cy="576262"/>
          </a:xfrm>
          <a:prstGeom prst="rightArrow">
            <a:avLst>
              <a:gd name="adj1" fmla="val 50000"/>
              <a:gd name="adj2" fmla="val 25000"/>
            </a:avLst>
          </a:prstGeom>
          <a:noFill/>
          <a:ln w="9525">
            <a:noFill/>
            <a:miter lim="800000"/>
            <a:headEnd/>
            <a:tailEnd/>
          </a:ln>
        </p:spPr>
        <p:txBody>
          <a:bodyPr wrap="none" anchor="ctr"/>
          <a:lstStyle/>
          <a:p>
            <a:pPr>
              <a:spcBef>
                <a:spcPct val="20000"/>
              </a:spcBef>
            </a:pPr>
            <a:endParaRPr lang="ja-JP" altLang="en-US">
              <a:solidFill>
                <a:srgbClr val="000000"/>
              </a:solidFill>
            </a:endParaRPr>
          </a:p>
        </p:txBody>
      </p:sp>
      <p:sp>
        <p:nvSpPr>
          <p:cNvPr id="109572" name="Rectangle 6"/>
          <p:cNvSpPr>
            <a:spLocks noChangeArrowheads="1"/>
          </p:cNvSpPr>
          <p:nvPr/>
        </p:nvSpPr>
        <p:spPr bwMode="auto">
          <a:xfrm>
            <a:off x="250825" y="692150"/>
            <a:ext cx="8642350" cy="3241675"/>
          </a:xfrm>
          <a:prstGeom prst="rect">
            <a:avLst/>
          </a:prstGeom>
          <a:solidFill>
            <a:srgbClr val="CCFFCC"/>
          </a:solidFill>
          <a:ln w="9525">
            <a:solidFill>
              <a:schemeClr val="tx1"/>
            </a:solidFill>
            <a:miter lim="800000"/>
            <a:headEnd/>
            <a:tailEnd/>
          </a:ln>
        </p:spPr>
        <p:txBody>
          <a:bodyPr anchor="ctr"/>
          <a:lstStyle/>
          <a:p>
            <a:pPr fontAlgn="t">
              <a:lnSpc>
                <a:spcPct val="90000"/>
              </a:lnSpc>
            </a:pPr>
            <a:r>
              <a:rPr lang="en-US" altLang="ja-JP" sz="2000" dirty="0">
                <a:solidFill>
                  <a:srgbClr val="000000"/>
                </a:solidFill>
                <a:latin typeface="HG創英角ｺﾞｼｯｸUB" pitchFamily="49" charset="-128"/>
              </a:rPr>
              <a:t>○</a:t>
            </a:r>
            <a:r>
              <a:rPr lang="ja-JP" altLang="en-US" sz="2000" dirty="0">
                <a:solidFill>
                  <a:srgbClr val="000000"/>
                </a:solidFill>
                <a:latin typeface="HG創英角ｺﾞｼｯｸUB" pitchFamily="49" charset="-128"/>
              </a:rPr>
              <a:t>　一般名処方は</a:t>
            </a:r>
            <a:r>
              <a:rPr lang="ja-JP" altLang="en-US" sz="2000" dirty="0">
                <a:solidFill>
                  <a:srgbClr val="0000FF"/>
                </a:solidFill>
                <a:latin typeface="HG創英角ｺﾞｼｯｸUB" pitchFamily="49" charset="-128"/>
              </a:rPr>
              <a:t>義務化</a:t>
            </a:r>
            <a:r>
              <a:rPr lang="ja-JP" altLang="en-US" sz="2000" dirty="0">
                <a:solidFill>
                  <a:srgbClr val="000000"/>
                </a:solidFill>
                <a:latin typeface="HG創英角ｺﾞｼｯｸUB" pitchFamily="49" charset="-128"/>
              </a:rPr>
              <a:t>・</a:t>
            </a:r>
            <a:r>
              <a:rPr lang="ja-JP" altLang="en-US" sz="2000" dirty="0">
                <a:solidFill>
                  <a:srgbClr val="0000FF"/>
                </a:solidFill>
                <a:latin typeface="HG創英角ｺﾞｼｯｸUB" pitchFamily="49" charset="-128"/>
              </a:rPr>
              <a:t>強制</a:t>
            </a:r>
            <a:r>
              <a:rPr lang="ja-JP" altLang="en-US" sz="2000" dirty="0">
                <a:solidFill>
                  <a:srgbClr val="000000"/>
                </a:solidFill>
                <a:latin typeface="HG創英角ｺﾞｼｯｸUB" pitchFamily="49" charset="-128"/>
              </a:rPr>
              <a:t>ではない</a:t>
            </a:r>
          </a:p>
          <a:p>
            <a:pPr>
              <a:lnSpc>
                <a:spcPct val="90000"/>
              </a:lnSpc>
            </a:pPr>
            <a:r>
              <a:rPr lang="ja-JP" altLang="en-US" sz="2000" dirty="0">
                <a:solidFill>
                  <a:srgbClr val="000000"/>
                </a:solidFill>
              </a:rPr>
              <a:t>○　</a:t>
            </a:r>
            <a:r>
              <a:rPr lang="ja-JP" altLang="en-US" sz="2000" dirty="0">
                <a:solidFill>
                  <a:srgbClr val="000000"/>
                </a:solidFill>
                <a:latin typeface="ＭＳ Ｐゴシック" charset="-128"/>
              </a:rPr>
              <a:t>一般名による記載を含む処方せんを交付した場合に、</a:t>
            </a:r>
            <a:r>
              <a:rPr lang="ja-JP" altLang="en-US" sz="2000" dirty="0">
                <a:solidFill>
                  <a:srgbClr val="FF0000"/>
                </a:solidFill>
                <a:latin typeface="ＭＳ Ｐゴシック" charset="-128"/>
              </a:rPr>
              <a:t>処方せんの交付１回</a:t>
            </a:r>
          </a:p>
          <a:p>
            <a:pPr>
              <a:lnSpc>
                <a:spcPct val="90000"/>
              </a:lnSpc>
            </a:pPr>
            <a:r>
              <a:rPr lang="ja-JP" altLang="en-US" sz="2000" dirty="0">
                <a:solidFill>
                  <a:srgbClr val="FF0000"/>
                </a:solidFill>
                <a:latin typeface="ＭＳ Ｐゴシック" charset="-128"/>
              </a:rPr>
              <a:t>   につき２点加算</a:t>
            </a:r>
            <a:r>
              <a:rPr lang="ja-JP" altLang="en-US" sz="2000" dirty="0">
                <a:solidFill>
                  <a:srgbClr val="000000"/>
                </a:solidFill>
                <a:latin typeface="ＭＳ Ｐゴシック" charset="-128"/>
              </a:rPr>
              <a:t>する</a:t>
            </a:r>
          </a:p>
          <a:p>
            <a:pPr>
              <a:lnSpc>
                <a:spcPct val="90000"/>
              </a:lnSpc>
            </a:pPr>
            <a:r>
              <a:rPr lang="ja-JP" altLang="en-US" sz="2000" dirty="0">
                <a:solidFill>
                  <a:srgbClr val="000000"/>
                </a:solidFill>
                <a:latin typeface="ＭＳ Ｐゴシック" charset="-128"/>
              </a:rPr>
              <a:t>○　</a:t>
            </a:r>
            <a:r>
              <a:rPr lang="ja-JP" altLang="en-US" sz="2000" dirty="0">
                <a:solidFill>
                  <a:srgbClr val="0000FF"/>
                </a:solidFill>
                <a:latin typeface="ＭＳ Ｐゴシック" charset="-128"/>
              </a:rPr>
              <a:t>１品目でも</a:t>
            </a:r>
            <a:r>
              <a:rPr lang="ja-JP" altLang="en-US" sz="2000" dirty="0">
                <a:solidFill>
                  <a:srgbClr val="000000"/>
                </a:solidFill>
                <a:latin typeface="ＭＳ Ｐゴシック" charset="-128"/>
              </a:rPr>
              <a:t>一般名で処方すれば加算できる</a:t>
            </a:r>
          </a:p>
          <a:p>
            <a:pPr>
              <a:lnSpc>
                <a:spcPct val="90000"/>
              </a:lnSpc>
            </a:pPr>
            <a:r>
              <a:rPr lang="ja-JP" altLang="en-US" sz="2000" dirty="0">
                <a:solidFill>
                  <a:srgbClr val="000000"/>
                </a:solidFill>
                <a:latin typeface="ＭＳ Ｐゴシック" charset="-128"/>
              </a:rPr>
              <a:t>○　手書き医療機関でも一般名で処方すれば加算できる</a:t>
            </a:r>
          </a:p>
          <a:p>
            <a:pPr>
              <a:lnSpc>
                <a:spcPct val="90000"/>
              </a:lnSpc>
            </a:pPr>
            <a:r>
              <a:rPr lang="ja-JP" altLang="en-US" sz="2000" dirty="0">
                <a:solidFill>
                  <a:srgbClr val="000000"/>
                </a:solidFill>
                <a:latin typeface="ＭＳ Ｐゴシック" charset="-128"/>
              </a:rPr>
              <a:t>○　一般名処方しても最終的に患者は</a:t>
            </a:r>
            <a:r>
              <a:rPr lang="ja-JP" altLang="en-US" sz="2000" dirty="0">
                <a:solidFill>
                  <a:srgbClr val="0000FF"/>
                </a:solidFill>
                <a:latin typeface="ＭＳ Ｐゴシック" charset="-128"/>
              </a:rPr>
              <a:t>先発医薬品</a:t>
            </a:r>
            <a:r>
              <a:rPr lang="ja-JP" altLang="en-US" sz="2000" dirty="0">
                <a:solidFill>
                  <a:srgbClr val="000000"/>
                </a:solidFill>
                <a:latin typeface="ＭＳ Ｐゴシック" charset="-128"/>
              </a:rPr>
              <a:t>を選択できる</a:t>
            </a:r>
          </a:p>
          <a:p>
            <a:pPr>
              <a:lnSpc>
                <a:spcPct val="90000"/>
              </a:lnSpc>
            </a:pPr>
            <a:r>
              <a:rPr lang="ja-JP" altLang="en-US" sz="2000" dirty="0">
                <a:solidFill>
                  <a:srgbClr val="000000"/>
                </a:solidFill>
                <a:latin typeface="ＭＳ Ｐゴシック" charset="-128"/>
              </a:rPr>
              <a:t>　　</a:t>
            </a:r>
            <a:r>
              <a:rPr lang="en-US" altLang="ja-JP" dirty="0">
                <a:solidFill>
                  <a:srgbClr val="000000"/>
                </a:solidFill>
                <a:latin typeface="ＭＳ Ｐゴシック" charset="-128"/>
              </a:rPr>
              <a:t>※  </a:t>
            </a:r>
            <a:r>
              <a:rPr lang="ja-JP" altLang="en-US" dirty="0">
                <a:solidFill>
                  <a:srgbClr val="000000"/>
                </a:solidFill>
                <a:latin typeface="ＭＳ Ｐゴシック" charset="-128"/>
              </a:rPr>
              <a:t>先発医薬品が選択された場合でも加算は算定できる</a:t>
            </a:r>
          </a:p>
          <a:p>
            <a:pPr>
              <a:lnSpc>
                <a:spcPct val="90000"/>
              </a:lnSpc>
            </a:pPr>
            <a:r>
              <a:rPr lang="ja-JP" altLang="en-US" sz="2000" dirty="0">
                <a:solidFill>
                  <a:srgbClr val="000000"/>
                </a:solidFill>
                <a:latin typeface="ＭＳ Ｐゴシック" charset="-128"/>
              </a:rPr>
              <a:t>○　医療機関・薬局では以下のような説明が必要</a:t>
            </a:r>
            <a:endParaRPr lang="en-US" altLang="ja-JP" sz="2000" dirty="0">
              <a:solidFill>
                <a:srgbClr val="000000"/>
              </a:solidFill>
              <a:latin typeface="ＭＳ Ｐゴシック" charset="-128"/>
            </a:endParaRPr>
          </a:p>
          <a:p>
            <a:pPr>
              <a:lnSpc>
                <a:spcPct val="90000"/>
              </a:lnSpc>
            </a:pPr>
            <a:r>
              <a:rPr lang="ja-JP" altLang="en-US" dirty="0">
                <a:solidFill>
                  <a:srgbClr val="000000"/>
                </a:solidFill>
                <a:latin typeface="ＭＳ Ｐゴシック" charset="-128"/>
              </a:rPr>
              <a:t>　    １）一般名に該当する薬剤の提示とそれらの先発医薬品、後発医薬品別の説明</a:t>
            </a:r>
          </a:p>
          <a:p>
            <a:pPr>
              <a:lnSpc>
                <a:spcPct val="90000"/>
              </a:lnSpc>
            </a:pPr>
            <a:r>
              <a:rPr lang="ja-JP" altLang="en-US" dirty="0">
                <a:solidFill>
                  <a:srgbClr val="000000"/>
                </a:solidFill>
                <a:latin typeface="ＭＳ Ｐゴシック" charset="-128"/>
              </a:rPr>
              <a:t>　    ２）従来処方されていた薬の提示</a:t>
            </a:r>
          </a:p>
          <a:p>
            <a:pPr>
              <a:lnSpc>
                <a:spcPct val="90000"/>
              </a:lnSpc>
            </a:pPr>
            <a:r>
              <a:rPr lang="en-US" altLang="ja-JP" dirty="0">
                <a:solidFill>
                  <a:srgbClr val="0000FF"/>
                </a:solidFill>
                <a:latin typeface="ＭＳ Ｐゴシック" charset="-128"/>
              </a:rPr>
              <a:t>※</a:t>
            </a:r>
            <a:r>
              <a:rPr lang="ja-JP" altLang="en-US" dirty="0">
                <a:solidFill>
                  <a:srgbClr val="0000FF"/>
                </a:solidFill>
                <a:latin typeface="ＭＳ Ｐゴシック" charset="-128"/>
              </a:rPr>
              <a:t>　平成２４年９月３０日までは従前の処方せん</a:t>
            </a:r>
            <a:r>
              <a:rPr lang="ja-JP" altLang="en-US" dirty="0" smtClean="0">
                <a:solidFill>
                  <a:srgbClr val="0000FF"/>
                </a:solidFill>
                <a:latin typeface="ＭＳ Ｐゴシック" charset="-128"/>
              </a:rPr>
              <a:t>様式を手書き等で修正して使用できる</a:t>
            </a:r>
            <a:endParaRPr lang="ja-JP" altLang="en-US" dirty="0">
              <a:solidFill>
                <a:srgbClr val="0000FF"/>
              </a:solidFill>
              <a:latin typeface="ＭＳ Ｐゴシック" charset="-128"/>
            </a:endParaRPr>
          </a:p>
        </p:txBody>
      </p:sp>
      <p:sp>
        <p:nvSpPr>
          <p:cNvPr id="109573" name="Rectangle 6"/>
          <p:cNvSpPr>
            <a:spLocks noChangeArrowheads="1"/>
          </p:cNvSpPr>
          <p:nvPr/>
        </p:nvSpPr>
        <p:spPr bwMode="auto">
          <a:xfrm>
            <a:off x="250825" y="4076700"/>
            <a:ext cx="8642350" cy="2447925"/>
          </a:xfrm>
          <a:prstGeom prst="rect">
            <a:avLst/>
          </a:prstGeom>
          <a:solidFill>
            <a:srgbClr val="99CCFF">
              <a:alpha val="47842"/>
            </a:srgbClr>
          </a:solidFill>
          <a:ln w="9525">
            <a:solidFill>
              <a:schemeClr val="tx1"/>
            </a:solidFill>
            <a:miter lim="800000"/>
            <a:headEnd/>
            <a:tailEnd/>
          </a:ln>
        </p:spPr>
        <p:txBody>
          <a:bodyPr/>
          <a:lstStyle/>
          <a:p>
            <a:pPr>
              <a:lnSpc>
                <a:spcPct val="95000"/>
              </a:lnSpc>
            </a:pPr>
            <a:r>
              <a:rPr lang="ja-JP" altLang="en-US" sz="2000" dirty="0">
                <a:solidFill>
                  <a:srgbClr val="000000"/>
                </a:solidFill>
                <a:latin typeface="ＭＳ Ｐゴシック" charset="-128"/>
              </a:rPr>
              <a:t>○　国は後発医薬品の有効性、安全性等について、先発医薬品と差異がないと</a:t>
            </a:r>
          </a:p>
          <a:p>
            <a:pPr>
              <a:lnSpc>
                <a:spcPct val="95000"/>
              </a:lnSpc>
            </a:pPr>
            <a:r>
              <a:rPr lang="ja-JP" altLang="en-US" sz="2000" dirty="0">
                <a:solidFill>
                  <a:srgbClr val="000000"/>
                </a:solidFill>
                <a:latin typeface="ＭＳ Ｐゴシック" charset="-128"/>
              </a:rPr>
              <a:t>   しているが、現場の実感としてまだ</a:t>
            </a:r>
            <a:r>
              <a:rPr lang="ja-JP" altLang="en-US" sz="2000" dirty="0">
                <a:solidFill>
                  <a:srgbClr val="0000FF"/>
                </a:solidFill>
                <a:latin typeface="ＭＳ Ｐゴシック" charset="-128"/>
              </a:rPr>
              <a:t>違和感</a:t>
            </a:r>
            <a:r>
              <a:rPr lang="ja-JP" altLang="en-US" sz="2000" dirty="0">
                <a:solidFill>
                  <a:srgbClr val="000000"/>
                </a:solidFill>
                <a:latin typeface="ＭＳ Ｐゴシック" charset="-128"/>
              </a:rPr>
              <a:t>があるのが事実</a:t>
            </a:r>
          </a:p>
          <a:p>
            <a:pPr>
              <a:lnSpc>
                <a:spcPct val="95000"/>
              </a:lnSpc>
            </a:pPr>
            <a:r>
              <a:rPr lang="ja-JP" altLang="en-US" sz="2000" dirty="0">
                <a:solidFill>
                  <a:srgbClr val="000000"/>
                </a:solidFill>
                <a:latin typeface="ＭＳ Ｐゴシック" charset="-128"/>
              </a:rPr>
              <a:t>　　 その理由としては、後発医薬品の質の担保、安定供給体制、情報提供、価</a:t>
            </a:r>
          </a:p>
          <a:p>
            <a:pPr>
              <a:lnSpc>
                <a:spcPct val="95000"/>
              </a:lnSpc>
            </a:pPr>
            <a:r>
              <a:rPr lang="ja-JP" altLang="en-US" sz="2000" dirty="0">
                <a:solidFill>
                  <a:srgbClr val="000000"/>
                </a:solidFill>
                <a:latin typeface="ＭＳ Ｐゴシック" charset="-128"/>
              </a:rPr>
              <a:t>   格設定の問題などがある</a:t>
            </a:r>
          </a:p>
          <a:p>
            <a:pPr>
              <a:lnSpc>
                <a:spcPct val="95000"/>
              </a:lnSpc>
            </a:pPr>
            <a:r>
              <a:rPr lang="ja-JP" altLang="en-US" sz="2000" dirty="0">
                <a:solidFill>
                  <a:srgbClr val="000000"/>
                </a:solidFill>
                <a:latin typeface="ＭＳ Ｐゴシック" charset="-128"/>
              </a:rPr>
              <a:t>○　後発医薬品の品目の中には、医師が使用経験等から</a:t>
            </a:r>
            <a:r>
              <a:rPr lang="ja-JP" altLang="en-US" sz="2000" dirty="0">
                <a:solidFill>
                  <a:srgbClr val="0000FF"/>
                </a:solidFill>
                <a:latin typeface="ＭＳ Ｐゴシック" charset="-128"/>
              </a:rPr>
              <a:t>信頼できる後発医薬</a:t>
            </a:r>
          </a:p>
          <a:p>
            <a:pPr>
              <a:lnSpc>
                <a:spcPct val="95000"/>
              </a:lnSpc>
            </a:pPr>
            <a:r>
              <a:rPr lang="ja-JP" altLang="en-US" sz="2000" dirty="0">
                <a:solidFill>
                  <a:srgbClr val="0000FF"/>
                </a:solidFill>
                <a:latin typeface="ＭＳ Ｐゴシック" charset="-128"/>
              </a:rPr>
              <a:t>   品</a:t>
            </a:r>
            <a:r>
              <a:rPr lang="ja-JP" altLang="en-US" sz="2000" dirty="0">
                <a:solidFill>
                  <a:srgbClr val="000000"/>
                </a:solidFill>
                <a:latin typeface="ＭＳ Ｐゴシック" charset="-128"/>
              </a:rPr>
              <a:t>とそうでない後発医薬品があるため、「この後発品が処方されるなら一般名</a:t>
            </a:r>
          </a:p>
          <a:p>
            <a:pPr>
              <a:lnSpc>
                <a:spcPct val="95000"/>
              </a:lnSpc>
            </a:pPr>
            <a:r>
              <a:rPr lang="ja-JP" altLang="en-US" sz="2000" dirty="0">
                <a:solidFill>
                  <a:srgbClr val="000000"/>
                </a:solidFill>
                <a:latin typeface="ＭＳ Ｐゴシック" charset="-128"/>
              </a:rPr>
              <a:t>   処方してもよい」と考える医師がいる</a:t>
            </a:r>
          </a:p>
          <a:p>
            <a:pPr>
              <a:lnSpc>
                <a:spcPct val="95000"/>
              </a:lnSpc>
            </a:pPr>
            <a:r>
              <a:rPr lang="ja-JP" altLang="en-US" sz="2000" dirty="0">
                <a:solidFill>
                  <a:srgbClr val="FF0000"/>
                </a:solidFill>
                <a:latin typeface="ＭＳ Ｐゴシック" charset="-128"/>
              </a:rPr>
              <a:t>→</a:t>
            </a:r>
            <a:r>
              <a:rPr lang="ja-JP" altLang="en-US" sz="2000" dirty="0">
                <a:solidFill>
                  <a:srgbClr val="000000"/>
                </a:solidFill>
                <a:latin typeface="ＭＳ Ｐゴシック" charset="-128"/>
              </a:rPr>
              <a:t>　薬局における後発医薬品の品揃え等について、工夫ができないか？</a:t>
            </a:r>
            <a:endParaRPr lang="en-US" altLang="ja-JP" sz="1600" dirty="0">
              <a:solidFill>
                <a:srgbClr val="FF0000"/>
              </a:solidFill>
              <a:latin typeface="ＭＳ Ｐゴシック" charset="-128"/>
            </a:endParaRPr>
          </a:p>
        </p:txBody>
      </p:sp>
      <p:sp>
        <p:nvSpPr>
          <p:cNvPr id="96262"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3DC28F57-21AD-4214-B33F-250F35C057B6}" type="slidenum">
              <a:rPr kumimoji="1" lang="en-US" altLang="ja-JP" smtClean="0"/>
              <a:pPr fontAlgn="base">
                <a:spcAft>
                  <a:spcPct val="0"/>
                </a:spcAft>
                <a:defRPr/>
              </a:pPr>
              <a:t>45</a:t>
            </a:fld>
            <a:endParaRPr kumimoji="1" lang="en-US" altLang="ja-JP" smtClean="0"/>
          </a:p>
        </p:txBody>
      </p:sp>
    </p:spTree>
    <p:extLst>
      <p:ext uri="{BB962C8B-B14F-4D97-AF65-F5344CB8AC3E}">
        <p14:creationId xmlns:p14="http://schemas.microsoft.com/office/powerpoint/2010/main" xmlns="" val="11236773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ctrTitle"/>
          </p:nvPr>
        </p:nvSpPr>
        <p:spPr>
          <a:xfrm>
            <a:off x="684213" y="115888"/>
            <a:ext cx="7772400" cy="647700"/>
          </a:xfrm>
        </p:spPr>
        <p:txBody>
          <a:bodyPr/>
          <a:lstStyle/>
          <a:p>
            <a:pPr eaLnBrk="1" hangingPunct="1"/>
            <a:r>
              <a:rPr lang="ja-JP" altLang="en-US" sz="2800" smtClean="0">
                <a:ea typeface="HG創英角ｺﾞｼｯｸUB" pitchFamily="49" charset="-128"/>
              </a:rPr>
              <a:t>後発医薬品の使用促進</a:t>
            </a:r>
          </a:p>
        </p:txBody>
      </p:sp>
      <p:sp>
        <p:nvSpPr>
          <p:cNvPr id="110594"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10595" name="Rectangle 4"/>
          <p:cNvSpPr>
            <a:spLocks noChangeArrowheads="1"/>
          </p:cNvSpPr>
          <p:nvPr/>
        </p:nvSpPr>
        <p:spPr bwMode="auto">
          <a:xfrm>
            <a:off x="250825" y="692150"/>
            <a:ext cx="8642350" cy="2520950"/>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pPr fontAlgn="t"/>
            <a:r>
              <a:rPr lang="en-US" altLang="ja-JP" sz="2000">
                <a:solidFill>
                  <a:srgbClr val="000000"/>
                </a:solidFill>
                <a:latin typeface="HG創英角ｺﾞｼｯｸUB" pitchFamily="49" charset="-128"/>
                <a:ea typeface="HG創英角ｺﾞｼｯｸUB" pitchFamily="49" charset="-128"/>
              </a:rPr>
              <a:t>《</a:t>
            </a:r>
            <a:r>
              <a:rPr lang="ja-JP" altLang="en-US" sz="2000">
                <a:solidFill>
                  <a:srgbClr val="000000"/>
                </a:solidFill>
                <a:latin typeface="HG創英角ｺﾞｼｯｸUB" pitchFamily="49" charset="-128"/>
                <a:ea typeface="HG創英角ｺﾞｼｯｸUB" pitchFamily="49" charset="-128"/>
              </a:rPr>
              <a:t>先発医薬品と異なる適応の後発医薬品の存在</a:t>
            </a:r>
            <a:r>
              <a:rPr lang="en-US" altLang="ja-JP" sz="2000">
                <a:solidFill>
                  <a:srgbClr val="000000"/>
                </a:solidFill>
                <a:latin typeface="HG創英角ｺﾞｼｯｸUB" pitchFamily="49" charset="-128"/>
                <a:ea typeface="HG創英角ｺﾞｼｯｸUB" pitchFamily="49" charset="-128"/>
              </a:rPr>
              <a:t>》</a:t>
            </a:r>
          </a:p>
          <a:p>
            <a:pPr fontAlgn="t"/>
            <a:r>
              <a:rPr lang="en-US" altLang="ja-JP" sz="2000" b="1">
                <a:solidFill>
                  <a:srgbClr val="000000"/>
                </a:solidFill>
                <a:latin typeface="ＭＳ Ｐゴシック" charset="-128"/>
              </a:rPr>
              <a:t>○</a:t>
            </a:r>
            <a:r>
              <a:rPr lang="ja-JP" altLang="en-US" sz="2000" b="1">
                <a:solidFill>
                  <a:srgbClr val="000000"/>
                </a:solidFill>
              </a:rPr>
              <a:t>厚生労働省から支払基金への回答</a:t>
            </a:r>
          </a:p>
          <a:p>
            <a:pPr fontAlgn="t">
              <a:lnSpc>
                <a:spcPct val="90000"/>
              </a:lnSpc>
            </a:pPr>
            <a:r>
              <a:rPr lang="ja-JP" altLang="en-US" sz="2000">
                <a:solidFill>
                  <a:srgbClr val="000000"/>
                </a:solidFill>
              </a:rPr>
              <a:t>　「先発医薬品と効能効果に違いがある後発医薬品について、一律に査定を行うことは、後発医薬品への変更調剤が進まなくなること、また、それに伴い、医療費が増える可能性があること等を保険者に説明し、影響を理解してもらうよう努めていただきたい」</a:t>
            </a:r>
          </a:p>
          <a:p>
            <a:pPr fontAlgn="t">
              <a:lnSpc>
                <a:spcPct val="90000"/>
              </a:lnSpc>
              <a:spcBef>
                <a:spcPct val="25000"/>
              </a:spcBef>
            </a:pPr>
            <a:r>
              <a:rPr lang="ja-JP" altLang="en-US" sz="2000">
                <a:solidFill>
                  <a:srgbClr val="000000"/>
                </a:solidFill>
              </a:rPr>
              <a:t>　　　　  これを受け、支払基金は「現時点では支払基金による</a:t>
            </a:r>
            <a:r>
              <a:rPr lang="ja-JP" altLang="en-US" sz="2000">
                <a:solidFill>
                  <a:srgbClr val="FF0000"/>
                </a:solidFill>
              </a:rPr>
              <a:t>査定処理は困難</a:t>
            </a:r>
            <a:r>
              <a:rPr lang="ja-JP" altLang="en-US" sz="2000">
                <a:solidFill>
                  <a:srgbClr val="000000"/>
                </a:solidFill>
              </a:rPr>
              <a:t>」</a:t>
            </a:r>
          </a:p>
          <a:p>
            <a:pPr fontAlgn="t">
              <a:lnSpc>
                <a:spcPct val="90000"/>
              </a:lnSpc>
            </a:pPr>
            <a:r>
              <a:rPr lang="ja-JP" altLang="en-US" sz="2000">
                <a:solidFill>
                  <a:srgbClr val="000000"/>
                </a:solidFill>
              </a:rPr>
              <a:t>　　　　  との見解を示している</a:t>
            </a:r>
            <a:r>
              <a:rPr lang="ja-JP" altLang="en-US">
                <a:solidFill>
                  <a:srgbClr val="000000"/>
                </a:solidFill>
              </a:rPr>
              <a:t>（平成２４年１月３０日）</a:t>
            </a:r>
          </a:p>
        </p:txBody>
      </p:sp>
      <p:sp>
        <p:nvSpPr>
          <p:cNvPr id="110596" name="AutoShape 5"/>
          <p:cNvSpPr>
            <a:spLocks noChangeArrowheads="1"/>
          </p:cNvSpPr>
          <p:nvPr/>
        </p:nvSpPr>
        <p:spPr bwMode="auto">
          <a:xfrm>
            <a:off x="395288" y="2420938"/>
            <a:ext cx="574675" cy="863600"/>
          </a:xfrm>
          <a:prstGeom prst="rightArrow">
            <a:avLst>
              <a:gd name="adj1" fmla="val 50000"/>
              <a:gd name="adj2" fmla="val 25000"/>
            </a:avLst>
          </a:prstGeom>
          <a:solidFill>
            <a:srgbClr val="0000FF"/>
          </a:solidFill>
          <a:ln w="9525" algn="ctr">
            <a:solidFill>
              <a:srgbClr val="0000FF"/>
            </a:solidFill>
            <a:miter lim="800000"/>
            <a:headEnd/>
            <a:tailEnd/>
          </a:ln>
        </p:spPr>
        <p:txBody>
          <a:bodyPr wrap="none" anchor="ctr"/>
          <a:lstStyle/>
          <a:p>
            <a:pPr>
              <a:spcBef>
                <a:spcPct val="20000"/>
              </a:spcBef>
            </a:pPr>
            <a:endParaRPr lang="ja-JP" altLang="en-US">
              <a:solidFill>
                <a:srgbClr val="000000"/>
              </a:solidFill>
            </a:endParaRPr>
          </a:p>
        </p:txBody>
      </p:sp>
      <p:sp>
        <p:nvSpPr>
          <p:cNvPr id="110597" name="Rectangle 6"/>
          <p:cNvSpPr>
            <a:spLocks noGrp="1" noChangeArrowheads="1"/>
          </p:cNvSpPr>
          <p:nvPr>
            <p:ph type="subTitle" idx="1"/>
          </p:nvPr>
        </p:nvSpPr>
        <p:spPr>
          <a:xfrm>
            <a:off x="250825" y="3284538"/>
            <a:ext cx="8640763" cy="3313112"/>
          </a:xfrm>
          <a:solidFill>
            <a:srgbClr val="CCFFCC"/>
          </a:solidFill>
          <a:ln>
            <a:solidFill>
              <a:schemeClr val="tx1"/>
            </a:solidFill>
          </a:ln>
        </p:spPr>
        <p:txBody>
          <a:bodyPr/>
          <a:lstStyle/>
          <a:p>
            <a:pPr algn="l" eaLnBrk="1" hangingPunct="1">
              <a:lnSpc>
                <a:spcPct val="90000"/>
              </a:lnSpc>
              <a:spcBef>
                <a:spcPct val="0"/>
              </a:spcBef>
            </a:pPr>
            <a:r>
              <a:rPr lang="en-US" altLang="ja-JP" sz="2000" smtClean="0">
                <a:ea typeface="HG創英角ｺﾞｼｯｸUB" pitchFamily="49" charset="-128"/>
              </a:rPr>
              <a:t>《</a:t>
            </a:r>
            <a:r>
              <a:rPr lang="ja-JP" altLang="en-US" sz="2000" smtClean="0">
                <a:ea typeface="HG創英角ｺﾞｼｯｸUB" pitchFamily="49" charset="-128"/>
              </a:rPr>
              <a:t>今後の課題</a:t>
            </a:r>
            <a:r>
              <a:rPr lang="en-US" altLang="ja-JP" sz="2000" smtClean="0">
                <a:ea typeface="HG創英角ｺﾞｼｯｸUB" pitchFamily="49" charset="-128"/>
              </a:rPr>
              <a:t>》</a:t>
            </a:r>
          </a:p>
          <a:p>
            <a:pPr algn="l" eaLnBrk="1" hangingPunct="1">
              <a:lnSpc>
                <a:spcPct val="90000"/>
              </a:lnSpc>
              <a:spcBef>
                <a:spcPct val="0"/>
              </a:spcBef>
            </a:pPr>
            <a:r>
              <a:rPr lang="ja-JP" altLang="en-US" sz="2000" b="1" u="sng" smtClean="0"/>
              <a:t>（１）財務大臣と厚生労働大臣　合意</a:t>
            </a:r>
          </a:p>
          <a:p>
            <a:pPr algn="l" eaLnBrk="1" hangingPunct="1">
              <a:lnSpc>
                <a:spcPct val="90000"/>
              </a:lnSpc>
            </a:pPr>
            <a:r>
              <a:rPr lang="ja-JP" altLang="en-US" sz="2000" smtClean="0"/>
              <a:t>　  後発医薬品の推進策については</a:t>
            </a:r>
            <a:r>
              <a:rPr lang="ja-JP" altLang="en-US" sz="2000" smtClean="0">
                <a:solidFill>
                  <a:srgbClr val="0000FF"/>
                </a:solidFill>
              </a:rPr>
              <a:t>新たなロードマップ</a:t>
            </a:r>
            <a:r>
              <a:rPr lang="ja-JP" altLang="en-US" sz="2000" smtClean="0"/>
              <a:t>を作成して強力に進める </a:t>
            </a:r>
            <a:r>
              <a:rPr lang="ja-JP" altLang="en-US" sz="2000" b="1" u="sng" smtClean="0"/>
              <a:t>（２）費用対効果の検証の必要性</a:t>
            </a:r>
          </a:p>
          <a:p>
            <a:pPr algn="l" eaLnBrk="1" hangingPunct="1">
              <a:lnSpc>
                <a:spcPct val="90000"/>
              </a:lnSpc>
              <a:spcBef>
                <a:spcPct val="0"/>
              </a:spcBef>
            </a:pPr>
            <a:r>
              <a:rPr lang="ja-JP" altLang="en-US" sz="2000" smtClean="0"/>
              <a:t>　  薬価が安いことが後発医薬品が選ばれる理由であるのに、調剤薬局への</a:t>
            </a:r>
          </a:p>
          <a:p>
            <a:pPr algn="l" eaLnBrk="1" hangingPunct="1">
              <a:lnSpc>
                <a:spcPct val="90000"/>
              </a:lnSpc>
              <a:spcBef>
                <a:spcPct val="0"/>
              </a:spcBef>
            </a:pPr>
            <a:r>
              <a:rPr lang="ja-JP" altLang="en-US" sz="2000" smtClean="0"/>
              <a:t>  様々な加算点数が設定されていることについて、後発医薬品への切り替えに</a:t>
            </a:r>
          </a:p>
          <a:p>
            <a:pPr algn="l" eaLnBrk="1" hangingPunct="1">
              <a:lnSpc>
                <a:spcPct val="90000"/>
              </a:lnSpc>
              <a:spcBef>
                <a:spcPct val="0"/>
              </a:spcBef>
            </a:pPr>
            <a:r>
              <a:rPr lang="ja-JP" altLang="en-US" sz="2000" smtClean="0"/>
              <a:t>  よる薬剤費減少分と、各種加算にかかる医療費を</a:t>
            </a:r>
            <a:r>
              <a:rPr lang="ja-JP" altLang="en-US" sz="2000" smtClean="0">
                <a:solidFill>
                  <a:srgbClr val="0000FF"/>
                </a:solidFill>
              </a:rPr>
              <a:t>比較検証</a:t>
            </a:r>
            <a:r>
              <a:rPr lang="ja-JP" altLang="en-US" sz="2000" smtClean="0"/>
              <a:t>することが求めら</a:t>
            </a:r>
          </a:p>
          <a:p>
            <a:pPr algn="l" eaLnBrk="1" hangingPunct="1">
              <a:lnSpc>
                <a:spcPct val="90000"/>
              </a:lnSpc>
              <a:spcBef>
                <a:spcPct val="0"/>
              </a:spcBef>
            </a:pPr>
            <a:r>
              <a:rPr lang="ja-JP" altLang="en-US" sz="2000" smtClean="0"/>
              <a:t>  れる</a:t>
            </a:r>
          </a:p>
          <a:p>
            <a:pPr algn="l" eaLnBrk="1" hangingPunct="1">
              <a:lnSpc>
                <a:spcPct val="90000"/>
              </a:lnSpc>
              <a:spcBef>
                <a:spcPct val="0"/>
              </a:spcBef>
            </a:pPr>
            <a:r>
              <a:rPr lang="ja-JP" altLang="en-US" sz="2000" b="1" u="sng" smtClean="0"/>
              <a:t>（３）根本的な問題</a:t>
            </a:r>
          </a:p>
          <a:p>
            <a:pPr algn="l" eaLnBrk="1" hangingPunct="1">
              <a:lnSpc>
                <a:spcPct val="90000"/>
              </a:lnSpc>
              <a:spcBef>
                <a:spcPct val="0"/>
              </a:spcBef>
            </a:pPr>
            <a:r>
              <a:rPr lang="ja-JP" altLang="en-US" sz="2000" smtClean="0"/>
              <a:t>　  </a:t>
            </a:r>
            <a:r>
              <a:rPr lang="ja-JP" altLang="en-US" sz="2000" smtClean="0">
                <a:solidFill>
                  <a:srgbClr val="0000FF"/>
                </a:solidFill>
              </a:rPr>
              <a:t>信頼性</a:t>
            </a:r>
            <a:r>
              <a:rPr lang="ja-JP" altLang="en-US" sz="2000" smtClean="0"/>
              <a:t>という観点から、これまで使い慣れている先発医薬品の特許が切れ</a:t>
            </a:r>
          </a:p>
          <a:p>
            <a:pPr algn="l" eaLnBrk="1" hangingPunct="1">
              <a:lnSpc>
                <a:spcPct val="90000"/>
              </a:lnSpc>
              <a:spcBef>
                <a:spcPct val="0"/>
              </a:spcBef>
            </a:pPr>
            <a:r>
              <a:rPr lang="ja-JP" altLang="en-US" sz="2000" smtClean="0"/>
              <a:t>  た際に、</a:t>
            </a:r>
            <a:r>
              <a:rPr lang="ja-JP" altLang="en-US" sz="2000" smtClean="0">
                <a:solidFill>
                  <a:srgbClr val="FF0000"/>
                </a:solidFill>
              </a:rPr>
              <a:t>薬価を後発医薬品並に引下げて</a:t>
            </a:r>
            <a:r>
              <a:rPr lang="ja-JP" altLang="en-US" sz="2000" smtClean="0"/>
              <a:t>引き続き使えることが望ましい</a:t>
            </a:r>
          </a:p>
        </p:txBody>
      </p:sp>
      <p:sp>
        <p:nvSpPr>
          <p:cNvPr id="97286"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28CCF1EF-166B-466A-BCA4-77239F8047CF}" type="slidenum">
              <a:rPr kumimoji="1" lang="en-US" altLang="ja-JP" smtClean="0"/>
              <a:pPr fontAlgn="base">
                <a:spcAft>
                  <a:spcPct val="0"/>
                </a:spcAft>
                <a:defRPr/>
              </a:pPr>
              <a:t>46</a:t>
            </a:fld>
            <a:endParaRPr kumimoji="1" lang="en-US" altLang="ja-JP" smtClean="0"/>
          </a:p>
        </p:txBody>
      </p:sp>
    </p:spTree>
    <p:extLst>
      <p:ext uri="{BB962C8B-B14F-4D97-AF65-F5344CB8AC3E}">
        <p14:creationId xmlns:p14="http://schemas.microsoft.com/office/powerpoint/2010/main" xmlns="" val="38586928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2"/>
          <p:cNvSpPr txBox="1">
            <a:spLocks noChangeArrowheads="1"/>
          </p:cNvSpPr>
          <p:nvPr/>
        </p:nvSpPr>
        <p:spPr bwMode="auto">
          <a:xfrm>
            <a:off x="611188" y="2636838"/>
            <a:ext cx="7953375" cy="641350"/>
          </a:xfrm>
          <a:prstGeom prst="rect">
            <a:avLst/>
          </a:prstGeom>
          <a:noFill/>
          <a:ln w="9525">
            <a:noFill/>
            <a:miter lim="800000"/>
            <a:headEnd/>
            <a:tailEnd/>
          </a:ln>
        </p:spPr>
        <p:txBody>
          <a:bodyPr wrap="none" lIns="90000" tIns="46800" rIns="90000" bIns="46800">
            <a:spAutoFit/>
          </a:bodyPr>
          <a:lstStyle/>
          <a:p>
            <a:r>
              <a:rPr lang="ja-JP" altLang="en-US" sz="3600">
                <a:solidFill>
                  <a:srgbClr val="000000"/>
                </a:solidFill>
                <a:ea typeface="HG創英角ｺﾞｼｯｸUB" pitchFamily="49" charset="-128"/>
              </a:rPr>
              <a:t>入院中の患者の他医療機関受診の緩和</a:t>
            </a:r>
          </a:p>
        </p:txBody>
      </p:sp>
      <p:sp>
        <p:nvSpPr>
          <p:cNvPr id="98306"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AD090014-EDA8-4FA3-B782-07EE4DEDF0D9}" type="slidenum">
              <a:rPr kumimoji="1" lang="en-US" altLang="ja-JP" smtClean="0"/>
              <a:pPr fontAlgn="base">
                <a:spcAft>
                  <a:spcPct val="0"/>
                </a:spcAft>
                <a:defRPr/>
              </a:pPr>
              <a:t>47</a:t>
            </a:fld>
            <a:endParaRPr kumimoji="1" lang="en-US" altLang="ja-JP" smtClean="0"/>
          </a:p>
        </p:txBody>
      </p:sp>
    </p:spTree>
    <p:extLst>
      <p:ext uri="{BB962C8B-B14F-4D97-AF65-F5344CB8AC3E}">
        <p14:creationId xmlns:p14="http://schemas.microsoft.com/office/powerpoint/2010/main" xmlns="" val="20520307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ctrTitle"/>
          </p:nvPr>
        </p:nvSpPr>
        <p:spPr>
          <a:xfrm>
            <a:off x="684213" y="115888"/>
            <a:ext cx="7772400" cy="647700"/>
          </a:xfrm>
        </p:spPr>
        <p:txBody>
          <a:bodyPr/>
          <a:lstStyle/>
          <a:p>
            <a:r>
              <a:rPr lang="ja-JP" altLang="en-US" sz="2800" smtClean="0">
                <a:ea typeface="HG創英角ｺﾞｼｯｸUB" pitchFamily="49" charset="-128"/>
              </a:rPr>
              <a:t>入院中の患者の他医療機関受診の緩和</a:t>
            </a:r>
          </a:p>
        </p:txBody>
      </p:sp>
      <p:sp>
        <p:nvSpPr>
          <p:cNvPr id="113666"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eaLnBrk="0" fontAlgn="t" hangingPunct="0"/>
            <a:endParaRPr lang="ja-JP" altLang="en-US" sz="2000">
              <a:solidFill>
                <a:srgbClr val="000000"/>
              </a:solidFill>
            </a:endParaRPr>
          </a:p>
        </p:txBody>
      </p:sp>
      <p:sp>
        <p:nvSpPr>
          <p:cNvPr id="113667" name="Rectangle 4"/>
          <p:cNvSpPr>
            <a:spLocks noChangeArrowheads="1"/>
          </p:cNvSpPr>
          <p:nvPr/>
        </p:nvSpPr>
        <p:spPr bwMode="auto">
          <a:xfrm>
            <a:off x="250825" y="692150"/>
            <a:ext cx="8642350" cy="3673475"/>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pPr eaLnBrk="0" fontAlgn="t" hangingPunct="0">
              <a:lnSpc>
                <a:spcPct val="90000"/>
              </a:lnSpc>
            </a:pPr>
            <a:r>
              <a:rPr lang="en-US" altLang="ja-JP" sz="2000">
                <a:solidFill>
                  <a:srgbClr val="000000"/>
                </a:solidFill>
                <a:latin typeface="HG創英角ｺﾞｼｯｸUB" pitchFamily="49" charset="-128"/>
                <a:ea typeface="HG創英角ｺﾞｼｯｸUB" pitchFamily="49" charset="-128"/>
              </a:rPr>
              <a:t>《</a:t>
            </a:r>
            <a:r>
              <a:rPr lang="ja-JP" altLang="en-US" sz="2000">
                <a:solidFill>
                  <a:srgbClr val="000000"/>
                </a:solidFill>
                <a:latin typeface="HG創英角ｺﾞｼｯｸUB" pitchFamily="49" charset="-128"/>
                <a:ea typeface="HG創英角ｺﾞｼｯｸUB" pitchFamily="49" charset="-128"/>
              </a:rPr>
              <a:t>経緯</a:t>
            </a:r>
            <a:r>
              <a:rPr lang="en-US" altLang="ja-JP" sz="2000">
                <a:solidFill>
                  <a:srgbClr val="000000"/>
                </a:solidFill>
                <a:latin typeface="HG創英角ｺﾞｼｯｸUB" pitchFamily="49" charset="-128"/>
                <a:ea typeface="HG創英角ｺﾞｼｯｸUB" pitchFamily="49" charset="-128"/>
              </a:rPr>
              <a:t>》</a:t>
            </a:r>
          </a:p>
          <a:p>
            <a:pPr eaLnBrk="0" fontAlgn="t" hangingPunct="0"/>
            <a:r>
              <a:rPr lang="en-US" altLang="ja-JP" sz="2000">
                <a:solidFill>
                  <a:srgbClr val="000000"/>
                </a:solidFill>
                <a:latin typeface="ＭＳ Ｐゴシック" charset="-128"/>
              </a:rPr>
              <a:t>○</a:t>
            </a:r>
            <a:r>
              <a:rPr lang="ja-JP" altLang="en-US" sz="2000">
                <a:solidFill>
                  <a:srgbClr val="000000"/>
                </a:solidFill>
                <a:latin typeface="ＭＳ Ｐゴシック" charset="-128"/>
              </a:rPr>
              <a:t>　前回改定の大きな問題点</a:t>
            </a:r>
          </a:p>
          <a:p>
            <a:pPr eaLnBrk="0" fontAlgn="t" hangingPunct="0"/>
            <a:r>
              <a:rPr lang="ja-JP" altLang="en-US" sz="2000">
                <a:solidFill>
                  <a:srgbClr val="000000"/>
                </a:solidFill>
                <a:latin typeface="ＭＳ Ｐゴシック" charset="-128"/>
              </a:rPr>
              <a:t>　　 平成２２年５月に、出来高病棟に入院している患者の他医療機関受診の際</a:t>
            </a:r>
          </a:p>
          <a:p>
            <a:pPr eaLnBrk="0" fontAlgn="t" hangingPunct="0"/>
            <a:r>
              <a:rPr lang="ja-JP" altLang="en-US" sz="2000">
                <a:solidFill>
                  <a:srgbClr val="000000"/>
                </a:solidFill>
                <a:latin typeface="ＭＳ Ｐゴシック" charset="-128"/>
              </a:rPr>
              <a:t>   の投薬の費用は他医療機関が請求できるよう緩和された</a:t>
            </a:r>
          </a:p>
          <a:p>
            <a:pPr eaLnBrk="0" fontAlgn="t" hangingPunct="0"/>
            <a:r>
              <a:rPr lang="ja-JP" altLang="en-US" sz="2000">
                <a:solidFill>
                  <a:srgbClr val="000000"/>
                </a:solidFill>
                <a:latin typeface="ＭＳ Ｐゴシック" charset="-128"/>
              </a:rPr>
              <a:t>○　日本医師会が是正を求めた１４項目の不合理点の１つ</a:t>
            </a:r>
            <a:endParaRPr lang="ja-JP" altLang="en-US" sz="2000">
              <a:solidFill>
                <a:srgbClr val="000000"/>
              </a:solidFill>
            </a:endParaRPr>
          </a:p>
        </p:txBody>
      </p:sp>
      <p:sp>
        <p:nvSpPr>
          <p:cNvPr id="113668" name="Text Box 5"/>
          <p:cNvSpPr txBox="1">
            <a:spLocks noChangeArrowheads="1"/>
          </p:cNvSpPr>
          <p:nvPr/>
        </p:nvSpPr>
        <p:spPr bwMode="auto">
          <a:xfrm>
            <a:off x="468313" y="2276475"/>
            <a:ext cx="8135937" cy="366713"/>
          </a:xfrm>
          <a:prstGeom prst="rect">
            <a:avLst/>
          </a:prstGeom>
          <a:noFill/>
          <a:ln w="9525">
            <a:noFill/>
            <a:miter lim="800000"/>
            <a:headEnd/>
            <a:tailEnd/>
          </a:ln>
        </p:spPr>
        <p:txBody>
          <a:bodyPr>
            <a:spAutoFit/>
          </a:bodyPr>
          <a:lstStyle/>
          <a:p>
            <a:pPr>
              <a:spcBef>
                <a:spcPct val="20000"/>
              </a:spcBef>
            </a:pPr>
            <a:endParaRPr lang="ja-JP" altLang="en-US">
              <a:solidFill>
                <a:srgbClr val="000000"/>
              </a:solidFill>
            </a:endParaRPr>
          </a:p>
        </p:txBody>
      </p:sp>
      <p:sp>
        <p:nvSpPr>
          <p:cNvPr id="113669" name="Rectangle 6"/>
          <p:cNvSpPr>
            <a:spLocks noChangeArrowheads="1"/>
          </p:cNvSpPr>
          <p:nvPr/>
        </p:nvSpPr>
        <p:spPr bwMode="auto">
          <a:xfrm>
            <a:off x="539750" y="2349500"/>
            <a:ext cx="8208963" cy="1871663"/>
          </a:xfrm>
          <a:prstGeom prst="rect">
            <a:avLst/>
          </a:prstGeom>
          <a:noFill/>
          <a:ln w="9525">
            <a:solidFill>
              <a:schemeClr val="tx1"/>
            </a:solidFill>
            <a:prstDash val="dash"/>
            <a:miter lim="800000"/>
            <a:headEnd/>
            <a:tailEnd/>
          </a:ln>
        </p:spPr>
        <p:txBody>
          <a:bodyPr/>
          <a:lstStyle/>
          <a:p>
            <a:pPr eaLnBrk="0" fontAlgn="t" hangingPunct="0">
              <a:lnSpc>
                <a:spcPct val="95000"/>
              </a:lnSpc>
            </a:pPr>
            <a:r>
              <a:rPr lang="ja-JP" altLang="en-US" sz="2000">
                <a:solidFill>
                  <a:srgbClr val="000000"/>
                </a:solidFill>
                <a:latin typeface="ＭＳ Ｐゴシック" charset="-128"/>
              </a:rPr>
              <a:t>　出来高病棟に入院している患者が他医療機関を受診した際、入院医療機関（入院元）で入院料から３割（包括病棟の場合７割）が控除され、かつ、包括病棟入院の場合には、他医療機関（受診先）で、たとえば投薬については当日１日分しか算定できない。入院元、受診先のそれぞれの医療機関で責任を持って診療行為を行なっていることから、それぞれ適切に評価すべきである</a:t>
            </a:r>
            <a:endParaRPr lang="ja-JP" altLang="en-US" sz="2000">
              <a:solidFill>
                <a:srgbClr val="000000"/>
              </a:solidFill>
            </a:endParaRPr>
          </a:p>
        </p:txBody>
      </p:sp>
      <p:sp>
        <p:nvSpPr>
          <p:cNvPr id="113670" name="Rectangle 7"/>
          <p:cNvSpPr>
            <a:spLocks noGrp="1" noChangeArrowheads="1"/>
          </p:cNvSpPr>
          <p:nvPr>
            <p:ph type="subTitle" idx="1"/>
          </p:nvPr>
        </p:nvSpPr>
        <p:spPr>
          <a:xfrm>
            <a:off x="250825" y="4437063"/>
            <a:ext cx="8640763" cy="1655762"/>
          </a:xfrm>
          <a:solidFill>
            <a:srgbClr val="CCFFCC"/>
          </a:solidFill>
          <a:ln>
            <a:solidFill>
              <a:schemeClr val="tx1"/>
            </a:solidFill>
          </a:ln>
        </p:spPr>
        <p:txBody>
          <a:bodyPr/>
          <a:lstStyle/>
          <a:p>
            <a:pPr algn="l">
              <a:spcBef>
                <a:spcPct val="0"/>
              </a:spcBef>
            </a:pPr>
            <a:r>
              <a:rPr lang="en-US" altLang="ja-JP" sz="2200" smtClean="0">
                <a:latin typeface="ＭＳ Ｐゴシック" charset="-128"/>
              </a:rPr>
              <a:t>《</a:t>
            </a:r>
            <a:r>
              <a:rPr lang="ja-JP" altLang="en-US" sz="2200" smtClean="0">
                <a:latin typeface="ＭＳ Ｐゴシック" charset="-128"/>
              </a:rPr>
              <a:t>改定内容</a:t>
            </a:r>
            <a:r>
              <a:rPr lang="en-US" altLang="ja-JP" sz="2200" smtClean="0">
                <a:latin typeface="ＭＳ Ｐゴシック" charset="-128"/>
              </a:rPr>
              <a:t>》</a:t>
            </a:r>
          </a:p>
          <a:p>
            <a:pPr algn="l">
              <a:spcBef>
                <a:spcPct val="0"/>
              </a:spcBef>
            </a:pPr>
            <a:r>
              <a:rPr lang="en-US" altLang="ja-JP" sz="2000" smtClean="0">
                <a:latin typeface="ＭＳ Ｐゴシック" charset="-128"/>
              </a:rPr>
              <a:t>○</a:t>
            </a:r>
            <a:r>
              <a:rPr lang="ja-JP" altLang="en-US" sz="2000" smtClean="0">
                <a:latin typeface="ＭＳ Ｐゴシック" charset="-128"/>
              </a:rPr>
              <a:t>　入院中の患者が他医療機関を受診する場合の診療報酬の算定方法につい</a:t>
            </a:r>
          </a:p>
          <a:p>
            <a:pPr algn="l">
              <a:spcBef>
                <a:spcPct val="0"/>
              </a:spcBef>
            </a:pPr>
            <a:r>
              <a:rPr lang="ja-JP" altLang="en-US" sz="2000" smtClean="0">
                <a:latin typeface="ＭＳ Ｐゴシック" charset="-128"/>
              </a:rPr>
              <a:t>   て、</a:t>
            </a:r>
            <a:r>
              <a:rPr lang="ja-JP" altLang="en-US" sz="2000" smtClean="0">
                <a:solidFill>
                  <a:srgbClr val="0000FF"/>
                </a:solidFill>
                <a:latin typeface="ＭＳ Ｐゴシック" charset="-128"/>
              </a:rPr>
              <a:t>精神病床、結核病床、有床診療所</a:t>
            </a:r>
            <a:r>
              <a:rPr lang="ja-JP" altLang="en-US" sz="2000" smtClean="0">
                <a:latin typeface="ＭＳ Ｐゴシック" charset="-128"/>
              </a:rPr>
              <a:t>に入院中の患者が、</a:t>
            </a:r>
            <a:r>
              <a:rPr lang="ja-JP" altLang="en-US" sz="2000" smtClean="0">
                <a:solidFill>
                  <a:srgbClr val="FF0000"/>
                </a:solidFill>
                <a:latin typeface="ＭＳ Ｐゴシック" charset="-128"/>
              </a:rPr>
              <a:t>透析</a:t>
            </a:r>
            <a:r>
              <a:rPr lang="ja-JP" altLang="en-US" sz="2000" smtClean="0">
                <a:latin typeface="ＭＳ Ｐゴシック" charset="-128"/>
              </a:rPr>
              <a:t>や</a:t>
            </a:r>
            <a:r>
              <a:rPr lang="ja-JP" altLang="en-US" sz="2000" smtClean="0">
                <a:solidFill>
                  <a:srgbClr val="FF0000"/>
                </a:solidFill>
                <a:latin typeface="ＭＳ Ｐゴシック" charset="-128"/>
              </a:rPr>
              <a:t>共同利用</a:t>
            </a:r>
          </a:p>
          <a:p>
            <a:pPr algn="l">
              <a:spcBef>
                <a:spcPct val="0"/>
              </a:spcBef>
            </a:pPr>
            <a:r>
              <a:rPr lang="ja-JP" altLang="en-US" sz="2000" smtClean="0">
                <a:solidFill>
                  <a:srgbClr val="FF0000"/>
                </a:solidFill>
                <a:latin typeface="ＭＳ Ｐゴシック" charset="-128"/>
              </a:rPr>
              <a:t>   をすすめている検査</a:t>
            </a:r>
            <a:r>
              <a:rPr lang="ja-JP" altLang="en-US" sz="2000" smtClean="0">
                <a:latin typeface="ＭＳ Ｐゴシック" charset="-128"/>
              </a:rPr>
              <a:t>を行うために他医療機関を受診する場合の評価の見直し</a:t>
            </a:r>
          </a:p>
          <a:p>
            <a:pPr algn="l">
              <a:spcBef>
                <a:spcPct val="0"/>
              </a:spcBef>
            </a:pPr>
            <a:r>
              <a:rPr lang="ja-JP" altLang="en-US" sz="2000" smtClean="0">
                <a:latin typeface="ＭＳ Ｐゴシック" charset="-128"/>
              </a:rPr>
              <a:t>   を行う。　</a:t>
            </a:r>
          </a:p>
        </p:txBody>
      </p:sp>
      <p:sp>
        <p:nvSpPr>
          <p:cNvPr id="100359"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B3248B82-5F78-40DD-98B8-B3E455519AC3}" type="slidenum">
              <a:rPr kumimoji="1" lang="en-US" altLang="ja-JP" smtClean="0"/>
              <a:pPr fontAlgn="base">
                <a:spcAft>
                  <a:spcPct val="0"/>
                </a:spcAft>
                <a:defRPr/>
              </a:pPr>
              <a:t>48</a:t>
            </a:fld>
            <a:endParaRPr kumimoji="1" lang="en-US" altLang="ja-JP" smtClean="0"/>
          </a:p>
        </p:txBody>
      </p:sp>
    </p:spTree>
    <p:extLst>
      <p:ext uri="{BB962C8B-B14F-4D97-AF65-F5344CB8AC3E}">
        <p14:creationId xmlns:p14="http://schemas.microsoft.com/office/powerpoint/2010/main" xmlns="" val="8900272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ctrTitle"/>
          </p:nvPr>
        </p:nvSpPr>
        <p:spPr>
          <a:xfrm>
            <a:off x="684213" y="115888"/>
            <a:ext cx="7772400" cy="647700"/>
          </a:xfrm>
        </p:spPr>
        <p:txBody>
          <a:bodyPr/>
          <a:lstStyle/>
          <a:p>
            <a:r>
              <a:rPr lang="ja-JP" altLang="en-US" sz="2800" smtClean="0">
                <a:ea typeface="HG創英角ｺﾞｼｯｸUB" pitchFamily="49" charset="-128"/>
              </a:rPr>
              <a:t>入院中の患者の他医療機関受診の緩和</a:t>
            </a:r>
          </a:p>
        </p:txBody>
      </p:sp>
      <p:sp>
        <p:nvSpPr>
          <p:cNvPr id="114690"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eaLnBrk="0" fontAlgn="t" hangingPunct="0"/>
            <a:endParaRPr lang="ja-JP" altLang="en-US" sz="2000">
              <a:solidFill>
                <a:srgbClr val="000000"/>
              </a:solidFill>
            </a:endParaRPr>
          </a:p>
        </p:txBody>
      </p:sp>
      <p:sp>
        <p:nvSpPr>
          <p:cNvPr id="114691" name="Rectangle 4"/>
          <p:cNvSpPr>
            <a:spLocks noGrp="1" noChangeArrowheads="1"/>
          </p:cNvSpPr>
          <p:nvPr>
            <p:ph type="subTitle" idx="1"/>
          </p:nvPr>
        </p:nvSpPr>
        <p:spPr>
          <a:xfrm>
            <a:off x="250825" y="692150"/>
            <a:ext cx="8640763" cy="6049963"/>
          </a:xfrm>
          <a:solidFill>
            <a:srgbClr val="CCFFCC"/>
          </a:solidFill>
          <a:ln>
            <a:solidFill>
              <a:schemeClr val="tx1"/>
            </a:solidFill>
          </a:ln>
        </p:spPr>
        <p:txBody>
          <a:bodyPr/>
          <a:lstStyle/>
          <a:p>
            <a:pPr algn="l" fontAlgn="t">
              <a:lnSpc>
                <a:spcPct val="85000"/>
              </a:lnSpc>
              <a:spcBef>
                <a:spcPct val="0"/>
              </a:spcBef>
            </a:pPr>
            <a:r>
              <a:rPr lang="en-US" altLang="ja-JP" sz="1600" b="1" smtClean="0">
                <a:latin typeface="ＭＳ Ｐゴシック" charset="-128"/>
              </a:rPr>
              <a:t>《</a:t>
            </a:r>
            <a:r>
              <a:rPr lang="ja-JP" altLang="en-US" sz="1600" b="1" smtClean="0">
                <a:latin typeface="ＭＳ Ｐゴシック" charset="-128"/>
              </a:rPr>
              <a:t>改定内容</a:t>
            </a:r>
            <a:r>
              <a:rPr lang="en-US" altLang="ja-JP" sz="1600" b="1" smtClean="0">
                <a:latin typeface="ＭＳ Ｐゴシック" charset="-128"/>
              </a:rPr>
              <a:t>》</a:t>
            </a:r>
          </a:p>
          <a:p>
            <a:pPr algn="l" fontAlgn="t">
              <a:lnSpc>
                <a:spcPct val="85000"/>
              </a:lnSpc>
              <a:spcBef>
                <a:spcPct val="0"/>
              </a:spcBef>
            </a:pPr>
            <a:r>
              <a:rPr lang="en-US" altLang="ja-JP" sz="1600" b="1" u="sng" smtClean="0">
                <a:latin typeface="ＭＳ Ｐゴシック" charset="-128"/>
              </a:rPr>
              <a:t>①</a:t>
            </a:r>
            <a:r>
              <a:rPr lang="ja-JP" altLang="en-US" sz="1600" b="1" u="sng" smtClean="0">
                <a:latin typeface="ＭＳ Ｐゴシック" charset="-128"/>
              </a:rPr>
              <a:t>　入院医療機関において当該患者が出来高入院料を算定している場合</a:t>
            </a:r>
          </a:p>
          <a:p>
            <a:pPr algn="l" fontAlgn="t">
              <a:lnSpc>
                <a:spcPct val="85000"/>
              </a:lnSpc>
              <a:spcBef>
                <a:spcPct val="0"/>
              </a:spcBef>
            </a:pPr>
            <a:r>
              <a:rPr lang="ja-JP" altLang="en-US" sz="1600" smtClean="0">
                <a:solidFill>
                  <a:srgbClr val="6600FF"/>
                </a:solidFill>
                <a:latin typeface="ＭＳ Ｐゴシック" charset="-128"/>
              </a:rPr>
              <a:t>→</a:t>
            </a:r>
            <a:r>
              <a:rPr lang="ja-JP" altLang="en-US" sz="1600" smtClean="0">
                <a:latin typeface="ＭＳ Ｐゴシック" charset="-128"/>
              </a:rPr>
              <a:t>  出来高入院料は当該出来高入院料の基本点数の</a:t>
            </a:r>
            <a:r>
              <a:rPr lang="ja-JP" altLang="en-US" sz="1600" smtClean="0">
                <a:solidFill>
                  <a:srgbClr val="0000FF"/>
                </a:solidFill>
                <a:latin typeface="ＭＳ Ｐゴシック" charset="-128"/>
              </a:rPr>
              <a:t>３０％を控除</a:t>
            </a:r>
            <a:r>
              <a:rPr lang="ja-JP" altLang="en-US" sz="1600" smtClean="0">
                <a:latin typeface="ＭＳ Ｐゴシック" charset="-128"/>
              </a:rPr>
              <a:t>した点数により算定。</a:t>
            </a:r>
          </a:p>
          <a:p>
            <a:pPr algn="l" fontAlgn="t">
              <a:lnSpc>
                <a:spcPct val="85000"/>
              </a:lnSpc>
              <a:spcBef>
                <a:spcPct val="0"/>
              </a:spcBef>
            </a:pPr>
            <a:r>
              <a:rPr lang="ja-JP" altLang="en-US" sz="1600" smtClean="0">
                <a:latin typeface="ＭＳ Ｐゴシック" charset="-128"/>
              </a:rPr>
              <a:t>　　 ただし、精神病棟入院基本料、結核病棟入院基本料または有床診療所入院基本料を算定している場合であって、透析または共同利用を進めている検査（ＰＥＴ、光トポグラフィーまたは中枢神経磁気刺激による誘発筋電図検査）のみを目的として他医療機関を受診した場合は、当該出来高入院料の基本点数の</a:t>
            </a:r>
            <a:r>
              <a:rPr lang="ja-JP" altLang="en-US" sz="1600" smtClean="0">
                <a:solidFill>
                  <a:srgbClr val="FF0000"/>
                </a:solidFill>
                <a:latin typeface="ＭＳ Ｐゴシック" charset="-128"/>
              </a:rPr>
              <a:t>１５％を控除</a:t>
            </a:r>
            <a:r>
              <a:rPr lang="ja-JP" altLang="en-US" sz="1600" smtClean="0">
                <a:latin typeface="ＭＳ Ｐゴシック" charset="-128"/>
              </a:rPr>
              <a:t>した点数により算定。</a:t>
            </a:r>
          </a:p>
          <a:p>
            <a:pPr algn="l" fontAlgn="t">
              <a:lnSpc>
                <a:spcPct val="85000"/>
              </a:lnSpc>
              <a:spcBef>
                <a:spcPct val="0"/>
              </a:spcBef>
            </a:pPr>
            <a:endParaRPr lang="ja-JP" altLang="en-US" sz="1600" u="sng" smtClean="0">
              <a:latin typeface="ＭＳ Ｐゴシック" charset="-128"/>
            </a:endParaRPr>
          </a:p>
          <a:p>
            <a:pPr algn="l" fontAlgn="t">
              <a:lnSpc>
                <a:spcPct val="85000"/>
              </a:lnSpc>
              <a:spcBef>
                <a:spcPct val="0"/>
              </a:spcBef>
            </a:pPr>
            <a:r>
              <a:rPr lang="ja-JP" altLang="en-US" sz="1600" b="1" u="sng" smtClean="0">
                <a:latin typeface="ＭＳ Ｐゴシック" charset="-128"/>
              </a:rPr>
              <a:t>②　入院医療機関において当該患者が特定入院料、療養病棟入院基本料、有床診療所療養病床</a:t>
            </a:r>
          </a:p>
          <a:p>
            <a:pPr algn="l" fontAlgn="t">
              <a:lnSpc>
                <a:spcPct val="85000"/>
              </a:lnSpc>
              <a:spcBef>
                <a:spcPct val="0"/>
              </a:spcBef>
            </a:pPr>
            <a:r>
              <a:rPr lang="ja-JP" altLang="en-US" sz="1600" b="1" smtClean="0">
                <a:latin typeface="ＭＳ Ｐゴシック" charset="-128"/>
              </a:rPr>
              <a:t>   </a:t>
            </a:r>
            <a:r>
              <a:rPr lang="ja-JP" altLang="en-US" sz="1600" b="1" u="sng" smtClean="0">
                <a:latin typeface="ＭＳ Ｐゴシック" charset="-128"/>
              </a:rPr>
              <a:t>入院基本料または特定入院基本料（以下「特定入院料等」という）を算定している場合であって、</a:t>
            </a:r>
          </a:p>
          <a:p>
            <a:pPr algn="l" fontAlgn="t">
              <a:lnSpc>
                <a:spcPct val="85000"/>
              </a:lnSpc>
              <a:spcBef>
                <a:spcPct val="0"/>
              </a:spcBef>
            </a:pPr>
            <a:r>
              <a:rPr lang="ja-JP" altLang="en-US" sz="1600" b="1" smtClean="0">
                <a:latin typeface="ＭＳ Ｐゴシック" charset="-128"/>
              </a:rPr>
              <a:t>   </a:t>
            </a:r>
            <a:r>
              <a:rPr lang="ja-JP" altLang="en-US" sz="1600" b="1" u="sng" smtClean="0">
                <a:latin typeface="ＭＳ Ｐゴシック" charset="-128"/>
              </a:rPr>
              <a:t>当該他医療機関において特定入院料等に含まれる診療に係る費用を算定する場合</a:t>
            </a:r>
            <a:endParaRPr lang="ja-JP" altLang="en-US" sz="1600" b="1" u="sng" smtClean="0">
              <a:solidFill>
                <a:srgbClr val="6600FF"/>
              </a:solidFill>
              <a:latin typeface="ＭＳ Ｐゴシック" charset="-128"/>
            </a:endParaRPr>
          </a:p>
          <a:p>
            <a:pPr algn="l" fontAlgn="t">
              <a:lnSpc>
                <a:spcPct val="85000"/>
              </a:lnSpc>
              <a:spcBef>
                <a:spcPct val="0"/>
              </a:spcBef>
            </a:pPr>
            <a:r>
              <a:rPr lang="ja-JP" altLang="en-US" sz="1600" smtClean="0">
                <a:solidFill>
                  <a:srgbClr val="6600FF"/>
                </a:solidFill>
                <a:latin typeface="ＭＳ Ｐゴシック" charset="-128"/>
              </a:rPr>
              <a:t>→  </a:t>
            </a:r>
            <a:r>
              <a:rPr lang="ja-JP" altLang="en-US" sz="1600" smtClean="0">
                <a:latin typeface="ＭＳ Ｐゴシック" charset="-128"/>
              </a:rPr>
              <a:t>特定入院料等の基本点数の</a:t>
            </a:r>
            <a:r>
              <a:rPr lang="ja-JP" altLang="en-US" sz="1600" smtClean="0">
                <a:solidFill>
                  <a:srgbClr val="0000FF"/>
                </a:solidFill>
                <a:latin typeface="ＭＳ Ｐゴシック" charset="-128"/>
              </a:rPr>
              <a:t>７０％を控除</a:t>
            </a:r>
            <a:r>
              <a:rPr lang="ja-JP" altLang="en-US" sz="1600" smtClean="0">
                <a:latin typeface="ＭＳ Ｐゴシック" charset="-128"/>
              </a:rPr>
              <a:t>した点数により算定。</a:t>
            </a:r>
          </a:p>
          <a:p>
            <a:pPr algn="l" fontAlgn="t">
              <a:lnSpc>
                <a:spcPct val="85000"/>
              </a:lnSpc>
              <a:spcBef>
                <a:spcPct val="0"/>
              </a:spcBef>
            </a:pPr>
            <a:r>
              <a:rPr lang="ja-JP" altLang="en-US" sz="1600" smtClean="0">
                <a:latin typeface="ＭＳ Ｐゴシック" charset="-128"/>
              </a:rPr>
              <a:t>　　 ただし、精神科救急入院料、精神科急性期治療病棟入院料、精神科救急・合併症入院料、精神療養病棟入院料または認知症治療病棟入院料を算定している場合であって、透析または共同利用を進めている検査（ＰＥＴ、光トポグラフィーまたは中枢神経磁気刺激による誘発筋電図検査）のみを目的として他医療機関を受診した場合は、当該特定入院料等の基本点数の</a:t>
            </a:r>
            <a:r>
              <a:rPr lang="ja-JP" altLang="en-US" sz="1600" smtClean="0">
                <a:solidFill>
                  <a:srgbClr val="FF0066"/>
                </a:solidFill>
                <a:latin typeface="ＭＳ Ｐゴシック" charset="-128"/>
              </a:rPr>
              <a:t>５５％を控除</a:t>
            </a:r>
            <a:r>
              <a:rPr lang="ja-JP" altLang="en-US" sz="1600" smtClean="0">
                <a:latin typeface="ＭＳ Ｐゴシック" charset="-128"/>
              </a:rPr>
              <a:t>した点数により算定。</a:t>
            </a:r>
          </a:p>
          <a:p>
            <a:pPr algn="l" fontAlgn="t">
              <a:lnSpc>
                <a:spcPct val="85000"/>
              </a:lnSpc>
              <a:spcBef>
                <a:spcPct val="0"/>
              </a:spcBef>
            </a:pPr>
            <a:r>
              <a:rPr lang="ja-JP" altLang="en-US" sz="1600" smtClean="0">
                <a:latin typeface="ＭＳ Ｐゴシック" charset="-128"/>
              </a:rPr>
              <a:t>　この場合において、認知症治療病棟入院料を算定している患者であって透析のみを目的として他医療機関を受診する患者については、入院日から起算して６１日以上の場合に限る。</a:t>
            </a:r>
          </a:p>
          <a:p>
            <a:pPr algn="l" fontAlgn="t">
              <a:lnSpc>
                <a:spcPct val="85000"/>
              </a:lnSpc>
              <a:spcBef>
                <a:spcPct val="0"/>
              </a:spcBef>
            </a:pPr>
            <a:endParaRPr lang="ja-JP" altLang="en-US" sz="1600" u="sng" smtClean="0">
              <a:latin typeface="ＭＳ Ｐゴシック" charset="-128"/>
            </a:endParaRPr>
          </a:p>
          <a:p>
            <a:pPr algn="l" fontAlgn="t">
              <a:lnSpc>
                <a:spcPct val="85000"/>
              </a:lnSpc>
              <a:spcBef>
                <a:spcPct val="0"/>
              </a:spcBef>
            </a:pPr>
            <a:r>
              <a:rPr lang="ja-JP" altLang="en-US" sz="1600" b="1" u="sng" smtClean="0">
                <a:latin typeface="ＭＳ Ｐゴシック" charset="-128"/>
              </a:rPr>
              <a:t>③　入院医療機関において、当該患者が特定入院料等を算定している場合であって、当該他医療</a:t>
            </a:r>
          </a:p>
          <a:p>
            <a:pPr algn="l" fontAlgn="t">
              <a:lnSpc>
                <a:spcPct val="85000"/>
              </a:lnSpc>
              <a:spcBef>
                <a:spcPct val="0"/>
              </a:spcBef>
            </a:pPr>
            <a:r>
              <a:rPr lang="ja-JP" altLang="en-US" sz="1600" b="1" smtClean="0">
                <a:latin typeface="ＭＳ Ｐゴシック" charset="-128"/>
              </a:rPr>
              <a:t>   </a:t>
            </a:r>
            <a:r>
              <a:rPr lang="ja-JP" altLang="en-US" sz="1600" b="1" u="sng" smtClean="0">
                <a:latin typeface="ＭＳ Ｐゴシック" charset="-128"/>
              </a:rPr>
              <a:t>機関において特定入院料等に含まれる診療に係る費用を算定しない場合</a:t>
            </a:r>
            <a:endParaRPr lang="ja-JP" altLang="en-US" sz="1600" b="1" u="sng" smtClean="0">
              <a:solidFill>
                <a:srgbClr val="6600FF"/>
              </a:solidFill>
              <a:latin typeface="ＭＳ Ｐゴシック" charset="-128"/>
            </a:endParaRPr>
          </a:p>
          <a:p>
            <a:pPr algn="l" fontAlgn="t">
              <a:lnSpc>
                <a:spcPct val="85000"/>
              </a:lnSpc>
              <a:spcBef>
                <a:spcPct val="0"/>
              </a:spcBef>
            </a:pPr>
            <a:r>
              <a:rPr lang="ja-JP" altLang="en-US" sz="1600" smtClean="0">
                <a:solidFill>
                  <a:srgbClr val="6600FF"/>
                </a:solidFill>
                <a:latin typeface="ＭＳ Ｐゴシック" charset="-128"/>
              </a:rPr>
              <a:t>→  </a:t>
            </a:r>
            <a:r>
              <a:rPr lang="ja-JP" altLang="en-US" sz="1600" smtClean="0">
                <a:latin typeface="ＭＳ Ｐゴシック" charset="-128"/>
              </a:rPr>
              <a:t>特定入院料等の基本点数の</a:t>
            </a:r>
            <a:r>
              <a:rPr lang="ja-JP" altLang="en-US" sz="1600" smtClean="0">
                <a:solidFill>
                  <a:srgbClr val="0000FF"/>
                </a:solidFill>
                <a:latin typeface="ＭＳ Ｐゴシック" charset="-128"/>
              </a:rPr>
              <a:t>３０％を控除</a:t>
            </a:r>
            <a:r>
              <a:rPr lang="ja-JP" altLang="en-US" sz="1600" smtClean="0">
                <a:latin typeface="ＭＳ Ｐゴシック" charset="-128"/>
              </a:rPr>
              <a:t>した点数により算定。</a:t>
            </a:r>
          </a:p>
          <a:p>
            <a:pPr algn="l" fontAlgn="t">
              <a:lnSpc>
                <a:spcPct val="85000"/>
              </a:lnSpc>
              <a:spcBef>
                <a:spcPct val="0"/>
              </a:spcBef>
            </a:pPr>
            <a:r>
              <a:rPr lang="ja-JP" altLang="en-US" sz="1600" smtClean="0">
                <a:latin typeface="ＭＳ Ｐゴシック" charset="-128"/>
              </a:rPr>
              <a:t>　　 ただし、有床診療所療養病床入院基本料を算定している場合であって、透析または共同利用を</a:t>
            </a:r>
          </a:p>
          <a:p>
            <a:pPr algn="l" fontAlgn="t">
              <a:lnSpc>
                <a:spcPct val="85000"/>
              </a:lnSpc>
              <a:spcBef>
                <a:spcPct val="0"/>
              </a:spcBef>
            </a:pPr>
            <a:r>
              <a:rPr lang="ja-JP" altLang="en-US" sz="1600" smtClean="0">
                <a:latin typeface="ＭＳ Ｐゴシック" charset="-128"/>
              </a:rPr>
              <a:t>進めている検査（ＰＥＴ、光トポグラフィーまたは中枢神経磁気刺激による誘発筋電図検査）のみを目的として他医療機関を受診した場合、または認知症治療病棟入院料を算定している場合（入院日から起算して６０日以内に限る）であって、透析のみを目的として他医療機関受診をした場合は、当該特定入院料等の基本点数の</a:t>
            </a:r>
            <a:r>
              <a:rPr lang="ja-JP" altLang="en-US" sz="1600" smtClean="0">
                <a:solidFill>
                  <a:srgbClr val="FF0000"/>
                </a:solidFill>
                <a:latin typeface="ＭＳ Ｐゴシック" charset="-128"/>
              </a:rPr>
              <a:t>１５％を控除</a:t>
            </a:r>
            <a:r>
              <a:rPr lang="ja-JP" altLang="en-US" sz="1600" smtClean="0">
                <a:latin typeface="ＭＳ Ｐゴシック" charset="-128"/>
              </a:rPr>
              <a:t>した点数により算定。</a:t>
            </a:r>
          </a:p>
        </p:txBody>
      </p:sp>
      <p:sp>
        <p:nvSpPr>
          <p:cNvPr id="114692" name="AutoShape 5"/>
          <p:cNvSpPr>
            <a:spLocks noChangeArrowheads="1"/>
          </p:cNvSpPr>
          <p:nvPr/>
        </p:nvSpPr>
        <p:spPr bwMode="auto">
          <a:xfrm>
            <a:off x="3419475" y="5157788"/>
            <a:ext cx="360363" cy="576262"/>
          </a:xfrm>
          <a:prstGeom prst="rightArrow">
            <a:avLst>
              <a:gd name="adj1" fmla="val 50000"/>
              <a:gd name="adj2" fmla="val 25000"/>
            </a:avLst>
          </a:prstGeom>
          <a:noFill/>
          <a:ln w="9525">
            <a:noFill/>
            <a:miter lim="800000"/>
            <a:headEnd/>
            <a:tailEnd/>
          </a:ln>
        </p:spPr>
        <p:txBody>
          <a:bodyPr wrap="none" anchor="ctr"/>
          <a:lstStyle/>
          <a:p>
            <a:pPr>
              <a:spcBef>
                <a:spcPct val="20000"/>
              </a:spcBef>
            </a:pPr>
            <a:endParaRPr lang="ja-JP" altLang="en-US">
              <a:solidFill>
                <a:srgbClr val="000000"/>
              </a:solidFill>
            </a:endParaRPr>
          </a:p>
        </p:txBody>
      </p:sp>
      <p:sp>
        <p:nvSpPr>
          <p:cNvPr id="101381"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FFBDDC9F-904D-4B22-8D7E-9BB88EAA1650}" type="slidenum">
              <a:rPr kumimoji="1" lang="en-US" altLang="ja-JP" smtClean="0"/>
              <a:pPr fontAlgn="base">
                <a:spcAft>
                  <a:spcPct val="0"/>
                </a:spcAft>
                <a:defRPr/>
              </a:pPr>
              <a:t>49</a:t>
            </a:fld>
            <a:endParaRPr kumimoji="1" lang="en-US" altLang="ja-JP" smtClean="0"/>
          </a:p>
        </p:txBody>
      </p:sp>
    </p:spTree>
    <p:extLst>
      <p:ext uri="{BB962C8B-B14F-4D97-AF65-F5344CB8AC3E}">
        <p14:creationId xmlns:p14="http://schemas.microsoft.com/office/powerpoint/2010/main" xmlns="" val="1327387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2"/>
          <p:cNvSpPr txBox="1">
            <a:spLocks noChangeArrowheads="1"/>
          </p:cNvSpPr>
          <p:nvPr/>
        </p:nvSpPr>
        <p:spPr bwMode="auto">
          <a:xfrm>
            <a:off x="395288" y="2565400"/>
            <a:ext cx="8281987" cy="641350"/>
          </a:xfrm>
          <a:prstGeom prst="rect">
            <a:avLst/>
          </a:prstGeom>
          <a:noFill/>
          <a:ln w="9525">
            <a:noFill/>
            <a:miter lim="800000"/>
            <a:headEnd/>
            <a:tailEnd/>
          </a:ln>
        </p:spPr>
        <p:txBody>
          <a:bodyPr lIns="90000" tIns="46800" rIns="90000" bIns="46800">
            <a:spAutoFit/>
          </a:bodyPr>
          <a:lstStyle/>
          <a:p>
            <a:pPr algn="ctr"/>
            <a:r>
              <a:rPr lang="ja-JP" altLang="en-US" sz="3600">
                <a:solidFill>
                  <a:srgbClr val="000000"/>
                </a:solidFill>
                <a:ea typeface="HG創英角ｺﾞｼｯｸUB" pitchFamily="49" charset="-128"/>
              </a:rPr>
              <a:t>改定の主なポイント</a:t>
            </a:r>
          </a:p>
        </p:txBody>
      </p:sp>
      <p:sp>
        <p:nvSpPr>
          <p:cNvPr id="41986"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AEB68038-560D-4E69-95CC-63BF66AB55E8}" type="slidenum">
              <a:rPr kumimoji="1" lang="en-US" altLang="ja-JP" smtClean="0"/>
              <a:pPr fontAlgn="base">
                <a:spcAft>
                  <a:spcPct val="0"/>
                </a:spcAft>
                <a:defRPr/>
              </a:pPr>
              <a:t>5</a:t>
            </a:fld>
            <a:endParaRPr kumimoji="1" lang="en-US" altLang="ja-JP" smtClean="0"/>
          </a:p>
        </p:txBody>
      </p:sp>
    </p:spTree>
    <p:extLst>
      <p:ext uri="{BB962C8B-B14F-4D97-AF65-F5344CB8AC3E}">
        <p14:creationId xmlns:p14="http://schemas.microsoft.com/office/powerpoint/2010/main" xmlns="" val="41550989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2"/>
          <p:cNvSpPr txBox="1">
            <a:spLocks noChangeArrowheads="1"/>
          </p:cNvSpPr>
          <p:nvPr/>
        </p:nvSpPr>
        <p:spPr bwMode="auto">
          <a:xfrm>
            <a:off x="395288" y="2636838"/>
            <a:ext cx="8410575" cy="641350"/>
          </a:xfrm>
          <a:prstGeom prst="rect">
            <a:avLst/>
          </a:prstGeom>
          <a:noFill/>
          <a:ln w="9525">
            <a:noFill/>
            <a:miter lim="800000"/>
            <a:headEnd/>
            <a:tailEnd/>
          </a:ln>
        </p:spPr>
        <p:txBody>
          <a:bodyPr wrap="none" lIns="90000" tIns="46800" rIns="90000" bIns="46800">
            <a:spAutoFit/>
          </a:bodyPr>
          <a:lstStyle/>
          <a:p>
            <a:r>
              <a:rPr lang="ja-JP" altLang="en-US" sz="3600">
                <a:solidFill>
                  <a:srgbClr val="000000"/>
                </a:solidFill>
                <a:ea typeface="HG創英角ｺﾞｼｯｸUB" pitchFamily="49" charset="-128"/>
              </a:rPr>
              <a:t>被災地における診療報酬の特例措置延長</a:t>
            </a:r>
          </a:p>
        </p:txBody>
      </p:sp>
      <p:sp>
        <p:nvSpPr>
          <p:cNvPr id="72706" name="スライド番号プレースホルダー 1"/>
          <p:cNvSpPr txBox="1">
            <a:spLocks noGrp="1"/>
          </p:cNvSpPr>
          <p:nvPr/>
        </p:nvSpPr>
        <p:spPr bwMode="auto">
          <a:xfrm>
            <a:off x="7073900" y="6608763"/>
            <a:ext cx="2133600" cy="476250"/>
          </a:xfrm>
          <a:prstGeom prst="rect">
            <a:avLst/>
          </a:prstGeom>
          <a:noFill/>
          <a:ln>
            <a:miter lim="800000"/>
            <a:headEnd/>
            <a:tailEnd/>
          </a:ln>
          <a:extLst/>
        </p:spPr>
        <p:txBody>
          <a:bodyPr/>
          <a:lstStyle/>
          <a:p>
            <a:pPr algn="r">
              <a:defRPr/>
            </a:pPr>
            <a:fld id="{5B95A060-3116-4398-A857-114E35F88A9D}" type="slidenum">
              <a:rPr lang="en-US" altLang="ja-JP" sz="1400">
                <a:solidFill>
                  <a:srgbClr val="000000"/>
                </a:solidFill>
                <a:latin typeface="Arial"/>
                <a:ea typeface="ＭＳ Ｐゴシック"/>
              </a:rPr>
              <a:pPr algn="r">
                <a:defRPr/>
              </a:pPr>
              <a:t>50</a:t>
            </a:fld>
            <a:endParaRPr lang="en-US" altLang="ja-JP" sz="1400">
              <a:solidFill>
                <a:srgbClr val="000000"/>
              </a:solidFill>
              <a:latin typeface="Arial"/>
              <a:ea typeface="ＭＳ Ｐゴシック"/>
            </a:endParaRPr>
          </a:p>
        </p:txBody>
      </p:sp>
    </p:spTree>
    <p:extLst>
      <p:ext uri="{BB962C8B-B14F-4D97-AF65-F5344CB8AC3E}">
        <p14:creationId xmlns:p14="http://schemas.microsoft.com/office/powerpoint/2010/main" xmlns="" val="20029867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idx="4294967295"/>
          </p:nvPr>
        </p:nvSpPr>
        <p:spPr>
          <a:xfrm>
            <a:off x="457200" y="115888"/>
            <a:ext cx="8229600" cy="576262"/>
          </a:xfrm>
        </p:spPr>
        <p:txBody>
          <a:bodyPr/>
          <a:lstStyle/>
          <a:p>
            <a:r>
              <a:rPr lang="ja-JP" altLang="en-US" sz="2800" smtClean="0">
                <a:ea typeface="HG創英角ｺﾞｼｯｸUB" pitchFamily="49" charset="-128"/>
              </a:rPr>
              <a:t>被災地における診療報酬の特例措置延期</a:t>
            </a:r>
          </a:p>
        </p:txBody>
      </p:sp>
      <p:sp>
        <p:nvSpPr>
          <p:cNvPr id="117762" name="Rectangle 3"/>
          <p:cNvSpPr>
            <a:spLocks noGrp="1" noChangeArrowheads="1"/>
          </p:cNvSpPr>
          <p:nvPr>
            <p:ph type="body" idx="4294967295"/>
          </p:nvPr>
        </p:nvSpPr>
        <p:spPr>
          <a:xfrm>
            <a:off x="179388" y="1125538"/>
            <a:ext cx="8785225" cy="5543550"/>
          </a:xfrm>
          <a:ln w="12700">
            <a:solidFill>
              <a:srgbClr val="0000FF"/>
            </a:solidFill>
          </a:ln>
        </p:spPr>
        <p:txBody>
          <a:bodyPr/>
          <a:lstStyle/>
          <a:p>
            <a:pPr>
              <a:lnSpc>
                <a:spcPct val="90000"/>
              </a:lnSpc>
              <a:spcBef>
                <a:spcPct val="0"/>
              </a:spcBef>
              <a:buFontTx/>
              <a:buNone/>
            </a:pPr>
            <a:r>
              <a:rPr lang="ja-JP" altLang="en-US" sz="1800" u="sng" smtClean="0">
                <a:ea typeface="HG創英角ｺﾞｼｯｸUB" pitchFamily="49" charset="-128"/>
              </a:rPr>
              <a:t>（１）月平均夜勤時間数</a:t>
            </a:r>
          </a:p>
          <a:p>
            <a:pPr>
              <a:lnSpc>
                <a:spcPct val="90000"/>
              </a:lnSpc>
              <a:spcBef>
                <a:spcPct val="0"/>
              </a:spcBef>
              <a:buFontTx/>
              <a:buNone/>
            </a:pPr>
            <a:r>
              <a:rPr lang="ja-JP" altLang="en-US" sz="1800" smtClean="0"/>
              <a:t>　　 被災者を受け入れたことにより入院患者が一時的に急増等したため、入院基本料の施設基準のうち月平均夜勤時間数（７２時間以下）について、２割以内の変動なら、当面、変更の届出は不要</a:t>
            </a:r>
          </a:p>
          <a:p>
            <a:pPr>
              <a:lnSpc>
                <a:spcPct val="90000"/>
              </a:lnSpc>
              <a:spcBef>
                <a:spcPct val="0"/>
              </a:spcBef>
              <a:buFontTx/>
              <a:buNone/>
            </a:pPr>
            <a:r>
              <a:rPr lang="ja-JP" altLang="en-US" sz="1800" u="sng" smtClean="0">
                <a:ea typeface="HG創英角ｺﾞｼｯｸUB" pitchFamily="49" charset="-128"/>
              </a:rPr>
              <a:t>（２）看護配置</a:t>
            </a:r>
          </a:p>
          <a:p>
            <a:pPr>
              <a:lnSpc>
                <a:spcPct val="90000"/>
              </a:lnSpc>
              <a:spcBef>
                <a:spcPct val="0"/>
              </a:spcBef>
              <a:buFontTx/>
              <a:buNone/>
            </a:pPr>
            <a:r>
              <a:rPr lang="ja-JP" altLang="en-US" sz="1800" smtClean="0"/>
              <a:t>　　 被災者を受け入れたことにより入院患者が一時的に急増等したため、１日当たり勤務する看護師・准看護師・看護補助者（以下「看護要員」）の数、看護要員の数と入院患者の比率、看護師・准看護師の数に対する看護師の比率について、２割以内の変動なら、当面、変更の届出は不要</a:t>
            </a:r>
          </a:p>
          <a:p>
            <a:pPr>
              <a:lnSpc>
                <a:spcPct val="90000"/>
              </a:lnSpc>
              <a:spcBef>
                <a:spcPct val="0"/>
              </a:spcBef>
              <a:buFontTx/>
              <a:buNone/>
            </a:pPr>
            <a:r>
              <a:rPr lang="ja-JP" altLang="en-US" sz="1800" u="sng" smtClean="0">
                <a:ea typeface="HG創英角ｺﾞｼｯｸUB" pitchFamily="49" charset="-128"/>
              </a:rPr>
              <a:t>（３）平均在院日数</a:t>
            </a:r>
          </a:p>
          <a:p>
            <a:pPr>
              <a:lnSpc>
                <a:spcPct val="90000"/>
              </a:lnSpc>
              <a:spcBef>
                <a:spcPct val="0"/>
              </a:spcBef>
              <a:buFontTx/>
              <a:buNone/>
            </a:pPr>
            <a:r>
              <a:rPr lang="ja-JP" altLang="en-US" sz="1800" smtClean="0"/>
              <a:t>　　 被災地の医療機関において、平均在院日数が入院基本料等の施設基準を満たさなくなった場合にも、 ２割以内の変動の場合は届出は不要で、特例的に従来の入院基本料等を算定できる</a:t>
            </a:r>
          </a:p>
          <a:p>
            <a:pPr>
              <a:lnSpc>
                <a:spcPct val="90000"/>
              </a:lnSpc>
              <a:spcBef>
                <a:spcPct val="0"/>
              </a:spcBef>
              <a:buFontTx/>
              <a:buNone/>
            </a:pPr>
            <a:r>
              <a:rPr lang="ja-JP" altLang="en-US" sz="1800" u="sng" smtClean="0">
                <a:ea typeface="HG創英角ｺﾞｼｯｸUB" pitchFamily="49" charset="-128"/>
              </a:rPr>
              <a:t>（４）外来機能の閉鎖</a:t>
            </a:r>
          </a:p>
          <a:p>
            <a:pPr>
              <a:lnSpc>
                <a:spcPct val="90000"/>
              </a:lnSpc>
              <a:spcBef>
                <a:spcPct val="0"/>
              </a:spcBef>
              <a:buFontTx/>
              <a:buNone/>
            </a:pPr>
            <a:r>
              <a:rPr lang="ja-JP" altLang="en-US" sz="1800" smtClean="0"/>
              <a:t>　　入院医療や在宅医療を行う保険医療機関において、外来機能を閉鎖してもよい</a:t>
            </a:r>
          </a:p>
          <a:p>
            <a:pPr>
              <a:lnSpc>
                <a:spcPct val="90000"/>
              </a:lnSpc>
              <a:spcBef>
                <a:spcPct val="0"/>
              </a:spcBef>
              <a:buFontTx/>
              <a:buNone/>
            </a:pPr>
            <a:r>
              <a:rPr lang="ja-JP" altLang="en-US" sz="1800" u="sng" smtClean="0">
                <a:ea typeface="HG創英角ｺﾞｼｯｸUB" pitchFamily="49" charset="-128"/>
              </a:rPr>
              <a:t>（５）在宅患者訪問診療料等</a:t>
            </a:r>
          </a:p>
          <a:p>
            <a:pPr>
              <a:lnSpc>
                <a:spcPct val="90000"/>
              </a:lnSpc>
              <a:spcBef>
                <a:spcPct val="0"/>
              </a:spcBef>
              <a:buFontTx/>
              <a:buNone/>
            </a:pPr>
            <a:r>
              <a:rPr lang="ja-JP" altLang="en-US" sz="1800" smtClean="0"/>
              <a:t>　　 在宅患者訪問診療料や在宅患者訪問看護・指導料、訪問看護療養費について、週３回を超えて算定できる</a:t>
            </a:r>
          </a:p>
          <a:p>
            <a:pPr>
              <a:lnSpc>
                <a:spcPct val="90000"/>
              </a:lnSpc>
              <a:spcBef>
                <a:spcPct val="0"/>
              </a:spcBef>
              <a:buFontTx/>
              <a:buNone/>
            </a:pPr>
            <a:r>
              <a:rPr lang="ja-JP" altLang="en-US" sz="1800" u="sng" smtClean="0">
                <a:ea typeface="HG創英角ｺﾞｼｯｸUB" pitchFamily="49" charset="-128"/>
              </a:rPr>
              <a:t>（６）１８０日超入院</a:t>
            </a:r>
          </a:p>
          <a:p>
            <a:pPr>
              <a:lnSpc>
                <a:spcPct val="90000"/>
              </a:lnSpc>
              <a:spcBef>
                <a:spcPct val="0"/>
              </a:spcBef>
              <a:buFontTx/>
              <a:buNone/>
            </a:pPr>
            <a:r>
              <a:rPr lang="ja-JP" altLang="en-US" sz="1800" smtClean="0"/>
              <a:t>　　 住居の損壊、その他の東日本大震災に起因するやむを得ない事情により保険医療機関からの退院に著しい困難を伴う患者は、入院期間が１８０日を超えた場合も、入院基本料の減額を行わない。</a:t>
            </a:r>
          </a:p>
        </p:txBody>
      </p:sp>
      <p:sp>
        <p:nvSpPr>
          <p:cNvPr id="117763" name="Rectangle 4"/>
          <p:cNvSpPr>
            <a:spLocks noChangeArrowheads="1"/>
          </p:cNvSpPr>
          <p:nvPr/>
        </p:nvSpPr>
        <p:spPr bwMode="auto">
          <a:xfrm>
            <a:off x="611188" y="549275"/>
            <a:ext cx="8229600" cy="576263"/>
          </a:xfrm>
          <a:prstGeom prst="rect">
            <a:avLst/>
          </a:prstGeom>
          <a:noFill/>
          <a:ln w="9525">
            <a:noFill/>
            <a:miter lim="800000"/>
            <a:headEnd/>
            <a:tailEnd/>
          </a:ln>
        </p:spPr>
        <p:txBody>
          <a:bodyPr anchor="ctr"/>
          <a:lstStyle/>
          <a:p>
            <a:pPr eaLnBrk="0" hangingPunct="0">
              <a:lnSpc>
                <a:spcPct val="90000"/>
              </a:lnSpc>
            </a:pPr>
            <a:r>
              <a:rPr lang="ja-JP" altLang="en-US" sz="2000">
                <a:solidFill>
                  <a:srgbClr val="000000"/>
                </a:solidFill>
              </a:rPr>
              <a:t>　</a:t>
            </a:r>
            <a:r>
              <a:rPr lang="ja-JP" altLang="en-US">
                <a:solidFill>
                  <a:srgbClr val="000000"/>
                </a:solidFill>
              </a:rPr>
              <a:t>当面、</a:t>
            </a:r>
            <a:r>
              <a:rPr lang="ja-JP" altLang="en-US">
                <a:solidFill>
                  <a:srgbClr val="FF0066"/>
                </a:solidFill>
              </a:rPr>
              <a:t>平成２４年９月３０日まで延長</a:t>
            </a:r>
            <a:r>
              <a:rPr lang="ja-JP" altLang="en-US">
                <a:solidFill>
                  <a:srgbClr val="000000"/>
                </a:solidFill>
              </a:rPr>
              <a:t>し、措置の利用状況を把握した上で、その後の措置のあり方を検討する</a:t>
            </a:r>
          </a:p>
        </p:txBody>
      </p:sp>
    </p:spTree>
    <p:extLst>
      <p:ext uri="{BB962C8B-B14F-4D97-AF65-F5344CB8AC3E}">
        <p14:creationId xmlns:p14="http://schemas.microsoft.com/office/powerpoint/2010/main" xmlns="" val="25298742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Box 2"/>
          <p:cNvSpPr txBox="1">
            <a:spLocks noChangeArrowheads="1"/>
          </p:cNvSpPr>
          <p:nvPr/>
        </p:nvSpPr>
        <p:spPr bwMode="auto">
          <a:xfrm>
            <a:off x="900113" y="2565400"/>
            <a:ext cx="7632700" cy="579438"/>
          </a:xfrm>
          <a:prstGeom prst="rect">
            <a:avLst/>
          </a:prstGeom>
          <a:noFill/>
          <a:ln w="9525">
            <a:noFill/>
            <a:miter lim="800000"/>
            <a:headEnd/>
            <a:tailEnd/>
          </a:ln>
        </p:spPr>
        <p:txBody>
          <a:bodyPr lIns="90000" tIns="46800" rIns="90000" bIns="46800">
            <a:spAutoFit/>
          </a:bodyPr>
          <a:lstStyle/>
          <a:p>
            <a:pPr algn="ctr"/>
            <a:r>
              <a:rPr lang="ja-JP" altLang="en-US" sz="3200">
                <a:solidFill>
                  <a:srgbClr val="000000"/>
                </a:solidFill>
                <a:latin typeface="HG創英角ｺﾞｼｯｸUB" pitchFamily="49" charset="-128"/>
                <a:ea typeface="HG創英角ｺﾞｼｯｸUB" pitchFamily="49" charset="-128"/>
              </a:rPr>
              <a:t>一般病棟入院基本料</a:t>
            </a:r>
            <a:r>
              <a:rPr lang="ja-JP" altLang="en-US" sz="3200">
                <a:solidFill>
                  <a:srgbClr val="000000"/>
                </a:solidFill>
                <a:latin typeface="ＭＳ Ｐゴシック" charset="-128"/>
              </a:rPr>
              <a:t>（</a:t>
            </a:r>
            <a:r>
              <a:rPr lang="en-US" altLang="ja-JP" sz="3200">
                <a:solidFill>
                  <a:srgbClr val="000000"/>
                </a:solidFill>
                <a:latin typeface="ＭＳ Ｐゴシック" charset="-128"/>
              </a:rPr>
              <a:t>13</a:t>
            </a:r>
            <a:r>
              <a:rPr lang="ja-JP" altLang="en-US" sz="3200">
                <a:solidFill>
                  <a:srgbClr val="000000"/>
                </a:solidFill>
                <a:latin typeface="ＭＳ Ｐゴシック" charset="-128"/>
              </a:rPr>
              <a:t>対</a:t>
            </a:r>
            <a:r>
              <a:rPr lang="en-US" altLang="ja-JP" sz="3200">
                <a:solidFill>
                  <a:srgbClr val="000000"/>
                </a:solidFill>
                <a:latin typeface="ＭＳ Ｐゴシック" charset="-128"/>
              </a:rPr>
              <a:t>1</a:t>
            </a:r>
            <a:r>
              <a:rPr lang="ja-JP" altLang="en-US" sz="3200">
                <a:solidFill>
                  <a:srgbClr val="000000"/>
                </a:solidFill>
                <a:latin typeface="ＭＳ Ｐゴシック" charset="-128"/>
              </a:rPr>
              <a:t>、</a:t>
            </a:r>
            <a:r>
              <a:rPr lang="en-US" altLang="ja-JP" sz="3200">
                <a:solidFill>
                  <a:srgbClr val="000000"/>
                </a:solidFill>
                <a:latin typeface="ＭＳ Ｐゴシック" charset="-128"/>
              </a:rPr>
              <a:t>15</a:t>
            </a:r>
            <a:r>
              <a:rPr lang="ja-JP" altLang="en-US" sz="3200">
                <a:solidFill>
                  <a:srgbClr val="000000"/>
                </a:solidFill>
                <a:latin typeface="ＭＳ Ｐゴシック" charset="-128"/>
              </a:rPr>
              <a:t>対</a:t>
            </a:r>
            <a:r>
              <a:rPr lang="en-US" altLang="ja-JP" sz="3200">
                <a:solidFill>
                  <a:srgbClr val="000000"/>
                </a:solidFill>
                <a:latin typeface="ＭＳ Ｐゴシック" charset="-128"/>
              </a:rPr>
              <a:t>1</a:t>
            </a:r>
            <a:r>
              <a:rPr lang="ja-JP" altLang="en-US" sz="3200">
                <a:solidFill>
                  <a:srgbClr val="000000"/>
                </a:solidFill>
                <a:latin typeface="ＭＳ Ｐゴシック" charset="-128"/>
              </a:rPr>
              <a:t>）</a:t>
            </a:r>
          </a:p>
        </p:txBody>
      </p:sp>
      <p:sp>
        <p:nvSpPr>
          <p:cNvPr id="102402"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F71C744A-0406-468D-AC70-45990482B705}" type="slidenum">
              <a:rPr kumimoji="1" lang="en-US" altLang="ja-JP" smtClean="0"/>
              <a:pPr fontAlgn="base">
                <a:spcAft>
                  <a:spcPct val="0"/>
                </a:spcAft>
                <a:defRPr/>
              </a:pPr>
              <a:t>52</a:t>
            </a:fld>
            <a:endParaRPr kumimoji="1" lang="en-US" altLang="ja-JP" smtClean="0"/>
          </a:p>
        </p:txBody>
      </p:sp>
    </p:spTree>
    <p:extLst>
      <p:ext uri="{BB962C8B-B14F-4D97-AF65-F5344CB8AC3E}">
        <p14:creationId xmlns:p14="http://schemas.microsoft.com/office/powerpoint/2010/main" xmlns="" val="35265733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eaLnBrk="0" fontAlgn="t" hangingPunct="0"/>
            <a:endParaRPr lang="ja-JP" altLang="en-US" sz="2000">
              <a:solidFill>
                <a:srgbClr val="000000"/>
              </a:solidFill>
            </a:endParaRPr>
          </a:p>
        </p:txBody>
      </p:sp>
      <p:sp>
        <p:nvSpPr>
          <p:cNvPr id="263172" name="Rectangle 4"/>
          <p:cNvSpPr>
            <a:spLocks noGrp="1" noChangeArrowheads="1"/>
          </p:cNvSpPr>
          <p:nvPr>
            <p:ph type="subTitle" idx="4294967295"/>
          </p:nvPr>
        </p:nvSpPr>
        <p:spPr>
          <a:xfrm>
            <a:off x="250825" y="1268413"/>
            <a:ext cx="8640763" cy="5256212"/>
          </a:xfrm>
          <a:gradFill rotWithShape="1">
            <a:gsLst>
              <a:gs pos="0">
                <a:srgbClr val="CCFFFF"/>
              </a:gs>
              <a:gs pos="50000">
                <a:schemeClr val="bg1"/>
              </a:gs>
              <a:gs pos="100000">
                <a:srgbClr val="CCFFFF"/>
              </a:gs>
            </a:gsLst>
            <a:lin ang="5400000" scaled="1"/>
          </a:gradFill>
          <a:ln>
            <a:solidFill>
              <a:schemeClr val="tx1"/>
            </a:solidFill>
          </a:ln>
        </p:spPr>
        <p:txBody>
          <a:bodyPr/>
          <a:lstStyle/>
          <a:p>
            <a:pPr marL="0" indent="0">
              <a:lnSpc>
                <a:spcPct val="85000"/>
              </a:lnSpc>
              <a:spcBef>
                <a:spcPct val="0"/>
              </a:spcBef>
              <a:buFontTx/>
              <a:buNone/>
              <a:defRPr/>
            </a:pPr>
            <a:r>
              <a:rPr lang="ja-JP" altLang="en-US" sz="2000" u="sng" smtClean="0">
                <a:latin typeface="HG創英角ｺﾞｼｯｸUB" pitchFamily="49" charset="-128"/>
                <a:ea typeface="HG創英角ｺﾞｼｯｸUB" pitchFamily="49" charset="-128"/>
              </a:rPr>
              <a:t>２．加算の新設・対象拡大</a:t>
            </a:r>
            <a:endParaRPr lang="ja-JP" altLang="en-US" sz="2000" smtClean="0">
              <a:latin typeface="HG創英角ｺﾞｼｯｸUB" pitchFamily="49" charset="-128"/>
              <a:ea typeface="HG創英角ｺﾞｼｯｸUB" pitchFamily="49" charset="-128"/>
            </a:endParaRPr>
          </a:p>
          <a:p>
            <a:pPr marL="0" indent="0">
              <a:lnSpc>
                <a:spcPct val="85000"/>
              </a:lnSpc>
              <a:spcBef>
                <a:spcPct val="15000"/>
              </a:spcBef>
              <a:buFontTx/>
              <a:buNone/>
              <a:defRPr/>
            </a:pPr>
            <a:r>
              <a:rPr lang="ja-JP" altLang="en-US" sz="1800" smtClean="0">
                <a:latin typeface="ＭＳ Ｐゴシック" charset="-128"/>
              </a:rPr>
              <a:t>（１）１３対１、１５対１</a:t>
            </a:r>
          </a:p>
          <a:p>
            <a:pPr marL="0" indent="0">
              <a:lnSpc>
                <a:spcPct val="85000"/>
              </a:lnSpc>
              <a:spcBef>
                <a:spcPct val="0"/>
              </a:spcBef>
              <a:buFontTx/>
              <a:buNone/>
              <a:defRPr/>
            </a:pPr>
            <a:r>
              <a:rPr lang="ja-JP" altLang="en-US" sz="1800" smtClean="0">
                <a:latin typeface="ＭＳ Ｐゴシック" charset="-128"/>
              </a:rPr>
              <a:t>   ① 救急・在宅等支援病床初期加算：１５０点（１４日を限度）（</a:t>
            </a:r>
            <a:r>
              <a:rPr lang="ja-JP" altLang="en-US" sz="1800" smtClean="0">
                <a:solidFill>
                  <a:srgbClr val="FF0000"/>
                </a:solidFill>
                <a:latin typeface="ＭＳ Ｐゴシック" charset="-128"/>
              </a:rPr>
              <a:t>新設</a:t>
            </a:r>
            <a:r>
              <a:rPr lang="ja-JP" altLang="en-US" sz="1800" smtClean="0">
                <a:latin typeface="ＭＳ Ｐゴシック" charset="-128"/>
              </a:rPr>
              <a:t>）</a:t>
            </a:r>
          </a:p>
          <a:p>
            <a:pPr marL="0" indent="0">
              <a:lnSpc>
                <a:spcPct val="85000"/>
              </a:lnSpc>
              <a:spcBef>
                <a:spcPct val="0"/>
              </a:spcBef>
              <a:buFontTx/>
              <a:buNone/>
              <a:defRPr/>
            </a:pPr>
            <a:r>
              <a:rPr lang="ja-JP" altLang="en-US" sz="1600" smtClean="0">
                <a:latin typeface="ＭＳ Ｐゴシック" charset="-128"/>
              </a:rPr>
              <a:t>　　    一般病棟（１３対１、１５対１）が、急性期後の患者や在宅からの軽症患者の受け入れを行った</a:t>
            </a:r>
          </a:p>
          <a:p>
            <a:pPr marL="0" indent="0">
              <a:lnSpc>
                <a:spcPct val="85000"/>
              </a:lnSpc>
              <a:spcBef>
                <a:spcPct val="0"/>
              </a:spcBef>
              <a:buFontTx/>
              <a:buNone/>
              <a:defRPr/>
            </a:pPr>
            <a:r>
              <a:rPr lang="ja-JP" altLang="en-US" sz="1600" smtClean="0">
                <a:latin typeface="ＭＳ Ｐゴシック" charset="-128"/>
              </a:rPr>
              <a:t>      場合、加算を行う</a:t>
            </a:r>
          </a:p>
          <a:p>
            <a:pPr marL="0" indent="0">
              <a:lnSpc>
                <a:spcPct val="85000"/>
              </a:lnSpc>
              <a:spcBef>
                <a:spcPct val="0"/>
              </a:spcBef>
              <a:buFontTx/>
              <a:buNone/>
              <a:defRPr/>
            </a:pPr>
            <a:r>
              <a:rPr lang="ja-JP" altLang="en-US" sz="1800" smtClean="0">
                <a:latin typeface="ＭＳ Ｐゴシック" charset="-128"/>
              </a:rPr>
              <a:t>   ② 重症児（者）受入連携加算：１３００点→２０００点（入院初日）</a:t>
            </a:r>
            <a:r>
              <a:rPr lang="ja-JP" altLang="en-US" sz="1600" smtClean="0">
                <a:latin typeface="ＭＳ Ｐゴシック" charset="-128"/>
              </a:rPr>
              <a:t>（</a:t>
            </a:r>
            <a:r>
              <a:rPr lang="ja-JP" altLang="en-US" sz="1600" smtClean="0">
                <a:solidFill>
                  <a:srgbClr val="FF0000"/>
                </a:solidFill>
                <a:latin typeface="ＭＳ Ｐゴシック" charset="-128"/>
              </a:rPr>
              <a:t>対象拡大・点数引上げ</a:t>
            </a:r>
            <a:r>
              <a:rPr lang="ja-JP" altLang="en-US" sz="1600" smtClean="0">
                <a:latin typeface="ＭＳ Ｐゴシック" charset="-128"/>
              </a:rPr>
              <a:t>）</a:t>
            </a:r>
          </a:p>
          <a:p>
            <a:pPr marL="0" indent="0">
              <a:lnSpc>
                <a:spcPct val="85000"/>
              </a:lnSpc>
              <a:spcBef>
                <a:spcPct val="0"/>
              </a:spcBef>
              <a:buFontTx/>
              <a:buNone/>
              <a:defRPr/>
            </a:pPr>
            <a:r>
              <a:rPr lang="ja-JP" altLang="en-US" sz="1600" smtClean="0">
                <a:latin typeface="ＭＳ Ｐゴシック" charset="-128"/>
              </a:rPr>
              <a:t>        障害者施設等入院基本料、特殊疾患入院医療管理料、特殊疾患病棟入院料については、ＮＩ</a:t>
            </a:r>
          </a:p>
          <a:p>
            <a:pPr marL="0" indent="0">
              <a:lnSpc>
                <a:spcPct val="85000"/>
              </a:lnSpc>
              <a:spcBef>
                <a:spcPct val="0"/>
              </a:spcBef>
              <a:buFontTx/>
              <a:buNone/>
              <a:defRPr/>
            </a:pPr>
            <a:r>
              <a:rPr lang="ja-JP" altLang="en-US" sz="1600" smtClean="0">
                <a:latin typeface="ＭＳ Ｐゴシック" charset="-128"/>
              </a:rPr>
              <a:t>      ＣＵ設置医療機関とあらかじめ連携しＮＩＣＵに入院していた患者を受け入れた場合の加算が設</a:t>
            </a:r>
          </a:p>
          <a:p>
            <a:pPr marL="0" indent="0">
              <a:lnSpc>
                <a:spcPct val="85000"/>
              </a:lnSpc>
              <a:spcBef>
                <a:spcPct val="0"/>
              </a:spcBef>
              <a:buFontTx/>
              <a:buNone/>
              <a:defRPr/>
            </a:pPr>
            <a:r>
              <a:rPr lang="ja-JP" altLang="en-US" sz="1600" smtClean="0">
                <a:latin typeface="ＭＳ Ｐゴシック" charset="-128"/>
              </a:rPr>
              <a:t>      けられているが、同加算の引き上げを行うとともに、これを一般病棟入院基本料（１３対１、１５対</a:t>
            </a:r>
          </a:p>
          <a:p>
            <a:pPr marL="0" indent="0">
              <a:lnSpc>
                <a:spcPct val="85000"/>
              </a:lnSpc>
              <a:spcBef>
                <a:spcPct val="0"/>
              </a:spcBef>
              <a:buFontTx/>
              <a:buNone/>
              <a:defRPr/>
            </a:pPr>
            <a:r>
              <a:rPr lang="ja-JP" altLang="en-US" sz="1600" smtClean="0">
                <a:latin typeface="ＭＳ Ｐゴシック" charset="-128"/>
              </a:rPr>
              <a:t>      １に限る。）、療養病棟入院基本料、有床診療所入院基本料、有床診療所療養病床入院基本料</a:t>
            </a:r>
          </a:p>
          <a:p>
            <a:pPr marL="0" indent="0">
              <a:lnSpc>
                <a:spcPct val="85000"/>
              </a:lnSpc>
              <a:spcBef>
                <a:spcPct val="0"/>
              </a:spcBef>
              <a:buFontTx/>
              <a:buNone/>
              <a:defRPr/>
            </a:pPr>
            <a:r>
              <a:rPr lang="ja-JP" altLang="en-US" sz="1600" smtClean="0">
                <a:latin typeface="ＭＳ Ｐゴシック" charset="-128"/>
              </a:rPr>
              <a:t>      にも拡大する</a:t>
            </a:r>
          </a:p>
          <a:p>
            <a:pPr marL="0" indent="0">
              <a:lnSpc>
                <a:spcPct val="85000"/>
              </a:lnSpc>
              <a:spcBef>
                <a:spcPct val="0"/>
              </a:spcBef>
              <a:buFontTx/>
              <a:buNone/>
              <a:defRPr/>
            </a:pPr>
            <a:r>
              <a:rPr lang="ja-JP" altLang="en-US" sz="1800" smtClean="0">
                <a:latin typeface="ＭＳ Ｐゴシック" charset="-128"/>
              </a:rPr>
              <a:t>   ③ 栄養サポートチーム加算：２００点（週１回）（</a:t>
            </a:r>
            <a:r>
              <a:rPr lang="ja-JP" altLang="en-US" sz="1800" smtClean="0">
                <a:solidFill>
                  <a:srgbClr val="FF0000"/>
                </a:solidFill>
                <a:latin typeface="ＭＳ Ｐゴシック" charset="-128"/>
              </a:rPr>
              <a:t>対象拡大</a:t>
            </a:r>
            <a:r>
              <a:rPr lang="ja-JP" altLang="en-US" sz="1800" smtClean="0">
                <a:latin typeface="ＭＳ Ｐゴシック" charset="-128"/>
              </a:rPr>
              <a:t>）</a:t>
            </a:r>
          </a:p>
          <a:p>
            <a:pPr marL="0" indent="0">
              <a:lnSpc>
                <a:spcPct val="85000"/>
              </a:lnSpc>
              <a:spcBef>
                <a:spcPct val="0"/>
              </a:spcBef>
              <a:buFontTx/>
              <a:buNone/>
              <a:defRPr/>
            </a:pPr>
            <a:r>
              <a:rPr lang="ja-JP" altLang="en-US" sz="1600" smtClean="0">
                <a:latin typeface="ＭＳ Ｐゴシック" charset="-128"/>
              </a:rPr>
              <a:t>        一般病棟入院基本料（１３対１、１５対１）、専門病院入院基本料（１３対１）及び療養病棟入院</a:t>
            </a:r>
          </a:p>
          <a:p>
            <a:pPr marL="0" indent="0">
              <a:lnSpc>
                <a:spcPct val="85000"/>
              </a:lnSpc>
              <a:spcBef>
                <a:spcPct val="0"/>
              </a:spcBef>
              <a:buFontTx/>
              <a:buNone/>
              <a:defRPr/>
            </a:pPr>
            <a:r>
              <a:rPr lang="ja-JP" altLang="en-US" sz="1600" smtClean="0">
                <a:latin typeface="ＭＳ Ｐゴシック" charset="-128"/>
              </a:rPr>
              <a:t>      基本料算定病棟でも算定可能とする</a:t>
            </a:r>
          </a:p>
          <a:p>
            <a:pPr marL="0" indent="0">
              <a:lnSpc>
                <a:spcPct val="85000"/>
              </a:lnSpc>
              <a:spcBef>
                <a:spcPct val="15000"/>
              </a:spcBef>
              <a:buFontTx/>
              <a:buNone/>
              <a:defRPr/>
            </a:pPr>
            <a:r>
              <a:rPr lang="ja-JP" altLang="en-US" sz="1800" smtClean="0">
                <a:latin typeface="ＭＳ Ｐゴシック" charset="-128"/>
              </a:rPr>
              <a:t>（２）１３対１のみ</a:t>
            </a:r>
          </a:p>
          <a:p>
            <a:pPr marL="0" indent="0">
              <a:lnSpc>
                <a:spcPct val="85000"/>
              </a:lnSpc>
              <a:spcBef>
                <a:spcPct val="0"/>
              </a:spcBef>
              <a:buFontTx/>
              <a:buNone/>
              <a:defRPr/>
            </a:pPr>
            <a:r>
              <a:rPr lang="ja-JP" altLang="en-US" sz="1800" smtClean="0">
                <a:latin typeface="ＭＳ Ｐゴシック" charset="-128"/>
              </a:rPr>
              <a:t>   ① 一般病棟看護必要度評価加算：５点（１日につき）（</a:t>
            </a:r>
            <a:r>
              <a:rPr lang="ja-JP" altLang="en-US" sz="1800" smtClean="0">
                <a:solidFill>
                  <a:srgbClr val="FF0000"/>
                </a:solidFill>
                <a:latin typeface="ＭＳ Ｐゴシック" charset="-128"/>
              </a:rPr>
              <a:t>新設</a:t>
            </a:r>
            <a:r>
              <a:rPr lang="ja-JP" altLang="en-US" sz="1800" smtClean="0">
                <a:latin typeface="ＭＳ Ｐゴシック" charset="-128"/>
              </a:rPr>
              <a:t>）</a:t>
            </a:r>
          </a:p>
          <a:p>
            <a:pPr marL="0" indent="0">
              <a:lnSpc>
                <a:spcPct val="85000"/>
              </a:lnSpc>
              <a:spcBef>
                <a:spcPct val="0"/>
              </a:spcBef>
              <a:buFontTx/>
              <a:buNone/>
              <a:defRPr/>
            </a:pPr>
            <a:r>
              <a:rPr lang="ja-JP" altLang="en-US" sz="1600" smtClean="0">
                <a:latin typeface="ＭＳ Ｐゴシック" charset="-128"/>
              </a:rPr>
              <a:t>        一般病棟入院基本料及び専門病院入院基本料の１３対１入院基本料について、「一般病棟用</a:t>
            </a:r>
          </a:p>
          <a:p>
            <a:pPr marL="0" indent="0">
              <a:lnSpc>
                <a:spcPct val="85000"/>
              </a:lnSpc>
              <a:spcBef>
                <a:spcPct val="0"/>
              </a:spcBef>
              <a:buFontTx/>
              <a:buNone/>
              <a:defRPr/>
            </a:pPr>
            <a:r>
              <a:rPr lang="ja-JP" altLang="en-US" sz="1600" smtClean="0">
                <a:latin typeface="ＭＳ Ｐゴシック" charset="-128"/>
              </a:rPr>
              <a:t>      の重症度・看護必要度に係る評価票」を用い継続的に測定を行い、その結果に基づき評価を行</a:t>
            </a:r>
          </a:p>
          <a:p>
            <a:pPr marL="0" indent="0">
              <a:lnSpc>
                <a:spcPct val="85000"/>
              </a:lnSpc>
              <a:spcBef>
                <a:spcPct val="0"/>
              </a:spcBef>
              <a:buFontTx/>
              <a:buNone/>
              <a:defRPr/>
            </a:pPr>
            <a:r>
              <a:rPr lang="ja-JP" altLang="en-US" sz="1600" smtClean="0">
                <a:latin typeface="ＭＳ Ｐゴシック" charset="-128"/>
              </a:rPr>
              <a:t>      っている場合の加算を新設する</a:t>
            </a:r>
          </a:p>
          <a:p>
            <a:pPr marL="0" indent="0">
              <a:lnSpc>
                <a:spcPct val="85000"/>
              </a:lnSpc>
              <a:spcBef>
                <a:spcPct val="0"/>
              </a:spcBef>
              <a:buFontTx/>
              <a:buNone/>
              <a:defRPr/>
            </a:pPr>
            <a:r>
              <a:rPr lang="ja-JP" altLang="en-US" sz="1800" smtClean="0">
                <a:latin typeface="ＭＳ Ｐゴシック" charset="-128"/>
              </a:rPr>
              <a:t>   ② 看護補助加算１：１０９点（</a:t>
            </a:r>
            <a:r>
              <a:rPr lang="ja-JP" altLang="en-US" sz="1800" smtClean="0">
                <a:solidFill>
                  <a:srgbClr val="FF0000"/>
                </a:solidFill>
                <a:latin typeface="ＭＳ Ｐゴシック" charset="-128"/>
              </a:rPr>
              <a:t>対象拡大</a:t>
            </a:r>
            <a:r>
              <a:rPr lang="ja-JP" altLang="en-US" sz="1800" smtClean="0">
                <a:latin typeface="ＭＳ Ｐゴシック" charset="-128"/>
              </a:rPr>
              <a:t>）</a:t>
            </a:r>
          </a:p>
          <a:p>
            <a:pPr marL="0" indent="0">
              <a:lnSpc>
                <a:spcPct val="85000"/>
              </a:lnSpc>
              <a:spcBef>
                <a:spcPct val="0"/>
              </a:spcBef>
              <a:buFontTx/>
              <a:buNone/>
              <a:defRPr/>
            </a:pPr>
            <a:r>
              <a:rPr lang="ja-JP" altLang="en-US" sz="1600" smtClean="0">
                <a:latin typeface="ＭＳ Ｐゴシック" charset="-128"/>
              </a:rPr>
              <a:t>        １３対１入院基本料を算定している病棟においても、看護補助者を３０対１以上配置している場</a:t>
            </a:r>
          </a:p>
          <a:p>
            <a:pPr marL="0" indent="0">
              <a:lnSpc>
                <a:spcPct val="85000"/>
              </a:lnSpc>
              <a:spcBef>
                <a:spcPct val="0"/>
              </a:spcBef>
              <a:buFontTx/>
              <a:buNone/>
              <a:defRPr/>
            </a:pPr>
            <a:r>
              <a:rPr lang="ja-JP" altLang="en-US" sz="1600" smtClean="0">
                <a:latin typeface="ＭＳ Ｐゴシック" charset="-128"/>
              </a:rPr>
              <a:t>      合は、看護補助加算１（３０対１）を算定できるようにする</a:t>
            </a:r>
          </a:p>
          <a:p>
            <a:pPr marL="0" indent="0">
              <a:lnSpc>
                <a:spcPct val="85000"/>
              </a:lnSpc>
              <a:spcBef>
                <a:spcPct val="0"/>
              </a:spcBef>
              <a:buFontTx/>
              <a:buNone/>
              <a:defRPr/>
            </a:pPr>
            <a:r>
              <a:rPr lang="ja-JP" altLang="en-US" sz="1600" smtClean="0">
                <a:latin typeface="ＭＳ Ｐゴシック" charset="-128"/>
              </a:rPr>
              <a:t>　　 </a:t>
            </a:r>
            <a:r>
              <a:rPr lang="en-US" altLang="ja-JP" sz="1600" smtClean="0">
                <a:latin typeface="ＭＳ Ｐゴシック" charset="-128"/>
              </a:rPr>
              <a:t>※</a:t>
            </a:r>
            <a:r>
              <a:rPr lang="ja-JP" altLang="en-US" sz="1600" smtClean="0">
                <a:latin typeface="ＭＳ Ｐゴシック" charset="-128"/>
              </a:rPr>
              <a:t>　１５対１はすでに算定できる　</a:t>
            </a:r>
          </a:p>
        </p:txBody>
      </p:sp>
      <p:sp>
        <p:nvSpPr>
          <p:cNvPr id="120835" name="Rectangle 5"/>
          <p:cNvSpPr>
            <a:spLocks noChangeArrowheads="1"/>
          </p:cNvSpPr>
          <p:nvPr/>
        </p:nvSpPr>
        <p:spPr bwMode="auto">
          <a:xfrm>
            <a:off x="250825" y="188913"/>
            <a:ext cx="8642350" cy="1008062"/>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pPr eaLnBrk="0" fontAlgn="t" hangingPunct="0"/>
            <a:r>
              <a:rPr lang="ja-JP" altLang="en-US" sz="2000" u="sng">
                <a:solidFill>
                  <a:srgbClr val="000000"/>
                </a:solidFill>
                <a:ea typeface="HG創英角ｺﾞｼｯｸUB" pitchFamily="49" charset="-128"/>
              </a:rPr>
              <a:t>１．栄養管理、褥瘡対策が要件追加の上、点数見直し</a:t>
            </a:r>
            <a:endParaRPr lang="ja-JP" altLang="en-US" sz="2000">
              <a:solidFill>
                <a:srgbClr val="000000"/>
              </a:solidFill>
              <a:ea typeface="HG創英角ｺﾞｼｯｸUB" pitchFamily="49" charset="-128"/>
            </a:endParaRPr>
          </a:p>
          <a:p>
            <a:pPr eaLnBrk="0" hangingPunct="0"/>
            <a:r>
              <a:rPr lang="ja-JP" altLang="en-US">
                <a:solidFill>
                  <a:srgbClr val="000000"/>
                </a:solidFill>
              </a:rPr>
              <a:t>　１３対１入院基本料：</a:t>
            </a:r>
            <a:r>
              <a:rPr lang="ja-JP" altLang="en-US">
                <a:solidFill>
                  <a:srgbClr val="0000FF"/>
                </a:solidFill>
              </a:rPr>
              <a:t>１０９２</a:t>
            </a:r>
            <a:r>
              <a:rPr lang="ja-JP" altLang="en-US">
                <a:solidFill>
                  <a:srgbClr val="000000"/>
                </a:solidFill>
              </a:rPr>
              <a:t>点</a:t>
            </a:r>
            <a:r>
              <a:rPr lang="ja-JP" altLang="en-US">
                <a:solidFill>
                  <a:srgbClr val="6600FF"/>
                </a:solidFill>
              </a:rPr>
              <a:t>→</a:t>
            </a:r>
            <a:r>
              <a:rPr lang="ja-JP" altLang="en-US">
                <a:solidFill>
                  <a:srgbClr val="FF0000"/>
                </a:solidFill>
              </a:rPr>
              <a:t>１１０３</a:t>
            </a:r>
            <a:r>
              <a:rPr lang="ja-JP" altLang="en-US">
                <a:solidFill>
                  <a:srgbClr val="000000"/>
                </a:solidFill>
              </a:rPr>
              <a:t>点（</a:t>
            </a:r>
            <a:r>
              <a:rPr lang="ja-JP" altLang="en-US">
                <a:solidFill>
                  <a:srgbClr val="FF0000"/>
                </a:solidFill>
              </a:rPr>
              <a:t>＋１１</a:t>
            </a:r>
            <a:r>
              <a:rPr lang="ja-JP" altLang="en-US">
                <a:solidFill>
                  <a:srgbClr val="000000"/>
                </a:solidFill>
              </a:rPr>
              <a:t>点）</a:t>
            </a:r>
          </a:p>
          <a:p>
            <a:pPr eaLnBrk="0" hangingPunct="0"/>
            <a:r>
              <a:rPr lang="ja-JP" altLang="en-US">
                <a:solidFill>
                  <a:srgbClr val="000000"/>
                </a:solidFill>
              </a:rPr>
              <a:t>　１５対１入院基本料：　</a:t>
            </a:r>
            <a:r>
              <a:rPr lang="ja-JP" altLang="en-US">
                <a:solidFill>
                  <a:srgbClr val="0000FF"/>
                </a:solidFill>
              </a:rPr>
              <a:t>９３４</a:t>
            </a:r>
            <a:r>
              <a:rPr lang="ja-JP" altLang="en-US">
                <a:solidFill>
                  <a:srgbClr val="000000"/>
                </a:solidFill>
              </a:rPr>
              <a:t>点</a:t>
            </a:r>
            <a:r>
              <a:rPr lang="ja-JP" altLang="en-US">
                <a:solidFill>
                  <a:srgbClr val="6600FF"/>
                </a:solidFill>
              </a:rPr>
              <a:t>→</a:t>
            </a:r>
            <a:r>
              <a:rPr lang="ja-JP" altLang="en-US">
                <a:solidFill>
                  <a:srgbClr val="000000"/>
                </a:solidFill>
              </a:rPr>
              <a:t>　</a:t>
            </a:r>
            <a:r>
              <a:rPr lang="ja-JP" altLang="en-US">
                <a:solidFill>
                  <a:srgbClr val="FF0000"/>
                </a:solidFill>
              </a:rPr>
              <a:t>９４５</a:t>
            </a:r>
            <a:r>
              <a:rPr lang="ja-JP" altLang="en-US">
                <a:solidFill>
                  <a:srgbClr val="000000"/>
                </a:solidFill>
              </a:rPr>
              <a:t>点（</a:t>
            </a:r>
            <a:r>
              <a:rPr lang="ja-JP" altLang="en-US">
                <a:solidFill>
                  <a:srgbClr val="FF0000"/>
                </a:solidFill>
              </a:rPr>
              <a:t>＋１１</a:t>
            </a:r>
            <a:r>
              <a:rPr lang="ja-JP" altLang="en-US">
                <a:solidFill>
                  <a:srgbClr val="000000"/>
                </a:solidFill>
              </a:rPr>
              <a:t>点）</a:t>
            </a:r>
          </a:p>
        </p:txBody>
      </p:sp>
      <p:sp>
        <p:nvSpPr>
          <p:cNvPr id="120836" name="Text Box 6"/>
          <p:cNvSpPr txBox="1">
            <a:spLocks noChangeArrowheads="1"/>
          </p:cNvSpPr>
          <p:nvPr/>
        </p:nvSpPr>
        <p:spPr bwMode="auto">
          <a:xfrm>
            <a:off x="468313" y="2276475"/>
            <a:ext cx="8135937" cy="366713"/>
          </a:xfrm>
          <a:prstGeom prst="rect">
            <a:avLst/>
          </a:prstGeom>
          <a:noFill/>
          <a:ln w="9525">
            <a:noFill/>
            <a:miter lim="800000"/>
            <a:headEnd/>
            <a:tailEnd/>
          </a:ln>
        </p:spPr>
        <p:txBody>
          <a:bodyPr>
            <a:spAutoFit/>
          </a:bodyPr>
          <a:lstStyle/>
          <a:p>
            <a:pPr>
              <a:spcBef>
                <a:spcPct val="20000"/>
              </a:spcBef>
            </a:pPr>
            <a:endParaRPr lang="ja-JP" altLang="en-US">
              <a:solidFill>
                <a:srgbClr val="000000"/>
              </a:solidFill>
            </a:endParaRPr>
          </a:p>
        </p:txBody>
      </p:sp>
      <p:sp>
        <p:nvSpPr>
          <p:cNvPr id="120837"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E93B9F8F-AF48-4324-969E-82D8C9F56AD7}" type="slidenum">
              <a:rPr lang="en-US" altLang="ja-JP" sz="1400">
                <a:solidFill>
                  <a:srgbClr val="000000"/>
                </a:solidFill>
              </a:rPr>
              <a:pPr algn="r"/>
              <a:t>53</a:t>
            </a:fld>
            <a:endParaRPr lang="en-US" altLang="ja-JP" sz="1400">
              <a:solidFill>
                <a:srgbClr val="000000"/>
              </a:solidFill>
            </a:endParaRPr>
          </a:p>
        </p:txBody>
      </p:sp>
    </p:spTree>
    <p:extLst>
      <p:ext uri="{BB962C8B-B14F-4D97-AF65-F5344CB8AC3E}">
        <p14:creationId xmlns:p14="http://schemas.microsoft.com/office/powerpoint/2010/main" xmlns="" val="1739603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eaLnBrk="0" fontAlgn="t" hangingPunct="0"/>
            <a:endParaRPr lang="ja-JP" altLang="en-US" sz="2000">
              <a:solidFill>
                <a:srgbClr val="000000"/>
              </a:solidFill>
            </a:endParaRPr>
          </a:p>
        </p:txBody>
      </p:sp>
      <p:sp>
        <p:nvSpPr>
          <p:cNvPr id="264195" name="Rectangle 3"/>
          <p:cNvSpPr>
            <a:spLocks noGrp="1" noChangeArrowheads="1"/>
          </p:cNvSpPr>
          <p:nvPr>
            <p:ph type="subTitle" idx="4294967295"/>
          </p:nvPr>
        </p:nvSpPr>
        <p:spPr>
          <a:xfrm>
            <a:off x="250825" y="188913"/>
            <a:ext cx="8640763" cy="6335712"/>
          </a:xfrm>
          <a:gradFill rotWithShape="1">
            <a:gsLst>
              <a:gs pos="0">
                <a:srgbClr val="CCFFFF"/>
              </a:gs>
              <a:gs pos="50000">
                <a:schemeClr val="bg1"/>
              </a:gs>
              <a:gs pos="100000">
                <a:srgbClr val="CCFFFF"/>
              </a:gs>
            </a:gsLst>
            <a:lin ang="5400000" scaled="1"/>
          </a:gradFill>
          <a:ln>
            <a:solidFill>
              <a:schemeClr val="tx1"/>
            </a:solidFill>
          </a:ln>
        </p:spPr>
        <p:txBody>
          <a:bodyPr/>
          <a:lstStyle/>
          <a:p>
            <a:pPr marL="0" indent="0">
              <a:lnSpc>
                <a:spcPct val="85000"/>
              </a:lnSpc>
              <a:spcBef>
                <a:spcPct val="0"/>
              </a:spcBef>
              <a:buFontTx/>
              <a:buNone/>
              <a:defRPr/>
            </a:pPr>
            <a:r>
              <a:rPr lang="ja-JP" altLang="en-US" sz="2000" u="sng" smtClean="0">
                <a:ea typeface="HG創英角ｺﾞｼｯｸUB" pitchFamily="49" charset="-128"/>
              </a:rPr>
              <a:t>３．特定除外制度の見直し</a:t>
            </a:r>
            <a:r>
              <a:rPr lang="ja-JP" altLang="en-US" sz="2000" u="sng" smtClean="0"/>
              <a:t>（</a:t>
            </a:r>
            <a:r>
              <a:rPr lang="ja-JP" altLang="en-US" sz="2000" u="sng" smtClean="0">
                <a:solidFill>
                  <a:srgbClr val="0000FF"/>
                </a:solidFill>
              </a:rPr>
              <a:t>平成２４年１０月１日～</a:t>
            </a:r>
            <a:r>
              <a:rPr lang="ja-JP" altLang="en-US" sz="2000" u="sng" smtClean="0"/>
              <a:t>）</a:t>
            </a:r>
          </a:p>
          <a:p>
            <a:pPr marL="0" indent="0">
              <a:lnSpc>
                <a:spcPct val="85000"/>
              </a:lnSpc>
              <a:spcBef>
                <a:spcPct val="15000"/>
              </a:spcBef>
              <a:buFontTx/>
              <a:buNone/>
              <a:defRPr/>
            </a:pPr>
            <a:r>
              <a:rPr lang="ja-JP" altLang="en-US" sz="1800" smtClean="0"/>
              <a:t>   </a:t>
            </a:r>
            <a:r>
              <a:rPr lang="ja-JP" altLang="en-US" sz="1800" smtClean="0">
                <a:latin typeface="ＭＳ Ｐゴシック" charset="-128"/>
              </a:rPr>
              <a:t>９０日を超えて入院する患者は病棟単位で①か②を</a:t>
            </a:r>
            <a:r>
              <a:rPr lang="ja-JP" altLang="en-US" sz="1800" smtClean="0">
                <a:solidFill>
                  <a:srgbClr val="0000FF"/>
                </a:solidFill>
                <a:latin typeface="ＭＳ Ｐゴシック" charset="-128"/>
              </a:rPr>
              <a:t>選択</a:t>
            </a:r>
          </a:p>
          <a:p>
            <a:pPr marL="0" indent="0">
              <a:lnSpc>
                <a:spcPct val="85000"/>
              </a:lnSpc>
              <a:spcBef>
                <a:spcPct val="0"/>
              </a:spcBef>
              <a:buFontTx/>
              <a:buNone/>
              <a:defRPr/>
            </a:pPr>
            <a:r>
              <a:rPr lang="ja-JP" altLang="en-US" sz="1800" smtClean="0">
                <a:latin typeface="ＭＳ Ｐゴシック" charset="-128"/>
              </a:rPr>
              <a:t>   ①　引き続き一般病棟入院基本料を算定する</a:t>
            </a:r>
          </a:p>
          <a:p>
            <a:pPr marL="0" indent="0">
              <a:lnSpc>
                <a:spcPct val="85000"/>
              </a:lnSpc>
              <a:spcBef>
                <a:spcPct val="0"/>
              </a:spcBef>
              <a:buFontTx/>
              <a:buNone/>
              <a:defRPr/>
            </a:pPr>
            <a:r>
              <a:rPr lang="en-US" altLang="ja-JP" sz="1800" smtClean="0">
                <a:latin typeface="ＭＳ Ｐゴシック" charset="-128"/>
              </a:rPr>
              <a:t>      ※</a:t>
            </a:r>
            <a:r>
              <a:rPr lang="ja-JP" altLang="en-US" sz="1800" smtClean="0">
                <a:latin typeface="ＭＳ Ｐゴシック" charset="-128"/>
              </a:rPr>
              <a:t>　平均在院日数の計算対象とする</a:t>
            </a:r>
          </a:p>
          <a:p>
            <a:pPr marL="0" indent="0">
              <a:lnSpc>
                <a:spcPct val="85000"/>
              </a:lnSpc>
              <a:spcBef>
                <a:spcPct val="0"/>
              </a:spcBef>
              <a:buFontTx/>
              <a:buNone/>
              <a:defRPr/>
            </a:pPr>
            <a:r>
              <a:rPr lang="ja-JP" altLang="en-US" sz="1800" smtClean="0">
                <a:latin typeface="ＭＳ Ｐゴシック" charset="-128"/>
              </a:rPr>
              <a:t>   ②　医療区分、ＡＤＬ区分を用いた包括評価（療養病棟入院基本料１）とする</a:t>
            </a:r>
          </a:p>
          <a:p>
            <a:pPr marL="0" indent="0">
              <a:lnSpc>
                <a:spcPct val="85000"/>
              </a:lnSpc>
              <a:spcBef>
                <a:spcPct val="0"/>
              </a:spcBef>
              <a:buFontTx/>
              <a:buNone/>
              <a:defRPr/>
            </a:pPr>
            <a:endParaRPr lang="ja-JP" altLang="en-US" sz="1800" smtClean="0">
              <a:latin typeface="ＭＳ Ｐゴシック" charset="-128"/>
            </a:endParaRPr>
          </a:p>
          <a:p>
            <a:pPr marL="0" indent="0">
              <a:lnSpc>
                <a:spcPct val="85000"/>
              </a:lnSpc>
              <a:spcBef>
                <a:spcPct val="0"/>
              </a:spcBef>
              <a:buFontTx/>
              <a:buNone/>
              <a:defRPr/>
            </a:pPr>
            <a:endParaRPr lang="ja-JP" altLang="en-US" sz="1800" smtClean="0">
              <a:latin typeface="ＭＳ Ｐゴシック" charset="-128"/>
            </a:endParaRPr>
          </a:p>
          <a:p>
            <a:pPr marL="0" indent="0">
              <a:lnSpc>
                <a:spcPct val="85000"/>
              </a:lnSpc>
              <a:spcBef>
                <a:spcPct val="0"/>
              </a:spcBef>
              <a:buFontTx/>
              <a:buNone/>
              <a:defRPr/>
            </a:pPr>
            <a:endParaRPr lang="ja-JP" altLang="en-US" sz="1800" smtClean="0">
              <a:latin typeface="ＭＳ Ｐゴシック" charset="-128"/>
            </a:endParaRPr>
          </a:p>
          <a:p>
            <a:pPr marL="0" indent="0">
              <a:lnSpc>
                <a:spcPct val="85000"/>
              </a:lnSpc>
              <a:spcBef>
                <a:spcPct val="0"/>
              </a:spcBef>
              <a:buFontTx/>
              <a:buNone/>
              <a:defRPr/>
            </a:pPr>
            <a:endParaRPr lang="ja-JP" altLang="en-US" sz="1800" smtClean="0">
              <a:latin typeface="ＭＳ Ｐゴシック" charset="-128"/>
            </a:endParaRPr>
          </a:p>
          <a:p>
            <a:pPr marL="0" indent="0">
              <a:lnSpc>
                <a:spcPct val="85000"/>
              </a:lnSpc>
              <a:spcBef>
                <a:spcPct val="0"/>
              </a:spcBef>
              <a:buFontTx/>
              <a:buNone/>
              <a:defRPr/>
            </a:pPr>
            <a:endParaRPr lang="ja-JP" altLang="en-US" sz="1800" smtClean="0">
              <a:latin typeface="ＭＳ Ｐゴシック" charset="-128"/>
            </a:endParaRPr>
          </a:p>
          <a:p>
            <a:pPr marL="0" indent="0">
              <a:lnSpc>
                <a:spcPct val="85000"/>
              </a:lnSpc>
              <a:spcBef>
                <a:spcPct val="0"/>
              </a:spcBef>
              <a:buFontTx/>
              <a:buNone/>
              <a:defRPr/>
            </a:pPr>
            <a:endParaRPr lang="en-US" altLang="ja-JP" sz="1800" smtClean="0">
              <a:latin typeface="ＭＳ Ｐゴシック" charset="-128"/>
            </a:endParaRPr>
          </a:p>
          <a:p>
            <a:pPr marL="0" indent="0">
              <a:lnSpc>
                <a:spcPct val="85000"/>
              </a:lnSpc>
              <a:spcBef>
                <a:spcPct val="0"/>
              </a:spcBef>
              <a:buFontTx/>
              <a:buNone/>
              <a:defRPr/>
            </a:pPr>
            <a:r>
              <a:rPr lang="en-US" altLang="ja-JP" sz="1800" smtClean="0">
                <a:latin typeface="ＭＳ Ｐゴシック" charset="-128"/>
              </a:rPr>
              <a:t>         </a:t>
            </a:r>
            <a:r>
              <a:rPr lang="en-US" altLang="ja-JP" sz="1600" smtClean="0">
                <a:latin typeface="ＭＳ Ｐゴシック" charset="-128"/>
              </a:rPr>
              <a:t>【</a:t>
            </a:r>
            <a:r>
              <a:rPr lang="ja-JP" altLang="en-US" sz="1600" smtClean="0">
                <a:latin typeface="ＭＳ Ｐゴシック" charset="-128"/>
              </a:rPr>
              <a:t>生活療養を受ける場合</a:t>
            </a:r>
            <a:r>
              <a:rPr lang="en-US" altLang="ja-JP" sz="1600" smtClean="0">
                <a:latin typeface="ＭＳ Ｐゴシック" charset="-128"/>
              </a:rPr>
              <a:t>】</a:t>
            </a:r>
          </a:p>
          <a:p>
            <a:pPr marL="0" indent="0">
              <a:lnSpc>
                <a:spcPct val="85000"/>
              </a:lnSpc>
              <a:spcBef>
                <a:spcPct val="0"/>
              </a:spcBef>
              <a:buFontTx/>
              <a:buNone/>
              <a:defRPr/>
            </a:pPr>
            <a:endParaRPr lang="en-US" altLang="ja-JP" sz="1800" smtClean="0">
              <a:latin typeface="ＭＳ Ｐゴシック" charset="-128"/>
            </a:endParaRPr>
          </a:p>
          <a:p>
            <a:pPr marL="0" indent="0">
              <a:lnSpc>
                <a:spcPct val="85000"/>
              </a:lnSpc>
              <a:spcBef>
                <a:spcPct val="0"/>
              </a:spcBef>
              <a:buFontTx/>
              <a:buNone/>
              <a:defRPr/>
            </a:pPr>
            <a:endParaRPr lang="en-US" altLang="ja-JP" sz="1800" smtClean="0">
              <a:latin typeface="ＭＳ Ｐゴシック" charset="-128"/>
            </a:endParaRPr>
          </a:p>
          <a:p>
            <a:pPr marL="0" indent="0">
              <a:lnSpc>
                <a:spcPct val="85000"/>
              </a:lnSpc>
              <a:spcBef>
                <a:spcPct val="0"/>
              </a:spcBef>
              <a:buFontTx/>
              <a:buNone/>
              <a:defRPr/>
            </a:pPr>
            <a:endParaRPr lang="en-US" altLang="ja-JP" sz="1800" smtClean="0">
              <a:latin typeface="ＭＳ Ｐゴシック" charset="-128"/>
            </a:endParaRPr>
          </a:p>
          <a:p>
            <a:pPr marL="0" indent="0">
              <a:lnSpc>
                <a:spcPct val="85000"/>
              </a:lnSpc>
              <a:spcBef>
                <a:spcPct val="0"/>
              </a:spcBef>
              <a:buFontTx/>
              <a:buNone/>
              <a:defRPr/>
            </a:pPr>
            <a:endParaRPr lang="en-US" altLang="ja-JP" sz="1800" smtClean="0">
              <a:latin typeface="ＭＳ Ｐゴシック" charset="-128"/>
            </a:endParaRPr>
          </a:p>
          <a:p>
            <a:pPr marL="0" indent="0">
              <a:lnSpc>
                <a:spcPct val="85000"/>
              </a:lnSpc>
              <a:spcBef>
                <a:spcPct val="0"/>
              </a:spcBef>
              <a:buFontTx/>
              <a:buNone/>
              <a:defRPr/>
            </a:pPr>
            <a:endParaRPr lang="en-US" altLang="ja-JP" sz="1800" smtClean="0">
              <a:latin typeface="ＭＳ Ｐゴシック" charset="-128"/>
            </a:endParaRPr>
          </a:p>
          <a:p>
            <a:pPr marL="0" indent="0">
              <a:lnSpc>
                <a:spcPct val="85000"/>
              </a:lnSpc>
              <a:spcBef>
                <a:spcPct val="0"/>
              </a:spcBef>
              <a:buFontTx/>
              <a:buNone/>
              <a:defRPr/>
            </a:pPr>
            <a:endParaRPr lang="en-US" altLang="ja-JP" sz="1800" smtClean="0">
              <a:latin typeface="ＭＳ Ｐゴシック" charset="-128"/>
            </a:endParaRPr>
          </a:p>
          <a:p>
            <a:pPr marL="0" indent="0">
              <a:lnSpc>
                <a:spcPct val="85000"/>
              </a:lnSpc>
              <a:spcBef>
                <a:spcPct val="0"/>
              </a:spcBef>
              <a:buFontTx/>
              <a:buNone/>
              <a:defRPr/>
            </a:pPr>
            <a:r>
              <a:rPr lang="en-US" altLang="ja-JP" sz="1800" smtClean="0">
                <a:latin typeface="ＭＳ Ｐゴシック" charset="-128"/>
              </a:rPr>
              <a:t>     ※</a:t>
            </a:r>
            <a:r>
              <a:rPr lang="ja-JP" altLang="en-US" sz="1800" smtClean="0">
                <a:latin typeface="ＭＳ Ｐゴシック" charset="-128"/>
              </a:rPr>
              <a:t>平均在院日数の計算対象としない</a:t>
            </a:r>
          </a:p>
          <a:p>
            <a:pPr marL="0" indent="0">
              <a:lnSpc>
                <a:spcPct val="85000"/>
              </a:lnSpc>
              <a:buFontTx/>
              <a:buNone/>
              <a:defRPr/>
            </a:pPr>
            <a:r>
              <a:rPr lang="ja-JP" altLang="en-US" sz="1800" smtClean="0"/>
              <a:t>  ［包括に含まれるもの］</a:t>
            </a:r>
          </a:p>
          <a:p>
            <a:pPr marL="0" indent="0">
              <a:lnSpc>
                <a:spcPct val="85000"/>
              </a:lnSpc>
              <a:spcBef>
                <a:spcPct val="0"/>
              </a:spcBef>
              <a:buFontTx/>
              <a:buNone/>
              <a:defRPr/>
            </a:pPr>
            <a:r>
              <a:rPr lang="ja-JP" altLang="en-US" sz="1800" smtClean="0"/>
              <a:t>     検査、病理診断、エックス線単純撮影と写真診断</a:t>
            </a:r>
          </a:p>
          <a:p>
            <a:pPr marL="0" indent="0">
              <a:lnSpc>
                <a:spcPct val="85000"/>
              </a:lnSpc>
              <a:spcBef>
                <a:spcPct val="0"/>
              </a:spcBef>
              <a:buFontTx/>
              <a:buNone/>
              <a:defRPr/>
            </a:pPr>
            <a:r>
              <a:rPr lang="ja-JP" altLang="en-US" sz="1800" smtClean="0"/>
              <a:t>     処置（創傷処置、喀痰吸引、摘便、酸素吸入、酸素テント、皮膚科軟膏処置、</a:t>
            </a:r>
          </a:p>
          <a:p>
            <a:pPr marL="0" indent="0">
              <a:lnSpc>
                <a:spcPct val="85000"/>
              </a:lnSpc>
              <a:spcBef>
                <a:spcPct val="0"/>
              </a:spcBef>
              <a:buFontTx/>
              <a:buNone/>
              <a:defRPr/>
            </a:pPr>
            <a:r>
              <a:rPr lang="ja-JP" altLang="en-US" sz="1800" smtClean="0"/>
              <a:t>   膀胱洗浄、留置カテーテル設置、導尿、膣洗浄、眼処置、耳処置、耳管処置、鼻処置、</a:t>
            </a:r>
          </a:p>
          <a:p>
            <a:pPr marL="0" indent="0">
              <a:lnSpc>
                <a:spcPct val="85000"/>
              </a:lnSpc>
              <a:spcBef>
                <a:spcPct val="0"/>
              </a:spcBef>
              <a:buFontTx/>
              <a:buNone/>
              <a:defRPr/>
            </a:pPr>
            <a:r>
              <a:rPr lang="ja-JP" altLang="en-US" sz="1800" smtClean="0"/>
              <a:t>   口腔、咽頭処置、間接喉頭鏡下喉頭処置、ネブライザー、超音波ネブライザー、</a:t>
            </a:r>
          </a:p>
          <a:p>
            <a:pPr marL="0" indent="0">
              <a:lnSpc>
                <a:spcPct val="85000"/>
              </a:lnSpc>
              <a:spcBef>
                <a:spcPct val="0"/>
              </a:spcBef>
              <a:buFontTx/>
              <a:buNone/>
              <a:defRPr/>
            </a:pPr>
            <a:r>
              <a:rPr lang="ja-JP" altLang="en-US" sz="1800" smtClean="0"/>
              <a:t>   介達牽引、消炎鎮痛等処置、鼻腔栄養、長期療養患者褥瘡等処置）</a:t>
            </a:r>
          </a:p>
          <a:p>
            <a:pPr marL="0" indent="0">
              <a:lnSpc>
                <a:spcPct val="85000"/>
              </a:lnSpc>
              <a:spcBef>
                <a:spcPct val="0"/>
              </a:spcBef>
              <a:buFontTx/>
              <a:buNone/>
              <a:defRPr/>
            </a:pPr>
            <a:r>
              <a:rPr lang="ja-JP" altLang="en-US" sz="1800" smtClean="0"/>
              <a:t>     投薬・注射（以下を除く）</a:t>
            </a:r>
            <a:endParaRPr lang="ja-JP" altLang="en-US" sz="1800" smtClean="0">
              <a:latin typeface="ＭＳ Ｐゴシック" charset="-128"/>
            </a:endParaRPr>
          </a:p>
        </p:txBody>
      </p:sp>
      <p:sp>
        <p:nvSpPr>
          <p:cNvPr id="121859" name="Text Box 5"/>
          <p:cNvSpPr txBox="1">
            <a:spLocks noChangeArrowheads="1"/>
          </p:cNvSpPr>
          <p:nvPr/>
        </p:nvSpPr>
        <p:spPr bwMode="auto">
          <a:xfrm>
            <a:off x="468313" y="2276475"/>
            <a:ext cx="8135937" cy="366713"/>
          </a:xfrm>
          <a:prstGeom prst="rect">
            <a:avLst/>
          </a:prstGeom>
          <a:noFill/>
          <a:ln w="9525">
            <a:noFill/>
            <a:miter lim="800000"/>
            <a:headEnd/>
            <a:tailEnd/>
          </a:ln>
        </p:spPr>
        <p:txBody>
          <a:bodyPr>
            <a:spAutoFit/>
          </a:bodyPr>
          <a:lstStyle/>
          <a:p>
            <a:pPr>
              <a:spcBef>
                <a:spcPct val="20000"/>
              </a:spcBef>
            </a:pPr>
            <a:endParaRPr lang="ja-JP" altLang="en-US">
              <a:solidFill>
                <a:srgbClr val="000000"/>
              </a:solidFill>
            </a:endParaRPr>
          </a:p>
        </p:txBody>
      </p:sp>
      <p:graphicFrame>
        <p:nvGraphicFramePr>
          <p:cNvPr id="73788" name="Group 60"/>
          <p:cNvGraphicFramePr>
            <a:graphicFrameLocks noGrp="1"/>
          </p:cNvGraphicFramePr>
          <p:nvPr/>
        </p:nvGraphicFramePr>
        <p:xfrm>
          <a:off x="1042988" y="1557338"/>
          <a:ext cx="4319587" cy="1310640"/>
        </p:xfrm>
        <a:graphic>
          <a:graphicData uri="http://schemas.openxmlformats.org/drawingml/2006/table">
            <a:tbl>
              <a:tblPr/>
              <a:tblGrid>
                <a:gridCol w="1081087"/>
                <a:gridCol w="1079500"/>
                <a:gridCol w="1079500"/>
                <a:gridCol w="1079500"/>
              </a:tblGrid>
              <a:tr h="2873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医療区分１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医療区分２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医療区分３</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ＭＳ Ｐゴシック" pitchFamily="50" charset="-128"/>
                          <a:ea typeface="ＭＳ Ｐゴシック" pitchFamily="50" charset="-128"/>
                        </a:rPr>
                        <a:t>ADL</a:t>
                      </a: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区分３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G</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945</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D  1380</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A  1769</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ＭＳ Ｐゴシック" pitchFamily="50" charset="-128"/>
                          <a:ea typeface="ＭＳ Ｐゴシック" pitchFamily="50" charset="-128"/>
                        </a:rPr>
                        <a:t>ADL</a:t>
                      </a: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区分２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H</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898</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点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E  1353</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B  1716</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ＭＳ Ｐゴシック" pitchFamily="50" charset="-128"/>
                          <a:ea typeface="ＭＳ Ｐゴシック" pitchFamily="50" charset="-128"/>
                        </a:rPr>
                        <a:t>ADL</a:t>
                      </a: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区分１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 I</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796</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点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F  1202</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C  1435</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3789" name="Group 61"/>
          <p:cNvGraphicFramePr>
            <a:graphicFrameLocks noGrp="1"/>
          </p:cNvGraphicFramePr>
          <p:nvPr/>
        </p:nvGraphicFramePr>
        <p:xfrm>
          <a:off x="1042988" y="3141663"/>
          <a:ext cx="4319587" cy="1311274"/>
        </p:xfrm>
        <a:graphic>
          <a:graphicData uri="http://schemas.openxmlformats.org/drawingml/2006/table">
            <a:tbl>
              <a:tblPr/>
              <a:tblGrid>
                <a:gridCol w="1081087"/>
                <a:gridCol w="1079500"/>
                <a:gridCol w="1079500"/>
                <a:gridCol w="1079500"/>
              </a:tblGrid>
              <a:tr h="3049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医療区分１</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医療区分２</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医療区分３</a:t>
                      </a:r>
                    </a:p>
                  </a:txBody>
                  <a:tcPr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4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ＭＳ Ｐゴシック" pitchFamily="50" charset="-128"/>
                          <a:ea typeface="ＭＳ Ｐゴシック" pitchFamily="50" charset="-128"/>
                        </a:rPr>
                        <a:t>ADL</a:t>
                      </a: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区分３</a:t>
                      </a:r>
                    </a:p>
                  </a:txBody>
                  <a:tcPr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G</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931</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点</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D  1366</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点</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A  1755</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点</a:t>
                      </a:r>
                    </a:p>
                  </a:txBody>
                  <a:tcPr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4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ＭＳ Ｐゴシック" pitchFamily="50" charset="-128"/>
                          <a:ea typeface="ＭＳ Ｐゴシック" pitchFamily="50" charset="-128"/>
                        </a:rPr>
                        <a:t>ADL</a:t>
                      </a: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区分２</a:t>
                      </a:r>
                    </a:p>
                  </a:txBody>
                  <a:tcPr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H</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884</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点</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E  1339</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点</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B  1702</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点</a:t>
                      </a:r>
                    </a:p>
                  </a:txBody>
                  <a:tcPr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4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ＭＳ Ｐゴシック" pitchFamily="50" charset="-128"/>
                          <a:ea typeface="ＭＳ Ｐゴシック" pitchFamily="50" charset="-128"/>
                        </a:rPr>
                        <a:t>ADL</a:t>
                      </a: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区分１</a:t>
                      </a:r>
                    </a:p>
                  </a:txBody>
                  <a:tcPr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 I</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782</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点 </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F  1188</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点</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ＭＳ Ｐゴシック" pitchFamily="50" charset="-128"/>
                          <a:ea typeface="ＭＳ Ｐゴシック" pitchFamily="50" charset="-128"/>
                        </a:rPr>
                        <a:t>C  1421</a:t>
                      </a: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点</a:t>
                      </a:r>
                    </a:p>
                  </a:txBody>
                  <a:tcPr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1914"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98EA340D-D45B-4644-B151-6AFE825FC5F5}" type="slidenum">
              <a:rPr lang="en-US" altLang="ja-JP" sz="1400">
                <a:solidFill>
                  <a:srgbClr val="000000"/>
                </a:solidFill>
              </a:rPr>
              <a:pPr algn="r"/>
              <a:t>54</a:t>
            </a:fld>
            <a:endParaRPr lang="en-US" altLang="ja-JP" sz="1400">
              <a:solidFill>
                <a:srgbClr val="000000"/>
              </a:solidFill>
            </a:endParaRPr>
          </a:p>
        </p:txBody>
      </p:sp>
    </p:spTree>
    <p:extLst>
      <p:ext uri="{BB962C8B-B14F-4D97-AF65-F5344CB8AC3E}">
        <p14:creationId xmlns:p14="http://schemas.microsoft.com/office/powerpoint/2010/main" xmlns="" val="28896760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eaLnBrk="0" fontAlgn="t" hangingPunct="0"/>
            <a:endParaRPr lang="ja-JP" altLang="en-US" sz="2000">
              <a:solidFill>
                <a:srgbClr val="000000"/>
              </a:solidFill>
            </a:endParaRPr>
          </a:p>
        </p:txBody>
      </p:sp>
      <p:sp>
        <p:nvSpPr>
          <p:cNvPr id="265219" name="Rectangle 3"/>
          <p:cNvSpPr>
            <a:spLocks noGrp="1" noChangeArrowheads="1"/>
          </p:cNvSpPr>
          <p:nvPr>
            <p:ph type="subTitle" idx="4294967295"/>
          </p:nvPr>
        </p:nvSpPr>
        <p:spPr>
          <a:xfrm>
            <a:off x="250825" y="188913"/>
            <a:ext cx="8640763" cy="4752975"/>
          </a:xfrm>
          <a:gradFill rotWithShape="1">
            <a:gsLst>
              <a:gs pos="0">
                <a:srgbClr val="CCFFFF"/>
              </a:gs>
              <a:gs pos="50000">
                <a:schemeClr val="bg1"/>
              </a:gs>
              <a:gs pos="100000">
                <a:srgbClr val="CCFFFF"/>
              </a:gs>
            </a:gsLst>
            <a:lin ang="5400000" scaled="1"/>
          </a:gradFill>
          <a:ln>
            <a:solidFill>
              <a:schemeClr val="tx1"/>
            </a:solidFill>
          </a:ln>
        </p:spPr>
        <p:txBody>
          <a:bodyPr anchor="ctr"/>
          <a:lstStyle/>
          <a:p>
            <a:pPr marL="0" indent="0">
              <a:lnSpc>
                <a:spcPct val="95000"/>
              </a:lnSpc>
              <a:spcBef>
                <a:spcPct val="0"/>
              </a:spcBef>
              <a:buFontTx/>
              <a:buNone/>
              <a:defRPr/>
            </a:pPr>
            <a:r>
              <a:rPr lang="ja-JP" altLang="en-US" sz="1800" dirty="0" smtClean="0"/>
              <a:t>［包括に含まれない薬剤・注射薬］</a:t>
            </a:r>
          </a:p>
          <a:p>
            <a:pPr marL="0" indent="0">
              <a:lnSpc>
                <a:spcPct val="95000"/>
              </a:lnSpc>
              <a:spcBef>
                <a:spcPct val="0"/>
              </a:spcBef>
              <a:buFontTx/>
              <a:buNone/>
              <a:defRPr/>
            </a:pPr>
            <a:r>
              <a:rPr lang="ja-JP" altLang="en-US" sz="1800" dirty="0" smtClean="0"/>
              <a:t>　 抗悪性腫瘍剤および疼痛コントロールのための医療用麻薬</a:t>
            </a:r>
          </a:p>
          <a:p>
            <a:pPr marL="0" indent="0">
              <a:lnSpc>
                <a:spcPct val="95000"/>
              </a:lnSpc>
              <a:spcBef>
                <a:spcPct val="0"/>
              </a:spcBef>
              <a:buFontTx/>
              <a:buNone/>
              <a:defRPr/>
            </a:pPr>
            <a:r>
              <a:rPr lang="ja-JP" altLang="en-US" sz="1800" dirty="0" smtClean="0"/>
              <a:t>   エリスロポエチン、ダルベポエチン</a:t>
            </a:r>
          </a:p>
          <a:p>
            <a:pPr marL="0" indent="0">
              <a:lnSpc>
                <a:spcPct val="95000"/>
              </a:lnSpc>
              <a:spcBef>
                <a:spcPct val="0"/>
              </a:spcBef>
              <a:buFontTx/>
              <a:buNone/>
              <a:defRPr/>
            </a:pPr>
            <a:r>
              <a:rPr lang="ja-JP" altLang="en-US" sz="1800" dirty="0" smtClean="0"/>
              <a:t>   インターフェロン製剤（Ｂ型及びＣ型肝炎）</a:t>
            </a:r>
          </a:p>
          <a:p>
            <a:pPr marL="0" indent="0">
              <a:lnSpc>
                <a:spcPct val="95000"/>
              </a:lnSpc>
              <a:spcBef>
                <a:spcPct val="0"/>
              </a:spcBef>
              <a:buFontTx/>
              <a:buNone/>
              <a:defRPr/>
            </a:pPr>
            <a:r>
              <a:rPr lang="ja-JP" altLang="en-US" sz="1800" dirty="0" smtClean="0"/>
              <a:t>   抗ウイルス剤（Ｂ型及びＣ型肝炎、ＨＩＶ感染症等の治療に係るもの）</a:t>
            </a:r>
          </a:p>
          <a:p>
            <a:pPr marL="0" indent="0">
              <a:lnSpc>
                <a:spcPct val="95000"/>
              </a:lnSpc>
              <a:spcBef>
                <a:spcPct val="0"/>
              </a:spcBef>
              <a:buFontTx/>
              <a:buNone/>
              <a:defRPr/>
            </a:pPr>
            <a:r>
              <a:rPr lang="ja-JP" altLang="en-US" sz="1800" dirty="0" smtClean="0"/>
              <a:t>   血友病治療における血液凝固因子製剤等</a:t>
            </a:r>
          </a:p>
          <a:p>
            <a:pPr marL="0" indent="0">
              <a:lnSpc>
                <a:spcPct val="95000"/>
              </a:lnSpc>
              <a:spcBef>
                <a:spcPct val="25000"/>
              </a:spcBef>
              <a:buFontTx/>
              <a:buNone/>
              <a:defRPr/>
            </a:pPr>
            <a:r>
              <a:rPr lang="ja-JP" altLang="en-US" sz="1800" dirty="0" smtClean="0"/>
              <a:t>［算定できる加算］</a:t>
            </a:r>
          </a:p>
          <a:p>
            <a:pPr marL="0" indent="0">
              <a:lnSpc>
                <a:spcPct val="95000"/>
              </a:lnSpc>
              <a:spcBef>
                <a:spcPct val="0"/>
              </a:spcBef>
              <a:buFontTx/>
              <a:buNone/>
              <a:defRPr/>
            </a:pPr>
            <a:r>
              <a:rPr lang="ja-JP" altLang="en-US" sz="1800" dirty="0" smtClean="0"/>
              <a:t>　 褥瘡評価実施加算、乳幼児加算・幼児加算、</a:t>
            </a:r>
          </a:p>
          <a:p>
            <a:pPr marL="0" indent="0">
              <a:lnSpc>
                <a:spcPct val="95000"/>
              </a:lnSpc>
              <a:spcBef>
                <a:spcPct val="0"/>
              </a:spcBef>
              <a:buFontTx/>
              <a:buNone/>
              <a:defRPr/>
            </a:pPr>
            <a:r>
              <a:rPr lang="ja-JP" altLang="en-US" sz="1800" dirty="0" smtClean="0"/>
              <a:t>   超重症児（者）入院加算・準超重症児（者）入院加算、地域加算、離島加算、</a:t>
            </a:r>
          </a:p>
          <a:p>
            <a:pPr marL="0" indent="0">
              <a:lnSpc>
                <a:spcPct val="95000"/>
              </a:lnSpc>
              <a:spcBef>
                <a:spcPct val="0"/>
              </a:spcBef>
              <a:buFontTx/>
              <a:buNone/>
              <a:defRPr/>
            </a:pPr>
            <a:r>
              <a:rPr lang="ja-JP" altLang="en-US" sz="1800" dirty="0" smtClean="0"/>
              <a:t>   ＨＩＶ感染者療養環境特別加算、療養病棟療養環境加算、重症皮膚潰瘍管理加算、</a:t>
            </a:r>
          </a:p>
          <a:p>
            <a:pPr marL="0" indent="0">
              <a:lnSpc>
                <a:spcPct val="95000"/>
              </a:lnSpc>
              <a:spcBef>
                <a:spcPct val="0"/>
              </a:spcBef>
              <a:buFontTx/>
              <a:buNone/>
              <a:defRPr/>
            </a:pPr>
            <a:r>
              <a:rPr lang="ja-JP" altLang="en-US" sz="1800" dirty="0" smtClean="0"/>
              <a:t>   栄養サポートチーム加算、退院調整加算、地域連携認知症支援加算、総合評価加算</a:t>
            </a:r>
          </a:p>
          <a:p>
            <a:pPr marL="0" indent="0">
              <a:lnSpc>
                <a:spcPct val="95000"/>
              </a:lnSpc>
              <a:spcBef>
                <a:spcPct val="25000"/>
              </a:spcBef>
              <a:buFontTx/>
              <a:buNone/>
              <a:defRPr/>
            </a:pPr>
            <a:r>
              <a:rPr lang="ja-JP" altLang="en-US" sz="1800" dirty="0" smtClean="0"/>
              <a:t>［患者又は家族への説明］</a:t>
            </a:r>
          </a:p>
          <a:p>
            <a:pPr marL="0" indent="0">
              <a:lnSpc>
                <a:spcPct val="95000"/>
              </a:lnSpc>
              <a:spcBef>
                <a:spcPct val="0"/>
              </a:spcBef>
              <a:buFontTx/>
              <a:buNone/>
              <a:defRPr/>
            </a:pPr>
            <a:r>
              <a:rPr lang="ja-JP" altLang="en-US" sz="1800" dirty="0" smtClean="0"/>
              <a:t>　　月１回、書面で入院療養の状況（病状・治療内容等）、医療区分などの該当状況を</a:t>
            </a:r>
          </a:p>
          <a:p>
            <a:pPr marL="0" indent="0">
              <a:lnSpc>
                <a:spcPct val="95000"/>
              </a:lnSpc>
              <a:spcBef>
                <a:spcPct val="0"/>
              </a:spcBef>
              <a:buFontTx/>
              <a:buNone/>
              <a:defRPr/>
            </a:pPr>
            <a:r>
              <a:rPr lang="ja-JP" altLang="en-US" sz="1800" dirty="0" smtClean="0"/>
              <a:t>  説明しカルテに貼付</a:t>
            </a:r>
          </a:p>
          <a:p>
            <a:pPr marL="0" indent="0">
              <a:lnSpc>
                <a:spcPct val="95000"/>
              </a:lnSpc>
              <a:spcBef>
                <a:spcPct val="25000"/>
              </a:spcBef>
              <a:buFontTx/>
              <a:buNone/>
              <a:defRPr/>
            </a:pPr>
            <a:r>
              <a:rPr lang="ja-JP" altLang="en-US" sz="1800" dirty="0" smtClean="0"/>
              <a:t>［レセプト請求］</a:t>
            </a:r>
          </a:p>
          <a:p>
            <a:pPr marL="0" indent="0">
              <a:lnSpc>
                <a:spcPct val="95000"/>
              </a:lnSpc>
              <a:spcBef>
                <a:spcPct val="0"/>
              </a:spcBef>
              <a:buFontTx/>
              <a:buNone/>
              <a:defRPr/>
            </a:pPr>
            <a:r>
              <a:rPr lang="ja-JP" altLang="en-US" sz="1800" dirty="0" smtClean="0"/>
              <a:t>　　疾患及び状態等並びにＡＤＬの判定基準による判定結果を併せて提出</a:t>
            </a:r>
          </a:p>
        </p:txBody>
      </p:sp>
      <p:sp>
        <p:nvSpPr>
          <p:cNvPr id="122883"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EEE43C2D-6804-464A-AA8E-FEC7B821C3AE}" type="slidenum">
              <a:rPr lang="en-US" altLang="ja-JP" sz="1400">
                <a:solidFill>
                  <a:srgbClr val="000000"/>
                </a:solidFill>
              </a:rPr>
              <a:pPr algn="r"/>
              <a:t>55</a:t>
            </a:fld>
            <a:endParaRPr lang="en-US" altLang="ja-JP" sz="1400">
              <a:solidFill>
                <a:srgbClr val="000000"/>
              </a:solidFill>
            </a:endParaRPr>
          </a:p>
        </p:txBody>
      </p:sp>
    </p:spTree>
    <p:extLst>
      <p:ext uri="{BB962C8B-B14F-4D97-AF65-F5344CB8AC3E}">
        <p14:creationId xmlns:p14="http://schemas.microsoft.com/office/powerpoint/2010/main" xmlns="" val="12243125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eaLnBrk="0" fontAlgn="t" hangingPunct="0"/>
            <a:endParaRPr lang="ja-JP" altLang="en-US" sz="2000">
              <a:solidFill>
                <a:srgbClr val="000000"/>
              </a:solidFill>
            </a:endParaRPr>
          </a:p>
        </p:txBody>
      </p:sp>
      <p:sp>
        <p:nvSpPr>
          <p:cNvPr id="266243" name="Rectangle 3"/>
          <p:cNvSpPr>
            <a:spLocks noGrp="1" noChangeArrowheads="1"/>
          </p:cNvSpPr>
          <p:nvPr>
            <p:ph type="subTitle" idx="4294967295"/>
          </p:nvPr>
        </p:nvSpPr>
        <p:spPr>
          <a:xfrm>
            <a:off x="250825" y="188913"/>
            <a:ext cx="8640763" cy="3455987"/>
          </a:xfrm>
          <a:gradFill rotWithShape="1">
            <a:gsLst>
              <a:gs pos="0">
                <a:srgbClr val="CCFFCC"/>
              </a:gs>
              <a:gs pos="50000">
                <a:schemeClr val="bg1"/>
              </a:gs>
              <a:gs pos="100000">
                <a:srgbClr val="CCFFCC"/>
              </a:gs>
            </a:gsLst>
            <a:lin ang="5400000" scaled="1"/>
          </a:gradFill>
          <a:ln>
            <a:solidFill>
              <a:schemeClr val="tx1"/>
            </a:solidFill>
          </a:ln>
        </p:spPr>
        <p:txBody>
          <a:bodyPr/>
          <a:lstStyle/>
          <a:p>
            <a:pPr marL="0" indent="0">
              <a:spcBef>
                <a:spcPct val="0"/>
              </a:spcBef>
              <a:buFontTx/>
              <a:buNone/>
            </a:pPr>
            <a:r>
              <a:rPr lang="en-US" altLang="ja-JP" sz="2000" smtClean="0">
                <a:ea typeface="HG創英角ｺﾞｼｯｸUB" pitchFamily="49" charset="-128"/>
              </a:rPr>
              <a:t>《</a:t>
            </a:r>
            <a:r>
              <a:rPr lang="ja-JP" altLang="en-US" sz="2000" smtClean="0">
                <a:solidFill>
                  <a:srgbClr val="0000FF"/>
                </a:solidFill>
                <a:ea typeface="HG創英角ｺﾞｼｯｸUB" pitchFamily="49" charset="-128"/>
              </a:rPr>
              <a:t>医療区分３</a:t>
            </a:r>
            <a:r>
              <a:rPr lang="ja-JP" altLang="en-US" sz="2000" smtClean="0">
                <a:ea typeface="HG創英角ｺﾞｼｯｸUB" pitchFamily="49" charset="-128"/>
              </a:rPr>
              <a:t>の疾患・状態</a:t>
            </a:r>
            <a:r>
              <a:rPr lang="en-US" altLang="ja-JP" sz="2000" smtClean="0">
                <a:ea typeface="HG創英角ｺﾞｼｯｸUB" pitchFamily="49" charset="-128"/>
              </a:rPr>
              <a:t>》</a:t>
            </a:r>
            <a:endParaRPr lang="ja-JP" altLang="en-US" sz="2000" smtClean="0">
              <a:ea typeface="HG創英角ｺﾞｼｯｸUB" pitchFamily="49" charset="-128"/>
            </a:endParaRPr>
          </a:p>
          <a:p>
            <a:pPr marL="0" indent="0">
              <a:spcBef>
                <a:spcPct val="0"/>
              </a:spcBef>
              <a:buFontTx/>
              <a:buNone/>
            </a:pPr>
            <a:r>
              <a:rPr lang="ja-JP" altLang="en-US" sz="1800" u="sng" smtClean="0">
                <a:latin typeface="ＭＳ Ｐゴシック" charset="-128"/>
              </a:rPr>
              <a:t>（１）対象疾患</a:t>
            </a:r>
          </a:p>
          <a:p>
            <a:pPr marL="0" indent="0">
              <a:spcBef>
                <a:spcPct val="0"/>
              </a:spcBef>
              <a:buFontTx/>
              <a:buNone/>
            </a:pPr>
            <a:r>
              <a:rPr lang="ja-JP" altLang="en-US" sz="1800" smtClean="0">
                <a:latin typeface="ＭＳ Ｐゴシック" charset="-128"/>
              </a:rPr>
              <a:t> ・　スモン</a:t>
            </a:r>
          </a:p>
          <a:p>
            <a:pPr marL="0" indent="0">
              <a:spcBef>
                <a:spcPct val="0"/>
              </a:spcBef>
              <a:buFontTx/>
              <a:buNone/>
            </a:pPr>
            <a:r>
              <a:rPr lang="ja-JP" altLang="en-US" sz="1800" u="sng" smtClean="0">
                <a:latin typeface="ＭＳ Ｐゴシック" charset="-128"/>
              </a:rPr>
              <a:t>（２）対象となる状態</a:t>
            </a:r>
          </a:p>
          <a:p>
            <a:pPr marL="0" indent="0">
              <a:spcBef>
                <a:spcPct val="0"/>
              </a:spcBef>
              <a:buFontTx/>
              <a:buNone/>
            </a:pPr>
            <a:r>
              <a:rPr lang="ja-JP" altLang="en-US" sz="1800" smtClean="0">
                <a:latin typeface="ＭＳ Ｐゴシック" charset="-128"/>
              </a:rPr>
              <a:t> ・  医師及び看護職員により、常時、監視及び管理を実施している状態</a:t>
            </a:r>
          </a:p>
          <a:p>
            <a:pPr marL="0" indent="0">
              <a:spcBef>
                <a:spcPct val="0"/>
              </a:spcBef>
              <a:buFontTx/>
              <a:buNone/>
            </a:pPr>
            <a:r>
              <a:rPr lang="ja-JP" altLang="en-US" sz="1800" smtClean="0">
                <a:latin typeface="ＭＳ Ｐゴシック" charset="-128"/>
              </a:rPr>
              <a:t> ・  中心静脈栄養を実施している状態</a:t>
            </a:r>
          </a:p>
          <a:p>
            <a:pPr marL="0" indent="0">
              <a:spcBef>
                <a:spcPct val="0"/>
              </a:spcBef>
              <a:buFontTx/>
              <a:buNone/>
            </a:pPr>
            <a:r>
              <a:rPr lang="ja-JP" altLang="en-US" sz="1800" smtClean="0">
                <a:latin typeface="ＭＳ Ｐゴシック" charset="-128"/>
              </a:rPr>
              <a:t> ・  ２４時間持続して点滴を実施している状態</a:t>
            </a:r>
          </a:p>
          <a:p>
            <a:pPr marL="0" indent="0">
              <a:spcBef>
                <a:spcPct val="0"/>
              </a:spcBef>
              <a:buFontTx/>
              <a:buNone/>
            </a:pPr>
            <a:r>
              <a:rPr lang="ja-JP" altLang="en-US" sz="1800" smtClean="0">
                <a:latin typeface="ＭＳ Ｐゴシック" charset="-128"/>
              </a:rPr>
              <a:t> ・  人工呼吸器を使用している状態</a:t>
            </a:r>
          </a:p>
          <a:p>
            <a:pPr marL="0" indent="0">
              <a:spcBef>
                <a:spcPct val="0"/>
              </a:spcBef>
              <a:buFontTx/>
              <a:buNone/>
            </a:pPr>
            <a:r>
              <a:rPr lang="ja-JP" altLang="en-US" sz="1800" smtClean="0">
                <a:latin typeface="ＭＳ Ｐゴシック" charset="-128"/>
              </a:rPr>
              <a:t> ・  ドレーン法又は胸腔若しくは腹腔の洗浄を実施している状態</a:t>
            </a:r>
          </a:p>
          <a:p>
            <a:pPr marL="0" indent="0">
              <a:spcBef>
                <a:spcPct val="0"/>
              </a:spcBef>
              <a:buFontTx/>
              <a:buNone/>
            </a:pPr>
            <a:r>
              <a:rPr lang="ja-JP" altLang="en-US" sz="1800" smtClean="0">
                <a:latin typeface="ＭＳ Ｐゴシック" charset="-128"/>
              </a:rPr>
              <a:t> ・  気管切開又は気管内挿管が行われており、かつ、発熱を伴う状態</a:t>
            </a:r>
          </a:p>
          <a:p>
            <a:pPr marL="0" indent="0">
              <a:spcBef>
                <a:spcPct val="0"/>
              </a:spcBef>
              <a:buFontTx/>
              <a:buNone/>
            </a:pPr>
            <a:r>
              <a:rPr lang="ja-JP" altLang="en-US" sz="1800" smtClean="0">
                <a:latin typeface="ＭＳ Ｐゴシック" charset="-128"/>
              </a:rPr>
              <a:t> ・  酸素療法を実施 している状態</a:t>
            </a:r>
          </a:p>
          <a:p>
            <a:pPr marL="0" indent="0">
              <a:spcBef>
                <a:spcPct val="0"/>
              </a:spcBef>
              <a:buFontTx/>
              <a:buNone/>
            </a:pPr>
            <a:r>
              <a:rPr lang="ja-JP" altLang="en-US" sz="1800" smtClean="0">
                <a:latin typeface="ＭＳ Ｐゴシック" charset="-128"/>
              </a:rPr>
              <a:t> ・  感染症の治療の必要性から隔離室での管理を実施している状態</a:t>
            </a:r>
          </a:p>
        </p:txBody>
      </p:sp>
      <p:sp>
        <p:nvSpPr>
          <p:cNvPr id="266245" name="Rectangle 5"/>
          <p:cNvSpPr>
            <a:spLocks noChangeArrowheads="1"/>
          </p:cNvSpPr>
          <p:nvPr/>
        </p:nvSpPr>
        <p:spPr bwMode="auto">
          <a:xfrm>
            <a:off x="250825" y="3789363"/>
            <a:ext cx="8640763" cy="2952750"/>
          </a:xfrm>
          <a:prstGeom prst="rect">
            <a:avLst/>
          </a:prstGeom>
          <a:gradFill rotWithShape="1">
            <a:gsLst>
              <a:gs pos="0">
                <a:srgbClr val="CCFFCC"/>
              </a:gs>
              <a:gs pos="50000">
                <a:schemeClr val="bg1"/>
              </a:gs>
              <a:gs pos="100000">
                <a:srgbClr val="CCFFCC"/>
              </a:gs>
            </a:gsLst>
            <a:lin ang="5400000" scaled="1"/>
          </a:gradFill>
          <a:ln w="9525">
            <a:solidFill>
              <a:schemeClr val="tx1"/>
            </a:solidFill>
            <a:miter lim="800000"/>
            <a:headEnd/>
            <a:tailEnd/>
          </a:ln>
          <a:effectLst/>
          <a:extLst/>
        </p:spPr>
        <p:txBody>
          <a:bodyPr/>
          <a:lstStyle/>
          <a:p>
            <a:pPr eaLnBrk="0" hangingPunct="0">
              <a:defRPr/>
            </a:pPr>
            <a:r>
              <a:rPr lang="en-US" altLang="ja-JP" sz="2000">
                <a:solidFill>
                  <a:srgbClr val="000000"/>
                </a:solidFill>
                <a:latin typeface="Arial"/>
                <a:ea typeface="HG創英角ｺﾞｼｯｸUB" pitchFamily="49" charset="-128"/>
              </a:rPr>
              <a:t>《</a:t>
            </a:r>
            <a:r>
              <a:rPr lang="ja-JP" altLang="en-US" sz="2000">
                <a:solidFill>
                  <a:srgbClr val="0000FF"/>
                </a:solidFill>
                <a:latin typeface="Arial"/>
                <a:ea typeface="HG創英角ｺﾞｼｯｸUB" pitchFamily="49" charset="-128"/>
              </a:rPr>
              <a:t>医療区分２</a:t>
            </a:r>
            <a:r>
              <a:rPr lang="ja-JP" altLang="en-US" sz="2000">
                <a:solidFill>
                  <a:srgbClr val="000000"/>
                </a:solidFill>
                <a:latin typeface="Arial"/>
                <a:ea typeface="HG創英角ｺﾞｼｯｸUB" pitchFamily="49" charset="-128"/>
              </a:rPr>
              <a:t>の疾患・状態</a:t>
            </a:r>
            <a:r>
              <a:rPr lang="en-US" altLang="ja-JP" sz="2000">
                <a:solidFill>
                  <a:srgbClr val="000000"/>
                </a:solidFill>
                <a:latin typeface="Arial"/>
                <a:ea typeface="HG創英角ｺﾞｼｯｸUB" pitchFamily="49" charset="-128"/>
              </a:rPr>
              <a:t>》</a:t>
            </a:r>
            <a:endParaRPr lang="ja-JP" altLang="en-US" sz="2000">
              <a:solidFill>
                <a:srgbClr val="000000"/>
              </a:solidFill>
              <a:latin typeface="Arial"/>
              <a:ea typeface="HG創英角ｺﾞｼｯｸUB" pitchFamily="49" charset="-128"/>
            </a:endParaRPr>
          </a:p>
          <a:p>
            <a:pPr eaLnBrk="0" hangingPunct="0">
              <a:defRPr/>
            </a:pPr>
            <a:r>
              <a:rPr lang="ja-JP" altLang="en-US" u="sng">
                <a:solidFill>
                  <a:srgbClr val="000000"/>
                </a:solidFill>
                <a:latin typeface="ＭＳ Ｐゴシック" pitchFamily="50" charset="-128"/>
                <a:ea typeface="ＭＳ Ｐゴシック"/>
              </a:rPr>
              <a:t>（１）対象疾患</a:t>
            </a:r>
          </a:p>
          <a:p>
            <a:pPr eaLnBrk="0" hangingPunct="0">
              <a:defRPr/>
            </a:pPr>
            <a:r>
              <a:rPr lang="ja-JP" altLang="en-US">
                <a:solidFill>
                  <a:srgbClr val="000000"/>
                </a:solidFill>
                <a:latin typeface="Arial"/>
                <a:ea typeface="ＭＳ Ｐゴシック"/>
              </a:rPr>
              <a:t> ・  筋ジストロフィー症</a:t>
            </a:r>
          </a:p>
          <a:p>
            <a:pPr eaLnBrk="0" hangingPunct="0">
              <a:defRPr/>
            </a:pPr>
            <a:r>
              <a:rPr lang="ja-JP" altLang="en-US">
                <a:solidFill>
                  <a:srgbClr val="000000"/>
                </a:solidFill>
                <a:latin typeface="Arial"/>
                <a:ea typeface="ＭＳ Ｐゴシック"/>
              </a:rPr>
              <a:t> ・  多発性硬化症、筋萎縮性側索硬化症、パーキンソン病関連疾患</a:t>
            </a:r>
            <a:r>
              <a:rPr lang="en-US" altLang="ja-JP">
                <a:solidFill>
                  <a:srgbClr val="000000"/>
                </a:solidFill>
                <a:latin typeface="Arial"/>
                <a:ea typeface="ＭＳ Ｐゴシック"/>
              </a:rPr>
              <a:t>(</a:t>
            </a:r>
            <a:r>
              <a:rPr lang="ja-JP" altLang="en-US">
                <a:solidFill>
                  <a:srgbClr val="000000"/>
                </a:solidFill>
                <a:latin typeface="Arial"/>
                <a:ea typeface="ＭＳ Ｐゴシック"/>
              </a:rPr>
              <a:t>進行性核上性麻</a:t>
            </a:r>
          </a:p>
          <a:p>
            <a:pPr eaLnBrk="0" hangingPunct="0">
              <a:defRPr/>
            </a:pPr>
            <a:r>
              <a:rPr lang="ja-JP" altLang="en-US">
                <a:solidFill>
                  <a:srgbClr val="000000"/>
                </a:solidFill>
                <a:latin typeface="Arial"/>
                <a:ea typeface="ＭＳ Ｐゴシック"/>
              </a:rPr>
              <a:t>   痺、大脳皮質基底核変性症、パーキンソン病</a:t>
            </a:r>
            <a:r>
              <a:rPr lang="en-US" altLang="ja-JP">
                <a:solidFill>
                  <a:srgbClr val="000000"/>
                </a:solidFill>
                <a:latin typeface="Arial"/>
                <a:ea typeface="ＭＳ Ｐゴシック"/>
              </a:rPr>
              <a:t>(</a:t>
            </a:r>
            <a:r>
              <a:rPr lang="ja-JP" altLang="en-US">
                <a:solidFill>
                  <a:srgbClr val="000000"/>
                </a:solidFill>
                <a:latin typeface="Arial"/>
                <a:ea typeface="ＭＳ Ｐゴシック"/>
              </a:rPr>
              <a:t>ホーエン・ヤールの重症度分類がステー</a:t>
            </a:r>
          </a:p>
          <a:p>
            <a:pPr eaLnBrk="0" hangingPunct="0">
              <a:defRPr/>
            </a:pPr>
            <a:r>
              <a:rPr lang="ja-JP" altLang="en-US">
                <a:solidFill>
                  <a:srgbClr val="000000"/>
                </a:solidFill>
                <a:latin typeface="Arial"/>
                <a:ea typeface="ＭＳ Ｐゴシック"/>
              </a:rPr>
              <a:t>   ジ３以上であって生活機能障害度が</a:t>
            </a:r>
            <a:r>
              <a:rPr lang="en-US" altLang="ja-JP">
                <a:solidFill>
                  <a:srgbClr val="000000"/>
                </a:solidFill>
                <a:latin typeface="Arial"/>
                <a:ea typeface="ＭＳ Ｐゴシック"/>
              </a:rPr>
              <a:t>Ⅱ</a:t>
            </a:r>
            <a:r>
              <a:rPr lang="ja-JP" altLang="en-US">
                <a:solidFill>
                  <a:srgbClr val="000000"/>
                </a:solidFill>
                <a:latin typeface="Arial"/>
                <a:ea typeface="ＭＳ Ｐゴシック"/>
              </a:rPr>
              <a:t>度又は</a:t>
            </a:r>
            <a:r>
              <a:rPr lang="en-US" altLang="ja-JP">
                <a:solidFill>
                  <a:srgbClr val="000000"/>
                </a:solidFill>
                <a:latin typeface="Arial"/>
                <a:ea typeface="ＭＳ Ｐゴシック"/>
              </a:rPr>
              <a:t>Ⅲ</a:t>
            </a:r>
            <a:r>
              <a:rPr lang="ja-JP" altLang="en-US">
                <a:solidFill>
                  <a:srgbClr val="000000"/>
                </a:solidFill>
                <a:latin typeface="Arial"/>
                <a:ea typeface="ＭＳ Ｐゴシック"/>
              </a:rPr>
              <a:t>度の状態に限る。</a:t>
            </a:r>
            <a:r>
              <a:rPr lang="en-US" altLang="ja-JP">
                <a:solidFill>
                  <a:srgbClr val="000000"/>
                </a:solidFill>
                <a:latin typeface="Arial"/>
                <a:ea typeface="ＭＳ Ｐゴシック"/>
              </a:rPr>
              <a:t>))</a:t>
            </a:r>
            <a:r>
              <a:rPr lang="ja-JP" altLang="en-US">
                <a:solidFill>
                  <a:srgbClr val="000000"/>
                </a:solidFill>
                <a:latin typeface="Arial"/>
                <a:ea typeface="ＭＳ Ｐゴシック"/>
              </a:rPr>
              <a:t>その他の難病</a:t>
            </a:r>
            <a:r>
              <a:rPr lang="en-US" altLang="ja-JP">
                <a:solidFill>
                  <a:srgbClr val="000000"/>
                </a:solidFill>
                <a:latin typeface="Arial"/>
                <a:ea typeface="ＭＳ Ｐゴシック"/>
              </a:rPr>
              <a:t>(</a:t>
            </a:r>
            <a:r>
              <a:rPr lang="ja-JP" altLang="en-US">
                <a:solidFill>
                  <a:srgbClr val="000000"/>
                </a:solidFill>
                <a:latin typeface="Arial"/>
                <a:ea typeface="ＭＳ Ｐゴシック"/>
              </a:rPr>
              <a:t>ス</a:t>
            </a:r>
          </a:p>
          <a:p>
            <a:pPr eaLnBrk="0" hangingPunct="0">
              <a:defRPr/>
            </a:pPr>
            <a:r>
              <a:rPr lang="ja-JP" altLang="en-US">
                <a:solidFill>
                  <a:srgbClr val="000000"/>
                </a:solidFill>
                <a:latin typeface="Arial"/>
                <a:ea typeface="ＭＳ Ｐゴシック"/>
              </a:rPr>
              <a:t>   モンを除く。</a:t>
            </a:r>
            <a:r>
              <a:rPr lang="en-US" altLang="ja-JP">
                <a:solidFill>
                  <a:srgbClr val="000000"/>
                </a:solidFill>
                <a:latin typeface="Arial"/>
                <a:ea typeface="ＭＳ Ｐゴシック"/>
              </a:rPr>
              <a:t>)</a:t>
            </a:r>
          </a:p>
          <a:p>
            <a:pPr eaLnBrk="0" hangingPunct="0">
              <a:defRPr/>
            </a:pPr>
            <a:r>
              <a:rPr lang="ja-JP" altLang="en-US">
                <a:solidFill>
                  <a:srgbClr val="000000"/>
                </a:solidFill>
                <a:latin typeface="Arial"/>
                <a:ea typeface="ＭＳ Ｐゴシック"/>
              </a:rPr>
              <a:t> ・  脊髄損傷</a:t>
            </a:r>
            <a:r>
              <a:rPr lang="en-US" altLang="ja-JP">
                <a:solidFill>
                  <a:srgbClr val="000000"/>
                </a:solidFill>
                <a:latin typeface="Arial"/>
                <a:ea typeface="ＭＳ Ｐゴシック"/>
              </a:rPr>
              <a:t>(</a:t>
            </a:r>
            <a:r>
              <a:rPr lang="ja-JP" altLang="en-US">
                <a:solidFill>
                  <a:srgbClr val="000000"/>
                </a:solidFill>
                <a:latin typeface="Arial"/>
                <a:ea typeface="ＭＳ Ｐゴシック"/>
              </a:rPr>
              <a:t>頸椎損傷を原因とする麻痺が四肢すべてに認められる場合に限る。</a:t>
            </a:r>
            <a:r>
              <a:rPr lang="en-US" altLang="ja-JP">
                <a:solidFill>
                  <a:srgbClr val="000000"/>
                </a:solidFill>
                <a:latin typeface="Arial"/>
                <a:ea typeface="ＭＳ Ｐゴシック"/>
              </a:rPr>
              <a:t>)</a:t>
            </a:r>
          </a:p>
          <a:p>
            <a:pPr eaLnBrk="0" hangingPunct="0">
              <a:defRPr/>
            </a:pPr>
            <a:r>
              <a:rPr lang="ja-JP" altLang="en-US">
                <a:solidFill>
                  <a:srgbClr val="000000"/>
                </a:solidFill>
                <a:latin typeface="Arial"/>
                <a:ea typeface="ＭＳ Ｐゴシック"/>
              </a:rPr>
              <a:t> ・  慢性閉塞性肺疾患</a:t>
            </a:r>
            <a:r>
              <a:rPr lang="en-US" altLang="ja-JP">
                <a:solidFill>
                  <a:srgbClr val="000000"/>
                </a:solidFill>
                <a:latin typeface="Arial"/>
                <a:ea typeface="ＭＳ Ｐゴシック"/>
              </a:rPr>
              <a:t>(</a:t>
            </a:r>
            <a:r>
              <a:rPr lang="ja-JP" altLang="en-US">
                <a:solidFill>
                  <a:srgbClr val="000000"/>
                </a:solidFill>
                <a:latin typeface="Arial"/>
                <a:ea typeface="ＭＳ Ｐゴシック"/>
              </a:rPr>
              <a:t>ヒュー・ジョーンズの分類が</a:t>
            </a:r>
            <a:r>
              <a:rPr lang="en-US" altLang="ja-JP">
                <a:solidFill>
                  <a:srgbClr val="000000"/>
                </a:solidFill>
                <a:latin typeface="Arial"/>
                <a:ea typeface="ＭＳ Ｐゴシック"/>
              </a:rPr>
              <a:t>Ⅴ</a:t>
            </a:r>
            <a:r>
              <a:rPr lang="ja-JP" altLang="en-US">
                <a:solidFill>
                  <a:srgbClr val="000000"/>
                </a:solidFill>
                <a:latin typeface="Arial"/>
                <a:ea typeface="ＭＳ Ｐゴシック"/>
              </a:rPr>
              <a:t>度の状態に該当する場合に限る。</a:t>
            </a:r>
            <a:r>
              <a:rPr lang="en-US" altLang="ja-JP">
                <a:solidFill>
                  <a:srgbClr val="000000"/>
                </a:solidFill>
                <a:latin typeface="Arial"/>
                <a:ea typeface="ＭＳ Ｐゴシック"/>
              </a:rPr>
              <a:t>)</a:t>
            </a:r>
          </a:p>
          <a:p>
            <a:pPr eaLnBrk="0" hangingPunct="0">
              <a:defRPr/>
            </a:pPr>
            <a:r>
              <a:rPr lang="ja-JP" altLang="en-US">
                <a:solidFill>
                  <a:srgbClr val="000000"/>
                </a:solidFill>
                <a:latin typeface="Arial"/>
                <a:ea typeface="ＭＳ Ｐゴシック"/>
              </a:rPr>
              <a:t> ・  悪性腫瘍</a:t>
            </a:r>
            <a:r>
              <a:rPr lang="en-US" altLang="ja-JP">
                <a:solidFill>
                  <a:srgbClr val="000000"/>
                </a:solidFill>
                <a:latin typeface="Arial"/>
                <a:ea typeface="ＭＳ Ｐゴシック"/>
              </a:rPr>
              <a:t>(</a:t>
            </a:r>
            <a:r>
              <a:rPr lang="ja-JP" altLang="en-US">
                <a:solidFill>
                  <a:srgbClr val="000000"/>
                </a:solidFill>
                <a:latin typeface="Arial"/>
                <a:ea typeface="ＭＳ Ｐゴシック"/>
              </a:rPr>
              <a:t>医療用麻薬等の薬剤投与による疼痛コントロールが必要な場合に限る。</a:t>
            </a:r>
            <a:r>
              <a:rPr lang="en-US" altLang="ja-JP">
                <a:solidFill>
                  <a:srgbClr val="000000"/>
                </a:solidFill>
                <a:latin typeface="Arial"/>
                <a:ea typeface="ＭＳ Ｐゴシック"/>
              </a:rPr>
              <a:t>)</a:t>
            </a:r>
            <a:endParaRPr lang="ja-JP" altLang="en-US">
              <a:solidFill>
                <a:srgbClr val="000000"/>
              </a:solidFill>
              <a:latin typeface="Arial"/>
              <a:ea typeface="ＭＳ Ｐゴシック"/>
            </a:endParaRPr>
          </a:p>
        </p:txBody>
      </p:sp>
      <p:sp>
        <p:nvSpPr>
          <p:cNvPr id="123908"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EF65B2C1-25D2-43FF-B51C-ABB7444AE8E8}" type="slidenum">
              <a:rPr lang="en-US" altLang="ja-JP" sz="1400">
                <a:solidFill>
                  <a:srgbClr val="000000"/>
                </a:solidFill>
              </a:rPr>
              <a:pPr algn="r"/>
              <a:t>56</a:t>
            </a:fld>
            <a:endParaRPr lang="en-US" altLang="ja-JP" sz="1400">
              <a:solidFill>
                <a:srgbClr val="000000"/>
              </a:solidFill>
            </a:endParaRPr>
          </a:p>
        </p:txBody>
      </p:sp>
    </p:spTree>
    <p:extLst>
      <p:ext uri="{BB962C8B-B14F-4D97-AF65-F5344CB8AC3E}">
        <p14:creationId xmlns:p14="http://schemas.microsoft.com/office/powerpoint/2010/main" xmlns="" val="18075896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eaLnBrk="0" fontAlgn="t" hangingPunct="0"/>
            <a:endParaRPr lang="ja-JP" altLang="en-US" sz="2000">
              <a:solidFill>
                <a:srgbClr val="000000"/>
              </a:solidFill>
            </a:endParaRPr>
          </a:p>
        </p:txBody>
      </p:sp>
      <p:sp>
        <p:nvSpPr>
          <p:cNvPr id="124930" name="Text Box 4"/>
          <p:cNvSpPr txBox="1">
            <a:spLocks noChangeArrowheads="1"/>
          </p:cNvSpPr>
          <p:nvPr/>
        </p:nvSpPr>
        <p:spPr bwMode="auto">
          <a:xfrm>
            <a:off x="468313" y="2276475"/>
            <a:ext cx="8135937" cy="366713"/>
          </a:xfrm>
          <a:prstGeom prst="rect">
            <a:avLst/>
          </a:prstGeom>
          <a:noFill/>
          <a:ln w="9525">
            <a:noFill/>
            <a:miter lim="800000"/>
            <a:headEnd/>
            <a:tailEnd/>
          </a:ln>
        </p:spPr>
        <p:txBody>
          <a:bodyPr>
            <a:spAutoFit/>
          </a:bodyPr>
          <a:lstStyle/>
          <a:p>
            <a:pPr>
              <a:spcBef>
                <a:spcPct val="20000"/>
              </a:spcBef>
            </a:pPr>
            <a:endParaRPr lang="ja-JP" altLang="en-US">
              <a:solidFill>
                <a:srgbClr val="000000"/>
              </a:solidFill>
            </a:endParaRPr>
          </a:p>
        </p:txBody>
      </p:sp>
      <p:sp>
        <p:nvSpPr>
          <p:cNvPr id="267269" name="Rectangle 5"/>
          <p:cNvSpPr>
            <a:spLocks noChangeArrowheads="1"/>
          </p:cNvSpPr>
          <p:nvPr/>
        </p:nvSpPr>
        <p:spPr bwMode="auto">
          <a:xfrm>
            <a:off x="250825" y="260350"/>
            <a:ext cx="8642350" cy="6192838"/>
          </a:xfrm>
          <a:prstGeom prst="rect">
            <a:avLst/>
          </a:prstGeom>
          <a:gradFill rotWithShape="1">
            <a:gsLst>
              <a:gs pos="0">
                <a:srgbClr val="CCFFCC"/>
              </a:gs>
              <a:gs pos="50000">
                <a:schemeClr val="bg1"/>
              </a:gs>
              <a:gs pos="100000">
                <a:srgbClr val="CCFFCC"/>
              </a:gs>
            </a:gsLst>
            <a:lin ang="5400000" scaled="1"/>
          </a:gradFill>
          <a:ln w="9525">
            <a:solidFill>
              <a:schemeClr val="tx1"/>
            </a:solidFill>
            <a:miter lim="800000"/>
            <a:headEnd/>
            <a:tailEnd/>
          </a:ln>
          <a:effectLst/>
          <a:extLst/>
        </p:spPr>
        <p:txBody>
          <a:bodyPr anchor="ctr"/>
          <a:lstStyle/>
          <a:p>
            <a:pPr eaLnBrk="0" hangingPunct="0">
              <a:lnSpc>
                <a:spcPct val="85000"/>
              </a:lnSpc>
              <a:defRPr/>
            </a:pPr>
            <a:r>
              <a:rPr lang="en-US" altLang="ja-JP" sz="2000" dirty="0">
                <a:solidFill>
                  <a:srgbClr val="000000"/>
                </a:solidFill>
                <a:latin typeface="Arial"/>
                <a:ea typeface="HG創英角ｺﾞｼｯｸUB" pitchFamily="49" charset="-128"/>
              </a:rPr>
              <a:t>《</a:t>
            </a:r>
            <a:r>
              <a:rPr lang="ja-JP" altLang="en-US" sz="2000" dirty="0">
                <a:solidFill>
                  <a:srgbClr val="0000FF"/>
                </a:solidFill>
                <a:latin typeface="Arial"/>
                <a:ea typeface="HG創英角ｺﾞｼｯｸUB" pitchFamily="49" charset="-128"/>
              </a:rPr>
              <a:t>医療区分２</a:t>
            </a:r>
            <a:r>
              <a:rPr lang="ja-JP" altLang="en-US" sz="2000" dirty="0">
                <a:solidFill>
                  <a:srgbClr val="000000"/>
                </a:solidFill>
                <a:latin typeface="Arial"/>
                <a:ea typeface="HG創英角ｺﾞｼｯｸUB" pitchFamily="49" charset="-128"/>
              </a:rPr>
              <a:t>の疾患・状態</a:t>
            </a:r>
            <a:r>
              <a:rPr lang="en-US" altLang="ja-JP" sz="2000" dirty="0">
                <a:solidFill>
                  <a:srgbClr val="000000"/>
                </a:solidFill>
                <a:latin typeface="Arial"/>
                <a:ea typeface="HG創英角ｺﾞｼｯｸUB" pitchFamily="49" charset="-128"/>
              </a:rPr>
              <a:t>》</a:t>
            </a:r>
            <a:endParaRPr lang="ja-JP" altLang="en-US" sz="2000" dirty="0">
              <a:solidFill>
                <a:srgbClr val="000000"/>
              </a:solidFill>
              <a:latin typeface="Arial"/>
              <a:ea typeface="ＭＳ Ｐゴシック"/>
            </a:endParaRPr>
          </a:p>
          <a:p>
            <a:pPr eaLnBrk="0" hangingPunct="0">
              <a:lnSpc>
                <a:spcPct val="95000"/>
              </a:lnSpc>
              <a:defRPr/>
            </a:pPr>
            <a:r>
              <a:rPr lang="ja-JP" altLang="en-US" u="sng" dirty="0">
                <a:solidFill>
                  <a:srgbClr val="000000"/>
                </a:solidFill>
                <a:latin typeface="ＭＳ Ｐゴシック" pitchFamily="50" charset="-128"/>
                <a:ea typeface="ＭＳ Ｐゴシック"/>
              </a:rPr>
              <a:t>（２）対象となる状態</a:t>
            </a:r>
          </a:p>
          <a:p>
            <a:pPr eaLnBrk="0" hangingPunct="0">
              <a:defRPr/>
            </a:pPr>
            <a:r>
              <a:rPr lang="ja-JP" altLang="en-US" dirty="0">
                <a:solidFill>
                  <a:srgbClr val="000000"/>
                </a:solidFill>
                <a:latin typeface="ＭＳ Ｐゴシック" pitchFamily="50" charset="-128"/>
                <a:ea typeface="ＭＳ Ｐゴシック"/>
              </a:rPr>
              <a:t> ・  肺炎に対する治療を実施している状態</a:t>
            </a:r>
          </a:p>
          <a:p>
            <a:pPr eaLnBrk="0" hangingPunct="0">
              <a:defRPr/>
            </a:pPr>
            <a:r>
              <a:rPr lang="ja-JP" altLang="en-US" dirty="0">
                <a:solidFill>
                  <a:srgbClr val="000000"/>
                </a:solidFill>
                <a:latin typeface="ＭＳ Ｐゴシック" pitchFamily="50" charset="-128"/>
                <a:ea typeface="ＭＳ Ｐゴシック"/>
              </a:rPr>
              <a:t> ・  尿路感染症に対する治療を実施している状態</a:t>
            </a:r>
          </a:p>
          <a:p>
            <a:pPr eaLnBrk="0" hangingPunct="0">
              <a:defRPr/>
            </a:pPr>
            <a:r>
              <a:rPr lang="ja-JP" altLang="en-US" dirty="0">
                <a:solidFill>
                  <a:srgbClr val="000000"/>
                </a:solidFill>
                <a:latin typeface="ＭＳ Ｐゴシック" pitchFamily="50" charset="-128"/>
                <a:ea typeface="ＭＳ Ｐゴシック"/>
              </a:rPr>
              <a:t> ・  傷病等によるリハビリテーションが必要な状態</a:t>
            </a:r>
            <a:r>
              <a:rPr lang="en-US" altLang="ja-JP" dirty="0">
                <a:solidFill>
                  <a:srgbClr val="000000"/>
                </a:solidFill>
                <a:latin typeface="ＭＳ Ｐゴシック" pitchFamily="50" charset="-128"/>
                <a:ea typeface="ＭＳ Ｐゴシック"/>
              </a:rPr>
              <a:t>(</a:t>
            </a:r>
            <a:r>
              <a:rPr lang="ja-JP" altLang="en-US" dirty="0">
                <a:solidFill>
                  <a:srgbClr val="000000"/>
                </a:solidFill>
                <a:latin typeface="ＭＳ Ｐゴシック" pitchFamily="50" charset="-128"/>
                <a:ea typeface="ＭＳ Ｐゴシック"/>
              </a:rPr>
              <a:t>原因となる傷病等の発症後、３０日以</a:t>
            </a:r>
          </a:p>
          <a:p>
            <a:pPr eaLnBrk="0" hangingPunct="0">
              <a:defRPr/>
            </a:pPr>
            <a:r>
              <a:rPr lang="ja-JP" altLang="en-US" dirty="0">
                <a:solidFill>
                  <a:srgbClr val="000000"/>
                </a:solidFill>
                <a:latin typeface="ＭＳ Ｐゴシック" pitchFamily="50" charset="-128"/>
                <a:ea typeface="ＭＳ Ｐゴシック"/>
              </a:rPr>
              <a:t>   内の場合で、実際にリハビリテーションを行っている場合に限る。</a:t>
            </a:r>
            <a:r>
              <a:rPr lang="en-US" altLang="ja-JP" dirty="0">
                <a:solidFill>
                  <a:srgbClr val="000000"/>
                </a:solidFill>
                <a:latin typeface="ＭＳ Ｐゴシック" pitchFamily="50" charset="-128"/>
                <a:ea typeface="ＭＳ Ｐゴシック"/>
              </a:rPr>
              <a:t>)</a:t>
            </a:r>
          </a:p>
          <a:p>
            <a:pPr eaLnBrk="0" hangingPunct="0">
              <a:defRPr/>
            </a:pPr>
            <a:r>
              <a:rPr lang="ja-JP" altLang="en-US" dirty="0">
                <a:solidFill>
                  <a:srgbClr val="000000"/>
                </a:solidFill>
                <a:latin typeface="ＭＳ Ｐゴシック" pitchFamily="50" charset="-128"/>
                <a:ea typeface="ＭＳ Ｐゴシック"/>
              </a:rPr>
              <a:t> ・  脱水に対する治療を実施している状態かつ発熱を伴う状態</a:t>
            </a:r>
          </a:p>
          <a:p>
            <a:pPr eaLnBrk="0" hangingPunct="0">
              <a:defRPr/>
            </a:pPr>
            <a:r>
              <a:rPr lang="ja-JP" altLang="en-US" dirty="0">
                <a:solidFill>
                  <a:srgbClr val="000000"/>
                </a:solidFill>
                <a:latin typeface="ＭＳ Ｐゴシック" pitchFamily="50" charset="-128"/>
                <a:ea typeface="ＭＳ Ｐゴシック"/>
              </a:rPr>
              <a:t> ・  消化管等の体内からの出血が反復継続している状態</a:t>
            </a:r>
          </a:p>
          <a:p>
            <a:pPr eaLnBrk="0" hangingPunct="0">
              <a:defRPr/>
            </a:pPr>
            <a:r>
              <a:rPr lang="ja-JP" altLang="en-US" dirty="0">
                <a:solidFill>
                  <a:srgbClr val="000000"/>
                </a:solidFill>
                <a:latin typeface="ＭＳ Ｐゴシック" pitchFamily="50" charset="-128"/>
                <a:ea typeface="ＭＳ Ｐゴシック"/>
              </a:rPr>
              <a:t> ・  頻回の嘔吐に対する治療を実施している状態かつ発熱を伴う状態</a:t>
            </a:r>
          </a:p>
          <a:p>
            <a:pPr eaLnBrk="0" hangingPunct="0">
              <a:defRPr/>
            </a:pPr>
            <a:r>
              <a:rPr lang="ja-JP" altLang="en-US" dirty="0">
                <a:solidFill>
                  <a:srgbClr val="000000"/>
                </a:solidFill>
                <a:latin typeface="ＭＳ Ｐゴシック" pitchFamily="50" charset="-128"/>
                <a:ea typeface="ＭＳ Ｐゴシック"/>
              </a:rPr>
              <a:t> ・  褥瘡に対する治療を実施している状態</a:t>
            </a:r>
            <a:r>
              <a:rPr lang="en-US" altLang="ja-JP" dirty="0">
                <a:solidFill>
                  <a:srgbClr val="000000"/>
                </a:solidFill>
                <a:latin typeface="ＭＳ Ｐゴシック" pitchFamily="50" charset="-128"/>
                <a:ea typeface="ＭＳ Ｐゴシック"/>
              </a:rPr>
              <a:t>(</a:t>
            </a:r>
            <a:r>
              <a:rPr lang="ja-JP" altLang="en-US" dirty="0">
                <a:solidFill>
                  <a:srgbClr val="000000"/>
                </a:solidFill>
                <a:latin typeface="ＭＳ Ｐゴシック" pitchFamily="50" charset="-128"/>
                <a:ea typeface="ＭＳ Ｐゴシック"/>
              </a:rPr>
              <a:t>皮膚層の部分的喪失が認められる場合又は</a:t>
            </a:r>
          </a:p>
          <a:p>
            <a:pPr eaLnBrk="0" hangingPunct="0">
              <a:defRPr/>
            </a:pPr>
            <a:r>
              <a:rPr lang="ja-JP" altLang="en-US" dirty="0">
                <a:solidFill>
                  <a:srgbClr val="000000"/>
                </a:solidFill>
                <a:latin typeface="ＭＳ Ｐゴシック" pitchFamily="50" charset="-128"/>
                <a:ea typeface="ＭＳ Ｐゴシック"/>
              </a:rPr>
              <a:t>   褥瘡が２箇所以上に認められる場合に限る。</a:t>
            </a:r>
            <a:r>
              <a:rPr lang="en-US" altLang="ja-JP" dirty="0">
                <a:solidFill>
                  <a:srgbClr val="000000"/>
                </a:solidFill>
                <a:latin typeface="ＭＳ Ｐゴシック" pitchFamily="50" charset="-128"/>
                <a:ea typeface="ＭＳ Ｐゴシック"/>
              </a:rPr>
              <a:t>)</a:t>
            </a:r>
          </a:p>
          <a:p>
            <a:pPr eaLnBrk="0" hangingPunct="0">
              <a:defRPr/>
            </a:pPr>
            <a:r>
              <a:rPr lang="ja-JP" altLang="en-US" dirty="0">
                <a:solidFill>
                  <a:srgbClr val="000000"/>
                </a:solidFill>
                <a:latin typeface="ＭＳ Ｐゴシック" pitchFamily="50" charset="-128"/>
                <a:ea typeface="ＭＳ Ｐゴシック"/>
              </a:rPr>
              <a:t> ・  末梢循環障害による下肢末端の開放創に対する治療を実施している状態</a:t>
            </a:r>
          </a:p>
          <a:p>
            <a:pPr eaLnBrk="0" hangingPunct="0">
              <a:defRPr/>
            </a:pPr>
            <a:r>
              <a:rPr lang="ja-JP" altLang="en-US" dirty="0">
                <a:solidFill>
                  <a:srgbClr val="000000"/>
                </a:solidFill>
                <a:latin typeface="ＭＳ Ｐゴシック" pitchFamily="50" charset="-128"/>
                <a:ea typeface="ＭＳ Ｐゴシック"/>
              </a:rPr>
              <a:t> ・  せん妄に対する治療を実施している状態</a:t>
            </a:r>
          </a:p>
          <a:p>
            <a:pPr eaLnBrk="0" hangingPunct="0">
              <a:defRPr/>
            </a:pPr>
            <a:r>
              <a:rPr lang="ja-JP" altLang="en-US" dirty="0">
                <a:solidFill>
                  <a:srgbClr val="000000"/>
                </a:solidFill>
                <a:latin typeface="ＭＳ Ｐゴシック" pitchFamily="50" charset="-128"/>
                <a:ea typeface="ＭＳ Ｐゴシック"/>
              </a:rPr>
              <a:t> ・  うつ症状に対する治療を実施している状態</a:t>
            </a:r>
          </a:p>
          <a:p>
            <a:pPr eaLnBrk="0" hangingPunct="0">
              <a:defRPr/>
            </a:pPr>
            <a:r>
              <a:rPr lang="ja-JP" altLang="en-US" dirty="0">
                <a:solidFill>
                  <a:srgbClr val="000000"/>
                </a:solidFill>
                <a:latin typeface="ＭＳ Ｐゴシック" pitchFamily="50" charset="-128"/>
                <a:ea typeface="ＭＳ Ｐゴシック"/>
              </a:rPr>
              <a:t> ・  他者に対する暴行が毎日認められる状態</a:t>
            </a:r>
          </a:p>
          <a:p>
            <a:pPr eaLnBrk="0" hangingPunct="0">
              <a:defRPr/>
            </a:pPr>
            <a:r>
              <a:rPr lang="ja-JP" altLang="en-US" dirty="0">
                <a:solidFill>
                  <a:srgbClr val="000000"/>
                </a:solidFill>
                <a:latin typeface="ＭＳ Ｐゴシック" pitchFamily="50" charset="-128"/>
                <a:ea typeface="ＭＳ Ｐゴシック"/>
              </a:rPr>
              <a:t> ・  人工腎臓、持続緩徐式血液濾過、腹膜灌流又は血漿交換療法を実施している状態</a:t>
            </a:r>
          </a:p>
          <a:p>
            <a:pPr eaLnBrk="0" hangingPunct="0">
              <a:defRPr/>
            </a:pPr>
            <a:r>
              <a:rPr lang="ja-JP" altLang="en-US" dirty="0">
                <a:solidFill>
                  <a:srgbClr val="000000"/>
                </a:solidFill>
                <a:latin typeface="ＭＳ Ｐゴシック" pitchFamily="50" charset="-128"/>
                <a:ea typeface="ＭＳ Ｐゴシック"/>
              </a:rPr>
              <a:t> ・  経鼻胃管や胃瘻等の経腸栄養が行われており、かつ、発熱又は嘔吐を伴う状態</a:t>
            </a:r>
          </a:p>
          <a:p>
            <a:pPr eaLnBrk="0" hangingPunct="0">
              <a:defRPr/>
            </a:pPr>
            <a:r>
              <a:rPr lang="ja-JP" altLang="en-US" dirty="0">
                <a:solidFill>
                  <a:srgbClr val="000000"/>
                </a:solidFill>
                <a:latin typeface="ＭＳ Ｐゴシック" pitchFamily="50" charset="-128"/>
                <a:ea typeface="ＭＳ Ｐゴシック"/>
              </a:rPr>
              <a:t> ・  １日８回以上の喀痰吸引を実施している状態</a:t>
            </a:r>
          </a:p>
          <a:p>
            <a:pPr eaLnBrk="0" hangingPunct="0">
              <a:defRPr/>
            </a:pPr>
            <a:r>
              <a:rPr lang="ja-JP" altLang="en-US" dirty="0">
                <a:solidFill>
                  <a:srgbClr val="000000"/>
                </a:solidFill>
                <a:latin typeface="ＭＳ Ｐゴシック" pitchFamily="50" charset="-128"/>
                <a:ea typeface="ＭＳ Ｐゴシック"/>
              </a:rPr>
              <a:t> ・  気管切開又は気管内挿管が行われている状態</a:t>
            </a:r>
            <a:r>
              <a:rPr lang="en-US" altLang="ja-JP" dirty="0">
                <a:solidFill>
                  <a:srgbClr val="000000"/>
                </a:solidFill>
                <a:latin typeface="ＭＳ Ｐゴシック" pitchFamily="50" charset="-128"/>
                <a:ea typeface="ＭＳ Ｐゴシック"/>
              </a:rPr>
              <a:t>(</a:t>
            </a:r>
            <a:r>
              <a:rPr lang="ja-JP" altLang="en-US" dirty="0">
                <a:solidFill>
                  <a:srgbClr val="000000"/>
                </a:solidFill>
                <a:latin typeface="ＭＳ Ｐゴシック" pitchFamily="50" charset="-128"/>
                <a:ea typeface="ＭＳ Ｐゴシック"/>
              </a:rPr>
              <a:t>発熱を伴う状態を除く。</a:t>
            </a:r>
            <a:r>
              <a:rPr lang="en-US" altLang="ja-JP" dirty="0">
                <a:solidFill>
                  <a:srgbClr val="000000"/>
                </a:solidFill>
                <a:latin typeface="ＭＳ Ｐゴシック" pitchFamily="50" charset="-128"/>
                <a:ea typeface="ＭＳ Ｐゴシック"/>
              </a:rPr>
              <a:t>)</a:t>
            </a:r>
          </a:p>
          <a:p>
            <a:pPr eaLnBrk="0" hangingPunct="0">
              <a:defRPr/>
            </a:pPr>
            <a:r>
              <a:rPr lang="ja-JP" altLang="en-US" dirty="0">
                <a:solidFill>
                  <a:srgbClr val="000000"/>
                </a:solidFill>
                <a:latin typeface="ＭＳ Ｐゴシック" pitchFamily="50" charset="-128"/>
                <a:ea typeface="ＭＳ Ｐゴシック"/>
              </a:rPr>
              <a:t> ・  頻回の血糖検査を実施している状態</a:t>
            </a:r>
          </a:p>
          <a:p>
            <a:pPr eaLnBrk="0" hangingPunct="0">
              <a:defRPr/>
            </a:pPr>
            <a:r>
              <a:rPr lang="ja-JP" altLang="en-US" dirty="0">
                <a:solidFill>
                  <a:srgbClr val="000000"/>
                </a:solidFill>
                <a:latin typeface="ＭＳ Ｐゴシック" pitchFamily="50" charset="-128"/>
                <a:ea typeface="ＭＳ Ｐゴシック"/>
              </a:rPr>
              <a:t> ・  創傷</a:t>
            </a:r>
            <a:r>
              <a:rPr lang="en-US" altLang="ja-JP" dirty="0">
                <a:solidFill>
                  <a:srgbClr val="000000"/>
                </a:solidFill>
                <a:latin typeface="ＭＳ Ｐゴシック" pitchFamily="50" charset="-128"/>
                <a:ea typeface="ＭＳ Ｐゴシック"/>
              </a:rPr>
              <a:t>(</a:t>
            </a:r>
            <a:r>
              <a:rPr lang="ja-JP" altLang="en-US" dirty="0">
                <a:solidFill>
                  <a:srgbClr val="000000"/>
                </a:solidFill>
                <a:latin typeface="ＭＳ Ｐゴシック" pitchFamily="50" charset="-128"/>
                <a:ea typeface="ＭＳ Ｐゴシック"/>
              </a:rPr>
              <a:t>手術創や感染創を含む。</a:t>
            </a:r>
            <a:r>
              <a:rPr lang="en-US" altLang="ja-JP" dirty="0">
                <a:solidFill>
                  <a:srgbClr val="000000"/>
                </a:solidFill>
                <a:latin typeface="ＭＳ Ｐゴシック" pitchFamily="50" charset="-128"/>
                <a:ea typeface="ＭＳ Ｐゴシック"/>
              </a:rPr>
              <a:t>)</a:t>
            </a:r>
            <a:r>
              <a:rPr lang="ja-JP" altLang="en-US" dirty="0" err="1">
                <a:solidFill>
                  <a:srgbClr val="000000"/>
                </a:solidFill>
                <a:latin typeface="ＭＳ Ｐゴシック" pitchFamily="50" charset="-128"/>
                <a:ea typeface="ＭＳ Ｐゴシック"/>
              </a:rPr>
              <a:t>、</a:t>
            </a:r>
            <a:r>
              <a:rPr lang="ja-JP" altLang="en-US" dirty="0">
                <a:solidFill>
                  <a:srgbClr val="000000"/>
                </a:solidFill>
                <a:latin typeface="ＭＳ Ｐゴシック" pitchFamily="50" charset="-128"/>
                <a:ea typeface="ＭＳ Ｐゴシック"/>
              </a:rPr>
              <a:t>皮膚潰瘍又は下腿若しくは足部の蜂巣炎、膿等の</a:t>
            </a:r>
          </a:p>
          <a:p>
            <a:pPr eaLnBrk="0" hangingPunct="0">
              <a:defRPr/>
            </a:pPr>
            <a:r>
              <a:rPr lang="ja-JP" altLang="en-US" dirty="0">
                <a:solidFill>
                  <a:srgbClr val="000000"/>
                </a:solidFill>
                <a:latin typeface="ＭＳ Ｐゴシック" pitchFamily="50" charset="-128"/>
                <a:ea typeface="ＭＳ Ｐゴシック"/>
              </a:rPr>
              <a:t>   感染症に対する治療を実施している状態</a:t>
            </a:r>
          </a:p>
        </p:txBody>
      </p:sp>
      <p:sp>
        <p:nvSpPr>
          <p:cNvPr id="124932"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6FAFFC17-2120-4BEC-877A-2702D22CF1E8}" type="slidenum">
              <a:rPr lang="en-US" altLang="ja-JP" sz="1400">
                <a:solidFill>
                  <a:srgbClr val="000000"/>
                </a:solidFill>
              </a:rPr>
              <a:pPr algn="r"/>
              <a:t>57</a:t>
            </a:fld>
            <a:endParaRPr lang="en-US" altLang="ja-JP" sz="1400">
              <a:solidFill>
                <a:srgbClr val="000000"/>
              </a:solidFill>
            </a:endParaRPr>
          </a:p>
        </p:txBody>
      </p:sp>
    </p:spTree>
    <p:extLst>
      <p:ext uri="{BB962C8B-B14F-4D97-AF65-F5344CB8AC3E}">
        <p14:creationId xmlns:p14="http://schemas.microsoft.com/office/powerpoint/2010/main" xmlns="" val="20691619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eaLnBrk="0" fontAlgn="t" hangingPunct="0"/>
            <a:endParaRPr lang="ja-JP" altLang="en-US" sz="2000">
              <a:solidFill>
                <a:srgbClr val="000000"/>
              </a:solidFill>
            </a:endParaRPr>
          </a:p>
        </p:txBody>
      </p:sp>
      <p:sp>
        <p:nvSpPr>
          <p:cNvPr id="125954" name="Text Box 3"/>
          <p:cNvSpPr txBox="1">
            <a:spLocks noChangeArrowheads="1"/>
          </p:cNvSpPr>
          <p:nvPr/>
        </p:nvSpPr>
        <p:spPr bwMode="auto">
          <a:xfrm>
            <a:off x="468313" y="2276475"/>
            <a:ext cx="8135937" cy="366713"/>
          </a:xfrm>
          <a:prstGeom prst="rect">
            <a:avLst/>
          </a:prstGeom>
          <a:noFill/>
          <a:ln w="9525">
            <a:noFill/>
            <a:miter lim="800000"/>
            <a:headEnd/>
            <a:tailEnd/>
          </a:ln>
        </p:spPr>
        <p:txBody>
          <a:bodyPr>
            <a:spAutoFit/>
          </a:bodyPr>
          <a:lstStyle/>
          <a:p>
            <a:pPr>
              <a:spcBef>
                <a:spcPct val="20000"/>
              </a:spcBef>
            </a:pPr>
            <a:endParaRPr lang="ja-JP" altLang="en-US">
              <a:solidFill>
                <a:srgbClr val="000000"/>
              </a:solidFill>
            </a:endParaRPr>
          </a:p>
        </p:txBody>
      </p:sp>
      <p:sp>
        <p:nvSpPr>
          <p:cNvPr id="268292" name="Rectangle 4"/>
          <p:cNvSpPr>
            <a:spLocks noChangeArrowheads="1"/>
          </p:cNvSpPr>
          <p:nvPr/>
        </p:nvSpPr>
        <p:spPr bwMode="auto">
          <a:xfrm>
            <a:off x="250825" y="260350"/>
            <a:ext cx="8640763" cy="3097213"/>
          </a:xfrm>
          <a:prstGeom prst="rect">
            <a:avLst/>
          </a:prstGeom>
          <a:gradFill rotWithShape="1">
            <a:gsLst>
              <a:gs pos="0">
                <a:srgbClr val="CCFFCC"/>
              </a:gs>
              <a:gs pos="50000">
                <a:schemeClr val="bg1"/>
              </a:gs>
              <a:gs pos="100000">
                <a:srgbClr val="CCFFCC"/>
              </a:gs>
            </a:gsLst>
            <a:lin ang="5400000" scaled="1"/>
          </a:gradFill>
          <a:ln w="9525">
            <a:solidFill>
              <a:schemeClr val="tx1"/>
            </a:solidFill>
            <a:miter lim="800000"/>
            <a:headEnd/>
            <a:tailEnd/>
          </a:ln>
          <a:effectLst/>
          <a:extLst/>
        </p:spPr>
        <p:txBody>
          <a:bodyPr/>
          <a:lstStyle/>
          <a:p>
            <a:pPr eaLnBrk="0" hangingPunct="0">
              <a:defRPr/>
            </a:pPr>
            <a:r>
              <a:rPr lang="en-US" altLang="ja-JP" sz="2000" dirty="0">
                <a:solidFill>
                  <a:srgbClr val="000000"/>
                </a:solidFill>
                <a:ea typeface="HG創英角ｺﾞｼｯｸUB" pitchFamily="49" charset="-128"/>
              </a:rPr>
              <a:t>《</a:t>
            </a:r>
            <a:r>
              <a:rPr lang="ja-JP" altLang="en-US" sz="2000" dirty="0">
                <a:solidFill>
                  <a:srgbClr val="0000FF"/>
                </a:solidFill>
                <a:ea typeface="HG創英角ｺﾞｼｯｸUB" pitchFamily="49" charset="-128"/>
              </a:rPr>
              <a:t>医療区分２</a:t>
            </a:r>
            <a:r>
              <a:rPr lang="ja-JP" altLang="en-US" sz="2000" dirty="0">
                <a:solidFill>
                  <a:srgbClr val="000000"/>
                </a:solidFill>
                <a:ea typeface="HG創英角ｺﾞｼｯｸUB" pitchFamily="49" charset="-128"/>
              </a:rPr>
              <a:t>の疾患・状態</a:t>
            </a:r>
            <a:r>
              <a:rPr lang="en-US" altLang="ja-JP" sz="2000" dirty="0">
                <a:solidFill>
                  <a:srgbClr val="000000"/>
                </a:solidFill>
                <a:ea typeface="HG創英角ｺﾞｼｯｸUB" pitchFamily="49" charset="-128"/>
              </a:rPr>
              <a:t>》</a:t>
            </a:r>
            <a:r>
              <a:rPr lang="ja-JP" altLang="en-US" dirty="0">
                <a:solidFill>
                  <a:srgbClr val="000000"/>
                </a:solidFill>
                <a:latin typeface="ＭＳ Ｐゴシック" charset="-128"/>
              </a:rPr>
              <a:t>（続き）</a:t>
            </a:r>
            <a:endParaRPr lang="ja-JP" altLang="en-US" sz="2000" dirty="0">
              <a:solidFill>
                <a:srgbClr val="000000"/>
              </a:solidFill>
            </a:endParaRPr>
          </a:p>
          <a:p>
            <a:pPr eaLnBrk="0" hangingPunct="0">
              <a:defRPr/>
            </a:pPr>
            <a:r>
              <a:rPr lang="ja-JP" altLang="en-US" u="sng" dirty="0">
                <a:solidFill>
                  <a:srgbClr val="000000"/>
                </a:solidFill>
                <a:latin typeface="ＭＳ Ｐゴシック" charset="-128"/>
              </a:rPr>
              <a:t>（３）対象となる患者</a:t>
            </a:r>
          </a:p>
          <a:p>
            <a:pPr eaLnBrk="0" hangingPunct="0">
              <a:defRPr/>
            </a:pPr>
            <a:r>
              <a:rPr lang="ja-JP" altLang="en-US" dirty="0">
                <a:solidFill>
                  <a:srgbClr val="000000"/>
                </a:solidFill>
                <a:latin typeface="ＭＳ Ｐゴシック" charset="-128"/>
              </a:rPr>
              <a:t>　　次に掲げる保険医療機関の療養病棟であって、平成１８年６月３０日において現に</a:t>
            </a:r>
          </a:p>
          <a:p>
            <a:pPr eaLnBrk="0" hangingPunct="0">
              <a:defRPr/>
            </a:pPr>
            <a:r>
              <a:rPr lang="ja-JP" altLang="en-US" dirty="0">
                <a:solidFill>
                  <a:srgbClr val="000000"/>
                </a:solidFill>
                <a:latin typeface="ＭＳ Ｐゴシック" charset="-128"/>
              </a:rPr>
              <a:t>  特殊疾患療養病棟入院料又は特殊疾患入院施設管理加算を算定するものに入院して</a:t>
            </a:r>
          </a:p>
          <a:p>
            <a:pPr eaLnBrk="0" hangingPunct="0">
              <a:defRPr/>
            </a:pPr>
            <a:r>
              <a:rPr lang="ja-JP" altLang="en-US" dirty="0">
                <a:solidFill>
                  <a:srgbClr val="000000"/>
                </a:solidFill>
                <a:latin typeface="ＭＳ Ｐゴシック" charset="-128"/>
              </a:rPr>
              <a:t>  いる患者</a:t>
            </a:r>
            <a:r>
              <a:rPr lang="en-US" altLang="ja-JP" dirty="0">
                <a:solidFill>
                  <a:srgbClr val="000000"/>
                </a:solidFill>
                <a:latin typeface="ＭＳ Ｐゴシック" charset="-128"/>
              </a:rPr>
              <a:t>(</a:t>
            </a:r>
            <a:r>
              <a:rPr lang="ja-JP" altLang="en-US" dirty="0">
                <a:solidFill>
                  <a:srgbClr val="000000"/>
                </a:solidFill>
                <a:latin typeface="ＭＳ Ｐゴシック" charset="-128"/>
              </a:rPr>
              <a:t>重度の肢体不自由児</a:t>
            </a:r>
            <a:r>
              <a:rPr lang="en-US" altLang="ja-JP" dirty="0">
                <a:solidFill>
                  <a:srgbClr val="000000"/>
                </a:solidFill>
                <a:latin typeface="ＭＳ Ｐゴシック" charset="-128"/>
              </a:rPr>
              <a:t>(</a:t>
            </a:r>
            <a:r>
              <a:rPr lang="ja-JP" altLang="en-US" dirty="0">
                <a:solidFill>
                  <a:srgbClr val="000000"/>
                </a:solidFill>
                <a:latin typeface="ＭＳ Ｐゴシック" charset="-128"/>
              </a:rPr>
              <a:t>者</a:t>
            </a:r>
            <a:r>
              <a:rPr lang="en-US" altLang="ja-JP" dirty="0">
                <a:solidFill>
                  <a:srgbClr val="000000"/>
                </a:solidFill>
                <a:latin typeface="ＭＳ Ｐゴシック" charset="-128"/>
              </a:rPr>
              <a:t>)</a:t>
            </a:r>
            <a:r>
              <a:rPr lang="ja-JP" altLang="en-US" dirty="0">
                <a:solidFill>
                  <a:srgbClr val="000000"/>
                </a:solidFill>
                <a:latin typeface="ＭＳ Ｐゴシック" charset="-128"/>
              </a:rPr>
              <a:t>又は知的障害者に限る。</a:t>
            </a:r>
            <a:r>
              <a:rPr lang="en-US" altLang="ja-JP" dirty="0">
                <a:solidFill>
                  <a:srgbClr val="000000"/>
                </a:solidFill>
                <a:latin typeface="ＭＳ Ｐゴシック" charset="-128"/>
              </a:rPr>
              <a:t>)</a:t>
            </a:r>
          </a:p>
          <a:p>
            <a:pPr eaLnBrk="0" hangingPunct="0">
              <a:defRPr/>
            </a:pPr>
            <a:r>
              <a:rPr lang="en-US" altLang="ja-JP" dirty="0">
                <a:solidFill>
                  <a:srgbClr val="000000"/>
                </a:solidFill>
                <a:latin typeface="ＭＳ Ｐゴシック" charset="-128"/>
              </a:rPr>
              <a:t>  ①  </a:t>
            </a:r>
            <a:r>
              <a:rPr lang="ja-JP" altLang="en-US" dirty="0">
                <a:solidFill>
                  <a:srgbClr val="000000"/>
                </a:solidFill>
                <a:latin typeface="ＭＳ Ｐゴシック" charset="-128"/>
              </a:rPr>
              <a:t>児童福祉法第４２条第２号に規定する医療型障害者入所施設</a:t>
            </a:r>
          </a:p>
          <a:p>
            <a:pPr eaLnBrk="0" hangingPunct="0">
              <a:defRPr/>
            </a:pPr>
            <a:r>
              <a:rPr lang="ja-JP" altLang="en-US" dirty="0">
                <a:solidFill>
                  <a:srgbClr val="000000"/>
                </a:solidFill>
                <a:latin typeface="ＭＳ Ｐゴシック" charset="-128"/>
              </a:rPr>
              <a:t>  ②  児童福祉法第６条の２に規定する指定医療機関</a:t>
            </a:r>
          </a:p>
          <a:p>
            <a:pPr eaLnBrk="0" hangingPunct="0">
              <a:defRPr/>
            </a:pPr>
            <a:r>
              <a:rPr lang="ja-JP" altLang="en-US" dirty="0">
                <a:solidFill>
                  <a:srgbClr val="000000"/>
                </a:solidFill>
                <a:latin typeface="ＭＳ Ｐゴシック" charset="-128"/>
              </a:rPr>
              <a:t>  ③  身体障害者福祉法</a:t>
            </a:r>
            <a:r>
              <a:rPr lang="en-US" altLang="ja-JP" dirty="0">
                <a:solidFill>
                  <a:srgbClr val="000000"/>
                </a:solidFill>
                <a:latin typeface="ＭＳ Ｐゴシック" charset="-128"/>
              </a:rPr>
              <a:t>(</a:t>
            </a:r>
            <a:r>
              <a:rPr lang="ja-JP" altLang="en-US" dirty="0">
                <a:solidFill>
                  <a:srgbClr val="000000"/>
                </a:solidFill>
                <a:latin typeface="ＭＳ Ｐゴシック" charset="-128"/>
              </a:rPr>
              <a:t>昭和２４年法律第２８３号</a:t>
            </a:r>
            <a:r>
              <a:rPr lang="en-US" altLang="ja-JP" dirty="0">
                <a:solidFill>
                  <a:srgbClr val="000000"/>
                </a:solidFill>
                <a:latin typeface="ＭＳ Ｐゴシック" charset="-128"/>
              </a:rPr>
              <a:t>)</a:t>
            </a:r>
            <a:r>
              <a:rPr lang="ja-JP" altLang="en-US" dirty="0">
                <a:solidFill>
                  <a:srgbClr val="000000"/>
                </a:solidFill>
                <a:latin typeface="ＭＳ Ｐゴシック" charset="-128"/>
              </a:rPr>
              <a:t>第１８条第２項に規定する指定医療</a:t>
            </a:r>
          </a:p>
          <a:p>
            <a:pPr eaLnBrk="0" hangingPunct="0">
              <a:defRPr/>
            </a:pPr>
            <a:r>
              <a:rPr lang="ja-JP" altLang="en-US" dirty="0">
                <a:solidFill>
                  <a:srgbClr val="000000"/>
                </a:solidFill>
                <a:latin typeface="ＭＳ Ｐゴシック" charset="-128"/>
              </a:rPr>
              <a:t>     機関</a:t>
            </a:r>
          </a:p>
        </p:txBody>
      </p:sp>
      <p:sp>
        <p:nvSpPr>
          <p:cNvPr id="125956"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0D72BDAA-C73F-42E0-8DB7-99C1D026BA7A}" type="slidenum">
              <a:rPr lang="en-US" altLang="ja-JP" sz="1400">
                <a:solidFill>
                  <a:srgbClr val="000000"/>
                </a:solidFill>
              </a:rPr>
              <a:pPr algn="r"/>
              <a:t>58</a:t>
            </a:fld>
            <a:endParaRPr lang="en-US" altLang="ja-JP" sz="1400">
              <a:solidFill>
                <a:srgbClr val="000000"/>
              </a:solidFill>
            </a:endParaRPr>
          </a:p>
        </p:txBody>
      </p:sp>
    </p:spTree>
    <p:extLst>
      <p:ext uri="{BB962C8B-B14F-4D97-AF65-F5344CB8AC3E}">
        <p14:creationId xmlns:p14="http://schemas.microsoft.com/office/powerpoint/2010/main" xmlns="" val="36634290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71438" y="642938"/>
          <a:ext cx="5357812" cy="5927784"/>
        </p:xfrm>
        <a:graphic>
          <a:graphicData uri="http://schemas.openxmlformats.org/drawingml/2006/table">
            <a:tbl>
              <a:tblPr/>
              <a:tblGrid>
                <a:gridCol w="295275"/>
                <a:gridCol w="2419350"/>
                <a:gridCol w="2643187"/>
              </a:tblGrid>
              <a:tr h="482563">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99060" marR="990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FFFFFF"/>
                          </a:solidFill>
                          <a:effectLst/>
                          <a:latin typeface="ＭＳ Ｐゴシック" pitchFamily="50" charset="-128"/>
                          <a:ea typeface="ＭＳ Ｐゴシック" pitchFamily="50" charset="-128"/>
                        </a:rPr>
                        <a:t>特定除外項目</a:t>
                      </a:r>
                    </a:p>
                  </a:txBody>
                  <a:tcPr marL="99060" marR="99060"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FFFFFF"/>
                          </a:solidFill>
                          <a:effectLst/>
                          <a:latin typeface="ＭＳ Ｐゴシック" pitchFamily="50" charset="-128"/>
                          <a:ea typeface="ＭＳ Ｐゴシック" pitchFamily="50" charset="-128"/>
                        </a:rPr>
                        <a:t>備考</a:t>
                      </a:r>
                      <a:r>
                        <a:rPr kumimoji="1" lang="ja-JP" altLang="en-US" sz="1400" b="0" i="0" u="none" strike="noStrike" cap="none" normalizeH="0" baseline="0" smtClean="0">
                          <a:ln>
                            <a:noFill/>
                          </a:ln>
                          <a:solidFill>
                            <a:srgbClr val="FFFFFF"/>
                          </a:solidFill>
                          <a:effectLst/>
                          <a:latin typeface="ＭＳ Ｐゴシック" pitchFamily="50" charset="-128"/>
                          <a:ea typeface="ＭＳ Ｐゴシック" pitchFamily="50" charset="-128"/>
                        </a:rPr>
                        <a:t>（該当する疾患等）</a:t>
                      </a:r>
                    </a:p>
                  </a:txBody>
                  <a:tcPr marL="99060" marR="99060"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16001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rPr>
                        <a:t>１</a:t>
                      </a:r>
                    </a:p>
                  </a:txBody>
                  <a:tcPr marL="99060" marR="990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難病等入院診療加算を算定する患者</a:t>
                      </a:r>
                    </a:p>
                  </a:txBody>
                  <a:tcPr marL="99060" marR="990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多発性硬化症</a:t>
                      </a:r>
                      <a:endPar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重症筋無力症</a:t>
                      </a:r>
                      <a:endPar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スモン</a:t>
                      </a:r>
                      <a:endPar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筋委縮性側索硬化症</a:t>
                      </a:r>
                      <a:endPar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脊髄小脳変性症</a:t>
                      </a:r>
                      <a:endPar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パーキンソン病関連疾患</a:t>
                      </a:r>
                      <a:endPar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多系統萎縮症</a:t>
                      </a:r>
                      <a:endPar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itchFamily="50" charset="-128"/>
                          <a:ea typeface="ＭＳ Ｐゴシック" pitchFamily="50" charset="-128"/>
                        </a:rPr>
                        <a:t>AIDS/HIV</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多剤耐性結核（陰圧管理）　　　等</a:t>
                      </a:r>
                      <a:endPar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txBody>
                  <a:tcPr marL="99060" marR="990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00798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rPr>
                        <a:t>２</a:t>
                      </a:r>
                    </a:p>
                  </a:txBody>
                  <a:tcPr marL="99060" marR="990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重症患者等療養環境特別加算を算定する患者</a:t>
                      </a:r>
                    </a:p>
                  </a:txBody>
                  <a:tcPr marL="99060" marR="990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以下のいずれかに該当し、個室又は２人部屋で入院。</a:t>
                      </a:r>
                      <a:endPar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ア　病状が重篤であって絶対安静が必要</a:t>
                      </a:r>
                      <a:endPar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イ　必ずしも病状は重篤ではないが、手術又は知的障害のため常時監視を要する</a:t>
                      </a:r>
                      <a:endPar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txBody>
                  <a:tcPr marL="99060" marR="990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19529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rPr>
                        <a:t>３</a:t>
                      </a:r>
                    </a:p>
                  </a:txBody>
                  <a:tcPr marL="99060" marR="990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重度の肢体不自由者</a:t>
                      </a:r>
                      <a:r>
                        <a:rPr kumimoji="1" lang="en-US" altLang="ja-JP" sz="1400" b="0" i="0" u="none" strike="noStrike" cap="none" normalizeH="0" baseline="30000" smtClean="0">
                          <a:ln>
                            <a:noFill/>
                          </a:ln>
                          <a:solidFill>
                            <a:srgbClr val="000000"/>
                          </a:solidFill>
                          <a:effectLst/>
                          <a:latin typeface="ＭＳ Ｐゴシック" pitchFamily="50" charset="-128"/>
                          <a:ea typeface="ＭＳ Ｐゴシック" pitchFamily="50" charset="-128"/>
                        </a:rPr>
                        <a:t>※</a:t>
                      </a:r>
                      <a:r>
                        <a:rPr kumimoji="1" lang="ja-JP" altLang="en-US" sz="1400" b="0" i="0" u="none" strike="noStrike" cap="none" normalizeH="0" baseline="30000" smtClean="0">
                          <a:ln>
                            <a:noFill/>
                          </a:ln>
                          <a:solidFill>
                            <a:srgbClr val="000000"/>
                          </a:solidFill>
                          <a:effectLst/>
                          <a:latin typeface="ＭＳ Ｐゴシック" pitchFamily="50" charset="-128"/>
                          <a:ea typeface="ＭＳ Ｐゴシック" pitchFamily="50" charset="-128"/>
                        </a:rPr>
                        <a:t>１</a:t>
                      </a:r>
                      <a:r>
                        <a:rPr kumimoji="1"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a:t>
                      </a:r>
                      <a:endParaRPr kumimoji="1" lang="en-US" altLang="ja-JP" sz="14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脊髄損傷等の重度障害者</a:t>
                      </a:r>
                      <a:r>
                        <a:rPr kumimoji="1" lang="en-US" altLang="ja-JP" sz="1400" b="0" i="0" u="none" strike="noStrike" cap="none" normalizeH="0" baseline="30000" smtClean="0">
                          <a:ln>
                            <a:noFill/>
                          </a:ln>
                          <a:solidFill>
                            <a:srgbClr val="000000"/>
                          </a:solidFill>
                          <a:effectLst/>
                          <a:latin typeface="ＭＳ Ｐゴシック" pitchFamily="50" charset="-128"/>
                          <a:ea typeface="ＭＳ Ｐゴシック" pitchFamily="50" charset="-128"/>
                        </a:rPr>
                        <a:t>※</a:t>
                      </a:r>
                      <a:r>
                        <a:rPr kumimoji="1" lang="ja-JP" altLang="en-US" sz="1400" b="0" i="0" u="none" strike="noStrike" cap="none" normalizeH="0" baseline="30000" smtClean="0">
                          <a:ln>
                            <a:noFill/>
                          </a:ln>
                          <a:solidFill>
                            <a:srgbClr val="000000"/>
                          </a:solidFill>
                          <a:effectLst/>
                          <a:latin typeface="ＭＳ Ｐゴシック" pitchFamily="50" charset="-128"/>
                          <a:ea typeface="ＭＳ Ｐゴシック" pitchFamily="50" charset="-128"/>
                        </a:rPr>
                        <a:t>１</a:t>
                      </a:r>
                      <a:r>
                        <a:rPr kumimoji="1"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、重度の意識障害者</a:t>
                      </a:r>
                      <a:r>
                        <a:rPr kumimoji="1" lang="en-US" altLang="ja-JP" sz="1400" b="0" i="0" u="none" strike="noStrike" cap="none" normalizeH="0" baseline="30000" smtClean="0">
                          <a:ln>
                            <a:noFill/>
                          </a:ln>
                          <a:solidFill>
                            <a:srgbClr val="000000"/>
                          </a:solidFill>
                          <a:effectLst/>
                          <a:latin typeface="ＭＳ Ｐゴシック" pitchFamily="50" charset="-128"/>
                          <a:ea typeface="ＭＳ Ｐゴシック" pitchFamily="50" charset="-128"/>
                        </a:rPr>
                        <a:t>※</a:t>
                      </a:r>
                      <a:r>
                        <a:rPr kumimoji="1" lang="ja-JP" altLang="en-US" sz="1400" b="0" i="0" u="none" strike="noStrike" cap="none" normalizeH="0" baseline="30000" smtClean="0">
                          <a:ln>
                            <a:noFill/>
                          </a:ln>
                          <a:solidFill>
                            <a:srgbClr val="000000"/>
                          </a:solidFill>
                          <a:effectLst/>
                          <a:latin typeface="ＭＳ Ｐゴシック" pitchFamily="50" charset="-128"/>
                          <a:ea typeface="ＭＳ Ｐゴシック" pitchFamily="50" charset="-128"/>
                        </a:rPr>
                        <a:t>２</a:t>
                      </a:r>
                      <a:r>
                        <a:rPr kumimoji="1"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a:t>
                      </a:r>
                      <a:endParaRPr kumimoji="1" lang="en-US" altLang="ja-JP" sz="14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筋ジストロフィー患者及び難病患者等</a:t>
                      </a:r>
                    </a:p>
                  </a:txBody>
                  <a:tcPr marL="99060" marR="990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rPr>
                        <a:t>※</a:t>
                      </a: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１　脳卒中の後遺症の患者及び認知症の患者を除く。</a:t>
                      </a:r>
                      <a:endPar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rPr>
                        <a:t>※</a:t>
                      </a: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２　</a:t>
                      </a:r>
                      <a:r>
                        <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rPr>
                        <a:t>JCSⅡ-3</a:t>
                      </a: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以上又は</a:t>
                      </a:r>
                      <a:r>
                        <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rPr>
                        <a:t>GCS</a:t>
                      </a: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８点以下、</a:t>
                      </a:r>
                      <a:endPar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あるいは無動症</a:t>
                      </a:r>
                      <a:endPar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txBody>
                  <a:tcPr marL="99060" marR="990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0972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rPr>
                        <a:t>４</a:t>
                      </a:r>
                    </a:p>
                  </a:txBody>
                  <a:tcPr marL="99060" marR="990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悪性新生物に対する治療</a:t>
                      </a:r>
                      <a:r>
                        <a:rPr kumimoji="1" lang="en-US" altLang="ja-JP" sz="1400" b="0" i="0" u="none" strike="noStrike" cap="none" normalizeH="0" baseline="30000" smtClean="0">
                          <a:ln>
                            <a:noFill/>
                          </a:ln>
                          <a:solidFill>
                            <a:srgbClr val="000000"/>
                          </a:solidFill>
                          <a:effectLst/>
                          <a:latin typeface="ＭＳ Ｐゴシック" pitchFamily="50" charset="-128"/>
                          <a:ea typeface="ＭＳ Ｐゴシック" pitchFamily="50" charset="-128"/>
                        </a:rPr>
                        <a:t>※</a:t>
                      </a:r>
                      <a:r>
                        <a:rPr kumimoji="1" lang="ja-JP" altLang="en-US" sz="1400" b="0" i="0" u="none" strike="noStrike" cap="none" normalizeH="0" baseline="30000" smtClean="0">
                          <a:ln>
                            <a:noFill/>
                          </a:ln>
                          <a:solidFill>
                            <a:srgbClr val="000000"/>
                          </a:solidFill>
                          <a:effectLst/>
                          <a:latin typeface="ＭＳ Ｐゴシック" pitchFamily="50" charset="-128"/>
                          <a:ea typeface="ＭＳ Ｐゴシック" pitchFamily="50" charset="-128"/>
                        </a:rPr>
                        <a:t>３</a:t>
                      </a:r>
                      <a:r>
                        <a:rPr kumimoji="1"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（重篤な副作用のおそれがあるもの等に限る。）を実施している状態</a:t>
                      </a:r>
                    </a:p>
                  </a:txBody>
                  <a:tcPr marL="99060" marR="990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rPr>
                        <a:t>※</a:t>
                      </a: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３</a:t>
                      </a:r>
                      <a:endPar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・肝障害、間質性肺炎、骨髄抑制、心筋障害等の生命予後に影響を与えうる臓器障害を有する腫瘍用薬による治療</a:t>
                      </a:r>
                      <a:endPar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・放射線治療</a:t>
                      </a:r>
                      <a:endPar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・末期の悪性新生物に対する治療</a:t>
                      </a:r>
                    </a:p>
                  </a:txBody>
                  <a:tcPr marL="99060" marR="990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54447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rPr>
                        <a:t>５</a:t>
                      </a:r>
                    </a:p>
                  </a:txBody>
                  <a:tcPr marL="99060" marR="990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観血的動脈圧測定を実施している状態</a:t>
                      </a:r>
                    </a:p>
                  </a:txBody>
                  <a:tcPr marL="99060" marR="990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txBody>
                  <a:tcPr marL="99060" marR="990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graphicFrame>
        <p:nvGraphicFramePr>
          <p:cNvPr id="5" name="表 4"/>
          <p:cNvGraphicFramePr>
            <a:graphicFrameLocks noGrp="1"/>
          </p:cNvGraphicFramePr>
          <p:nvPr/>
        </p:nvGraphicFramePr>
        <p:xfrm>
          <a:off x="5786438" y="642938"/>
          <a:ext cx="3286125" cy="5970591"/>
        </p:xfrm>
        <a:graphic>
          <a:graphicData uri="http://schemas.openxmlformats.org/drawingml/2006/table">
            <a:tbl>
              <a:tblPr/>
              <a:tblGrid>
                <a:gridCol w="2714625"/>
                <a:gridCol w="571500"/>
              </a:tblGrid>
              <a:tr h="4794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rgbClr val="FFFFFF"/>
                          </a:solidFill>
                          <a:effectLst/>
                          <a:latin typeface="HG丸ｺﾞｼｯｸM-PRO" pitchFamily="50" charset="-128"/>
                          <a:ea typeface="HG丸ｺﾞｼｯｸM-PRO" pitchFamily="50" charset="-128"/>
                        </a:rPr>
                        <a:t>医療区分採用項目</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rgbClr val="FFFFFF"/>
                          </a:solidFill>
                          <a:effectLst/>
                          <a:latin typeface="HG丸ｺﾞｼｯｸM-PRO" pitchFamily="50" charset="-128"/>
                          <a:ea typeface="HG丸ｺﾞｼｯｸM-PRO" pitchFamily="50" charset="-128"/>
                        </a:rPr>
                        <a:t>区分</a:t>
                      </a:r>
                      <a:endParaRPr kumimoji="1" lang="en-US" altLang="ja-JP" sz="1200" b="1" i="0" u="none" strike="noStrike" cap="none" normalizeH="0" baseline="0" smtClean="0">
                        <a:ln>
                          <a:noFill/>
                        </a:ln>
                        <a:solidFill>
                          <a:srgbClr val="FFFFFF"/>
                        </a:solidFill>
                        <a:effectLst/>
                        <a:latin typeface="HG丸ｺﾞｼｯｸM-PRO" pitchFamily="50" charset="-128"/>
                        <a:ea typeface="HG丸ｺﾞｼｯｸM-PRO"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900" b="1" i="0" u="none" strike="noStrike" cap="none" normalizeH="0" baseline="0" smtClean="0">
                          <a:ln>
                            <a:noFill/>
                          </a:ln>
                          <a:solidFill>
                            <a:srgbClr val="FFFFFF"/>
                          </a:solidFill>
                          <a:effectLst/>
                          <a:latin typeface="HG丸ｺﾞｼｯｸM-PRO" pitchFamily="50" charset="-128"/>
                          <a:ea typeface="HG丸ｺﾞｼｯｸM-PRO" pitchFamily="50" charset="-128"/>
                        </a:rPr>
                        <a:t>(</a:t>
                      </a:r>
                      <a:r>
                        <a:rPr kumimoji="1" lang="ja-JP" altLang="en-US" sz="900" b="1" i="0" u="none" strike="noStrike" cap="none" normalizeH="0" baseline="0" smtClean="0">
                          <a:ln>
                            <a:noFill/>
                          </a:ln>
                          <a:solidFill>
                            <a:srgbClr val="FFFFFF"/>
                          </a:solidFill>
                          <a:effectLst/>
                          <a:latin typeface="HG丸ｺﾞｼｯｸM-PRO" pitchFamily="50" charset="-128"/>
                          <a:ea typeface="HG丸ｺﾞｼｯｸM-PRO" pitchFamily="50" charset="-128"/>
                        </a:rPr>
                        <a:t>参考</a:t>
                      </a:r>
                      <a:r>
                        <a:rPr kumimoji="1" lang="en-US" altLang="ja-JP" sz="900" b="1" i="0" u="none" strike="noStrike" cap="none" normalizeH="0" baseline="0" smtClean="0">
                          <a:ln>
                            <a:noFill/>
                          </a:ln>
                          <a:solidFill>
                            <a:srgbClr val="FFFFFF"/>
                          </a:solidFill>
                          <a:effectLst/>
                          <a:latin typeface="HG丸ｺﾞｼｯｸM-PRO" pitchFamily="50" charset="-128"/>
                          <a:ea typeface="HG丸ｺﾞｼｯｸM-PRO" pitchFamily="50" charset="-128"/>
                        </a:rPr>
                        <a:t>)</a:t>
                      </a:r>
                      <a:endParaRPr kumimoji="1" lang="ja-JP" altLang="en-US" sz="900" b="0" i="0" u="none" strike="noStrike" cap="none" normalizeH="0" baseline="0" smtClean="0">
                        <a:ln>
                          <a:noFill/>
                        </a:ln>
                        <a:solidFill>
                          <a:srgbClr val="FFFFFF"/>
                        </a:solidFill>
                        <a:effectLst/>
                        <a:latin typeface="HG丸ｺﾞｼｯｸM-PRO" pitchFamily="50" charset="-128"/>
                        <a:ea typeface="HG丸ｺﾞｼｯｸM-PRO" pitchFamily="50" charset="-128"/>
                      </a:endParaRP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r>
              <a:tr h="3095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スモン</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３</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3095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多発性硬化症</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２</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3095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筋委縮性側索硬化症</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２</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3095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パーキンソン病関連疾患</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２</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4095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その他の難病</a:t>
                      </a:r>
                      <a:r>
                        <a:rPr kumimoji="1" lang="ja-JP" altLang="en-US" sz="1200" b="0" i="0" u="none" strike="noStrike" cap="none" normalizeH="0" baseline="0" smtClean="0">
                          <a:ln>
                            <a:noFill/>
                          </a:ln>
                          <a:solidFill>
                            <a:srgbClr val="000000"/>
                          </a:solidFill>
                          <a:effectLst/>
                          <a:latin typeface="HG丸ｺﾞｼｯｸM-PRO" pitchFamily="50" charset="-128"/>
                          <a:ea typeface="HG丸ｺﾞｼｯｸM-PRO" pitchFamily="50" charset="-128"/>
                        </a:rPr>
                        <a:t>（スモンを除く。）</a:t>
                      </a:r>
                      <a:endPar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endParaRP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２</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3254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感染隔離室における管理</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３</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51434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脊髄損傷</a:t>
                      </a:r>
                      <a:r>
                        <a:rPr kumimoji="1" lang="ja-JP" altLang="en-US" sz="1000" b="0" i="0" u="none" strike="noStrike" cap="none" normalizeH="0" baseline="0" smtClean="0">
                          <a:ln>
                            <a:noFill/>
                          </a:ln>
                          <a:solidFill>
                            <a:srgbClr val="000000"/>
                          </a:solidFill>
                          <a:effectLst/>
                          <a:latin typeface="HG丸ｺﾞｼｯｸM-PRO" pitchFamily="50" charset="-128"/>
                          <a:ea typeface="HG丸ｺﾞｼｯｸM-PRO" pitchFamily="50" charset="-128"/>
                        </a:rPr>
                        <a:t>（頚髄損傷による四肢麻痺）</a:t>
                      </a:r>
                      <a:endPar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endParaRP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２</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3095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筋ジストロフィー</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２</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492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医師及び看護職員により、常時、監視及び管理を実施</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３</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3095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rgbClr val="000000"/>
                          </a:solidFill>
                          <a:effectLst/>
                          <a:latin typeface="HG丸ｺﾞｼｯｸM-PRO" pitchFamily="50" charset="-128"/>
                          <a:ea typeface="HG丸ｺﾞｼｯｸM-PRO" pitchFamily="50" charset="-128"/>
                        </a:rPr>
                        <a:t>24</a:t>
                      </a: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時間持続点滴</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３</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51434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経鼻胃管や胃瘻等の経腸栄養を実施、かつ発熱又は嘔吐を伴う</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２</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3444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悪性腫瘍</a:t>
                      </a:r>
                      <a:r>
                        <a:rPr kumimoji="1" lang="ja-JP" altLang="en-US" sz="900" b="0" i="0" u="none" strike="noStrike" cap="none" normalizeH="0" baseline="0" smtClean="0">
                          <a:ln>
                            <a:noFill/>
                          </a:ln>
                          <a:solidFill>
                            <a:srgbClr val="000000"/>
                          </a:solidFill>
                          <a:effectLst/>
                          <a:latin typeface="HG丸ｺﾞｼｯｸM-PRO" pitchFamily="50" charset="-128"/>
                          <a:ea typeface="HG丸ｺﾞｼｯｸM-PRO" pitchFamily="50" charset="-128"/>
                        </a:rPr>
                        <a:t>（疼痛コントロールが必要な場合）</a:t>
                      </a:r>
                      <a:endParaRPr kumimoji="1" lang="ja-JP" altLang="en-US" sz="1200" b="0" i="0" u="none" strike="noStrike" cap="none" normalizeH="0" baseline="0" smtClean="0">
                        <a:ln>
                          <a:noFill/>
                        </a:ln>
                        <a:solidFill>
                          <a:srgbClr val="000000"/>
                        </a:solidFill>
                        <a:effectLst/>
                        <a:latin typeface="HG丸ｺﾞｼｯｸM-PRO" pitchFamily="50" charset="-128"/>
                        <a:ea typeface="HG丸ｺﾞｼｯｸM-PRO" pitchFamily="50" charset="-128"/>
                      </a:endParaRP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２</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3444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頻回の嘔吐かつ発熱を伴う状態</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２</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3444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うつ状態</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２</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3444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中心静脈栄養を実施</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３</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bl>
          </a:graphicData>
        </a:graphic>
      </p:graphicFrame>
      <p:sp>
        <p:nvSpPr>
          <p:cNvPr id="6" name="テキスト ボックス 5"/>
          <p:cNvSpPr txBox="1"/>
          <p:nvPr/>
        </p:nvSpPr>
        <p:spPr>
          <a:xfrm>
            <a:off x="714375" y="115888"/>
            <a:ext cx="7786688" cy="40163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ja-JP" altLang="en-US" sz="2000" dirty="0">
                <a:solidFill>
                  <a:prstClr val="black"/>
                </a:solidFill>
              </a:rPr>
              <a:t>特定除外項目と医療区分採用項目の対応関係①</a:t>
            </a:r>
          </a:p>
        </p:txBody>
      </p:sp>
      <p:grpSp>
        <p:nvGrpSpPr>
          <p:cNvPr id="127061" name="グループ化 1"/>
          <p:cNvGrpSpPr>
            <a:grpSpLocks/>
          </p:cNvGrpSpPr>
          <p:nvPr/>
        </p:nvGrpSpPr>
        <p:grpSpPr bwMode="auto">
          <a:xfrm>
            <a:off x="5392738" y="1285875"/>
            <a:ext cx="407987" cy="5143500"/>
            <a:chOff x="5393272" y="1285875"/>
            <a:chExt cx="406807" cy="5143500"/>
          </a:xfrm>
        </p:grpSpPr>
        <p:cxnSp>
          <p:nvCxnSpPr>
            <p:cNvPr id="10" name="直線矢印コネクタ 9"/>
            <p:cNvCxnSpPr/>
            <p:nvPr/>
          </p:nvCxnSpPr>
          <p:spPr>
            <a:xfrm flipV="1">
              <a:off x="5407518" y="1571625"/>
              <a:ext cx="387813" cy="142875"/>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16200000" flipH="1">
              <a:off x="5244236" y="1877781"/>
              <a:ext cx="714375" cy="387813"/>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5400000" flipH="1" flipV="1">
              <a:off x="5387111" y="1306281"/>
              <a:ext cx="428625" cy="387813"/>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5393272" y="1700213"/>
              <a:ext cx="387812" cy="142875"/>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rot="16200000" flipH="1">
              <a:off x="5172799" y="1949218"/>
              <a:ext cx="857250" cy="387813"/>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rot="16200000" flipH="1">
              <a:off x="5351392" y="1770625"/>
              <a:ext cx="500063" cy="387813"/>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16200000" flipH="1">
              <a:off x="5101361" y="2020656"/>
              <a:ext cx="1000125" cy="387813"/>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16200000" flipH="1">
              <a:off x="5029924" y="2092093"/>
              <a:ext cx="1143000" cy="387813"/>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rot="5400000" flipH="1" flipV="1">
              <a:off x="5351393" y="3842312"/>
              <a:ext cx="500062" cy="387813"/>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flipV="1">
              <a:off x="5407518" y="3000375"/>
              <a:ext cx="387813" cy="214313"/>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rot="16200000" flipH="1">
              <a:off x="5101361" y="3520844"/>
              <a:ext cx="1000125" cy="387813"/>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rot="5400000" flipH="1" flipV="1">
              <a:off x="5137080" y="3628000"/>
              <a:ext cx="928687" cy="387813"/>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flipV="1">
              <a:off x="5407518" y="4214813"/>
              <a:ext cx="387813" cy="71437"/>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rot="16200000" flipH="1">
              <a:off x="5234739" y="4449531"/>
              <a:ext cx="714375" cy="387813"/>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p:nvPr/>
          </p:nvCxnSpPr>
          <p:spPr>
            <a:xfrm rot="5400000" flipH="1" flipV="1">
              <a:off x="4848268" y="3416750"/>
              <a:ext cx="1428750" cy="31025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p:nvPr/>
          </p:nvCxnSpPr>
          <p:spPr>
            <a:xfrm rot="5400000" flipH="1" flipV="1">
              <a:off x="4995892" y="4702625"/>
              <a:ext cx="1143000" cy="31025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p:nvPr/>
          </p:nvCxnSpPr>
          <p:spPr>
            <a:xfrm rot="5400000" flipH="1" flipV="1">
              <a:off x="5213267" y="4842437"/>
              <a:ext cx="785812" cy="387812"/>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p:nvPr/>
          </p:nvCxnSpPr>
          <p:spPr>
            <a:xfrm>
              <a:off x="5412267" y="5429250"/>
              <a:ext cx="387812"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5" name="直線矢印コネクタ 144"/>
            <p:cNvCxnSpPr/>
            <p:nvPr/>
          </p:nvCxnSpPr>
          <p:spPr>
            <a:xfrm rot="16200000" flipH="1">
              <a:off x="5427579" y="5413937"/>
              <a:ext cx="357188" cy="387812"/>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8" name="直線矢印コネクタ 147"/>
            <p:cNvCxnSpPr/>
            <p:nvPr/>
          </p:nvCxnSpPr>
          <p:spPr>
            <a:xfrm rot="16200000" flipH="1">
              <a:off x="5248985" y="5592531"/>
              <a:ext cx="714375" cy="387812"/>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1" name="直線矢印コネクタ 150"/>
            <p:cNvCxnSpPr/>
            <p:nvPr/>
          </p:nvCxnSpPr>
          <p:spPr>
            <a:xfrm>
              <a:off x="5412267" y="6286500"/>
              <a:ext cx="387812" cy="142875"/>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4" name="直線矢印コネクタ 153"/>
            <p:cNvCxnSpPr/>
            <p:nvPr/>
          </p:nvCxnSpPr>
          <p:spPr>
            <a:xfrm rot="5400000" flipH="1" flipV="1">
              <a:off x="4641767" y="5128187"/>
              <a:ext cx="1928812" cy="387812"/>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2" name="直線矢印コネクタ 161"/>
            <p:cNvCxnSpPr/>
            <p:nvPr/>
          </p:nvCxnSpPr>
          <p:spPr>
            <a:xfrm rot="5400000" flipH="1" flipV="1">
              <a:off x="4820360" y="5306781"/>
              <a:ext cx="1571625" cy="387812"/>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0" name="直線矢印コネクタ 169"/>
            <p:cNvCxnSpPr/>
            <p:nvPr/>
          </p:nvCxnSpPr>
          <p:spPr>
            <a:xfrm rot="16200000" flipH="1">
              <a:off x="4883987" y="3738219"/>
              <a:ext cx="1357312" cy="31025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127062" name="テキスト ボックス 172"/>
          <p:cNvSpPr txBox="1">
            <a:spLocks noChangeArrowheads="1"/>
          </p:cNvSpPr>
          <p:nvPr/>
        </p:nvSpPr>
        <p:spPr bwMode="auto">
          <a:xfrm>
            <a:off x="0" y="6596063"/>
            <a:ext cx="9072563" cy="261937"/>
          </a:xfrm>
          <a:prstGeom prst="rect">
            <a:avLst/>
          </a:prstGeom>
          <a:noFill/>
          <a:ln w="9525">
            <a:noFill/>
            <a:miter lim="800000"/>
            <a:headEnd/>
            <a:tailEnd/>
          </a:ln>
        </p:spPr>
        <p:txBody>
          <a:bodyPr>
            <a:spAutoFit/>
          </a:bodyPr>
          <a:lstStyle/>
          <a:p>
            <a:pPr marL="92075" indent="-92075"/>
            <a:r>
              <a:rPr lang="ja-JP" altLang="en-US" sz="1100">
                <a:solidFill>
                  <a:srgbClr val="000000"/>
                </a:solidFill>
                <a:latin typeface="Calibri" pitchFamily="34" charset="0"/>
              </a:rPr>
              <a:t>（注）矢印の対応関係については、各特定除外項目に該当する患者に対して実施されることが比較的容易に想定される医療行為等を含めている。</a:t>
            </a:r>
          </a:p>
        </p:txBody>
      </p:sp>
      <p:sp>
        <p:nvSpPr>
          <p:cNvPr id="31" name="テキスト ボックス 30"/>
          <p:cNvSpPr txBox="1"/>
          <p:nvPr/>
        </p:nvSpPr>
        <p:spPr>
          <a:xfrm>
            <a:off x="7443788" y="87313"/>
            <a:ext cx="1647825" cy="43021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fontAlgn="auto">
              <a:spcBef>
                <a:spcPts val="0"/>
              </a:spcBef>
              <a:spcAft>
                <a:spcPts val="0"/>
              </a:spcAft>
              <a:defRPr/>
            </a:pPr>
            <a:r>
              <a:rPr lang="ja-JP" altLang="en-US" sz="1100" dirty="0">
                <a:solidFill>
                  <a:prstClr val="black"/>
                </a:solidFill>
                <a:latin typeface="ＭＳ Ｐゴシック" pitchFamily="50" charset="-128"/>
              </a:rPr>
              <a:t>中医協　診－２－参考資料</a:t>
            </a:r>
            <a:endParaRPr lang="en-US" altLang="ja-JP" sz="1100" dirty="0">
              <a:solidFill>
                <a:prstClr val="black"/>
              </a:solidFill>
              <a:latin typeface="ＭＳ Ｐゴシック" pitchFamily="50" charset="-128"/>
            </a:endParaRPr>
          </a:p>
          <a:p>
            <a:pPr algn="ctr" fontAlgn="auto">
              <a:spcBef>
                <a:spcPts val="0"/>
              </a:spcBef>
              <a:spcAft>
                <a:spcPts val="0"/>
              </a:spcAft>
              <a:defRPr/>
            </a:pPr>
            <a:r>
              <a:rPr lang="ja-JP" altLang="en-US" sz="1100" dirty="0">
                <a:solidFill>
                  <a:prstClr val="black"/>
                </a:solidFill>
                <a:latin typeface="ＭＳ Ｐゴシック" pitchFamily="50" charset="-128"/>
              </a:rPr>
              <a:t>２１．１２．１８　　より抜粋</a:t>
            </a:r>
          </a:p>
        </p:txBody>
      </p:sp>
      <p:sp>
        <p:nvSpPr>
          <p:cNvPr id="110680"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3A87A11D-89A4-489D-8E0A-3488471797F4}" type="slidenum">
              <a:rPr kumimoji="1" lang="en-US" altLang="ja-JP" smtClean="0"/>
              <a:pPr fontAlgn="base">
                <a:spcAft>
                  <a:spcPct val="0"/>
                </a:spcAft>
                <a:defRPr/>
              </a:pPr>
              <a:t>59</a:t>
            </a:fld>
            <a:endParaRPr kumimoji="1" lang="en-US" altLang="ja-JP" smtClean="0"/>
          </a:p>
        </p:txBody>
      </p:sp>
    </p:spTree>
    <p:extLst>
      <p:ext uri="{BB962C8B-B14F-4D97-AF65-F5344CB8AC3E}">
        <p14:creationId xmlns:p14="http://schemas.microsoft.com/office/powerpoint/2010/main" xmlns="" val="2382885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p:cNvSpPr txBox="1">
            <a:spLocks noChangeArrowheads="1"/>
          </p:cNvSpPr>
          <p:nvPr/>
        </p:nvSpPr>
        <p:spPr bwMode="auto">
          <a:xfrm>
            <a:off x="250825" y="188913"/>
            <a:ext cx="8642350" cy="6400800"/>
          </a:xfrm>
          <a:prstGeom prst="rect">
            <a:avLst/>
          </a:prstGeom>
          <a:noFill/>
          <a:ln w="9525">
            <a:noFill/>
            <a:miter lim="800000"/>
            <a:headEnd/>
            <a:tailEnd/>
          </a:ln>
        </p:spPr>
        <p:txBody>
          <a:bodyPr lIns="90000" tIns="46800" rIns="90000" bIns="46800">
            <a:spAutoFit/>
          </a:bodyPr>
          <a:lstStyle/>
          <a:p>
            <a:r>
              <a:rPr lang="ja-JP" altLang="en-US" sz="2400" u="sng">
                <a:solidFill>
                  <a:srgbClr val="000000"/>
                </a:solidFill>
              </a:rPr>
              <a:t>（１）２回連続のネットプラス改定という政治判断</a:t>
            </a:r>
          </a:p>
          <a:p>
            <a:r>
              <a:rPr lang="ja-JP" altLang="en-US">
                <a:solidFill>
                  <a:srgbClr val="000000"/>
                </a:solidFill>
              </a:rPr>
              <a:t>　　</a:t>
            </a:r>
          </a:p>
          <a:p>
            <a:endParaRPr lang="ja-JP" altLang="en-US">
              <a:solidFill>
                <a:srgbClr val="000000"/>
              </a:solidFill>
            </a:endParaRPr>
          </a:p>
          <a:p>
            <a:endParaRPr lang="ja-JP" altLang="en-US">
              <a:solidFill>
                <a:srgbClr val="000000"/>
              </a:solidFill>
            </a:endParaRPr>
          </a:p>
          <a:p>
            <a:endParaRPr lang="ja-JP" altLang="en-US">
              <a:solidFill>
                <a:srgbClr val="000000"/>
              </a:solidFill>
            </a:endParaRPr>
          </a:p>
          <a:p>
            <a:endParaRPr lang="ja-JP" altLang="en-US" sz="2400" u="sng">
              <a:solidFill>
                <a:srgbClr val="000000"/>
              </a:solidFill>
            </a:endParaRPr>
          </a:p>
          <a:p>
            <a:endParaRPr lang="ja-JP" altLang="en-US" sz="2400" u="sng">
              <a:solidFill>
                <a:srgbClr val="000000"/>
              </a:solidFill>
            </a:endParaRPr>
          </a:p>
          <a:p>
            <a:endParaRPr lang="ja-JP" altLang="en-US" sz="2400" u="sng">
              <a:solidFill>
                <a:srgbClr val="000000"/>
              </a:solidFill>
            </a:endParaRPr>
          </a:p>
          <a:p>
            <a:endParaRPr lang="ja-JP" altLang="en-US" sz="2400" u="sng">
              <a:solidFill>
                <a:srgbClr val="000000"/>
              </a:solidFill>
            </a:endParaRPr>
          </a:p>
          <a:p>
            <a:endParaRPr lang="ja-JP" altLang="en-US" sz="2400" u="sng">
              <a:solidFill>
                <a:srgbClr val="000000"/>
              </a:solidFill>
            </a:endParaRPr>
          </a:p>
          <a:p>
            <a:endParaRPr lang="ja-JP" altLang="en-US" sz="2400" u="sng">
              <a:solidFill>
                <a:srgbClr val="000000"/>
              </a:solidFill>
            </a:endParaRPr>
          </a:p>
          <a:p>
            <a:endParaRPr lang="ja-JP" altLang="en-US" sz="2400" u="sng">
              <a:solidFill>
                <a:srgbClr val="000000"/>
              </a:solidFill>
            </a:endParaRPr>
          </a:p>
          <a:p>
            <a:endParaRPr lang="ja-JP" altLang="en-US" sz="2400" u="sng">
              <a:solidFill>
                <a:srgbClr val="000000"/>
              </a:solidFill>
            </a:endParaRPr>
          </a:p>
          <a:p>
            <a:endParaRPr lang="ja-JP" altLang="en-US" sz="2400" u="sng">
              <a:solidFill>
                <a:srgbClr val="000000"/>
              </a:solidFill>
            </a:endParaRPr>
          </a:p>
          <a:p>
            <a:r>
              <a:rPr lang="ja-JP" altLang="en-US" sz="2400" u="sng">
                <a:solidFill>
                  <a:srgbClr val="000000"/>
                </a:solidFill>
              </a:rPr>
              <a:t>（２）入院・外来の財源の区分けをされず中医協の機能を果たせた</a:t>
            </a:r>
          </a:p>
          <a:p>
            <a:pPr>
              <a:lnSpc>
                <a:spcPct val="80000"/>
              </a:lnSpc>
            </a:pPr>
            <a:r>
              <a:rPr lang="ja-JP" altLang="en-US" sz="2400">
                <a:solidFill>
                  <a:srgbClr val="000000"/>
                </a:solidFill>
              </a:rPr>
              <a:t>　　</a:t>
            </a:r>
            <a:r>
              <a:rPr lang="ja-JP" altLang="en-US" sz="2000">
                <a:solidFill>
                  <a:srgbClr val="000000"/>
                </a:solidFill>
              </a:rPr>
              <a:t>前回（入院：外来＝</a:t>
            </a:r>
            <a:r>
              <a:rPr lang="ja-JP" altLang="en-US" sz="2000">
                <a:solidFill>
                  <a:srgbClr val="0000FF"/>
                </a:solidFill>
              </a:rPr>
              <a:t>１１：１</a:t>
            </a:r>
            <a:r>
              <a:rPr lang="ja-JP" altLang="en-US" sz="2000">
                <a:solidFill>
                  <a:srgbClr val="000000"/>
                </a:solidFill>
              </a:rPr>
              <a:t>）　　　　今回（結果的に入院：入院外＝</a:t>
            </a:r>
            <a:r>
              <a:rPr lang="en-US" altLang="ja-JP" sz="2000">
                <a:solidFill>
                  <a:srgbClr val="FF0066"/>
                </a:solidFill>
              </a:rPr>
              <a:t>2.4</a:t>
            </a:r>
            <a:r>
              <a:rPr lang="ja-JP" altLang="en-US" sz="2000">
                <a:solidFill>
                  <a:srgbClr val="FF0066"/>
                </a:solidFill>
              </a:rPr>
              <a:t>：１</a:t>
            </a:r>
            <a:r>
              <a:rPr lang="ja-JP" altLang="en-US" sz="2000">
                <a:solidFill>
                  <a:srgbClr val="000000"/>
                </a:solidFill>
              </a:rPr>
              <a:t>）</a:t>
            </a:r>
          </a:p>
          <a:p>
            <a:r>
              <a:rPr lang="ja-JP" altLang="en-US" sz="2400" u="sng">
                <a:solidFill>
                  <a:srgbClr val="000000"/>
                </a:solidFill>
              </a:rPr>
              <a:t>（３）財務大臣と厚生労働大臣の合意</a:t>
            </a:r>
          </a:p>
          <a:p>
            <a:pPr>
              <a:lnSpc>
                <a:spcPct val="80000"/>
              </a:lnSpc>
            </a:pPr>
            <a:r>
              <a:rPr lang="ja-JP" altLang="en-US" sz="2400">
                <a:solidFill>
                  <a:srgbClr val="000000"/>
                </a:solidFill>
              </a:rPr>
              <a:t>　　</a:t>
            </a:r>
            <a:r>
              <a:rPr lang="ja-JP" altLang="en-US" sz="2000">
                <a:solidFill>
                  <a:srgbClr val="000000"/>
                </a:solidFill>
              </a:rPr>
              <a:t>医療従事者の処遇改善、地域医療の再生など、３項目に</a:t>
            </a:r>
            <a:r>
              <a:rPr lang="ja-JP" altLang="en-US" sz="2000">
                <a:solidFill>
                  <a:srgbClr val="0000FF"/>
                </a:solidFill>
              </a:rPr>
              <a:t>重点配分</a:t>
            </a:r>
          </a:p>
          <a:p>
            <a:pPr>
              <a:lnSpc>
                <a:spcPct val="80000"/>
              </a:lnSpc>
            </a:pPr>
            <a:r>
              <a:rPr lang="ja-JP" altLang="en-US" sz="2000">
                <a:solidFill>
                  <a:srgbClr val="0000FF"/>
                </a:solidFill>
              </a:rPr>
              <a:t>　　 </a:t>
            </a:r>
            <a:r>
              <a:rPr lang="ja-JP" altLang="en-US">
                <a:solidFill>
                  <a:srgbClr val="000000"/>
                </a:solidFill>
              </a:rPr>
              <a:t>前回は急性期の大病院、今回は中小病院、有床診療所、診療所の役割を評価</a:t>
            </a:r>
            <a:endParaRPr lang="en-US" altLang="ja-JP">
              <a:solidFill>
                <a:srgbClr val="000000"/>
              </a:solidFill>
            </a:endParaRPr>
          </a:p>
        </p:txBody>
      </p:sp>
      <p:sp>
        <p:nvSpPr>
          <p:cNvPr id="56322" name="Text Box 3"/>
          <p:cNvSpPr txBox="1">
            <a:spLocks noChangeArrowheads="1"/>
          </p:cNvSpPr>
          <p:nvPr/>
        </p:nvSpPr>
        <p:spPr bwMode="auto">
          <a:xfrm>
            <a:off x="0" y="3860800"/>
            <a:ext cx="184150" cy="366713"/>
          </a:xfrm>
          <a:prstGeom prst="rect">
            <a:avLst/>
          </a:prstGeom>
          <a:noFill/>
          <a:ln w="9525">
            <a:noFill/>
            <a:miter lim="800000"/>
            <a:headEnd/>
            <a:tailEnd/>
          </a:ln>
        </p:spPr>
        <p:txBody>
          <a:bodyPr wrap="none">
            <a:spAutoFit/>
          </a:bodyPr>
          <a:lstStyle/>
          <a:p>
            <a:pPr>
              <a:spcBef>
                <a:spcPct val="20000"/>
              </a:spcBef>
            </a:pPr>
            <a:endParaRPr lang="ja-JP" altLang="ja-JP">
              <a:solidFill>
                <a:srgbClr val="000000"/>
              </a:solidFill>
            </a:endParaRPr>
          </a:p>
        </p:txBody>
      </p:sp>
      <p:sp>
        <p:nvSpPr>
          <p:cNvPr id="56323" name="Text Box 4"/>
          <p:cNvSpPr txBox="1">
            <a:spLocks noChangeArrowheads="1"/>
          </p:cNvSpPr>
          <p:nvPr/>
        </p:nvSpPr>
        <p:spPr bwMode="auto">
          <a:xfrm>
            <a:off x="468313" y="620713"/>
            <a:ext cx="8424862" cy="625475"/>
          </a:xfrm>
          <a:prstGeom prst="rect">
            <a:avLst/>
          </a:prstGeom>
          <a:solidFill>
            <a:srgbClr val="FFCC99">
              <a:alpha val="27843"/>
            </a:srgbClr>
          </a:solidFill>
          <a:ln w="12700" algn="ctr">
            <a:solidFill>
              <a:schemeClr val="tx1"/>
            </a:solidFill>
            <a:miter lim="800000"/>
            <a:headEnd/>
            <a:tailEnd/>
          </a:ln>
        </p:spPr>
        <p:txBody>
          <a:bodyPr lIns="90000" tIns="46800" rIns="90000" bIns="46800">
            <a:spAutoFit/>
          </a:bodyPr>
          <a:lstStyle/>
          <a:p>
            <a:pPr>
              <a:lnSpc>
                <a:spcPct val="95000"/>
              </a:lnSpc>
            </a:pPr>
            <a:r>
              <a:rPr lang="en-US" altLang="ja-JP">
                <a:solidFill>
                  <a:srgbClr val="000000"/>
                </a:solidFill>
              </a:rPr>
              <a:t>【</a:t>
            </a:r>
            <a:r>
              <a:rPr lang="ja-JP" altLang="en-US">
                <a:solidFill>
                  <a:srgbClr val="000000"/>
                </a:solidFill>
              </a:rPr>
              <a:t>賃金の動向</a:t>
            </a:r>
            <a:r>
              <a:rPr lang="en-US" altLang="ja-JP">
                <a:solidFill>
                  <a:srgbClr val="000000"/>
                </a:solidFill>
              </a:rPr>
              <a:t>】</a:t>
            </a:r>
            <a:r>
              <a:rPr lang="ja-JP" altLang="en-US">
                <a:solidFill>
                  <a:srgbClr val="000000"/>
                </a:solidFill>
              </a:rPr>
              <a:t>人事院勧告：</a:t>
            </a:r>
            <a:r>
              <a:rPr lang="ja-JP" altLang="en-US">
                <a:solidFill>
                  <a:srgbClr val="0000FF"/>
                </a:solidFill>
              </a:rPr>
              <a:t>▲１．７％</a:t>
            </a:r>
            <a:r>
              <a:rPr lang="ja-JP" altLang="en-US">
                <a:solidFill>
                  <a:srgbClr val="000000"/>
                </a:solidFill>
              </a:rPr>
              <a:t> </a:t>
            </a:r>
            <a:r>
              <a:rPr lang="ja-JP" altLang="en-US" sz="1600">
                <a:solidFill>
                  <a:srgbClr val="000000"/>
                </a:solidFill>
                <a:latin typeface="ＭＳ Ｐゴシック" charset="-128"/>
              </a:rPr>
              <a:t>（平成</a:t>
            </a:r>
            <a:r>
              <a:rPr lang="en-US" altLang="ja-JP" sz="1600">
                <a:solidFill>
                  <a:srgbClr val="000000"/>
                </a:solidFill>
                <a:latin typeface="ＭＳ Ｐゴシック" charset="-128"/>
              </a:rPr>
              <a:t>22</a:t>
            </a:r>
            <a:r>
              <a:rPr lang="ja-JP" altLang="en-US" sz="1600">
                <a:solidFill>
                  <a:srgbClr val="000000"/>
                </a:solidFill>
                <a:latin typeface="ＭＳ Ｐゴシック" charset="-128"/>
              </a:rPr>
              <a:t>年度改定～平成</a:t>
            </a:r>
            <a:r>
              <a:rPr lang="en-US" altLang="ja-JP" sz="1600">
                <a:solidFill>
                  <a:srgbClr val="000000"/>
                </a:solidFill>
                <a:latin typeface="ＭＳ Ｐゴシック" charset="-128"/>
              </a:rPr>
              <a:t>23</a:t>
            </a:r>
            <a:r>
              <a:rPr lang="ja-JP" altLang="en-US" sz="1600">
                <a:solidFill>
                  <a:srgbClr val="000000"/>
                </a:solidFill>
                <a:latin typeface="ＭＳ Ｐゴシック" charset="-128"/>
              </a:rPr>
              <a:t>年度まで）</a:t>
            </a:r>
            <a:r>
              <a:rPr lang="ja-JP" altLang="en-US">
                <a:solidFill>
                  <a:srgbClr val="000000"/>
                </a:solidFill>
              </a:rPr>
              <a:t> </a:t>
            </a:r>
          </a:p>
          <a:p>
            <a:pPr>
              <a:lnSpc>
                <a:spcPct val="95000"/>
              </a:lnSpc>
            </a:pPr>
            <a:r>
              <a:rPr lang="en-US" altLang="ja-JP">
                <a:solidFill>
                  <a:srgbClr val="000000"/>
                </a:solidFill>
              </a:rPr>
              <a:t>【</a:t>
            </a:r>
            <a:r>
              <a:rPr lang="ja-JP" altLang="en-US">
                <a:solidFill>
                  <a:srgbClr val="000000"/>
                </a:solidFill>
              </a:rPr>
              <a:t>物価の動向</a:t>
            </a:r>
            <a:r>
              <a:rPr lang="en-US" altLang="ja-JP">
                <a:solidFill>
                  <a:srgbClr val="000000"/>
                </a:solidFill>
              </a:rPr>
              <a:t>】</a:t>
            </a:r>
            <a:r>
              <a:rPr lang="ja-JP" altLang="en-US">
                <a:solidFill>
                  <a:srgbClr val="000000"/>
                </a:solidFill>
              </a:rPr>
              <a:t>消費者物価指数：</a:t>
            </a:r>
            <a:r>
              <a:rPr lang="ja-JP" altLang="en-US">
                <a:solidFill>
                  <a:srgbClr val="0000FF"/>
                </a:solidFill>
              </a:rPr>
              <a:t>▲０．５％</a:t>
            </a:r>
            <a:r>
              <a:rPr lang="ja-JP" altLang="en-US" sz="1600">
                <a:solidFill>
                  <a:srgbClr val="000000"/>
                </a:solidFill>
                <a:latin typeface="ＭＳ Ｐゴシック" charset="-128"/>
              </a:rPr>
              <a:t>（平成</a:t>
            </a:r>
            <a:r>
              <a:rPr lang="en-US" altLang="ja-JP" sz="1600">
                <a:solidFill>
                  <a:srgbClr val="000000"/>
                </a:solidFill>
                <a:latin typeface="ＭＳ Ｐゴシック" charset="-128"/>
              </a:rPr>
              <a:t>22</a:t>
            </a:r>
            <a:r>
              <a:rPr lang="ja-JP" altLang="en-US" sz="1600">
                <a:solidFill>
                  <a:srgbClr val="000000"/>
                </a:solidFill>
                <a:latin typeface="ＭＳ Ｐゴシック" charset="-128"/>
              </a:rPr>
              <a:t>年度改定～平成</a:t>
            </a:r>
            <a:r>
              <a:rPr lang="en-US" altLang="ja-JP" sz="1600">
                <a:solidFill>
                  <a:srgbClr val="000000"/>
                </a:solidFill>
                <a:latin typeface="ＭＳ Ｐゴシック" charset="-128"/>
              </a:rPr>
              <a:t>23</a:t>
            </a:r>
            <a:r>
              <a:rPr lang="ja-JP" altLang="en-US" sz="1600">
                <a:solidFill>
                  <a:srgbClr val="000000"/>
                </a:solidFill>
                <a:latin typeface="ＭＳ Ｐゴシック" charset="-128"/>
              </a:rPr>
              <a:t>年</a:t>
            </a:r>
            <a:r>
              <a:rPr lang="en-US" altLang="ja-JP" sz="1600">
                <a:solidFill>
                  <a:srgbClr val="000000"/>
                </a:solidFill>
                <a:latin typeface="ＭＳ Ｐゴシック" charset="-128"/>
              </a:rPr>
              <a:t>9</a:t>
            </a:r>
            <a:r>
              <a:rPr lang="ja-JP" altLang="en-US" sz="1600">
                <a:solidFill>
                  <a:srgbClr val="000000"/>
                </a:solidFill>
                <a:latin typeface="ＭＳ Ｐゴシック" charset="-128"/>
              </a:rPr>
              <a:t>月まで）</a:t>
            </a:r>
          </a:p>
        </p:txBody>
      </p:sp>
      <p:sp>
        <p:nvSpPr>
          <p:cNvPr id="56324" name="Text Box 5"/>
          <p:cNvSpPr txBox="1">
            <a:spLocks noChangeArrowheads="1"/>
          </p:cNvSpPr>
          <p:nvPr/>
        </p:nvSpPr>
        <p:spPr bwMode="auto">
          <a:xfrm>
            <a:off x="468313" y="1268413"/>
            <a:ext cx="8424862" cy="1590675"/>
          </a:xfrm>
          <a:prstGeom prst="rect">
            <a:avLst/>
          </a:prstGeom>
          <a:solidFill>
            <a:srgbClr val="CCFFFF">
              <a:alpha val="27843"/>
            </a:srgbClr>
          </a:solidFill>
          <a:ln w="12700" algn="ctr">
            <a:solidFill>
              <a:schemeClr val="tx1"/>
            </a:solidFill>
            <a:miter lim="800000"/>
            <a:headEnd/>
            <a:tailEnd/>
          </a:ln>
        </p:spPr>
        <p:txBody>
          <a:bodyPr lIns="90000" tIns="46800" rIns="90000" bIns="46800">
            <a:spAutoFit/>
          </a:bodyPr>
          <a:lstStyle/>
          <a:p>
            <a:pPr>
              <a:lnSpc>
                <a:spcPct val="90000"/>
              </a:lnSpc>
            </a:pPr>
            <a:r>
              <a:rPr lang="en-US" altLang="ja-JP" b="1">
                <a:solidFill>
                  <a:srgbClr val="000000"/>
                </a:solidFill>
                <a:latin typeface="ＭＳ Ｐゴシック" charset="-128"/>
              </a:rPr>
              <a:t>《</a:t>
            </a:r>
            <a:r>
              <a:rPr lang="ja-JP" altLang="en-US" b="1">
                <a:solidFill>
                  <a:srgbClr val="000000"/>
                </a:solidFill>
                <a:latin typeface="ＭＳ Ｐゴシック" charset="-128"/>
              </a:rPr>
              <a:t>中医協における</a:t>
            </a:r>
            <a:r>
              <a:rPr lang="ja-JP" altLang="en-US" b="1">
                <a:solidFill>
                  <a:srgbClr val="0000FF"/>
                </a:solidFill>
                <a:latin typeface="ＭＳ Ｐゴシック" charset="-128"/>
              </a:rPr>
              <a:t>支払側</a:t>
            </a:r>
            <a:r>
              <a:rPr lang="ja-JP" altLang="en-US" b="1">
                <a:solidFill>
                  <a:srgbClr val="000000"/>
                </a:solidFill>
                <a:latin typeface="ＭＳ Ｐゴシック" charset="-128"/>
              </a:rPr>
              <a:t>の意見</a:t>
            </a:r>
            <a:r>
              <a:rPr lang="en-US" altLang="ja-JP" b="1">
                <a:solidFill>
                  <a:srgbClr val="000000"/>
                </a:solidFill>
                <a:latin typeface="ＭＳ Ｐゴシック" charset="-128"/>
              </a:rPr>
              <a:t>》 </a:t>
            </a:r>
            <a:r>
              <a:rPr lang="ja-JP" altLang="en-US">
                <a:solidFill>
                  <a:srgbClr val="000000"/>
                </a:solidFill>
              </a:rPr>
              <a:t>［</a:t>
            </a:r>
            <a:r>
              <a:rPr lang="en-US" altLang="ja-JP">
                <a:solidFill>
                  <a:srgbClr val="000000"/>
                </a:solidFill>
              </a:rPr>
              <a:t>12</a:t>
            </a:r>
            <a:r>
              <a:rPr lang="ja-JP" altLang="en-US">
                <a:solidFill>
                  <a:srgbClr val="000000"/>
                </a:solidFill>
              </a:rPr>
              <a:t>月</a:t>
            </a:r>
            <a:r>
              <a:rPr lang="en-US" altLang="ja-JP">
                <a:solidFill>
                  <a:srgbClr val="000000"/>
                </a:solidFill>
              </a:rPr>
              <a:t>7</a:t>
            </a:r>
            <a:r>
              <a:rPr lang="ja-JP" altLang="en-US">
                <a:solidFill>
                  <a:srgbClr val="000000"/>
                </a:solidFill>
              </a:rPr>
              <a:t>日］ </a:t>
            </a:r>
            <a:endParaRPr lang="en-US" altLang="ja-JP" b="1">
              <a:solidFill>
                <a:srgbClr val="000000"/>
              </a:solidFill>
              <a:latin typeface="ＭＳ Ｐゴシック" charset="-128"/>
            </a:endParaRPr>
          </a:p>
          <a:p>
            <a:pPr>
              <a:lnSpc>
                <a:spcPct val="90000"/>
              </a:lnSpc>
            </a:pPr>
            <a:r>
              <a:rPr lang="ja-JP" altLang="en-US">
                <a:solidFill>
                  <a:srgbClr val="000000"/>
                </a:solidFill>
                <a:latin typeface="ＭＳ Ｐゴシック" charset="-128"/>
              </a:rPr>
              <a:t>　  景気や雇用情勢の悪化や賃金の低下など、国民生活が厳しい状況にあり、また、</a:t>
            </a:r>
          </a:p>
          <a:p>
            <a:pPr>
              <a:lnSpc>
                <a:spcPct val="90000"/>
              </a:lnSpc>
            </a:pPr>
            <a:r>
              <a:rPr lang="ja-JP" altLang="en-US">
                <a:solidFill>
                  <a:srgbClr val="000000"/>
                </a:solidFill>
                <a:latin typeface="ＭＳ Ｐゴシック" charset="-128"/>
              </a:rPr>
              <a:t>  医療保険財政も急速に悪化している一方で、医療機関の経営状況は概ね安定的に</a:t>
            </a:r>
          </a:p>
          <a:p>
            <a:pPr>
              <a:lnSpc>
                <a:spcPct val="90000"/>
              </a:lnSpc>
            </a:pPr>
            <a:r>
              <a:rPr lang="ja-JP" altLang="en-US">
                <a:solidFill>
                  <a:srgbClr val="000000"/>
                </a:solidFill>
                <a:latin typeface="ＭＳ Ｐゴシック" charset="-128"/>
              </a:rPr>
              <a:t>  推移していること等を踏まえれば、患者負担や保険料負担の増加につながる</a:t>
            </a:r>
            <a:r>
              <a:rPr lang="ja-JP" altLang="en-US" u="sng">
                <a:solidFill>
                  <a:srgbClr val="000000"/>
                </a:solidFill>
                <a:latin typeface="ＭＳ Ｐゴシック" charset="-128"/>
              </a:rPr>
              <a:t>診療報</a:t>
            </a:r>
          </a:p>
          <a:p>
            <a:pPr>
              <a:lnSpc>
                <a:spcPct val="90000"/>
              </a:lnSpc>
            </a:pPr>
            <a:r>
              <a:rPr lang="ja-JP" altLang="en-US">
                <a:solidFill>
                  <a:srgbClr val="000000"/>
                </a:solidFill>
                <a:latin typeface="ＭＳ Ｐゴシック" charset="-128"/>
              </a:rPr>
              <a:t>  </a:t>
            </a:r>
            <a:r>
              <a:rPr lang="ja-JP" altLang="en-US" u="sng">
                <a:solidFill>
                  <a:srgbClr val="000000"/>
                </a:solidFill>
                <a:latin typeface="ＭＳ Ｐゴシック" charset="-128"/>
              </a:rPr>
              <a:t>酬全体（ネット）の引き上げを行うことは、とうてい国民の理解と納得が得られず、</a:t>
            </a:r>
          </a:p>
          <a:p>
            <a:pPr>
              <a:lnSpc>
                <a:spcPct val="90000"/>
              </a:lnSpc>
            </a:pPr>
            <a:r>
              <a:rPr lang="ja-JP" altLang="en-US">
                <a:solidFill>
                  <a:srgbClr val="000000"/>
                </a:solidFill>
                <a:latin typeface="ＭＳ Ｐゴシック" charset="-128"/>
              </a:rPr>
              <a:t>  </a:t>
            </a:r>
            <a:r>
              <a:rPr lang="ja-JP" altLang="en-US" u="sng">
                <a:solidFill>
                  <a:srgbClr val="000000"/>
                </a:solidFill>
                <a:latin typeface="ＭＳ Ｐゴシック" charset="-128"/>
              </a:rPr>
              <a:t>財源を効率的かつ効果的に配分すべき</a:t>
            </a:r>
          </a:p>
        </p:txBody>
      </p:sp>
      <p:sp>
        <p:nvSpPr>
          <p:cNvPr id="56325" name="Text Box 6"/>
          <p:cNvSpPr txBox="1">
            <a:spLocks noChangeArrowheads="1"/>
          </p:cNvSpPr>
          <p:nvPr/>
        </p:nvSpPr>
        <p:spPr bwMode="auto">
          <a:xfrm>
            <a:off x="468313" y="2924175"/>
            <a:ext cx="8424862" cy="2085975"/>
          </a:xfrm>
          <a:prstGeom prst="rect">
            <a:avLst/>
          </a:prstGeom>
          <a:solidFill>
            <a:srgbClr val="CCFFCC">
              <a:alpha val="27843"/>
            </a:srgbClr>
          </a:solidFill>
          <a:ln w="12700" algn="ctr">
            <a:solidFill>
              <a:schemeClr val="tx1"/>
            </a:solidFill>
            <a:miter lim="800000"/>
            <a:headEnd/>
            <a:tailEnd/>
          </a:ln>
        </p:spPr>
        <p:txBody>
          <a:bodyPr lIns="90000" tIns="46800" rIns="90000" bIns="46800">
            <a:spAutoFit/>
          </a:bodyPr>
          <a:lstStyle/>
          <a:p>
            <a:pPr>
              <a:lnSpc>
                <a:spcPct val="90000"/>
              </a:lnSpc>
            </a:pPr>
            <a:r>
              <a:rPr lang="en-US" altLang="ja-JP" b="1">
                <a:solidFill>
                  <a:srgbClr val="000000"/>
                </a:solidFill>
              </a:rPr>
              <a:t>《</a:t>
            </a:r>
            <a:r>
              <a:rPr lang="ja-JP" altLang="en-US" b="1">
                <a:solidFill>
                  <a:srgbClr val="000000"/>
                </a:solidFill>
              </a:rPr>
              <a:t>中医協における</a:t>
            </a:r>
            <a:r>
              <a:rPr lang="ja-JP" altLang="en-US" b="1">
                <a:solidFill>
                  <a:srgbClr val="0000FF"/>
                </a:solidFill>
              </a:rPr>
              <a:t>診療側</a:t>
            </a:r>
            <a:r>
              <a:rPr lang="ja-JP" altLang="en-US" b="1">
                <a:solidFill>
                  <a:srgbClr val="000000"/>
                </a:solidFill>
              </a:rPr>
              <a:t>の意見</a:t>
            </a:r>
            <a:r>
              <a:rPr lang="en-US" altLang="ja-JP" b="1">
                <a:solidFill>
                  <a:srgbClr val="000000"/>
                </a:solidFill>
              </a:rPr>
              <a:t>》 </a:t>
            </a:r>
            <a:r>
              <a:rPr lang="ja-JP" altLang="en-US">
                <a:solidFill>
                  <a:srgbClr val="000000"/>
                </a:solidFill>
              </a:rPr>
              <a:t>［</a:t>
            </a:r>
            <a:r>
              <a:rPr lang="en-US" altLang="ja-JP">
                <a:solidFill>
                  <a:srgbClr val="000000"/>
                </a:solidFill>
              </a:rPr>
              <a:t>12</a:t>
            </a:r>
            <a:r>
              <a:rPr lang="ja-JP" altLang="en-US">
                <a:solidFill>
                  <a:srgbClr val="000000"/>
                </a:solidFill>
              </a:rPr>
              <a:t>月</a:t>
            </a:r>
            <a:r>
              <a:rPr lang="en-US" altLang="ja-JP">
                <a:solidFill>
                  <a:srgbClr val="000000"/>
                </a:solidFill>
              </a:rPr>
              <a:t>7</a:t>
            </a:r>
            <a:r>
              <a:rPr lang="ja-JP" altLang="en-US">
                <a:solidFill>
                  <a:srgbClr val="000000"/>
                </a:solidFill>
              </a:rPr>
              <a:t>日］ </a:t>
            </a:r>
            <a:endParaRPr lang="en-US" altLang="ja-JP" b="1">
              <a:solidFill>
                <a:srgbClr val="000000"/>
              </a:solidFill>
            </a:endParaRPr>
          </a:p>
          <a:p>
            <a:pPr>
              <a:lnSpc>
                <a:spcPct val="90000"/>
              </a:lnSpc>
            </a:pPr>
            <a:r>
              <a:rPr lang="en-US" altLang="ja-JP">
                <a:solidFill>
                  <a:srgbClr val="000000"/>
                </a:solidFill>
              </a:rPr>
              <a:t>    </a:t>
            </a:r>
            <a:r>
              <a:rPr lang="ja-JP" altLang="en-US">
                <a:solidFill>
                  <a:srgbClr val="000000"/>
                </a:solidFill>
              </a:rPr>
              <a:t>平成</a:t>
            </a:r>
            <a:r>
              <a:rPr lang="en-US" altLang="ja-JP">
                <a:solidFill>
                  <a:srgbClr val="000000"/>
                </a:solidFill>
              </a:rPr>
              <a:t>14</a:t>
            </a:r>
            <a:r>
              <a:rPr lang="ja-JP" altLang="en-US">
                <a:solidFill>
                  <a:srgbClr val="000000"/>
                </a:solidFill>
              </a:rPr>
              <a:t>年度改定から平成</a:t>
            </a:r>
            <a:r>
              <a:rPr lang="en-US" altLang="ja-JP">
                <a:solidFill>
                  <a:srgbClr val="000000"/>
                </a:solidFill>
              </a:rPr>
              <a:t>20</a:t>
            </a:r>
            <a:r>
              <a:rPr lang="ja-JP" altLang="en-US">
                <a:solidFill>
                  <a:srgbClr val="000000"/>
                </a:solidFill>
              </a:rPr>
              <a:t>年度改定までの全体（ネット）マイナス改定により、</a:t>
            </a:r>
          </a:p>
          <a:p>
            <a:pPr>
              <a:lnSpc>
                <a:spcPct val="90000"/>
              </a:lnSpc>
            </a:pPr>
            <a:r>
              <a:rPr lang="ja-JP" altLang="en-US">
                <a:solidFill>
                  <a:srgbClr val="000000"/>
                </a:solidFill>
              </a:rPr>
              <a:t>  急性期医療を引き受ける大規模病院、地域医療を支える中小病院や一般診療所、</a:t>
            </a:r>
          </a:p>
          <a:p>
            <a:pPr>
              <a:lnSpc>
                <a:spcPct val="90000"/>
              </a:lnSpc>
            </a:pPr>
            <a:r>
              <a:rPr lang="ja-JP" altLang="en-US">
                <a:solidFill>
                  <a:srgbClr val="000000"/>
                </a:solidFill>
              </a:rPr>
              <a:t>  歯科診療所、薬局の経営はなお不安定で、</a:t>
            </a:r>
            <a:r>
              <a:rPr lang="ja-JP" altLang="en-US" u="sng">
                <a:solidFill>
                  <a:srgbClr val="000000"/>
                </a:solidFill>
              </a:rPr>
              <a:t>前回の全体（ネット）プラス改定のみでは</a:t>
            </a:r>
          </a:p>
          <a:p>
            <a:pPr>
              <a:lnSpc>
                <a:spcPct val="90000"/>
              </a:lnSpc>
            </a:pPr>
            <a:r>
              <a:rPr lang="ja-JP" altLang="en-US">
                <a:solidFill>
                  <a:srgbClr val="000000"/>
                </a:solidFill>
              </a:rPr>
              <a:t>  </a:t>
            </a:r>
            <a:r>
              <a:rPr lang="ja-JP" altLang="en-US" u="sng">
                <a:solidFill>
                  <a:srgbClr val="000000"/>
                </a:solidFill>
              </a:rPr>
              <a:t>不十分</a:t>
            </a:r>
            <a:r>
              <a:rPr lang="ja-JP" altLang="en-US">
                <a:solidFill>
                  <a:srgbClr val="000000"/>
                </a:solidFill>
              </a:rPr>
              <a:t>であり、また、国際的に見て我が国の税と保険料を併せた国民負担は低く、</a:t>
            </a:r>
          </a:p>
          <a:p>
            <a:pPr>
              <a:lnSpc>
                <a:spcPct val="90000"/>
              </a:lnSpc>
            </a:pPr>
            <a:r>
              <a:rPr lang="ja-JP" altLang="en-US">
                <a:solidFill>
                  <a:srgbClr val="000000"/>
                </a:solidFill>
              </a:rPr>
              <a:t>  引き上げる余地があり、医療機関の経営が厳しい状況にある中で、国民の生命及び</a:t>
            </a:r>
          </a:p>
          <a:p>
            <a:pPr>
              <a:lnSpc>
                <a:spcPct val="90000"/>
              </a:lnSpc>
            </a:pPr>
            <a:r>
              <a:rPr lang="ja-JP" altLang="en-US">
                <a:solidFill>
                  <a:srgbClr val="000000"/>
                </a:solidFill>
              </a:rPr>
              <a:t>  健康を守るために、診療報酬の引き上げによる</a:t>
            </a:r>
            <a:r>
              <a:rPr lang="ja-JP" altLang="en-US" u="sng">
                <a:solidFill>
                  <a:srgbClr val="000000"/>
                </a:solidFill>
              </a:rPr>
              <a:t>医療費全体（ネット）での底上げ</a:t>
            </a:r>
            <a:r>
              <a:rPr lang="ja-JP" altLang="en-US">
                <a:solidFill>
                  <a:srgbClr val="000000"/>
                </a:solidFill>
              </a:rPr>
              <a:t>を</a:t>
            </a:r>
          </a:p>
          <a:p>
            <a:pPr>
              <a:lnSpc>
                <a:spcPct val="90000"/>
              </a:lnSpc>
            </a:pPr>
            <a:r>
              <a:rPr lang="ja-JP" altLang="en-US">
                <a:solidFill>
                  <a:srgbClr val="000000"/>
                </a:solidFill>
              </a:rPr>
              <a:t>  行うべき</a:t>
            </a:r>
          </a:p>
        </p:txBody>
      </p:sp>
      <p:sp>
        <p:nvSpPr>
          <p:cNvPr id="44038"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2E98AC51-5162-4952-B46B-DFFB05D3BF23}" type="slidenum">
              <a:rPr kumimoji="1" lang="en-US" altLang="ja-JP" smtClean="0"/>
              <a:pPr fontAlgn="base">
                <a:spcAft>
                  <a:spcPct val="0"/>
                </a:spcAft>
                <a:defRPr/>
              </a:pPr>
              <a:t>6</a:t>
            </a:fld>
            <a:endParaRPr kumimoji="1" lang="en-US" altLang="ja-JP" smtClean="0"/>
          </a:p>
        </p:txBody>
      </p:sp>
      <p:sp>
        <p:nvSpPr>
          <p:cNvPr id="56327" name="AutoShape 8"/>
          <p:cNvSpPr>
            <a:spLocks noChangeArrowheads="1"/>
          </p:cNvSpPr>
          <p:nvPr/>
        </p:nvSpPr>
        <p:spPr bwMode="auto">
          <a:xfrm>
            <a:off x="3708400" y="5373688"/>
            <a:ext cx="431800" cy="287337"/>
          </a:xfrm>
          <a:prstGeom prst="rightArrow">
            <a:avLst>
              <a:gd name="adj1" fmla="val 50000"/>
              <a:gd name="adj2" fmla="val 37569"/>
            </a:avLst>
          </a:prstGeom>
          <a:solidFill>
            <a:srgbClr val="0000FF"/>
          </a:solidFill>
          <a:ln w="9525">
            <a:solidFill>
              <a:srgbClr val="0000FF"/>
            </a:solidFill>
            <a:miter lim="800000"/>
            <a:headEnd/>
            <a:tailEnd/>
          </a:ln>
        </p:spPr>
        <p:txBody>
          <a:bodyPr wrap="none" anchor="ctr"/>
          <a:lstStyle/>
          <a:p>
            <a:endParaRPr lang="ja-JP" altLang="en-US">
              <a:solidFill>
                <a:srgbClr val="000000"/>
              </a:solidFill>
            </a:endParaRPr>
          </a:p>
        </p:txBody>
      </p:sp>
    </p:spTree>
    <p:extLst>
      <p:ext uri="{BB962C8B-B14F-4D97-AF65-F5344CB8AC3E}">
        <p14:creationId xmlns:p14="http://schemas.microsoft.com/office/powerpoint/2010/main" xmlns="" val="4286278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214313" y="581025"/>
          <a:ext cx="4786312" cy="5434015"/>
        </p:xfrm>
        <a:graphic>
          <a:graphicData uri="http://schemas.openxmlformats.org/drawingml/2006/table">
            <a:tbl>
              <a:tblPr/>
              <a:tblGrid>
                <a:gridCol w="442912"/>
                <a:gridCol w="2574925"/>
                <a:gridCol w="1768475"/>
              </a:tblGrid>
              <a:tr h="4905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ＭＳ Ｐゴシック" pitchFamily="50" charset="-128"/>
                          <a:ea typeface="ＭＳ Ｐゴシック" pitchFamily="50" charset="-128"/>
                        </a:rPr>
                        <a:t>特定除外項目</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ＭＳ Ｐゴシック" pitchFamily="50" charset="-128"/>
                          <a:ea typeface="ＭＳ Ｐゴシック" pitchFamily="50" charset="-128"/>
                        </a:rPr>
                        <a:t>備考</a:t>
                      </a:r>
                      <a:r>
                        <a:rPr kumimoji="1" lang="ja-JP" altLang="en-US" sz="1000" b="0" i="0" u="none" strike="noStrike" cap="none" normalizeH="0" baseline="0" smtClean="0">
                          <a:ln>
                            <a:noFill/>
                          </a:ln>
                          <a:solidFill>
                            <a:srgbClr val="FFFFFF"/>
                          </a:solidFill>
                          <a:effectLst/>
                          <a:latin typeface="ＭＳ Ｐゴシック" pitchFamily="50" charset="-128"/>
                          <a:ea typeface="ＭＳ Ｐゴシック" pitchFamily="50" charset="-128"/>
                        </a:rPr>
                        <a:t>（</a:t>
                      </a:r>
                      <a:r>
                        <a:rPr kumimoji="1" lang="ja-JP" altLang="en-US" sz="1100" b="0" i="0" u="none" strike="noStrike" cap="none" normalizeH="0" baseline="0" smtClean="0">
                          <a:ln>
                            <a:noFill/>
                          </a:ln>
                          <a:solidFill>
                            <a:srgbClr val="FFFFFF"/>
                          </a:solidFill>
                          <a:effectLst/>
                          <a:latin typeface="ＭＳ Ｐゴシック" pitchFamily="50" charset="-128"/>
                          <a:ea typeface="ＭＳ Ｐゴシック" pitchFamily="50" charset="-128"/>
                        </a:rPr>
                        <a:t>該当する疾患等）</a:t>
                      </a:r>
                      <a:endParaRPr kumimoji="1" lang="ja-JP" altLang="en-US" sz="1600" b="0"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7127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rPr>
                        <a:t>６</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リハビリテーションを実施している患者</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入院日から</a:t>
                      </a:r>
                      <a:r>
                        <a:rPr kumimoji="0"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rPr>
                        <a:t>180</a:t>
                      </a:r>
                      <a:r>
                        <a:rPr kumimoji="0"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日以内、週３回以上リハビリ実施</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7207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rPr>
                        <a:t>７</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ドレーン若しくは胸腔又は腹腔の洗浄を実施している状態</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ドレナージ、胸腔穿刺、</a:t>
                      </a:r>
                      <a:endParaRPr kumimoji="0"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腹腔穿刺</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7127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rPr>
                        <a:t>８</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頻回に喀痰吸引・排出を実施している状態</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１日に８回以上</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400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rPr>
                        <a:t>９</a:t>
                      </a:r>
                      <a:endParaRPr kumimoji="1" lang="en-US" altLang="ja-JP" sz="18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人工呼吸器を使用している状態</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１週間以上</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73152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pitchFamily="50" charset="-128"/>
                          <a:ea typeface="ＭＳ Ｐゴシック" pitchFamily="50" charset="-128"/>
                        </a:rPr>
                        <a:t>10</a:t>
                      </a:r>
                      <a:endPara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人工腎臓、持続緩徐式血液濾過又は血漿交換療法を実施している状態</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透析は週２日以上、</a:t>
                      </a:r>
                      <a:endParaRPr kumimoji="1" lang="en-US" altLang="ja-JP" sz="11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血漿交換は月２日以上</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7127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pitchFamily="50" charset="-128"/>
                          <a:ea typeface="ＭＳ Ｐゴシック" pitchFamily="50" charset="-128"/>
                        </a:rPr>
                        <a:t>11</a:t>
                      </a:r>
                      <a:endPara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麻酔を用いる手術を実施してから</a:t>
                      </a:r>
                      <a:r>
                        <a:rPr kumimoji="1" lang="en-US" altLang="ja-JP" sz="1400" b="0" i="0" u="none" strike="noStrike" cap="none" normalizeH="0" baseline="0" smtClean="0">
                          <a:ln>
                            <a:noFill/>
                          </a:ln>
                          <a:solidFill>
                            <a:srgbClr val="000000"/>
                          </a:solidFill>
                          <a:effectLst/>
                          <a:latin typeface="ＭＳ Ｐゴシック" pitchFamily="50" charset="-128"/>
                          <a:ea typeface="ＭＳ Ｐゴシック" pitchFamily="50" charset="-128"/>
                        </a:rPr>
                        <a:t>30</a:t>
                      </a:r>
                      <a:r>
                        <a:rPr kumimoji="1"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日以内</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脊椎麻酔、全身麻酔</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7127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pitchFamily="50" charset="-128"/>
                          <a:ea typeface="ＭＳ Ｐゴシック" pitchFamily="50" charset="-128"/>
                        </a:rPr>
                        <a:t>12</a:t>
                      </a:r>
                      <a:endPara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前各号に掲げる状態に準ずる状態にある患者</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pitchFamily="50" charset="-128"/>
                          <a:ea typeface="ＭＳ Ｐゴシック" pitchFamily="50" charset="-128"/>
                        </a:rPr>
                        <a:t>（特段の規定なし）</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graphicFrame>
        <p:nvGraphicFramePr>
          <p:cNvPr id="3" name="表 2"/>
          <p:cNvGraphicFramePr>
            <a:graphicFrameLocks noGrp="1"/>
          </p:cNvGraphicFramePr>
          <p:nvPr/>
        </p:nvGraphicFramePr>
        <p:xfrm>
          <a:off x="5500688" y="571500"/>
          <a:ext cx="3286125" cy="5530853"/>
        </p:xfrm>
        <a:graphic>
          <a:graphicData uri="http://schemas.openxmlformats.org/drawingml/2006/table">
            <a:tbl>
              <a:tblPr/>
              <a:tblGrid>
                <a:gridCol w="2714625"/>
                <a:gridCol w="571500"/>
              </a:tblGrid>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rgbClr val="FFFFFF"/>
                          </a:solidFill>
                          <a:effectLst/>
                          <a:latin typeface="HG丸ｺﾞｼｯｸM-PRO" pitchFamily="50" charset="-128"/>
                          <a:ea typeface="HG丸ｺﾞｼｯｸM-PRO" pitchFamily="50" charset="-128"/>
                        </a:rPr>
                        <a:t>医療区分採用項目</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rgbClr val="FFFFFF"/>
                          </a:solidFill>
                          <a:effectLst/>
                          <a:latin typeface="HG丸ｺﾞｼｯｸM-PRO" pitchFamily="50" charset="-128"/>
                          <a:ea typeface="HG丸ｺﾞｼｯｸM-PRO" pitchFamily="50" charset="-128"/>
                        </a:rPr>
                        <a:t>区分</a:t>
                      </a:r>
                      <a:endParaRPr kumimoji="1" lang="en-US" altLang="ja-JP" sz="1400" b="1" i="0" u="none" strike="noStrike" cap="none" normalizeH="0" baseline="0" smtClean="0">
                        <a:ln>
                          <a:noFill/>
                        </a:ln>
                        <a:solidFill>
                          <a:srgbClr val="FFFFFF"/>
                        </a:solidFill>
                        <a:effectLst/>
                        <a:latin typeface="HG丸ｺﾞｼｯｸM-PRO" pitchFamily="50" charset="-128"/>
                        <a:ea typeface="HG丸ｺﾞｼｯｸM-PRO"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FFFFFF"/>
                          </a:solidFill>
                          <a:effectLst/>
                          <a:latin typeface="HG丸ｺﾞｼｯｸM-PRO" pitchFamily="50" charset="-128"/>
                          <a:ea typeface="HG丸ｺﾞｼｯｸM-PRO" pitchFamily="50" charset="-128"/>
                        </a:rPr>
                        <a:t>(</a:t>
                      </a:r>
                      <a:r>
                        <a:rPr kumimoji="1" lang="ja-JP" altLang="en-US" sz="1000" b="1" i="0" u="none" strike="noStrike" cap="none" normalizeH="0" baseline="0" smtClean="0">
                          <a:ln>
                            <a:noFill/>
                          </a:ln>
                          <a:solidFill>
                            <a:srgbClr val="FFFFFF"/>
                          </a:solidFill>
                          <a:effectLst/>
                          <a:latin typeface="HG丸ｺﾞｼｯｸM-PRO" pitchFamily="50" charset="-128"/>
                          <a:ea typeface="HG丸ｺﾞｼｯｸM-PRO" pitchFamily="50" charset="-128"/>
                        </a:rPr>
                        <a:t>参考</a:t>
                      </a:r>
                      <a:r>
                        <a:rPr kumimoji="1" lang="en-US" altLang="ja-JP" sz="1000" b="1" i="0" u="none" strike="noStrike" cap="none" normalizeH="0" baseline="0" smtClean="0">
                          <a:ln>
                            <a:noFill/>
                          </a:ln>
                          <a:solidFill>
                            <a:srgbClr val="FFFFFF"/>
                          </a:solidFill>
                          <a:effectLst/>
                          <a:latin typeface="HG丸ｺﾞｼｯｸM-PRO" pitchFamily="50" charset="-128"/>
                          <a:ea typeface="HG丸ｺﾞｼｯｸM-PRO" pitchFamily="50" charset="-128"/>
                        </a:rPr>
                        <a:t>)</a:t>
                      </a:r>
                      <a:endParaRPr kumimoji="1" lang="ja-JP" altLang="en-US" sz="1000" b="0" i="0" u="none" strike="noStrike" cap="none" normalizeH="0" baseline="0" smtClean="0">
                        <a:ln>
                          <a:noFill/>
                        </a:ln>
                        <a:solidFill>
                          <a:srgbClr val="FFFFFF"/>
                        </a:solidFill>
                        <a:effectLst/>
                        <a:latin typeface="HG丸ｺﾞｼｯｸM-PRO" pitchFamily="50" charset="-128"/>
                        <a:ea typeface="HG丸ｺﾞｼｯｸM-PRO" pitchFamily="50" charset="-128"/>
                      </a:endParaRP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r>
              <a:tr h="558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リハビリテーションが必要（原因傷病等の発症後</a:t>
                      </a:r>
                      <a:r>
                        <a:rPr kumimoji="1" lang="en-US" altLang="ja-JP" sz="1300" b="0" i="0" u="none" strike="noStrike" cap="none" normalizeH="0" baseline="0" smtClean="0">
                          <a:ln>
                            <a:noFill/>
                          </a:ln>
                          <a:solidFill>
                            <a:srgbClr val="000000"/>
                          </a:solidFill>
                          <a:effectLst/>
                          <a:latin typeface="HG丸ｺﾞｼｯｸM-PRO" pitchFamily="50" charset="-128"/>
                          <a:ea typeface="HG丸ｺﾞｼｯｸM-PRO" pitchFamily="50" charset="-128"/>
                        </a:rPr>
                        <a:t>30</a:t>
                      </a: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日以内）</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２</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558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ドレーン法又は胸腔若しくは腹腔の洗浄を実施</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３</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5413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１日８回以上の喀痰吸引</a:t>
                      </a:r>
                      <a:endParaRPr kumimoji="1" lang="en-US" altLang="ja-JP" sz="1300" b="0" i="0" u="none" strike="noStrike" cap="none" normalizeH="0" baseline="0" smtClean="0">
                        <a:ln>
                          <a:noFill/>
                        </a:ln>
                        <a:solidFill>
                          <a:srgbClr val="000000"/>
                        </a:solidFill>
                        <a:effectLst/>
                        <a:latin typeface="HG丸ｺﾞｼｯｸM-PRO" pitchFamily="50" charset="-128"/>
                        <a:ea typeface="HG丸ｺﾞｼｯｸM-PRO"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HG丸ｺﾞｼｯｸM-PRO" pitchFamily="50" charset="-128"/>
                          <a:ea typeface="HG丸ｺﾞｼｯｸM-PRO" pitchFamily="50" charset="-128"/>
                        </a:rPr>
                        <a:t>（夜間も含め３時間に１回程度）</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２</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3508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人工呼吸器を使用</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３</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558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気管切開又は気管内挿管が行われている（かつ発熱を伴う）</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２</a:t>
                      </a:r>
                      <a:endParaRPr kumimoji="1" lang="en-US" altLang="ja-JP" sz="1300" b="0" i="0" u="none" strike="noStrike" cap="none" normalizeH="0" baseline="0" smtClean="0">
                        <a:ln>
                          <a:noFill/>
                        </a:ln>
                        <a:solidFill>
                          <a:srgbClr val="000000"/>
                        </a:solidFill>
                        <a:effectLst/>
                        <a:latin typeface="HG丸ｺﾞｼｯｸM-PRO" pitchFamily="50" charset="-128"/>
                        <a:ea typeface="HG丸ｺﾞｼｯｸM-PRO"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rgbClr val="000000"/>
                          </a:solidFill>
                          <a:effectLst/>
                          <a:latin typeface="HG丸ｺﾞｼｯｸM-PRO" pitchFamily="50" charset="-128"/>
                          <a:ea typeface="HG丸ｺﾞｼｯｸM-PRO" pitchFamily="50" charset="-128"/>
                        </a:rPr>
                        <a:t>(</a:t>
                      </a: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３</a:t>
                      </a:r>
                      <a:r>
                        <a:rPr kumimoji="1" lang="en-US" altLang="ja-JP" sz="1300" b="0" i="0" u="none" strike="noStrike" cap="none" normalizeH="0" baseline="0" smtClean="0">
                          <a:ln>
                            <a:noFill/>
                          </a:ln>
                          <a:solidFill>
                            <a:srgbClr val="000000"/>
                          </a:solidFill>
                          <a:effectLst/>
                          <a:latin typeface="HG丸ｺﾞｼｯｸM-PRO" pitchFamily="50" charset="-128"/>
                          <a:ea typeface="HG丸ｺﾞｼｯｸM-PRO" pitchFamily="50" charset="-128"/>
                        </a:rPr>
                        <a:t>)</a:t>
                      </a:r>
                      <a:endPar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endParaRP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5826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医師及び看護職員により、常時、監視及び管理を実施</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３</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7858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人工腎臓、持続緩徐式血液濾過、腹膜還流又は血漿交換療法を実施</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２</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3508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rgbClr val="000000"/>
                          </a:solidFill>
                          <a:effectLst/>
                          <a:latin typeface="HG丸ｺﾞｼｯｸM-PRO" pitchFamily="50" charset="-128"/>
                          <a:ea typeface="HG丸ｺﾞｼｯｸM-PRO" pitchFamily="50" charset="-128"/>
                        </a:rPr>
                        <a:t>24</a:t>
                      </a: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時間持続点滴</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３</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7858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創傷（手術創や感染創を含む。）、皮膚潰瘍・蜂巣炎等の感染症に対する治療を実施</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rgbClr val="000000"/>
                          </a:solidFill>
                          <a:effectLst/>
                          <a:latin typeface="HG丸ｺﾞｼｯｸM-PRO" pitchFamily="50" charset="-128"/>
                          <a:ea typeface="HG丸ｺﾞｼｯｸM-PRO" pitchFamily="50" charset="-128"/>
                        </a:rPr>
                        <a:t>２</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bl>
          </a:graphicData>
        </a:graphic>
      </p:graphicFrame>
      <p:sp>
        <p:nvSpPr>
          <p:cNvPr id="4" name="テキスト ボックス 3"/>
          <p:cNvSpPr txBox="1"/>
          <p:nvPr/>
        </p:nvSpPr>
        <p:spPr>
          <a:xfrm>
            <a:off x="827088" y="6165850"/>
            <a:ext cx="7442200" cy="527050"/>
          </a:xfrm>
          <a:prstGeom prst="rect">
            <a:avLst/>
          </a:prstGeom>
          <a:noFill/>
          <a:ln>
            <a:solidFill>
              <a:schemeClr val="tx1">
                <a:lumMod val="50000"/>
                <a:lumOff val="50000"/>
              </a:schemeClr>
            </a:solidFill>
            <a:prstDash val="sysDash"/>
          </a:ln>
        </p:spPr>
        <p:txBody>
          <a:bodyPr>
            <a:spAutoFit/>
          </a:bodyPr>
          <a:lstStyle/>
          <a:p>
            <a:pPr marL="92075" indent="-92075" fontAlgn="auto">
              <a:spcBef>
                <a:spcPts val="0"/>
              </a:spcBef>
              <a:spcAft>
                <a:spcPts val="0"/>
              </a:spcAft>
              <a:defRPr/>
            </a:pPr>
            <a:r>
              <a:rPr lang="ja-JP" altLang="en-US" sz="1400" dirty="0">
                <a:solidFill>
                  <a:prstClr val="black"/>
                </a:solidFill>
                <a:latin typeface="Arial"/>
                <a:ea typeface="ＭＳ Ｐゴシック"/>
              </a:rPr>
              <a:t>（注）特定除外項目は、急性期や急性増悪時に相当すると考えられる項目も含んでいると考えられ、すべての項目において医療区分採用項目に合致するかどうかには検討の余地がある。</a:t>
            </a:r>
          </a:p>
        </p:txBody>
      </p:sp>
      <p:sp>
        <p:nvSpPr>
          <p:cNvPr id="5" name="テキスト ボックス 4"/>
          <p:cNvSpPr txBox="1"/>
          <p:nvPr/>
        </p:nvSpPr>
        <p:spPr>
          <a:xfrm>
            <a:off x="714375" y="76200"/>
            <a:ext cx="7786688" cy="4000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ja-JP" altLang="en-US" sz="2000" dirty="0">
                <a:solidFill>
                  <a:prstClr val="black"/>
                </a:solidFill>
              </a:rPr>
              <a:t>特定除外項目と医療区分採用項目の対応関係②</a:t>
            </a:r>
          </a:p>
        </p:txBody>
      </p:sp>
      <p:grpSp>
        <p:nvGrpSpPr>
          <p:cNvPr id="128076" name="グループ化 9"/>
          <p:cNvGrpSpPr>
            <a:grpSpLocks/>
          </p:cNvGrpSpPr>
          <p:nvPr/>
        </p:nvGrpSpPr>
        <p:grpSpPr bwMode="auto">
          <a:xfrm>
            <a:off x="4994275" y="1285875"/>
            <a:ext cx="619125" cy="4500563"/>
            <a:chOff x="4994320" y="1285875"/>
            <a:chExt cx="619125" cy="4500563"/>
          </a:xfrm>
        </p:grpSpPr>
        <p:cxnSp>
          <p:nvCxnSpPr>
            <p:cNvPr id="6" name="直線矢印コネクタ 5"/>
            <p:cNvCxnSpPr/>
            <p:nvPr/>
          </p:nvCxnSpPr>
          <p:spPr>
            <a:xfrm flipV="1">
              <a:off x="4994320" y="1285875"/>
              <a:ext cx="541338" cy="142875"/>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4994320" y="1857375"/>
              <a:ext cx="541338" cy="28575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4994320" y="2428875"/>
              <a:ext cx="541338" cy="3571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rot="5400000" flipH="1" flipV="1">
              <a:off x="4943520" y="2908300"/>
              <a:ext cx="642938" cy="54133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16200000" flipH="1">
              <a:off x="4800645" y="5051425"/>
              <a:ext cx="928688" cy="54133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994320" y="4286250"/>
              <a:ext cx="619125" cy="214313"/>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rot="5400000" flipH="1" flipV="1">
              <a:off x="3514770" y="2836863"/>
              <a:ext cx="3500437" cy="54133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4994320" y="3357563"/>
              <a:ext cx="541338" cy="142875"/>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4994320" y="3500438"/>
              <a:ext cx="541338" cy="357187"/>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4994320" y="4857750"/>
              <a:ext cx="541338" cy="28575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111693" name="スライド番号プレースホルダー 9"/>
          <p:cNvSpPr>
            <a:spLocks noGrp="1"/>
          </p:cNvSpPr>
          <p:nvPr>
            <p:ph type="sldNum" sz="quarter" idx="12"/>
          </p:nvPr>
        </p:nvSpPr>
        <p:spPr>
          <a:ln>
            <a:miter lim="800000"/>
            <a:headEnd/>
            <a:tailEnd/>
          </a:ln>
        </p:spPr>
        <p:txBody>
          <a:bodyPr/>
          <a:lstStyle/>
          <a:p>
            <a:pPr fontAlgn="base">
              <a:spcAft>
                <a:spcPct val="0"/>
              </a:spcAft>
              <a:defRPr/>
            </a:pPr>
            <a:fld id="{24FD8BCC-CB11-4C1A-A20F-0CB925D07AF4}" type="slidenum">
              <a:rPr kumimoji="1" lang="en-US" altLang="ja-JP" smtClean="0"/>
              <a:pPr fontAlgn="base">
                <a:spcAft>
                  <a:spcPct val="0"/>
                </a:spcAft>
                <a:defRPr/>
              </a:pPr>
              <a:t>60</a:t>
            </a:fld>
            <a:endParaRPr kumimoji="1" lang="en-US" altLang="ja-JP" smtClean="0"/>
          </a:p>
        </p:txBody>
      </p:sp>
    </p:spTree>
    <p:extLst>
      <p:ext uri="{BB962C8B-B14F-4D97-AF65-F5344CB8AC3E}">
        <p14:creationId xmlns:p14="http://schemas.microsoft.com/office/powerpoint/2010/main" xmlns="" val="22100252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 Box 2"/>
          <p:cNvSpPr txBox="1">
            <a:spLocks noChangeArrowheads="1"/>
          </p:cNvSpPr>
          <p:nvPr/>
        </p:nvSpPr>
        <p:spPr bwMode="auto">
          <a:xfrm>
            <a:off x="2068513" y="385763"/>
            <a:ext cx="5057775" cy="1066800"/>
          </a:xfrm>
          <a:prstGeom prst="rect">
            <a:avLst/>
          </a:prstGeom>
          <a:noFill/>
          <a:ln w="9525">
            <a:noFill/>
            <a:miter lim="800000"/>
            <a:headEnd/>
            <a:tailEnd/>
          </a:ln>
        </p:spPr>
        <p:txBody>
          <a:bodyPr wrap="none" lIns="90000" tIns="46800" rIns="90000" bIns="46800">
            <a:spAutoFit/>
          </a:bodyPr>
          <a:lstStyle/>
          <a:p>
            <a:pPr algn="ctr"/>
            <a:r>
              <a:rPr lang="ja-JP" altLang="en-US" sz="3200">
                <a:solidFill>
                  <a:srgbClr val="000000"/>
                </a:solidFill>
                <a:ea typeface="HG創英角ｺﾞｼｯｸUB" pitchFamily="49" charset="-128"/>
              </a:rPr>
              <a:t>診療所関連の主な改定項目</a:t>
            </a:r>
          </a:p>
          <a:p>
            <a:pPr algn="ctr"/>
            <a:r>
              <a:rPr lang="en-US" altLang="ja-JP" sz="3200">
                <a:solidFill>
                  <a:srgbClr val="000000"/>
                </a:solidFill>
                <a:ea typeface="HG創英角ｺﾞｼｯｸUB" pitchFamily="49" charset="-128"/>
              </a:rPr>
              <a:t>《</a:t>
            </a:r>
            <a:r>
              <a:rPr lang="ja-JP" altLang="en-US" sz="3200">
                <a:solidFill>
                  <a:srgbClr val="000000"/>
                </a:solidFill>
                <a:ea typeface="HG創英角ｺﾞｼｯｸUB" pitchFamily="49" charset="-128"/>
              </a:rPr>
              <a:t>外来</a:t>
            </a:r>
            <a:r>
              <a:rPr lang="en-US" altLang="ja-JP" sz="3200">
                <a:solidFill>
                  <a:srgbClr val="000000"/>
                </a:solidFill>
                <a:ea typeface="HG創英角ｺﾞｼｯｸUB" pitchFamily="49" charset="-128"/>
              </a:rPr>
              <a:t>》</a:t>
            </a:r>
          </a:p>
        </p:txBody>
      </p:sp>
      <p:sp>
        <p:nvSpPr>
          <p:cNvPr id="129026" name="Text Box 3"/>
          <p:cNvSpPr txBox="1">
            <a:spLocks noChangeArrowheads="1"/>
          </p:cNvSpPr>
          <p:nvPr/>
        </p:nvSpPr>
        <p:spPr bwMode="auto">
          <a:xfrm>
            <a:off x="539750" y="1484313"/>
            <a:ext cx="8353425" cy="3875087"/>
          </a:xfrm>
          <a:prstGeom prst="rect">
            <a:avLst/>
          </a:prstGeom>
          <a:noFill/>
          <a:ln w="9525">
            <a:noFill/>
            <a:miter lim="800000"/>
            <a:headEnd/>
            <a:tailEnd/>
          </a:ln>
        </p:spPr>
        <p:txBody>
          <a:bodyPr lIns="90000" tIns="46800" rIns="90000" bIns="46800">
            <a:spAutoFit/>
          </a:bodyPr>
          <a:lstStyle/>
          <a:p>
            <a:r>
              <a:rPr lang="ja-JP" altLang="en-US" sz="2600">
                <a:solidFill>
                  <a:srgbClr val="000000"/>
                </a:solidFill>
              </a:rPr>
              <a:t>１．同一日２科目の再診料（再掲</a:t>
            </a:r>
            <a:r>
              <a:rPr lang="en-US" altLang="ja-JP" sz="2200">
                <a:solidFill>
                  <a:srgbClr val="000000"/>
                </a:solidFill>
              </a:rPr>
              <a:t>p.</a:t>
            </a:r>
            <a:r>
              <a:rPr lang="ja-JP" altLang="en-US" sz="2200">
                <a:solidFill>
                  <a:srgbClr val="000000"/>
                </a:solidFill>
              </a:rPr>
              <a:t>３６</a:t>
            </a:r>
            <a:r>
              <a:rPr lang="ja-JP" altLang="en-US" sz="2600">
                <a:solidFill>
                  <a:srgbClr val="000000"/>
                </a:solidFill>
              </a:rPr>
              <a:t>）</a:t>
            </a:r>
          </a:p>
          <a:p>
            <a:r>
              <a:rPr lang="ja-JP" altLang="en-US" sz="2600">
                <a:solidFill>
                  <a:srgbClr val="000000"/>
                </a:solidFill>
              </a:rPr>
              <a:t>２．地域医療貢献加算→時間外対応加算（再掲</a:t>
            </a:r>
            <a:r>
              <a:rPr lang="en-US" altLang="ja-JP" sz="2200">
                <a:solidFill>
                  <a:srgbClr val="000000"/>
                </a:solidFill>
              </a:rPr>
              <a:t>p.</a:t>
            </a:r>
            <a:r>
              <a:rPr lang="ja-JP" altLang="en-US" sz="2200">
                <a:solidFill>
                  <a:srgbClr val="000000"/>
                </a:solidFill>
              </a:rPr>
              <a:t>３９</a:t>
            </a:r>
            <a:r>
              <a:rPr lang="ja-JP" altLang="en-US" sz="2600">
                <a:solidFill>
                  <a:srgbClr val="000000"/>
                </a:solidFill>
              </a:rPr>
              <a:t>）</a:t>
            </a:r>
          </a:p>
          <a:p>
            <a:r>
              <a:rPr lang="ja-JP" altLang="en-US" sz="2600">
                <a:solidFill>
                  <a:srgbClr val="000000"/>
                </a:solidFill>
              </a:rPr>
              <a:t>３．後発医薬品の使用促進（再掲</a:t>
            </a:r>
            <a:r>
              <a:rPr lang="en-US" altLang="ja-JP" sz="2200">
                <a:solidFill>
                  <a:srgbClr val="000000"/>
                </a:solidFill>
              </a:rPr>
              <a:t>p.</a:t>
            </a:r>
            <a:r>
              <a:rPr lang="ja-JP" altLang="en-US" sz="2200">
                <a:solidFill>
                  <a:srgbClr val="000000"/>
                </a:solidFill>
              </a:rPr>
              <a:t>４２</a:t>
            </a:r>
            <a:r>
              <a:rPr lang="ja-JP" altLang="en-US" sz="2600">
                <a:solidFill>
                  <a:srgbClr val="000000"/>
                </a:solidFill>
              </a:rPr>
              <a:t>）</a:t>
            </a:r>
          </a:p>
          <a:p>
            <a:r>
              <a:rPr lang="ja-JP" altLang="en-US" sz="2600">
                <a:solidFill>
                  <a:srgbClr val="000000"/>
                </a:solidFill>
              </a:rPr>
              <a:t> </a:t>
            </a:r>
            <a:r>
              <a:rPr lang="ja-JP" altLang="en-US" sz="2200">
                <a:solidFill>
                  <a:srgbClr val="000000"/>
                </a:solidFill>
                <a:latin typeface="ＭＳ Ｐゴシック" charset="-128"/>
              </a:rPr>
              <a:t>（１）処方せん様式の変更</a:t>
            </a:r>
          </a:p>
          <a:p>
            <a:r>
              <a:rPr lang="ja-JP" altLang="en-US" sz="2200">
                <a:solidFill>
                  <a:srgbClr val="000000"/>
                </a:solidFill>
                <a:latin typeface="ＭＳ Ｐゴシック" charset="-128"/>
              </a:rPr>
              <a:t> （２）一般名処方加算</a:t>
            </a:r>
          </a:p>
          <a:p>
            <a:r>
              <a:rPr lang="ja-JP" altLang="en-US" sz="2600">
                <a:solidFill>
                  <a:srgbClr val="000000"/>
                </a:solidFill>
                <a:latin typeface="ＭＳ Ｐゴシック" charset="-128"/>
              </a:rPr>
              <a:t>４．医療技術の評価</a:t>
            </a:r>
          </a:p>
          <a:p>
            <a:r>
              <a:rPr lang="ja-JP" altLang="en-US" sz="2200">
                <a:solidFill>
                  <a:srgbClr val="000000"/>
                </a:solidFill>
              </a:rPr>
              <a:t> （１）診療所に関連する技術評価</a:t>
            </a:r>
          </a:p>
          <a:p>
            <a:r>
              <a:rPr lang="ja-JP" altLang="en-US" sz="2200">
                <a:solidFill>
                  <a:srgbClr val="000000"/>
                </a:solidFill>
              </a:rPr>
              <a:t> （２）内科的技術の評価</a:t>
            </a:r>
            <a:endParaRPr lang="en-US" altLang="ja-JP" sz="2200">
              <a:solidFill>
                <a:srgbClr val="000000"/>
              </a:solidFill>
              <a:latin typeface="ＭＳ Ｐゴシック" charset="-128"/>
            </a:endParaRPr>
          </a:p>
          <a:p>
            <a:r>
              <a:rPr lang="ja-JP" altLang="en-US" sz="2600">
                <a:solidFill>
                  <a:srgbClr val="000000"/>
                </a:solidFill>
              </a:rPr>
              <a:t>５．内科系診療所が実施する主な検査項目</a:t>
            </a:r>
          </a:p>
          <a:p>
            <a:r>
              <a:rPr lang="ja-JP" altLang="en-US" sz="2600">
                <a:solidFill>
                  <a:srgbClr val="000000"/>
                </a:solidFill>
              </a:rPr>
              <a:t>６．糖尿病透析予防指導の強化</a:t>
            </a:r>
          </a:p>
        </p:txBody>
      </p:sp>
      <p:sp>
        <p:nvSpPr>
          <p:cNvPr id="129027"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7A8DA3E3-14A6-4A6F-8177-9F9ADAEBE859}" type="slidenum">
              <a:rPr lang="en-US" altLang="ja-JP" sz="1400">
                <a:solidFill>
                  <a:srgbClr val="000000"/>
                </a:solidFill>
              </a:rPr>
              <a:pPr algn="r"/>
              <a:t>61</a:t>
            </a:fld>
            <a:endParaRPr lang="en-US" altLang="ja-JP" sz="1400">
              <a:solidFill>
                <a:srgbClr val="000000"/>
              </a:solidFill>
            </a:endParaRPr>
          </a:p>
        </p:txBody>
      </p:sp>
    </p:spTree>
    <p:extLst>
      <p:ext uri="{BB962C8B-B14F-4D97-AF65-F5344CB8AC3E}">
        <p14:creationId xmlns:p14="http://schemas.microsoft.com/office/powerpoint/2010/main" xmlns="" val="9483306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ext Box 2"/>
          <p:cNvSpPr txBox="1">
            <a:spLocks noChangeArrowheads="1"/>
          </p:cNvSpPr>
          <p:nvPr/>
        </p:nvSpPr>
        <p:spPr bwMode="auto">
          <a:xfrm>
            <a:off x="2068513" y="385763"/>
            <a:ext cx="5057775" cy="1066800"/>
          </a:xfrm>
          <a:prstGeom prst="rect">
            <a:avLst/>
          </a:prstGeom>
          <a:noFill/>
          <a:ln w="9525">
            <a:noFill/>
            <a:miter lim="800000"/>
            <a:headEnd/>
            <a:tailEnd/>
          </a:ln>
        </p:spPr>
        <p:txBody>
          <a:bodyPr wrap="none" lIns="90000" tIns="46800" rIns="90000" bIns="46800">
            <a:spAutoFit/>
          </a:bodyPr>
          <a:lstStyle/>
          <a:p>
            <a:pPr algn="ctr"/>
            <a:r>
              <a:rPr lang="ja-JP" altLang="en-US" sz="3200">
                <a:solidFill>
                  <a:srgbClr val="000000"/>
                </a:solidFill>
                <a:ea typeface="HG創英角ｺﾞｼｯｸUB" pitchFamily="49" charset="-128"/>
              </a:rPr>
              <a:t>診療所関連の主な改定項目</a:t>
            </a:r>
          </a:p>
          <a:p>
            <a:pPr algn="ctr"/>
            <a:r>
              <a:rPr lang="en-US" altLang="ja-JP" sz="3200">
                <a:solidFill>
                  <a:srgbClr val="000000"/>
                </a:solidFill>
                <a:ea typeface="HG創英角ｺﾞｼｯｸUB" pitchFamily="49" charset="-128"/>
              </a:rPr>
              <a:t>《</a:t>
            </a:r>
            <a:r>
              <a:rPr lang="ja-JP" altLang="en-US" sz="3200">
                <a:solidFill>
                  <a:srgbClr val="000000"/>
                </a:solidFill>
                <a:ea typeface="HG創英角ｺﾞｼｯｸUB" pitchFamily="49" charset="-128"/>
              </a:rPr>
              <a:t>外来</a:t>
            </a:r>
            <a:r>
              <a:rPr lang="en-US" altLang="ja-JP" sz="3200">
                <a:solidFill>
                  <a:srgbClr val="000000"/>
                </a:solidFill>
                <a:ea typeface="HG創英角ｺﾞｼｯｸUB" pitchFamily="49" charset="-128"/>
              </a:rPr>
              <a:t>》</a:t>
            </a:r>
          </a:p>
        </p:txBody>
      </p:sp>
      <p:sp>
        <p:nvSpPr>
          <p:cNvPr id="131074" name="Text Box 3"/>
          <p:cNvSpPr txBox="1">
            <a:spLocks noChangeArrowheads="1"/>
          </p:cNvSpPr>
          <p:nvPr/>
        </p:nvSpPr>
        <p:spPr bwMode="auto">
          <a:xfrm>
            <a:off x="539750" y="1484313"/>
            <a:ext cx="8353425" cy="3962400"/>
          </a:xfrm>
          <a:prstGeom prst="rect">
            <a:avLst/>
          </a:prstGeom>
          <a:noFill/>
          <a:ln w="9525">
            <a:noFill/>
            <a:miter lim="800000"/>
            <a:headEnd/>
            <a:tailEnd/>
          </a:ln>
        </p:spPr>
        <p:txBody>
          <a:bodyPr lIns="90000" tIns="46800" rIns="90000" bIns="46800">
            <a:spAutoFit/>
          </a:bodyPr>
          <a:lstStyle/>
          <a:p>
            <a:pPr>
              <a:spcBef>
                <a:spcPct val="20000"/>
              </a:spcBef>
            </a:pPr>
            <a:r>
              <a:rPr lang="ja-JP" altLang="en-US" sz="2600">
                <a:solidFill>
                  <a:srgbClr val="000000"/>
                </a:solidFill>
              </a:rPr>
              <a:t>７．機能を強化した在支診</a:t>
            </a:r>
          </a:p>
          <a:p>
            <a:r>
              <a:rPr lang="ja-JP" altLang="en-US">
                <a:solidFill>
                  <a:srgbClr val="000000"/>
                </a:solidFill>
              </a:rPr>
              <a:t> </a:t>
            </a:r>
            <a:r>
              <a:rPr lang="ja-JP" altLang="en-US" sz="2200">
                <a:solidFill>
                  <a:srgbClr val="000000"/>
                </a:solidFill>
                <a:latin typeface="ＭＳ Ｐゴシック" charset="-128"/>
              </a:rPr>
              <a:t>（１）緊急時・夜間の往診料の引き上げ</a:t>
            </a:r>
          </a:p>
          <a:p>
            <a:r>
              <a:rPr lang="ja-JP" altLang="en-US" sz="2200">
                <a:solidFill>
                  <a:srgbClr val="000000"/>
                </a:solidFill>
                <a:latin typeface="ＭＳ Ｐゴシック" charset="-128"/>
              </a:rPr>
              <a:t> （２）在宅時医学総合管理料の引き上げ</a:t>
            </a:r>
          </a:p>
          <a:p>
            <a:r>
              <a:rPr lang="ja-JP" altLang="en-US" sz="2200">
                <a:solidFill>
                  <a:srgbClr val="000000"/>
                </a:solidFill>
                <a:latin typeface="ＭＳ Ｐゴシック" charset="-128"/>
              </a:rPr>
              <a:t> （３）特定施設入居時等医学総合管理料の引き上げ</a:t>
            </a:r>
          </a:p>
          <a:p>
            <a:r>
              <a:rPr lang="ja-JP" altLang="en-US" sz="2200">
                <a:solidFill>
                  <a:srgbClr val="000000"/>
                </a:solidFill>
                <a:latin typeface="ＭＳ Ｐゴシック" charset="-128"/>
              </a:rPr>
              <a:t> （４）急変時に在宅患者を受け入れた場合に対する評価の引き上げ</a:t>
            </a:r>
          </a:p>
          <a:p>
            <a:r>
              <a:rPr lang="ja-JP" altLang="en-US" sz="2200">
                <a:solidFill>
                  <a:srgbClr val="000000"/>
                </a:solidFill>
                <a:latin typeface="ＭＳ Ｐゴシック" charset="-128"/>
              </a:rPr>
              <a:t> （５）在宅ターミナルケア加算の評価見直し</a:t>
            </a:r>
          </a:p>
          <a:p>
            <a:r>
              <a:rPr lang="ja-JP" altLang="en-US" sz="2200">
                <a:solidFill>
                  <a:srgbClr val="000000"/>
                </a:solidFill>
                <a:latin typeface="ＭＳ Ｐゴシック" charset="-128"/>
              </a:rPr>
              <a:t> （６）</a:t>
            </a:r>
            <a:r>
              <a:rPr kumimoji="0" lang="ja-JP" altLang="en-US" sz="2200">
                <a:solidFill>
                  <a:srgbClr val="000000"/>
                </a:solidFill>
                <a:latin typeface="ＭＳ Ｐゴシック" charset="-128"/>
              </a:rPr>
              <a:t>在宅がん医療総合診療料の引き上げ</a:t>
            </a:r>
            <a:endParaRPr lang="ja-JP" altLang="en-US" sz="2200">
              <a:solidFill>
                <a:srgbClr val="3366FF"/>
              </a:solidFill>
              <a:latin typeface="ＭＳ Ｐゴシック" charset="-128"/>
            </a:endParaRPr>
          </a:p>
          <a:p>
            <a:r>
              <a:rPr lang="ja-JP" altLang="en-US" sz="2600">
                <a:solidFill>
                  <a:srgbClr val="000000"/>
                </a:solidFill>
              </a:rPr>
              <a:t>８．外来リハビリテーションの評価</a:t>
            </a:r>
          </a:p>
          <a:p>
            <a:r>
              <a:rPr lang="ja-JP" altLang="en-US" sz="2600">
                <a:solidFill>
                  <a:srgbClr val="000000"/>
                </a:solidFill>
              </a:rPr>
              <a:t>９．その他</a:t>
            </a:r>
          </a:p>
          <a:p>
            <a:r>
              <a:rPr lang="ja-JP" altLang="en-US" sz="2200">
                <a:solidFill>
                  <a:srgbClr val="000000"/>
                </a:solidFill>
              </a:rPr>
              <a:t> （１）たばこ対策</a:t>
            </a:r>
          </a:p>
          <a:p>
            <a:r>
              <a:rPr lang="ja-JP" altLang="en-US" sz="2200">
                <a:solidFill>
                  <a:srgbClr val="000000"/>
                </a:solidFill>
              </a:rPr>
              <a:t> （２）明細書の無料発行の促進</a:t>
            </a:r>
          </a:p>
        </p:txBody>
      </p:sp>
      <p:sp>
        <p:nvSpPr>
          <p:cNvPr id="131075"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227B992B-545F-49CF-95B9-0E7818BA214A}" type="slidenum">
              <a:rPr lang="en-US" altLang="ja-JP" sz="1400">
                <a:solidFill>
                  <a:srgbClr val="000000"/>
                </a:solidFill>
              </a:rPr>
              <a:pPr algn="r"/>
              <a:t>62</a:t>
            </a:fld>
            <a:endParaRPr lang="en-US" altLang="ja-JP" sz="1400">
              <a:solidFill>
                <a:srgbClr val="000000"/>
              </a:solidFill>
            </a:endParaRPr>
          </a:p>
        </p:txBody>
      </p:sp>
    </p:spTree>
    <p:extLst>
      <p:ext uri="{BB962C8B-B14F-4D97-AF65-F5344CB8AC3E}">
        <p14:creationId xmlns:p14="http://schemas.microsoft.com/office/powerpoint/2010/main" xmlns="" val="928906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79388" y="765175"/>
            <a:ext cx="8740775" cy="6048375"/>
          </a:xfrm>
          <a:prstGeom prst="rect">
            <a:avLst/>
          </a:prstGeom>
          <a:solidFill>
            <a:srgbClr val="FFFFAF">
              <a:alpha val="49804"/>
            </a:srgbClr>
          </a:solidFill>
          <a:ln w="9525">
            <a:solidFill>
              <a:schemeClr val="tx1"/>
            </a:solidFill>
            <a:miter lim="800000"/>
            <a:headEnd/>
            <a:tailEnd/>
          </a:ln>
        </p:spPr>
        <p:txBody>
          <a:bodyPr tIns="180000"/>
          <a:lstStyle/>
          <a:p>
            <a:pPr>
              <a:lnSpc>
                <a:spcPts val="2100"/>
              </a:lnSpc>
              <a:spcBef>
                <a:spcPts val="0"/>
              </a:spcBef>
              <a:defRPr/>
            </a:pPr>
            <a:r>
              <a:rPr lang="ja-JP" altLang="en-US" b="1" u="sng" dirty="0">
                <a:solidFill>
                  <a:srgbClr val="000000"/>
                </a:solidFill>
                <a:latin typeface="Calibri" pitchFamily="34" charset="0"/>
                <a:ea typeface="ＭＳ Ｐゴシック"/>
              </a:rPr>
              <a:t> １．医療技術の評価及び再評価</a:t>
            </a:r>
            <a:endParaRPr lang="en-US" altLang="ja-JP" b="1" u="sng" dirty="0">
              <a:solidFill>
                <a:srgbClr val="000000"/>
              </a:solidFill>
              <a:latin typeface="Calibri" pitchFamily="34" charset="0"/>
              <a:ea typeface="ＭＳ Ｐゴシック"/>
            </a:endParaRPr>
          </a:p>
          <a:p>
            <a:pPr>
              <a:lnSpc>
                <a:spcPts val="2100"/>
              </a:lnSpc>
              <a:spcBef>
                <a:spcPts val="0"/>
              </a:spcBef>
              <a:defRPr/>
            </a:pPr>
            <a:r>
              <a:rPr lang="ja-JP" altLang="en-US" sz="2000" dirty="0">
                <a:solidFill>
                  <a:srgbClr val="000000"/>
                </a:solidFill>
                <a:latin typeface="Calibri" pitchFamily="34" charset="0"/>
                <a:ea typeface="ＭＳ Ｐゴシック"/>
              </a:rPr>
              <a:t>　</a:t>
            </a:r>
            <a:r>
              <a:rPr lang="ja-JP" altLang="en-US" sz="1600" dirty="0">
                <a:solidFill>
                  <a:prstClr val="black"/>
                </a:solidFill>
                <a:latin typeface="Calibri" pitchFamily="34" charset="0"/>
                <a:ea typeface="ＭＳ Ｐゴシック"/>
              </a:rPr>
              <a:t>医療技術の適正な評価の観点から、関係学会等から提出された提案書に基づき、医療技術評価分科会において検討を実施し、新しい医療技術１２８件を保険導入するとともに、既存技術１５０件について対象疾患の拡大や評価の引き上げ等を行う。</a:t>
            </a:r>
            <a:endParaRPr lang="en-US" altLang="ja-JP" sz="1600" dirty="0">
              <a:solidFill>
                <a:prstClr val="black"/>
              </a:solidFill>
              <a:latin typeface="Calibri" pitchFamily="34" charset="0"/>
              <a:ea typeface="ＭＳ Ｐゴシック"/>
            </a:endParaRPr>
          </a:p>
          <a:p>
            <a:pPr>
              <a:lnSpc>
                <a:spcPts val="1500"/>
              </a:lnSpc>
              <a:spcBef>
                <a:spcPts val="0"/>
              </a:spcBef>
              <a:defRPr/>
            </a:pPr>
            <a:r>
              <a:rPr lang="en-US" altLang="ja-JP" sz="1200" dirty="0">
                <a:solidFill>
                  <a:prstClr val="black"/>
                </a:solidFill>
                <a:latin typeface="Calibri" pitchFamily="34" charset="0"/>
                <a:ea typeface="ＭＳ Ｐゴシック"/>
              </a:rPr>
              <a:t>【</a:t>
            </a:r>
            <a:r>
              <a:rPr lang="ja-JP" altLang="en-US" sz="1200" dirty="0">
                <a:solidFill>
                  <a:prstClr val="black"/>
                </a:solidFill>
                <a:latin typeface="Calibri" pitchFamily="34" charset="0"/>
                <a:ea typeface="ＭＳ Ｐゴシック"/>
              </a:rPr>
              <a:t>評価の実施方法等</a:t>
            </a:r>
            <a:r>
              <a:rPr lang="en-US" altLang="ja-JP" sz="1200" dirty="0">
                <a:solidFill>
                  <a:prstClr val="black"/>
                </a:solidFill>
                <a:latin typeface="Calibri" pitchFamily="34" charset="0"/>
                <a:ea typeface="ＭＳ Ｐゴシック"/>
              </a:rPr>
              <a:t>】</a:t>
            </a:r>
          </a:p>
          <a:p>
            <a:pPr>
              <a:lnSpc>
                <a:spcPts val="1500"/>
              </a:lnSpc>
              <a:spcBef>
                <a:spcPts val="0"/>
              </a:spcBef>
              <a:defRPr/>
            </a:pPr>
            <a:r>
              <a:rPr lang="ja-JP" altLang="en-US" sz="1200" dirty="0">
                <a:solidFill>
                  <a:prstClr val="black"/>
                </a:solidFill>
                <a:latin typeface="Calibri" pitchFamily="34" charset="0"/>
                <a:ea typeface="ＭＳ Ｐゴシック"/>
              </a:rPr>
              <a:t>　①平成２３年２月下旬から６月末にかけ関係学会から９８５件（重複を含む）の提案書が提出</a:t>
            </a:r>
            <a:endParaRPr lang="en-US" altLang="ja-JP" sz="1200" dirty="0">
              <a:solidFill>
                <a:prstClr val="black"/>
              </a:solidFill>
              <a:latin typeface="Calibri" pitchFamily="34" charset="0"/>
              <a:ea typeface="ＭＳ Ｐゴシック"/>
            </a:endParaRPr>
          </a:p>
          <a:p>
            <a:pPr marL="266700" indent="-266700">
              <a:lnSpc>
                <a:spcPts val="1500"/>
              </a:lnSpc>
              <a:spcBef>
                <a:spcPts val="0"/>
              </a:spcBef>
              <a:defRPr/>
            </a:pPr>
            <a:r>
              <a:rPr lang="ja-JP" altLang="en-US" sz="1200" dirty="0">
                <a:solidFill>
                  <a:prstClr val="black"/>
                </a:solidFill>
                <a:latin typeface="Calibri" pitchFamily="34" charset="0"/>
                <a:ea typeface="ＭＳ Ｐゴシック"/>
              </a:rPr>
              <a:t>　②学会等のヒアリングや重複の確認を行い、基本診療料や管理料等を除いた技術について検討を実施</a:t>
            </a:r>
            <a:endParaRPr lang="en-US" altLang="ja-JP" sz="1200" dirty="0">
              <a:solidFill>
                <a:prstClr val="black"/>
              </a:solidFill>
              <a:latin typeface="Calibri" pitchFamily="34" charset="0"/>
              <a:ea typeface="ＭＳ Ｐゴシック"/>
            </a:endParaRPr>
          </a:p>
          <a:p>
            <a:pPr marL="266700" indent="-266700">
              <a:lnSpc>
                <a:spcPts val="1500"/>
              </a:lnSpc>
              <a:spcBef>
                <a:spcPts val="0"/>
              </a:spcBef>
              <a:defRPr/>
            </a:pPr>
            <a:r>
              <a:rPr lang="ja-JP" altLang="en-US" sz="1200" dirty="0">
                <a:solidFill>
                  <a:prstClr val="black"/>
                </a:solidFill>
                <a:latin typeface="Calibri" pitchFamily="34" charset="0"/>
                <a:ea typeface="ＭＳ Ｐゴシック"/>
              </a:rPr>
              <a:t>　③幅広い観点から評価が必要な技術、エビデンスが不十分と考えられる技術について、専門的観点も踏まえ、分野横断的な幅広い観点から評価を実施</a:t>
            </a:r>
            <a:endParaRPr lang="en-US" altLang="ja-JP" sz="1200" dirty="0">
              <a:solidFill>
                <a:prstClr val="black"/>
              </a:solidFill>
              <a:latin typeface="Calibri" pitchFamily="34" charset="0"/>
              <a:ea typeface="ＭＳ Ｐゴシック"/>
            </a:endParaRPr>
          </a:p>
          <a:p>
            <a:pPr>
              <a:lnSpc>
                <a:spcPts val="2100"/>
              </a:lnSpc>
              <a:spcBef>
                <a:spcPts val="0"/>
              </a:spcBef>
              <a:defRPr/>
            </a:pPr>
            <a:endParaRPr lang="en-US" altLang="ja-JP" dirty="0">
              <a:solidFill>
                <a:prstClr val="black"/>
              </a:solidFill>
              <a:latin typeface="Calibri" pitchFamily="34" charset="0"/>
              <a:ea typeface="ＭＳ Ｐゴシック"/>
            </a:endParaRPr>
          </a:p>
          <a:p>
            <a:pPr>
              <a:lnSpc>
                <a:spcPts val="2100"/>
              </a:lnSpc>
              <a:spcBef>
                <a:spcPts val="0"/>
              </a:spcBef>
              <a:defRPr/>
            </a:pPr>
            <a:endParaRPr lang="en-US" altLang="ja-JP" dirty="0">
              <a:solidFill>
                <a:prstClr val="black"/>
              </a:solidFill>
              <a:latin typeface="Calibri" pitchFamily="34" charset="0"/>
              <a:ea typeface="ＭＳ Ｐゴシック"/>
            </a:endParaRPr>
          </a:p>
          <a:p>
            <a:pPr>
              <a:lnSpc>
                <a:spcPts val="2100"/>
              </a:lnSpc>
              <a:spcBef>
                <a:spcPts val="0"/>
              </a:spcBef>
              <a:defRPr/>
            </a:pPr>
            <a:endParaRPr lang="en-US" altLang="ja-JP" dirty="0">
              <a:solidFill>
                <a:prstClr val="black"/>
              </a:solidFill>
              <a:latin typeface="Calibri" pitchFamily="34" charset="0"/>
              <a:ea typeface="ＭＳ Ｐゴシック"/>
            </a:endParaRPr>
          </a:p>
          <a:p>
            <a:pPr>
              <a:lnSpc>
                <a:spcPts val="2100"/>
              </a:lnSpc>
              <a:spcBef>
                <a:spcPts val="0"/>
              </a:spcBef>
              <a:defRPr/>
            </a:pPr>
            <a:endParaRPr lang="en-US" altLang="ja-JP" dirty="0">
              <a:solidFill>
                <a:prstClr val="black"/>
              </a:solidFill>
              <a:latin typeface="Calibri" pitchFamily="34" charset="0"/>
              <a:ea typeface="ＭＳ Ｐゴシック"/>
            </a:endParaRPr>
          </a:p>
          <a:p>
            <a:pPr>
              <a:lnSpc>
                <a:spcPts val="2100"/>
              </a:lnSpc>
              <a:spcBef>
                <a:spcPts val="0"/>
              </a:spcBef>
              <a:defRPr/>
            </a:pPr>
            <a:endParaRPr lang="en-US" altLang="ja-JP" dirty="0">
              <a:solidFill>
                <a:prstClr val="black"/>
              </a:solidFill>
              <a:latin typeface="Calibri" pitchFamily="34" charset="0"/>
              <a:ea typeface="ＭＳ Ｐゴシック"/>
            </a:endParaRPr>
          </a:p>
          <a:p>
            <a:pPr>
              <a:lnSpc>
                <a:spcPts val="2100"/>
              </a:lnSpc>
              <a:spcBef>
                <a:spcPts val="0"/>
              </a:spcBef>
              <a:defRPr/>
            </a:pPr>
            <a:endParaRPr lang="en-US" altLang="ja-JP" dirty="0">
              <a:solidFill>
                <a:prstClr val="black"/>
              </a:solidFill>
              <a:latin typeface="Calibri" pitchFamily="34" charset="0"/>
              <a:ea typeface="ＭＳ Ｐゴシック"/>
            </a:endParaRPr>
          </a:p>
          <a:p>
            <a:pPr>
              <a:lnSpc>
                <a:spcPts val="2100"/>
              </a:lnSpc>
              <a:spcBef>
                <a:spcPts val="0"/>
              </a:spcBef>
              <a:defRPr/>
            </a:pPr>
            <a:endParaRPr lang="en-US" altLang="ja-JP" dirty="0">
              <a:solidFill>
                <a:prstClr val="black"/>
              </a:solidFill>
              <a:latin typeface="Calibri" pitchFamily="34" charset="0"/>
              <a:ea typeface="ＭＳ Ｐゴシック"/>
            </a:endParaRPr>
          </a:p>
          <a:p>
            <a:pPr>
              <a:lnSpc>
                <a:spcPts val="1600"/>
              </a:lnSpc>
              <a:spcBef>
                <a:spcPts val="0"/>
              </a:spcBef>
              <a:defRPr/>
            </a:pPr>
            <a:r>
              <a:rPr lang="ja-JP" altLang="en-US" dirty="0">
                <a:solidFill>
                  <a:prstClr val="black"/>
                </a:solidFill>
                <a:latin typeface="Calibri" pitchFamily="34" charset="0"/>
                <a:ea typeface="ＭＳ Ｐゴシック"/>
              </a:rPr>
              <a:t>　　　　　　　</a:t>
            </a:r>
            <a:endParaRPr lang="en-US" altLang="ja-JP" dirty="0">
              <a:solidFill>
                <a:prstClr val="black"/>
              </a:solidFill>
              <a:latin typeface="ＭＳ Ｐゴシック" pitchFamily="50" charset="-128"/>
              <a:ea typeface="ＭＳ Ｐゴシック"/>
            </a:endParaRPr>
          </a:p>
          <a:p>
            <a:pPr>
              <a:lnSpc>
                <a:spcPts val="1800"/>
              </a:lnSpc>
              <a:spcBef>
                <a:spcPts val="0"/>
              </a:spcBef>
              <a:defRPr/>
            </a:pPr>
            <a:r>
              <a:rPr lang="ja-JP" altLang="en-US" sz="1600" dirty="0">
                <a:solidFill>
                  <a:prstClr val="black"/>
                </a:solidFill>
                <a:latin typeface="ＭＳ Ｐゴシック" pitchFamily="50" charset="-128"/>
                <a:ea typeface="ＭＳ Ｐゴシック"/>
              </a:rPr>
              <a:t>例）</a:t>
            </a:r>
            <a:endParaRPr lang="en-US" altLang="ja-JP" sz="1600" dirty="0">
              <a:solidFill>
                <a:prstClr val="black"/>
              </a:solidFill>
              <a:latin typeface="ＭＳ Ｐゴシック" pitchFamily="50" charset="-128"/>
              <a:ea typeface="ＭＳ Ｐゴシック"/>
            </a:endParaRPr>
          </a:p>
          <a:p>
            <a:pPr>
              <a:lnSpc>
                <a:spcPts val="1800"/>
              </a:lnSpc>
              <a:spcBef>
                <a:spcPts val="0"/>
              </a:spcBef>
              <a:defRPr/>
            </a:pPr>
            <a:r>
              <a:rPr lang="ja-JP" altLang="en-US" sz="1600" dirty="0">
                <a:solidFill>
                  <a:prstClr val="black"/>
                </a:solidFill>
                <a:latin typeface="ＭＳ Ｐゴシック" pitchFamily="50" charset="-128"/>
                <a:ea typeface="ＭＳ Ｐゴシック"/>
              </a:rPr>
              <a:t>・新規技術；コンベックス走査式超音波気管支鏡下針生検、内視鏡下蝶形骨洞手術など</a:t>
            </a:r>
            <a:endParaRPr lang="en-US" altLang="ja-JP" sz="1600" dirty="0">
              <a:solidFill>
                <a:prstClr val="black"/>
              </a:solidFill>
              <a:latin typeface="ＭＳ Ｐゴシック" pitchFamily="50" charset="-128"/>
              <a:ea typeface="ＭＳ Ｐゴシック"/>
            </a:endParaRPr>
          </a:p>
          <a:p>
            <a:pPr>
              <a:lnSpc>
                <a:spcPts val="1800"/>
              </a:lnSpc>
              <a:spcBef>
                <a:spcPts val="0"/>
              </a:spcBef>
              <a:defRPr/>
            </a:pPr>
            <a:r>
              <a:rPr lang="ja-JP" altLang="en-US" sz="1600" dirty="0">
                <a:solidFill>
                  <a:prstClr val="black"/>
                </a:solidFill>
                <a:latin typeface="ＭＳ Ｐゴシック" pitchFamily="50" charset="-128"/>
                <a:ea typeface="ＭＳ Ｐゴシック"/>
              </a:rPr>
              <a:t>・既存技術；血漿交換療法（血液型不適合肝移植に対するもの）、乳腺腫瘍画像ガイド下吸引術など</a:t>
            </a:r>
            <a:endParaRPr lang="en-US" altLang="ja-JP" sz="1600" dirty="0">
              <a:solidFill>
                <a:prstClr val="black"/>
              </a:solidFill>
              <a:latin typeface="ＭＳ Ｐゴシック" pitchFamily="50" charset="-128"/>
              <a:ea typeface="ＭＳ Ｐゴシック"/>
            </a:endParaRPr>
          </a:p>
          <a:p>
            <a:pPr>
              <a:lnSpc>
                <a:spcPts val="1800"/>
              </a:lnSpc>
              <a:spcBef>
                <a:spcPts val="0"/>
              </a:spcBef>
              <a:defRPr/>
            </a:pPr>
            <a:endParaRPr lang="en-US" altLang="ja-JP" sz="1200" b="1" u="sng" dirty="0">
              <a:solidFill>
                <a:srgbClr val="000000"/>
              </a:solidFill>
              <a:latin typeface="Calibri" pitchFamily="34" charset="0"/>
              <a:ea typeface="ＭＳ Ｐゴシック"/>
            </a:endParaRPr>
          </a:p>
          <a:p>
            <a:pPr marL="177800" indent="-177800">
              <a:lnSpc>
                <a:spcPts val="2100"/>
              </a:lnSpc>
              <a:spcBef>
                <a:spcPts val="0"/>
              </a:spcBef>
              <a:buFont typeface="Wingdings" pitchFamily="2" charset="2"/>
              <a:buChar char="Ø"/>
              <a:defRPr/>
            </a:pPr>
            <a:r>
              <a:rPr lang="ja-JP" altLang="en-US" b="1" u="sng" dirty="0">
                <a:solidFill>
                  <a:srgbClr val="000000"/>
                </a:solidFill>
                <a:latin typeface="Calibri" pitchFamily="34" charset="0"/>
                <a:ea typeface="ＭＳ Ｐゴシック"/>
              </a:rPr>
              <a:t> 胸腔鏡下・腹腔鏡下手術の保険導入</a:t>
            </a:r>
            <a:endParaRPr lang="en-US" altLang="ja-JP" b="1" u="sng" dirty="0">
              <a:solidFill>
                <a:srgbClr val="000000"/>
              </a:solidFill>
              <a:latin typeface="Calibri" pitchFamily="34" charset="0"/>
              <a:ea typeface="ＭＳ Ｐゴシック"/>
            </a:endParaRPr>
          </a:p>
          <a:p>
            <a:pPr>
              <a:lnSpc>
                <a:spcPts val="2100"/>
              </a:lnSpc>
              <a:spcBef>
                <a:spcPts val="0"/>
              </a:spcBef>
              <a:defRPr/>
            </a:pPr>
            <a:r>
              <a:rPr lang="ja-JP" altLang="en-US" sz="1600" dirty="0">
                <a:solidFill>
                  <a:prstClr val="black"/>
                </a:solidFill>
                <a:latin typeface="Calibri" pitchFamily="34" charset="0"/>
                <a:ea typeface="ＭＳ Ｐゴシック"/>
              </a:rPr>
              <a:t>　　腹腔鏡等を用いた手術の普及状況や有用性等を踏まえ、難易度等を勘案し、一定の要件を満たす３７手術を保険導入するとともに、安全性の観点から、施設基準の見直しを行う。</a:t>
            </a:r>
            <a:endParaRPr lang="en-US" altLang="ja-JP" sz="1600" dirty="0">
              <a:solidFill>
                <a:prstClr val="black"/>
              </a:solidFill>
              <a:latin typeface="ＭＳ Ｐゴシック" pitchFamily="50" charset="-128"/>
              <a:ea typeface="ＭＳ Ｐゴシック"/>
            </a:endParaRPr>
          </a:p>
        </p:txBody>
      </p:sp>
      <p:sp>
        <p:nvSpPr>
          <p:cNvPr id="2052" name="Rectangle 36"/>
          <p:cNvSpPr>
            <a:spLocks noChangeArrowheads="1"/>
          </p:cNvSpPr>
          <p:nvPr/>
        </p:nvSpPr>
        <p:spPr bwMode="auto">
          <a:xfrm>
            <a:off x="179388" y="549275"/>
            <a:ext cx="3168650" cy="3587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spcBef>
                <a:spcPct val="20000"/>
              </a:spcBef>
              <a:defRPr/>
            </a:pPr>
            <a:r>
              <a:rPr lang="ja-JP" altLang="en-US">
                <a:solidFill>
                  <a:srgbClr val="000000"/>
                </a:solidFill>
                <a:latin typeface="Calibri" pitchFamily="34" charset="0"/>
              </a:rPr>
              <a:t>医療技術評価分科会での検討</a:t>
            </a:r>
          </a:p>
        </p:txBody>
      </p:sp>
      <p:grpSp>
        <p:nvGrpSpPr>
          <p:cNvPr id="133123" name="グループ化 2055"/>
          <p:cNvGrpSpPr>
            <a:grpSpLocks/>
          </p:cNvGrpSpPr>
          <p:nvPr/>
        </p:nvGrpSpPr>
        <p:grpSpPr bwMode="auto">
          <a:xfrm>
            <a:off x="563563" y="3068638"/>
            <a:ext cx="7466012" cy="2016125"/>
            <a:chOff x="563792" y="2996952"/>
            <a:chExt cx="7464592" cy="2016225"/>
          </a:xfrm>
        </p:grpSpPr>
        <p:sp>
          <p:nvSpPr>
            <p:cNvPr id="7" name="角丸四角形 6"/>
            <p:cNvSpPr/>
            <p:nvPr/>
          </p:nvSpPr>
          <p:spPr bwMode="auto">
            <a:xfrm>
              <a:off x="563792" y="2996952"/>
              <a:ext cx="1055486" cy="1262125"/>
            </a:xfrm>
            <a:prstGeom prst="roundRect">
              <a:avLst/>
            </a:prstGeom>
          </p:spPr>
          <p:style>
            <a:lnRef idx="1">
              <a:schemeClr val="accent6"/>
            </a:lnRef>
            <a:fillRef idx="2">
              <a:schemeClr val="accent6"/>
            </a:fillRef>
            <a:effectRef idx="1">
              <a:schemeClr val="accent6"/>
            </a:effectRef>
            <a:fontRef idx="minor">
              <a:schemeClr val="dk1"/>
            </a:fontRef>
          </p:style>
          <p:txBody>
            <a:bodyPr lIns="0" tIns="0" rIns="0" bIns="0" anchor="ctr"/>
            <a:lstStyle/>
            <a:p>
              <a:pPr algn="ctr" fontAlgn="auto">
                <a:spcBef>
                  <a:spcPts val="0"/>
                </a:spcBef>
                <a:spcAft>
                  <a:spcPts val="0"/>
                </a:spcAft>
                <a:defRPr/>
              </a:pPr>
              <a:r>
                <a:rPr lang="ja-JP" altLang="en-US" sz="800" b="1" dirty="0">
                  <a:solidFill>
                    <a:srgbClr val="000000"/>
                  </a:solidFill>
                  <a:latin typeface="ＭＳ ゴシック" pitchFamily="49" charset="-128"/>
                  <a:ea typeface="ＭＳ ゴシック" pitchFamily="49" charset="-128"/>
                </a:rPr>
                <a:t>関係学会等からの提案書</a:t>
              </a:r>
              <a:endParaRPr lang="en-US" altLang="ja-JP" sz="800" b="1" dirty="0">
                <a:solidFill>
                  <a:srgbClr val="000000"/>
                </a:solidFill>
                <a:latin typeface="ＭＳ ゴシック" pitchFamily="49" charset="-128"/>
                <a:ea typeface="ＭＳ ゴシック" pitchFamily="49" charset="-128"/>
              </a:endParaRPr>
            </a:p>
            <a:p>
              <a:pPr algn="ctr" fontAlgn="auto">
                <a:spcBef>
                  <a:spcPts val="0"/>
                </a:spcBef>
                <a:spcAft>
                  <a:spcPts val="0"/>
                </a:spcAft>
                <a:defRPr/>
              </a:pPr>
              <a:r>
                <a:rPr lang="ja-JP" altLang="en-US" sz="800" b="1" dirty="0">
                  <a:solidFill>
                    <a:srgbClr val="000000"/>
                  </a:solidFill>
                  <a:latin typeface="ＭＳ ゴシック" pitchFamily="49" charset="-128"/>
                  <a:ea typeface="ＭＳ ゴシック" pitchFamily="49" charset="-128"/>
                </a:rPr>
                <a:t>７９３件</a:t>
              </a:r>
              <a:endParaRPr lang="en-US" altLang="ja-JP" sz="800" b="1" dirty="0">
                <a:solidFill>
                  <a:srgbClr val="000000"/>
                </a:solidFill>
                <a:latin typeface="ＭＳ ゴシック" pitchFamily="49" charset="-128"/>
                <a:ea typeface="ＭＳ ゴシック" pitchFamily="49" charset="-128"/>
              </a:endParaRPr>
            </a:p>
            <a:p>
              <a:pPr algn="ctr" fontAlgn="auto">
                <a:spcBef>
                  <a:spcPts val="0"/>
                </a:spcBef>
                <a:spcAft>
                  <a:spcPts val="0"/>
                </a:spcAft>
                <a:defRPr/>
              </a:pPr>
              <a:endParaRPr lang="en-US" altLang="ja-JP" sz="800" dirty="0">
                <a:solidFill>
                  <a:srgbClr val="000000"/>
                </a:solidFill>
                <a:latin typeface="ＭＳ ゴシック" pitchFamily="49" charset="-128"/>
                <a:ea typeface="ＭＳ ゴシック" pitchFamily="49" charset="-128"/>
              </a:endParaRPr>
            </a:p>
            <a:p>
              <a:pPr algn="ctr" fontAlgn="auto">
                <a:spcBef>
                  <a:spcPts val="0"/>
                </a:spcBef>
                <a:spcAft>
                  <a:spcPts val="0"/>
                </a:spcAft>
                <a:defRPr/>
              </a:pPr>
              <a:r>
                <a:rPr lang="ja-JP" altLang="en-US" sz="800" b="1" dirty="0">
                  <a:solidFill>
                    <a:srgbClr val="000000"/>
                  </a:solidFill>
                  <a:latin typeface="ＭＳ ゴシック" pitchFamily="49" charset="-128"/>
                  <a:ea typeface="ＭＳ ゴシック" pitchFamily="49" charset="-128"/>
                </a:rPr>
                <a:t>（重複を含め</a:t>
              </a:r>
              <a:endParaRPr lang="en-US" altLang="ja-JP" sz="800" b="1" dirty="0">
                <a:solidFill>
                  <a:srgbClr val="000000"/>
                </a:solidFill>
                <a:latin typeface="ＭＳ ゴシック" pitchFamily="49" charset="-128"/>
                <a:ea typeface="ＭＳ ゴシック" pitchFamily="49" charset="-128"/>
              </a:endParaRPr>
            </a:p>
            <a:p>
              <a:pPr algn="ctr" fontAlgn="auto">
                <a:spcBef>
                  <a:spcPts val="0"/>
                </a:spcBef>
                <a:spcAft>
                  <a:spcPts val="0"/>
                </a:spcAft>
                <a:defRPr/>
              </a:pPr>
              <a:r>
                <a:rPr lang="ja-JP" altLang="en-US" sz="800" b="1" dirty="0">
                  <a:solidFill>
                    <a:srgbClr val="000000"/>
                  </a:solidFill>
                  <a:latin typeface="ＭＳ ゴシック" pitchFamily="49" charset="-128"/>
                  <a:ea typeface="ＭＳ ゴシック" pitchFamily="49" charset="-128"/>
                </a:rPr>
                <a:t>９８５件）</a:t>
              </a:r>
              <a:endParaRPr lang="en-US" altLang="ja-JP" sz="800" b="1" dirty="0">
                <a:solidFill>
                  <a:srgbClr val="000000"/>
                </a:solidFill>
                <a:latin typeface="ＭＳ ゴシック" pitchFamily="49" charset="-128"/>
                <a:ea typeface="ＭＳ ゴシック" pitchFamily="49" charset="-128"/>
              </a:endParaRPr>
            </a:p>
          </p:txBody>
        </p:sp>
        <p:sp>
          <p:nvSpPr>
            <p:cNvPr id="8" name="角丸四角形 7"/>
            <p:cNvSpPr/>
            <p:nvPr/>
          </p:nvSpPr>
          <p:spPr bwMode="auto">
            <a:xfrm>
              <a:off x="2844595" y="2996952"/>
              <a:ext cx="1693541" cy="703297"/>
            </a:xfrm>
            <a:prstGeom prst="roundRect">
              <a:avLst>
                <a:gd name="adj" fmla="val 8418"/>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fontAlgn="auto">
                <a:spcBef>
                  <a:spcPts val="0"/>
                </a:spcBef>
                <a:spcAft>
                  <a:spcPts val="0"/>
                </a:spcAft>
                <a:defRPr/>
              </a:pPr>
              <a:r>
                <a:rPr lang="en-US" altLang="ja-JP" sz="800" b="1" dirty="0">
                  <a:solidFill>
                    <a:srgbClr val="000000"/>
                  </a:solidFill>
                  <a:latin typeface="ＭＳ ゴシック" pitchFamily="49" charset="-128"/>
                  <a:ea typeface="ＭＳ ゴシック" pitchFamily="49" charset="-128"/>
                </a:rPr>
                <a:t>【</a:t>
              </a:r>
              <a:r>
                <a:rPr lang="ja-JP" altLang="en-US" sz="800" b="1" dirty="0">
                  <a:solidFill>
                    <a:srgbClr val="000000"/>
                  </a:solidFill>
                  <a:latin typeface="ＭＳ ゴシック" pitchFamily="49" charset="-128"/>
                  <a:ea typeface="ＭＳ ゴシック" pitchFamily="49" charset="-128"/>
                </a:rPr>
                <a:t>幅広い観点から</a:t>
              </a:r>
              <a:endParaRPr lang="en-US" altLang="ja-JP" sz="800" b="1" dirty="0">
                <a:solidFill>
                  <a:srgbClr val="000000"/>
                </a:solidFill>
                <a:latin typeface="ＭＳ ゴシック" pitchFamily="49" charset="-128"/>
                <a:ea typeface="ＭＳ ゴシック" pitchFamily="49" charset="-128"/>
              </a:endParaRPr>
            </a:p>
            <a:p>
              <a:pPr algn="ctr" fontAlgn="auto">
                <a:spcBef>
                  <a:spcPts val="0"/>
                </a:spcBef>
                <a:spcAft>
                  <a:spcPts val="0"/>
                </a:spcAft>
                <a:defRPr/>
              </a:pPr>
              <a:r>
                <a:rPr lang="ja-JP" altLang="en-US" sz="800" b="1" dirty="0">
                  <a:solidFill>
                    <a:srgbClr val="000000"/>
                  </a:solidFill>
                  <a:latin typeface="ＭＳ ゴシック" pitchFamily="49" charset="-128"/>
                  <a:ea typeface="ＭＳ ゴシック" pitchFamily="49" charset="-128"/>
                </a:rPr>
                <a:t>評価が必要な技術</a:t>
              </a:r>
              <a:r>
                <a:rPr lang="en-US" altLang="ja-JP" sz="800" b="1" dirty="0">
                  <a:solidFill>
                    <a:srgbClr val="000000"/>
                  </a:solidFill>
                  <a:latin typeface="ＭＳ ゴシック" pitchFamily="49" charset="-128"/>
                  <a:ea typeface="ＭＳ ゴシック" pitchFamily="49" charset="-128"/>
                </a:rPr>
                <a:t>】</a:t>
              </a:r>
            </a:p>
            <a:p>
              <a:pPr algn="ctr" fontAlgn="auto">
                <a:spcBef>
                  <a:spcPts val="0"/>
                </a:spcBef>
                <a:spcAft>
                  <a:spcPts val="0"/>
                </a:spcAft>
                <a:defRPr/>
              </a:pPr>
              <a:r>
                <a:rPr lang="ja-JP" altLang="en-US" sz="800" b="1" dirty="0">
                  <a:solidFill>
                    <a:srgbClr val="000000"/>
                  </a:solidFill>
                  <a:latin typeface="ＭＳ ゴシック" pitchFamily="49" charset="-128"/>
                  <a:ea typeface="ＭＳ ゴシック" pitchFamily="49" charset="-128"/>
                </a:rPr>
                <a:t>５６４件</a:t>
              </a:r>
              <a:endParaRPr lang="en-US" altLang="ja-JP" sz="800" b="1" dirty="0">
                <a:solidFill>
                  <a:srgbClr val="000000"/>
                </a:solidFill>
                <a:latin typeface="ＭＳ ゴシック" pitchFamily="49" charset="-128"/>
                <a:ea typeface="ＭＳ ゴシック" pitchFamily="49" charset="-128"/>
              </a:endParaRPr>
            </a:p>
            <a:p>
              <a:pPr algn="ctr" fontAlgn="auto">
                <a:spcBef>
                  <a:spcPts val="0"/>
                </a:spcBef>
                <a:spcAft>
                  <a:spcPts val="0"/>
                </a:spcAft>
                <a:defRPr/>
              </a:pPr>
              <a:r>
                <a:rPr lang="ja-JP" altLang="en-US" sz="800" dirty="0">
                  <a:solidFill>
                    <a:srgbClr val="000000"/>
                  </a:solidFill>
                  <a:latin typeface="ＭＳ ゴシック" pitchFamily="49" charset="-128"/>
                  <a:ea typeface="ＭＳ ゴシック" pitchFamily="49" charset="-128"/>
                </a:rPr>
                <a:t>（新規技術　２６３件）</a:t>
              </a:r>
              <a:endParaRPr lang="en-US" altLang="ja-JP" sz="800" dirty="0">
                <a:solidFill>
                  <a:srgbClr val="000000"/>
                </a:solidFill>
                <a:latin typeface="ＭＳ ゴシック" pitchFamily="49" charset="-128"/>
                <a:ea typeface="ＭＳ ゴシック" pitchFamily="49" charset="-128"/>
              </a:endParaRPr>
            </a:p>
            <a:p>
              <a:pPr algn="ctr">
                <a:defRPr/>
              </a:pPr>
              <a:r>
                <a:rPr lang="ja-JP" altLang="en-US" sz="800" dirty="0">
                  <a:solidFill>
                    <a:srgbClr val="000000"/>
                  </a:solidFill>
                  <a:latin typeface="ＭＳ ゴシック" pitchFamily="49" charset="-128"/>
                  <a:ea typeface="ＭＳ ゴシック" pitchFamily="49" charset="-128"/>
                </a:rPr>
                <a:t>（既存技術　３０１件</a:t>
              </a:r>
              <a:r>
                <a:rPr lang="en-US" altLang="ja-JP" sz="800" dirty="0">
                  <a:solidFill>
                    <a:srgbClr val="000000"/>
                  </a:solidFill>
                  <a:latin typeface="ＭＳ ゴシック" pitchFamily="49" charset="-128"/>
                  <a:ea typeface="ＭＳ ゴシック" pitchFamily="49" charset="-128"/>
                </a:rPr>
                <a:t>)</a:t>
              </a:r>
            </a:p>
          </p:txBody>
        </p:sp>
        <p:sp>
          <p:nvSpPr>
            <p:cNvPr id="9" name="角丸四角形 8"/>
            <p:cNvSpPr/>
            <p:nvPr/>
          </p:nvSpPr>
          <p:spPr bwMode="auto">
            <a:xfrm>
              <a:off x="2855706" y="3789153"/>
              <a:ext cx="1720523" cy="541365"/>
            </a:xfrm>
            <a:prstGeom prst="roundRect">
              <a:avLst>
                <a:gd name="adj" fmla="val 8233"/>
              </a:avLst>
            </a:prstGeom>
            <a:ln>
              <a:prstDash val="solid"/>
            </a:ln>
          </p:spPr>
          <p:style>
            <a:lnRef idx="1">
              <a:schemeClr val="accent5"/>
            </a:lnRef>
            <a:fillRef idx="2">
              <a:schemeClr val="accent5"/>
            </a:fillRef>
            <a:effectRef idx="1">
              <a:schemeClr val="accent5"/>
            </a:effectRef>
            <a:fontRef idx="minor">
              <a:schemeClr val="dk1"/>
            </a:fontRef>
          </p:style>
          <p:txBody>
            <a:bodyPr lIns="0" tIns="0" rIns="0" bIns="0" anchor="ctr"/>
            <a:lstStyle/>
            <a:p>
              <a:pPr algn="ctr" fontAlgn="auto">
                <a:spcBef>
                  <a:spcPts val="0"/>
                </a:spcBef>
                <a:spcAft>
                  <a:spcPts val="0"/>
                </a:spcAft>
                <a:defRPr/>
              </a:pPr>
              <a:r>
                <a:rPr lang="en-US" altLang="ja-JP" sz="800" b="1" dirty="0">
                  <a:solidFill>
                    <a:srgbClr val="000000"/>
                  </a:solidFill>
                  <a:latin typeface="ＭＳ ゴシック" pitchFamily="49" charset="-128"/>
                  <a:ea typeface="ＭＳ ゴシック" pitchFamily="49" charset="-128"/>
                </a:rPr>
                <a:t>【</a:t>
              </a:r>
              <a:r>
                <a:rPr lang="ja-JP" altLang="en-US" sz="800" b="1" dirty="0">
                  <a:solidFill>
                    <a:srgbClr val="000000"/>
                  </a:solidFill>
                  <a:latin typeface="ＭＳ ゴシック" pitchFamily="49" charset="-128"/>
                  <a:ea typeface="ＭＳ ゴシック" pitchFamily="49" charset="-128"/>
                </a:rPr>
                <a:t>エビデンスが不十分</a:t>
              </a:r>
              <a:endParaRPr lang="en-US" altLang="ja-JP" sz="800" b="1" dirty="0">
                <a:solidFill>
                  <a:srgbClr val="000000"/>
                </a:solidFill>
                <a:latin typeface="ＭＳ ゴシック" pitchFamily="49" charset="-128"/>
                <a:ea typeface="ＭＳ ゴシック" pitchFamily="49" charset="-128"/>
              </a:endParaRPr>
            </a:p>
            <a:p>
              <a:pPr algn="ctr" fontAlgn="auto">
                <a:spcBef>
                  <a:spcPts val="0"/>
                </a:spcBef>
                <a:spcAft>
                  <a:spcPts val="0"/>
                </a:spcAft>
                <a:defRPr/>
              </a:pPr>
              <a:r>
                <a:rPr lang="ja-JP" altLang="en-US" sz="800" b="1" dirty="0">
                  <a:solidFill>
                    <a:srgbClr val="000000"/>
                  </a:solidFill>
                  <a:latin typeface="ＭＳ ゴシック" pitchFamily="49" charset="-128"/>
                  <a:ea typeface="ＭＳ ゴシック" pitchFamily="49" charset="-128"/>
                </a:rPr>
                <a:t>と考えられる技術</a:t>
              </a:r>
              <a:r>
                <a:rPr lang="en-US" altLang="ja-JP" sz="800" b="1" dirty="0">
                  <a:solidFill>
                    <a:srgbClr val="000000"/>
                  </a:solidFill>
                  <a:latin typeface="ＭＳ ゴシック" pitchFamily="49" charset="-128"/>
                  <a:ea typeface="ＭＳ ゴシック" pitchFamily="49" charset="-128"/>
                </a:rPr>
                <a:t>】</a:t>
              </a:r>
            </a:p>
            <a:p>
              <a:pPr algn="ctr" fontAlgn="auto">
                <a:spcBef>
                  <a:spcPts val="0"/>
                </a:spcBef>
                <a:spcAft>
                  <a:spcPts val="0"/>
                </a:spcAft>
                <a:defRPr/>
              </a:pPr>
              <a:r>
                <a:rPr lang="ja-JP" altLang="en-US" sz="800" b="1" dirty="0">
                  <a:solidFill>
                    <a:srgbClr val="000000"/>
                  </a:solidFill>
                  <a:latin typeface="ＭＳ ゴシック" pitchFamily="49" charset="-128"/>
                  <a:ea typeface="ＭＳ ゴシック" pitchFamily="49" charset="-128"/>
                </a:rPr>
                <a:t>１０３件</a:t>
              </a:r>
              <a:r>
                <a:rPr lang="ja-JP" altLang="en-US" sz="800" dirty="0">
                  <a:solidFill>
                    <a:srgbClr val="000000"/>
                  </a:solidFill>
                  <a:latin typeface="ＭＳ ゴシック" pitchFamily="49" charset="-128"/>
                  <a:ea typeface="ＭＳ ゴシック" pitchFamily="49" charset="-128"/>
                </a:rPr>
                <a:t>　</a:t>
              </a:r>
              <a:endParaRPr lang="en-US" altLang="ja-JP" sz="800" dirty="0">
                <a:solidFill>
                  <a:srgbClr val="000000"/>
                </a:solidFill>
                <a:latin typeface="ＭＳ ゴシック" pitchFamily="49" charset="-128"/>
                <a:ea typeface="ＭＳ ゴシック" pitchFamily="49" charset="-128"/>
              </a:endParaRPr>
            </a:p>
          </p:txBody>
        </p:sp>
        <p:sp>
          <p:nvSpPr>
            <p:cNvPr id="10" name="角丸四角形 9"/>
            <p:cNvSpPr/>
            <p:nvPr/>
          </p:nvSpPr>
          <p:spPr bwMode="auto">
            <a:xfrm>
              <a:off x="6015817" y="2996952"/>
              <a:ext cx="1725285" cy="703297"/>
            </a:xfrm>
            <a:prstGeom prst="roundRect">
              <a:avLst/>
            </a:prstGeom>
          </p:spPr>
          <p:style>
            <a:lnRef idx="1">
              <a:schemeClr val="accent4"/>
            </a:lnRef>
            <a:fillRef idx="2">
              <a:schemeClr val="accent4"/>
            </a:fillRef>
            <a:effectRef idx="1">
              <a:schemeClr val="accent4"/>
            </a:effectRef>
            <a:fontRef idx="minor">
              <a:schemeClr val="dk1"/>
            </a:fontRef>
          </p:style>
          <p:txBody>
            <a:bodyPr bIns="0" anchor="ctr"/>
            <a:lstStyle/>
            <a:p>
              <a:pPr algn="ctr" fontAlgn="auto">
                <a:spcBef>
                  <a:spcPts val="0"/>
                </a:spcBef>
                <a:spcAft>
                  <a:spcPts val="0"/>
                </a:spcAft>
                <a:defRPr/>
              </a:pPr>
              <a:r>
                <a:rPr lang="en-US" altLang="ja-JP" sz="800" b="1" dirty="0">
                  <a:solidFill>
                    <a:srgbClr val="000000"/>
                  </a:solidFill>
                  <a:latin typeface="ＭＳ ゴシック" pitchFamily="49" charset="-128"/>
                  <a:ea typeface="ＭＳ ゴシック" pitchFamily="49" charset="-128"/>
                </a:rPr>
                <a:t>【</a:t>
              </a:r>
              <a:r>
                <a:rPr lang="ja-JP" altLang="en-US" sz="800" b="1" dirty="0">
                  <a:solidFill>
                    <a:srgbClr val="000000"/>
                  </a:solidFill>
                  <a:latin typeface="ＭＳ ゴシック" pitchFamily="49" charset="-128"/>
                  <a:ea typeface="ＭＳ ゴシック" pitchFamily="49" charset="-128"/>
                </a:rPr>
                <a:t>価を行う優先度が高いと考えられる技術</a:t>
              </a:r>
              <a:r>
                <a:rPr lang="en-US" altLang="ja-JP" sz="800" b="1" dirty="0">
                  <a:solidFill>
                    <a:srgbClr val="000000"/>
                  </a:solidFill>
                  <a:latin typeface="ＭＳ ゴシック" pitchFamily="49" charset="-128"/>
                  <a:ea typeface="ＭＳ ゴシック" pitchFamily="49" charset="-128"/>
                </a:rPr>
                <a:t>】</a:t>
              </a:r>
              <a:r>
                <a:rPr lang="ja-JP" altLang="en-US" sz="800" b="1" dirty="0">
                  <a:solidFill>
                    <a:srgbClr val="000000"/>
                  </a:solidFill>
                  <a:latin typeface="ＭＳ ゴシック" pitchFamily="49" charset="-128"/>
                  <a:ea typeface="ＭＳ ゴシック" pitchFamily="49" charset="-128"/>
                </a:rPr>
                <a:t>２７８件</a:t>
              </a:r>
              <a:endParaRPr lang="en-US" altLang="ja-JP" sz="800" b="1" dirty="0">
                <a:solidFill>
                  <a:srgbClr val="000000"/>
                </a:solidFill>
                <a:latin typeface="ＭＳ ゴシック" pitchFamily="49" charset="-128"/>
                <a:ea typeface="ＭＳ ゴシック" pitchFamily="49" charset="-128"/>
              </a:endParaRPr>
            </a:p>
            <a:p>
              <a:pPr algn="ctr" fontAlgn="auto">
                <a:spcBef>
                  <a:spcPts val="0"/>
                </a:spcBef>
                <a:spcAft>
                  <a:spcPts val="0"/>
                </a:spcAft>
                <a:defRPr/>
              </a:pPr>
              <a:r>
                <a:rPr lang="ja-JP" altLang="en-US" sz="800" b="1" dirty="0">
                  <a:solidFill>
                    <a:srgbClr val="000000"/>
                  </a:solidFill>
                  <a:latin typeface="ＭＳ ゴシック" pitchFamily="49" charset="-128"/>
                  <a:ea typeface="ＭＳ ゴシック" pitchFamily="49" charset="-128"/>
                </a:rPr>
                <a:t>（新規技術１２８件）</a:t>
              </a:r>
              <a:endParaRPr lang="en-US" altLang="ja-JP" sz="800" b="1" dirty="0">
                <a:solidFill>
                  <a:srgbClr val="000000"/>
                </a:solidFill>
                <a:latin typeface="ＭＳ ゴシック" pitchFamily="49" charset="-128"/>
                <a:ea typeface="ＭＳ ゴシック" pitchFamily="49" charset="-128"/>
              </a:endParaRPr>
            </a:p>
            <a:p>
              <a:pPr algn="ctr" fontAlgn="auto">
                <a:spcBef>
                  <a:spcPts val="0"/>
                </a:spcBef>
                <a:spcAft>
                  <a:spcPts val="0"/>
                </a:spcAft>
                <a:defRPr/>
              </a:pPr>
              <a:r>
                <a:rPr lang="ja-JP" altLang="en-US" sz="800" b="1" dirty="0">
                  <a:solidFill>
                    <a:srgbClr val="000000"/>
                  </a:solidFill>
                  <a:latin typeface="ＭＳ ゴシック" pitchFamily="49" charset="-128"/>
                  <a:ea typeface="ＭＳ ゴシック" pitchFamily="49" charset="-128"/>
                </a:rPr>
                <a:t>（既存技術１５０件）</a:t>
              </a:r>
              <a:endParaRPr lang="en-US" altLang="ja-JP" sz="800" b="1" dirty="0">
                <a:solidFill>
                  <a:srgbClr val="000000"/>
                </a:solidFill>
                <a:latin typeface="ＭＳ ゴシック" pitchFamily="49" charset="-128"/>
                <a:ea typeface="ＭＳ ゴシック" pitchFamily="49" charset="-128"/>
              </a:endParaRPr>
            </a:p>
          </p:txBody>
        </p:sp>
        <p:sp>
          <p:nvSpPr>
            <p:cNvPr id="11" name="角丸四角形 10"/>
            <p:cNvSpPr/>
            <p:nvPr/>
          </p:nvSpPr>
          <p:spPr bwMode="auto">
            <a:xfrm>
              <a:off x="6012642" y="3789153"/>
              <a:ext cx="1723697" cy="719174"/>
            </a:xfrm>
            <a:prstGeom prst="roundRect">
              <a:avLst>
                <a:gd name="adj" fmla="val 9694"/>
              </a:avLst>
            </a:prstGeom>
          </p:spPr>
          <p:style>
            <a:lnRef idx="1">
              <a:schemeClr val="accent1"/>
            </a:lnRef>
            <a:fillRef idx="2">
              <a:schemeClr val="accent1"/>
            </a:fillRef>
            <a:effectRef idx="1">
              <a:schemeClr val="accent1"/>
            </a:effectRef>
            <a:fontRef idx="minor">
              <a:schemeClr val="dk1"/>
            </a:fontRef>
          </p:style>
          <p:txBody>
            <a:bodyPr lIns="0" rIns="0" bIns="0" anchor="ctr"/>
            <a:lstStyle/>
            <a:p>
              <a:pPr algn="ctr">
                <a:defRPr/>
              </a:pPr>
              <a:r>
                <a:rPr lang="en-US" altLang="ja-JP" sz="800" b="1" dirty="0">
                  <a:solidFill>
                    <a:srgbClr val="000000"/>
                  </a:solidFill>
                  <a:latin typeface="ＭＳ ゴシック" pitchFamily="49" charset="-128"/>
                  <a:ea typeface="ＭＳ ゴシック" pitchFamily="49" charset="-128"/>
                </a:rPr>
                <a:t>【</a:t>
              </a:r>
              <a:r>
                <a:rPr lang="ja-JP" altLang="en-US" sz="800" b="1" dirty="0">
                  <a:solidFill>
                    <a:srgbClr val="000000"/>
                  </a:solidFill>
                  <a:latin typeface="ＭＳ ゴシック" pitchFamily="49" charset="-128"/>
                  <a:ea typeface="ＭＳ ゴシック" pitchFamily="49" charset="-128"/>
                </a:rPr>
                <a:t>今回改定では対応を</a:t>
              </a:r>
              <a:endParaRPr lang="en-US" altLang="ja-JP" sz="800" b="1" dirty="0">
                <a:solidFill>
                  <a:srgbClr val="000000"/>
                </a:solidFill>
                <a:latin typeface="ＭＳ ゴシック" pitchFamily="49" charset="-128"/>
                <a:ea typeface="ＭＳ ゴシック" pitchFamily="49" charset="-128"/>
              </a:endParaRPr>
            </a:p>
            <a:p>
              <a:pPr algn="ctr">
                <a:defRPr/>
              </a:pPr>
              <a:r>
                <a:rPr lang="ja-JP" altLang="en-US" sz="800" b="1" dirty="0">
                  <a:solidFill>
                    <a:srgbClr val="000000"/>
                  </a:solidFill>
                  <a:latin typeface="ＭＳ ゴシック" pitchFamily="49" charset="-128"/>
                  <a:ea typeface="ＭＳ ゴシック" pitchFamily="49" charset="-128"/>
                </a:rPr>
                <a:t>行わない技術</a:t>
              </a:r>
              <a:r>
                <a:rPr lang="en-US" altLang="ja-JP" sz="800" b="1" dirty="0">
                  <a:solidFill>
                    <a:srgbClr val="000000"/>
                  </a:solidFill>
                  <a:latin typeface="ＭＳ ゴシック" pitchFamily="49" charset="-128"/>
                  <a:ea typeface="ＭＳ ゴシック" pitchFamily="49" charset="-128"/>
                </a:rPr>
                <a:t>】</a:t>
              </a:r>
            </a:p>
            <a:p>
              <a:pPr algn="ctr">
                <a:defRPr/>
              </a:pPr>
              <a:r>
                <a:rPr lang="ja-JP" altLang="en-US" sz="800" b="1" dirty="0">
                  <a:solidFill>
                    <a:srgbClr val="000000"/>
                  </a:solidFill>
                  <a:latin typeface="ＭＳ ゴシック" pitchFamily="49" charset="-128"/>
                  <a:ea typeface="ＭＳ ゴシック" pitchFamily="49" charset="-128"/>
                </a:rPr>
                <a:t>３３９件</a:t>
              </a:r>
              <a:endParaRPr lang="en-US" altLang="ja-JP" sz="800" b="1" dirty="0">
                <a:solidFill>
                  <a:srgbClr val="000000"/>
                </a:solidFill>
                <a:latin typeface="ＭＳ ゴシック" pitchFamily="49" charset="-128"/>
                <a:ea typeface="ＭＳ ゴシック" pitchFamily="49" charset="-128"/>
              </a:endParaRPr>
            </a:p>
            <a:p>
              <a:pPr algn="ctr" fontAlgn="auto">
                <a:spcBef>
                  <a:spcPts val="0"/>
                </a:spcBef>
                <a:spcAft>
                  <a:spcPts val="0"/>
                </a:spcAft>
                <a:defRPr/>
              </a:pPr>
              <a:r>
                <a:rPr lang="ja-JP" altLang="en-US" sz="800" b="1" dirty="0">
                  <a:solidFill>
                    <a:srgbClr val="000000"/>
                  </a:solidFill>
                  <a:latin typeface="ＭＳ ゴシック" pitchFamily="49" charset="-128"/>
                  <a:ea typeface="ＭＳ ゴシック" pitchFamily="49" charset="-128"/>
                </a:rPr>
                <a:t>新規技術　１３１件</a:t>
              </a:r>
              <a:endParaRPr lang="en-US" altLang="ja-JP" sz="800" b="1" dirty="0">
                <a:solidFill>
                  <a:srgbClr val="000000"/>
                </a:solidFill>
                <a:latin typeface="ＭＳ ゴシック" pitchFamily="49" charset="-128"/>
                <a:ea typeface="ＭＳ ゴシック" pitchFamily="49" charset="-128"/>
              </a:endParaRPr>
            </a:p>
            <a:p>
              <a:pPr algn="ctr">
                <a:defRPr/>
              </a:pPr>
              <a:r>
                <a:rPr lang="ja-JP" altLang="en-US" sz="800" b="1" dirty="0">
                  <a:solidFill>
                    <a:srgbClr val="000000"/>
                  </a:solidFill>
                  <a:latin typeface="ＭＳ ゴシック" pitchFamily="49" charset="-128"/>
                  <a:ea typeface="ＭＳ ゴシック" pitchFamily="49" charset="-128"/>
                </a:rPr>
                <a:t>既存技術　２０８件</a:t>
              </a:r>
              <a:endParaRPr lang="en-US" altLang="ja-JP" sz="800" b="1" dirty="0">
                <a:solidFill>
                  <a:srgbClr val="000000"/>
                </a:solidFill>
                <a:latin typeface="ＭＳ ゴシック" pitchFamily="49" charset="-128"/>
                <a:ea typeface="ＭＳ ゴシック" pitchFamily="49" charset="-128"/>
              </a:endParaRPr>
            </a:p>
          </p:txBody>
        </p:sp>
        <p:sp>
          <p:nvSpPr>
            <p:cNvPr id="12" name="角丸四角形 11"/>
            <p:cNvSpPr/>
            <p:nvPr/>
          </p:nvSpPr>
          <p:spPr bwMode="auto">
            <a:xfrm>
              <a:off x="2855706" y="4652796"/>
              <a:ext cx="1660209" cy="360381"/>
            </a:xfrm>
            <a:prstGeom prst="roundRect">
              <a:avLst/>
            </a:prstGeom>
            <a:ln/>
          </p:spPr>
          <p:style>
            <a:lnRef idx="1">
              <a:schemeClr val="accent3"/>
            </a:lnRef>
            <a:fillRef idx="2">
              <a:schemeClr val="accent3"/>
            </a:fillRef>
            <a:effectRef idx="1">
              <a:schemeClr val="accent3"/>
            </a:effectRef>
            <a:fontRef idx="minor">
              <a:schemeClr val="dk1"/>
            </a:fontRef>
          </p:style>
          <p:txBody>
            <a:bodyPr bIns="0" anchor="ctr"/>
            <a:lstStyle/>
            <a:p>
              <a:pPr algn="ctr" fontAlgn="auto">
                <a:spcBef>
                  <a:spcPts val="0"/>
                </a:spcBef>
                <a:spcAft>
                  <a:spcPts val="0"/>
                </a:spcAft>
                <a:defRPr/>
              </a:pPr>
              <a:r>
                <a:rPr lang="en-US" altLang="ja-JP" sz="800" b="1" dirty="0">
                  <a:solidFill>
                    <a:srgbClr val="000000"/>
                  </a:solidFill>
                  <a:latin typeface="ＭＳ ゴシック" pitchFamily="49" charset="-128"/>
                  <a:ea typeface="ＭＳ ゴシック" pitchFamily="49" charset="-128"/>
                </a:rPr>
                <a:t>【</a:t>
              </a:r>
              <a:r>
                <a:rPr lang="ja-JP" altLang="en-US" sz="800" b="1" dirty="0">
                  <a:solidFill>
                    <a:srgbClr val="000000"/>
                  </a:solidFill>
                  <a:latin typeface="ＭＳ ゴシック" pitchFamily="49" charset="-128"/>
                  <a:ea typeface="ＭＳ ゴシック" pitchFamily="49" charset="-128"/>
                </a:rPr>
                <a:t>評価対象外</a:t>
              </a:r>
              <a:r>
                <a:rPr lang="en-US" altLang="ja-JP" sz="800" b="1" dirty="0">
                  <a:solidFill>
                    <a:srgbClr val="000000"/>
                  </a:solidFill>
                  <a:latin typeface="ＭＳ ゴシック" pitchFamily="49" charset="-128"/>
                  <a:ea typeface="ＭＳ ゴシック" pitchFamily="49" charset="-128"/>
                </a:rPr>
                <a:t>】</a:t>
              </a:r>
            </a:p>
            <a:p>
              <a:pPr algn="ctr" fontAlgn="auto">
                <a:spcBef>
                  <a:spcPts val="0"/>
                </a:spcBef>
                <a:spcAft>
                  <a:spcPts val="0"/>
                </a:spcAft>
                <a:defRPr/>
              </a:pPr>
              <a:r>
                <a:rPr lang="ja-JP" altLang="en-US" sz="800" b="1" dirty="0">
                  <a:solidFill>
                    <a:srgbClr val="000000"/>
                  </a:solidFill>
                  <a:latin typeface="ＭＳ ゴシック" pitchFamily="49" charset="-128"/>
                  <a:ea typeface="ＭＳ ゴシック" pitchFamily="49" charset="-128"/>
                </a:rPr>
                <a:t>１２６件</a:t>
              </a:r>
              <a:endParaRPr lang="en-US" altLang="ja-JP" sz="800" b="1" dirty="0">
                <a:solidFill>
                  <a:srgbClr val="000000"/>
                </a:solidFill>
                <a:latin typeface="ＭＳ ゴシック" pitchFamily="49" charset="-128"/>
                <a:ea typeface="ＭＳ ゴシック" pitchFamily="49" charset="-128"/>
              </a:endParaRPr>
            </a:p>
          </p:txBody>
        </p:sp>
        <p:sp>
          <p:nvSpPr>
            <p:cNvPr id="15" name="角丸四角形 14"/>
            <p:cNvSpPr/>
            <p:nvPr/>
          </p:nvSpPr>
          <p:spPr bwMode="auto">
            <a:xfrm>
              <a:off x="6009468" y="4652796"/>
              <a:ext cx="1726871" cy="360381"/>
            </a:xfrm>
            <a:prstGeom prst="roundRect">
              <a:avLst/>
            </a:prstGeom>
            <a:ln/>
          </p:spPr>
          <p:style>
            <a:lnRef idx="1">
              <a:schemeClr val="accent3"/>
            </a:lnRef>
            <a:fillRef idx="2">
              <a:schemeClr val="accent3"/>
            </a:fillRef>
            <a:effectRef idx="1">
              <a:schemeClr val="accent3"/>
            </a:effectRef>
            <a:fontRef idx="minor">
              <a:schemeClr val="dk1"/>
            </a:fontRef>
          </p:style>
          <p:txBody>
            <a:bodyPr tIns="0" bIns="0" anchor="ctr"/>
            <a:lstStyle/>
            <a:p>
              <a:pPr algn="ctr">
                <a:defRPr/>
              </a:pPr>
              <a:r>
                <a:rPr lang="en-US" altLang="ja-JP" sz="800" b="1" dirty="0">
                  <a:solidFill>
                    <a:srgbClr val="000000"/>
                  </a:solidFill>
                  <a:latin typeface="ＭＳ ゴシック" pitchFamily="49" charset="-128"/>
                  <a:ea typeface="ＭＳ ゴシック" pitchFamily="49" charset="-128"/>
                </a:rPr>
                <a:t>【</a:t>
              </a:r>
              <a:r>
                <a:rPr lang="ja-JP" altLang="en-US" sz="800" b="1" dirty="0">
                  <a:solidFill>
                    <a:srgbClr val="000000"/>
                  </a:solidFill>
                  <a:latin typeface="ＭＳ ゴシック" pitchFamily="49" charset="-128"/>
                  <a:ea typeface="ＭＳ ゴシック" pitchFamily="49" charset="-128"/>
                </a:rPr>
                <a:t>評価対象外</a:t>
              </a:r>
              <a:r>
                <a:rPr lang="en-US" altLang="ja-JP" sz="800" b="1" dirty="0">
                  <a:solidFill>
                    <a:srgbClr val="000000"/>
                  </a:solidFill>
                  <a:latin typeface="ＭＳ ゴシック" pitchFamily="49" charset="-128"/>
                  <a:ea typeface="ＭＳ ゴシック" pitchFamily="49" charset="-128"/>
                </a:rPr>
                <a:t>】</a:t>
              </a:r>
            </a:p>
            <a:p>
              <a:pPr algn="ctr">
                <a:defRPr/>
              </a:pPr>
              <a:r>
                <a:rPr lang="ja-JP" altLang="en-US" sz="800" dirty="0">
                  <a:solidFill>
                    <a:srgbClr val="000000"/>
                  </a:solidFill>
                  <a:latin typeface="ＭＳ ゴシック" pitchFamily="49" charset="-128"/>
                  <a:ea typeface="ＭＳ ゴシック" pitchFamily="49" charset="-128"/>
                </a:rPr>
                <a:t>　　</a:t>
              </a:r>
              <a:r>
                <a:rPr lang="ja-JP" altLang="en-US" sz="800" b="1" dirty="0">
                  <a:solidFill>
                    <a:srgbClr val="000000"/>
                  </a:solidFill>
                  <a:latin typeface="ＭＳ ゴシック" pitchFamily="49" charset="-128"/>
                  <a:ea typeface="ＭＳ ゴシック" pitchFamily="49" charset="-128"/>
                </a:rPr>
                <a:t>１７６</a:t>
              </a:r>
              <a:r>
                <a:rPr lang="ja-JP" altLang="en-US" sz="800" dirty="0">
                  <a:solidFill>
                    <a:srgbClr val="000000"/>
                  </a:solidFill>
                  <a:latin typeface="ＭＳ ゴシック" pitchFamily="49" charset="-128"/>
                  <a:ea typeface="ＭＳ ゴシック" pitchFamily="49" charset="-128"/>
                </a:rPr>
                <a:t>　　</a:t>
              </a:r>
              <a:r>
                <a:rPr lang="ja-JP" altLang="en-US" sz="800" b="1" dirty="0">
                  <a:solidFill>
                    <a:srgbClr val="000000"/>
                  </a:solidFill>
                  <a:latin typeface="ＭＳ ゴシック" pitchFamily="49" charset="-128"/>
                  <a:ea typeface="ＭＳ ゴシック" pitchFamily="49" charset="-128"/>
                </a:rPr>
                <a:t>件</a:t>
              </a:r>
              <a:endParaRPr lang="en-US" altLang="ja-JP" sz="800" b="1" dirty="0">
                <a:solidFill>
                  <a:srgbClr val="000000"/>
                </a:solidFill>
                <a:latin typeface="ＭＳ ゴシック" pitchFamily="49" charset="-128"/>
                <a:ea typeface="ＭＳ ゴシック" pitchFamily="49" charset="-128"/>
              </a:endParaRPr>
            </a:p>
          </p:txBody>
        </p:sp>
        <p:grpSp>
          <p:nvGrpSpPr>
            <p:cNvPr id="133133" name="グループ化 16"/>
            <p:cNvGrpSpPr>
              <a:grpSpLocks/>
            </p:cNvGrpSpPr>
            <p:nvPr/>
          </p:nvGrpSpPr>
          <p:grpSpPr bwMode="auto">
            <a:xfrm>
              <a:off x="1835696" y="3284984"/>
              <a:ext cx="874837" cy="1430852"/>
              <a:chOff x="1835696" y="2827541"/>
              <a:chExt cx="874837" cy="2058351"/>
            </a:xfrm>
          </p:grpSpPr>
          <p:cxnSp>
            <p:nvCxnSpPr>
              <p:cNvPr id="3" name="直線矢印コネクタ 2"/>
              <p:cNvCxnSpPr/>
              <p:nvPr/>
            </p:nvCxnSpPr>
            <p:spPr>
              <a:xfrm>
                <a:off x="1835137" y="2826561"/>
                <a:ext cx="86502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 name="直線コネクタ 4"/>
              <p:cNvCxnSpPr/>
              <p:nvPr/>
            </p:nvCxnSpPr>
            <p:spPr>
              <a:xfrm>
                <a:off x="2195432" y="2826561"/>
                <a:ext cx="0" cy="2059997"/>
              </a:xfrm>
              <a:prstGeom prst="line">
                <a:avLst/>
              </a:prstGeom>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a:off x="2195432" y="4886558"/>
                <a:ext cx="50472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直線矢印コネクタ 19"/>
              <p:cNvCxnSpPr/>
              <p:nvPr/>
            </p:nvCxnSpPr>
            <p:spPr>
              <a:xfrm>
                <a:off x="2206542" y="3906804"/>
                <a:ext cx="50472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33134" name="グループ化 18"/>
            <p:cNvGrpSpPr>
              <a:grpSpLocks/>
            </p:cNvGrpSpPr>
            <p:nvPr/>
          </p:nvGrpSpPr>
          <p:grpSpPr bwMode="auto">
            <a:xfrm>
              <a:off x="4921299" y="3284984"/>
              <a:ext cx="874837" cy="1406694"/>
              <a:chOff x="4921299" y="2852936"/>
              <a:chExt cx="874837" cy="2058351"/>
            </a:xfrm>
          </p:grpSpPr>
          <p:cxnSp>
            <p:nvCxnSpPr>
              <p:cNvPr id="23" name="直線矢印コネクタ 22"/>
              <p:cNvCxnSpPr/>
              <p:nvPr/>
            </p:nvCxnSpPr>
            <p:spPr>
              <a:xfrm>
                <a:off x="4920650" y="2851939"/>
                <a:ext cx="86502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5280945" y="2851939"/>
                <a:ext cx="0" cy="2058206"/>
              </a:xfrm>
              <a:prstGeom prst="line">
                <a:avLst/>
              </a:prstGeom>
            </p:spPr>
            <p:style>
              <a:lnRef idx="1">
                <a:schemeClr val="dk1"/>
              </a:lnRef>
              <a:fillRef idx="0">
                <a:schemeClr val="dk1"/>
              </a:fillRef>
              <a:effectRef idx="0">
                <a:schemeClr val="dk1"/>
              </a:effectRef>
              <a:fontRef idx="minor">
                <a:schemeClr val="tx1"/>
              </a:fontRef>
            </p:style>
          </p:cxnSp>
          <p:cxnSp>
            <p:nvCxnSpPr>
              <p:cNvPr id="25" name="直線矢印コネクタ 24"/>
              <p:cNvCxnSpPr/>
              <p:nvPr/>
            </p:nvCxnSpPr>
            <p:spPr>
              <a:xfrm>
                <a:off x="5280945" y="4910146"/>
                <a:ext cx="50472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直線矢印コネクタ 25"/>
              <p:cNvCxnSpPr/>
              <p:nvPr/>
            </p:nvCxnSpPr>
            <p:spPr>
              <a:xfrm flipV="1">
                <a:off x="4920650" y="3932150"/>
                <a:ext cx="87613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cxnSp>
          <p:nvCxnSpPr>
            <p:cNvPr id="27" name="直線矢印コネクタ 26"/>
            <p:cNvCxnSpPr/>
            <p:nvPr/>
          </p:nvCxnSpPr>
          <p:spPr>
            <a:xfrm>
              <a:off x="4920650" y="4833780"/>
              <a:ext cx="86502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2555725" y="4581356"/>
              <a:ext cx="5472659"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48" name="テキスト ボックス 2047"/>
            <p:cNvSpPr txBox="1"/>
            <p:nvPr/>
          </p:nvSpPr>
          <p:spPr>
            <a:xfrm>
              <a:off x="5152381" y="2996952"/>
              <a:ext cx="284109" cy="1700296"/>
            </a:xfrm>
            <a:prstGeom prst="rect">
              <a:avLst/>
            </a:prstGeom>
          </p:spPr>
          <p:style>
            <a:lnRef idx="2">
              <a:schemeClr val="accent1"/>
            </a:lnRef>
            <a:fillRef idx="1">
              <a:schemeClr val="lt1"/>
            </a:fillRef>
            <a:effectRef idx="0">
              <a:schemeClr val="accent1"/>
            </a:effectRef>
            <a:fontRef idx="minor">
              <a:schemeClr val="dk1"/>
            </a:fontRef>
          </p:style>
          <p:txBody>
            <a:bodyPr vert="eaVert" wrap="none">
              <a:spAutoFit/>
            </a:bodyPr>
            <a:lstStyle/>
            <a:p>
              <a:pPr>
                <a:defRPr/>
              </a:pPr>
              <a:r>
                <a:rPr lang="ja-JP" altLang="en-US" sz="800" dirty="0">
                  <a:solidFill>
                    <a:srgbClr val="000000"/>
                  </a:solidFill>
                </a:rPr>
                <a:t>委員等による評価及び会議での審議</a:t>
              </a:r>
            </a:p>
          </p:txBody>
        </p:sp>
      </p:grpSp>
      <p:sp>
        <p:nvSpPr>
          <p:cNvPr id="133124" name="Rectangle 2"/>
          <p:cNvSpPr>
            <a:spLocks noChangeArrowheads="1"/>
          </p:cNvSpPr>
          <p:nvPr/>
        </p:nvSpPr>
        <p:spPr bwMode="auto">
          <a:xfrm>
            <a:off x="684213" y="115888"/>
            <a:ext cx="7772400" cy="647700"/>
          </a:xfrm>
          <a:prstGeom prst="rect">
            <a:avLst/>
          </a:prstGeom>
          <a:noFill/>
          <a:ln w="9525">
            <a:noFill/>
            <a:miter lim="800000"/>
            <a:headEnd/>
            <a:tailEnd/>
          </a:ln>
        </p:spPr>
        <p:txBody>
          <a:bodyPr anchor="ctr"/>
          <a:lstStyle/>
          <a:p>
            <a:pPr algn="ctr"/>
            <a:r>
              <a:rPr lang="ja-JP" altLang="en-US" sz="2800">
                <a:solidFill>
                  <a:srgbClr val="000000"/>
                </a:solidFill>
                <a:ea typeface="HG創英角ｺﾞｼｯｸUB" pitchFamily="49" charset="-128"/>
              </a:rPr>
              <a:t>４．医療技術の評価</a:t>
            </a:r>
          </a:p>
        </p:txBody>
      </p:sp>
      <p:sp>
        <p:nvSpPr>
          <p:cNvPr id="133125"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FA69E8D0-CB5A-425E-A108-04B9C6861F01}" type="slidenum">
              <a:rPr lang="en-US" altLang="ja-JP" sz="1400">
                <a:solidFill>
                  <a:srgbClr val="000000"/>
                </a:solidFill>
              </a:rPr>
              <a:pPr algn="r"/>
              <a:t>63</a:t>
            </a:fld>
            <a:endParaRPr lang="en-US" altLang="ja-JP" sz="1400">
              <a:solidFill>
                <a:srgbClr val="000000"/>
              </a:solidFill>
            </a:endParaRPr>
          </a:p>
        </p:txBody>
      </p:sp>
    </p:spTree>
    <p:extLst>
      <p:ext uri="{BB962C8B-B14F-4D97-AF65-F5344CB8AC3E}">
        <p14:creationId xmlns:p14="http://schemas.microsoft.com/office/powerpoint/2010/main" xmlns="" val="10767137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7"/>
          <p:cNvSpPr>
            <a:spLocks noChangeArrowheads="1"/>
          </p:cNvSpPr>
          <p:nvPr/>
        </p:nvSpPr>
        <p:spPr bwMode="auto">
          <a:xfrm>
            <a:off x="179388" y="833438"/>
            <a:ext cx="8740775" cy="5908675"/>
          </a:xfrm>
          <a:prstGeom prst="rect">
            <a:avLst/>
          </a:prstGeom>
          <a:solidFill>
            <a:srgbClr val="FFFFAF">
              <a:alpha val="49804"/>
            </a:srgbClr>
          </a:solidFill>
          <a:ln w="9525">
            <a:solidFill>
              <a:schemeClr val="tx1"/>
            </a:solidFill>
            <a:miter lim="800000"/>
            <a:headEnd/>
            <a:tailEnd/>
          </a:ln>
        </p:spPr>
        <p:txBody>
          <a:bodyPr tIns="144000"/>
          <a:lstStyle/>
          <a:p>
            <a:pPr>
              <a:lnSpc>
                <a:spcPts val="2100"/>
              </a:lnSpc>
              <a:spcBef>
                <a:spcPts val="0"/>
              </a:spcBef>
              <a:defRPr/>
            </a:pPr>
            <a:r>
              <a:rPr lang="ja-JP" altLang="en-US" b="1" u="sng" dirty="0">
                <a:solidFill>
                  <a:srgbClr val="000000"/>
                </a:solidFill>
                <a:latin typeface="Calibri" pitchFamily="34" charset="0"/>
                <a:ea typeface="ＭＳ Ｐゴシック"/>
              </a:rPr>
              <a:t> ２．外保連試案を活用した手術料の引き上げ</a:t>
            </a:r>
            <a:endParaRPr lang="en-US" altLang="ja-JP" b="1" u="sng" dirty="0">
              <a:solidFill>
                <a:srgbClr val="000000"/>
              </a:solidFill>
              <a:latin typeface="Calibri" pitchFamily="34" charset="0"/>
              <a:ea typeface="ＭＳ Ｐゴシック"/>
            </a:endParaRPr>
          </a:p>
          <a:p>
            <a:pPr>
              <a:lnSpc>
                <a:spcPts val="2100"/>
              </a:lnSpc>
              <a:spcBef>
                <a:spcPts val="0"/>
              </a:spcBef>
              <a:defRPr/>
            </a:pPr>
            <a:r>
              <a:rPr lang="ja-JP" altLang="en-US" sz="1400" dirty="0">
                <a:solidFill>
                  <a:srgbClr val="000000"/>
                </a:solidFill>
                <a:latin typeface="Calibri" pitchFamily="34" charset="0"/>
                <a:ea typeface="ＭＳ Ｐゴシック"/>
              </a:rPr>
              <a:t>   </a:t>
            </a:r>
            <a:r>
              <a:rPr lang="ja-JP" altLang="ja-JP" sz="1600" dirty="0">
                <a:solidFill>
                  <a:srgbClr val="000000"/>
                </a:solidFill>
                <a:latin typeface="Arial"/>
                <a:ea typeface="ＭＳ Ｐゴシック"/>
              </a:rPr>
              <a:t>主として入院で実施されている難易度が</a:t>
            </a:r>
            <a:r>
              <a:rPr lang="en-US" altLang="ja-JP" sz="1600" dirty="0">
                <a:solidFill>
                  <a:srgbClr val="000000"/>
                </a:solidFill>
                <a:latin typeface="Arial"/>
                <a:ea typeface="ＭＳ Ｐゴシック"/>
              </a:rPr>
              <a:t>C</a:t>
            </a:r>
            <a:r>
              <a:rPr lang="ja-JP" altLang="ja-JP" sz="1600" dirty="0">
                <a:solidFill>
                  <a:srgbClr val="000000"/>
                </a:solidFill>
                <a:latin typeface="Arial"/>
                <a:ea typeface="ＭＳ Ｐゴシック"/>
              </a:rPr>
              <a:t>・</a:t>
            </a:r>
            <a:r>
              <a:rPr lang="en-US" altLang="ja-JP" sz="1600" dirty="0">
                <a:solidFill>
                  <a:srgbClr val="000000"/>
                </a:solidFill>
                <a:latin typeface="Arial"/>
                <a:ea typeface="ＭＳ Ｐゴシック"/>
              </a:rPr>
              <a:t>D</a:t>
            </a:r>
            <a:r>
              <a:rPr lang="ja-JP" altLang="ja-JP" sz="1600" dirty="0">
                <a:solidFill>
                  <a:srgbClr val="000000"/>
                </a:solidFill>
                <a:latin typeface="Arial"/>
                <a:ea typeface="ＭＳ Ｐゴシック"/>
              </a:rPr>
              <a:t>・</a:t>
            </a:r>
            <a:r>
              <a:rPr lang="en-US" altLang="ja-JP" sz="1600" dirty="0">
                <a:solidFill>
                  <a:srgbClr val="000000"/>
                </a:solidFill>
                <a:latin typeface="Arial"/>
                <a:ea typeface="ＭＳ Ｐゴシック"/>
              </a:rPr>
              <a:t>E</a:t>
            </a:r>
            <a:r>
              <a:rPr lang="ja-JP" altLang="ja-JP" sz="1600" dirty="0">
                <a:solidFill>
                  <a:srgbClr val="000000"/>
                </a:solidFill>
                <a:latin typeface="Arial"/>
                <a:ea typeface="ＭＳ Ｐゴシック"/>
              </a:rPr>
              <a:t>の手術について、「外保連試案第８版」の技術度・協力者数・時間に基づき、頭蓋内腫瘍摘出術、肝切除術や肺悪性腫瘍手術など約１</a:t>
            </a:r>
            <a:r>
              <a:rPr lang="en-US" altLang="ja-JP" sz="1600" dirty="0">
                <a:solidFill>
                  <a:srgbClr val="000000"/>
                </a:solidFill>
                <a:latin typeface="Arial"/>
                <a:ea typeface="ＭＳ Ｐゴシック"/>
              </a:rPr>
              <a:t>,</a:t>
            </a:r>
            <a:r>
              <a:rPr lang="ja-JP" altLang="ja-JP" sz="1600" dirty="0">
                <a:solidFill>
                  <a:srgbClr val="000000"/>
                </a:solidFill>
                <a:latin typeface="Arial"/>
                <a:ea typeface="ＭＳ Ｐゴシック"/>
              </a:rPr>
              <a:t>２００項目の手術について、難易度</a:t>
            </a:r>
            <a:r>
              <a:rPr lang="en-US" altLang="ja-JP" sz="1600" dirty="0">
                <a:solidFill>
                  <a:srgbClr val="000000"/>
                </a:solidFill>
                <a:latin typeface="Arial"/>
                <a:ea typeface="ＭＳ Ｐゴシック"/>
              </a:rPr>
              <a:t>C</a:t>
            </a:r>
            <a:r>
              <a:rPr lang="ja-JP" altLang="ja-JP" sz="1600" dirty="0">
                <a:solidFill>
                  <a:srgbClr val="000000"/>
                </a:solidFill>
                <a:latin typeface="Arial"/>
                <a:ea typeface="ＭＳ Ｐゴシック"/>
              </a:rPr>
              <a:t>・</a:t>
            </a:r>
            <a:r>
              <a:rPr lang="en-US" altLang="ja-JP" sz="1600" dirty="0">
                <a:solidFill>
                  <a:srgbClr val="000000"/>
                </a:solidFill>
                <a:latin typeface="Arial"/>
                <a:ea typeface="ＭＳ Ｐゴシック"/>
              </a:rPr>
              <a:t>D</a:t>
            </a:r>
            <a:r>
              <a:rPr lang="ja-JP" altLang="ja-JP" sz="1600" dirty="0">
                <a:solidFill>
                  <a:srgbClr val="000000"/>
                </a:solidFill>
                <a:latin typeface="Arial"/>
                <a:ea typeface="ＭＳ Ｐゴシック"/>
              </a:rPr>
              <a:t>は最大で３０％、難易度</a:t>
            </a:r>
            <a:r>
              <a:rPr lang="en-US" altLang="ja-JP" sz="1600" dirty="0">
                <a:solidFill>
                  <a:srgbClr val="000000"/>
                </a:solidFill>
                <a:latin typeface="Arial"/>
                <a:ea typeface="ＭＳ Ｐゴシック"/>
              </a:rPr>
              <a:t>E</a:t>
            </a:r>
            <a:r>
              <a:rPr lang="ja-JP" altLang="ja-JP" sz="1600" dirty="0">
                <a:solidFill>
                  <a:srgbClr val="000000"/>
                </a:solidFill>
                <a:latin typeface="Arial"/>
                <a:ea typeface="ＭＳ Ｐゴシック"/>
              </a:rPr>
              <a:t>は最大で５０％を原則として引き上げを行う。</a:t>
            </a:r>
          </a:p>
          <a:p>
            <a:pPr>
              <a:lnSpc>
                <a:spcPts val="2100"/>
              </a:lnSpc>
              <a:spcBef>
                <a:spcPts val="0"/>
              </a:spcBef>
              <a:defRPr/>
            </a:pPr>
            <a:r>
              <a:rPr lang="ja-JP" altLang="en-US" sz="1600" dirty="0">
                <a:solidFill>
                  <a:srgbClr val="000000"/>
                </a:solidFill>
                <a:latin typeface="Calibri" pitchFamily="34" charset="0"/>
                <a:ea typeface="ＭＳ Ｐゴシック"/>
              </a:rPr>
              <a:t>　その際、減圧開頭術や腹腔鏡下胃，十二指腸潰瘍穿孔縫合術など緊急的な対応を要する頻度の高い手術をより高く評価するとともに、大動脈瘤切除術や食道悪性腫瘍手術など材料に係る費用の占める割合が高い手術について配慮を行う。</a:t>
            </a:r>
            <a:endParaRPr lang="en-US" altLang="ja-JP" sz="1600" dirty="0">
              <a:solidFill>
                <a:srgbClr val="000000"/>
              </a:solidFill>
              <a:latin typeface="ＭＳ Ｐゴシック" pitchFamily="50" charset="-128"/>
              <a:ea typeface="ＭＳ Ｐゴシック"/>
            </a:endParaRPr>
          </a:p>
          <a:p>
            <a:pPr marL="177800" indent="-177800">
              <a:lnSpc>
                <a:spcPts val="1800"/>
              </a:lnSpc>
              <a:spcBef>
                <a:spcPts val="0"/>
              </a:spcBef>
              <a:buFont typeface="Wingdings" pitchFamily="2" charset="2"/>
              <a:buChar char="Ø"/>
              <a:defRPr/>
            </a:pPr>
            <a:endParaRPr lang="en-US" altLang="ja-JP" sz="1400" dirty="0">
              <a:solidFill>
                <a:srgbClr val="000000"/>
              </a:solidFill>
              <a:latin typeface="Calibri" pitchFamily="34" charset="0"/>
              <a:ea typeface="ＭＳ Ｐゴシック"/>
            </a:endParaRPr>
          </a:p>
          <a:p>
            <a:pPr>
              <a:lnSpc>
                <a:spcPts val="2100"/>
              </a:lnSpc>
              <a:spcBef>
                <a:spcPts val="0"/>
              </a:spcBef>
              <a:defRPr/>
            </a:pPr>
            <a:r>
              <a:rPr lang="ja-JP" altLang="en-US" b="1" u="sng" dirty="0">
                <a:solidFill>
                  <a:srgbClr val="000000"/>
                </a:solidFill>
                <a:latin typeface="Calibri" pitchFamily="34" charset="0"/>
                <a:ea typeface="ＭＳ Ｐゴシック"/>
              </a:rPr>
              <a:t> ３．内科的な技術の評価</a:t>
            </a:r>
          </a:p>
          <a:p>
            <a:pPr>
              <a:lnSpc>
                <a:spcPts val="2100"/>
              </a:lnSpc>
              <a:spcBef>
                <a:spcPts val="0"/>
              </a:spcBef>
              <a:defRPr/>
            </a:pPr>
            <a:r>
              <a:rPr lang="ja-JP" altLang="en-US" sz="1400" dirty="0">
                <a:solidFill>
                  <a:srgbClr val="000000"/>
                </a:solidFill>
                <a:latin typeface="Calibri" pitchFamily="34" charset="0"/>
                <a:ea typeface="ＭＳ Ｐゴシック"/>
              </a:rPr>
              <a:t>　</a:t>
            </a:r>
            <a:r>
              <a:rPr lang="ja-JP" altLang="en-US" sz="1600" dirty="0">
                <a:solidFill>
                  <a:srgbClr val="000000"/>
                </a:solidFill>
                <a:latin typeface="Calibri" pitchFamily="34" charset="0"/>
                <a:ea typeface="ＭＳ Ｐゴシック"/>
              </a:rPr>
              <a:t>高い専門性を有する検査や、症状等に応じた植込み型の医療機器の調整、稀少疾患に対する外来管理等の医療技術についても適切な評価を行う。</a:t>
            </a:r>
          </a:p>
          <a:p>
            <a:pPr>
              <a:lnSpc>
                <a:spcPts val="2100"/>
              </a:lnSpc>
              <a:spcBef>
                <a:spcPts val="0"/>
              </a:spcBef>
              <a:defRPr/>
            </a:pPr>
            <a:r>
              <a:rPr lang="ja-JP" altLang="en-US" sz="1600" dirty="0">
                <a:solidFill>
                  <a:srgbClr val="000000"/>
                </a:solidFill>
                <a:latin typeface="Calibri" pitchFamily="34" charset="0"/>
                <a:ea typeface="ＭＳ Ｐゴシック"/>
              </a:rPr>
              <a:t>例）時間内歩行試験、骨髄像診断加算、在宅振戦等刺激装置治療管理料の新設</a:t>
            </a:r>
          </a:p>
          <a:p>
            <a:pPr>
              <a:lnSpc>
                <a:spcPts val="2100"/>
              </a:lnSpc>
              <a:spcBef>
                <a:spcPts val="0"/>
              </a:spcBef>
              <a:defRPr/>
            </a:pPr>
            <a:r>
              <a:rPr lang="ja-JP" altLang="en-US" sz="1600" dirty="0">
                <a:solidFill>
                  <a:srgbClr val="000000"/>
                </a:solidFill>
                <a:latin typeface="Calibri" pitchFamily="34" charset="0"/>
                <a:ea typeface="ＭＳ Ｐゴシック"/>
              </a:rPr>
              <a:t>　　脳波検査判断料、心臓ペースメーカー指導管理料、難病外来指導管理料の引き上げ</a:t>
            </a:r>
            <a:endParaRPr lang="en-US" altLang="ja-JP" sz="1600" dirty="0">
              <a:solidFill>
                <a:srgbClr val="000000"/>
              </a:solidFill>
              <a:latin typeface="Calibri" pitchFamily="34" charset="0"/>
              <a:ea typeface="ＭＳ Ｐゴシック"/>
            </a:endParaRPr>
          </a:p>
          <a:p>
            <a:pPr>
              <a:lnSpc>
                <a:spcPts val="1800"/>
              </a:lnSpc>
              <a:spcBef>
                <a:spcPts val="0"/>
              </a:spcBef>
              <a:defRPr/>
            </a:pPr>
            <a:r>
              <a:rPr lang="ja-JP" altLang="en-US" sz="1400" b="1" u="sng" dirty="0">
                <a:solidFill>
                  <a:srgbClr val="000000"/>
                </a:solidFill>
                <a:latin typeface="Calibri" pitchFamily="34" charset="0"/>
                <a:ea typeface="ＭＳ Ｐゴシック"/>
              </a:rPr>
              <a:t>　　　　　　　　　　　　　</a:t>
            </a:r>
            <a:endParaRPr lang="en-US" altLang="ja-JP" sz="1400" b="1" u="sng" dirty="0">
              <a:solidFill>
                <a:srgbClr val="000000"/>
              </a:solidFill>
              <a:latin typeface="Calibri" pitchFamily="34" charset="0"/>
              <a:ea typeface="ＭＳ Ｐゴシック"/>
            </a:endParaRPr>
          </a:p>
          <a:p>
            <a:pPr>
              <a:lnSpc>
                <a:spcPts val="2100"/>
              </a:lnSpc>
              <a:spcBef>
                <a:spcPts val="0"/>
              </a:spcBef>
              <a:defRPr/>
            </a:pPr>
            <a:r>
              <a:rPr lang="ja-JP" altLang="en-US" b="1" u="sng" dirty="0">
                <a:solidFill>
                  <a:srgbClr val="000000"/>
                </a:solidFill>
                <a:latin typeface="Calibri" pitchFamily="34" charset="0"/>
                <a:ea typeface="ＭＳ Ｐゴシック"/>
              </a:rPr>
              <a:t> ４．先進医療専門家会議の検討結果を踏まえた新規技術の保険導入</a:t>
            </a:r>
            <a:endParaRPr lang="en-US" altLang="ja-JP" b="1" u="sng" dirty="0">
              <a:solidFill>
                <a:srgbClr val="000000"/>
              </a:solidFill>
              <a:latin typeface="Calibri" pitchFamily="34" charset="0"/>
              <a:ea typeface="ＭＳ Ｐゴシック"/>
            </a:endParaRPr>
          </a:p>
          <a:p>
            <a:pPr>
              <a:lnSpc>
                <a:spcPts val="2100"/>
              </a:lnSpc>
              <a:spcBef>
                <a:spcPts val="0"/>
              </a:spcBef>
              <a:defRPr/>
            </a:pPr>
            <a:r>
              <a:rPr lang="ja-JP" altLang="en-US" sz="1400" dirty="0">
                <a:solidFill>
                  <a:prstClr val="black"/>
                </a:solidFill>
                <a:latin typeface="ＭＳ Ｐゴシック" pitchFamily="50" charset="-128"/>
                <a:ea typeface="ＭＳ Ｐゴシック"/>
              </a:rPr>
              <a:t>　</a:t>
            </a:r>
            <a:r>
              <a:rPr lang="ja-JP" altLang="en-US" sz="1600" dirty="0">
                <a:solidFill>
                  <a:prstClr val="black"/>
                </a:solidFill>
                <a:latin typeface="ＭＳ Ｐゴシック" pitchFamily="50" charset="-128"/>
                <a:ea typeface="ＭＳ Ｐゴシック"/>
              </a:rPr>
              <a:t>肝切除術における画像支援ナビゲーション、色素性乾皮症の遺伝子診断や内視鏡的大腸粘膜下層剥離術など２３の技術について保険導入を行う。</a:t>
            </a:r>
            <a:endParaRPr lang="en-US" altLang="ja-JP" sz="1600" dirty="0">
              <a:solidFill>
                <a:prstClr val="black"/>
              </a:solidFill>
              <a:latin typeface="ＭＳ Ｐゴシック" pitchFamily="50" charset="-128"/>
              <a:ea typeface="ＭＳ Ｐゴシック"/>
            </a:endParaRPr>
          </a:p>
          <a:p>
            <a:pPr>
              <a:lnSpc>
                <a:spcPts val="1800"/>
              </a:lnSpc>
              <a:spcBef>
                <a:spcPts val="0"/>
              </a:spcBef>
              <a:defRPr/>
            </a:pPr>
            <a:r>
              <a:rPr lang="ja-JP" altLang="en-US" sz="1400" b="1" u="sng" dirty="0">
                <a:solidFill>
                  <a:srgbClr val="000000"/>
                </a:solidFill>
                <a:latin typeface="Calibri" pitchFamily="34" charset="0"/>
                <a:ea typeface="ＭＳ Ｐゴシック"/>
              </a:rPr>
              <a:t>　　　　　　　　　　　　</a:t>
            </a:r>
            <a:endParaRPr lang="en-US" altLang="ja-JP" sz="1400" b="1" u="sng" dirty="0">
              <a:solidFill>
                <a:srgbClr val="000000"/>
              </a:solidFill>
              <a:latin typeface="Calibri" pitchFamily="34" charset="0"/>
              <a:ea typeface="ＭＳ Ｐゴシック"/>
            </a:endParaRPr>
          </a:p>
          <a:p>
            <a:pPr>
              <a:lnSpc>
                <a:spcPts val="2100"/>
              </a:lnSpc>
              <a:spcBef>
                <a:spcPts val="0"/>
              </a:spcBef>
              <a:defRPr/>
            </a:pPr>
            <a:r>
              <a:rPr lang="ja-JP" altLang="en-US" b="1" u="sng" dirty="0">
                <a:solidFill>
                  <a:srgbClr val="000000"/>
                </a:solidFill>
                <a:latin typeface="Calibri" pitchFamily="34" charset="0"/>
                <a:ea typeface="ＭＳ Ｐゴシック"/>
              </a:rPr>
              <a:t> ５．</a:t>
            </a:r>
            <a:r>
              <a:rPr lang="ja-JP" altLang="en-US" b="1" u="sng" dirty="0">
                <a:solidFill>
                  <a:prstClr val="black"/>
                </a:solidFill>
                <a:latin typeface="Calibri" pitchFamily="34" charset="0"/>
                <a:ea typeface="ＭＳ Ｐゴシック"/>
              </a:rPr>
              <a:t>特定保険医療材料等に係る技術料等の新設</a:t>
            </a:r>
            <a:endParaRPr lang="en-US" altLang="ja-JP" b="1" u="sng" dirty="0">
              <a:solidFill>
                <a:prstClr val="black"/>
              </a:solidFill>
              <a:latin typeface="Calibri" pitchFamily="34" charset="0"/>
              <a:ea typeface="ＭＳ Ｐゴシック"/>
            </a:endParaRPr>
          </a:p>
          <a:p>
            <a:pPr>
              <a:lnSpc>
                <a:spcPts val="2100"/>
              </a:lnSpc>
              <a:spcBef>
                <a:spcPts val="0"/>
              </a:spcBef>
              <a:defRPr/>
            </a:pPr>
            <a:r>
              <a:rPr lang="ja-JP" altLang="en-US" sz="1400" dirty="0">
                <a:solidFill>
                  <a:prstClr val="black"/>
                </a:solidFill>
                <a:latin typeface="Calibri" pitchFamily="34" charset="0"/>
                <a:ea typeface="ＭＳ Ｐゴシック"/>
              </a:rPr>
              <a:t>　</a:t>
            </a:r>
            <a:r>
              <a:rPr lang="ja-JP" altLang="en-US" sz="1600" dirty="0">
                <a:solidFill>
                  <a:prstClr val="black"/>
                </a:solidFill>
                <a:latin typeface="Calibri" pitchFamily="34" charset="0"/>
                <a:ea typeface="ＭＳ Ｐゴシック"/>
              </a:rPr>
              <a:t>現在、準用で行われている経皮的放射線治療用金属マーカー留置術や植込型補助人工心臓（非拍動流型）など</a:t>
            </a:r>
            <a:r>
              <a:rPr lang="en-US" altLang="ja-JP" sz="1600" dirty="0">
                <a:solidFill>
                  <a:prstClr val="black"/>
                </a:solidFill>
                <a:latin typeface="Calibri" pitchFamily="34" charset="0"/>
                <a:ea typeface="ＭＳ Ｐゴシック"/>
              </a:rPr>
              <a:t>22</a:t>
            </a:r>
            <a:r>
              <a:rPr lang="ja-JP" altLang="en-US" sz="1600" dirty="0">
                <a:solidFill>
                  <a:prstClr val="black"/>
                </a:solidFill>
                <a:latin typeface="Calibri" pitchFamily="34" charset="0"/>
                <a:ea typeface="ＭＳ Ｐゴシック"/>
              </a:rPr>
              <a:t>技術、</a:t>
            </a:r>
            <a:r>
              <a:rPr lang="en-US" altLang="ja-JP" sz="1600" dirty="0">
                <a:solidFill>
                  <a:prstClr val="black"/>
                </a:solidFill>
                <a:latin typeface="Calibri" pitchFamily="34" charset="0"/>
                <a:ea typeface="ＭＳ Ｐゴシック"/>
              </a:rPr>
              <a:t>HE-I</a:t>
            </a:r>
            <a:r>
              <a:rPr lang="ja-JP" altLang="en-US" sz="1600" dirty="0" err="1">
                <a:solidFill>
                  <a:prstClr val="black"/>
                </a:solidFill>
                <a:latin typeface="Calibri" pitchFamily="34" charset="0"/>
                <a:ea typeface="ＭＳ Ｐゴシック"/>
              </a:rPr>
              <a:t>ｇ</a:t>
            </a:r>
            <a:r>
              <a:rPr lang="en-US" altLang="ja-JP" sz="1600" dirty="0">
                <a:solidFill>
                  <a:prstClr val="black"/>
                </a:solidFill>
                <a:latin typeface="Calibri" pitchFamily="34" charset="0"/>
                <a:ea typeface="ＭＳ Ｐゴシック"/>
              </a:rPr>
              <a:t>A</a:t>
            </a:r>
            <a:r>
              <a:rPr lang="ja-JP" altLang="en-US" sz="1600" dirty="0">
                <a:solidFill>
                  <a:prstClr val="black"/>
                </a:solidFill>
                <a:latin typeface="Calibri" pitchFamily="34" charset="0"/>
                <a:ea typeface="ＭＳ Ｐゴシック"/>
              </a:rPr>
              <a:t>（</a:t>
            </a:r>
            <a:r>
              <a:rPr lang="en-US" altLang="ja-JP" sz="1600" dirty="0">
                <a:solidFill>
                  <a:prstClr val="black"/>
                </a:solidFill>
                <a:latin typeface="Calibri" pitchFamily="34" charset="0"/>
                <a:ea typeface="ＭＳ Ｐゴシック"/>
              </a:rPr>
              <a:t>E</a:t>
            </a:r>
            <a:r>
              <a:rPr lang="ja-JP" altLang="en-US" sz="1600" dirty="0">
                <a:solidFill>
                  <a:prstClr val="black"/>
                </a:solidFill>
                <a:latin typeface="Calibri" pitchFamily="34" charset="0"/>
                <a:ea typeface="ＭＳ Ｐゴシック"/>
              </a:rPr>
              <a:t>型肝炎の検査）やレジオネラ核酸検出など</a:t>
            </a:r>
            <a:r>
              <a:rPr lang="en-US" altLang="ja-JP" sz="1600" dirty="0">
                <a:solidFill>
                  <a:prstClr val="black"/>
                </a:solidFill>
                <a:latin typeface="Calibri" pitchFamily="34" charset="0"/>
                <a:ea typeface="ＭＳ Ｐゴシック"/>
              </a:rPr>
              <a:t>12</a:t>
            </a:r>
            <a:r>
              <a:rPr lang="ja-JP" altLang="en-US" sz="1600" dirty="0">
                <a:solidFill>
                  <a:prstClr val="black"/>
                </a:solidFill>
                <a:latin typeface="Calibri" pitchFamily="34" charset="0"/>
                <a:ea typeface="ＭＳ Ｐゴシック"/>
              </a:rPr>
              <a:t>の検査について評価の新設及び見直しを</a:t>
            </a:r>
            <a:r>
              <a:rPr lang="ja-JP" altLang="en-US" sz="1600" dirty="0">
                <a:solidFill>
                  <a:srgbClr val="000000"/>
                </a:solidFill>
                <a:latin typeface="Calibri" pitchFamily="34" charset="0"/>
                <a:ea typeface="ＭＳ Ｐゴシック"/>
              </a:rPr>
              <a:t>行う。</a:t>
            </a:r>
          </a:p>
        </p:txBody>
      </p:sp>
      <p:sp>
        <p:nvSpPr>
          <p:cNvPr id="2052" name="Rectangle 36"/>
          <p:cNvSpPr>
            <a:spLocks noChangeArrowheads="1"/>
          </p:cNvSpPr>
          <p:nvPr/>
        </p:nvSpPr>
        <p:spPr bwMode="auto">
          <a:xfrm>
            <a:off x="179388" y="549275"/>
            <a:ext cx="3887787" cy="3587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spcBef>
                <a:spcPct val="20000"/>
              </a:spcBef>
              <a:defRPr/>
            </a:pPr>
            <a:r>
              <a:rPr lang="ja-JP" altLang="en-US" dirty="0">
                <a:solidFill>
                  <a:srgbClr val="000000"/>
                </a:solidFill>
                <a:latin typeface="Calibri" pitchFamily="34" charset="0"/>
              </a:rPr>
              <a:t>手術料や内科的な技術等の評価</a:t>
            </a:r>
          </a:p>
        </p:txBody>
      </p:sp>
      <p:sp>
        <p:nvSpPr>
          <p:cNvPr id="135171"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F50ADAA8-4F04-42B4-9741-A5C9D2A9C83B}" type="slidenum">
              <a:rPr lang="en-US" altLang="ja-JP" sz="1400">
                <a:solidFill>
                  <a:srgbClr val="000000"/>
                </a:solidFill>
              </a:rPr>
              <a:pPr algn="r"/>
              <a:t>64</a:t>
            </a:fld>
            <a:endParaRPr lang="en-US" altLang="ja-JP" sz="1400">
              <a:solidFill>
                <a:srgbClr val="000000"/>
              </a:solidFill>
            </a:endParaRPr>
          </a:p>
        </p:txBody>
      </p:sp>
    </p:spTree>
    <p:extLst>
      <p:ext uri="{BB962C8B-B14F-4D97-AF65-F5344CB8AC3E}">
        <p14:creationId xmlns:p14="http://schemas.microsoft.com/office/powerpoint/2010/main" xmlns="" val="36520369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ext Box 2"/>
          <p:cNvSpPr txBox="1">
            <a:spLocks noChangeArrowheads="1"/>
          </p:cNvSpPr>
          <p:nvPr/>
        </p:nvSpPr>
        <p:spPr bwMode="auto">
          <a:xfrm>
            <a:off x="611188" y="260350"/>
            <a:ext cx="7848600" cy="457200"/>
          </a:xfrm>
          <a:prstGeom prst="rect">
            <a:avLst/>
          </a:prstGeom>
          <a:noFill/>
          <a:ln w="9525">
            <a:noFill/>
            <a:miter lim="800000"/>
            <a:headEnd/>
            <a:tailEnd/>
          </a:ln>
        </p:spPr>
        <p:txBody>
          <a:bodyPr>
            <a:spAutoFit/>
          </a:bodyPr>
          <a:lstStyle/>
          <a:p>
            <a:pPr algn="ctr"/>
            <a:r>
              <a:rPr lang="ja-JP" altLang="en-US" sz="2400">
                <a:solidFill>
                  <a:srgbClr val="000000"/>
                </a:solidFill>
              </a:rPr>
              <a:t>医療技術の適切な評価（手術・内科的技術）</a:t>
            </a:r>
          </a:p>
        </p:txBody>
      </p:sp>
      <p:sp>
        <p:nvSpPr>
          <p:cNvPr id="137218" name="Text Box 3"/>
          <p:cNvSpPr txBox="1">
            <a:spLocks noChangeArrowheads="1"/>
          </p:cNvSpPr>
          <p:nvPr/>
        </p:nvSpPr>
        <p:spPr bwMode="auto">
          <a:xfrm>
            <a:off x="447675" y="765175"/>
            <a:ext cx="8228013" cy="1311275"/>
          </a:xfrm>
          <a:prstGeom prst="rect">
            <a:avLst/>
          </a:prstGeom>
          <a:noFill/>
          <a:ln w="9525">
            <a:noFill/>
            <a:miter lim="800000"/>
            <a:headEnd/>
            <a:tailEnd/>
          </a:ln>
        </p:spPr>
        <p:txBody>
          <a:bodyPr>
            <a:spAutoFit/>
          </a:bodyPr>
          <a:lstStyle/>
          <a:p>
            <a:r>
              <a:rPr lang="ja-JP" altLang="en-US" sz="2000">
                <a:solidFill>
                  <a:srgbClr val="000000"/>
                </a:solidFill>
              </a:rPr>
              <a:t>●外保連試案を活用した手術料の引き上げ</a:t>
            </a:r>
          </a:p>
          <a:p>
            <a:r>
              <a:rPr lang="ja-JP" altLang="en-US" sz="2000">
                <a:solidFill>
                  <a:srgbClr val="000000"/>
                </a:solidFill>
              </a:rPr>
              <a:t>　難易度</a:t>
            </a:r>
            <a:r>
              <a:rPr lang="en-US" altLang="ja-JP" sz="2000">
                <a:solidFill>
                  <a:srgbClr val="000000"/>
                </a:solidFill>
              </a:rPr>
              <a:t>C</a:t>
            </a:r>
            <a:r>
              <a:rPr lang="ja-JP" altLang="en-US" sz="2000">
                <a:solidFill>
                  <a:srgbClr val="000000"/>
                </a:solidFill>
              </a:rPr>
              <a:t>・</a:t>
            </a:r>
            <a:r>
              <a:rPr lang="en-US" altLang="ja-JP" sz="2000">
                <a:solidFill>
                  <a:srgbClr val="000000"/>
                </a:solidFill>
              </a:rPr>
              <a:t>D</a:t>
            </a:r>
            <a:r>
              <a:rPr lang="ja-JP" altLang="en-US" sz="2000">
                <a:solidFill>
                  <a:srgbClr val="000000"/>
                </a:solidFill>
              </a:rPr>
              <a:t>・</a:t>
            </a:r>
            <a:r>
              <a:rPr lang="en-US" altLang="ja-JP" sz="2000">
                <a:solidFill>
                  <a:srgbClr val="000000"/>
                </a:solidFill>
              </a:rPr>
              <a:t>E</a:t>
            </a:r>
            <a:r>
              <a:rPr lang="ja-JP" altLang="en-US" sz="2000">
                <a:solidFill>
                  <a:srgbClr val="000000"/>
                </a:solidFill>
              </a:rPr>
              <a:t>の手術について、技術度・協力者数・時間に基づき、頭蓋内腫瘍摘出術、肝切除術や肺悪性腫瘍手術など約１</a:t>
            </a:r>
            <a:r>
              <a:rPr lang="en-US" altLang="ja-JP" sz="2000">
                <a:solidFill>
                  <a:srgbClr val="000000"/>
                </a:solidFill>
              </a:rPr>
              <a:t>,</a:t>
            </a:r>
            <a:r>
              <a:rPr lang="ja-JP" altLang="en-US" sz="2000">
                <a:solidFill>
                  <a:srgbClr val="000000"/>
                </a:solidFill>
              </a:rPr>
              <a:t>２００項目の手術について、難易度</a:t>
            </a:r>
            <a:r>
              <a:rPr lang="en-US" altLang="ja-JP" sz="2000">
                <a:solidFill>
                  <a:srgbClr val="000000"/>
                </a:solidFill>
              </a:rPr>
              <a:t>C</a:t>
            </a:r>
            <a:r>
              <a:rPr lang="ja-JP" altLang="en-US" sz="2000">
                <a:solidFill>
                  <a:srgbClr val="000000"/>
                </a:solidFill>
              </a:rPr>
              <a:t>・</a:t>
            </a:r>
            <a:r>
              <a:rPr lang="en-US" altLang="ja-JP" sz="2000">
                <a:solidFill>
                  <a:srgbClr val="000000"/>
                </a:solidFill>
              </a:rPr>
              <a:t>D</a:t>
            </a:r>
            <a:r>
              <a:rPr lang="ja-JP" altLang="en-US" sz="2000">
                <a:solidFill>
                  <a:srgbClr val="000000"/>
                </a:solidFill>
              </a:rPr>
              <a:t>は最大で３０％、難易度</a:t>
            </a:r>
            <a:r>
              <a:rPr lang="en-US" altLang="ja-JP" sz="2000">
                <a:solidFill>
                  <a:srgbClr val="000000"/>
                </a:solidFill>
              </a:rPr>
              <a:t>E</a:t>
            </a:r>
            <a:r>
              <a:rPr lang="ja-JP" altLang="en-US" sz="2000">
                <a:solidFill>
                  <a:srgbClr val="000000"/>
                </a:solidFill>
              </a:rPr>
              <a:t>は最大で５０％引き上げ。</a:t>
            </a:r>
          </a:p>
        </p:txBody>
      </p:sp>
      <p:sp>
        <p:nvSpPr>
          <p:cNvPr id="137219" name="Text Box 4"/>
          <p:cNvSpPr txBox="1">
            <a:spLocks noChangeArrowheads="1"/>
          </p:cNvSpPr>
          <p:nvPr/>
        </p:nvSpPr>
        <p:spPr bwMode="auto">
          <a:xfrm>
            <a:off x="400050" y="5229225"/>
            <a:ext cx="8228013" cy="1311275"/>
          </a:xfrm>
          <a:prstGeom prst="rect">
            <a:avLst/>
          </a:prstGeom>
          <a:noFill/>
          <a:ln w="9525">
            <a:noFill/>
            <a:miter lim="800000"/>
            <a:headEnd/>
            <a:tailEnd/>
          </a:ln>
        </p:spPr>
        <p:txBody>
          <a:bodyPr>
            <a:spAutoFit/>
          </a:bodyPr>
          <a:lstStyle/>
          <a:p>
            <a:r>
              <a:rPr lang="ja-JP" altLang="en-US" sz="2000">
                <a:solidFill>
                  <a:srgbClr val="000000"/>
                </a:solidFill>
              </a:rPr>
              <a:t>●内科的な技術の評価</a:t>
            </a:r>
          </a:p>
          <a:p>
            <a:r>
              <a:rPr lang="ja-JP" altLang="en-US" sz="2000">
                <a:solidFill>
                  <a:srgbClr val="000000"/>
                </a:solidFill>
              </a:rPr>
              <a:t>　高い専門性を有する検査や高い専門性を有する検査や、症状等に応じた植込み型の医療機器の調整、稀少疾患に対する外来管理等の医療技術について評価</a:t>
            </a:r>
          </a:p>
        </p:txBody>
      </p:sp>
      <p:sp>
        <p:nvSpPr>
          <p:cNvPr id="137220" name="Text Box 5"/>
          <p:cNvSpPr txBox="1">
            <a:spLocks noChangeArrowheads="1"/>
          </p:cNvSpPr>
          <p:nvPr/>
        </p:nvSpPr>
        <p:spPr bwMode="auto">
          <a:xfrm>
            <a:off x="1835150" y="2133600"/>
            <a:ext cx="5468938" cy="366713"/>
          </a:xfrm>
          <a:prstGeom prst="rect">
            <a:avLst/>
          </a:prstGeom>
          <a:noFill/>
          <a:ln w="9525">
            <a:noFill/>
            <a:miter lim="800000"/>
            <a:headEnd/>
            <a:tailEnd/>
          </a:ln>
        </p:spPr>
        <p:txBody>
          <a:bodyPr wrap="none">
            <a:spAutoFit/>
          </a:bodyPr>
          <a:lstStyle/>
          <a:p>
            <a:r>
              <a:rPr lang="ja-JP" altLang="en-US">
                <a:solidFill>
                  <a:srgbClr val="000000"/>
                </a:solidFill>
              </a:rPr>
              <a:t>外保連試案第８版における手術の技術度区分について</a:t>
            </a:r>
          </a:p>
        </p:txBody>
      </p:sp>
      <p:sp>
        <p:nvSpPr>
          <p:cNvPr id="137221" name="Text Box 6"/>
          <p:cNvSpPr txBox="1">
            <a:spLocks noChangeArrowheads="1"/>
          </p:cNvSpPr>
          <p:nvPr/>
        </p:nvSpPr>
        <p:spPr bwMode="auto">
          <a:xfrm>
            <a:off x="7596188" y="2060575"/>
            <a:ext cx="1250950" cy="457200"/>
          </a:xfrm>
          <a:prstGeom prst="rect">
            <a:avLst/>
          </a:prstGeom>
          <a:noFill/>
          <a:ln w="9525">
            <a:noFill/>
            <a:miter lim="800000"/>
            <a:headEnd/>
            <a:tailEnd/>
          </a:ln>
        </p:spPr>
        <p:txBody>
          <a:bodyPr>
            <a:spAutoFit/>
          </a:bodyPr>
          <a:lstStyle/>
          <a:p>
            <a:r>
              <a:rPr lang="en-US" altLang="ja-JP" sz="1200">
                <a:solidFill>
                  <a:srgbClr val="000000"/>
                </a:solidFill>
              </a:rPr>
              <a:t>2012.1.27</a:t>
            </a:r>
            <a:r>
              <a:rPr lang="ja-JP" altLang="en-US" sz="1200">
                <a:solidFill>
                  <a:srgbClr val="000000"/>
                </a:solidFill>
              </a:rPr>
              <a:t>　</a:t>
            </a:r>
          </a:p>
          <a:p>
            <a:r>
              <a:rPr lang="ja-JP" altLang="en-US" sz="1200">
                <a:solidFill>
                  <a:srgbClr val="000000"/>
                </a:solidFill>
              </a:rPr>
              <a:t>中医協総会資料</a:t>
            </a:r>
          </a:p>
        </p:txBody>
      </p:sp>
      <p:graphicFrame>
        <p:nvGraphicFramePr>
          <p:cNvPr id="244743" name="Group 7"/>
          <p:cNvGraphicFramePr>
            <a:graphicFrameLocks noGrp="1"/>
          </p:cNvGraphicFramePr>
          <p:nvPr>
            <p:ph idx="4294967295"/>
          </p:nvPr>
        </p:nvGraphicFramePr>
        <p:xfrm>
          <a:off x="971550" y="2566988"/>
          <a:ext cx="7272338" cy="2590801"/>
        </p:xfrm>
        <a:graphic>
          <a:graphicData uri="http://schemas.openxmlformats.org/drawingml/2006/table">
            <a:tbl>
              <a:tblPr/>
              <a:tblGrid>
                <a:gridCol w="1689100"/>
                <a:gridCol w="4287838"/>
                <a:gridCol w="1295400"/>
              </a:tblGrid>
              <a:tr h="3841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手術技術度</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EE8F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対応する身分</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EE8F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経験年数</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EE8F0"/>
                    </a:solidFill>
                  </a:tcPr>
                </a:tc>
              </a:tr>
              <a:tr h="3841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Ａ</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Arial" charset="0"/>
                          <a:ea typeface="ＭＳ Ｐゴシック" pitchFamily="50" charset="-128"/>
                        </a:rPr>
                        <a:t>初期臨床研修</a:t>
                      </a:r>
                      <a:r>
                        <a:rPr kumimoji="1" lang="ja-JP" altLang="en-US" sz="1800" b="0" i="0" u="none" strike="noStrike" cap="none" normalizeH="0" baseline="0" smtClean="0">
                          <a:ln>
                            <a:noFill/>
                          </a:ln>
                          <a:solidFill>
                            <a:schemeClr val="tx1"/>
                          </a:solidFill>
                          <a:effectLst/>
                          <a:latin typeface="Arial" charset="0"/>
                          <a:ea typeface="ＭＳ Ｐゴシック" pitchFamily="50" charset="-128"/>
                        </a:rPr>
                        <a:t>医</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pitchFamily="50" charset="-128"/>
                        </a:rPr>
                        <a:t>1</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Ｂ</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Arial" charset="0"/>
                          <a:ea typeface="ＭＳ Ｐゴシック" pitchFamily="50" charset="-128"/>
                        </a:rPr>
                        <a:t>初期臨床研修修了</a:t>
                      </a:r>
                      <a:r>
                        <a:rPr kumimoji="1" lang="ja-JP" altLang="en-US" sz="1800" b="0" i="0" u="none" strike="noStrike" cap="none" normalizeH="0" baseline="0" smtClean="0">
                          <a:ln>
                            <a:noFill/>
                          </a:ln>
                          <a:solidFill>
                            <a:schemeClr val="tx1"/>
                          </a:solidFill>
                          <a:effectLst/>
                          <a:latin typeface="Arial" charset="0"/>
                          <a:ea typeface="ＭＳ Ｐゴシック" pitchFamily="50" charset="-128"/>
                        </a:rPr>
                        <a:t>者</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pitchFamily="50" charset="-128"/>
                        </a:rPr>
                        <a:t>5</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Ｃ</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基本領域の専門医</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pitchFamily="50" charset="-128"/>
                        </a:rPr>
                        <a:t>10</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Ｄ</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pitchFamily="50" charset="-128"/>
                        </a:rPr>
                        <a:t>Subspecialty</a:t>
                      </a:r>
                      <a:r>
                        <a:rPr kumimoji="1" lang="ja-JP" altLang="en-US" sz="1800" b="0" i="0" u="none" strike="noStrike" cap="none" normalizeH="0" baseline="0" smtClean="0">
                          <a:ln>
                            <a:noFill/>
                          </a:ln>
                          <a:solidFill>
                            <a:schemeClr val="tx1"/>
                          </a:solidFill>
                          <a:effectLst/>
                          <a:latin typeface="Arial" charset="0"/>
                          <a:ea typeface="ＭＳ Ｐゴシック" pitchFamily="50" charset="-128"/>
                        </a:rPr>
                        <a:t>領域の専門医もしくは基本領域の専門医更新者や指導医取得者</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pitchFamily="50" charset="-128"/>
                        </a:rPr>
                        <a:t>15</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Ｅ</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特殊技術を有する専門医</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pitchFamily="50" charset="-128"/>
                        </a:rPr>
                        <a:t>15</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37252" name="Picture 37" descr="MC900216702[1]"/>
          <p:cNvPicPr>
            <a:picLocks noChangeAspect="1" noChangeArrowheads="1"/>
          </p:cNvPicPr>
          <p:nvPr/>
        </p:nvPicPr>
        <p:blipFill>
          <a:blip r:embed="rId3" cstate="print"/>
          <a:srcRect/>
          <a:stretch>
            <a:fillRect/>
          </a:stretch>
        </p:blipFill>
        <p:spPr bwMode="auto">
          <a:xfrm>
            <a:off x="468313" y="3573463"/>
            <a:ext cx="995362" cy="1054100"/>
          </a:xfrm>
          <a:prstGeom prst="rect">
            <a:avLst/>
          </a:prstGeom>
          <a:noFill/>
          <a:ln w="9525">
            <a:noFill/>
            <a:miter lim="800000"/>
            <a:headEnd/>
            <a:tailEnd/>
          </a:ln>
        </p:spPr>
      </p:pic>
      <p:sp>
        <p:nvSpPr>
          <p:cNvPr id="137253"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09F659C6-D35A-43ED-ABCD-1F5E0910878D}" type="slidenum">
              <a:rPr lang="en-US" altLang="ja-JP" sz="1400">
                <a:solidFill>
                  <a:srgbClr val="000000"/>
                </a:solidFill>
              </a:rPr>
              <a:pPr algn="r"/>
              <a:t>65</a:t>
            </a:fld>
            <a:endParaRPr lang="en-US" altLang="ja-JP" sz="1400">
              <a:solidFill>
                <a:srgbClr val="000000"/>
              </a:solidFill>
            </a:endParaRPr>
          </a:p>
        </p:txBody>
      </p:sp>
    </p:spTree>
    <p:extLst>
      <p:ext uri="{BB962C8B-B14F-4D97-AF65-F5344CB8AC3E}">
        <p14:creationId xmlns:p14="http://schemas.microsoft.com/office/powerpoint/2010/main" xmlns="" val="17948084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ctrTitle" idx="4294967295"/>
          </p:nvPr>
        </p:nvSpPr>
        <p:spPr>
          <a:xfrm>
            <a:off x="684213" y="115888"/>
            <a:ext cx="7772400" cy="647700"/>
          </a:xfrm>
        </p:spPr>
        <p:txBody>
          <a:bodyPr/>
          <a:lstStyle/>
          <a:p>
            <a:pPr eaLnBrk="1" hangingPunct="1"/>
            <a:r>
              <a:rPr lang="ja-JP" altLang="en-US" sz="2800" smtClean="0"/>
              <a:t>診療所に関連する技術評価の例（１）</a:t>
            </a:r>
          </a:p>
        </p:txBody>
      </p:sp>
      <p:sp>
        <p:nvSpPr>
          <p:cNvPr id="139266"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39267" name="Rectangle 5"/>
          <p:cNvSpPr>
            <a:spLocks noChangeArrowheads="1"/>
          </p:cNvSpPr>
          <p:nvPr/>
        </p:nvSpPr>
        <p:spPr bwMode="auto">
          <a:xfrm>
            <a:off x="250825" y="692150"/>
            <a:ext cx="8642350" cy="5905500"/>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pPr>
              <a:lnSpc>
                <a:spcPct val="85000"/>
              </a:lnSpc>
            </a:pPr>
            <a:r>
              <a:rPr lang="en-US" altLang="ja-JP" sz="2000">
                <a:solidFill>
                  <a:srgbClr val="000000"/>
                </a:solidFill>
                <a:latin typeface="HG創英角ｺﾞｼｯｸUB" pitchFamily="49" charset="-128"/>
                <a:ea typeface="HG創英角ｺﾞｼｯｸUB" pitchFamily="49" charset="-128"/>
              </a:rPr>
              <a:t>《</a:t>
            </a:r>
            <a:r>
              <a:rPr lang="ja-JP" altLang="en-US" sz="2000">
                <a:solidFill>
                  <a:srgbClr val="000000"/>
                </a:solidFill>
                <a:latin typeface="HG創英角ｺﾞｼｯｸUB" pitchFamily="49" charset="-128"/>
                <a:ea typeface="HG創英角ｺﾞｼｯｸUB" pitchFamily="49" charset="-128"/>
              </a:rPr>
              <a:t>検査</a:t>
            </a:r>
            <a:r>
              <a:rPr lang="en-US" altLang="ja-JP" sz="2000">
                <a:solidFill>
                  <a:srgbClr val="000000"/>
                </a:solidFill>
                <a:latin typeface="HG創英角ｺﾞｼｯｸUB" pitchFamily="49" charset="-128"/>
                <a:ea typeface="HG創英角ｺﾞｼｯｸUB" pitchFamily="49" charset="-128"/>
              </a:rPr>
              <a:t>》</a:t>
            </a:r>
          </a:p>
          <a:p>
            <a:pPr>
              <a:lnSpc>
                <a:spcPct val="85000"/>
              </a:lnSpc>
            </a:pPr>
            <a:r>
              <a:rPr lang="ja-JP" altLang="en-US" sz="2000">
                <a:solidFill>
                  <a:srgbClr val="000000"/>
                </a:solidFill>
                <a:latin typeface="ＭＳ Ｐゴシック" charset="-128"/>
              </a:rPr>
              <a:t>（１）排泄物、滲出物又は分泌物の細菌顕微鏡検査</a:t>
            </a:r>
          </a:p>
          <a:p>
            <a:pPr>
              <a:lnSpc>
                <a:spcPct val="85000"/>
              </a:lnSpc>
            </a:pPr>
            <a:r>
              <a:rPr lang="ja-JP" altLang="en-US">
                <a:solidFill>
                  <a:srgbClr val="000000"/>
                </a:solidFill>
                <a:latin typeface="ＭＳ Ｐゴシック" charset="-128"/>
              </a:rPr>
              <a:t>　　　　１　蛍光顕微鏡、位相差顕微鏡、暗視野装置等を使用するもの：４２点</a:t>
            </a:r>
            <a:r>
              <a:rPr lang="ja-JP" altLang="en-US">
                <a:solidFill>
                  <a:srgbClr val="6600FF"/>
                </a:solidFill>
                <a:latin typeface="ＭＳ Ｐゴシック" charset="-128"/>
              </a:rPr>
              <a:t>→</a:t>
            </a:r>
            <a:r>
              <a:rPr lang="ja-JP" altLang="en-US">
                <a:solidFill>
                  <a:srgbClr val="FF0000"/>
                </a:solidFill>
                <a:latin typeface="ＭＳ Ｐゴシック" charset="-128"/>
              </a:rPr>
              <a:t>５０</a:t>
            </a:r>
            <a:r>
              <a:rPr lang="ja-JP" altLang="en-US">
                <a:solidFill>
                  <a:srgbClr val="000000"/>
                </a:solidFill>
                <a:latin typeface="ＭＳ Ｐゴシック" charset="-128"/>
              </a:rPr>
              <a:t>点</a:t>
            </a:r>
          </a:p>
          <a:p>
            <a:pPr>
              <a:lnSpc>
                <a:spcPct val="85000"/>
              </a:lnSpc>
            </a:pPr>
            <a:r>
              <a:rPr lang="ja-JP" altLang="en-US">
                <a:solidFill>
                  <a:srgbClr val="000000"/>
                </a:solidFill>
                <a:latin typeface="ＭＳ Ｐゴシック" charset="-128"/>
              </a:rPr>
              <a:t>　　　　３　その他のもの：</a:t>
            </a:r>
            <a:r>
              <a:rPr lang="ja-JP" altLang="en-US">
                <a:solidFill>
                  <a:srgbClr val="0000FF"/>
                </a:solidFill>
                <a:latin typeface="ＭＳ Ｐゴシック" charset="-128"/>
              </a:rPr>
              <a:t>４０</a:t>
            </a:r>
            <a:r>
              <a:rPr lang="ja-JP" altLang="en-US">
                <a:solidFill>
                  <a:srgbClr val="000000"/>
                </a:solidFill>
                <a:latin typeface="ＭＳ Ｐゴシック" charset="-128"/>
              </a:rPr>
              <a:t>点</a:t>
            </a:r>
            <a:r>
              <a:rPr lang="ja-JP" altLang="en-US">
                <a:solidFill>
                  <a:srgbClr val="6600FF"/>
                </a:solidFill>
                <a:latin typeface="ＭＳ Ｐゴシック" charset="-128"/>
              </a:rPr>
              <a:t>→</a:t>
            </a:r>
            <a:r>
              <a:rPr lang="ja-JP" altLang="en-US">
                <a:solidFill>
                  <a:srgbClr val="FF0000"/>
                </a:solidFill>
                <a:latin typeface="ＭＳ Ｐゴシック" charset="-128"/>
              </a:rPr>
              <a:t>５０</a:t>
            </a:r>
            <a:r>
              <a:rPr lang="ja-JP" altLang="en-US">
                <a:solidFill>
                  <a:srgbClr val="000000"/>
                </a:solidFill>
                <a:latin typeface="ＭＳ Ｐゴシック" charset="-128"/>
              </a:rPr>
              <a:t>点</a:t>
            </a:r>
          </a:p>
          <a:p>
            <a:pPr>
              <a:lnSpc>
                <a:spcPct val="85000"/>
              </a:lnSpc>
            </a:pPr>
            <a:r>
              <a:rPr lang="ja-JP" altLang="en-US" sz="2000">
                <a:solidFill>
                  <a:srgbClr val="000000"/>
                </a:solidFill>
                <a:latin typeface="ＭＳ Ｐゴシック" charset="-128"/>
              </a:rPr>
              <a:t>（２）細菌培養同定検査</a:t>
            </a:r>
          </a:p>
          <a:p>
            <a:pPr>
              <a:lnSpc>
                <a:spcPct val="85000"/>
              </a:lnSpc>
            </a:pPr>
            <a:r>
              <a:rPr lang="ja-JP" altLang="en-US">
                <a:solidFill>
                  <a:srgbClr val="000000"/>
                </a:solidFill>
                <a:latin typeface="ＭＳ Ｐゴシック" charset="-128"/>
              </a:rPr>
              <a:t>　　　　１　口腔、気道又は呼吸器からの検体：</a:t>
            </a:r>
            <a:r>
              <a:rPr lang="ja-JP" altLang="en-US">
                <a:solidFill>
                  <a:srgbClr val="0000FF"/>
                </a:solidFill>
                <a:latin typeface="ＭＳ Ｐゴシック" charset="-128"/>
              </a:rPr>
              <a:t>１４０</a:t>
            </a:r>
            <a:r>
              <a:rPr lang="ja-JP" altLang="en-US">
                <a:solidFill>
                  <a:srgbClr val="000000"/>
                </a:solidFill>
                <a:latin typeface="ＭＳ Ｐゴシック" charset="-128"/>
              </a:rPr>
              <a:t>点</a:t>
            </a:r>
            <a:r>
              <a:rPr lang="ja-JP" altLang="en-US">
                <a:solidFill>
                  <a:srgbClr val="6600FF"/>
                </a:solidFill>
                <a:latin typeface="ＭＳ Ｐゴシック" charset="-128"/>
              </a:rPr>
              <a:t>→</a:t>
            </a:r>
            <a:r>
              <a:rPr lang="ja-JP" altLang="en-US">
                <a:solidFill>
                  <a:srgbClr val="FF0000"/>
                </a:solidFill>
                <a:latin typeface="ＭＳ Ｐゴシック" charset="-128"/>
              </a:rPr>
              <a:t>１６０</a:t>
            </a:r>
            <a:r>
              <a:rPr lang="ja-JP" altLang="en-US">
                <a:solidFill>
                  <a:srgbClr val="000000"/>
                </a:solidFill>
                <a:latin typeface="ＭＳ Ｐゴシック" charset="-128"/>
              </a:rPr>
              <a:t>点</a:t>
            </a:r>
          </a:p>
          <a:p>
            <a:pPr>
              <a:lnSpc>
                <a:spcPct val="85000"/>
              </a:lnSpc>
            </a:pPr>
            <a:r>
              <a:rPr lang="ja-JP" altLang="en-US">
                <a:solidFill>
                  <a:srgbClr val="000000"/>
                </a:solidFill>
                <a:latin typeface="ＭＳ Ｐゴシック" charset="-128"/>
              </a:rPr>
              <a:t>　　　　２　消化管からの検体：</a:t>
            </a:r>
            <a:r>
              <a:rPr lang="ja-JP" altLang="en-US">
                <a:solidFill>
                  <a:srgbClr val="0000FF"/>
                </a:solidFill>
              </a:rPr>
              <a:t>１４０</a:t>
            </a:r>
            <a:r>
              <a:rPr lang="ja-JP" altLang="en-US">
                <a:solidFill>
                  <a:srgbClr val="000000"/>
                </a:solidFill>
              </a:rPr>
              <a:t>点</a:t>
            </a:r>
            <a:r>
              <a:rPr lang="ja-JP" altLang="en-US">
                <a:solidFill>
                  <a:srgbClr val="6600FF"/>
                </a:solidFill>
              </a:rPr>
              <a:t>→</a:t>
            </a:r>
            <a:r>
              <a:rPr lang="ja-JP" altLang="en-US">
                <a:solidFill>
                  <a:srgbClr val="FF0000"/>
                </a:solidFill>
              </a:rPr>
              <a:t>１６０</a:t>
            </a:r>
            <a:r>
              <a:rPr lang="ja-JP" altLang="en-US">
                <a:solidFill>
                  <a:srgbClr val="000000"/>
                </a:solidFill>
              </a:rPr>
              <a:t>点</a:t>
            </a:r>
            <a:endParaRPr lang="ja-JP" altLang="en-US">
              <a:solidFill>
                <a:srgbClr val="000000"/>
              </a:solidFill>
              <a:latin typeface="ＭＳ Ｐゴシック" charset="-128"/>
            </a:endParaRPr>
          </a:p>
          <a:p>
            <a:pPr>
              <a:lnSpc>
                <a:spcPct val="85000"/>
              </a:lnSpc>
            </a:pPr>
            <a:r>
              <a:rPr lang="ja-JP" altLang="en-US">
                <a:solidFill>
                  <a:srgbClr val="000000"/>
                </a:solidFill>
                <a:latin typeface="ＭＳ Ｐゴシック" charset="-128"/>
              </a:rPr>
              <a:t>　　　　３　血液又は穿刺液：</a:t>
            </a:r>
            <a:r>
              <a:rPr lang="ja-JP" altLang="en-US">
                <a:solidFill>
                  <a:srgbClr val="0000FF"/>
                </a:solidFill>
              </a:rPr>
              <a:t>１５０</a:t>
            </a:r>
            <a:r>
              <a:rPr lang="ja-JP" altLang="en-US">
                <a:solidFill>
                  <a:srgbClr val="000000"/>
                </a:solidFill>
              </a:rPr>
              <a:t>点</a:t>
            </a:r>
            <a:r>
              <a:rPr lang="ja-JP" altLang="en-US">
                <a:solidFill>
                  <a:srgbClr val="6600FF"/>
                </a:solidFill>
              </a:rPr>
              <a:t>→</a:t>
            </a:r>
            <a:r>
              <a:rPr lang="ja-JP" altLang="en-US">
                <a:solidFill>
                  <a:srgbClr val="FF0000"/>
                </a:solidFill>
              </a:rPr>
              <a:t>１９０</a:t>
            </a:r>
            <a:r>
              <a:rPr lang="ja-JP" altLang="en-US">
                <a:solidFill>
                  <a:srgbClr val="000000"/>
                </a:solidFill>
              </a:rPr>
              <a:t>点</a:t>
            </a:r>
            <a:endParaRPr lang="ja-JP" altLang="en-US">
              <a:solidFill>
                <a:srgbClr val="000000"/>
              </a:solidFill>
              <a:latin typeface="ＭＳ Ｐゴシック" charset="-128"/>
            </a:endParaRPr>
          </a:p>
          <a:p>
            <a:pPr>
              <a:lnSpc>
                <a:spcPct val="85000"/>
              </a:lnSpc>
            </a:pPr>
            <a:r>
              <a:rPr lang="ja-JP" altLang="en-US">
                <a:solidFill>
                  <a:srgbClr val="000000"/>
                </a:solidFill>
                <a:latin typeface="ＭＳ Ｐゴシック" charset="-128"/>
              </a:rPr>
              <a:t>　　　　４　泌尿器又は生殖器からの検体：</a:t>
            </a:r>
            <a:r>
              <a:rPr lang="ja-JP" altLang="en-US">
                <a:solidFill>
                  <a:srgbClr val="0000FF"/>
                </a:solidFill>
              </a:rPr>
              <a:t>１３０</a:t>
            </a:r>
            <a:r>
              <a:rPr lang="ja-JP" altLang="en-US">
                <a:solidFill>
                  <a:srgbClr val="000000"/>
                </a:solidFill>
              </a:rPr>
              <a:t>点</a:t>
            </a:r>
            <a:r>
              <a:rPr lang="ja-JP" altLang="en-US">
                <a:solidFill>
                  <a:srgbClr val="6600FF"/>
                </a:solidFill>
              </a:rPr>
              <a:t>→</a:t>
            </a:r>
            <a:r>
              <a:rPr lang="ja-JP" altLang="en-US">
                <a:solidFill>
                  <a:srgbClr val="FF0000"/>
                </a:solidFill>
              </a:rPr>
              <a:t>１５０</a:t>
            </a:r>
            <a:r>
              <a:rPr lang="ja-JP" altLang="en-US">
                <a:solidFill>
                  <a:srgbClr val="000000"/>
                </a:solidFill>
              </a:rPr>
              <a:t>点</a:t>
            </a:r>
            <a:endParaRPr lang="ja-JP" altLang="en-US">
              <a:solidFill>
                <a:srgbClr val="000000"/>
              </a:solidFill>
              <a:latin typeface="ＭＳ Ｐゴシック" charset="-128"/>
            </a:endParaRPr>
          </a:p>
          <a:p>
            <a:pPr>
              <a:lnSpc>
                <a:spcPct val="85000"/>
              </a:lnSpc>
            </a:pPr>
            <a:r>
              <a:rPr lang="ja-JP" altLang="en-US">
                <a:solidFill>
                  <a:srgbClr val="000000"/>
                </a:solidFill>
                <a:latin typeface="ＭＳ Ｐゴシック" charset="-128"/>
              </a:rPr>
              <a:t>　　　　５　その他の部位からの検体：</a:t>
            </a:r>
            <a:r>
              <a:rPr lang="ja-JP" altLang="en-US">
                <a:solidFill>
                  <a:srgbClr val="0000FF"/>
                </a:solidFill>
              </a:rPr>
              <a:t>１２０</a:t>
            </a:r>
            <a:r>
              <a:rPr lang="ja-JP" altLang="en-US">
                <a:solidFill>
                  <a:srgbClr val="000000"/>
                </a:solidFill>
              </a:rPr>
              <a:t>点</a:t>
            </a:r>
            <a:r>
              <a:rPr lang="ja-JP" altLang="en-US">
                <a:solidFill>
                  <a:srgbClr val="6600FF"/>
                </a:solidFill>
              </a:rPr>
              <a:t>→</a:t>
            </a:r>
            <a:r>
              <a:rPr lang="ja-JP" altLang="en-US">
                <a:solidFill>
                  <a:srgbClr val="FF0000"/>
                </a:solidFill>
              </a:rPr>
              <a:t>１４０</a:t>
            </a:r>
            <a:r>
              <a:rPr lang="ja-JP" altLang="en-US">
                <a:solidFill>
                  <a:srgbClr val="000000"/>
                </a:solidFill>
              </a:rPr>
              <a:t>点</a:t>
            </a:r>
            <a:endParaRPr lang="ja-JP" altLang="en-US">
              <a:solidFill>
                <a:srgbClr val="000000"/>
              </a:solidFill>
              <a:latin typeface="ＭＳ Ｐゴシック" charset="-128"/>
            </a:endParaRPr>
          </a:p>
          <a:p>
            <a:pPr>
              <a:lnSpc>
                <a:spcPct val="85000"/>
              </a:lnSpc>
            </a:pPr>
            <a:r>
              <a:rPr lang="ja-JP" altLang="en-US">
                <a:solidFill>
                  <a:srgbClr val="000000"/>
                </a:solidFill>
                <a:latin typeface="ＭＳ Ｐゴシック" charset="-128"/>
              </a:rPr>
              <a:t>　　　　注　嫌気性培養加算：</a:t>
            </a:r>
            <a:r>
              <a:rPr lang="ja-JP" altLang="en-US">
                <a:solidFill>
                  <a:srgbClr val="0000FF"/>
                </a:solidFill>
                <a:latin typeface="ＭＳ Ｐゴシック" charset="-128"/>
              </a:rPr>
              <a:t>８０</a:t>
            </a:r>
            <a:r>
              <a:rPr lang="ja-JP" altLang="en-US">
                <a:solidFill>
                  <a:srgbClr val="000000"/>
                </a:solidFill>
              </a:rPr>
              <a:t>点</a:t>
            </a:r>
            <a:r>
              <a:rPr lang="ja-JP" altLang="en-US">
                <a:solidFill>
                  <a:srgbClr val="6600FF"/>
                </a:solidFill>
              </a:rPr>
              <a:t>→</a:t>
            </a:r>
            <a:r>
              <a:rPr lang="ja-JP" altLang="en-US">
                <a:solidFill>
                  <a:srgbClr val="FF0000"/>
                </a:solidFill>
              </a:rPr>
              <a:t>１２０</a:t>
            </a:r>
            <a:r>
              <a:rPr lang="ja-JP" altLang="en-US">
                <a:solidFill>
                  <a:srgbClr val="000000"/>
                </a:solidFill>
              </a:rPr>
              <a:t>点</a:t>
            </a:r>
            <a:endParaRPr lang="ja-JP" altLang="en-US">
              <a:solidFill>
                <a:srgbClr val="000000"/>
              </a:solidFill>
              <a:latin typeface="ＭＳ Ｐゴシック" charset="-128"/>
            </a:endParaRPr>
          </a:p>
          <a:p>
            <a:pPr>
              <a:lnSpc>
                <a:spcPct val="85000"/>
              </a:lnSpc>
            </a:pPr>
            <a:r>
              <a:rPr lang="ja-JP" altLang="en-US" sz="2000">
                <a:solidFill>
                  <a:srgbClr val="000000"/>
                </a:solidFill>
              </a:rPr>
              <a:t>（３）ノロウイルス抗原定性</a:t>
            </a:r>
            <a:r>
              <a:rPr lang="ja-JP" altLang="en-US">
                <a:solidFill>
                  <a:srgbClr val="000000"/>
                </a:solidFill>
              </a:rPr>
              <a:t>：</a:t>
            </a:r>
            <a:r>
              <a:rPr lang="ja-JP" altLang="en-US">
                <a:solidFill>
                  <a:srgbClr val="FF0000"/>
                </a:solidFill>
              </a:rPr>
              <a:t>１５０</a:t>
            </a:r>
            <a:r>
              <a:rPr lang="ja-JP" altLang="en-US">
                <a:solidFill>
                  <a:srgbClr val="000000"/>
                </a:solidFill>
              </a:rPr>
              <a:t>点（</a:t>
            </a:r>
            <a:r>
              <a:rPr lang="ja-JP" altLang="en-US">
                <a:solidFill>
                  <a:srgbClr val="FF0000"/>
                </a:solidFill>
              </a:rPr>
              <a:t>新設</a:t>
            </a:r>
            <a:r>
              <a:rPr lang="ja-JP" altLang="en-US">
                <a:solidFill>
                  <a:srgbClr val="000000"/>
                </a:solidFill>
              </a:rPr>
              <a:t>）</a:t>
            </a:r>
          </a:p>
          <a:p>
            <a:pPr>
              <a:lnSpc>
                <a:spcPct val="85000"/>
              </a:lnSpc>
            </a:pPr>
            <a:r>
              <a:rPr lang="ja-JP" altLang="en-US" sz="2000">
                <a:solidFill>
                  <a:srgbClr val="000000"/>
                </a:solidFill>
                <a:latin typeface="ＭＳ Ｐゴシック" charset="-128"/>
              </a:rPr>
              <a:t>（４）細菌薬剤感受性検査</a:t>
            </a:r>
          </a:p>
          <a:p>
            <a:pPr>
              <a:lnSpc>
                <a:spcPct val="85000"/>
              </a:lnSpc>
            </a:pPr>
            <a:r>
              <a:rPr lang="ja-JP" altLang="en-US">
                <a:solidFill>
                  <a:srgbClr val="000000"/>
                </a:solidFill>
                <a:latin typeface="ＭＳ Ｐゴシック" charset="-128"/>
              </a:rPr>
              <a:t>　　　　１菌種：</a:t>
            </a:r>
            <a:r>
              <a:rPr lang="ja-JP" altLang="en-US">
                <a:solidFill>
                  <a:srgbClr val="0000FF"/>
                </a:solidFill>
              </a:rPr>
              <a:t>１４０</a:t>
            </a:r>
            <a:r>
              <a:rPr lang="ja-JP" altLang="en-US">
                <a:solidFill>
                  <a:srgbClr val="000000"/>
                </a:solidFill>
              </a:rPr>
              <a:t>点</a:t>
            </a:r>
            <a:r>
              <a:rPr lang="ja-JP" altLang="en-US">
                <a:solidFill>
                  <a:srgbClr val="6600FF"/>
                </a:solidFill>
              </a:rPr>
              <a:t>→</a:t>
            </a:r>
            <a:r>
              <a:rPr lang="ja-JP" altLang="en-US">
                <a:solidFill>
                  <a:srgbClr val="FF0000"/>
                </a:solidFill>
                <a:latin typeface="ＭＳ Ｐゴシック" charset="-128"/>
              </a:rPr>
              <a:t>１５０</a:t>
            </a:r>
            <a:r>
              <a:rPr lang="ja-JP" altLang="en-US">
                <a:solidFill>
                  <a:srgbClr val="000000"/>
                </a:solidFill>
                <a:latin typeface="ＭＳ Ｐゴシック" charset="-128"/>
              </a:rPr>
              <a:t>点、２菌種</a:t>
            </a:r>
            <a:r>
              <a:rPr lang="ja-JP" altLang="en-US">
                <a:solidFill>
                  <a:srgbClr val="000000"/>
                </a:solidFill>
              </a:rPr>
              <a:t>：</a:t>
            </a:r>
            <a:r>
              <a:rPr lang="ja-JP" altLang="en-US">
                <a:solidFill>
                  <a:srgbClr val="0000FF"/>
                </a:solidFill>
              </a:rPr>
              <a:t>１８０</a:t>
            </a:r>
            <a:r>
              <a:rPr lang="ja-JP" altLang="en-US">
                <a:solidFill>
                  <a:srgbClr val="000000"/>
                </a:solidFill>
              </a:rPr>
              <a:t>点</a:t>
            </a:r>
            <a:r>
              <a:rPr lang="ja-JP" altLang="en-US">
                <a:solidFill>
                  <a:srgbClr val="6600FF"/>
                </a:solidFill>
              </a:rPr>
              <a:t>→</a:t>
            </a:r>
            <a:r>
              <a:rPr lang="ja-JP" altLang="en-US">
                <a:solidFill>
                  <a:srgbClr val="FF0000"/>
                </a:solidFill>
              </a:rPr>
              <a:t>２２０</a:t>
            </a:r>
            <a:r>
              <a:rPr lang="ja-JP" altLang="en-US">
                <a:solidFill>
                  <a:srgbClr val="000000"/>
                </a:solidFill>
              </a:rPr>
              <a:t>点、３菌種：</a:t>
            </a:r>
            <a:r>
              <a:rPr lang="ja-JP" altLang="en-US">
                <a:solidFill>
                  <a:srgbClr val="0000FF"/>
                </a:solidFill>
              </a:rPr>
              <a:t>２３０</a:t>
            </a:r>
            <a:r>
              <a:rPr lang="ja-JP" altLang="en-US">
                <a:solidFill>
                  <a:srgbClr val="000000"/>
                </a:solidFill>
              </a:rPr>
              <a:t>点</a:t>
            </a:r>
            <a:r>
              <a:rPr lang="ja-JP" altLang="en-US">
                <a:solidFill>
                  <a:srgbClr val="6600FF"/>
                </a:solidFill>
              </a:rPr>
              <a:t>→</a:t>
            </a:r>
            <a:r>
              <a:rPr lang="ja-JP" altLang="en-US">
                <a:solidFill>
                  <a:srgbClr val="FF0000"/>
                </a:solidFill>
              </a:rPr>
              <a:t>２８０</a:t>
            </a:r>
            <a:r>
              <a:rPr lang="ja-JP" altLang="en-US">
                <a:solidFill>
                  <a:srgbClr val="000000"/>
                </a:solidFill>
              </a:rPr>
              <a:t>点</a:t>
            </a:r>
            <a:endParaRPr lang="ja-JP" altLang="en-US">
              <a:solidFill>
                <a:srgbClr val="000000"/>
              </a:solidFill>
              <a:latin typeface="ＭＳ Ｐゴシック" charset="-128"/>
            </a:endParaRPr>
          </a:p>
          <a:p>
            <a:pPr>
              <a:lnSpc>
                <a:spcPct val="85000"/>
              </a:lnSpc>
            </a:pPr>
            <a:r>
              <a:rPr lang="ja-JP" altLang="en-US" sz="2000">
                <a:solidFill>
                  <a:srgbClr val="000000"/>
                </a:solidFill>
                <a:latin typeface="ＭＳ Ｐゴシック" charset="-128"/>
              </a:rPr>
              <a:t>（５）血液採取（１日につき）</a:t>
            </a:r>
          </a:p>
          <a:p>
            <a:pPr>
              <a:lnSpc>
                <a:spcPct val="85000"/>
              </a:lnSpc>
            </a:pPr>
            <a:r>
              <a:rPr lang="ja-JP" altLang="en-US">
                <a:solidFill>
                  <a:srgbClr val="000000"/>
                </a:solidFill>
                <a:latin typeface="ＭＳ Ｐゴシック" charset="-128"/>
              </a:rPr>
              <a:t>　　　　１　静脈：</a:t>
            </a:r>
            <a:r>
              <a:rPr lang="ja-JP" altLang="en-US">
                <a:solidFill>
                  <a:srgbClr val="0000FF"/>
                </a:solidFill>
                <a:latin typeface="ＭＳ Ｐゴシック" charset="-128"/>
              </a:rPr>
              <a:t>１３</a:t>
            </a:r>
            <a:r>
              <a:rPr lang="ja-JP" altLang="en-US">
                <a:solidFill>
                  <a:srgbClr val="000000"/>
                </a:solidFill>
                <a:latin typeface="ＭＳ Ｐゴシック" charset="-128"/>
              </a:rPr>
              <a:t>点</a:t>
            </a:r>
            <a:r>
              <a:rPr lang="ja-JP" altLang="en-US">
                <a:solidFill>
                  <a:srgbClr val="6600FF"/>
                </a:solidFill>
                <a:latin typeface="ＭＳ Ｐゴシック" charset="-128"/>
              </a:rPr>
              <a:t>→</a:t>
            </a:r>
            <a:r>
              <a:rPr lang="ja-JP" altLang="en-US">
                <a:solidFill>
                  <a:srgbClr val="FF0000"/>
                </a:solidFill>
                <a:latin typeface="ＭＳ Ｐゴシック" charset="-128"/>
              </a:rPr>
              <a:t>１６</a:t>
            </a:r>
            <a:r>
              <a:rPr lang="ja-JP" altLang="en-US">
                <a:solidFill>
                  <a:srgbClr val="000000"/>
                </a:solidFill>
                <a:latin typeface="ＭＳ Ｐゴシック" charset="-128"/>
              </a:rPr>
              <a:t>点</a:t>
            </a:r>
          </a:p>
          <a:p>
            <a:pPr>
              <a:lnSpc>
                <a:spcPct val="85000"/>
              </a:lnSpc>
            </a:pPr>
            <a:r>
              <a:rPr lang="ja-JP" altLang="en-US" sz="2000">
                <a:solidFill>
                  <a:srgbClr val="000000"/>
                </a:solidFill>
                <a:latin typeface="ＭＳ Ｐゴシック" charset="-128"/>
              </a:rPr>
              <a:t>（６）平衡機能検査</a:t>
            </a:r>
          </a:p>
          <a:p>
            <a:pPr>
              <a:lnSpc>
                <a:spcPct val="85000"/>
              </a:lnSpc>
            </a:pPr>
            <a:r>
              <a:rPr lang="ja-JP" altLang="en-US">
                <a:solidFill>
                  <a:srgbClr val="000000"/>
                </a:solidFill>
                <a:latin typeface="ＭＳ Ｐゴシック" charset="-128"/>
              </a:rPr>
              <a:t>　　　　３　頭位及び頭位変換眼振検査：</a:t>
            </a:r>
            <a:r>
              <a:rPr lang="ja-JP" altLang="en-US">
                <a:solidFill>
                  <a:srgbClr val="0000FF"/>
                </a:solidFill>
                <a:latin typeface="ＭＳ Ｐゴシック" charset="-128"/>
              </a:rPr>
              <a:t>１５０</a:t>
            </a:r>
            <a:r>
              <a:rPr lang="ja-JP" altLang="en-US">
                <a:solidFill>
                  <a:srgbClr val="000000"/>
                </a:solidFill>
                <a:latin typeface="ＭＳ Ｐゴシック" charset="-128"/>
              </a:rPr>
              <a:t>点</a:t>
            </a:r>
          </a:p>
          <a:p>
            <a:pPr>
              <a:lnSpc>
                <a:spcPct val="85000"/>
              </a:lnSpc>
            </a:pPr>
            <a:r>
              <a:rPr lang="ja-JP" altLang="en-US">
                <a:solidFill>
                  <a:srgbClr val="000000"/>
                </a:solidFill>
                <a:latin typeface="ＭＳ Ｐゴシック" charset="-128"/>
              </a:rPr>
              <a:t>                                              　　   イ　赤外線</a:t>
            </a:r>
            <a:r>
              <a:rPr lang="en-US" altLang="ja-JP">
                <a:solidFill>
                  <a:srgbClr val="000000"/>
                </a:solidFill>
                <a:latin typeface="ＭＳ Ｐゴシック" charset="-128"/>
              </a:rPr>
              <a:t>CCD</a:t>
            </a:r>
            <a:r>
              <a:rPr lang="ja-JP" altLang="en-US">
                <a:solidFill>
                  <a:srgbClr val="000000"/>
                </a:solidFill>
                <a:latin typeface="ＭＳ Ｐゴシック" charset="-128"/>
              </a:rPr>
              <a:t>カメラ等による場合：</a:t>
            </a:r>
            <a:r>
              <a:rPr lang="ja-JP" altLang="en-US">
                <a:solidFill>
                  <a:srgbClr val="FF0000"/>
                </a:solidFill>
                <a:latin typeface="ＭＳ Ｐゴシック" charset="-128"/>
              </a:rPr>
              <a:t>３００</a:t>
            </a:r>
            <a:r>
              <a:rPr lang="ja-JP" altLang="en-US">
                <a:solidFill>
                  <a:srgbClr val="000000"/>
                </a:solidFill>
                <a:latin typeface="ＭＳ Ｐゴシック" charset="-128"/>
              </a:rPr>
              <a:t>点</a:t>
            </a:r>
            <a:endParaRPr lang="en-US" altLang="ja-JP">
              <a:solidFill>
                <a:srgbClr val="000000"/>
              </a:solidFill>
              <a:latin typeface="ＭＳ Ｐゴシック" charset="-128"/>
            </a:endParaRPr>
          </a:p>
          <a:p>
            <a:pPr>
              <a:lnSpc>
                <a:spcPct val="85000"/>
              </a:lnSpc>
            </a:pPr>
            <a:r>
              <a:rPr lang="ja-JP" altLang="en-US">
                <a:solidFill>
                  <a:srgbClr val="000000"/>
                </a:solidFill>
                <a:latin typeface="ＭＳ Ｐゴシック" charset="-128"/>
              </a:rPr>
              <a:t>　　　　　　　　　　　　　　　　　　　　　　　　 ロ　その他の場合：</a:t>
            </a:r>
            <a:r>
              <a:rPr lang="ja-JP" altLang="en-US">
                <a:solidFill>
                  <a:srgbClr val="FF0000"/>
                </a:solidFill>
                <a:latin typeface="ＭＳ Ｐゴシック" charset="-128"/>
              </a:rPr>
              <a:t>１４０</a:t>
            </a:r>
            <a:r>
              <a:rPr lang="ja-JP" altLang="en-US">
                <a:solidFill>
                  <a:srgbClr val="000000"/>
                </a:solidFill>
                <a:latin typeface="ＭＳ Ｐゴシック" charset="-128"/>
              </a:rPr>
              <a:t>点</a:t>
            </a:r>
          </a:p>
          <a:p>
            <a:pPr>
              <a:lnSpc>
                <a:spcPct val="85000"/>
              </a:lnSpc>
            </a:pPr>
            <a:r>
              <a:rPr lang="ja-JP" altLang="en-US" sz="2000">
                <a:solidFill>
                  <a:srgbClr val="000000"/>
                </a:solidFill>
              </a:rPr>
              <a:t>（７）神経学的検査</a:t>
            </a:r>
            <a:r>
              <a:rPr lang="ja-JP" altLang="en-US">
                <a:solidFill>
                  <a:srgbClr val="000000"/>
                </a:solidFill>
              </a:rPr>
              <a:t>：</a:t>
            </a:r>
            <a:r>
              <a:rPr lang="ja-JP" altLang="en-US">
                <a:solidFill>
                  <a:srgbClr val="0000FF"/>
                </a:solidFill>
              </a:rPr>
              <a:t>３００</a:t>
            </a:r>
            <a:r>
              <a:rPr lang="ja-JP" altLang="en-US">
                <a:solidFill>
                  <a:srgbClr val="000000"/>
                </a:solidFill>
              </a:rPr>
              <a:t>点</a:t>
            </a:r>
            <a:r>
              <a:rPr lang="ja-JP" altLang="en-US">
                <a:solidFill>
                  <a:srgbClr val="6600FF"/>
                </a:solidFill>
              </a:rPr>
              <a:t>→</a:t>
            </a:r>
            <a:r>
              <a:rPr lang="ja-JP" altLang="en-US">
                <a:solidFill>
                  <a:srgbClr val="FF0000"/>
                </a:solidFill>
              </a:rPr>
              <a:t>４００</a:t>
            </a:r>
            <a:r>
              <a:rPr lang="ja-JP" altLang="en-US">
                <a:solidFill>
                  <a:srgbClr val="000000"/>
                </a:solidFill>
              </a:rPr>
              <a:t>点</a:t>
            </a:r>
          </a:p>
          <a:p>
            <a:pPr>
              <a:lnSpc>
                <a:spcPct val="85000"/>
              </a:lnSpc>
            </a:pPr>
            <a:r>
              <a:rPr lang="ja-JP" altLang="en-US" sz="2000">
                <a:solidFill>
                  <a:srgbClr val="000000"/>
                </a:solidFill>
              </a:rPr>
              <a:t>（８）ロービジョン検査判断料</a:t>
            </a:r>
            <a:r>
              <a:rPr lang="ja-JP" altLang="en-US">
                <a:solidFill>
                  <a:srgbClr val="000000"/>
                </a:solidFill>
              </a:rPr>
              <a:t>：</a:t>
            </a:r>
            <a:r>
              <a:rPr lang="ja-JP" altLang="en-US">
                <a:solidFill>
                  <a:srgbClr val="FF0000"/>
                </a:solidFill>
              </a:rPr>
              <a:t>２５０</a:t>
            </a:r>
            <a:r>
              <a:rPr lang="ja-JP" altLang="en-US">
                <a:solidFill>
                  <a:srgbClr val="000000"/>
                </a:solidFill>
              </a:rPr>
              <a:t>点（</a:t>
            </a:r>
            <a:r>
              <a:rPr lang="ja-JP" altLang="en-US">
                <a:solidFill>
                  <a:srgbClr val="FF0000"/>
                </a:solidFill>
              </a:rPr>
              <a:t>新設</a:t>
            </a:r>
            <a:r>
              <a:rPr lang="ja-JP" altLang="en-US">
                <a:solidFill>
                  <a:srgbClr val="000000"/>
                </a:solidFill>
              </a:rPr>
              <a:t>）</a:t>
            </a:r>
          </a:p>
          <a:p>
            <a:pPr>
              <a:lnSpc>
                <a:spcPct val="85000"/>
              </a:lnSpc>
            </a:pPr>
            <a:r>
              <a:rPr lang="ja-JP" altLang="en-US" sz="2000">
                <a:solidFill>
                  <a:srgbClr val="000000"/>
                </a:solidFill>
              </a:rPr>
              <a:t>（９）眼底カメラ撮影</a:t>
            </a:r>
          </a:p>
          <a:p>
            <a:pPr>
              <a:lnSpc>
                <a:spcPct val="85000"/>
              </a:lnSpc>
            </a:pPr>
            <a:r>
              <a:rPr lang="ja-JP" altLang="en-US">
                <a:solidFill>
                  <a:srgbClr val="000000"/>
                </a:solidFill>
              </a:rPr>
              <a:t>　　　　３　自発蛍光撮影法の場合：</a:t>
            </a:r>
            <a:r>
              <a:rPr lang="ja-JP" altLang="en-US">
                <a:solidFill>
                  <a:srgbClr val="FF0000"/>
                </a:solidFill>
              </a:rPr>
              <a:t>５１０</a:t>
            </a:r>
            <a:r>
              <a:rPr lang="ja-JP" altLang="en-US">
                <a:solidFill>
                  <a:srgbClr val="000000"/>
                </a:solidFill>
              </a:rPr>
              <a:t>点（</a:t>
            </a:r>
            <a:r>
              <a:rPr lang="ja-JP" altLang="en-US">
                <a:solidFill>
                  <a:srgbClr val="FF0000"/>
                </a:solidFill>
              </a:rPr>
              <a:t>新設</a:t>
            </a:r>
            <a:r>
              <a:rPr lang="ja-JP" altLang="en-US">
                <a:solidFill>
                  <a:srgbClr val="000000"/>
                </a:solidFill>
              </a:rPr>
              <a:t>）</a:t>
            </a:r>
          </a:p>
        </p:txBody>
      </p:sp>
      <p:sp>
        <p:nvSpPr>
          <p:cNvPr id="139268" name="Text Box 6"/>
          <p:cNvSpPr txBox="1">
            <a:spLocks noChangeArrowheads="1"/>
          </p:cNvSpPr>
          <p:nvPr/>
        </p:nvSpPr>
        <p:spPr bwMode="auto">
          <a:xfrm>
            <a:off x="468313" y="2276475"/>
            <a:ext cx="8135937" cy="366713"/>
          </a:xfrm>
          <a:prstGeom prst="rect">
            <a:avLst/>
          </a:prstGeom>
          <a:noFill/>
          <a:ln w="9525">
            <a:noFill/>
            <a:miter lim="800000"/>
            <a:headEnd/>
            <a:tailEnd/>
          </a:ln>
        </p:spPr>
        <p:txBody>
          <a:bodyPr>
            <a:spAutoFit/>
          </a:bodyPr>
          <a:lstStyle/>
          <a:p>
            <a:pPr>
              <a:spcBef>
                <a:spcPct val="20000"/>
              </a:spcBef>
            </a:pPr>
            <a:endParaRPr lang="ja-JP" altLang="ja-JP">
              <a:solidFill>
                <a:srgbClr val="000000"/>
              </a:solidFill>
            </a:endParaRPr>
          </a:p>
        </p:txBody>
      </p:sp>
      <p:sp>
        <p:nvSpPr>
          <p:cNvPr id="139269" name="AutoShape 7"/>
          <p:cNvSpPr>
            <a:spLocks noChangeArrowheads="1"/>
          </p:cNvSpPr>
          <p:nvPr/>
        </p:nvSpPr>
        <p:spPr bwMode="auto">
          <a:xfrm>
            <a:off x="3492500" y="5229225"/>
            <a:ext cx="574675" cy="215900"/>
          </a:xfrm>
          <a:prstGeom prst="rightArrow">
            <a:avLst>
              <a:gd name="adj1" fmla="val 50000"/>
              <a:gd name="adj2" fmla="val 66544"/>
            </a:avLst>
          </a:prstGeom>
          <a:solidFill>
            <a:srgbClr val="CC99FF"/>
          </a:solidFill>
          <a:ln w="9525" algn="ctr">
            <a:solidFill>
              <a:srgbClr val="CC99FF"/>
            </a:solidFill>
            <a:miter lim="800000"/>
            <a:headEnd/>
            <a:tailEnd/>
          </a:ln>
        </p:spPr>
        <p:txBody>
          <a:bodyPr wrap="none" anchor="ctr"/>
          <a:lstStyle/>
          <a:p>
            <a:pPr>
              <a:spcBef>
                <a:spcPct val="20000"/>
              </a:spcBef>
            </a:pPr>
            <a:endParaRPr lang="ja-JP" altLang="en-US">
              <a:solidFill>
                <a:srgbClr val="000000"/>
              </a:solidFill>
            </a:endParaRPr>
          </a:p>
        </p:txBody>
      </p:sp>
      <p:sp>
        <p:nvSpPr>
          <p:cNvPr id="139270"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54E593D9-57EE-4771-82BA-EB643198DFB5}" type="slidenum">
              <a:rPr lang="en-US" altLang="ja-JP" sz="1400">
                <a:solidFill>
                  <a:srgbClr val="000000"/>
                </a:solidFill>
              </a:rPr>
              <a:pPr algn="r"/>
              <a:t>66</a:t>
            </a:fld>
            <a:endParaRPr lang="en-US" altLang="ja-JP" sz="1400">
              <a:solidFill>
                <a:srgbClr val="000000"/>
              </a:solidFill>
            </a:endParaRPr>
          </a:p>
        </p:txBody>
      </p:sp>
    </p:spTree>
    <p:extLst>
      <p:ext uri="{BB962C8B-B14F-4D97-AF65-F5344CB8AC3E}">
        <p14:creationId xmlns:p14="http://schemas.microsoft.com/office/powerpoint/2010/main" xmlns="" val="6501072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ctrTitle" idx="4294967295"/>
          </p:nvPr>
        </p:nvSpPr>
        <p:spPr>
          <a:xfrm>
            <a:off x="684213" y="115888"/>
            <a:ext cx="7772400" cy="647700"/>
          </a:xfrm>
        </p:spPr>
        <p:txBody>
          <a:bodyPr/>
          <a:lstStyle/>
          <a:p>
            <a:pPr eaLnBrk="1" hangingPunct="1"/>
            <a:r>
              <a:rPr lang="ja-JP" altLang="en-US" sz="2800" smtClean="0"/>
              <a:t>診療所に関連する技術評価の例（２）</a:t>
            </a:r>
          </a:p>
        </p:txBody>
      </p:sp>
      <p:sp>
        <p:nvSpPr>
          <p:cNvPr id="140290"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40291" name="Rectangle 5"/>
          <p:cNvSpPr>
            <a:spLocks noChangeArrowheads="1"/>
          </p:cNvSpPr>
          <p:nvPr/>
        </p:nvSpPr>
        <p:spPr bwMode="auto">
          <a:xfrm>
            <a:off x="250825" y="692150"/>
            <a:ext cx="8642350" cy="5473700"/>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r>
              <a:rPr lang="en-US" altLang="ja-JP" sz="2000">
                <a:solidFill>
                  <a:srgbClr val="000000"/>
                </a:solidFill>
                <a:latin typeface="HG創英角ｺﾞｼｯｸUB" pitchFamily="49" charset="-128"/>
                <a:ea typeface="HG創英角ｺﾞｼｯｸUB" pitchFamily="49" charset="-128"/>
              </a:rPr>
              <a:t>《</a:t>
            </a:r>
            <a:r>
              <a:rPr lang="ja-JP" altLang="en-US" sz="2000">
                <a:solidFill>
                  <a:srgbClr val="000000"/>
                </a:solidFill>
                <a:latin typeface="HG創英角ｺﾞｼｯｸUB" pitchFamily="49" charset="-128"/>
                <a:ea typeface="HG創英角ｺﾞｼｯｸUB" pitchFamily="49" charset="-128"/>
              </a:rPr>
              <a:t>指導管理等</a:t>
            </a:r>
            <a:r>
              <a:rPr lang="en-US" altLang="ja-JP" sz="2000">
                <a:solidFill>
                  <a:srgbClr val="000000"/>
                </a:solidFill>
                <a:latin typeface="HG創英角ｺﾞｼｯｸUB" pitchFamily="49" charset="-128"/>
                <a:ea typeface="HG創英角ｺﾞｼｯｸUB" pitchFamily="49" charset="-128"/>
              </a:rPr>
              <a:t>》</a:t>
            </a:r>
          </a:p>
          <a:p>
            <a:pPr>
              <a:lnSpc>
                <a:spcPct val="95000"/>
              </a:lnSpc>
            </a:pPr>
            <a:r>
              <a:rPr lang="ja-JP" altLang="en-US" sz="2000">
                <a:solidFill>
                  <a:srgbClr val="000000"/>
                </a:solidFill>
                <a:latin typeface="ＭＳ Ｐゴシック" charset="-128"/>
              </a:rPr>
              <a:t>（</a:t>
            </a:r>
            <a:r>
              <a:rPr lang="en-US" altLang="ja-JP" sz="2000">
                <a:solidFill>
                  <a:srgbClr val="000000"/>
                </a:solidFill>
                <a:latin typeface="ＭＳ Ｐゴシック" charset="-128"/>
              </a:rPr>
              <a:t>10</a:t>
            </a:r>
            <a:r>
              <a:rPr lang="ja-JP" altLang="en-US" sz="2000">
                <a:solidFill>
                  <a:srgbClr val="000000"/>
                </a:solidFill>
                <a:latin typeface="ＭＳ Ｐゴシック" charset="-128"/>
              </a:rPr>
              <a:t>）特定薬剤治療管理料</a:t>
            </a:r>
          </a:p>
          <a:p>
            <a:pPr>
              <a:lnSpc>
                <a:spcPct val="95000"/>
              </a:lnSpc>
            </a:pPr>
            <a:r>
              <a:rPr lang="ja-JP" altLang="en-US">
                <a:solidFill>
                  <a:srgbClr val="000000"/>
                </a:solidFill>
              </a:rPr>
              <a:t>　　　</a:t>
            </a:r>
            <a:r>
              <a:rPr lang="ja-JP" altLang="en-US" sz="2000">
                <a:solidFill>
                  <a:srgbClr val="000000"/>
                </a:solidFill>
              </a:rPr>
              <a:t>（</a:t>
            </a:r>
            <a:r>
              <a:rPr lang="ja-JP" altLang="en-US" sz="2000">
                <a:solidFill>
                  <a:srgbClr val="FF0000"/>
                </a:solidFill>
              </a:rPr>
              <a:t>薬剤追加</a:t>
            </a:r>
            <a:r>
              <a:rPr lang="ja-JP" altLang="en-US" sz="2000">
                <a:solidFill>
                  <a:srgbClr val="000000"/>
                </a:solidFill>
              </a:rPr>
              <a:t>）</a:t>
            </a:r>
          </a:p>
          <a:p>
            <a:pPr>
              <a:lnSpc>
                <a:spcPct val="95000"/>
              </a:lnSpc>
            </a:pPr>
            <a:r>
              <a:rPr lang="ja-JP" altLang="en-US" sz="2000">
                <a:solidFill>
                  <a:srgbClr val="000000"/>
                </a:solidFill>
              </a:rPr>
              <a:t>　　　　　不整脈用剤：ソタロール塩酸塩、ベプリジル塩酸塩</a:t>
            </a:r>
          </a:p>
          <a:p>
            <a:pPr>
              <a:lnSpc>
                <a:spcPct val="95000"/>
              </a:lnSpc>
            </a:pPr>
            <a:r>
              <a:rPr lang="ja-JP" altLang="en-US" sz="2000">
                <a:solidFill>
                  <a:srgbClr val="000000"/>
                </a:solidFill>
              </a:rPr>
              <a:t>　　　　　免疫抑制剤：エベロリムス、ミコフェノール酸モフェチル</a:t>
            </a:r>
          </a:p>
          <a:p>
            <a:pPr>
              <a:lnSpc>
                <a:spcPct val="95000"/>
              </a:lnSpc>
            </a:pPr>
            <a:r>
              <a:rPr lang="en-US" altLang="ja-JP" sz="2000">
                <a:solidFill>
                  <a:srgbClr val="000000"/>
                </a:solidFill>
                <a:latin typeface="HG創英角ｺﾞｼｯｸUB" pitchFamily="49" charset="-128"/>
                <a:ea typeface="HG創英角ｺﾞｼｯｸUB" pitchFamily="49" charset="-128"/>
              </a:rPr>
              <a:t>《</a:t>
            </a:r>
            <a:r>
              <a:rPr lang="ja-JP" altLang="en-US" sz="2000">
                <a:solidFill>
                  <a:srgbClr val="000000"/>
                </a:solidFill>
                <a:latin typeface="HG創英角ｺﾞｼｯｸUB" pitchFamily="49" charset="-128"/>
                <a:ea typeface="HG創英角ｺﾞｼｯｸUB" pitchFamily="49" charset="-128"/>
              </a:rPr>
              <a:t>在宅</a:t>
            </a:r>
            <a:r>
              <a:rPr lang="en-US" altLang="ja-JP" sz="2000">
                <a:solidFill>
                  <a:srgbClr val="000000"/>
                </a:solidFill>
                <a:latin typeface="HG創英角ｺﾞｼｯｸUB" pitchFamily="49" charset="-128"/>
                <a:ea typeface="HG創英角ｺﾞｼｯｸUB" pitchFamily="49" charset="-128"/>
              </a:rPr>
              <a:t>》</a:t>
            </a:r>
          </a:p>
          <a:p>
            <a:pPr>
              <a:lnSpc>
                <a:spcPct val="95000"/>
              </a:lnSpc>
            </a:pPr>
            <a:r>
              <a:rPr lang="ja-JP" altLang="en-US" sz="2000">
                <a:solidFill>
                  <a:srgbClr val="000000"/>
                </a:solidFill>
                <a:latin typeface="ＭＳ Ｐゴシック" charset="-128"/>
              </a:rPr>
              <a:t>（</a:t>
            </a:r>
            <a:r>
              <a:rPr lang="en-US" altLang="ja-JP" sz="2000">
                <a:solidFill>
                  <a:srgbClr val="000000"/>
                </a:solidFill>
                <a:latin typeface="ＭＳ Ｐゴシック" charset="-128"/>
              </a:rPr>
              <a:t>11</a:t>
            </a:r>
            <a:r>
              <a:rPr lang="ja-JP" altLang="en-US" sz="2000">
                <a:solidFill>
                  <a:srgbClr val="000000"/>
                </a:solidFill>
                <a:latin typeface="ＭＳ Ｐゴシック" charset="-128"/>
              </a:rPr>
              <a:t>）酸素濃縮装置加算</a:t>
            </a:r>
          </a:p>
          <a:p>
            <a:pPr>
              <a:lnSpc>
                <a:spcPct val="95000"/>
              </a:lnSpc>
            </a:pPr>
            <a:r>
              <a:rPr lang="ja-JP" altLang="en-US" sz="2000">
                <a:solidFill>
                  <a:srgbClr val="000000"/>
                </a:solidFill>
                <a:latin typeface="ＭＳ Ｐゴシック" charset="-128"/>
              </a:rPr>
              <a:t>       経鼻的持続陽圧呼吸療法用治療器加算</a:t>
            </a:r>
          </a:p>
          <a:p>
            <a:pPr>
              <a:lnSpc>
                <a:spcPct val="95000"/>
              </a:lnSpc>
            </a:pPr>
            <a:r>
              <a:rPr lang="ja-JP" altLang="en-US">
                <a:solidFill>
                  <a:srgbClr val="000000"/>
                </a:solidFill>
                <a:latin typeface="ＭＳ Ｐゴシック" charset="-128"/>
              </a:rPr>
              <a:t>　　　</a:t>
            </a:r>
            <a:r>
              <a:rPr lang="ja-JP" altLang="en-US" sz="2000">
                <a:solidFill>
                  <a:srgbClr val="000000"/>
                </a:solidFill>
                <a:latin typeface="ＭＳ Ｐゴシック" charset="-128"/>
              </a:rPr>
              <a:t>（</a:t>
            </a:r>
            <a:r>
              <a:rPr lang="ja-JP" altLang="en-US" sz="2000">
                <a:solidFill>
                  <a:srgbClr val="FF0000"/>
                </a:solidFill>
                <a:latin typeface="ＭＳ Ｐゴシック" charset="-128"/>
              </a:rPr>
              <a:t>要件緩和</a:t>
            </a:r>
            <a:r>
              <a:rPr lang="ja-JP" altLang="en-US" sz="2000">
                <a:solidFill>
                  <a:srgbClr val="000000"/>
                </a:solidFill>
                <a:latin typeface="ＭＳ Ｐゴシック" charset="-128"/>
              </a:rPr>
              <a:t>）</a:t>
            </a:r>
          </a:p>
          <a:p>
            <a:pPr>
              <a:lnSpc>
                <a:spcPct val="95000"/>
              </a:lnSpc>
            </a:pPr>
            <a:r>
              <a:rPr lang="ja-JP" altLang="en-US" sz="2000">
                <a:solidFill>
                  <a:srgbClr val="000000"/>
                </a:solidFill>
                <a:latin typeface="ＭＳ Ｐゴシック" charset="-128"/>
              </a:rPr>
              <a:t>　　　　　２月に２回に限り、所定点数に加算する</a:t>
            </a:r>
          </a:p>
          <a:p>
            <a:pPr>
              <a:lnSpc>
                <a:spcPct val="95000"/>
              </a:lnSpc>
            </a:pPr>
            <a:r>
              <a:rPr lang="en-US" altLang="ja-JP" sz="2000">
                <a:solidFill>
                  <a:srgbClr val="000000"/>
                </a:solidFill>
                <a:latin typeface="HG創英角ｺﾞｼｯｸUB" pitchFamily="49" charset="-128"/>
                <a:ea typeface="HG創英角ｺﾞｼｯｸUB" pitchFamily="49" charset="-128"/>
              </a:rPr>
              <a:t>《</a:t>
            </a:r>
            <a:r>
              <a:rPr lang="ja-JP" altLang="en-US" sz="2000">
                <a:solidFill>
                  <a:srgbClr val="000000"/>
                </a:solidFill>
                <a:latin typeface="HG創英角ｺﾞｼｯｸUB" pitchFamily="49" charset="-128"/>
                <a:ea typeface="HG創英角ｺﾞｼｯｸUB" pitchFamily="49" charset="-128"/>
              </a:rPr>
              <a:t>手術</a:t>
            </a:r>
            <a:r>
              <a:rPr lang="en-US" altLang="ja-JP" sz="2000">
                <a:solidFill>
                  <a:srgbClr val="000000"/>
                </a:solidFill>
                <a:latin typeface="HG創英角ｺﾞｼｯｸUB" pitchFamily="49" charset="-128"/>
                <a:ea typeface="HG創英角ｺﾞｼｯｸUB" pitchFamily="49" charset="-128"/>
              </a:rPr>
              <a:t>》</a:t>
            </a:r>
          </a:p>
          <a:p>
            <a:pPr>
              <a:lnSpc>
                <a:spcPct val="95000"/>
              </a:lnSpc>
            </a:pPr>
            <a:r>
              <a:rPr lang="ja-JP" altLang="en-US" sz="2000">
                <a:solidFill>
                  <a:srgbClr val="000000"/>
                </a:solidFill>
                <a:latin typeface="ＭＳ Ｐゴシック" charset="-128"/>
              </a:rPr>
              <a:t>（</a:t>
            </a:r>
            <a:r>
              <a:rPr lang="en-US" altLang="ja-JP" sz="2000">
                <a:solidFill>
                  <a:srgbClr val="000000"/>
                </a:solidFill>
                <a:latin typeface="ＭＳ Ｐゴシック" charset="-128"/>
              </a:rPr>
              <a:t>12</a:t>
            </a:r>
            <a:r>
              <a:rPr lang="ja-JP" altLang="en-US" sz="2000">
                <a:solidFill>
                  <a:srgbClr val="000000"/>
                </a:solidFill>
                <a:latin typeface="ＭＳ Ｐゴシック" charset="-128"/>
              </a:rPr>
              <a:t>）帝王切開術</a:t>
            </a:r>
          </a:p>
          <a:p>
            <a:pPr>
              <a:lnSpc>
                <a:spcPct val="95000"/>
              </a:lnSpc>
            </a:pPr>
            <a:r>
              <a:rPr lang="ja-JP" altLang="en-US">
                <a:solidFill>
                  <a:srgbClr val="000000"/>
                </a:solidFill>
                <a:latin typeface="ＭＳ Ｐゴシック" charset="-128"/>
              </a:rPr>
              <a:t>　　　　</a:t>
            </a:r>
            <a:r>
              <a:rPr lang="ja-JP" altLang="en-US" sz="2000">
                <a:solidFill>
                  <a:srgbClr val="000000"/>
                </a:solidFill>
                <a:latin typeface="ＭＳ Ｐゴシック" charset="-128"/>
              </a:rPr>
              <a:t>１　緊急帝王切開：</a:t>
            </a:r>
            <a:r>
              <a:rPr lang="ja-JP" altLang="en-US" sz="2000">
                <a:solidFill>
                  <a:srgbClr val="0000FF"/>
                </a:solidFill>
                <a:latin typeface="ＭＳ Ｐゴシック" charset="-128"/>
              </a:rPr>
              <a:t>１９</a:t>
            </a:r>
            <a:r>
              <a:rPr lang="en-US" altLang="ja-JP" sz="2000">
                <a:solidFill>
                  <a:srgbClr val="0000FF"/>
                </a:solidFill>
                <a:latin typeface="ＭＳ Ｐゴシック" charset="-128"/>
              </a:rPr>
              <a:t>,</a:t>
            </a:r>
            <a:r>
              <a:rPr lang="ja-JP" altLang="en-US" sz="2000">
                <a:solidFill>
                  <a:srgbClr val="0000FF"/>
                </a:solidFill>
                <a:latin typeface="ＭＳ Ｐゴシック" charset="-128"/>
              </a:rPr>
              <a:t>３４０</a:t>
            </a:r>
            <a:r>
              <a:rPr lang="ja-JP" altLang="en-US" sz="2000">
                <a:solidFill>
                  <a:srgbClr val="000000"/>
                </a:solidFill>
                <a:latin typeface="ＭＳ Ｐゴシック" charset="-128"/>
              </a:rPr>
              <a:t>点</a:t>
            </a:r>
            <a:r>
              <a:rPr lang="ja-JP" altLang="en-US" sz="2000">
                <a:solidFill>
                  <a:srgbClr val="6600FF"/>
                </a:solidFill>
              </a:rPr>
              <a:t>→</a:t>
            </a:r>
            <a:r>
              <a:rPr lang="ja-JP" altLang="en-US" sz="2000">
                <a:solidFill>
                  <a:srgbClr val="FF0000"/>
                </a:solidFill>
              </a:rPr>
              <a:t>２２</a:t>
            </a:r>
            <a:r>
              <a:rPr lang="en-US" altLang="ja-JP" sz="2000">
                <a:solidFill>
                  <a:srgbClr val="FF0000"/>
                </a:solidFill>
              </a:rPr>
              <a:t>,</a:t>
            </a:r>
            <a:r>
              <a:rPr lang="ja-JP" altLang="en-US" sz="2000">
                <a:solidFill>
                  <a:srgbClr val="FF0000"/>
                </a:solidFill>
              </a:rPr>
              <a:t>１６０</a:t>
            </a:r>
            <a:r>
              <a:rPr lang="ja-JP" altLang="en-US" sz="2000">
                <a:solidFill>
                  <a:srgbClr val="000000"/>
                </a:solidFill>
              </a:rPr>
              <a:t>点</a:t>
            </a:r>
            <a:endParaRPr lang="ja-JP" altLang="en-US" sz="2000">
              <a:solidFill>
                <a:srgbClr val="000000"/>
              </a:solidFill>
              <a:latin typeface="ＭＳ Ｐゴシック" charset="-128"/>
            </a:endParaRPr>
          </a:p>
          <a:p>
            <a:pPr>
              <a:lnSpc>
                <a:spcPct val="95000"/>
              </a:lnSpc>
            </a:pPr>
            <a:r>
              <a:rPr lang="ja-JP" altLang="en-US" sz="2000">
                <a:solidFill>
                  <a:srgbClr val="000000"/>
                </a:solidFill>
                <a:latin typeface="ＭＳ Ｐゴシック" charset="-128"/>
              </a:rPr>
              <a:t>        ２　選択帝王切開：</a:t>
            </a:r>
            <a:r>
              <a:rPr lang="ja-JP" altLang="en-US" sz="2000">
                <a:solidFill>
                  <a:srgbClr val="0000FF"/>
                </a:solidFill>
              </a:rPr>
              <a:t>１９</a:t>
            </a:r>
            <a:r>
              <a:rPr lang="en-US" altLang="ja-JP" sz="2000">
                <a:solidFill>
                  <a:srgbClr val="0000FF"/>
                </a:solidFill>
              </a:rPr>
              <a:t>,</a:t>
            </a:r>
            <a:r>
              <a:rPr lang="ja-JP" altLang="en-US" sz="2000">
                <a:solidFill>
                  <a:srgbClr val="0000FF"/>
                </a:solidFill>
              </a:rPr>
              <a:t>３４０</a:t>
            </a:r>
            <a:r>
              <a:rPr lang="ja-JP" altLang="en-US" sz="2000">
                <a:solidFill>
                  <a:srgbClr val="000000"/>
                </a:solidFill>
              </a:rPr>
              <a:t>点</a:t>
            </a:r>
            <a:r>
              <a:rPr lang="ja-JP" altLang="en-US" sz="2000">
                <a:solidFill>
                  <a:srgbClr val="6600FF"/>
                </a:solidFill>
              </a:rPr>
              <a:t>→</a:t>
            </a:r>
            <a:r>
              <a:rPr lang="ja-JP" altLang="en-US" sz="2000">
                <a:solidFill>
                  <a:srgbClr val="FF0000"/>
                </a:solidFill>
              </a:rPr>
              <a:t>２２</a:t>
            </a:r>
            <a:r>
              <a:rPr lang="en-US" altLang="ja-JP" sz="2000">
                <a:solidFill>
                  <a:srgbClr val="FF0000"/>
                </a:solidFill>
              </a:rPr>
              <a:t>,</a:t>
            </a:r>
            <a:r>
              <a:rPr lang="ja-JP" altLang="en-US" sz="2000">
                <a:solidFill>
                  <a:srgbClr val="FF0000"/>
                </a:solidFill>
              </a:rPr>
              <a:t>１６０</a:t>
            </a:r>
            <a:r>
              <a:rPr lang="ja-JP" altLang="en-US" sz="2000">
                <a:solidFill>
                  <a:srgbClr val="000000"/>
                </a:solidFill>
              </a:rPr>
              <a:t>点</a:t>
            </a:r>
            <a:endParaRPr lang="ja-JP" altLang="en-US" sz="2000">
              <a:solidFill>
                <a:srgbClr val="000000"/>
              </a:solidFill>
              <a:latin typeface="ＭＳ Ｐゴシック" charset="-128"/>
            </a:endParaRPr>
          </a:p>
          <a:p>
            <a:pPr>
              <a:lnSpc>
                <a:spcPct val="95000"/>
              </a:lnSpc>
            </a:pPr>
            <a:r>
              <a:rPr lang="ja-JP" altLang="en-US" sz="2000">
                <a:solidFill>
                  <a:srgbClr val="000000"/>
                </a:solidFill>
                <a:latin typeface="ＭＳ Ｐゴシック" charset="-128"/>
              </a:rPr>
              <a:t>        ３　前置胎盤を合併する場合：</a:t>
            </a:r>
            <a:r>
              <a:rPr lang="ja-JP" altLang="en-US" sz="2000">
                <a:solidFill>
                  <a:srgbClr val="0000FF"/>
                </a:solidFill>
              </a:rPr>
              <a:t>２１</a:t>
            </a:r>
            <a:r>
              <a:rPr lang="en-US" altLang="ja-JP" sz="2000">
                <a:solidFill>
                  <a:srgbClr val="0000FF"/>
                </a:solidFill>
              </a:rPr>
              <a:t>,</a:t>
            </a:r>
            <a:r>
              <a:rPr lang="ja-JP" altLang="en-US" sz="2000">
                <a:solidFill>
                  <a:srgbClr val="0000FF"/>
                </a:solidFill>
              </a:rPr>
              <a:t>７００</a:t>
            </a:r>
            <a:r>
              <a:rPr lang="ja-JP" altLang="en-US" sz="2000">
                <a:solidFill>
                  <a:srgbClr val="000000"/>
                </a:solidFill>
              </a:rPr>
              <a:t>点</a:t>
            </a:r>
          </a:p>
          <a:p>
            <a:pPr>
              <a:lnSpc>
                <a:spcPct val="95000"/>
              </a:lnSpc>
            </a:pPr>
            <a:r>
              <a:rPr lang="ja-JP" altLang="en-US" sz="2000">
                <a:solidFill>
                  <a:srgbClr val="000000"/>
                </a:solidFill>
              </a:rPr>
              <a:t>　　　　　　</a:t>
            </a:r>
            <a:r>
              <a:rPr lang="ja-JP" altLang="en-US" sz="2000">
                <a:solidFill>
                  <a:srgbClr val="6600FF"/>
                </a:solidFill>
              </a:rPr>
              <a:t>→</a:t>
            </a:r>
            <a:r>
              <a:rPr lang="ja-JP" altLang="en-US" sz="2000">
                <a:solidFill>
                  <a:srgbClr val="000000"/>
                </a:solidFill>
              </a:rPr>
              <a:t>前置胎盤を合併する場合又は３２週未満の早産の場合：</a:t>
            </a:r>
            <a:r>
              <a:rPr lang="ja-JP" altLang="en-US" sz="2000">
                <a:solidFill>
                  <a:srgbClr val="FF0000"/>
                </a:solidFill>
              </a:rPr>
              <a:t>２４</a:t>
            </a:r>
            <a:r>
              <a:rPr lang="en-US" altLang="ja-JP" sz="2000">
                <a:solidFill>
                  <a:srgbClr val="FF0000"/>
                </a:solidFill>
              </a:rPr>
              <a:t>,</a:t>
            </a:r>
            <a:r>
              <a:rPr lang="ja-JP" altLang="en-US" sz="2000">
                <a:solidFill>
                  <a:srgbClr val="FF0000"/>
                </a:solidFill>
              </a:rPr>
              <a:t>５２０</a:t>
            </a:r>
            <a:r>
              <a:rPr lang="ja-JP" altLang="en-US" sz="2000">
                <a:solidFill>
                  <a:srgbClr val="000000"/>
                </a:solidFill>
              </a:rPr>
              <a:t>点</a:t>
            </a:r>
            <a:r>
              <a:rPr lang="ja-JP" altLang="en-US" sz="2000">
                <a:solidFill>
                  <a:srgbClr val="000000"/>
                </a:solidFill>
                <a:latin typeface="ＭＳ Ｐゴシック" charset="-128"/>
              </a:rPr>
              <a:t>　　</a:t>
            </a:r>
          </a:p>
        </p:txBody>
      </p:sp>
      <p:sp>
        <p:nvSpPr>
          <p:cNvPr id="140292" name="Text Box 6"/>
          <p:cNvSpPr txBox="1">
            <a:spLocks noChangeArrowheads="1"/>
          </p:cNvSpPr>
          <p:nvPr/>
        </p:nvSpPr>
        <p:spPr bwMode="auto">
          <a:xfrm>
            <a:off x="468313" y="2276475"/>
            <a:ext cx="8135937" cy="366713"/>
          </a:xfrm>
          <a:prstGeom prst="rect">
            <a:avLst/>
          </a:prstGeom>
          <a:noFill/>
          <a:ln w="9525">
            <a:noFill/>
            <a:miter lim="800000"/>
            <a:headEnd/>
            <a:tailEnd/>
          </a:ln>
        </p:spPr>
        <p:txBody>
          <a:bodyPr>
            <a:spAutoFit/>
          </a:bodyPr>
          <a:lstStyle/>
          <a:p>
            <a:pPr>
              <a:spcBef>
                <a:spcPct val="20000"/>
              </a:spcBef>
            </a:pPr>
            <a:endParaRPr lang="ja-JP" altLang="ja-JP">
              <a:solidFill>
                <a:srgbClr val="000000"/>
              </a:solidFill>
            </a:endParaRPr>
          </a:p>
        </p:txBody>
      </p:sp>
      <p:sp>
        <p:nvSpPr>
          <p:cNvPr id="140293"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1A2144A1-DC13-4D82-8205-0477B07AE1CD}" type="slidenum">
              <a:rPr lang="en-US" altLang="ja-JP" sz="1400">
                <a:solidFill>
                  <a:srgbClr val="000000"/>
                </a:solidFill>
              </a:rPr>
              <a:pPr algn="r"/>
              <a:t>67</a:t>
            </a:fld>
            <a:endParaRPr lang="en-US" altLang="ja-JP" sz="1400">
              <a:solidFill>
                <a:srgbClr val="000000"/>
              </a:solidFill>
            </a:endParaRPr>
          </a:p>
        </p:txBody>
      </p:sp>
    </p:spTree>
    <p:extLst>
      <p:ext uri="{BB962C8B-B14F-4D97-AF65-F5344CB8AC3E}">
        <p14:creationId xmlns:p14="http://schemas.microsoft.com/office/powerpoint/2010/main" xmlns="" val="37845753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ctrTitle" idx="4294967295"/>
          </p:nvPr>
        </p:nvSpPr>
        <p:spPr>
          <a:xfrm>
            <a:off x="684213" y="115888"/>
            <a:ext cx="7772400" cy="647700"/>
          </a:xfrm>
        </p:spPr>
        <p:txBody>
          <a:bodyPr/>
          <a:lstStyle/>
          <a:p>
            <a:pPr eaLnBrk="1" hangingPunct="1"/>
            <a:r>
              <a:rPr lang="ja-JP" altLang="en-US" sz="2800" smtClean="0"/>
              <a:t>内科的技術の評価</a:t>
            </a:r>
          </a:p>
        </p:txBody>
      </p:sp>
      <p:sp>
        <p:nvSpPr>
          <p:cNvPr id="141314"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41315" name="Rectangle 5"/>
          <p:cNvSpPr>
            <a:spLocks noChangeArrowheads="1"/>
          </p:cNvSpPr>
          <p:nvPr/>
        </p:nvSpPr>
        <p:spPr bwMode="auto">
          <a:xfrm>
            <a:off x="250825" y="692150"/>
            <a:ext cx="8642350" cy="5473700"/>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pPr>
              <a:lnSpc>
                <a:spcPct val="90000"/>
              </a:lnSpc>
            </a:pPr>
            <a:r>
              <a:rPr lang="ja-JP" altLang="en-US" sz="1600">
                <a:solidFill>
                  <a:srgbClr val="000000"/>
                </a:solidFill>
                <a:latin typeface="ＭＳ Ｐゴシック" charset="-128"/>
              </a:rPr>
              <a:t>　</a:t>
            </a:r>
            <a:r>
              <a:rPr lang="ja-JP" altLang="en-US">
                <a:solidFill>
                  <a:srgbClr val="000000"/>
                </a:solidFill>
                <a:latin typeface="ＭＳ Ｐゴシック" charset="-128"/>
              </a:rPr>
              <a:t>外科的な治療のみならず、内科医等により行われている高い専門性を有する検査や、症状等に応じた植込み型の医療機器の調整や稀少疾患に対する外来での医学管理等についても、的確な診断や治療方針の決定等 質の高い医療を重要な技術要素が含まれていることから、医療技術評価分科会での検討等を踏まえ、適切な評価を行う。</a:t>
            </a:r>
          </a:p>
          <a:p>
            <a:pPr>
              <a:lnSpc>
                <a:spcPct val="90000"/>
              </a:lnSpc>
              <a:spcBef>
                <a:spcPct val="20000"/>
              </a:spcBef>
            </a:pPr>
            <a:r>
              <a:rPr lang="ja-JP" altLang="en-US">
                <a:solidFill>
                  <a:srgbClr val="000000"/>
                </a:solidFill>
                <a:latin typeface="ＭＳ Ｐゴシック" charset="-128"/>
              </a:rPr>
              <a:t>☆  医療技術評価分科会における検討結果や新たな医療機器の保険適用等を踏まえ、</a:t>
            </a:r>
          </a:p>
          <a:p>
            <a:pPr>
              <a:lnSpc>
                <a:spcPct val="90000"/>
              </a:lnSpc>
            </a:pPr>
            <a:r>
              <a:rPr lang="ja-JP" altLang="en-US">
                <a:solidFill>
                  <a:srgbClr val="000000"/>
                </a:solidFill>
                <a:latin typeface="ＭＳ Ｐゴシック" charset="-128"/>
              </a:rPr>
              <a:t>   下記の内科系技術について、診療報酬上の評価を行う。</a:t>
            </a:r>
          </a:p>
          <a:p>
            <a:pPr>
              <a:lnSpc>
                <a:spcPct val="90000"/>
              </a:lnSpc>
            </a:pPr>
            <a:r>
              <a:rPr lang="ja-JP" altLang="en-US">
                <a:solidFill>
                  <a:srgbClr val="000000"/>
                </a:solidFill>
                <a:latin typeface="ＭＳ Ｐゴシック" charset="-128"/>
              </a:rPr>
              <a:t>　　  </a:t>
            </a:r>
            <a:r>
              <a:rPr lang="en-US" altLang="ja-JP" u="sng">
                <a:solidFill>
                  <a:srgbClr val="000000"/>
                </a:solidFill>
                <a:latin typeface="HG創英角ｺﾞｼｯｸUB" pitchFamily="49" charset="-128"/>
                <a:ea typeface="HG創英角ｺﾞｼｯｸUB" pitchFamily="49" charset="-128"/>
              </a:rPr>
              <a:t>①</a:t>
            </a:r>
            <a:r>
              <a:rPr lang="ja-JP" altLang="en-US" u="sng">
                <a:solidFill>
                  <a:srgbClr val="000000"/>
                </a:solidFill>
                <a:latin typeface="HG創英角ｺﾞｼｯｸUB" pitchFamily="49" charset="-128"/>
                <a:ea typeface="HG創英角ｺﾞｼｯｸUB" pitchFamily="49" charset="-128"/>
              </a:rPr>
              <a:t>　高い専門性を有する検査</a:t>
            </a:r>
          </a:p>
          <a:p>
            <a:pPr>
              <a:lnSpc>
                <a:spcPct val="90000"/>
              </a:lnSpc>
            </a:pPr>
            <a:r>
              <a:rPr lang="ja-JP" altLang="en-US">
                <a:solidFill>
                  <a:srgbClr val="000000"/>
                </a:solidFill>
                <a:latin typeface="ＭＳ Ｐゴシック" charset="-128"/>
              </a:rPr>
              <a:t>　　　　   呼吸不全の状態やてんかん発作の型など、個々の患者の状態を詳細に判断し、</a:t>
            </a:r>
          </a:p>
          <a:p>
            <a:pPr>
              <a:lnSpc>
                <a:spcPct val="90000"/>
              </a:lnSpc>
            </a:pPr>
            <a:r>
              <a:rPr lang="ja-JP" altLang="en-US">
                <a:solidFill>
                  <a:srgbClr val="000000"/>
                </a:solidFill>
                <a:latin typeface="ＭＳ Ｐゴシック" charset="-128"/>
              </a:rPr>
              <a:t>          適切な治療を選択するために必要な、高い専門性を有する検査を新設するととも</a:t>
            </a:r>
          </a:p>
          <a:p>
            <a:pPr>
              <a:lnSpc>
                <a:spcPct val="90000"/>
              </a:lnSpc>
            </a:pPr>
            <a:r>
              <a:rPr lang="ja-JP" altLang="en-US">
                <a:solidFill>
                  <a:srgbClr val="000000"/>
                </a:solidFill>
                <a:latin typeface="ＭＳ Ｐゴシック" charset="-128"/>
              </a:rPr>
              <a:t>          に、専門性の高い検査の判断料の引き上げを行う</a:t>
            </a:r>
          </a:p>
          <a:p>
            <a:pPr>
              <a:lnSpc>
                <a:spcPct val="90000"/>
              </a:lnSpc>
            </a:pPr>
            <a:r>
              <a:rPr lang="ja-JP" altLang="en-US">
                <a:solidFill>
                  <a:srgbClr val="000000"/>
                </a:solidFill>
                <a:latin typeface="ＭＳ Ｐゴシック" charset="-128"/>
              </a:rPr>
              <a:t>　　　　［導入された技術の例</a:t>
            </a:r>
            <a:r>
              <a:rPr lang="ja-JP" altLang="en-US">
                <a:solidFill>
                  <a:srgbClr val="000000"/>
                </a:solidFill>
              </a:rPr>
              <a:t>］</a:t>
            </a:r>
            <a:endParaRPr lang="ja-JP" altLang="en-US">
              <a:solidFill>
                <a:srgbClr val="000000"/>
              </a:solidFill>
              <a:latin typeface="ＭＳ Ｐゴシック" charset="-128"/>
            </a:endParaRPr>
          </a:p>
          <a:p>
            <a:pPr>
              <a:lnSpc>
                <a:spcPct val="90000"/>
              </a:lnSpc>
            </a:pPr>
            <a:r>
              <a:rPr lang="ja-JP" altLang="en-US">
                <a:solidFill>
                  <a:srgbClr val="000000"/>
                </a:solidFill>
                <a:latin typeface="ＭＳ Ｐゴシック" charset="-128"/>
              </a:rPr>
              <a:t>　　　　　　時間内歩行試験、脳波検査判断料、ヘッドアップティルト試験</a:t>
            </a:r>
          </a:p>
          <a:p>
            <a:pPr>
              <a:lnSpc>
                <a:spcPct val="90000"/>
              </a:lnSpc>
              <a:spcBef>
                <a:spcPct val="20000"/>
              </a:spcBef>
            </a:pPr>
            <a:r>
              <a:rPr lang="ja-JP" altLang="en-US">
                <a:solidFill>
                  <a:srgbClr val="000000"/>
                </a:solidFill>
                <a:latin typeface="ＭＳ Ｐゴシック" charset="-128"/>
              </a:rPr>
              <a:t>　　　</a:t>
            </a:r>
            <a:r>
              <a:rPr lang="ja-JP" altLang="en-US" u="sng">
                <a:solidFill>
                  <a:srgbClr val="000000"/>
                </a:solidFill>
                <a:latin typeface="HG創英角ｺﾞｼｯｸUB" pitchFamily="49" charset="-128"/>
                <a:ea typeface="HG創英角ｺﾞｼｯｸUB" pitchFamily="49" charset="-128"/>
              </a:rPr>
              <a:t>②　高い専門性を有する管理料等</a:t>
            </a:r>
            <a:endParaRPr lang="ja-JP" altLang="en-US">
              <a:solidFill>
                <a:srgbClr val="000000"/>
              </a:solidFill>
              <a:latin typeface="HG創英角ｺﾞｼｯｸUB" pitchFamily="49" charset="-128"/>
              <a:ea typeface="HG創英角ｺﾞｼｯｸUB" pitchFamily="49" charset="-128"/>
            </a:endParaRPr>
          </a:p>
          <a:p>
            <a:pPr>
              <a:lnSpc>
                <a:spcPct val="90000"/>
              </a:lnSpc>
            </a:pPr>
            <a:r>
              <a:rPr lang="ja-JP" altLang="en-US">
                <a:solidFill>
                  <a:srgbClr val="000000"/>
                </a:solidFill>
                <a:latin typeface="ＭＳ Ｐゴシック" charset="-128"/>
              </a:rPr>
              <a:t>            植込み型の医療機器を使用している患者や在宅において腹膜透析を行ってい</a:t>
            </a:r>
          </a:p>
          <a:p>
            <a:pPr>
              <a:lnSpc>
                <a:spcPct val="90000"/>
              </a:lnSpc>
            </a:pPr>
            <a:r>
              <a:rPr lang="ja-JP" altLang="en-US">
                <a:solidFill>
                  <a:srgbClr val="000000"/>
                </a:solidFill>
                <a:latin typeface="ＭＳ Ｐゴシック" charset="-128"/>
              </a:rPr>
              <a:t>          る患者等に対して、症状や医療機器の作動状況等から患者の状態を評価し、医</a:t>
            </a:r>
          </a:p>
          <a:p>
            <a:pPr>
              <a:lnSpc>
                <a:spcPct val="90000"/>
              </a:lnSpc>
            </a:pPr>
            <a:r>
              <a:rPr lang="ja-JP" altLang="en-US">
                <a:solidFill>
                  <a:srgbClr val="000000"/>
                </a:solidFill>
                <a:latin typeface="ＭＳ Ｐゴシック" charset="-128"/>
              </a:rPr>
              <a:t>          療機器の設定の変更や療養上必要な指導を行うといった、高い専門性を必要と</a:t>
            </a:r>
          </a:p>
          <a:p>
            <a:pPr>
              <a:lnSpc>
                <a:spcPct val="90000"/>
              </a:lnSpc>
            </a:pPr>
            <a:r>
              <a:rPr lang="ja-JP" altLang="en-US">
                <a:solidFill>
                  <a:srgbClr val="000000"/>
                </a:solidFill>
                <a:latin typeface="ＭＳ Ｐゴシック" charset="-128"/>
              </a:rPr>
              <a:t>          する外来での管理について、指導管理料を新設するとともに、評価の引き上げを</a:t>
            </a:r>
          </a:p>
          <a:p>
            <a:pPr>
              <a:lnSpc>
                <a:spcPct val="90000"/>
              </a:lnSpc>
            </a:pPr>
            <a:r>
              <a:rPr lang="ja-JP" altLang="en-US">
                <a:solidFill>
                  <a:srgbClr val="000000"/>
                </a:solidFill>
                <a:latin typeface="ＭＳ Ｐゴシック" charset="-128"/>
              </a:rPr>
              <a:t>          行う</a:t>
            </a:r>
            <a:r>
              <a:rPr lang="ja-JP" altLang="en-US">
                <a:solidFill>
                  <a:srgbClr val="000000"/>
                </a:solidFill>
              </a:rPr>
              <a:t>　</a:t>
            </a:r>
          </a:p>
          <a:p>
            <a:pPr>
              <a:lnSpc>
                <a:spcPct val="90000"/>
              </a:lnSpc>
            </a:pPr>
            <a:r>
              <a:rPr lang="ja-JP" altLang="en-US">
                <a:solidFill>
                  <a:srgbClr val="000000"/>
                </a:solidFill>
              </a:rPr>
              <a:t>          ［対応する技術の例］</a:t>
            </a:r>
          </a:p>
          <a:p>
            <a:pPr>
              <a:lnSpc>
                <a:spcPct val="90000"/>
              </a:lnSpc>
            </a:pPr>
            <a:r>
              <a:rPr lang="ja-JP" altLang="en-US">
                <a:solidFill>
                  <a:srgbClr val="000000"/>
                </a:solidFill>
              </a:rPr>
              <a:t>　　　　　　 植込型輸液ポンプ持続注入指導管理料の新設</a:t>
            </a:r>
          </a:p>
          <a:p>
            <a:pPr>
              <a:lnSpc>
                <a:spcPct val="90000"/>
              </a:lnSpc>
            </a:pPr>
            <a:r>
              <a:rPr lang="ja-JP" altLang="en-US">
                <a:solidFill>
                  <a:srgbClr val="000000"/>
                </a:solidFill>
              </a:rPr>
              <a:t>　　　　　　 心臓ペースメーカー指導管理料、高度難聴指導管理料等の評価引き上げ</a:t>
            </a:r>
          </a:p>
        </p:txBody>
      </p:sp>
      <p:sp>
        <p:nvSpPr>
          <p:cNvPr id="141316" name="Text Box 6"/>
          <p:cNvSpPr txBox="1">
            <a:spLocks noChangeArrowheads="1"/>
          </p:cNvSpPr>
          <p:nvPr/>
        </p:nvSpPr>
        <p:spPr bwMode="auto">
          <a:xfrm>
            <a:off x="468313" y="2276475"/>
            <a:ext cx="8135937" cy="366713"/>
          </a:xfrm>
          <a:prstGeom prst="rect">
            <a:avLst/>
          </a:prstGeom>
          <a:noFill/>
          <a:ln w="9525">
            <a:noFill/>
            <a:miter lim="800000"/>
            <a:headEnd/>
            <a:tailEnd/>
          </a:ln>
        </p:spPr>
        <p:txBody>
          <a:bodyPr>
            <a:spAutoFit/>
          </a:bodyPr>
          <a:lstStyle/>
          <a:p>
            <a:pPr>
              <a:spcBef>
                <a:spcPct val="20000"/>
              </a:spcBef>
            </a:pPr>
            <a:endParaRPr lang="ja-JP" altLang="ja-JP">
              <a:solidFill>
                <a:srgbClr val="000000"/>
              </a:solidFill>
            </a:endParaRPr>
          </a:p>
        </p:txBody>
      </p:sp>
      <p:sp>
        <p:nvSpPr>
          <p:cNvPr id="141317"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DACB9E19-2F68-4B6A-8383-617471AD604C}" type="slidenum">
              <a:rPr lang="en-US" altLang="ja-JP" sz="1400">
                <a:solidFill>
                  <a:srgbClr val="000000"/>
                </a:solidFill>
              </a:rPr>
              <a:pPr algn="r"/>
              <a:t>68</a:t>
            </a:fld>
            <a:endParaRPr lang="en-US" altLang="ja-JP" sz="1400">
              <a:solidFill>
                <a:srgbClr val="000000"/>
              </a:solidFill>
            </a:endParaRPr>
          </a:p>
        </p:txBody>
      </p:sp>
    </p:spTree>
    <p:extLst>
      <p:ext uri="{BB962C8B-B14F-4D97-AF65-F5344CB8AC3E}">
        <p14:creationId xmlns:p14="http://schemas.microsoft.com/office/powerpoint/2010/main" xmlns="" val="2357585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ctrTitle" idx="4294967295"/>
          </p:nvPr>
        </p:nvSpPr>
        <p:spPr>
          <a:xfrm>
            <a:off x="684213" y="115888"/>
            <a:ext cx="7772400" cy="647700"/>
          </a:xfrm>
        </p:spPr>
        <p:txBody>
          <a:bodyPr/>
          <a:lstStyle/>
          <a:p>
            <a:pPr eaLnBrk="1" hangingPunct="1"/>
            <a:r>
              <a:rPr lang="ja-JP" altLang="en-US" sz="2800" smtClean="0"/>
              <a:t>内科的技術の評価の例（１）</a:t>
            </a:r>
          </a:p>
        </p:txBody>
      </p:sp>
      <p:sp>
        <p:nvSpPr>
          <p:cNvPr id="142338"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42339" name="Rectangle 5"/>
          <p:cNvSpPr>
            <a:spLocks noChangeArrowheads="1"/>
          </p:cNvSpPr>
          <p:nvPr/>
        </p:nvSpPr>
        <p:spPr bwMode="auto">
          <a:xfrm>
            <a:off x="250825" y="692150"/>
            <a:ext cx="8642350" cy="5905500"/>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pPr>
              <a:lnSpc>
                <a:spcPct val="90000"/>
              </a:lnSpc>
            </a:pPr>
            <a:r>
              <a:rPr lang="en-US" altLang="ja-JP">
                <a:solidFill>
                  <a:srgbClr val="000000"/>
                </a:solidFill>
                <a:latin typeface="HG創英角ｺﾞｼｯｸUB" pitchFamily="49" charset="-128"/>
                <a:ea typeface="HG創英角ｺﾞｼｯｸUB" pitchFamily="49" charset="-128"/>
              </a:rPr>
              <a:t>【</a:t>
            </a:r>
            <a:r>
              <a:rPr lang="ja-JP" altLang="en-US">
                <a:solidFill>
                  <a:srgbClr val="000000"/>
                </a:solidFill>
                <a:latin typeface="HG創英角ｺﾞｼｯｸUB" pitchFamily="49" charset="-128"/>
                <a:ea typeface="HG創英角ｺﾞｼｯｸUB" pitchFamily="49" charset="-128"/>
              </a:rPr>
              <a:t>新設</a:t>
            </a:r>
            <a:r>
              <a:rPr lang="en-US" altLang="ja-JP">
                <a:solidFill>
                  <a:srgbClr val="000000"/>
                </a:solidFill>
                <a:latin typeface="HG創英角ｺﾞｼｯｸUB" pitchFamily="49" charset="-128"/>
                <a:ea typeface="HG創英角ｺﾞｼｯｸUB" pitchFamily="49" charset="-128"/>
              </a:rPr>
              <a:t>】</a:t>
            </a:r>
            <a:endParaRPr lang="ja-JP" altLang="en-US">
              <a:solidFill>
                <a:srgbClr val="000000"/>
              </a:solidFill>
              <a:latin typeface="HG創英角ｺﾞｼｯｸUB" pitchFamily="49" charset="-128"/>
              <a:ea typeface="HG創英角ｺﾞｼｯｸUB" pitchFamily="49" charset="-128"/>
            </a:endParaRPr>
          </a:p>
          <a:p>
            <a:pPr>
              <a:lnSpc>
                <a:spcPct val="90000"/>
              </a:lnSpc>
            </a:pPr>
            <a:r>
              <a:rPr lang="ja-JP" altLang="en-US" b="1">
                <a:solidFill>
                  <a:srgbClr val="000000"/>
                </a:solidFill>
                <a:latin typeface="ＭＳ Ｐゴシック" charset="-128"/>
              </a:rPr>
              <a:t>（１）在宅妊娠糖尿病患者指導管理料</a:t>
            </a:r>
            <a:r>
              <a:rPr lang="ja-JP" altLang="en-US">
                <a:solidFill>
                  <a:srgbClr val="000000"/>
                </a:solidFill>
                <a:latin typeface="ＭＳ Ｐゴシック" charset="-128"/>
              </a:rPr>
              <a:t>：</a:t>
            </a:r>
            <a:r>
              <a:rPr lang="ja-JP" altLang="en-US">
                <a:solidFill>
                  <a:srgbClr val="FF0000"/>
                </a:solidFill>
                <a:latin typeface="ＭＳ Ｐゴシック" charset="-128"/>
              </a:rPr>
              <a:t>１５０</a:t>
            </a:r>
            <a:r>
              <a:rPr lang="ja-JP" altLang="en-US">
                <a:solidFill>
                  <a:srgbClr val="000000"/>
                </a:solidFill>
                <a:latin typeface="ＭＳ Ｐゴシック" charset="-128"/>
              </a:rPr>
              <a:t>点</a:t>
            </a:r>
          </a:p>
          <a:p>
            <a:pPr>
              <a:lnSpc>
                <a:spcPct val="90000"/>
              </a:lnSpc>
            </a:pPr>
            <a:r>
              <a:rPr lang="ja-JP" altLang="en-US">
                <a:solidFill>
                  <a:srgbClr val="000000"/>
                </a:solidFill>
                <a:latin typeface="ＭＳ Ｐゴシック" charset="-128"/>
              </a:rPr>
              <a:t>　　　  妊娠中の糖尿病患者に対して周産期における合併症の軽減のために適切な指導</a:t>
            </a:r>
          </a:p>
          <a:p>
            <a:pPr>
              <a:lnSpc>
                <a:spcPct val="90000"/>
              </a:lnSpc>
            </a:pPr>
            <a:r>
              <a:rPr lang="ja-JP" altLang="en-US">
                <a:solidFill>
                  <a:srgbClr val="000000"/>
                </a:solidFill>
                <a:latin typeface="ＭＳ Ｐゴシック" charset="-128"/>
              </a:rPr>
              <a:t>       管理を行った場合</a:t>
            </a:r>
          </a:p>
          <a:p>
            <a:pPr>
              <a:lnSpc>
                <a:spcPct val="90000"/>
              </a:lnSpc>
            </a:pPr>
            <a:r>
              <a:rPr lang="ja-JP" altLang="en-US">
                <a:solidFill>
                  <a:srgbClr val="000000"/>
                </a:solidFill>
                <a:latin typeface="ＭＳ Ｐゴシック" charset="-128"/>
              </a:rPr>
              <a:t>　　   </a:t>
            </a:r>
            <a:r>
              <a:rPr lang="ja-JP" altLang="en-US" sz="1600">
                <a:solidFill>
                  <a:srgbClr val="000000"/>
                </a:solidFill>
                <a:latin typeface="ＭＳ Ｐゴシック" charset="-128"/>
              </a:rPr>
              <a:t>対象患者：妊娠糖尿病の患者で、周産期における合併症の危険性が高い（血糖の自己測定</a:t>
            </a:r>
          </a:p>
          <a:p>
            <a:pPr>
              <a:lnSpc>
                <a:spcPct val="90000"/>
              </a:lnSpc>
            </a:pPr>
            <a:r>
              <a:rPr lang="ja-JP" altLang="en-US" sz="1600">
                <a:solidFill>
                  <a:srgbClr val="000000"/>
                </a:solidFill>
                <a:latin typeface="ＭＳ Ｐゴシック" charset="-128"/>
              </a:rPr>
              <a:t>                      を必要とする者）</a:t>
            </a:r>
          </a:p>
          <a:p>
            <a:pPr>
              <a:lnSpc>
                <a:spcPct val="90000"/>
              </a:lnSpc>
            </a:pPr>
            <a:r>
              <a:rPr lang="ja-JP" altLang="en-US" b="1">
                <a:solidFill>
                  <a:srgbClr val="000000"/>
                </a:solidFill>
                <a:latin typeface="ＭＳ Ｐゴシック" charset="-128"/>
              </a:rPr>
              <a:t>（２）時間内歩行試験</a:t>
            </a:r>
            <a:r>
              <a:rPr lang="ja-JP" altLang="en-US">
                <a:solidFill>
                  <a:srgbClr val="000000"/>
                </a:solidFill>
                <a:latin typeface="ＭＳ Ｐゴシック" charset="-128"/>
              </a:rPr>
              <a:t>：</a:t>
            </a:r>
            <a:r>
              <a:rPr lang="ja-JP" altLang="en-US">
                <a:solidFill>
                  <a:srgbClr val="FF0000"/>
                </a:solidFill>
                <a:latin typeface="ＭＳ Ｐゴシック" charset="-128"/>
              </a:rPr>
              <a:t>５６０</a:t>
            </a:r>
            <a:r>
              <a:rPr lang="ja-JP" altLang="en-US">
                <a:solidFill>
                  <a:srgbClr val="000000"/>
                </a:solidFill>
                <a:latin typeface="ＭＳ Ｐゴシック" charset="-128"/>
              </a:rPr>
              <a:t>点</a:t>
            </a:r>
          </a:p>
          <a:p>
            <a:pPr>
              <a:lnSpc>
                <a:spcPct val="90000"/>
              </a:lnSpc>
            </a:pPr>
            <a:r>
              <a:rPr lang="ja-JP" altLang="en-US">
                <a:solidFill>
                  <a:srgbClr val="000000"/>
                </a:solidFill>
                <a:latin typeface="ＭＳ Ｐゴシック" charset="-128"/>
              </a:rPr>
              <a:t>　　　   </a:t>
            </a:r>
            <a:r>
              <a:rPr lang="ja-JP" altLang="en-US" sz="1600">
                <a:solidFill>
                  <a:srgbClr val="000000"/>
                </a:solidFill>
                <a:latin typeface="ＭＳ Ｐゴシック" charset="-128"/>
              </a:rPr>
              <a:t>呼吸器・循環器疾患を持つ患者に、時間内（６分間）にできるだけ長く歩いてもらい、到達し</a:t>
            </a:r>
          </a:p>
          <a:p>
            <a:pPr>
              <a:lnSpc>
                <a:spcPct val="90000"/>
              </a:lnSpc>
            </a:pPr>
            <a:r>
              <a:rPr lang="ja-JP" altLang="en-US" sz="1600">
                <a:solidFill>
                  <a:srgbClr val="000000"/>
                </a:solidFill>
                <a:latin typeface="ＭＳ Ｐゴシック" charset="-128"/>
              </a:rPr>
              <a:t>          た距離等を評価する試験で、客観的に日常的な機能障害を評価できる</a:t>
            </a:r>
          </a:p>
          <a:p>
            <a:pPr>
              <a:lnSpc>
                <a:spcPct val="90000"/>
              </a:lnSpc>
            </a:pPr>
            <a:r>
              <a:rPr lang="ja-JP" altLang="en-US" b="1">
                <a:solidFill>
                  <a:srgbClr val="000000"/>
                </a:solidFill>
                <a:latin typeface="ＭＳ Ｐゴシック" charset="-128"/>
              </a:rPr>
              <a:t>（３）骨髄像診断加算</a:t>
            </a:r>
            <a:r>
              <a:rPr lang="ja-JP" altLang="en-US">
                <a:solidFill>
                  <a:srgbClr val="000000"/>
                </a:solidFill>
                <a:latin typeface="ＭＳ Ｐゴシック" charset="-128"/>
              </a:rPr>
              <a:t>：</a:t>
            </a:r>
            <a:r>
              <a:rPr lang="ja-JP" altLang="en-US">
                <a:solidFill>
                  <a:srgbClr val="FF0000"/>
                </a:solidFill>
                <a:latin typeface="ＭＳ Ｐゴシック" charset="-128"/>
              </a:rPr>
              <a:t>２４０</a:t>
            </a:r>
            <a:r>
              <a:rPr lang="ja-JP" altLang="en-US">
                <a:solidFill>
                  <a:srgbClr val="000000"/>
                </a:solidFill>
                <a:latin typeface="ＭＳ Ｐゴシック" charset="-128"/>
              </a:rPr>
              <a:t>点</a:t>
            </a:r>
          </a:p>
          <a:p>
            <a:pPr>
              <a:lnSpc>
                <a:spcPct val="90000"/>
              </a:lnSpc>
            </a:pPr>
            <a:r>
              <a:rPr lang="ja-JP" altLang="en-US">
                <a:solidFill>
                  <a:srgbClr val="000000"/>
                </a:solidFill>
                <a:latin typeface="ＭＳ Ｐゴシック" charset="-128"/>
              </a:rPr>
              <a:t>　　　  骨髄像を行い、血液疾患に関する専門の知識を有する医師が、その結果を文書に</a:t>
            </a:r>
          </a:p>
          <a:p>
            <a:pPr>
              <a:lnSpc>
                <a:spcPct val="90000"/>
              </a:lnSpc>
            </a:pPr>
            <a:r>
              <a:rPr lang="ja-JP" altLang="en-US">
                <a:solidFill>
                  <a:srgbClr val="000000"/>
                </a:solidFill>
                <a:latin typeface="ＭＳ Ｐゴシック" charset="-128"/>
              </a:rPr>
              <a:t>        より報告した場合、検体検査判断料に加算</a:t>
            </a:r>
          </a:p>
          <a:p>
            <a:pPr>
              <a:lnSpc>
                <a:spcPct val="90000"/>
              </a:lnSpc>
            </a:pPr>
            <a:r>
              <a:rPr lang="ja-JP" altLang="en-US" b="1">
                <a:solidFill>
                  <a:srgbClr val="000000"/>
                </a:solidFill>
                <a:latin typeface="ＭＳ Ｐゴシック" charset="-128"/>
              </a:rPr>
              <a:t>（４）ヘッドアップティルト試験</a:t>
            </a:r>
            <a:r>
              <a:rPr lang="ja-JP" altLang="en-US">
                <a:solidFill>
                  <a:srgbClr val="000000"/>
                </a:solidFill>
                <a:latin typeface="ＭＳ Ｐゴシック" charset="-128"/>
              </a:rPr>
              <a:t>：</a:t>
            </a:r>
            <a:r>
              <a:rPr lang="ja-JP" altLang="en-US">
                <a:solidFill>
                  <a:srgbClr val="FF0000"/>
                </a:solidFill>
                <a:latin typeface="ＭＳ Ｐゴシック" charset="-128"/>
              </a:rPr>
              <a:t>９８０</a:t>
            </a:r>
            <a:r>
              <a:rPr lang="ja-JP" altLang="en-US">
                <a:solidFill>
                  <a:srgbClr val="000000"/>
                </a:solidFill>
                <a:latin typeface="ＭＳ Ｐゴシック" charset="-128"/>
              </a:rPr>
              <a:t>点</a:t>
            </a:r>
          </a:p>
          <a:p>
            <a:pPr>
              <a:lnSpc>
                <a:spcPct val="90000"/>
              </a:lnSpc>
            </a:pPr>
            <a:r>
              <a:rPr lang="ja-JP" altLang="en-US" sz="1600">
                <a:solidFill>
                  <a:srgbClr val="000000"/>
                </a:solidFill>
                <a:latin typeface="ＭＳ Ｐゴシック" charset="-128"/>
              </a:rPr>
              <a:t>           ティルト台を使用して被検者を仰臥位から徐々に起こし、</a:t>
            </a:r>
            <a:r>
              <a:rPr lang="en-US" altLang="ja-JP" sz="1600">
                <a:solidFill>
                  <a:srgbClr val="000000"/>
                </a:solidFill>
                <a:latin typeface="ＭＳ Ｐゴシック" charset="-128"/>
              </a:rPr>
              <a:t>60</a:t>
            </a:r>
            <a:r>
              <a:rPr lang="ja-JP" altLang="en-US" sz="1600">
                <a:solidFill>
                  <a:srgbClr val="000000"/>
                </a:solidFill>
                <a:latin typeface="ＭＳ Ｐゴシック" charset="-128"/>
              </a:rPr>
              <a:t>～</a:t>
            </a:r>
            <a:r>
              <a:rPr lang="en-US" altLang="ja-JP" sz="1600">
                <a:solidFill>
                  <a:srgbClr val="000000"/>
                </a:solidFill>
                <a:latin typeface="ＭＳ Ｐゴシック" charset="-128"/>
              </a:rPr>
              <a:t>80</a:t>
            </a:r>
            <a:r>
              <a:rPr lang="ja-JP" altLang="en-US" sz="1600">
                <a:solidFill>
                  <a:srgbClr val="000000"/>
                </a:solidFill>
                <a:latin typeface="ＭＳ Ｐゴシック" charset="-128"/>
              </a:rPr>
              <a:t>度の傾斜位に保たせ、血圧、</a:t>
            </a:r>
          </a:p>
          <a:p>
            <a:pPr>
              <a:lnSpc>
                <a:spcPct val="90000"/>
              </a:lnSpc>
            </a:pPr>
            <a:r>
              <a:rPr lang="ja-JP" altLang="en-US" sz="1600">
                <a:solidFill>
                  <a:srgbClr val="000000"/>
                </a:solidFill>
                <a:latin typeface="ＭＳ Ｐゴシック" charset="-128"/>
              </a:rPr>
              <a:t>　　　　 脈拍、症状の推移を観察で、神経調整性失神を有する患者の場合、失神が誘発され、確定</a:t>
            </a:r>
          </a:p>
          <a:p>
            <a:pPr>
              <a:lnSpc>
                <a:spcPct val="90000"/>
              </a:lnSpc>
            </a:pPr>
            <a:r>
              <a:rPr lang="ja-JP" altLang="en-US" sz="1600">
                <a:solidFill>
                  <a:srgbClr val="000000"/>
                </a:solidFill>
                <a:latin typeface="ＭＳ Ｐゴシック" charset="-128"/>
              </a:rPr>
              <a:t>          診断が可能になる</a:t>
            </a:r>
          </a:p>
          <a:p>
            <a:pPr>
              <a:lnSpc>
                <a:spcPct val="90000"/>
              </a:lnSpc>
            </a:pPr>
            <a:r>
              <a:rPr lang="ja-JP" altLang="en-US" b="1">
                <a:solidFill>
                  <a:srgbClr val="000000"/>
                </a:solidFill>
                <a:latin typeface="ＭＳ Ｐゴシック" charset="-128"/>
              </a:rPr>
              <a:t>（５）植込型輸液ポンプ持続注入指導管理料</a:t>
            </a:r>
            <a:r>
              <a:rPr lang="ja-JP" altLang="en-US">
                <a:solidFill>
                  <a:srgbClr val="000000"/>
                </a:solidFill>
                <a:latin typeface="ＭＳ Ｐゴシック" charset="-128"/>
              </a:rPr>
              <a:t>：</a:t>
            </a:r>
            <a:r>
              <a:rPr lang="ja-JP" altLang="en-US">
                <a:solidFill>
                  <a:srgbClr val="FF0000"/>
                </a:solidFill>
                <a:latin typeface="ＭＳ Ｐゴシック" charset="-128"/>
              </a:rPr>
              <a:t>８１０</a:t>
            </a:r>
            <a:r>
              <a:rPr lang="ja-JP" altLang="en-US">
                <a:solidFill>
                  <a:srgbClr val="000000"/>
                </a:solidFill>
                <a:latin typeface="ＭＳ Ｐゴシック" charset="-128"/>
              </a:rPr>
              <a:t>点</a:t>
            </a:r>
          </a:p>
          <a:p>
            <a:pPr>
              <a:lnSpc>
                <a:spcPct val="90000"/>
              </a:lnSpc>
            </a:pPr>
            <a:r>
              <a:rPr lang="ja-JP" altLang="en-US" sz="1600">
                <a:solidFill>
                  <a:srgbClr val="000000"/>
                </a:solidFill>
              </a:rPr>
              <a:t>           植込型輸液ポンプ持続注入療法に関する指導管理を行った場合</a:t>
            </a:r>
          </a:p>
          <a:p>
            <a:pPr>
              <a:lnSpc>
                <a:spcPct val="90000"/>
              </a:lnSpc>
            </a:pPr>
            <a:r>
              <a:rPr lang="ja-JP" altLang="en-US" b="1">
                <a:solidFill>
                  <a:srgbClr val="000000"/>
                </a:solidFill>
                <a:latin typeface="ＭＳ Ｐゴシック" charset="-128"/>
              </a:rPr>
              <a:t>（６）在宅振戦等刺激装置治療指導管理料</a:t>
            </a:r>
            <a:r>
              <a:rPr lang="ja-JP" altLang="en-US">
                <a:solidFill>
                  <a:srgbClr val="000000"/>
                </a:solidFill>
                <a:latin typeface="ＭＳ Ｐゴシック" charset="-128"/>
              </a:rPr>
              <a:t>：</a:t>
            </a:r>
            <a:r>
              <a:rPr lang="ja-JP" altLang="en-US">
                <a:solidFill>
                  <a:srgbClr val="FF0000"/>
                </a:solidFill>
                <a:latin typeface="ＭＳ Ｐゴシック" charset="-128"/>
              </a:rPr>
              <a:t>８１０</a:t>
            </a:r>
            <a:r>
              <a:rPr lang="ja-JP" altLang="en-US">
                <a:solidFill>
                  <a:srgbClr val="000000"/>
                </a:solidFill>
                <a:latin typeface="ＭＳ Ｐゴシック" charset="-128"/>
              </a:rPr>
              <a:t>点</a:t>
            </a:r>
            <a:endParaRPr lang="ja-JP" altLang="en-US" sz="1600">
              <a:solidFill>
                <a:srgbClr val="000000"/>
              </a:solidFill>
              <a:latin typeface="ＭＳ Ｐゴシック" charset="-128"/>
            </a:endParaRPr>
          </a:p>
          <a:p>
            <a:pPr>
              <a:lnSpc>
                <a:spcPct val="90000"/>
              </a:lnSpc>
            </a:pPr>
            <a:r>
              <a:rPr lang="ja-JP" altLang="en-US" sz="1600">
                <a:solidFill>
                  <a:srgbClr val="000000"/>
                </a:solidFill>
              </a:rPr>
              <a:t>　　　　　振戦等除去のため植込型脳・脊髄刺激装置を植え込んだ患者に、在宅振管理に関する指</a:t>
            </a:r>
          </a:p>
          <a:p>
            <a:pPr>
              <a:lnSpc>
                <a:spcPct val="90000"/>
              </a:lnSpc>
            </a:pPr>
            <a:r>
              <a:rPr lang="ja-JP" altLang="en-US" sz="1600">
                <a:solidFill>
                  <a:srgbClr val="000000"/>
                </a:solidFill>
              </a:rPr>
              <a:t>           導管理を行った場合</a:t>
            </a:r>
          </a:p>
          <a:p>
            <a:pPr>
              <a:lnSpc>
                <a:spcPct val="90000"/>
              </a:lnSpc>
            </a:pPr>
            <a:r>
              <a:rPr lang="ja-JP" altLang="en-US" b="1">
                <a:solidFill>
                  <a:srgbClr val="000000"/>
                </a:solidFill>
                <a:latin typeface="ＭＳ Ｐゴシック" charset="-128"/>
              </a:rPr>
              <a:t>（７）在宅迷走神経電気刺激治療指導管理料</a:t>
            </a:r>
            <a:r>
              <a:rPr lang="ja-JP" altLang="en-US">
                <a:solidFill>
                  <a:srgbClr val="000000"/>
                </a:solidFill>
                <a:latin typeface="ＭＳ Ｐゴシック" charset="-128"/>
              </a:rPr>
              <a:t>：</a:t>
            </a:r>
            <a:r>
              <a:rPr lang="ja-JP" altLang="en-US">
                <a:solidFill>
                  <a:srgbClr val="FF0000"/>
                </a:solidFill>
                <a:latin typeface="ＭＳ Ｐゴシック" charset="-128"/>
              </a:rPr>
              <a:t>８１０</a:t>
            </a:r>
            <a:r>
              <a:rPr lang="ja-JP" altLang="en-US">
                <a:solidFill>
                  <a:srgbClr val="000000"/>
                </a:solidFill>
                <a:latin typeface="ＭＳ Ｐゴシック" charset="-128"/>
              </a:rPr>
              <a:t>点</a:t>
            </a:r>
          </a:p>
          <a:p>
            <a:pPr>
              <a:lnSpc>
                <a:spcPct val="90000"/>
              </a:lnSpc>
            </a:pPr>
            <a:r>
              <a:rPr lang="ja-JP" altLang="en-US" sz="1600">
                <a:solidFill>
                  <a:srgbClr val="000000"/>
                </a:solidFill>
                <a:latin typeface="ＭＳ Ｐゴシック" charset="-128"/>
              </a:rPr>
              <a:t>　　　　　てんかん治療のため植込型迷走神経刺激装置を植え込んだ患者に、在宅てんかん管理に</a:t>
            </a:r>
          </a:p>
          <a:p>
            <a:pPr>
              <a:lnSpc>
                <a:spcPct val="90000"/>
              </a:lnSpc>
            </a:pPr>
            <a:r>
              <a:rPr lang="ja-JP" altLang="en-US" sz="1600">
                <a:solidFill>
                  <a:srgbClr val="000000"/>
                </a:solidFill>
                <a:latin typeface="ＭＳ Ｐゴシック" charset="-128"/>
              </a:rPr>
              <a:t>          関する指導管理を行った場合</a:t>
            </a:r>
          </a:p>
        </p:txBody>
      </p:sp>
      <p:sp>
        <p:nvSpPr>
          <p:cNvPr id="142340" name="Text Box 6"/>
          <p:cNvSpPr txBox="1">
            <a:spLocks noChangeArrowheads="1"/>
          </p:cNvSpPr>
          <p:nvPr/>
        </p:nvSpPr>
        <p:spPr bwMode="auto">
          <a:xfrm>
            <a:off x="468313" y="2276475"/>
            <a:ext cx="8135937" cy="366713"/>
          </a:xfrm>
          <a:prstGeom prst="rect">
            <a:avLst/>
          </a:prstGeom>
          <a:noFill/>
          <a:ln w="9525">
            <a:noFill/>
            <a:miter lim="800000"/>
            <a:headEnd/>
            <a:tailEnd/>
          </a:ln>
        </p:spPr>
        <p:txBody>
          <a:bodyPr>
            <a:spAutoFit/>
          </a:bodyPr>
          <a:lstStyle/>
          <a:p>
            <a:pPr>
              <a:spcBef>
                <a:spcPct val="20000"/>
              </a:spcBef>
            </a:pPr>
            <a:endParaRPr lang="ja-JP" altLang="ja-JP">
              <a:solidFill>
                <a:srgbClr val="000000"/>
              </a:solidFill>
            </a:endParaRPr>
          </a:p>
        </p:txBody>
      </p:sp>
      <p:sp>
        <p:nvSpPr>
          <p:cNvPr id="142341"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AE2A8CD1-F599-4032-B88B-68284ECF0157}" type="slidenum">
              <a:rPr lang="en-US" altLang="ja-JP" sz="1400">
                <a:solidFill>
                  <a:srgbClr val="000000"/>
                </a:solidFill>
              </a:rPr>
              <a:pPr algn="r"/>
              <a:t>69</a:t>
            </a:fld>
            <a:endParaRPr lang="en-US" altLang="ja-JP" sz="1400">
              <a:solidFill>
                <a:srgbClr val="000000"/>
              </a:solidFill>
            </a:endParaRPr>
          </a:p>
        </p:txBody>
      </p:sp>
    </p:spTree>
    <p:extLst>
      <p:ext uri="{BB962C8B-B14F-4D97-AF65-F5344CB8AC3E}">
        <p14:creationId xmlns:p14="http://schemas.microsoft.com/office/powerpoint/2010/main" xmlns="" val="2374262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ChangeArrowheads="1"/>
          </p:cNvSpPr>
          <p:nvPr/>
        </p:nvSpPr>
        <p:spPr bwMode="auto">
          <a:xfrm>
            <a:off x="179388" y="239713"/>
            <a:ext cx="8713787" cy="4667250"/>
          </a:xfrm>
          <a:prstGeom prst="rect">
            <a:avLst/>
          </a:prstGeom>
          <a:noFill/>
          <a:ln w="9525">
            <a:noFill/>
            <a:miter lim="800000"/>
            <a:headEnd/>
            <a:tailEnd/>
          </a:ln>
        </p:spPr>
        <p:txBody>
          <a:bodyPr anchor="ctr">
            <a:spAutoFit/>
          </a:bodyPr>
          <a:lstStyle/>
          <a:p>
            <a:pPr indent="177800"/>
            <a:r>
              <a:rPr lang="ja-JP" altLang="en-US" sz="2000">
                <a:solidFill>
                  <a:srgbClr val="000000"/>
                </a:solidFill>
                <a:latin typeface="ＭＳ Ｐゴシック" charset="-128"/>
              </a:rPr>
              <a:t>○　前回は急性期の大病院にかなり手厚く配分されたが、今回は、</a:t>
            </a:r>
            <a:r>
              <a:rPr lang="ja-JP" altLang="en-US" sz="2000">
                <a:solidFill>
                  <a:srgbClr val="0000FF"/>
                </a:solidFill>
                <a:latin typeface="ＭＳ Ｐゴシック" charset="-128"/>
              </a:rPr>
              <a:t>地域医療の</a:t>
            </a:r>
          </a:p>
          <a:p>
            <a:pPr indent="177800"/>
            <a:r>
              <a:rPr lang="ja-JP" altLang="en-US" sz="2000">
                <a:solidFill>
                  <a:srgbClr val="0000FF"/>
                </a:solidFill>
                <a:latin typeface="ＭＳ Ｐゴシック" charset="-128"/>
              </a:rPr>
              <a:t>   再生</a:t>
            </a:r>
            <a:r>
              <a:rPr lang="ja-JP" altLang="en-US" sz="2000">
                <a:solidFill>
                  <a:srgbClr val="000000"/>
                </a:solidFill>
                <a:latin typeface="ＭＳ Ｐゴシック" charset="-128"/>
              </a:rPr>
              <a:t>を図る観点から、医療と介護の役割分担と連携、在宅医療などが重点</a:t>
            </a:r>
          </a:p>
          <a:p>
            <a:pPr indent="177800"/>
            <a:r>
              <a:rPr lang="ja-JP" altLang="en-US" sz="2000">
                <a:solidFill>
                  <a:srgbClr val="000000"/>
                </a:solidFill>
                <a:latin typeface="ＭＳ Ｐゴシック" charset="-128"/>
              </a:rPr>
              <a:t>　 課題となり、</a:t>
            </a:r>
            <a:r>
              <a:rPr lang="ja-JP" altLang="en-US" sz="2000">
                <a:solidFill>
                  <a:srgbClr val="0000FF"/>
                </a:solidFill>
                <a:latin typeface="ＭＳ Ｐゴシック" charset="-128"/>
              </a:rPr>
              <a:t>診療所、有床診療所、中小病院の役割</a:t>
            </a:r>
            <a:r>
              <a:rPr lang="ja-JP" altLang="en-US" sz="2000">
                <a:solidFill>
                  <a:srgbClr val="000000"/>
                </a:solidFill>
                <a:latin typeface="ＭＳ Ｐゴシック" charset="-128"/>
              </a:rPr>
              <a:t>が評価された。</a:t>
            </a:r>
          </a:p>
          <a:p>
            <a:pPr indent="177800"/>
            <a:r>
              <a:rPr lang="ja-JP" altLang="en-US" sz="2000">
                <a:solidFill>
                  <a:srgbClr val="000000"/>
                </a:solidFill>
                <a:latin typeface="ＭＳ Ｐゴシック" charset="-128"/>
              </a:rPr>
              <a:t>○　</a:t>
            </a:r>
            <a:r>
              <a:rPr lang="ja-JP" altLang="en-US" sz="2000">
                <a:solidFill>
                  <a:srgbClr val="0000FF"/>
                </a:solidFill>
                <a:latin typeface="ＭＳ Ｐゴシック" charset="-128"/>
              </a:rPr>
              <a:t>医療技術</a:t>
            </a:r>
            <a:r>
              <a:rPr lang="ja-JP" altLang="en-US" sz="2000">
                <a:solidFill>
                  <a:srgbClr val="000000"/>
                </a:solidFill>
                <a:latin typeface="ＭＳ Ｐゴシック" charset="-128"/>
              </a:rPr>
              <a:t>の評価・再評価について、学会等からの提案書に基づき検討し、</a:t>
            </a:r>
          </a:p>
          <a:p>
            <a:pPr indent="177800"/>
            <a:r>
              <a:rPr lang="ja-JP" altLang="en-US" sz="2000">
                <a:solidFill>
                  <a:srgbClr val="000000"/>
                </a:solidFill>
                <a:latin typeface="ＭＳ Ｐゴシック" charset="-128"/>
              </a:rPr>
              <a:t>　 保険適用される仕組みが確立した。</a:t>
            </a:r>
          </a:p>
          <a:p>
            <a:pPr indent="177800"/>
            <a:r>
              <a:rPr lang="ja-JP" altLang="en-US" sz="2000">
                <a:solidFill>
                  <a:srgbClr val="000000"/>
                </a:solidFill>
                <a:latin typeface="ＭＳ Ｐゴシック" charset="-128"/>
              </a:rPr>
              <a:t>○　前回改定で積み残した</a:t>
            </a:r>
            <a:r>
              <a:rPr lang="ja-JP" altLang="en-US" sz="2000">
                <a:solidFill>
                  <a:srgbClr val="0000FF"/>
                </a:solidFill>
                <a:latin typeface="ＭＳ Ｐゴシック" charset="-128"/>
              </a:rPr>
              <a:t>医療資源の少ない地域に配慮した評価</a:t>
            </a:r>
            <a:r>
              <a:rPr lang="ja-JP" altLang="en-US" sz="2000">
                <a:solidFill>
                  <a:srgbClr val="000000"/>
                </a:solidFill>
                <a:latin typeface="ＭＳ Ｐゴシック" charset="-128"/>
              </a:rPr>
              <a:t>が行えた。</a:t>
            </a:r>
          </a:p>
          <a:p>
            <a:pPr indent="177800"/>
            <a:r>
              <a:rPr lang="ja-JP" altLang="en-US" sz="2000">
                <a:solidFill>
                  <a:srgbClr val="000000"/>
                </a:solidFill>
                <a:latin typeface="ＭＳ Ｐゴシック" charset="-128"/>
              </a:rPr>
              <a:t>○　その他の分野でも、在宅や外来での緩和ケア、糖尿病の透析予防、認知</a:t>
            </a:r>
          </a:p>
          <a:p>
            <a:pPr indent="177800"/>
            <a:r>
              <a:rPr lang="ja-JP" altLang="en-US" sz="2000">
                <a:solidFill>
                  <a:srgbClr val="000000"/>
                </a:solidFill>
                <a:latin typeface="ＭＳ Ｐゴシック" charset="-128"/>
              </a:rPr>
              <a:t>   症など、身近なところで受ける</a:t>
            </a:r>
            <a:r>
              <a:rPr lang="ja-JP" altLang="en-US" sz="2000">
                <a:solidFill>
                  <a:srgbClr val="0000FF"/>
                </a:solidFill>
                <a:latin typeface="ＭＳ Ｐゴシック" charset="-128"/>
              </a:rPr>
              <a:t>地域に密着した医療への評価</a:t>
            </a:r>
            <a:r>
              <a:rPr lang="ja-JP" altLang="en-US" sz="2000">
                <a:solidFill>
                  <a:srgbClr val="000000"/>
                </a:solidFill>
                <a:latin typeface="ＭＳ Ｐゴシック" charset="-128"/>
              </a:rPr>
              <a:t>もされた。</a:t>
            </a:r>
          </a:p>
          <a:p>
            <a:pPr indent="177800"/>
            <a:r>
              <a:rPr lang="ja-JP" altLang="en-US" sz="2000">
                <a:solidFill>
                  <a:srgbClr val="000000"/>
                </a:solidFill>
                <a:latin typeface="ＭＳ Ｐゴシック" charset="-128"/>
              </a:rPr>
              <a:t>○　前回、エビデンスなく引下げられた</a:t>
            </a:r>
            <a:r>
              <a:rPr lang="ja-JP" altLang="en-US" sz="2000">
                <a:solidFill>
                  <a:srgbClr val="0000FF"/>
                </a:solidFill>
                <a:latin typeface="ＭＳ Ｐゴシック" charset="-128"/>
              </a:rPr>
              <a:t>診療所の再診料</a:t>
            </a:r>
            <a:r>
              <a:rPr lang="ja-JP" altLang="en-US" sz="2000">
                <a:solidFill>
                  <a:srgbClr val="000000"/>
                </a:solidFill>
                <a:latin typeface="ＭＳ Ｐゴシック" charset="-128"/>
              </a:rPr>
              <a:t>は、診療側が回復を</a:t>
            </a:r>
          </a:p>
          <a:p>
            <a:pPr indent="177800"/>
            <a:r>
              <a:rPr lang="ja-JP" altLang="en-US" sz="2000">
                <a:solidFill>
                  <a:srgbClr val="000000"/>
                </a:solidFill>
                <a:latin typeface="ＭＳ Ｐゴシック" charset="-128"/>
              </a:rPr>
              <a:t>   強く求めたにもかかわらず、議論の対象にもならなかったことは遺憾。</a:t>
            </a:r>
          </a:p>
          <a:p>
            <a:pPr indent="177800">
              <a:lnSpc>
                <a:spcPct val="90000"/>
              </a:lnSpc>
              <a:spcBef>
                <a:spcPct val="15000"/>
              </a:spcBef>
            </a:pPr>
            <a:r>
              <a:rPr lang="ja-JP" altLang="en-US">
                <a:solidFill>
                  <a:srgbClr val="000000"/>
                </a:solidFill>
                <a:latin typeface="ＭＳ Ｐゴシック" charset="-128"/>
              </a:rPr>
              <a:t>   </a:t>
            </a:r>
            <a:r>
              <a:rPr lang="ja-JP" altLang="en-US">
                <a:solidFill>
                  <a:srgbClr val="6600FF"/>
                </a:solidFill>
                <a:latin typeface="ＭＳ Ｐゴシック" charset="-128"/>
              </a:rPr>
              <a:t>≫</a:t>
            </a:r>
            <a:r>
              <a:rPr lang="ja-JP" altLang="en-US">
                <a:solidFill>
                  <a:srgbClr val="000000"/>
                </a:solidFill>
                <a:latin typeface="ＭＳ Ｐゴシック" charset="-128"/>
              </a:rPr>
              <a:t>　診療所の外来機能は、日本の医療の根底部分を支えており、病院勤務医の負担 </a:t>
            </a:r>
          </a:p>
          <a:p>
            <a:pPr indent="177800">
              <a:lnSpc>
                <a:spcPct val="90000"/>
              </a:lnSpc>
            </a:pPr>
            <a:r>
              <a:rPr lang="ja-JP" altLang="en-US">
                <a:solidFill>
                  <a:srgbClr val="000000"/>
                </a:solidFill>
                <a:latin typeface="ＭＳ Ｐゴシック" charset="-128"/>
              </a:rPr>
              <a:t>      軽減にも繋がる。今後、時間外や在宅への対応がより求められるようになると、</a:t>
            </a:r>
          </a:p>
          <a:p>
            <a:pPr indent="177800">
              <a:lnSpc>
                <a:spcPct val="90000"/>
              </a:lnSpc>
            </a:pPr>
            <a:r>
              <a:rPr lang="ja-JP" altLang="en-US">
                <a:solidFill>
                  <a:srgbClr val="000000"/>
                </a:solidFill>
                <a:latin typeface="ＭＳ Ｐゴシック" charset="-128"/>
              </a:rPr>
              <a:t>      </a:t>
            </a:r>
            <a:r>
              <a:rPr lang="ja-JP" altLang="en-US">
                <a:solidFill>
                  <a:srgbClr val="0000FF"/>
                </a:solidFill>
                <a:latin typeface="ＭＳ Ｐゴシック" charset="-128"/>
              </a:rPr>
              <a:t>公衆衛生活動</a:t>
            </a:r>
            <a:r>
              <a:rPr lang="ja-JP" altLang="en-US">
                <a:solidFill>
                  <a:srgbClr val="000000"/>
                </a:solidFill>
                <a:latin typeface="ＭＳ Ｐゴシック" charset="-128"/>
              </a:rPr>
              <a:t>に時間を割くのが難しくなり、地域医療がまた新たな問題を抱えるこ</a:t>
            </a:r>
          </a:p>
          <a:p>
            <a:pPr indent="177800">
              <a:lnSpc>
                <a:spcPct val="90000"/>
              </a:lnSpc>
            </a:pPr>
            <a:r>
              <a:rPr lang="ja-JP" altLang="en-US">
                <a:solidFill>
                  <a:srgbClr val="000000"/>
                </a:solidFill>
                <a:latin typeface="ＭＳ Ｐゴシック" charset="-128"/>
              </a:rPr>
              <a:t>      とを懸念</a:t>
            </a:r>
          </a:p>
          <a:p>
            <a:pPr indent="177800">
              <a:lnSpc>
                <a:spcPct val="90000"/>
              </a:lnSpc>
            </a:pPr>
            <a:r>
              <a:rPr lang="ja-JP" altLang="en-US">
                <a:solidFill>
                  <a:srgbClr val="000000"/>
                </a:solidFill>
                <a:latin typeface="ＭＳ Ｐゴシック" charset="-128"/>
              </a:rPr>
              <a:t>　 </a:t>
            </a:r>
            <a:r>
              <a:rPr lang="ja-JP" altLang="en-US">
                <a:solidFill>
                  <a:srgbClr val="6600FF"/>
                </a:solidFill>
              </a:rPr>
              <a:t>≫</a:t>
            </a:r>
            <a:r>
              <a:rPr lang="ja-JP" altLang="en-US">
                <a:solidFill>
                  <a:srgbClr val="0000FF"/>
                </a:solidFill>
              </a:rPr>
              <a:t> </a:t>
            </a:r>
            <a:r>
              <a:rPr lang="ja-JP" altLang="en-US">
                <a:solidFill>
                  <a:srgbClr val="000000"/>
                </a:solidFill>
                <a:latin typeface="ＭＳ Ｐゴシック" charset="-128"/>
              </a:rPr>
              <a:t> 初・再診料や入院基本料など</a:t>
            </a:r>
            <a:r>
              <a:rPr lang="ja-JP" altLang="en-US">
                <a:solidFill>
                  <a:srgbClr val="0000FF"/>
                </a:solidFill>
                <a:latin typeface="ＭＳ Ｐゴシック" charset="-128"/>
              </a:rPr>
              <a:t>基本診療料</a:t>
            </a:r>
            <a:r>
              <a:rPr lang="ja-JP" altLang="en-US">
                <a:solidFill>
                  <a:srgbClr val="000000"/>
                </a:solidFill>
                <a:latin typeface="ＭＳ Ｐゴシック" charset="-128"/>
              </a:rPr>
              <a:t>については中医協の答申書附帯意見に</a:t>
            </a:r>
          </a:p>
          <a:p>
            <a:pPr indent="177800">
              <a:lnSpc>
                <a:spcPct val="90000"/>
              </a:lnSpc>
            </a:pPr>
            <a:r>
              <a:rPr lang="ja-JP" altLang="en-US">
                <a:solidFill>
                  <a:srgbClr val="000000"/>
                </a:solidFill>
                <a:latin typeface="ＭＳ Ｐゴシック" charset="-128"/>
              </a:rPr>
              <a:t>　　  明記されたので平成２４年度から議論していきたい</a:t>
            </a:r>
          </a:p>
        </p:txBody>
      </p:sp>
      <p:sp>
        <p:nvSpPr>
          <p:cNvPr id="58370" name="Text Box 4"/>
          <p:cNvSpPr txBox="1">
            <a:spLocks noChangeArrowheads="1"/>
          </p:cNvSpPr>
          <p:nvPr/>
        </p:nvSpPr>
        <p:spPr bwMode="auto">
          <a:xfrm>
            <a:off x="323850" y="5445125"/>
            <a:ext cx="8640763" cy="1019175"/>
          </a:xfrm>
          <a:prstGeom prst="rect">
            <a:avLst/>
          </a:prstGeom>
          <a:solidFill>
            <a:srgbClr val="FFCC99">
              <a:alpha val="27843"/>
            </a:srgbClr>
          </a:solidFill>
          <a:ln w="12700" algn="ctr">
            <a:solidFill>
              <a:schemeClr val="tx1"/>
            </a:solidFill>
            <a:miter lim="800000"/>
            <a:headEnd/>
            <a:tailEnd/>
          </a:ln>
        </p:spPr>
        <p:txBody>
          <a:bodyPr lIns="90000" tIns="46800" rIns="90000" bIns="46800">
            <a:spAutoFit/>
          </a:bodyPr>
          <a:lstStyle/>
          <a:p>
            <a:r>
              <a:rPr lang="ja-JP" altLang="en-US" sz="2000">
                <a:solidFill>
                  <a:srgbClr val="000000"/>
                </a:solidFill>
                <a:latin typeface="ＭＳ Ｐゴシック" charset="-128"/>
              </a:rPr>
              <a:t>　社会保障・税一体改革に向けた最初の第一歩として、２０２５年度のあるべき</a:t>
            </a:r>
          </a:p>
          <a:p>
            <a:r>
              <a:rPr lang="ja-JP" altLang="en-US" sz="2000">
                <a:solidFill>
                  <a:srgbClr val="000000"/>
                </a:solidFill>
                <a:latin typeface="ＭＳ Ｐゴシック" charset="-128"/>
              </a:rPr>
              <a:t>医療・介護の姿を念頭に置いた取組が行われたとしているが、あくまでも既存</a:t>
            </a:r>
          </a:p>
          <a:p>
            <a:r>
              <a:rPr lang="ja-JP" altLang="en-US" sz="2000">
                <a:solidFill>
                  <a:srgbClr val="000000"/>
                </a:solidFill>
                <a:latin typeface="ＭＳ Ｐゴシック" charset="-128"/>
              </a:rPr>
              <a:t>資源を活用した</a:t>
            </a:r>
            <a:r>
              <a:rPr lang="ja-JP" altLang="en-US" sz="2000">
                <a:solidFill>
                  <a:srgbClr val="0000FF"/>
                </a:solidFill>
                <a:latin typeface="ＭＳ Ｐゴシック" charset="-128"/>
              </a:rPr>
              <a:t>日本型医療</a:t>
            </a:r>
            <a:r>
              <a:rPr lang="ja-JP" altLang="en-US" sz="2000">
                <a:solidFill>
                  <a:srgbClr val="000000"/>
                </a:solidFill>
                <a:latin typeface="ＭＳ Ｐゴシック" charset="-128"/>
              </a:rPr>
              <a:t>で対応するなら</a:t>
            </a:r>
            <a:r>
              <a:rPr lang="ja-JP" altLang="en-US" sz="2000">
                <a:solidFill>
                  <a:srgbClr val="FF0000"/>
                </a:solidFill>
                <a:latin typeface="ＭＳ Ｐゴシック" charset="-128"/>
              </a:rPr>
              <a:t>本当の第一歩</a:t>
            </a:r>
            <a:r>
              <a:rPr lang="ja-JP" altLang="en-US" sz="2000">
                <a:solidFill>
                  <a:srgbClr val="000000"/>
                </a:solidFill>
                <a:latin typeface="ＭＳ Ｐゴシック" charset="-128"/>
              </a:rPr>
              <a:t>となるであろう。</a:t>
            </a:r>
          </a:p>
        </p:txBody>
      </p:sp>
      <p:sp>
        <p:nvSpPr>
          <p:cNvPr id="58371" name="AutoShape 6"/>
          <p:cNvSpPr>
            <a:spLocks noChangeArrowheads="1"/>
          </p:cNvSpPr>
          <p:nvPr/>
        </p:nvSpPr>
        <p:spPr bwMode="auto">
          <a:xfrm>
            <a:off x="3924300" y="4941888"/>
            <a:ext cx="1511300" cy="431800"/>
          </a:xfrm>
          <a:prstGeom prst="downArrow">
            <a:avLst>
              <a:gd name="adj1" fmla="val 50000"/>
              <a:gd name="adj2" fmla="val 25000"/>
            </a:avLst>
          </a:prstGeom>
          <a:solidFill>
            <a:srgbClr val="0000FF"/>
          </a:solidFill>
          <a:ln w="9525" algn="ctr">
            <a:solidFill>
              <a:srgbClr val="0000FF"/>
            </a:solidFill>
            <a:miter lim="800000"/>
            <a:headEnd/>
            <a:tailEnd/>
          </a:ln>
        </p:spPr>
        <p:txBody>
          <a:bodyPr wrap="none" anchor="ctr"/>
          <a:lstStyle/>
          <a:p>
            <a:pPr>
              <a:spcBef>
                <a:spcPct val="20000"/>
              </a:spcBef>
            </a:pPr>
            <a:endParaRPr lang="ja-JP" altLang="en-US">
              <a:solidFill>
                <a:srgbClr val="000000"/>
              </a:solidFill>
            </a:endParaRPr>
          </a:p>
        </p:txBody>
      </p:sp>
      <p:sp>
        <p:nvSpPr>
          <p:cNvPr id="46084"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4BC95A44-B67A-49A5-8672-EA20292C20BC}" type="slidenum">
              <a:rPr kumimoji="1" lang="en-US" altLang="ja-JP" smtClean="0"/>
              <a:pPr fontAlgn="base">
                <a:spcAft>
                  <a:spcPct val="0"/>
                </a:spcAft>
                <a:defRPr/>
              </a:pPr>
              <a:t>7</a:t>
            </a:fld>
            <a:endParaRPr kumimoji="1" lang="en-US" altLang="ja-JP" smtClean="0"/>
          </a:p>
        </p:txBody>
      </p:sp>
    </p:spTree>
    <p:extLst>
      <p:ext uri="{BB962C8B-B14F-4D97-AF65-F5344CB8AC3E}">
        <p14:creationId xmlns:p14="http://schemas.microsoft.com/office/powerpoint/2010/main" xmlns="" val="29202773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ctrTitle" idx="4294967295"/>
          </p:nvPr>
        </p:nvSpPr>
        <p:spPr>
          <a:xfrm>
            <a:off x="684213" y="115888"/>
            <a:ext cx="7772400" cy="647700"/>
          </a:xfrm>
        </p:spPr>
        <p:txBody>
          <a:bodyPr/>
          <a:lstStyle/>
          <a:p>
            <a:pPr eaLnBrk="1" hangingPunct="1"/>
            <a:r>
              <a:rPr lang="ja-JP" altLang="en-US" sz="2800" smtClean="0"/>
              <a:t>内科的技術の評価の例（２）</a:t>
            </a:r>
          </a:p>
        </p:txBody>
      </p:sp>
      <p:sp>
        <p:nvSpPr>
          <p:cNvPr id="143362"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43363" name="Rectangle 4"/>
          <p:cNvSpPr>
            <a:spLocks noGrp="1" noChangeArrowheads="1"/>
          </p:cNvSpPr>
          <p:nvPr>
            <p:ph type="subTitle" idx="4294967295"/>
          </p:nvPr>
        </p:nvSpPr>
        <p:spPr>
          <a:xfrm>
            <a:off x="250825" y="765175"/>
            <a:ext cx="8642350" cy="4248150"/>
          </a:xfrm>
          <a:gradFill rotWithShape="1">
            <a:gsLst>
              <a:gs pos="0">
                <a:srgbClr val="CCFFFF"/>
              </a:gs>
              <a:gs pos="100000">
                <a:srgbClr val="FFFFFF"/>
              </a:gs>
            </a:gsLst>
            <a:lin ang="5400000" scaled="1"/>
          </a:gradFill>
          <a:ln>
            <a:solidFill>
              <a:schemeClr val="tx1"/>
            </a:solidFill>
          </a:ln>
        </p:spPr>
        <p:txBody>
          <a:bodyPr/>
          <a:lstStyle/>
          <a:p>
            <a:pPr marL="0" indent="0">
              <a:spcBef>
                <a:spcPct val="0"/>
              </a:spcBef>
              <a:buFontTx/>
              <a:buNone/>
            </a:pPr>
            <a:r>
              <a:rPr lang="en-US" altLang="ja-JP" sz="1800" smtClean="0">
                <a:ea typeface="HG創英角ｺﾞｼｯｸUB" pitchFamily="49" charset="-128"/>
              </a:rPr>
              <a:t>【</a:t>
            </a:r>
            <a:r>
              <a:rPr lang="ja-JP" altLang="en-US" sz="1800" smtClean="0">
                <a:ea typeface="HG創英角ｺﾞｼｯｸUB" pitchFamily="49" charset="-128"/>
              </a:rPr>
              <a:t>引き上げ</a:t>
            </a:r>
            <a:r>
              <a:rPr lang="en-US" altLang="ja-JP" sz="1800" smtClean="0">
                <a:ea typeface="HG創英角ｺﾞｼｯｸUB" pitchFamily="49" charset="-128"/>
              </a:rPr>
              <a:t>】</a:t>
            </a:r>
          </a:p>
          <a:p>
            <a:pPr marL="0" indent="0">
              <a:lnSpc>
                <a:spcPct val="115000"/>
              </a:lnSpc>
              <a:spcBef>
                <a:spcPct val="0"/>
              </a:spcBef>
              <a:buFontTx/>
              <a:buNone/>
            </a:pPr>
            <a:r>
              <a:rPr lang="ja-JP" altLang="en-US" sz="2000" smtClean="0">
                <a:latin typeface="ＭＳ Ｐゴシック" charset="-128"/>
              </a:rPr>
              <a:t>（１）難病外来指導管理料：</a:t>
            </a:r>
            <a:r>
              <a:rPr lang="ja-JP" altLang="en-US" sz="2000" smtClean="0">
                <a:solidFill>
                  <a:srgbClr val="0000FF"/>
                </a:solidFill>
                <a:latin typeface="ＭＳ Ｐゴシック" charset="-128"/>
              </a:rPr>
              <a:t>２５０</a:t>
            </a:r>
            <a:r>
              <a:rPr lang="ja-JP" altLang="en-US" sz="2000" smtClean="0">
                <a:latin typeface="ＭＳ Ｐゴシック" charset="-128"/>
              </a:rPr>
              <a:t>点</a:t>
            </a:r>
            <a:r>
              <a:rPr lang="ja-JP" altLang="en-US" sz="2000" smtClean="0">
                <a:solidFill>
                  <a:srgbClr val="6600FF"/>
                </a:solidFill>
                <a:latin typeface="ＭＳ Ｐゴシック" charset="-128"/>
              </a:rPr>
              <a:t>→</a:t>
            </a:r>
            <a:r>
              <a:rPr lang="ja-JP" altLang="en-US" sz="2000" smtClean="0">
                <a:solidFill>
                  <a:srgbClr val="FF0000"/>
                </a:solidFill>
                <a:latin typeface="ＭＳ Ｐゴシック" charset="-128"/>
              </a:rPr>
              <a:t>２７０</a:t>
            </a:r>
            <a:r>
              <a:rPr lang="ja-JP" altLang="en-US" sz="2000" smtClean="0">
                <a:latin typeface="ＭＳ Ｐゴシック" charset="-128"/>
              </a:rPr>
              <a:t>点</a:t>
            </a:r>
          </a:p>
          <a:p>
            <a:pPr marL="0" indent="0">
              <a:lnSpc>
                <a:spcPct val="115000"/>
              </a:lnSpc>
              <a:spcBef>
                <a:spcPct val="0"/>
              </a:spcBef>
              <a:buFontTx/>
              <a:buNone/>
            </a:pPr>
            <a:r>
              <a:rPr lang="ja-JP" altLang="en-US" sz="2000" smtClean="0">
                <a:latin typeface="ＭＳ Ｐゴシック" charset="-128"/>
              </a:rPr>
              <a:t>（２）心臓ペースメーカー指導管理料</a:t>
            </a:r>
          </a:p>
          <a:p>
            <a:pPr marL="0" indent="0">
              <a:lnSpc>
                <a:spcPct val="115000"/>
              </a:lnSpc>
              <a:spcBef>
                <a:spcPct val="0"/>
              </a:spcBef>
              <a:buFontTx/>
              <a:buNone/>
            </a:pPr>
            <a:r>
              <a:rPr lang="ja-JP" altLang="en-US" sz="2000" smtClean="0">
                <a:latin typeface="ＭＳ Ｐゴシック" charset="-128"/>
              </a:rPr>
              <a:t>　　　 イ　遠隔ﾓﾆﾀﾘﾝｸﾞによる場合：</a:t>
            </a:r>
            <a:r>
              <a:rPr lang="ja-JP" altLang="en-US" sz="2000" smtClean="0">
                <a:solidFill>
                  <a:srgbClr val="0000FF"/>
                </a:solidFill>
                <a:latin typeface="ＭＳ Ｐゴシック" charset="-128"/>
              </a:rPr>
              <a:t>４６０</a:t>
            </a:r>
            <a:r>
              <a:rPr lang="ja-JP" altLang="en-US" sz="2000" smtClean="0">
                <a:latin typeface="ＭＳ Ｐゴシック" charset="-128"/>
              </a:rPr>
              <a:t>点</a:t>
            </a:r>
            <a:r>
              <a:rPr lang="ja-JP" altLang="en-US" sz="2000" smtClean="0">
                <a:solidFill>
                  <a:srgbClr val="6600FF"/>
                </a:solidFill>
                <a:latin typeface="ＭＳ Ｐゴシック" charset="-128"/>
              </a:rPr>
              <a:t>→</a:t>
            </a:r>
            <a:r>
              <a:rPr lang="ja-JP" altLang="en-US" sz="2000" smtClean="0">
                <a:solidFill>
                  <a:srgbClr val="FF0000"/>
                </a:solidFill>
                <a:latin typeface="ＭＳ Ｐゴシック" charset="-128"/>
              </a:rPr>
              <a:t>５５０</a:t>
            </a:r>
            <a:r>
              <a:rPr lang="ja-JP" altLang="en-US" sz="2000" smtClean="0">
                <a:latin typeface="ＭＳ Ｐゴシック" charset="-128"/>
              </a:rPr>
              <a:t>点</a:t>
            </a:r>
          </a:p>
          <a:p>
            <a:pPr marL="0" indent="0">
              <a:lnSpc>
                <a:spcPct val="115000"/>
              </a:lnSpc>
              <a:spcBef>
                <a:spcPct val="0"/>
              </a:spcBef>
              <a:buFontTx/>
              <a:buNone/>
            </a:pPr>
            <a:r>
              <a:rPr lang="ja-JP" altLang="en-US" sz="2000" smtClean="0">
                <a:latin typeface="ＭＳ Ｐゴシック" charset="-128"/>
              </a:rPr>
              <a:t>　　　 ロ　イ以外の場合               ：</a:t>
            </a:r>
            <a:r>
              <a:rPr lang="ja-JP" altLang="en-US" sz="2000" smtClean="0">
                <a:solidFill>
                  <a:srgbClr val="0000FF"/>
                </a:solidFill>
                <a:latin typeface="ＭＳ Ｐゴシック" charset="-128"/>
              </a:rPr>
              <a:t>３２０</a:t>
            </a:r>
            <a:r>
              <a:rPr lang="ja-JP" altLang="en-US" sz="2000" smtClean="0">
                <a:latin typeface="ＭＳ Ｐゴシック" charset="-128"/>
              </a:rPr>
              <a:t>点</a:t>
            </a:r>
            <a:r>
              <a:rPr lang="ja-JP" altLang="en-US" sz="2000" smtClean="0">
                <a:solidFill>
                  <a:srgbClr val="6600FF"/>
                </a:solidFill>
                <a:latin typeface="ＭＳ Ｐゴシック" charset="-128"/>
              </a:rPr>
              <a:t>→</a:t>
            </a:r>
            <a:r>
              <a:rPr lang="ja-JP" altLang="en-US" sz="2000" smtClean="0">
                <a:solidFill>
                  <a:srgbClr val="FF0000"/>
                </a:solidFill>
                <a:latin typeface="ＭＳ Ｐゴシック" charset="-128"/>
              </a:rPr>
              <a:t>３６０</a:t>
            </a:r>
            <a:r>
              <a:rPr lang="ja-JP" altLang="en-US" sz="2000" smtClean="0">
                <a:latin typeface="ＭＳ Ｐゴシック" charset="-128"/>
              </a:rPr>
              <a:t>点　</a:t>
            </a:r>
          </a:p>
          <a:p>
            <a:pPr marL="0" indent="0">
              <a:lnSpc>
                <a:spcPct val="115000"/>
              </a:lnSpc>
              <a:spcBef>
                <a:spcPct val="0"/>
              </a:spcBef>
              <a:buFontTx/>
              <a:buNone/>
            </a:pPr>
            <a:r>
              <a:rPr lang="ja-JP" altLang="en-US" sz="2000" smtClean="0">
                <a:latin typeface="ＭＳ Ｐゴシック" charset="-128"/>
              </a:rPr>
              <a:t>（３）高度難聴指導管理料</a:t>
            </a:r>
          </a:p>
          <a:p>
            <a:pPr marL="0" indent="0">
              <a:lnSpc>
                <a:spcPct val="115000"/>
              </a:lnSpc>
              <a:spcBef>
                <a:spcPct val="0"/>
              </a:spcBef>
              <a:buFontTx/>
              <a:buNone/>
            </a:pPr>
            <a:r>
              <a:rPr lang="ja-JP" altLang="en-US" sz="2000" smtClean="0">
                <a:latin typeface="ＭＳ Ｐゴシック" charset="-128"/>
              </a:rPr>
              <a:t>　　　 イ　人工内耳埋込術を行った日から３月以内：</a:t>
            </a:r>
            <a:r>
              <a:rPr lang="ja-JP" altLang="en-US" sz="2000" smtClean="0">
                <a:solidFill>
                  <a:srgbClr val="0000FF"/>
                </a:solidFill>
                <a:latin typeface="ＭＳ Ｐゴシック" charset="-128"/>
              </a:rPr>
              <a:t>４８０</a:t>
            </a:r>
            <a:r>
              <a:rPr lang="ja-JP" altLang="en-US" sz="2000" smtClean="0">
                <a:latin typeface="ＭＳ Ｐゴシック" charset="-128"/>
              </a:rPr>
              <a:t>点</a:t>
            </a:r>
            <a:r>
              <a:rPr lang="ja-JP" altLang="en-US" sz="2000" smtClean="0">
                <a:solidFill>
                  <a:srgbClr val="6600FF"/>
                </a:solidFill>
                <a:latin typeface="ＭＳ Ｐゴシック" charset="-128"/>
              </a:rPr>
              <a:t>→</a:t>
            </a:r>
            <a:r>
              <a:rPr lang="ja-JP" altLang="en-US" sz="2000" smtClean="0">
                <a:solidFill>
                  <a:srgbClr val="FF0000"/>
                </a:solidFill>
                <a:latin typeface="ＭＳ Ｐゴシック" charset="-128"/>
              </a:rPr>
              <a:t>５００</a:t>
            </a:r>
            <a:r>
              <a:rPr lang="ja-JP" altLang="en-US" sz="2000" smtClean="0">
                <a:latin typeface="ＭＳ Ｐゴシック" charset="-128"/>
              </a:rPr>
              <a:t>点</a:t>
            </a:r>
          </a:p>
          <a:p>
            <a:pPr marL="0" indent="0">
              <a:lnSpc>
                <a:spcPct val="115000"/>
              </a:lnSpc>
              <a:spcBef>
                <a:spcPct val="0"/>
              </a:spcBef>
              <a:buFontTx/>
              <a:buNone/>
            </a:pPr>
            <a:r>
              <a:rPr lang="ja-JP" altLang="en-US" sz="2000" smtClean="0">
                <a:latin typeface="ＭＳ Ｐゴシック" charset="-128"/>
              </a:rPr>
              <a:t>　　　 ロ　イ以外の場合　　　　　　　　　　　　　　　  　：</a:t>
            </a:r>
            <a:r>
              <a:rPr lang="ja-JP" altLang="en-US" sz="2000" smtClean="0">
                <a:solidFill>
                  <a:srgbClr val="0000FF"/>
                </a:solidFill>
                <a:latin typeface="ＭＳ Ｐゴシック" charset="-128"/>
              </a:rPr>
              <a:t>４００</a:t>
            </a:r>
            <a:r>
              <a:rPr lang="ja-JP" altLang="en-US" sz="2000" smtClean="0">
                <a:latin typeface="ＭＳ Ｐゴシック" charset="-128"/>
              </a:rPr>
              <a:t>点</a:t>
            </a:r>
            <a:r>
              <a:rPr lang="ja-JP" altLang="en-US" sz="2000" smtClean="0">
                <a:solidFill>
                  <a:srgbClr val="6600FF"/>
                </a:solidFill>
                <a:latin typeface="ＭＳ Ｐゴシック" charset="-128"/>
              </a:rPr>
              <a:t>→</a:t>
            </a:r>
            <a:r>
              <a:rPr lang="ja-JP" altLang="en-US" sz="2000" smtClean="0">
                <a:solidFill>
                  <a:srgbClr val="FF0000"/>
                </a:solidFill>
                <a:latin typeface="ＭＳ Ｐゴシック" charset="-128"/>
              </a:rPr>
              <a:t>４２０</a:t>
            </a:r>
            <a:r>
              <a:rPr lang="ja-JP" altLang="en-US" sz="2000" smtClean="0">
                <a:latin typeface="ＭＳ Ｐゴシック" charset="-128"/>
              </a:rPr>
              <a:t>点</a:t>
            </a:r>
            <a:endParaRPr lang="en-US" altLang="ja-JP" sz="2000" smtClean="0">
              <a:latin typeface="ＭＳ Ｐゴシック" charset="-128"/>
            </a:endParaRPr>
          </a:p>
          <a:p>
            <a:pPr marL="0" indent="0">
              <a:lnSpc>
                <a:spcPct val="115000"/>
              </a:lnSpc>
              <a:spcBef>
                <a:spcPct val="0"/>
              </a:spcBef>
              <a:buFontTx/>
              <a:buNone/>
            </a:pPr>
            <a:r>
              <a:rPr lang="ja-JP" altLang="en-US" sz="2000" smtClean="0">
                <a:latin typeface="ＭＳ Ｐゴシック" charset="-128"/>
              </a:rPr>
              <a:t>（４）小児悪性腫瘍患者指導管理料：</a:t>
            </a:r>
            <a:r>
              <a:rPr lang="ja-JP" altLang="en-US" sz="2000" smtClean="0">
                <a:solidFill>
                  <a:srgbClr val="0000FF"/>
                </a:solidFill>
                <a:latin typeface="ＭＳ Ｐゴシック" charset="-128"/>
              </a:rPr>
              <a:t>５００</a:t>
            </a:r>
            <a:r>
              <a:rPr lang="ja-JP" altLang="en-US" sz="2000" smtClean="0">
                <a:latin typeface="ＭＳ Ｐゴシック" charset="-128"/>
              </a:rPr>
              <a:t>点</a:t>
            </a:r>
            <a:r>
              <a:rPr lang="ja-JP" altLang="en-US" sz="2000" smtClean="0">
                <a:solidFill>
                  <a:srgbClr val="6600FF"/>
                </a:solidFill>
                <a:latin typeface="ＭＳ Ｐゴシック" charset="-128"/>
              </a:rPr>
              <a:t>→</a:t>
            </a:r>
            <a:r>
              <a:rPr lang="ja-JP" altLang="en-US" sz="2000" smtClean="0">
                <a:solidFill>
                  <a:srgbClr val="FF0000"/>
                </a:solidFill>
                <a:latin typeface="ＭＳ Ｐゴシック" charset="-128"/>
              </a:rPr>
              <a:t>５５０</a:t>
            </a:r>
            <a:r>
              <a:rPr lang="ja-JP" altLang="en-US" sz="2000" smtClean="0">
                <a:latin typeface="ＭＳ Ｐゴシック" charset="-128"/>
              </a:rPr>
              <a:t>点</a:t>
            </a:r>
          </a:p>
          <a:p>
            <a:pPr marL="0" indent="0">
              <a:lnSpc>
                <a:spcPct val="115000"/>
              </a:lnSpc>
              <a:spcBef>
                <a:spcPct val="0"/>
              </a:spcBef>
              <a:buFontTx/>
              <a:buNone/>
            </a:pPr>
            <a:r>
              <a:rPr lang="ja-JP" altLang="en-US" sz="2000" smtClean="0">
                <a:latin typeface="ＭＳ Ｐゴシック" charset="-128"/>
              </a:rPr>
              <a:t>（５）在宅自己腹膜潅流指導管理料：</a:t>
            </a:r>
            <a:r>
              <a:rPr lang="ja-JP" altLang="en-US" sz="2000" smtClean="0">
                <a:solidFill>
                  <a:srgbClr val="0000FF"/>
                </a:solidFill>
                <a:latin typeface="ＭＳ Ｐゴシック" charset="-128"/>
              </a:rPr>
              <a:t>３８００</a:t>
            </a:r>
            <a:r>
              <a:rPr lang="ja-JP" altLang="en-US" sz="2000" smtClean="0">
                <a:latin typeface="ＭＳ Ｐゴシック" charset="-128"/>
              </a:rPr>
              <a:t>点</a:t>
            </a:r>
            <a:r>
              <a:rPr lang="ja-JP" altLang="en-US" sz="2000" smtClean="0">
                <a:solidFill>
                  <a:srgbClr val="6600FF"/>
                </a:solidFill>
                <a:latin typeface="ＭＳ Ｐゴシック" charset="-128"/>
              </a:rPr>
              <a:t>→</a:t>
            </a:r>
            <a:r>
              <a:rPr lang="ja-JP" altLang="en-US" sz="2000" smtClean="0">
                <a:solidFill>
                  <a:srgbClr val="FF0000"/>
                </a:solidFill>
                <a:latin typeface="ＭＳ Ｐゴシック" charset="-128"/>
              </a:rPr>
              <a:t>４０００</a:t>
            </a:r>
            <a:r>
              <a:rPr lang="ja-JP" altLang="en-US" sz="2000" smtClean="0">
                <a:latin typeface="ＭＳ Ｐゴシック" charset="-128"/>
              </a:rPr>
              <a:t>点</a:t>
            </a:r>
          </a:p>
          <a:p>
            <a:pPr marL="0" indent="0">
              <a:lnSpc>
                <a:spcPct val="115000"/>
              </a:lnSpc>
              <a:spcBef>
                <a:spcPct val="0"/>
              </a:spcBef>
              <a:buFontTx/>
              <a:buNone/>
            </a:pPr>
            <a:r>
              <a:rPr lang="ja-JP" altLang="en-US" sz="2000" smtClean="0">
                <a:latin typeface="ＭＳ Ｐゴシック" charset="-128"/>
              </a:rPr>
              <a:t>（６）脳波検査判断料：</a:t>
            </a:r>
            <a:r>
              <a:rPr lang="ja-JP" altLang="en-US" sz="2000" smtClean="0">
                <a:solidFill>
                  <a:srgbClr val="0000FF"/>
                </a:solidFill>
                <a:latin typeface="ＭＳ Ｐゴシック" charset="-128"/>
              </a:rPr>
              <a:t>１４０</a:t>
            </a:r>
            <a:r>
              <a:rPr lang="ja-JP" altLang="en-US" sz="2000" smtClean="0">
                <a:latin typeface="ＭＳ Ｐゴシック" charset="-128"/>
              </a:rPr>
              <a:t>点</a:t>
            </a:r>
            <a:r>
              <a:rPr lang="ja-JP" altLang="en-US" sz="2000" smtClean="0">
                <a:solidFill>
                  <a:srgbClr val="6600FF"/>
                </a:solidFill>
                <a:latin typeface="ＭＳ Ｐゴシック" charset="-128"/>
              </a:rPr>
              <a:t>→</a:t>
            </a:r>
            <a:r>
              <a:rPr lang="ja-JP" altLang="en-US" sz="2000" smtClean="0">
                <a:solidFill>
                  <a:srgbClr val="FF0000"/>
                </a:solidFill>
                <a:latin typeface="ＭＳ Ｐゴシック" charset="-128"/>
              </a:rPr>
              <a:t>１８０</a:t>
            </a:r>
            <a:r>
              <a:rPr lang="ja-JP" altLang="en-US" sz="2000" smtClean="0">
                <a:latin typeface="ＭＳ Ｐゴシック" charset="-128"/>
              </a:rPr>
              <a:t>点</a:t>
            </a:r>
          </a:p>
        </p:txBody>
      </p:sp>
      <p:sp>
        <p:nvSpPr>
          <p:cNvPr id="143364" name="Text Box 6"/>
          <p:cNvSpPr txBox="1">
            <a:spLocks noChangeArrowheads="1"/>
          </p:cNvSpPr>
          <p:nvPr/>
        </p:nvSpPr>
        <p:spPr bwMode="auto">
          <a:xfrm>
            <a:off x="468313" y="2276475"/>
            <a:ext cx="8135937" cy="366713"/>
          </a:xfrm>
          <a:prstGeom prst="rect">
            <a:avLst/>
          </a:prstGeom>
          <a:noFill/>
          <a:ln w="9525">
            <a:noFill/>
            <a:miter lim="800000"/>
            <a:headEnd/>
            <a:tailEnd/>
          </a:ln>
        </p:spPr>
        <p:txBody>
          <a:bodyPr>
            <a:spAutoFit/>
          </a:bodyPr>
          <a:lstStyle/>
          <a:p>
            <a:pPr>
              <a:spcBef>
                <a:spcPct val="20000"/>
              </a:spcBef>
            </a:pPr>
            <a:endParaRPr lang="ja-JP" altLang="ja-JP">
              <a:solidFill>
                <a:srgbClr val="000000"/>
              </a:solidFill>
            </a:endParaRPr>
          </a:p>
        </p:txBody>
      </p:sp>
      <p:sp>
        <p:nvSpPr>
          <p:cNvPr id="143365"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9003942D-DC46-4DD3-9C0F-6FC95BC5180C}" type="slidenum">
              <a:rPr lang="en-US" altLang="ja-JP" sz="1400">
                <a:solidFill>
                  <a:srgbClr val="000000"/>
                </a:solidFill>
              </a:rPr>
              <a:pPr algn="r"/>
              <a:t>70</a:t>
            </a:fld>
            <a:endParaRPr lang="en-US" altLang="ja-JP" sz="1400">
              <a:solidFill>
                <a:srgbClr val="000000"/>
              </a:solidFill>
            </a:endParaRPr>
          </a:p>
        </p:txBody>
      </p:sp>
    </p:spTree>
    <p:extLst>
      <p:ext uri="{BB962C8B-B14F-4D97-AF65-F5344CB8AC3E}">
        <p14:creationId xmlns:p14="http://schemas.microsoft.com/office/powerpoint/2010/main" xmlns="" val="15442301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2386" name="Group 2"/>
          <p:cNvGraphicFramePr>
            <a:graphicFrameLocks noGrp="1"/>
          </p:cNvGraphicFramePr>
          <p:nvPr/>
        </p:nvGraphicFramePr>
        <p:xfrm>
          <a:off x="107950" y="1052513"/>
          <a:ext cx="8928100" cy="4700593"/>
        </p:xfrm>
        <a:graphic>
          <a:graphicData uri="http://schemas.openxmlformats.org/drawingml/2006/table">
            <a:tbl>
              <a:tblPr/>
              <a:tblGrid>
                <a:gridCol w="1001713"/>
                <a:gridCol w="3062287"/>
                <a:gridCol w="352425"/>
                <a:gridCol w="236538"/>
                <a:gridCol w="319087"/>
                <a:gridCol w="3956050"/>
              </a:tblGrid>
              <a:tr h="325438">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ja-JP" sz="1800" b="1"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9037" marR="9037" marT="9037" marB="0" anchor="ctr" horzOverflow="overflow">
                    <a:lnL>
                      <a:noFill/>
                    </a:lnL>
                    <a:lnR>
                      <a:noFill/>
                    </a:lnR>
                    <a:lnT>
                      <a:noFill/>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22263">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rgbClr val="000000"/>
                          </a:solidFill>
                          <a:effectLst/>
                          <a:latin typeface="ＭＳ Ｐゴシック" pitchFamily="50" charset="-128"/>
                          <a:ea typeface="ＭＳ Ｐゴシック" pitchFamily="50" charset="-128"/>
                        </a:rPr>
                        <a:t>検体検査実施料</a:t>
                      </a:r>
                      <a:endParaRPr kumimoji="0" lang="en-US" sz="1800" b="1"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9037" marR="9037" marT="9037" marB="0" anchor="ctr" horzOverflow="overflow">
                    <a:lnL>
                      <a:noFill/>
                    </a:lnL>
                    <a:lnR>
                      <a:noFill/>
                    </a:lnR>
                    <a:lnT>
                      <a:noFill/>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25438">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800" b="1" i="0" u="none" strike="noStrike" cap="none" normalizeH="0" baseline="0" smtClean="0">
                          <a:ln>
                            <a:noFill/>
                          </a:ln>
                          <a:solidFill>
                            <a:srgbClr val="000000"/>
                          </a:solidFill>
                          <a:effectLst/>
                          <a:latin typeface="ＭＳ Ｐゴシック" pitchFamily="50" charset="-128"/>
                          <a:ea typeface="ＭＳ Ｐゴシック" pitchFamily="50" charset="-128"/>
                        </a:rPr>
                        <a:t>（尿・糞便等検査）</a:t>
                      </a:r>
                      <a:endParaRPr kumimoji="0" lang="en-US" altLang="ja-JP" sz="1800" b="1" i="0" u="none" strike="noStrike" cap="none" normalizeH="0" baseline="0" smtClean="0">
                        <a:ln>
                          <a:noFill/>
                        </a:ln>
                        <a:solidFill>
                          <a:srgbClr val="000000"/>
                        </a:solidFill>
                        <a:effectLst/>
                        <a:latin typeface="ＭＳ Ｐゴシック" pitchFamily="50" charset="-128"/>
                        <a:ea typeface="ＭＳ Ｐゴシック" pitchFamily="50" charset="-128"/>
                      </a:endParaRPr>
                    </a:p>
                  </a:txBody>
                  <a:tcPr marL="9037" marR="9037" marT="9037"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25438">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38138">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kumimoji="1" lang="ja-JP" altLang="en-US"/>
                    </a:p>
                  </a:txBody>
                  <a:tcPr/>
                </a:tc>
              </a:tr>
              <a:tr h="3254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pitchFamily="50" charset="-128"/>
                          <a:ea typeface="ＭＳ Ｐゴシック" pitchFamily="50" charset="-128"/>
                        </a:rPr>
                        <a:t>D000</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尿中一般物質定性半定量検査</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26</a:t>
                      </a:r>
                    </a:p>
                  </a:txBody>
                  <a:tcPr marL="9037" marR="9037" marT="9037" marB="0" anchor="ctr" horzOverflow="overflow">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037" marR="9037" marT="9037" marB="0" anchor="ctr" horzOverflow="overflow">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26</a:t>
                      </a:r>
                    </a:p>
                  </a:txBody>
                  <a:tcPr marL="9037" marR="9037" marT="9037" marB="0" anchor="ctr" horzOverflow="overflow">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pitchFamily="50" charset="-128"/>
                          <a:ea typeface="ＭＳ Ｐゴシック" pitchFamily="50" charset="-128"/>
                        </a:rPr>
                        <a:t>D001</a:t>
                      </a:r>
                      <a:r>
                        <a:rPr kumimoji="0" 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r>
                        <a:rPr kumimoji="0" lang="en-US" altLang="ja-JP" sz="1600" b="0" i="0" u="none" strike="noStrike" cap="none" normalizeH="0" baseline="0" smtClean="0">
                          <a:ln>
                            <a:noFill/>
                          </a:ln>
                          <a:solidFill>
                            <a:srgbClr val="000000"/>
                          </a:solidFill>
                          <a:effectLst/>
                          <a:latin typeface="ＭＳ Ｐゴシック" pitchFamily="50" charset="-128"/>
                          <a:ea typeface="ＭＳ Ｐゴシック" pitchFamily="50" charset="-128"/>
                        </a:rPr>
                        <a:t>1</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尿蛋白</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7</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7</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2638">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000000"/>
                          </a:solidFill>
                          <a:effectLst/>
                          <a:latin typeface="ＭＳ Ｐゴシック" pitchFamily="50" charset="-128"/>
                          <a:ea typeface="ＭＳ Ｐゴシック" pitchFamily="50" charset="-128"/>
                        </a:rPr>
                        <a:t>（血液学的検査）</a:t>
                      </a:r>
                    </a:p>
                  </a:txBody>
                  <a:tcPr marL="9037" marR="9037" marT="9037"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254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pitchFamily="50" charset="-128"/>
                          <a:ea typeface="ＭＳ Ｐゴシック" pitchFamily="50" charset="-128"/>
                        </a:rPr>
                        <a:t>D005</a:t>
                      </a:r>
                      <a:r>
                        <a:rPr kumimoji="0" 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r>
                        <a:rPr kumimoji="0" lang="en-US" altLang="ja-JP" sz="1600" b="0" i="0" u="none" strike="noStrike" cap="none" normalizeH="0" baseline="0" smtClean="0">
                          <a:ln>
                            <a:noFill/>
                          </a:ln>
                          <a:solidFill>
                            <a:srgbClr val="000000"/>
                          </a:solidFill>
                          <a:effectLst/>
                          <a:latin typeface="ＭＳ Ｐゴシック" pitchFamily="50" charset="-128"/>
                          <a:ea typeface="ＭＳ Ｐゴシック" pitchFamily="50" charset="-128"/>
                        </a:rPr>
                        <a:t>2</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網赤血球数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12</a:t>
                      </a:r>
                    </a:p>
                  </a:txBody>
                  <a:tcPr marL="9037" marR="9037" marT="9037" marB="0" anchor="ctr" horzOverflow="overflow">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037" marR="9037" marT="9037" marB="0" anchor="ctr" horzOverflow="overflow">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12</a:t>
                      </a:r>
                    </a:p>
                  </a:txBody>
                  <a:tcPr marL="9037" marR="9037" marT="9037" marB="0" anchor="ctr" horzOverflow="overflow">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pitchFamily="50" charset="-128"/>
                          <a:ea typeface="ＭＳ Ｐゴシック" pitchFamily="50" charset="-128"/>
                        </a:rPr>
                        <a:t>D005</a:t>
                      </a:r>
                      <a:r>
                        <a:rPr kumimoji="0" 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r>
                        <a:rPr kumimoji="0" lang="en-US" altLang="ja-JP" sz="1600" b="0" i="0" u="none" strike="noStrike" cap="none" normalizeH="0" baseline="0" smtClean="0">
                          <a:ln>
                            <a:noFill/>
                          </a:ln>
                          <a:solidFill>
                            <a:srgbClr val="000000"/>
                          </a:solidFill>
                          <a:effectLst/>
                          <a:latin typeface="ＭＳ Ｐゴシック" pitchFamily="50" charset="-128"/>
                          <a:ea typeface="ＭＳ Ｐゴシック" pitchFamily="50" charset="-128"/>
                        </a:rPr>
                        <a:t>3</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末梢血液像（自動機械法）</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18</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pitchFamily="50" charset="-128"/>
                          <a:ea typeface="ＭＳ Ｐゴシック" pitchFamily="50" charset="-128"/>
                        </a:rPr>
                        <a:t>15</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（旧名称：末梢血液像）、（項目分割）</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pitchFamily="50" charset="-128"/>
                          <a:ea typeface="ＭＳ Ｐゴシック" pitchFamily="50" charset="-128"/>
                        </a:rPr>
                        <a:t>D005</a:t>
                      </a:r>
                      <a:r>
                        <a:rPr kumimoji="0" 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r>
                        <a:rPr kumimoji="0" lang="en-US" altLang="ja-JP" sz="1600" b="0" i="0" u="none" strike="noStrike" cap="none" normalizeH="0" baseline="0" smtClean="0">
                          <a:ln>
                            <a:noFill/>
                          </a:ln>
                          <a:solidFill>
                            <a:srgbClr val="000000"/>
                          </a:solidFill>
                          <a:effectLst/>
                          <a:latin typeface="ＭＳ Ｐゴシック" pitchFamily="50" charset="-128"/>
                          <a:ea typeface="ＭＳ Ｐゴシック" pitchFamily="50" charset="-128"/>
                        </a:rPr>
                        <a:t>5</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末梢血液一般検査</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21</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21</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pitchFamily="50" charset="-128"/>
                          <a:ea typeface="ＭＳ Ｐゴシック" pitchFamily="50" charset="-128"/>
                        </a:rPr>
                        <a:t>D005</a:t>
                      </a:r>
                      <a:r>
                        <a:rPr kumimoji="0" 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r>
                        <a:rPr kumimoji="0" lang="en-US" altLang="ja-JP" sz="1600" b="0" i="0" u="none" strike="noStrike" cap="none" normalizeH="0" baseline="0" smtClean="0">
                          <a:ln>
                            <a:noFill/>
                          </a:ln>
                          <a:solidFill>
                            <a:srgbClr val="000000"/>
                          </a:solidFill>
                          <a:effectLst/>
                          <a:latin typeface="ＭＳ Ｐゴシック" pitchFamily="50" charset="-128"/>
                          <a:ea typeface="ＭＳ Ｐゴシック" pitchFamily="50" charset="-128"/>
                        </a:rPr>
                        <a:t>6</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末梢血液像（鏡検法）</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18</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pitchFamily="50" charset="-128"/>
                          <a:ea typeface="ＭＳ Ｐゴシック" pitchFamily="50" charset="-128"/>
                        </a:rPr>
                        <a:t>25</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（旧名称：末梢血液像）、（項目分割）</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pitchFamily="50" charset="-128"/>
                          <a:ea typeface="ＭＳ Ｐゴシック" pitchFamily="50" charset="-128"/>
                        </a:rPr>
                        <a:t>D005</a:t>
                      </a:r>
                      <a:r>
                        <a:rPr kumimoji="0" 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r>
                        <a:rPr kumimoji="0" lang="en-US" altLang="ja-JP" sz="1600" b="0" i="0" u="none" strike="noStrike" cap="none" normalizeH="0" baseline="0" smtClean="0">
                          <a:ln>
                            <a:noFill/>
                          </a:ln>
                          <a:solidFill>
                            <a:srgbClr val="000000"/>
                          </a:solidFill>
                          <a:effectLst/>
                          <a:latin typeface="ＭＳ Ｐゴシック" pitchFamily="50" charset="-128"/>
                          <a:ea typeface="ＭＳ Ｐゴシック" pitchFamily="50" charset="-128"/>
                        </a:rPr>
                        <a:t>9</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ヘモグロビン</a:t>
                      </a:r>
                      <a:r>
                        <a:rPr kumimoji="0" lang="en-US" altLang="ja-JP" sz="1600" b="0" i="0" u="none" strike="noStrike" cap="none" normalizeH="0" baseline="0" smtClean="0">
                          <a:ln>
                            <a:noFill/>
                          </a:ln>
                          <a:solidFill>
                            <a:srgbClr val="000000"/>
                          </a:solidFill>
                          <a:effectLst/>
                          <a:latin typeface="ＭＳ Ｐゴシック" pitchFamily="50" charset="-128"/>
                          <a:ea typeface="ＭＳ Ｐゴシック" pitchFamily="50" charset="-128"/>
                        </a:rPr>
                        <a:t>A</a:t>
                      </a:r>
                      <a:r>
                        <a:rPr kumimoji="0" lang="en-US" altLang="ja-JP" sz="1600" b="0" i="0" u="none" strike="noStrike" cap="none" normalizeH="0" baseline="-25000" smtClean="0">
                          <a:ln>
                            <a:noFill/>
                          </a:ln>
                          <a:solidFill>
                            <a:srgbClr val="000000"/>
                          </a:solidFill>
                          <a:effectLst/>
                          <a:latin typeface="ＭＳ Ｐゴシック" pitchFamily="50" charset="-128"/>
                          <a:ea typeface="ＭＳ Ｐゴシック" pitchFamily="50" charset="-128"/>
                        </a:rPr>
                        <a:t>1</a:t>
                      </a:r>
                      <a:r>
                        <a:rPr kumimoji="0" lang="en-US" sz="1600" b="0" i="0" u="none" strike="noStrike" cap="none" normalizeH="0" baseline="-25000" smtClean="0">
                          <a:ln>
                            <a:noFill/>
                          </a:ln>
                          <a:solidFill>
                            <a:srgbClr val="000000"/>
                          </a:solidFill>
                          <a:effectLst/>
                          <a:latin typeface="ＭＳ Ｐゴシック" pitchFamily="50" charset="-128"/>
                          <a:ea typeface="ＭＳ Ｐゴシック" pitchFamily="50" charset="-128"/>
                        </a:rPr>
                        <a:t>ｃ</a:t>
                      </a:r>
                      <a:r>
                        <a:rPr kumimoji="0" 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a:t>
                      </a:r>
                      <a:r>
                        <a:rPr kumimoji="0" lang="en-US" altLang="ja-JP" sz="1600" b="0" i="0" u="none" strike="noStrike" cap="none" normalizeH="0" baseline="0" smtClean="0">
                          <a:ln>
                            <a:noFill/>
                          </a:ln>
                          <a:solidFill>
                            <a:srgbClr val="000000"/>
                          </a:solidFill>
                          <a:effectLst/>
                          <a:latin typeface="ＭＳ Ｐゴシック" pitchFamily="50" charset="-128"/>
                          <a:ea typeface="ＭＳ Ｐゴシック" pitchFamily="50" charset="-128"/>
                        </a:rPr>
                        <a:t>HbA</a:t>
                      </a:r>
                      <a:r>
                        <a:rPr kumimoji="0" lang="en-US" altLang="ja-JP" sz="1600" b="0" i="0" u="none" strike="noStrike" cap="none" normalizeH="0" baseline="-25000" smtClean="0">
                          <a:ln>
                            <a:noFill/>
                          </a:ln>
                          <a:solidFill>
                            <a:srgbClr val="000000"/>
                          </a:solidFill>
                          <a:effectLst/>
                          <a:latin typeface="ＭＳ Ｐゴシック" pitchFamily="50" charset="-128"/>
                          <a:ea typeface="ＭＳ Ｐゴシック" pitchFamily="50" charset="-128"/>
                        </a:rPr>
                        <a:t>1c</a:t>
                      </a:r>
                      <a:r>
                        <a:rPr kumimoji="0" 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pitchFamily="50" charset="-128"/>
                          <a:ea typeface="ＭＳ Ｐゴシック" pitchFamily="50" charset="-128"/>
                        </a:rPr>
                        <a:t>50</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pitchFamily="50" charset="-128"/>
                          <a:ea typeface="ＭＳ Ｐゴシック" pitchFamily="50" charset="-128"/>
                        </a:rPr>
                        <a:t>49</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4460" name="テキスト ボックス 4"/>
          <p:cNvSpPr txBox="1">
            <a:spLocks noChangeArrowheads="1"/>
          </p:cNvSpPr>
          <p:nvPr/>
        </p:nvSpPr>
        <p:spPr bwMode="auto">
          <a:xfrm>
            <a:off x="971550" y="115888"/>
            <a:ext cx="7272338" cy="519112"/>
          </a:xfrm>
          <a:prstGeom prst="rect">
            <a:avLst/>
          </a:prstGeom>
          <a:noFill/>
          <a:ln w="9525">
            <a:noFill/>
            <a:miter lim="800000"/>
            <a:headEnd/>
            <a:tailEnd/>
          </a:ln>
        </p:spPr>
        <p:txBody>
          <a:bodyPr>
            <a:spAutoFit/>
          </a:bodyPr>
          <a:lstStyle/>
          <a:p>
            <a:pPr algn="ctr"/>
            <a:r>
              <a:rPr lang="ja-JP" altLang="en-US" sz="2800">
                <a:solidFill>
                  <a:srgbClr val="000000"/>
                </a:solidFill>
                <a:latin typeface="Calibri" pitchFamily="34" charset="0"/>
              </a:rPr>
              <a:t>５．内科系診療所が実施する主な検査項目</a:t>
            </a:r>
          </a:p>
        </p:txBody>
      </p:sp>
      <p:sp>
        <p:nvSpPr>
          <p:cNvPr id="144461" name="Rectangle 78"/>
          <p:cNvSpPr>
            <a:spLocks noChangeArrowheads="1"/>
          </p:cNvSpPr>
          <p:nvPr/>
        </p:nvSpPr>
        <p:spPr bwMode="auto">
          <a:xfrm>
            <a:off x="395288" y="765175"/>
            <a:ext cx="8424862" cy="368300"/>
          </a:xfrm>
          <a:prstGeom prst="rect">
            <a:avLst/>
          </a:prstGeom>
          <a:noFill/>
          <a:ln w="9525">
            <a:noFill/>
            <a:miter lim="800000"/>
            <a:headEnd/>
            <a:tailEnd/>
          </a:ln>
        </p:spPr>
        <p:txBody>
          <a:bodyPr>
            <a:spAutoFit/>
          </a:bodyPr>
          <a:lstStyle/>
          <a:p>
            <a:pPr>
              <a:spcBef>
                <a:spcPct val="20000"/>
              </a:spcBef>
            </a:pPr>
            <a:r>
              <a:rPr lang="ja-JP" altLang="en-US">
                <a:solidFill>
                  <a:srgbClr val="000000"/>
                </a:solidFill>
              </a:rPr>
              <a:t>　衛生検査所検査料金調査に基づく引き下げ</a:t>
            </a:r>
          </a:p>
        </p:txBody>
      </p:sp>
      <p:sp>
        <p:nvSpPr>
          <p:cNvPr id="144462"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CFE0BC21-4AAB-4E33-BA31-BF0C20C7A561}" type="slidenum">
              <a:rPr lang="en-US" altLang="ja-JP" sz="1400">
                <a:solidFill>
                  <a:srgbClr val="000000"/>
                </a:solidFill>
              </a:rPr>
              <a:pPr algn="r"/>
              <a:t>71</a:t>
            </a:fld>
            <a:endParaRPr lang="en-US" altLang="ja-JP" sz="1400">
              <a:solidFill>
                <a:srgbClr val="000000"/>
              </a:solidFill>
            </a:endParaRPr>
          </a:p>
        </p:txBody>
      </p:sp>
    </p:spTree>
    <p:extLst>
      <p:ext uri="{BB962C8B-B14F-4D97-AF65-F5344CB8AC3E}">
        <p14:creationId xmlns:p14="http://schemas.microsoft.com/office/powerpoint/2010/main" xmlns="" val="3529469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04" name="Group 68"/>
          <p:cNvGraphicFramePr>
            <a:graphicFrameLocks noGrp="1"/>
          </p:cNvGraphicFramePr>
          <p:nvPr>
            <p:extLst>
              <p:ext uri="{D42A27DB-BD31-4B8C-83A1-F6EECF244321}">
                <p14:modId xmlns:p14="http://schemas.microsoft.com/office/powerpoint/2010/main" xmlns="" val="3466525156"/>
              </p:ext>
            </p:extLst>
          </p:nvPr>
        </p:nvGraphicFramePr>
        <p:xfrm>
          <a:off x="128588" y="25400"/>
          <a:ext cx="8907462" cy="4686133"/>
        </p:xfrm>
        <a:graphic>
          <a:graphicData uri="http://schemas.openxmlformats.org/drawingml/2006/table">
            <a:tbl>
              <a:tblPr/>
              <a:tblGrid>
                <a:gridCol w="944562"/>
                <a:gridCol w="3040063"/>
                <a:gridCol w="350837"/>
                <a:gridCol w="234950"/>
                <a:gridCol w="317500"/>
                <a:gridCol w="4019550"/>
              </a:tblGrid>
              <a:tr h="522286">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00"/>
                          </a:solidFill>
                          <a:effectLst/>
                          <a:latin typeface="ＭＳ Ｐゴシック" charset="-128"/>
                          <a:ea typeface="ＭＳ Ｐゴシック" charset="-128"/>
                        </a:rPr>
                        <a:t>生化学的検査（</a:t>
                      </a:r>
                      <a:r>
                        <a:rPr kumimoji="0" lang="en-US" altLang="zh-CN" sz="1800" b="1" i="0" u="none" strike="noStrike" cap="none" normalizeH="0" baseline="0" dirty="0" smtClean="0">
                          <a:ln>
                            <a:noFill/>
                          </a:ln>
                          <a:solidFill>
                            <a:srgbClr val="000000"/>
                          </a:solidFill>
                          <a:effectLst/>
                          <a:latin typeface="ＭＳ Ｐゴシック" charset="-128"/>
                          <a:ea typeface="ＭＳ Ｐゴシック" charset="-128"/>
                        </a:rPr>
                        <a:t>Ⅰ</a:t>
                      </a:r>
                      <a:r>
                        <a:rPr kumimoji="0" lang="zh-CN" altLang="en-US" sz="1800" b="1" i="0" u="none" strike="noStrike" cap="none" normalizeH="0" baseline="0" dirty="0" smtClean="0">
                          <a:ln>
                            <a:noFill/>
                          </a:ln>
                          <a:solidFill>
                            <a:srgbClr val="000000"/>
                          </a:solidFill>
                          <a:effectLst/>
                          <a:latin typeface="ＭＳ Ｐゴシック" charset="-128"/>
                          <a:ea typeface="ＭＳ Ｐゴシック" charset="-128"/>
                        </a:rPr>
                        <a:t>）</a:t>
                      </a:r>
                    </a:p>
                  </a:txBody>
                  <a:tcPr marL="9037" marR="9037" marT="9037"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66713">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000000"/>
                          </a:solidFill>
                          <a:effectLst/>
                          <a:latin typeface="ＭＳ Ｐゴシック" charset="-128"/>
                          <a:ea typeface="ＭＳ Ｐゴシック"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66713">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kumimoji="1" lang="ja-JP" altLang="en-US"/>
                    </a:p>
                  </a:txBody>
                  <a:tcPr/>
                </a:tc>
              </a:tr>
              <a:tr h="366713">
                <a:tc rowSpan="9">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D007</a:t>
                      </a:r>
                      <a:r>
                        <a:rPr kumimoji="0" lang="en-US" sz="1600" b="0" i="0" u="none" strike="noStrike" cap="none" normalizeH="0" baseline="0" dirty="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1</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総蛋白</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a:t>
                      </a:r>
                    </a:p>
                  </a:txBody>
                  <a:tcPr marL="9037" marR="9037" marT="9037"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a:t>
                      </a:r>
                    </a:p>
                  </a:txBody>
                  <a:tcPr marL="9037" marR="9037" marT="9037"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アルブミン</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総ビリルビン</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膠質反応</a:t>
                      </a:r>
                      <a:endPar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endParaRP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rPr>
                        <a:t>硫酸亜鉛試験（ｹﾝｹﾙ反応）（</a:t>
                      </a:r>
                      <a:r>
                        <a:rPr kumimoji="0" lang="en-US" altLang="zh-TW" sz="1600" b="0" i="0" u="none" strike="noStrike" cap="none" normalizeH="0" baseline="0" dirty="0" smtClean="0">
                          <a:ln>
                            <a:noFill/>
                          </a:ln>
                          <a:solidFill>
                            <a:srgbClr val="000000"/>
                          </a:solidFill>
                          <a:effectLst/>
                          <a:latin typeface="ＭＳ Ｐゴシック" charset="-128"/>
                          <a:ea typeface="ＭＳ Ｐゴシック" charset="-128"/>
                        </a:rPr>
                        <a:t>ZTT</a:t>
                      </a:r>
                      <a:r>
                        <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rPr>
                        <a:t>）</a:t>
                      </a:r>
                      <a:r>
                        <a:rPr kumimoji="0" lang="ja-JP" altLang="en-US" sz="1600" b="0" i="0" u="none" strike="noStrike" cap="none" normalizeH="0" baseline="0" dirty="0" err="1" smtClean="0">
                          <a:ln>
                            <a:noFill/>
                          </a:ln>
                          <a:solidFill>
                            <a:srgbClr val="000000"/>
                          </a:solidFill>
                          <a:effectLst/>
                          <a:latin typeface="ＭＳ Ｐゴシック" charset="-128"/>
                          <a:ea typeface="ＭＳ Ｐゴシック" charset="-128"/>
                        </a:rPr>
                        <a:t>、</a:t>
                      </a:r>
                      <a:endPar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endParaRPr>
                    </a:p>
                    <a:p>
                      <a:pPr marL="0" marR="0" lvl="0" indent="0" algn="l" defTabSz="914400" rtl="0" eaLnBrk="1" fontAlgn="ctr" latinLnBrk="0" hangingPunct="1">
                        <a:lnSpc>
                          <a:spcPct val="100000"/>
                        </a:lnSpc>
                        <a:spcBef>
                          <a:spcPct val="0"/>
                        </a:spcBef>
                        <a:spcAft>
                          <a:spcPct val="0"/>
                        </a:spcAft>
                        <a:buClrTx/>
                        <a:buSzTx/>
                        <a:buFontTx/>
                        <a:buNone/>
                        <a:tabLst/>
                        <a:defRPr/>
                      </a:pP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チモール</a:t>
                      </a:r>
                      <a:r>
                        <a:rPr kumimoji="0" lang="zh-TW" altLang="en-US" sz="1600" b="0" i="0" u="none" strike="noStrike" cap="none" normalizeH="0" baseline="0" dirty="0" smtClean="0">
                          <a:ln>
                            <a:noFill/>
                          </a:ln>
                          <a:solidFill>
                            <a:srgbClr val="000000"/>
                          </a:solidFill>
                          <a:effectLst/>
                          <a:latin typeface="ＭＳ Ｐゴシック" charset="-128"/>
                          <a:ea typeface="ＭＳ Ｐゴシック" charset="-128"/>
                        </a:rPr>
                        <a:t>混濁反応（</a:t>
                      </a:r>
                      <a:r>
                        <a:rPr kumimoji="0" lang="en-US" altLang="zh-TW" sz="1600" b="0" i="0" u="none" strike="noStrike" cap="none" normalizeH="0" baseline="0" dirty="0" smtClean="0">
                          <a:ln>
                            <a:noFill/>
                          </a:ln>
                          <a:solidFill>
                            <a:srgbClr val="000000"/>
                          </a:solidFill>
                          <a:effectLst/>
                          <a:latin typeface="ＭＳ Ｐゴシック" charset="-128"/>
                          <a:ea typeface="ＭＳ Ｐゴシック" charset="-128"/>
                        </a:rPr>
                        <a:t>TTT)</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等</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中性脂肪</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尿素窒素</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（旧名称：尿素窒素（</a:t>
                      </a:r>
                      <a:r>
                        <a:rPr kumimoji="0" lang="en-US" altLang="zh-CN" sz="1600" b="0" i="0" u="none" strike="noStrike" cap="none" normalizeH="0" baseline="0" smtClean="0">
                          <a:ln>
                            <a:noFill/>
                          </a:ln>
                          <a:solidFill>
                            <a:srgbClr val="000000"/>
                          </a:solidFill>
                          <a:effectLst/>
                          <a:latin typeface="ＭＳ Ｐゴシック" charset="-128"/>
                          <a:ea typeface="ＭＳ Ｐゴシック" charset="-128"/>
                        </a:rPr>
                        <a:t>BUN</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尿酸</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クレアチニン</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ナトリウム及びクロール</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5475"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5EE312D4-BC17-4B03-ADD9-5060166D40D4}" type="slidenum">
              <a:rPr lang="en-US" altLang="ja-JP" sz="1400">
                <a:solidFill>
                  <a:srgbClr val="000000"/>
                </a:solidFill>
              </a:rPr>
              <a:pPr algn="r"/>
              <a:t>72</a:t>
            </a:fld>
            <a:endParaRPr lang="en-US" altLang="ja-JP" sz="1400">
              <a:solidFill>
                <a:srgbClr val="000000"/>
              </a:solidFill>
            </a:endParaRPr>
          </a:p>
        </p:txBody>
      </p:sp>
    </p:spTree>
    <p:extLst>
      <p:ext uri="{BB962C8B-B14F-4D97-AF65-F5344CB8AC3E}">
        <p14:creationId xmlns:p14="http://schemas.microsoft.com/office/powerpoint/2010/main" xmlns="" val="33595102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36" name="Group 76"/>
          <p:cNvGraphicFramePr>
            <a:graphicFrameLocks noGrp="1"/>
          </p:cNvGraphicFramePr>
          <p:nvPr/>
        </p:nvGraphicFramePr>
        <p:xfrm>
          <a:off x="128588" y="20638"/>
          <a:ext cx="8907462" cy="5289557"/>
        </p:xfrm>
        <a:graphic>
          <a:graphicData uri="http://schemas.openxmlformats.org/drawingml/2006/table">
            <a:tbl>
              <a:tblPr/>
              <a:tblGrid>
                <a:gridCol w="944562"/>
                <a:gridCol w="3040063"/>
                <a:gridCol w="350837"/>
                <a:gridCol w="234950"/>
                <a:gridCol w="317500"/>
                <a:gridCol w="4019550"/>
              </a:tblGrid>
              <a:tr h="522288">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000000"/>
                          </a:solidFill>
                          <a:effectLst/>
                          <a:latin typeface="ＭＳ Ｐゴシック" charset="-128"/>
                          <a:ea typeface="ＭＳ Ｐゴシック" charset="-128"/>
                        </a:rPr>
                        <a:t>生化学的検査（</a:t>
                      </a:r>
                      <a:r>
                        <a:rPr kumimoji="0" lang="en-US" altLang="zh-CN" sz="1800" b="1" i="0" u="none" strike="noStrike" cap="none" normalizeH="0" baseline="0" smtClean="0">
                          <a:ln>
                            <a:noFill/>
                          </a:ln>
                          <a:solidFill>
                            <a:srgbClr val="000000"/>
                          </a:solidFill>
                          <a:effectLst/>
                          <a:latin typeface="ＭＳ Ｐゴシック" charset="-128"/>
                          <a:ea typeface="ＭＳ Ｐゴシック" charset="-128"/>
                        </a:rPr>
                        <a:t>Ⅰ</a:t>
                      </a:r>
                      <a:r>
                        <a:rPr kumimoji="0" lang="zh-CN" altLang="en-US" sz="1800" b="1"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66713">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000000"/>
                          </a:solidFill>
                          <a:effectLst/>
                          <a:latin typeface="ＭＳ Ｐゴシック" charset="-128"/>
                          <a:ea typeface="ＭＳ Ｐゴシック"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66713">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kumimoji="1" lang="ja-JP" altLang="en-US"/>
                    </a:p>
                  </a:txBody>
                  <a:tcPr/>
                </a:tc>
              </a:tr>
              <a:tr h="366713">
                <a:tc rowSpan="11">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D007　1</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Calibri" pitchFamily="34" charset="0"/>
                        <a:ea typeface="ＭＳ Ｐゴシック" charset="-128"/>
                      </a:endParaRP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カリウム</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a:t>
                      </a:r>
                    </a:p>
                  </a:txBody>
                  <a:tcPr marL="9037" marR="9037" marT="9037"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a:t>
                      </a:r>
                    </a:p>
                  </a:txBody>
                  <a:tcPr marL="9037" marR="9037" marT="9037"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カルシウム</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鉄（</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Fe)</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（旧名称：鉄）</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グルコース</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altLang="ja-JP" sz="1600" b="0" i="0" u="none" strike="noStrike" cap="none" normalizeH="0" baseline="0" smtClean="0">
                          <a:ln>
                            <a:noFill/>
                          </a:ln>
                          <a:solidFill>
                            <a:srgbClr val="000000"/>
                          </a:solidFill>
                          <a:effectLst/>
                          <a:latin typeface="ＭＳ Ｐゴシック" charset="-128"/>
                          <a:ea typeface="ＭＳ Ｐゴシック" charset="-128"/>
                        </a:rPr>
                        <a:t>γ-</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ｸﾞﾙﾀﾐﾙﾄﾗﾝｽﾌｪﾗｰｾﾞ（</a:t>
                      </a:r>
                      <a:r>
                        <a:rPr kumimoji="0" lang="el-GR" altLang="ja-JP" sz="1600" b="0" i="0" u="none" strike="noStrike" cap="none" normalizeH="0" baseline="0" smtClean="0">
                          <a:ln>
                            <a:noFill/>
                          </a:ln>
                          <a:solidFill>
                            <a:srgbClr val="000000"/>
                          </a:solidFill>
                          <a:effectLst/>
                          <a:latin typeface="ＭＳ Ｐゴシック" charset="-128"/>
                          <a:ea typeface="ＭＳ Ｐゴシック" charset="-128"/>
                        </a:rPr>
                        <a:t>γ‐</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GT</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ＭＳ Ｐゴシック" charset="-128"/>
                          <a:ea typeface="ＭＳ Ｐゴシック" charset="-128"/>
                        </a:rPr>
                        <a:t>（旧名称：</a:t>
                      </a:r>
                      <a:r>
                        <a:rPr kumimoji="0" lang="en-US" altLang="zh-CN" sz="1400" b="0" i="0" u="none" strike="noStrike" cap="none" normalizeH="0" baseline="0" smtClean="0">
                          <a:ln>
                            <a:noFill/>
                          </a:ln>
                          <a:solidFill>
                            <a:srgbClr val="000000"/>
                          </a:solidFill>
                          <a:effectLst/>
                          <a:latin typeface="ＭＳ Ｐゴシック" charset="-128"/>
                          <a:ea typeface="ＭＳ Ｐゴシック" charset="-128"/>
                        </a:rPr>
                        <a:t>γ-</a:t>
                      </a:r>
                      <a:r>
                        <a:rPr kumimoji="0" lang="zh-CN" altLang="en-US" sz="1400" b="0" i="0" u="none" strike="noStrike" cap="none" normalizeH="0" baseline="0" smtClean="0">
                          <a:ln>
                            <a:noFill/>
                          </a:ln>
                          <a:solidFill>
                            <a:srgbClr val="000000"/>
                          </a:solidFill>
                          <a:effectLst/>
                          <a:latin typeface="ＭＳ Ｐゴシック" charset="-128"/>
                          <a:ea typeface="ＭＳ Ｐゴシック" charset="-128"/>
                        </a:rPr>
                        <a:t>ｸﾞﾙﾀﾐｰﾙﾄﾗﾝｽﾍﾟﾌﾟﾁﾀﾞｰｾﾞ（</a:t>
                      </a:r>
                      <a:r>
                        <a:rPr kumimoji="0" lang="en-US" altLang="zh-CN" sz="1400" b="0" i="0" u="none" strike="noStrike" cap="none" normalizeH="0" baseline="0" smtClean="0">
                          <a:ln>
                            <a:noFill/>
                          </a:ln>
                          <a:solidFill>
                            <a:srgbClr val="000000"/>
                          </a:solidFill>
                          <a:effectLst/>
                          <a:latin typeface="ＭＳ Ｐゴシック" charset="-128"/>
                          <a:ea typeface="ＭＳ Ｐゴシック" charset="-128"/>
                        </a:rPr>
                        <a:t>γ-GT</a:t>
                      </a:r>
                      <a:r>
                        <a:rPr kumimoji="0" lang="zh-CN" altLang="en-US" sz="1400" b="0"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アルカリホスファターゼ（</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ALP</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（旧名称：</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アルカリホスタファーゼ</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乳酸デヒドロゲナーゼ（</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LD</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（旧名称：乳酸脱水素酵素</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（ＬＤ）</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アミラーゼ</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コリンエステラーゼ（</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ChE</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ロイシンアミノペプチダーゼ（</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LAP</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クレアチンキナーゼ（</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CK</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（旧名称：クレアチン・ホスホキナーゼ（</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CK</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6507"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7C4C2E1D-9142-4F0F-919F-7435BC838B35}" type="slidenum">
              <a:rPr lang="en-US" altLang="ja-JP" sz="1400">
                <a:solidFill>
                  <a:srgbClr val="000000"/>
                </a:solidFill>
              </a:rPr>
              <a:pPr algn="r"/>
              <a:t>73</a:t>
            </a:fld>
            <a:endParaRPr lang="en-US" altLang="ja-JP" sz="1400">
              <a:solidFill>
                <a:srgbClr val="000000"/>
              </a:solidFill>
            </a:endParaRPr>
          </a:p>
        </p:txBody>
      </p:sp>
    </p:spTree>
    <p:extLst>
      <p:ext uri="{BB962C8B-B14F-4D97-AF65-F5344CB8AC3E}">
        <p14:creationId xmlns:p14="http://schemas.microsoft.com/office/powerpoint/2010/main" xmlns="" val="34816877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12" name="Group 128"/>
          <p:cNvGraphicFramePr>
            <a:graphicFrameLocks noGrp="1"/>
          </p:cNvGraphicFramePr>
          <p:nvPr/>
        </p:nvGraphicFramePr>
        <p:xfrm>
          <a:off x="88900" y="198438"/>
          <a:ext cx="8947150" cy="5964239"/>
        </p:xfrm>
        <a:graphic>
          <a:graphicData uri="http://schemas.openxmlformats.org/drawingml/2006/table">
            <a:tbl>
              <a:tblPr/>
              <a:tblGrid>
                <a:gridCol w="939800"/>
                <a:gridCol w="3033713"/>
                <a:gridCol w="407987"/>
                <a:gridCol w="233363"/>
                <a:gridCol w="406400"/>
                <a:gridCol w="3925887"/>
              </a:tblGrid>
              <a:tr h="341313">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000000"/>
                          </a:solidFill>
                          <a:effectLst/>
                          <a:latin typeface="ＭＳ Ｐゴシック" charset="-128"/>
                          <a:ea typeface="ＭＳ Ｐゴシック" charset="-128"/>
                        </a:rPr>
                        <a:t>生化学的検査（</a:t>
                      </a:r>
                      <a:r>
                        <a:rPr kumimoji="0" lang="en-US" altLang="zh-CN" sz="1800" b="1" i="0" u="none" strike="noStrike" cap="none" normalizeH="0" baseline="0" smtClean="0">
                          <a:ln>
                            <a:noFill/>
                          </a:ln>
                          <a:solidFill>
                            <a:srgbClr val="000000"/>
                          </a:solidFill>
                          <a:effectLst/>
                          <a:latin typeface="ＭＳ Ｐゴシック" charset="-128"/>
                          <a:ea typeface="ＭＳ Ｐゴシック" charset="-128"/>
                        </a:rPr>
                        <a:t>Ⅰ</a:t>
                      </a:r>
                      <a:r>
                        <a:rPr kumimoji="0" lang="zh-CN" altLang="en-US" sz="1800" b="1"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0480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000000"/>
                          </a:solidFill>
                          <a:effectLst/>
                          <a:latin typeface="ＭＳ Ｐゴシック" charset="-128"/>
                          <a:ea typeface="ＭＳ Ｐゴシック"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480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kumimoji="1" lang="ja-JP" altLang="en-US"/>
                    </a:p>
                  </a:txBody>
                  <a:tcPr/>
                </a:tc>
              </a:tr>
              <a:tr h="304800">
                <a:tc row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D007</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総コレステロール</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17</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17</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ＭＳ Ｐゴシック" charset="-128"/>
                          <a:ea typeface="ＭＳ Ｐゴシック" charset="-128"/>
                        </a:rPr>
                        <a:t>ｱｽﾊﾟﾗｷﾞﾝ酸ｱﾐﾉﾄﾗﾝｽﾌｪﾗｰｾﾞ（</a:t>
                      </a:r>
                      <a:r>
                        <a:rPr kumimoji="0" lang="en-US" altLang="ja-JP" sz="1400" b="0" i="0" u="none" strike="noStrike" cap="none" normalizeH="0" baseline="0" smtClean="0">
                          <a:ln>
                            <a:noFill/>
                          </a:ln>
                          <a:solidFill>
                            <a:srgbClr val="000000"/>
                          </a:solidFill>
                          <a:effectLst/>
                          <a:latin typeface="ＭＳ Ｐゴシック" charset="-128"/>
                          <a:ea typeface="ＭＳ Ｐゴシック" charset="-128"/>
                        </a:rPr>
                        <a:t>AST</a:t>
                      </a:r>
                      <a:r>
                        <a:rPr kumimoji="0" lang="ja-JP" altLang="en-US" sz="1400" b="0"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0480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ｱﾗﾆﾝｱﾐﾉﾄﾗﾝｽﾌｪﾗｰｾﾞ（</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ALT</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0480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HDL-</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コレステロール</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04800">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D007</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LDL-</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コレステロール</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18</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18</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蛋白分画</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048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D007</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リパーゼ</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24</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24</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D007</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胆汁酸</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48</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47</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D007</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リポ</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蛋白分画</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50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49</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（旧名称：</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リポ</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蛋白分画（</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アガロース</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法））</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D007</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26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アポリポ蛋白</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95</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94</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D007</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35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ＭＳ Ｐゴシック" charset="-128"/>
                          <a:ea typeface="ＭＳ Ｐゴシック" charset="-128"/>
                        </a:rPr>
                        <a:t>心臓由来脂肪酸結合蛋白（</a:t>
                      </a:r>
                      <a:r>
                        <a:rPr kumimoji="0" lang="en-US" altLang="ja-JP" sz="1400" b="0" i="0" u="none" strike="noStrike" cap="none" normalizeH="0" baseline="0" smtClean="0">
                          <a:ln>
                            <a:noFill/>
                          </a:ln>
                          <a:solidFill>
                            <a:srgbClr val="000000"/>
                          </a:solidFill>
                          <a:effectLst/>
                          <a:latin typeface="ＭＳ Ｐゴシック" charset="-128"/>
                          <a:ea typeface="ＭＳ Ｐゴシック" charset="-128"/>
                        </a:rPr>
                        <a:t>H-FABP</a:t>
                      </a:r>
                      <a:r>
                        <a:rPr kumimoji="0" lang="ja-JP" altLang="en-US" sz="1400" b="0" i="0" u="none" strike="noStrike" cap="none" normalizeH="0" baseline="0" smtClean="0">
                          <a:ln>
                            <a:noFill/>
                          </a:ln>
                          <a:solidFill>
                            <a:srgbClr val="000000"/>
                          </a:solidFill>
                          <a:effectLst/>
                          <a:latin typeface="ＭＳ Ｐゴシック" charset="-128"/>
                          <a:ea typeface="ＭＳ Ｐゴシック" charset="-128"/>
                        </a:rPr>
                        <a:t>）</a:t>
                      </a: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ＭＳ Ｐゴシック" charset="-128"/>
                          <a:ea typeface="ＭＳ Ｐゴシック" charset="-128"/>
                        </a:rPr>
                        <a:t>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150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150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ＭＳ Ｐゴシック" charset="-128"/>
                          <a:ea typeface="ＭＳ Ｐゴシック" charset="-128"/>
                        </a:rPr>
                        <a:t>（旧名称：</a:t>
                      </a:r>
                      <a:r>
                        <a:rPr kumimoji="0" lang="ja-JP" altLang="en-US" sz="1400" b="0" i="0" u="none" strike="noStrike" cap="none" normalizeH="0" baseline="0" smtClean="0">
                          <a:ln>
                            <a:noFill/>
                          </a:ln>
                          <a:solidFill>
                            <a:srgbClr val="000000"/>
                          </a:solidFill>
                          <a:effectLst/>
                          <a:latin typeface="ＭＳ Ｐゴシック" charset="-128"/>
                          <a:ea typeface="ＭＳ Ｐゴシック" charset="-128"/>
                        </a:rPr>
                        <a:t>ヒト</a:t>
                      </a:r>
                      <a:r>
                        <a:rPr kumimoji="0" lang="zh-CN" altLang="en-US" sz="1400" b="0" i="0" u="none" strike="noStrike" cap="none" normalizeH="0" baseline="0" smtClean="0">
                          <a:ln>
                            <a:noFill/>
                          </a:ln>
                          <a:solidFill>
                            <a:srgbClr val="000000"/>
                          </a:solidFill>
                          <a:effectLst/>
                          <a:latin typeface="ＭＳ Ｐゴシック" charset="-128"/>
                          <a:ea typeface="ＭＳ Ｐゴシック" charset="-128"/>
                        </a:rPr>
                        <a:t>心臓由来脂肪酸結合蛋白（</a:t>
                      </a:r>
                      <a:r>
                        <a:rPr kumimoji="0" lang="en-US" altLang="zh-CN" sz="1400" b="0" i="0" u="none" strike="noStrike" cap="none" normalizeH="0" baseline="0" smtClean="0">
                          <a:ln>
                            <a:noFill/>
                          </a:ln>
                          <a:solidFill>
                            <a:srgbClr val="000000"/>
                          </a:solidFill>
                          <a:effectLst/>
                          <a:latin typeface="ＭＳ Ｐゴシック" charset="-128"/>
                          <a:ea typeface="ＭＳ Ｐゴシック" charset="-128"/>
                        </a:rPr>
                        <a:t>H-FABP</a:t>
                      </a:r>
                      <a:r>
                        <a:rPr kumimoji="0" lang="zh-CN" altLang="en-US" sz="1400" b="0" i="0" u="none" strike="noStrike" cap="none" normalizeH="0" baseline="0" smtClean="0">
                          <a:ln>
                            <a:noFill/>
                          </a:ln>
                          <a:solidFill>
                            <a:srgbClr val="000000"/>
                          </a:solidFill>
                          <a:effectLst/>
                          <a:latin typeface="ＭＳ Ｐゴシック" charset="-128"/>
                          <a:ea typeface="ＭＳ Ｐゴシック" charset="-128"/>
                        </a:rPr>
                        <a:t>）</a:t>
                      </a:r>
                      <a:endParaRPr kumimoji="0" lang="en-US" altLang="zh-CN" sz="1400" b="0" i="0" u="none" strike="noStrike" cap="none" normalizeH="0" baseline="0" smtClean="0">
                        <a:ln>
                          <a:noFill/>
                        </a:ln>
                        <a:solidFill>
                          <a:srgbClr val="000000"/>
                        </a:solidFill>
                        <a:effectLst/>
                        <a:latin typeface="ＭＳ Ｐゴシック" charset="-128"/>
                        <a:ea typeface="ＭＳ Ｐゴシック" charset="-128"/>
                      </a:endParaRPr>
                    </a:p>
                    <a:p>
                      <a:pPr marL="0" marR="0" lvl="0" indent="0" algn="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ＭＳ Ｐゴシック" charset="-128"/>
                          <a:ea typeface="ＭＳ Ｐゴシック" charset="-128"/>
                        </a:rPr>
                        <a:t>（項目分割）</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ＭＳ Ｐゴシック" charset="-128"/>
                          <a:ea typeface="ＭＳ Ｐゴシック" charset="-128"/>
                        </a:rPr>
                        <a:t>心臓由来脂肪酸結合蛋白（</a:t>
                      </a:r>
                      <a:r>
                        <a:rPr kumimoji="0" lang="en-US" altLang="ja-JP" sz="1400" b="0" i="0" u="none" strike="noStrike" cap="none" normalizeH="0" baseline="0" smtClean="0">
                          <a:ln>
                            <a:noFill/>
                          </a:ln>
                          <a:solidFill>
                            <a:srgbClr val="000000"/>
                          </a:solidFill>
                          <a:effectLst/>
                          <a:latin typeface="ＭＳ Ｐゴシック" charset="-128"/>
                          <a:ea typeface="ＭＳ Ｐゴシック" charset="-128"/>
                        </a:rPr>
                        <a:t>H-FABP</a:t>
                      </a:r>
                      <a:r>
                        <a:rPr kumimoji="0" lang="ja-JP" altLang="en-US" sz="1400" b="0" i="0" u="none" strike="noStrike" cap="none" normalizeH="0" baseline="0" smtClean="0">
                          <a:ln>
                            <a:noFill/>
                          </a:ln>
                          <a:solidFill>
                            <a:srgbClr val="000000"/>
                          </a:solidFill>
                          <a:effectLst/>
                          <a:latin typeface="ＭＳ Ｐゴシック" charset="-128"/>
                          <a:ea typeface="ＭＳ Ｐゴシック" charset="-128"/>
                        </a:rPr>
                        <a:t>）</a:t>
                      </a: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ＭＳ Ｐゴシック" charset="-128"/>
                          <a:ea typeface="ＭＳ Ｐゴシック" charset="-128"/>
                        </a:rPr>
                        <a:t>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150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150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304800">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D007</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注</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ＭＳ Ｐゴシック" charset="-128"/>
                          <a:ea typeface="ＭＳ Ｐゴシック" charset="-128"/>
                        </a:rPr>
                        <a:t>包括項目：５項目以上７項目以下</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95</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93</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包括項目：８項目又は９項目</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104</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102</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30480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ＭＳ Ｐゴシック" charset="-128"/>
                          <a:ea typeface="ＭＳ Ｐゴシック" charset="-128"/>
                        </a:rPr>
                        <a:t>包括項目：１０項目以上</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123</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121</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bl>
          </a:graphicData>
        </a:graphic>
      </p:graphicFrame>
      <p:sp>
        <p:nvSpPr>
          <p:cNvPr id="147558"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957A96E5-4BC4-4562-8E9E-52F483C03FB3}" type="slidenum">
              <a:rPr lang="en-US" altLang="ja-JP" sz="1400">
                <a:solidFill>
                  <a:srgbClr val="000000"/>
                </a:solidFill>
              </a:rPr>
              <a:pPr algn="r"/>
              <a:t>74</a:t>
            </a:fld>
            <a:endParaRPr lang="en-US" altLang="ja-JP" sz="1400">
              <a:solidFill>
                <a:srgbClr val="000000"/>
              </a:solidFill>
            </a:endParaRPr>
          </a:p>
        </p:txBody>
      </p:sp>
    </p:spTree>
    <p:extLst>
      <p:ext uri="{BB962C8B-B14F-4D97-AF65-F5344CB8AC3E}">
        <p14:creationId xmlns:p14="http://schemas.microsoft.com/office/powerpoint/2010/main" xmlns="" val="30744996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69" name="Group 161"/>
          <p:cNvGraphicFramePr>
            <a:graphicFrameLocks noGrp="1"/>
          </p:cNvGraphicFramePr>
          <p:nvPr/>
        </p:nvGraphicFramePr>
        <p:xfrm>
          <a:off x="88900" y="212725"/>
          <a:ext cx="8947150" cy="5548318"/>
        </p:xfrm>
        <a:graphic>
          <a:graphicData uri="http://schemas.openxmlformats.org/drawingml/2006/table">
            <a:tbl>
              <a:tblPr/>
              <a:tblGrid>
                <a:gridCol w="939800"/>
                <a:gridCol w="3033713"/>
                <a:gridCol w="407987"/>
                <a:gridCol w="233363"/>
                <a:gridCol w="406400"/>
                <a:gridCol w="3925887"/>
              </a:tblGrid>
              <a:tr h="327025">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000000"/>
                          </a:solidFill>
                          <a:effectLst/>
                          <a:latin typeface="ＭＳ Ｐゴシック" charset="-128"/>
                          <a:ea typeface="ＭＳ Ｐゴシック" charset="-128"/>
                        </a:rPr>
                        <a:t>生化学的検査（</a:t>
                      </a:r>
                      <a:r>
                        <a:rPr kumimoji="0" lang="en-US" altLang="zh-CN" sz="1800" b="1" i="0" u="none" strike="noStrike" cap="none" normalizeH="0" baseline="0" smtClean="0">
                          <a:ln>
                            <a:noFill/>
                          </a:ln>
                          <a:solidFill>
                            <a:srgbClr val="000000"/>
                          </a:solidFill>
                          <a:effectLst/>
                          <a:latin typeface="ＭＳ Ｐゴシック" charset="-128"/>
                          <a:ea typeface="ＭＳ Ｐゴシック" charset="-128"/>
                        </a:rPr>
                        <a:t>Ⅱ</a:t>
                      </a:r>
                      <a:r>
                        <a:rPr kumimoji="0" lang="zh-CN" altLang="en-US" sz="1800" b="1"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2702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000000"/>
                          </a:solidFill>
                          <a:effectLst/>
                          <a:latin typeface="ＭＳ Ｐゴシック" charset="-128"/>
                          <a:ea typeface="ＭＳ Ｐゴシック"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27025">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kumimoji="1" lang="ja-JP" altLang="en-US"/>
                    </a:p>
                  </a:txBody>
                  <a:tcPr/>
                </a:tc>
              </a:tr>
              <a:tr h="3286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D008</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レニン活性</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108</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D008</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トリヨードサイロニン（</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T</a:t>
                      </a:r>
                      <a:r>
                        <a:rPr kumimoji="0" lang="ja-JP" altLang="en-US" sz="1600" b="0" i="0" u="none" strike="noStrike" cap="none" normalizeH="0" baseline="-25000" smtClean="0">
                          <a:ln>
                            <a:noFill/>
                          </a:ln>
                          <a:solidFill>
                            <a:srgbClr val="000000"/>
                          </a:solidFill>
                          <a:effectLst/>
                          <a:latin typeface="ＭＳ Ｐゴシック" charset="-128"/>
                          <a:ea typeface="ＭＳ Ｐゴシック" charset="-128"/>
                        </a:rPr>
                        <a:t>３</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115</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113</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D008</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インスリン（</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IRI</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120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118</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サイロキシン（</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T</a:t>
                      </a:r>
                      <a:r>
                        <a:rPr kumimoji="0" lang="ja-JP" altLang="en-US" sz="1600" b="0" i="0" u="none" strike="noStrike" cap="none" normalizeH="0" baseline="-25000" smtClean="0">
                          <a:ln>
                            <a:noFill/>
                          </a:ln>
                          <a:solidFill>
                            <a:srgbClr val="000000"/>
                          </a:solidFill>
                          <a:effectLst/>
                          <a:latin typeface="ＭＳ Ｐゴシック" charset="-128"/>
                          <a:ea typeface="ＭＳ Ｐゴシック" charset="-128"/>
                        </a:rPr>
                        <a:t>４</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286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D008</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11</a:t>
                      </a:r>
                    </a:p>
                  </a:txBody>
                  <a:tcPr marL="9525" marR="9525" marT="9525"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C-</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ペプチド（</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CPR</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125</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123</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（旧名称：</a:t>
                      </a:r>
                      <a:r>
                        <a:rPr kumimoji="0" lang="en-US" altLang="zh-CN" sz="1600" b="0" i="0" u="none" strike="noStrike" cap="none" normalizeH="0" baseline="0" smtClean="0">
                          <a:ln>
                            <a:noFill/>
                          </a:ln>
                          <a:solidFill>
                            <a:srgbClr val="000000"/>
                          </a:solidFill>
                          <a:effectLst/>
                          <a:latin typeface="ＭＳ Ｐゴシック" charset="-128"/>
                          <a:ea typeface="ＭＳ Ｐゴシック" charset="-128"/>
                        </a:rPr>
                        <a:t>C-</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ペプタイド</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a:t>
                      </a:r>
                      <a:r>
                        <a:rPr kumimoji="0" lang="en-US" altLang="zh-CN" sz="1600" b="0" i="0" u="none" strike="noStrike" cap="none" normalizeH="0" baseline="0" smtClean="0">
                          <a:ln>
                            <a:noFill/>
                          </a:ln>
                          <a:solidFill>
                            <a:srgbClr val="000000"/>
                          </a:solidFill>
                          <a:effectLst/>
                          <a:latin typeface="ＭＳ Ｐゴシック" charset="-128"/>
                          <a:ea typeface="ＭＳ Ｐゴシック" charset="-128"/>
                        </a:rPr>
                        <a:t>CPR</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D008</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アルドステロン</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140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137</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D008</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ＭＳ Ｐゴシック" charset="-128"/>
                          <a:ea typeface="ＭＳ Ｐゴシック" charset="-128"/>
                        </a:rPr>
                        <a:t>遊離</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サイロキシン</a:t>
                      </a:r>
                      <a:r>
                        <a:rPr kumimoji="0" lang="zh-TW" altLang="en-US" sz="1600" b="0" i="0" u="none" strike="noStrike" cap="none" normalizeH="0" baseline="0" smtClean="0">
                          <a:ln>
                            <a:noFill/>
                          </a:ln>
                          <a:solidFill>
                            <a:srgbClr val="000000"/>
                          </a:solidFill>
                          <a:effectLst/>
                          <a:latin typeface="ＭＳ Ｐゴシック" charset="-128"/>
                          <a:ea typeface="ＭＳ Ｐゴシック" charset="-128"/>
                        </a:rPr>
                        <a:t>（</a:t>
                      </a:r>
                      <a:r>
                        <a:rPr kumimoji="0" lang="en-US" altLang="zh-TW" sz="1600" b="0" i="0" u="none" strike="noStrike" cap="none" normalizeH="0" baseline="0" smtClean="0">
                          <a:ln>
                            <a:noFill/>
                          </a:ln>
                          <a:solidFill>
                            <a:srgbClr val="000000"/>
                          </a:solidFill>
                          <a:effectLst/>
                          <a:latin typeface="ＭＳ Ｐゴシック" charset="-128"/>
                          <a:ea typeface="ＭＳ Ｐゴシック" charset="-128"/>
                        </a:rPr>
                        <a:t>FT</a:t>
                      </a:r>
                      <a:r>
                        <a:rPr kumimoji="0" lang="zh-TW" altLang="en-US" sz="1600" b="0" i="0" u="none" strike="noStrike" cap="none" normalizeH="0" baseline="-25000" smtClean="0">
                          <a:ln>
                            <a:noFill/>
                          </a:ln>
                          <a:solidFill>
                            <a:srgbClr val="000000"/>
                          </a:solidFill>
                          <a:effectLst/>
                          <a:latin typeface="ＭＳ Ｐゴシック" charset="-128"/>
                          <a:ea typeface="ＭＳ Ｐゴシック" charset="-128"/>
                        </a:rPr>
                        <a:t>４</a:t>
                      </a:r>
                      <a:r>
                        <a:rPr kumimoji="0" lang="zh-TW"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140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140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サイロキシン</a:t>
                      </a:r>
                      <a:r>
                        <a:rPr kumimoji="0" lang="zh-TW" altLang="en-US" sz="1600" b="0" i="0" u="none" strike="noStrike" cap="none" normalizeH="0" baseline="0" smtClean="0">
                          <a:ln>
                            <a:noFill/>
                          </a:ln>
                          <a:solidFill>
                            <a:srgbClr val="000000"/>
                          </a:solidFill>
                          <a:effectLst/>
                          <a:latin typeface="ＭＳ Ｐゴシック" charset="-128"/>
                          <a:ea typeface="ＭＳ Ｐゴシック" charset="-128"/>
                        </a:rPr>
                        <a:t>結合</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グロブリン</a:t>
                      </a:r>
                      <a:r>
                        <a:rPr kumimoji="0" lang="zh-TW" altLang="en-US" sz="1600" b="0" i="0" u="none" strike="noStrike" cap="none" normalizeH="0" baseline="0" smtClean="0">
                          <a:ln>
                            <a:noFill/>
                          </a:ln>
                          <a:solidFill>
                            <a:srgbClr val="000000"/>
                          </a:solidFill>
                          <a:effectLst/>
                          <a:latin typeface="ＭＳ Ｐゴシック" charset="-128"/>
                          <a:ea typeface="ＭＳ Ｐゴシック" charset="-128"/>
                        </a:rPr>
                        <a:t>（</a:t>
                      </a:r>
                      <a:r>
                        <a:rPr kumimoji="0" lang="en-US" altLang="zh-TW" sz="1600" b="0" i="0" u="none" strike="noStrike" cap="none" normalizeH="0" baseline="0" smtClean="0">
                          <a:ln>
                            <a:noFill/>
                          </a:ln>
                          <a:solidFill>
                            <a:srgbClr val="000000"/>
                          </a:solidFill>
                          <a:effectLst/>
                          <a:latin typeface="ＭＳ Ｐゴシック" charset="-128"/>
                          <a:ea typeface="ＭＳ Ｐゴシック" charset="-128"/>
                        </a:rPr>
                        <a:t>TBG</a:t>
                      </a:r>
                      <a:r>
                        <a:rPr kumimoji="0" lang="zh-TW"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（旧名称：</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サイロキシン</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結合蛋白（</a:t>
                      </a:r>
                      <a:r>
                        <a:rPr kumimoji="0" lang="en-US" altLang="zh-CN" sz="1600" b="0" i="0" u="none" strike="noStrike" cap="none" normalizeH="0" baseline="0" smtClean="0">
                          <a:ln>
                            <a:noFill/>
                          </a:ln>
                          <a:solidFill>
                            <a:srgbClr val="000000"/>
                          </a:solidFill>
                          <a:effectLst/>
                          <a:latin typeface="ＭＳ Ｐゴシック" charset="-128"/>
                          <a:ea typeface="ＭＳ Ｐゴシック" charset="-128"/>
                        </a:rPr>
                        <a:t>TBG</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ＭＳ Ｐゴシック" charset="-128"/>
                          <a:ea typeface="ＭＳ Ｐゴシック" charset="-128"/>
                        </a:rPr>
                        <a:t>遊離</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トリヨードサイロニン</a:t>
                      </a:r>
                      <a:r>
                        <a:rPr kumimoji="0" lang="zh-TW" altLang="en-US" sz="1600" b="0" i="0" u="none" strike="noStrike" cap="none" normalizeH="0" baseline="0" smtClean="0">
                          <a:ln>
                            <a:noFill/>
                          </a:ln>
                          <a:solidFill>
                            <a:srgbClr val="000000"/>
                          </a:solidFill>
                          <a:effectLst/>
                          <a:latin typeface="ＭＳ Ｐゴシック" charset="-128"/>
                          <a:ea typeface="ＭＳ Ｐゴシック" charset="-128"/>
                        </a:rPr>
                        <a:t>（</a:t>
                      </a:r>
                      <a:r>
                        <a:rPr kumimoji="0" lang="en-US" altLang="zh-TW" sz="1600" b="0" i="0" u="none" strike="noStrike" cap="none" normalizeH="0" baseline="0" smtClean="0">
                          <a:ln>
                            <a:noFill/>
                          </a:ln>
                          <a:solidFill>
                            <a:srgbClr val="000000"/>
                          </a:solidFill>
                          <a:effectLst/>
                          <a:latin typeface="ＭＳ Ｐゴシック" charset="-128"/>
                          <a:ea typeface="ＭＳ Ｐゴシック" charset="-128"/>
                        </a:rPr>
                        <a:t>FT</a:t>
                      </a:r>
                      <a:r>
                        <a:rPr kumimoji="0" lang="zh-TW" altLang="en-US" sz="1600" b="0" i="0" u="none" strike="noStrike" cap="none" normalizeH="0" baseline="-25000" smtClean="0">
                          <a:ln>
                            <a:noFill/>
                          </a:ln>
                          <a:solidFill>
                            <a:srgbClr val="000000"/>
                          </a:solidFill>
                          <a:effectLst/>
                          <a:latin typeface="ＭＳ Ｐゴシック" charset="-128"/>
                          <a:ea typeface="ＭＳ Ｐゴシック" charset="-128"/>
                        </a:rPr>
                        <a:t>３</a:t>
                      </a:r>
                      <a:r>
                        <a:rPr kumimoji="0" lang="zh-TW"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D009</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癌胎児性抗原（</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CEA</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115</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113</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D009</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3</a:t>
                      </a:r>
                    </a:p>
                  </a:txBody>
                  <a:tcPr marL="9525" marR="9525" marT="9525"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altLang="ja-JP" sz="1600" b="0" i="0" u="none" strike="noStrike" cap="none" normalizeH="0" baseline="0" smtClean="0">
                          <a:ln>
                            <a:noFill/>
                          </a:ln>
                          <a:solidFill>
                            <a:srgbClr val="000000"/>
                          </a:solidFill>
                          <a:effectLst/>
                          <a:latin typeface="ＭＳ Ｐゴシック" charset="-128"/>
                          <a:ea typeface="ＭＳ Ｐゴシック" charset="-128"/>
                        </a:rPr>
                        <a:t>α-</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フェトプロテイン（</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AFP)</a:t>
                      </a:r>
                    </a:p>
                  </a:txBody>
                  <a:tcPr marL="9525" marR="9525" marT="9525"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115</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115</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8613">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D009</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CA</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１９－９</a:t>
                      </a:r>
                      <a:endParaRPr kumimoji="0" lang="en-US" altLang="ja-JP" sz="1600" b="0" i="0" u="none" strike="noStrike" cap="none" normalizeH="0" baseline="0" smtClean="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140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140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ＭＳ Ｐゴシック" charset="-128"/>
                          <a:ea typeface="ＭＳ Ｐゴシック" charset="-128"/>
                        </a:rPr>
                        <a:t>前立腺特異抗原（</a:t>
                      </a:r>
                      <a:r>
                        <a:rPr kumimoji="0" lang="en-US" altLang="zh-TW" sz="1600" b="0" i="0" u="none" strike="noStrike" cap="none" normalizeH="0" baseline="0" smtClean="0">
                          <a:ln>
                            <a:noFill/>
                          </a:ln>
                          <a:solidFill>
                            <a:srgbClr val="000000"/>
                          </a:solidFill>
                          <a:effectLst/>
                          <a:latin typeface="ＭＳ Ｐゴシック" charset="-128"/>
                          <a:ea typeface="ＭＳ Ｐゴシック" charset="-128"/>
                        </a:rPr>
                        <a:t>PSA</a:t>
                      </a:r>
                      <a:r>
                        <a:rPr kumimoji="0" lang="zh-TW"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（旧名称：</a:t>
                      </a:r>
                      <a:r>
                        <a:rPr kumimoji="0" lang="en-US" altLang="zh-CN" sz="1600" b="0" i="0" u="none" strike="noStrike" cap="none" normalizeH="0" baseline="0" smtClean="0">
                          <a:ln>
                            <a:noFill/>
                          </a:ln>
                          <a:solidFill>
                            <a:srgbClr val="000000"/>
                          </a:solidFill>
                          <a:effectLst/>
                          <a:latin typeface="ＭＳ Ｐゴシック" charset="-128"/>
                          <a:ea typeface="ＭＳ Ｐゴシック" charset="-128"/>
                        </a:rPr>
                        <a:t>PSA </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D009</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8</a:t>
                      </a:r>
                    </a:p>
                  </a:txBody>
                  <a:tcPr marL="9525" marR="9525" marT="9525"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CA</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１２５</a:t>
                      </a:r>
                      <a:endParaRPr kumimoji="0" lang="en-US" altLang="ja-JP" sz="1600" b="0" i="0" u="none" strike="noStrike" cap="none" normalizeH="0" baseline="0" smtClean="0">
                        <a:ln>
                          <a:noFill/>
                        </a:ln>
                        <a:solidFill>
                          <a:srgbClr val="000000"/>
                        </a:solidFill>
                        <a:effectLst/>
                        <a:latin typeface="ＭＳ Ｐゴシック" charset="-128"/>
                        <a:ea typeface="ＭＳ Ｐゴシック" charset="-128"/>
                      </a:endParaRPr>
                    </a:p>
                  </a:txBody>
                  <a:tcPr marL="9525" marR="9525" marT="9525"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160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160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8613"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098E4920-18EF-468D-A018-1F7C52473B15}" type="slidenum">
              <a:rPr lang="en-US" altLang="ja-JP" sz="1400">
                <a:solidFill>
                  <a:srgbClr val="000000"/>
                </a:solidFill>
              </a:rPr>
              <a:pPr algn="r"/>
              <a:t>75</a:t>
            </a:fld>
            <a:endParaRPr lang="en-US" altLang="ja-JP" sz="1400">
              <a:solidFill>
                <a:srgbClr val="000000"/>
              </a:solidFill>
            </a:endParaRPr>
          </a:p>
        </p:txBody>
      </p:sp>
    </p:spTree>
    <p:extLst>
      <p:ext uri="{BB962C8B-B14F-4D97-AF65-F5344CB8AC3E}">
        <p14:creationId xmlns:p14="http://schemas.microsoft.com/office/powerpoint/2010/main" xmlns="" val="25009147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80" name="Group 148"/>
          <p:cNvGraphicFramePr>
            <a:graphicFrameLocks noGrp="1"/>
          </p:cNvGraphicFramePr>
          <p:nvPr/>
        </p:nvGraphicFramePr>
        <p:xfrm>
          <a:off x="88900" y="222250"/>
          <a:ext cx="8947150" cy="6197600"/>
        </p:xfrm>
        <a:graphic>
          <a:graphicData uri="http://schemas.openxmlformats.org/drawingml/2006/table">
            <a:tbl>
              <a:tblPr/>
              <a:tblGrid>
                <a:gridCol w="939800"/>
                <a:gridCol w="3033713"/>
                <a:gridCol w="407987"/>
                <a:gridCol w="233363"/>
                <a:gridCol w="406400"/>
                <a:gridCol w="3925887"/>
              </a:tblGrid>
              <a:tr h="32385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00"/>
                          </a:solidFill>
                          <a:effectLst/>
                          <a:latin typeface="ＭＳ Ｐゴシック" charset="-128"/>
                          <a:ea typeface="ＭＳ Ｐゴシック" charset="-128"/>
                        </a:rPr>
                        <a:t>免疫学的検査</a:t>
                      </a:r>
                    </a:p>
                  </a:txBody>
                  <a:tcPr marL="9037" marR="9037" marT="9037"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2385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000000"/>
                          </a:solidFill>
                          <a:effectLst/>
                          <a:latin typeface="ＭＳ Ｐゴシック" charset="-128"/>
                          <a:ea typeface="ＭＳ Ｐゴシック"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2385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kumimoji="1" lang="ja-JP" altLang="en-US"/>
                    </a:p>
                  </a:txBody>
                  <a:tcPr/>
                </a:tc>
              </a:tr>
              <a:tr h="323850">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D012</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抗ストレプトリジン</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O</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ASO</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15</a:t>
                      </a:r>
                    </a:p>
                  </a:txBody>
                  <a:tcPr marL="9525" marR="9525" marT="9525" marB="0"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15</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（旧名称：抗</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ストレプトリジン</a:t>
                      </a:r>
                      <a:r>
                        <a:rPr kumimoji="0" lang="en-US" altLang="zh-CN" sz="1600" b="0" i="0" u="none" strike="noStrike" cap="none" normalizeH="0" baseline="0" smtClean="0">
                          <a:ln>
                            <a:noFill/>
                          </a:ln>
                          <a:solidFill>
                            <a:srgbClr val="000000"/>
                          </a:solidFill>
                          <a:effectLst/>
                          <a:latin typeface="ＭＳ Ｐゴシック" charset="-128"/>
                          <a:ea typeface="ＭＳ Ｐゴシック" charset="-128"/>
                        </a:rPr>
                        <a:t>O</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価（</a:t>
                      </a:r>
                      <a:r>
                        <a:rPr kumimoji="0" lang="en-US" altLang="zh-CN" sz="1600" b="0" i="0" u="none" strike="noStrike" cap="none" normalizeH="0" baseline="0" smtClean="0">
                          <a:ln>
                            <a:noFill/>
                          </a:ln>
                          <a:solidFill>
                            <a:srgbClr val="000000"/>
                          </a:solidFill>
                          <a:effectLst/>
                          <a:latin typeface="ＭＳ Ｐゴシック" charset="-128"/>
                          <a:ea typeface="ＭＳ Ｐゴシック" charset="-128"/>
                        </a:rPr>
                        <a:t>ASO</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価））</a:t>
                      </a:r>
                      <a:endParaRPr kumimoji="0" lang="en-US" altLang="zh-CN" sz="1600" b="0" i="0" u="none" strike="noStrike" cap="none" normalizeH="0" baseline="0" smtClean="0">
                        <a:ln>
                          <a:noFill/>
                        </a:ln>
                        <a:solidFill>
                          <a:srgbClr val="000000"/>
                        </a:solidFill>
                        <a:effectLst/>
                        <a:latin typeface="ＭＳ Ｐゴシック" charset="-128"/>
                        <a:ea typeface="ＭＳ Ｐゴシック"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（項目分割）</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抗ストレプトリジン</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O</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ASO</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6830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抗ストレプトリジン</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O</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ASO</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238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D013</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HB</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ｓ抗原定性・半定量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29</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29</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（旧名称：</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HB</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ｓ抗原（定性・半定量）</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D013</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HB</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ｓ抗体定性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32</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32</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（旧名称：</a:t>
                      </a:r>
                      <a:r>
                        <a:rPr kumimoji="0" lang="en-US" altLang="zh-CN" sz="1600" b="0" i="0" u="none" strike="noStrike" cap="none" normalizeH="0" baseline="0" smtClean="0">
                          <a:ln>
                            <a:noFill/>
                          </a:ln>
                          <a:solidFill>
                            <a:srgbClr val="000000"/>
                          </a:solidFill>
                          <a:effectLst/>
                          <a:latin typeface="ＭＳ Ｐゴシック" charset="-128"/>
                          <a:ea typeface="ＭＳ Ｐゴシック" charset="-128"/>
                        </a:rPr>
                        <a:t>HB</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ｓ抗体価（半定量））</a:t>
                      </a:r>
                      <a:endParaRPr kumimoji="0" lang="en-US" altLang="zh-CN" sz="1600" b="0" i="0" u="none" strike="noStrike" cap="none" normalizeH="0" baseline="0" smtClean="0">
                        <a:ln>
                          <a:noFill/>
                        </a:ln>
                        <a:solidFill>
                          <a:srgbClr val="000000"/>
                        </a:solidFill>
                        <a:effectLst/>
                        <a:latin typeface="ＭＳ Ｐゴシック" charset="-128"/>
                        <a:ea typeface="ＭＳ Ｐゴシック" charset="-128"/>
                      </a:endParaRPr>
                    </a:p>
                    <a:p>
                      <a:pPr marL="0" marR="0" lvl="0" indent="0" algn="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（項目分割）</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HB</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ｓ抗体半定量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23850">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D013</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HBe</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抗原</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110</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HBe</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抗体</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（旧名称：</a:t>
                      </a:r>
                      <a:r>
                        <a:rPr kumimoji="0" lang="en-US" altLang="zh-CN" sz="1600" b="0" i="0" u="none" strike="noStrike" cap="none" normalizeH="0" baseline="0" smtClean="0">
                          <a:ln>
                            <a:noFill/>
                          </a:ln>
                          <a:solidFill>
                            <a:srgbClr val="000000"/>
                          </a:solidFill>
                          <a:effectLst/>
                          <a:latin typeface="ＭＳ Ｐゴシック" charset="-128"/>
                          <a:ea typeface="ＭＳ Ｐゴシック" charset="-128"/>
                        </a:rPr>
                        <a:t>HBe</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抗体価）</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D013</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HCV</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抗体定性・定量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120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120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（旧名称：</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HCV</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抗体価（定性・定量））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D013</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HB</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ｃ抗体半定量・定量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150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150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（旧名称：</a:t>
                      </a:r>
                      <a:r>
                        <a:rPr kumimoji="0" lang="en-US" altLang="zh-CN" sz="1600" b="0" i="0" u="none" strike="noStrike" cap="none" normalizeH="0" baseline="0" smtClean="0">
                          <a:ln>
                            <a:noFill/>
                          </a:ln>
                          <a:solidFill>
                            <a:srgbClr val="000000"/>
                          </a:solidFill>
                          <a:effectLst/>
                          <a:latin typeface="ＭＳ Ｐゴシック" charset="-128"/>
                          <a:ea typeface="ＭＳ Ｐゴシック" charset="-128"/>
                        </a:rPr>
                        <a:t>HB</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ｃ抗体価）</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D014</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抗サイログロブリン抗体半定量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37</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37</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（旧名称：</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サイロイドテスト</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ＭＳ Ｐゴシック" charset="-128"/>
                          <a:ea typeface="ＭＳ Ｐゴシック" charset="-128"/>
                        </a:rPr>
                        <a:t>抗甲状腺マイクロゾーム抗体半定量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（旧名称：</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マイクロゾームテスト</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D014</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抗核抗体（蛍光抗体法を除く）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（旧名称：抗核抗体価（蛍光抗体法を除く））</a:t>
                      </a:r>
                    </a:p>
                  </a:txBody>
                  <a:tcPr marL="9525" marR="9525" marT="9525"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3850">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D014</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抗核抗体（蛍光抗体法）定性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115</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113</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（旧名称：抗核抗体価（蛍光抗体法））</a:t>
                      </a:r>
                      <a:endParaRPr kumimoji="0" lang="en-US" altLang="zh-CN" sz="1600" b="0" i="0" u="none" strike="noStrike" cap="none" normalizeH="0" baseline="0" dirty="0" smtClean="0">
                        <a:ln>
                          <a:noFill/>
                        </a:ln>
                        <a:solidFill>
                          <a:srgbClr val="000000"/>
                        </a:solidFill>
                        <a:effectLst/>
                        <a:latin typeface="ＭＳ Ｐゴシック" charset="-128"/>
                        <a:ea typeface="ＭＳ Ｐゴシック" charset="-128"/>
                      </a:endParaRPr>
                    </a:p>
                    <a:p>
                      <a:pPr marL="0" marR="0" lvl="0" indent="0" algn="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rPr>
                        <a:t>（項目分割）</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抗核抗体（蛍光抗体法）半定量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2385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抗核抗体（蛍光抗体法）定量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149621"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7487E4B6-78AD-4961-996C-34E653A67A8D}" type="slidenum">
              <a:rPr lang="en-US" altLang="ja-JP" sz="1400">
                <a:solidFill>
                  <a:srgbClr val="000000"/>
                </a:solidFill>
              </a:rPr>
              <a:pPr algn="r"/>
              <a:t>76</a:t>
            </a:fld>
            <a:endParaRPr lang="en-US" altLang="ja-JP" sz="1400">
              <a:solidFill>
                <a:srgbClr val="000000"/>
              </a:solidFill>
            </a:endParaRPr>
          </a:p>
        </p:txBody>
      </p:sp>
    </p:spTree>
    <p:extLst>
      <p:ext uri="{BB962C8B-B14F-4D97-AF65-F5344CB8AC3E}">
        <p14:creationId xmlns:p14="http://schemas.microsoft.com/office/powerpoint/2010/main" xmlns="" val="7937938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68" name="Group 112"/>
          <p:cNvGraphicFramePr>
            <a:graphicFrameLocks noGrp="1"/>
          </p:cNvGraphicFramePr>
          <p:nvPr>
            <p:extLst>
              <p:ext uri="{D42A27DB-BD31-4B8C-83A1-F6EECF244321}">
                <p14:modId xmlns:p14="http://schemas.microsoft.com/office/powerpoint/2010/main" xmlns="" val="3720538224"/>
              </p:ext>
            </p:extLst>
          </p:nvPr>
        </p:nvGraphicFramePr>
        <p:xfrm>
          <a:off x="88900" y="193675"/>
          <a:ext cx="8947150" cy="5905507"/>
        </p:xfrm>
        <a:graphic>
          <a:graphicData uri="http://schemas.openxmlformats.org/drawingml/2006/table">
            <a:tbl>
              <a:tblPr/>
              <a:tblGrid>
                <a:gridCol w="939800"/>
                <a:gridCol w="3033713"/>
                <a:gridCol w="407987"/>
                <a:gridCol w="233363"/>
                <a:gridCol w="406400"/>
                <a:gridCol w="3925887"/>
              </a:tblGrid>
              <a:tr h="346075">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00"/>
                          </a:solidFill>
                          <a:effectLst/>
                          <a:latin typeface="ＭＳ Ｐゴシック" charset="-128"/>
                          <a:ea typeface="ＭＳ Ｐゴシック" charset="-128"/>
                        </a:rPr>
                        <a:t>免疫学的検査</a:t>
                      </a:r>
                      <a:endParaRPr kumimoji="0" lang="ja-JP" altLang="en-US" sz="1800" b="0" i="0" u="none" strike="noStrike" cap="none" normalizeH="0" baseline="0" dirty="0" smtClean="0">
                        <a:ln>
                          <a:noFill/>
                        </a:ln>
                        <a:solidFill>
                          <a:srgbClr val="000000"/>
                        </a:solidFill>
                        <a:effectLst/>
                        <a:latin typeface="ＭＳ Ｐゴシック" charset="-128"/>
                        <a:ea typeface="ＭＳ Ｐゴシック" charset="-128"/>
                      </a:endParaRPr>
                    </a:p>
                  </a:txBody>
                  <a:tcPr marL="9037" marR="9037" marT="9037"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607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000000"/>
                          </a:solidFill>
                          <a:effectLst/>
                          <a:latin typeface="ＭＳ Ｐゴシック" charset="-128"/>
                          <a:ea typeface="ＭＳ Ｐゴシック"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46075">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kumimoji="1" lang="ja-JP" altLang="en-US"/>
                    </a:p>
                  </a:txBody>
                  <a:tcPr/>
                </a:tc>
              </a:tr>
              <a:tr h="347663">
                <a:tc row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D014</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SS-B/La</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抗体定性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170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167</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（旧名称：抗</a:t>
                      </a:r>
                      <a:r>
                        <a:rPr kumimoji="0" lang="en-US" altLang="zh-CN" sz="1600" b="0" i="0" u="none" strike="noStrike" cap="none" normalizeH="0" baseline="0" smtClean="0">
                          <a:ln>
                            <a:noFill/>
                          </a:ln>
                          <a:solidFill>
                            <a:srgbClr val="000000"/>
                          </a:solidFill>
                          <a:effectLst/>
                          <a:latin typeface="ＭＳ Ｐゴシック" charset="-128"/>
                          <a:ea typeface="ＭＳ Ｐゴシック" charset="-128"/>
                        </a:rPr>
                        <a:t>SS-B/La</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抗体）（項目分割）</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SS-B/La</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抗体半定量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4766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SS-B/La</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抗体定量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4766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Sm</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抗体定性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（旧名称：抗</a:t>
                      </a:r>
                      <a:r>
                        <a:rPr kumimoji="0" lang="en-US" altLang="zh-CN" sz="1600" b="0" i="0" u="none" strike="noStrike" cap="none" normalizeH="0" baseline="0" smtClean="0">
                          <a:ln>
                            <a:noFill/>
                          </a:ln>
                          <a:solidFill>
                            <a:srgbClr val="000000"/>
                          </a:solidFill>
                          <a:effectLst/>
                          <a:latin typeface="ＭＳ Ｐゴシック" charset="-128"/>
                          <a:ea typeface="ＭＳ Ｐゴシック" charset="-128"/>
                        </a:rPr>
                        <a:t>Sm</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抗体）（項目分割）</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Sm</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抗体半定量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4766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Sm</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抗体定量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47663">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D014</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DNA</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抗体定性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180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178</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（旧名称：抗</a:t>
                      </a:r>
                      <a:r>
                        <a:rPr kumimoji="0" lang="en-US" altLang="zh-CN" sz="1600" b="0" i="0" u="none" strike="noStrike" cap="none" normalizeH="0" baseline="0" smtClean="0">
                          <a:ln>
                            <a:noFill/>
                          </a:ln>
                          <a:solidFill>
                            <a:srgbClr val="000000"/>
                          </a:solidFill>
                          <a:effectLst/>
                          <a:latin typeface="ＭＳ Ｐゴシック" charset="-128"/>
                          <a:ea typeface="ＭＳ Ｐゴシック" charset="-128"/>
                        </a:rPr>
                        <a:t>DNA</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抗体価）（項目分割））</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DNA</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抗体定量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47663">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D014</a:t>
                      </a:r>
                      <a:r>
                        <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rPr>
                        <a:t>15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抗ミトコンドリア抗体定性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210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206</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（旧名称：抗</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ミトコンドリア</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抗体）（項目分割））</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抗ミトコンドリア抗体定量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47663">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D015</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C</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反応性蛋白（</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CRP</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16</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16</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C</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反応性蛋白（</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CRP</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47663">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D015</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ＭＳ Ｐゴシック" charset="-128"/>
                          <a:ea typeface="ＭＳ Ｐゴシック" charset="-128"/>
                        </a:rPr>
                        <a:t>非特異的</a:t>
                      </a:r>
                      <a:r>
                        <a:rPr kumimoji="0" lang="en-US" altLang="zh-TW" sz="1600" b="0" i="0" u="none" strike="noStrike" cap="none" normalizeH="0" baseline="0" smtClean="0">
                          <a:ln>
                            <a:noFill/>
                          </a:ln>
                          <a:solidFill>
                            <a:srgbClr val="000000"/>
                          </a:solidFill>
                          <a:effectLst/>
                          <a:latin typeface="ＭＳ Ｐゴシック" charset="-128"/>
                          <a:ea typeface="ＭＳ Ｐゴシック" charset="-128"/>
                        </a:rPr>
                        <a:t>IgE</a:t>
                      </a:r>
                      <a:r>
                        <a:rPr kumimoji="0" lang="zh-TW" altLang="en-US" sz="1600" b="0" i="0" u="none" strike="noStrike" cap="none" normalizeH="0" baseline="0" smtClean="0">
                          <a:ln>
                            <a:noFill/>
                          </a:ln>
                          <a:solidFill>
                            <a:srgbClr val="000000"/>
                          </a:solidFill>
                          <a:effectLst/>
                          <a:latin typeface="ＭＳ Ｐゴシック" charset="-128"/>
                          <a:ea typeface="ＭＳ Ｐゴシック" charset="-128"/>
                        </a:rPr>
                        <a:t>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100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100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（旧名称：非特異的</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IgE</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）（項目分割）</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ＭＳ Ｐゴシック" charset="-128"/>
                          <a:ea typeface="ＭＳ Ｐゴシック" charset="-128"/>
                        </a:rPr>
                        <a:t>非特異的</a:t>
                      </a:r>
                      <a:r>
                        <a:rPr kumimoji="0" lang="en-US" altLang="zh-TW" sz="1600" b="0" i="0" u="none" strike="noStrike" cap="none" normalizeH="0" baseline="0" smtClean="0">
                          <a:ln>
                            <a:noFill/>
                          </a:ln>
                          <a:solidFill>
                            <a:srgbClr val="000000"/>
                          </a:solidFill>
                          <a:effectLst/>
                          <a:latin typeface="ＭＳ Ｐゴシック" charset="-128"/>
                          <a:ea typeface="ＭＳ Ｐゴシック" charset="-128"/>
                        </a:rPr>
                        <a:t>IgE</a:t>
                      </a:r>
                      <a:r>
                        <a:rPr kumimoji="0" lang="zh-TW" altLang="en-US" sz="1600" b="0" i="0" u="none" strike="noStrike" cap="none" normalizeH="0" baseline="0" smtClean="0">
                          <a:ln>
                            <a:noFill/>
                          </a:ln>
                          <a:solidFill>
                            <a:srgbClr val="000000"/>
                          </a:solidFill>
                          <a:effectLst/>
                          <a:latin typeface="ＭＳ Ｐゴシック" charset="-128"/>
                          <a:ea typeface="ＭＳ Ｐゴシック" charset="-128"/>
                        </a:rPr>
                        <a:t>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150613"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8E483AD6-FC8B-4E82-A67C-F01E9F0939BD}" type="slidenum">
              <a:rPr lang="en-US" altLang="ja-JP" sz="1400">
                <a:solidFill>
                  <a:srgbClr val="000000"/>
                </a:solidFill>
              </a:rPr>
              <a:pPr algn="r"/>
              <a:t>77</a:t>
            </a:fld>
            <a:endParaRPr lang="en-US" altLang="ja-JP" sz="1400">
              <a:solidFill>
                <a:srgbClr val="000000"/>
              </a:solidFill>
            </a:endParaRPr>
          </a:p>
        </p:txBody>
      </p:sp>
    </p:spTree>
    <p:extLst>
      <p:ext uri="{BB962C8B-B14F-4D97-AF65-F5344CB8AC3E}">
        <p14:creationId xmlns:p14="http://schemas.microsoft.com/office/powerpoint/2010/main" xmlns="" val="40652442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602" name="Group 146"/>
          <p:cNvGraphicFramePr>
            <a:graphicFrameLocks noGrp="1"/>
          </p:cNvGraphicFramePr>
          <p:nvPr/>
        </p:nvGraphicFramePr>
        <p:xfrm>
          <a:off x="88900" y="212725"/>
          <a:ext cx="8947150" cy="6461125"/>
        </p:xfrm>
        <a:graphic>
          <a:graphicData uri="http://schemas.openxmlformats.org/drawingml/2006/table">
            <a:tbl>
              <a:tblPr/>
              <a:tblGrid>
                <a:gridCol w="941388"/>
                <a:gridCol w="3035300"/>
                <a:gridCol w="406400"/>
                <a:gridCol w="233362"/>
                <a:gridCol w="406400"/>
                <a:gridCol w="3924300"/>
              </a:tblGrid>
              <a:tr h="314325">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000000"/>
                          </a:solidFill>
                          <a:effectLst/>
                          <a:latin typeface="ＭＳ Ｐゴシック" charset="-128"/>
                          <a:ea typeface="ＭＳ Ｐゴシック" charset="-128"/>
                        </a:rPr>
                        <a:t>検体検査判断料</a:t>
                      </a:r>
                      <a:r>
                        <a:rPr kumimoji="0" lang="ja-JP" altLang="en-US" sz="1800" b="1" i="0" u="none" strike="noStrike" cap="none" normalizeH="0" baseline="0" smtClean="0">
                          <a:ln>
                            <a:noFill/>
                          </a:ln>
                          <a:solidFill>
                            <a:srgbClr val="000000"/>
                          </a:solidFill>
                          <a:effectLst/>
                          <a:latin typeface="ＭＳ Ｐゴシック" charset="-128"/>
                          <a:ea typeface="ＭＳ Ｐゴシック" charset="-128"/>
                        </a:rPr>
                        <a:t>　</a:t>
                      </a:r>
                      <a:endParaRPr kumimoji="0" lang="zh-CN" altLang="en-US" sz="1800" b="1" i="0" u="none" strike="noStrike" cap="none" normalizeH="0" baseline="0" smtClean="0">
                        <a:ln>
                          <a:noFill/>
                        </a:ln>
                        <a:solidFill>
                          <a:srgbClr val="FF0000"/>
                        </a:solidFill>
                        <a:effectLst/>
                        <a:latin typeface="ＭＳ Ｐゴシック" charset="-128"/>
                        <a:ea typeface="ＭＳ Ｐゴシック" charset="-128"/>
                      </a:endParaRPr>
                    </a:p>
                  </a:txBody>
                  <a:tcPr marL="9037" marR="9037" marT="9037"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1432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000000"/>
                          </a:solidFill>
                          <a:effectLst/>
                          <a:latin typeface="ＭＳ Ｐゴシック" charset="-128"/>
                          <a:ea typeface="ＭＳ Ｐゴシック"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4325">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kumimoji="1" lang="ja-JP" altLang="en-US"/>
                    </a:p>
                  </a:txBody>
                  <a:tcPr/>
                </a:tc>
              </a:tr>
              <a:tr h="314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D026</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尿・糞便等検査判断料</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34</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34</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D026</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血液学的検査判断料</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125</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125</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D026</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生化学的検査（</a:t>
                      </a:r>
                      <a:r>
                        <a:rPr kumimoji="0" lang="en-US" altLang="zh-CN" sz="1600" b="0" i="0" u="none" strike="noStrike" cap="none" normalizeH="0" baseline="0" smtClean="0">
                          <a:ln>
                            <a:noFill/>
                          </a:ln>
                          <a:solidFill>
                            <a:srgbClr val="000000"/>
                          </a:solidFill>
                          <a:effectLst/>
                          <a:latin typeface="ＭＳ Ｐゴシック" charset="-128"/>
                          <a:ea typeface="ＭＳ Ｐゴシック" charset="-128"/>
                        </a:rPr>
                        <a:t>Ⅰ</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）判断料</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144</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144</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D026</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生化学的検査（</a:t>
                      </a:r>
                      <a:r>
                        <a:rPr kumimoji="0" lang="en-US" altLang="zh-CN" sz="1600" b="0" i="0" u="none" strike="noStrike" cap="none" normalizeH="0" baseline="0" smtClean="0">
                          <a:ln>
                            <a:noFill/>
                          </a:ln>
                          <a:solidFill>
                            <a:srgbClr val="000000"/>
                          </a:solidFill>
                          <a:effectLst/>
                          <a:latin typeface="ＭＳ Ｐゴシック" charset="-128"/>
                          <a:ea typeface="ＭＳ Ｐゴシック" charset="-128"/>
                        </a:rPr>
                        <a:t>Ⅱ</a:t>
                      </a: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）判断料</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144</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144</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D026</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免疫学的検査判断料</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144</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144</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D026</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微生物学的検査判断料</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150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150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D026　</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注</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検体検査管理加算（</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Ⅰ</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40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40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ja-JP" altLang="en-US" sz="1600" b="0" i="0" u="none" strike="noStrike" cap="none" normalizeH="0" baseline="0" smtClean="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D026　</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注</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検体検査管理加算（</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Ⅱ</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100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100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D026　</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注</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検体検査管理加算（</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Ⅲ</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300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300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D026　</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注</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検体検査管理加算（</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Ⅳ</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500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500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D026</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注</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charset="-128"/>
                          <a:ea typeface="ＭＳ Ｐゴシック" charset="-128"/>
                        </a:rPr>
                        <a:t>骨髄像診断加算</a:t>
                      </a:r>
                      <a:endParaRPr kumimoji="0" lang="ja-JP" altLang="en-US" sz="1600" b="0" i="0" u="none" strike="noStrike" cap="none" normalizeH="0" baseline="0" smtClean="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ja-JP" sz="1600" b="1" i="0" u="none" strike="noStrike" cap="none" normalizeH="0" baseline="0" smtClean="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240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（新設）新規医療技術の評価</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D027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ＭＳ Ｐゴシック" charset="-128"/>
                          <a:ea typeface="ＭＳ Ｐゴシック" charset="-128"/>
                        </a:rPr>
                        <a:t>基本的検体検査判断料</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604</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604</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800" b="1" i="0" u="none" strike="noStrike" cap="none" normalizeH="0" baseline="0" smtClean="0">
                          <a:ln>
                            <a:noFill/>
                          </a:ln>
                          <a:solidFill>
                            <a:srgbClr val="000000"/>
                          </a:solidFill>
                          <a:effectLst/>
                          <a:latin typeface="ＭＳ Ｐゴシック" charset="-128"/>
                          <a:ea typeface="ＭＳ Ｐゴシック" charset="-128"/>
                        </a:rPr>
                        <a:t>診断穿刺・検体採取料</a:t>
                      </a:r>
                    </a:p>
                  </a:txBody>
                  <a:tcPr marL="9525" marR="9525" marT="9525"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14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Ｄ</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400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血液採取（１日につき）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Ｄ400</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静脈</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13</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ＭＳ Ｐゴシック" charset="-128"/>
                          <a:ea typeface="ＭＳ Ｐゴシック" charset="-128"/>
                        </a:rPr>
                        <a:t>16</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既存技術の再評価</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Ｄ400</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その他</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6</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6</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ＭＳ Ｐゴシック" charset="-128"/>
                          <a:ea typeface="ＭＳ Ｐゴシック" charset="-128"/>
                        </a:rPr>
                        <a:t>Ｄ400</a:t>
                      </a: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注</a:t>
                      </a:r>
                      <a:endParaRPr kumimoji="0" lang="en-US" altLang="ja-JP" sz="1600" b="0" i="0" u="none" strike="noStrike" cap="none" normalizeH="0" baseline="0" smtClean="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６歳未満の乳幼児加算</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14</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ＭＳ Ｐゴシック" charset="-128"/>
                          <a:ea typeface="ＭＳ Ｐゴシック"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ＭＳ Ｐゴシック" charset="-128"/>
                          <a:ea typeface="ＭＳ Ｐゴシック" charset="-128"/>
                        </a:rPr>
                        <a:t>14</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ＭＳ Ｐゴシック" charset="-128"/>
                          <a:ea typeface="ＭＳ Ｐゴシック"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1691"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9D9BE64E-BE97-4385-908E-CF97FA632361}" type="slidenum">
              <a:rPr lang="en-US" altLang="ja-JP" sz="1400">
                <a:solidFill>
                  <a:srgbClr val="000000"/>
                </a:solidFill>
              </a:rPr>
              <a:pPr algn="r"/>
              <a:t>78</a:t>
            </a:fld>
            <a:endParaRPr lang="en-US" altLang="ja-JP" sz="1400">
              <a:solidFill>
                <a:srgbClr val="000000"/>
              </a:solidFill>
            </a:endParaRPr>
          </a:p>
        </p:txBody>
      </p:sp>
    </p:spTree>
    <p:extLst>
      <p:ext uri="{BB962C8B-B14F-4D97-AF65-F5344CB8AC3E}">
        <p14:creationId xmlns:p14="http://schemas.microsoft.com/office/powerpoint/2010/main" xmlns="" val="15112013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ctrTitle" idx="4294967295"/>
          </p:nvPr>
        </p:nvSpPr>
        <p:spPr>
          <a:xfrm>
            <a:off x="684213" y="115888"/>
            <a:ext cx="7772400" cy="647700"/>
          </a:xfrm>
        </p:spPr>
        <p:txBody>
          <a:bodyPr/>
          <a:lstStyle/>
          <a:p>
            <a:r>
              <a:rPr lang="ja-JP" altLang="en-US" sz="2800" smtClean="0">
                <a:ea typeface="HG創英角ｺﾞｼｯｸUB" pitchFamily="49" charset="-128"/>
              </a:rPr>
              <a:t>６．糖尿病透析予防指導の評価</a:t>
            </a:r>
          </a:p>
        </p:txBody>
      </p:sp>
      <p:sp>
        <p:nvSpPr>
          <p:cNvPr id="152578"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52579" name="Rectangle 4"/>
          <p:cNvSpPr>
            <a:spLocks noGrp="1" noChangeArrowheads="1"/>
          </p:cNvSpPr>
          <p:nvPr>
            <p:ph type="subTitle" idx="4294967295"/>
          </p:nvPr>
        </p:nvSpPr>
        <p:spPr>
          <a:xfrm>
            <a:off x="250825" y="2420938"/>
            <a:ext cx="8640763" cy="4248150"/>
          </a:xfrm>
          <a:solidFill>
            <a:srgbClr val="CCFFCC"/>
          </a:solidFill>
          <a:ln>
            <a:solidFill>
              <a:schemeClr val="tx1"/>
            </a:solidFill>
          </a:ln>
        </p:spPr>
        <p:txBody>
          <a:bodyPr/>
          <a:lstStyle/>
          <a:p>
            <a:pPr marL="0" indent="0" fontAlgn="t">
              <a:lnSpc>
                <a:spcPct val="80000"/>
              </a:lnSpc>
              <a:spcBef>
                <a:spcPct val="0"/>
              </a:spcBef>
              <a:buFontTx/>
              <a:buNone/>
            </a:pPr>
            <a:r>
              <a:rPr lang="en-US" altLang="ja-JP" sz="2000" smtClean="0">
                <a:latin typeface="ＭＳ Ｐゴシック" charset="-128"/>
              </a:rPr>
              <a:t>《</a:t>
            </a:r>
            <a:r>
              <a:rPr lang="ja-JP" altLang="en-US" sz="2000" smtClean="0">
                <a:latin typeface="ＭＳ Ｐゴシック" charset="-128"/>
              </a:rPr>
              <a:t>改定内容</a:t>
            </a:r>
            <a:r>
              <a:rPr lang="en-US" altLang="ja-JP" sz="2000" smtClean="0">
                <a:latin typeface="ＭＳ Ｐゴシック" charset="-128"/>
              </a:rPr>
              <a:t>》</a:t>
            </a:r>
          </a:p>
          <a:p>
            <a:pPr marL="0" indent="0" fontAlgn="t">
              <a:lnSpc>
                <a:spcPct val="95000"/>
              </a:lnSpc>
              <a:spcBef>
                <a:spcPct val="0"/>
              </a:spcBef>
              <a:buFontTx/>
              <a:buNone/>
            </a:pPr>
            <a:r>
              <a:rPr lang="en-US" altLang="ja-JP" sz="2000" smtClean="0">
                <a:latin typeface="ＭＳ Ｐゴシック" charset="-128"/>
              </a:rPr>
              <a:t>   </a:t>
            </a:r>
            <a:r>
              <a:rPr lang="ja-JP" altLang="en-US" sz="2000" smtClean="0">
                <a:latin typeface="ＭＳ Ｐゴシック" charset="-128"/>
              </a:rPr>
              <a:t>糖尿病透析予防指導管理料：</a:t>
            </a:r>
            <a:r>
              <a:rPr lang="ja-JP" altLang="en-US" sz="2000" smtClean="0">
                <a:solidFill>
                  <a:srgbClr val="0000FF"/>
                </a:solidFill>
                <a:latin typeface="ＭＳ Ｐゴシック" charset="-128"/>
              </a:rPr>
              <a:t>３５０</a:t>
            </a:r>
            <a:r>
              <a:rPr lang="ja-JP" altLang="en-US" sz="2000" smtClean="0">
                <a:latin typeface="ＭＳ Ｐゴシック" charset="-128"/>
              </a:rPr>
              <a:t>点</a:t>
            </a:r>
            <a:r>
              <a:rPr lang="ja-JP" altLang="en-US" sz="2000" smtClean="0">
                <a:solidFill>
                  <a:srgbClr val="FF0000"/>
                </a:solidFill>
                <a:latin typeface="ＭＳ Ｐゴシック" charset="-128"/>
              </a:rPr>
              <a:t>（新設）</a:t>
            </a:r>
          </a:p>
          <a:p>
            <a:pPr marL="0" indent="0" fontAlgn="t">
              <a:lnSpc>
                <a:spcPct val="95000"/>
              </a:lnSpc>
              <a:spcBef>
                <a:spcPct val="0"/>
              </a:spcBef>
              <a:buFontTx/>
              <a:buNone/>
            </a:pPr>
            <a:r>
              <a:rPr lang="ja-JP" altLang="en-US" sz="1800" smtClean="0">
                <a:latin typeface="ＭＳ Ｐゴシック" charset="-128"/>
              </a:rPr>
              <a:t>［算定要件］</a:t>
            </a:r>
          </a:p>
          <a:p>
            <a:pPr marL="0" indent="0" fontAlgn="t">
              <a:lnSpc>
                <a:spcPct val="95000"/>
              </a:lnSpc>
              <a:spcBef>
                <a:spcPct val="0"/>
              </a:spcBef>
              <a:buFontTx/>
              <a:buNone/>
            </a:pPr>
            <a:r>
              <a:rPr lang="ja-JP" altLang="en-US" sz="1800" smtClean="0">
                <a:latin typeface="ＭＳ Ｐゴシック" charset="-128"/>
              </a:rPr>
              <a:t>　ＨｂＡ</a:t>
            </a:r>
            <a:r>
              <a:rPr lang="ja-JP" altLang="en-US" sz="1800" baseline="-25000" smtClean="0">
                <a:latin typeface="ＭＳ Ｐゴシック" charset="-128"/>
              </a:rPr>
              <a:t>１Ｃ</a:t>
            </a:r>
            <a:r>
              <a:rPr lang="ja-JP" altLang="en-US" sz="1800" smtClean="0">
                <a:latin typeface="ＭＳ Ｐゴシック" charset="-128"/>
              </a:rPr>
              <a:t>が</a:t>
            </a:r>
            <a:r>
              <a:rPr lang="en-US" altLang="ja-JP" sz="1800" smtClean="0">
                <a:latin typeface="ＭＳ Ｐゴシック" charset="-128"/>
              </a:rPr>
              <a:t>6.1</a:t>
            </a:r>
            <a:r>
              <a:rPr lang="ja-JP" altLang="en-US" sz="1800" smtClean="0">
                <a:latin typeface="ＭＳ Ｐゴシック" charset="-128"/>
              </a:rPr>
              <a:t>％（ＪＤＳ値）以上、</a:t>
            </a:r>
            <a:r>
              <a:rPr lang="en-US" altLang="ja-JP" sz="1800" smtClean="0">
                <a:latin typeface="ＭＳ Ｐゴシック" charset="-128"/>
              </a:rPr>
              <a:t>6.5</a:t>
            </a:r>
            <a:r>
              <a:rPr lang="ja-JP" altLang="en-US" sz="1800" smtClean="0">
                <a:latin typeface="ＭＳ Ｐゴシック" charset="-128"/>
              </a:rPr>
              <a:t>％（国際標準値）以上</a:t>
            </a:r>
          </a:p>
          <a:p>
            <a:pPr marL="0" indent="0" fontAlgn="t">
              <a:lnSpc>
                <a:spcPct val="95000"/>
              </a:lnSpc>
              <a:spcBef>
                <a:spcPct val="0"/>
              </a:spcBef>
              <a:buFontTx/>
              <a:buNone/>
            </a:pPr>
            <a:r>
              <a:rPr lang="ja-JP" altLang="en-US" sz="1800" smtClean="0">
                <a:latin typeface="ＭＳ Ｐゴシック" charset="-128"/>
              </a:rPr>
              <a:t>　　　　　　　　　　　　　　　　　または</a:t>
            </a:r>
          </a:p>
          <a:p>
            <a:pPr marL="0" indent="0" fontAlgn="t">
              <a:lnSpc>
                <a:spcPct val="95000"/>
              </a:lnSpc>
              <a:spcBef>
                <a:spcPct val="0"/>
              </a:spcBef>
              <a:buFontTx/>
              <a:buNone/>
            </a:pPr>
            <a:r>
              <a:rPr lang="ja-JP" altLang="en-US" sz="1800" smtClean="0">
                <a:latin typeface="ＭＳ Ｐゴシック" charset="-128"/>
              </a:rPr>
              <a:t>　内服薬やインスリン製剤を使用している外来糖尿病患者であって、糖尿病腎症第２期以上の患者（透析療法を行っている者を除く） 　　 に対し、</a:t>
            </a:r>
          </a:p>
          <a:p>
            <a:pPr marL="0" indent="0" fontAlgn="t">
              <a:lnSpc>
                <a:spcPct val="95000"/>
              </a:lnSpc>
              <a:buFontTx/>
              <a:buNone/>
            </a:pPr>
            <a:r>
              <a:rPr lang="ja-JP" altLang="en-US" sz="1800" smtClean="0">
                <a:solidFill>
                  <a:srgbClr val="0000FF"/>
                </a:solidFill>
                <a:latin typeface="ＭＳ Ｐゴシック" charset="-128"/>
              </a:rPr>
              <a:t>透析予防診療チーム</a:t>
            </a:r>
            <a:r>
              <a:rPr lang="ja-JP" altLang="en-US" sz="1800" smtClean="0">
                <a:latin typeface="ＭＳ Ｐゴシック" charset="-128"/>
              </a:rPr>
              <a:t>が透析予防に係る指導管理を行った場合に算定</a:t>
            </a:r>
          </a:p>
          <a:p>
            <a:pPr marL="0" indent="0" fontAlgn="t">
              <a:lnSpc>
                <a:spcPct val="90000"/>
              </a:lnSpc>
              <a:spcBef>
                <a:spcPct val="0"/>
              </a:spcBef>
              <a:buFontTx/>
              <a:buNone/>
            </a:pPr>
            <a:r>
              <a:rPr lang="ja-JP" altLang="en-US" sz="1800" smtClean="0">
                <a:latin typeface="ＭＳ Ｐゴシック" charset="-128"/>
              </a:rPr>
              <a:t>［施設基準］</a:t>
            </a:r>
          </a:p>
          <a:p>
            <a:pPr marL="0" indent="0" fontAlgn="t">
              <a:lnSpc>
                <a:spcPct val="90000"/>
              </a:lnSpc>
              <a:spcBef>
                <a:spcPct val="0"/>
              </a:spcBef>
              <a:buFontTx/>
              <a:buNone/>
            </a:pPr>
            <a:r>
              <a:rPr lang="ja-JP" altLang="en-US" sz="1800" smtClean="0">
                <a:latin typeface="ＭＳ Ｐゴシック" charset="-128"/>
              </a:rPr>
              <a:t>　①透析予防診療チーム</a:t>
            </a:r>
          </a:p>
          <a:p>
            <a:pPr marL="0" indent="0" fontAlgn="t">
              <a:lnSpc>
                <a:spcPct val="90000"/>
              </a:lnSpc>
              <a:spcBef>
                <a:spcPct val="0"/>
              </a:spcBef>
              <a:buFontTx/>
              <a:buNone/>
            </a:pPr>
            <a:r>
              <a:rPr lang="ja-JP" altLang="en-US" sz="1800" smtClean="0">
                <a:latin typeface="ＭＳ Ｐゴシック" charset="-128"/>
              </a:rPr>
              <a:t>　　   糖尿病指導の経験を有する専任の医師</a:t>
            </a:r>
          </a:p>
          <a:p>
            <a:pPr marL="0" indent="0" fontAlgn="t">
              <a:lnSpc>
                <a:spcPct val="90000"/>
              </a:lnSpc>
              <a:spcBef>
                <a:spcPct val="0"/>
              </a:spcBef>
              <a:buFontTx/>
              <a:buNone/>
            </a:pPr>
            <a:r>
              <a:rPr lang="ja-JP" altLang="en-US" sz="1800" smtClean="0">
                <a:latin typeface="ＭＳ Ｐゴシック" charset="-128"/>
              </a:rPr>
              <a:t>　　   糖尿病指導の経験を有する専任の看護師または保健師</a:t>
            </a:r>
          </a:p>
          <a:p>
            <a:pPr marL="0" indent="0" fontAlgn="t">
              <a:lnSpc>
                <a:spcPct val="90000"/>
              </a:lnSpc>
              <a:spcBef>
                <a:spcPct val="0"/>
              </a:spcBef>
              <a:buFontTx/>
              <a:buNone/>
            </a:pPr>
            <a:r>
              <a:rPr lang="ja-JP" altLang="en-US" sz="1800" smtClean="0">
                <a:latin typeface="ＭＳ Ｐゴシック" charset="-128"/>
              </a:rPr>
              <a:t>　　   糖尿病指導の経験を有する専任の管理栄養士</a:t>
            </a:r>
            <a:r>
              <a:rPr lang="ja-JP" altLang="en-US" sz="1800" smtClean="0">
                <a:solidFill>
                  <a:srgbClr val="6600FF"/>
                </a:solidFill>
                <a:latin typeface="ＭＳ Ｐゴシック" charset="-128"/>
              </a:rPr>
              <a:t>←</a:t>
            </a:r>
            <a:r>
              <a:rPr lang="ja-JP" altLang="en-US" sz="1800" smtClean="0">
                <a:solidFill>
                  <a:srgbClr val="FF0000"/>
                </a:solidFill>
                <a:latin typeface="ＭＳ Ｐゴシック" charset="-128"/>
              </a:rPr>
              <a:t>非常勤でもよい</a:t>
            </a:r>
          </a:p>
          <a:p>
            <a:pPr marL="0" indent="0" fontAlgn="t">
              <a:lnSpc>
                <a:spcPct val="90000"/>
              </a:lnSpc>
              <a:spcBef>
                <a:spcPct val="0"/>
              </a:spcBef>
              <a:buFontTx/>
              <a:buNone/>
            </a:pPr>
            <a:r>
              <a:rPr lang="ja-JP" altLang="en-US" sz="1800" smtClean="0">
                <a:latin typeface="ＭＳ Ｐゴシック" charset="-128"/>
              </a:rPr>
              <a:t>　②糖尿病教室等を実施</a:t>
            </a:r>
          </a:p>
          <a:p>
            <a:pPr marL="0" indent="0" fontAlgn="t">
              <a:lnSpc>
                <a:spcPct val="90000"/>
              </a:lnSpc>
              <a:spcBef>
                <a:spcPct val="0"/>
              </a:spcBef>
              <a:buFontTx/>
              <a:buNone/>
            </a:pPr>
            <a:r>
              <a:rPr lang="ja-JP" altLang="en-US" sz="1800" smtClean="0">
                <a:latin typeface="ＭＳ Ｐゴシック" charset="-128"/>
              </a:rPr>
              <a:t>　③１年間に当該指導管理料を算定した患者の人数、状態の変化等について報告</a:t>
            </a:r>
          </a:p>
        </p:txBody>
      </p:sp>
      <p:sp>
        <p:nvSpPr>
          <p:cNvPr id="152580" name="Rectangle 5"/>
          <p:cNvSpPr>
            <a:spLocks noChangeArrowheads="1"/>
          </p:cNvSpPr>
          <p:nvPr/>
        </p:nvSpPr>
        <p:spPr bwMode="auto">
          <a:xfrm>
            <a:off x="250825" y="692150"/>
            <a:ext cx="8642350" cy="1657350"/>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r>
              <a:rPr lang="ja-JP" altLang="en-US" sz="2000">
                <a:solidFill>
                  <a:srgbClr val="000000"/>
                </a:solidFill>
                <a:latin typeface="ＭＳ Ｐゴシック" charset="-128"/>
              </a:rPr>
              <a:t>○　透析患者数が増加している中、透析導入患者の原疾患は糖尿病性腎症</a:t>
            </a:r>
            <a:r>
              <a:rPr lang="en-US" altLang="ja-JP" sz="2000" baseline="30000">
                <a:solidFill>
                  <a:srgbClr val="000000"/>
                </a:solidFill>
                <a:latin typeface="ＭＳ Ｐゴシック" charset="-128"/>
              </a:rPr>
              <a:t>※</a:t>
            </a:r>
          </a:p>
          <a:p>
            <a:r>
              <a:rPr lang="en-US" altLang="ja-JP" sz="2000" baseline="30000">
                <a:solidFill>
                  <a:srgbClr val="000000"/>
                </a:solidFill>
                <a:latin typeface="ＭＳ Ｐゴシック" charset="-128"/>
              </a:rPr>
              <a:t>     </a:t>
            </a:r>
            <a:r>
              <a:rPr lang="ja-JP" altLang="en-US" sz="2000">
                <a:solidFill>
                  <a:srgbClr val="000000"/>
                </a:solidFill>
                <a:latin typeface="ＭＳ Ｐゴシック" charset="-128"/>
              </a:rPr>
              <a:t>が最も多くなっており、これらに係る医療費も増加していることを勘案し、</a:t>
            </a:r>
          </a:p>
          <a:p>
            <a:r>
              <a:rPr lang="ja-JP" altLang="en-US" sz="2000">
                <a:solidFill>
                  <a:srgbClr val="000000"/>
                </a:solidFill>
                <a:latin typeface="ＭＳ Ｐゴシック" charset="-128"/>
              </a:rPr>
              <a:t>   糖尿病患者に対し、外来において、医師と看護師または保健師、管理栄養士</a:t>
            </a:r>
          </a:p>
          <a:p>
            <a:r>
              <a:rPr lang="ja-JP" altLang="en-US" sz="2000">
                <a:solidFill>
                  <a:srgbClr val="000000"/>
                </a:solidFill>
                <a:latin typeface="ＭＳ Ｐゴシック" charset="-128"/>
              </a:rPr>
              <a:t>   等の透析予防診療チームが連携して、重点的な医学管理を行うことについて</a:t>
            </a:r>
          </a:p>
          <a:p>
            <a:r>
              <a:rPr lang="ja-JP" altLang="en-US" sz="2000">
                <a:solidFill>
                  <a:srgbClr val="000000"/>
                </a:solidFill>
                <a:latin typeface="ＭＳ Ｐゴシック" charset="-128"/>
              </a:rPr>
              <a:t>   評価を行う。　　　　　　　　　　　　　　　　　</a:t>
            </a:r>
            <a:r>
              <a:rPr lang="en-US" altLang="ja-JP" sz="1600">
                <a:solidFill>
                  <a:srgbClr val="000000"/>
                </a:solidFill>
                <a:latin typeface="ＭＳ Ｐゴシック" charset="-128"/>
              </a:rPr>
              <a:t>※</a:t>
            </a:r>
            <a:r>
              <a:rPr lang="ja-JP" altLang="en-US" sz="1600">
                <a:solidFill>
                  <a:srgbClr val="000000"/>
                </a:solidFill>
                <a:latin typeface="ＭＳ Ｐゴシック" charset="-128"/>
              </a:rPr>
              <a:t>平成</a:t>
            </a:r>
            <a:r>
              <a:rPr lang="en-US" altLang="ja-JP" sz="1600">
                <a:solidFill>
                  <a:srgbClr val="000000"/>
                </a:solidFill>
                <a:latin typeface="ＭＳ Ｐゴシック" charset="-128"/>
              </a:rPr>
              <a:t>22</a:t>
            </a:r>
            <a:r>
              <a:rPr lang="ja-JP" altLang="en-US" sz="1600">
                <a:solidFill>
                  <a:srgbClr val="000000"/>
                </a:solidFill>
                <a:latin typeface="ＭＳ Ｐゴシック" charset="-128"/>
              </a:rPr>
              <a:t>年で原疾患の</a:t>
            </a:r>
            <a:r>
              <a:rPr lang="en-US" altLang="ja-JP" sz="1600">
                <a:solidFill>
                  <a:srgbClr val="000000"/>
                </a:solidFill>
                <a:latin typeface="ＭＳ Ｐゴシック" charset="-128"/>
              </a:rPr>
              <a:t>43.5</a:t>
            </a:r>
            <a:r>
              <a:rPr lang="ja-JP" altLang="en-US" sz="1600">
                <a:solidFill>
                  <a:srgbClr val="000000"/>
                </a:solidFill>
                <a:latin typeface="ＭＳ Ｐゴシック" charset="-128"/>
              </a:rPr>
              <a:t>％が糖尿病性腎症</a:t>
            </a:r>
          </a:p>
        </p:txBody>
      </p:sp>
      <p:sp>
        <p:nvSpPr>
          <p:cNvPr id="152581" name="Text Box 6"/>
          <p:cNvSpPr txBox="1">
            <a:spLocks noChangeArrowheads="1"/>
          </p:cNvSpPr>
          <p:nvPr/>
        </p:nvSpPr>
        <p:spPr bwMode="auto">
          <a:xfrm>
            <a:off x="468313" y="2276475"/>
            <a:ext cx="8135937" cy="366713"/>
          </a:xfrm>
          <a:prstGeom prst="rect">
            <a:avLst/>
          </a:prstGeom>
          <a:noFill/>
          <a:ln w="9525">
            <a:noFill/>
            <a:miter lim="800000"/>
            <a:headEnd/>
            <a:tailEnd/>
          </a:ln>
        </p:spPr>
        <p:txBody>
          <a:bodyPr>
            <a:spAutoFit/>
          </a:bodyPr>
          <a:lstStyle/>
          <a:p>
            <a:pPr>
              <a:spcBef>
                <a:spcPct val="20000"/>
              </a:spcBef>
            </a:pPr>
            <a:endParaRPr lang="ja-JP" altLang="ja-JP">
              <a:solidFill>
                <a:srgbClr val="000000"/>
              </a:solidFill>
            </a:endParaRPr>
          </a:p>
        </p:txBody>
      </p:sp>
      <p:sp>
        <p:nvSpPr>
          <p:cNvPr id="152582" name="AutoShape 7"/>
          <p:cNvSpPr>
            <a:spLocks noChangeArrowheads="1"/>
          </p:cNvSpPr>
          <p:nvPr/>
        </p:nvSpPr>
        <p:spPr bwMode="auto">
          <a:xfrm>
            <a:off x="3419475" y="5157788"/>
            <a:ext cx="360363" cy="576262"/>
          </a:xfrm>
          <a:prstGeom prst="rightArrow">
            <a:avLst>
              <a:gd name="adj1" fmla="val 50000"/>
              <a:gd name="adj2" fmla="val 25000"/>
            </a:avLst>
          </a:prstGeom>
          <a:noFill/>
          <a:ln w="9525">
            <a:noFill/>
            <a:miter lim="800000"/>
            <a:headEnd/>
            <a:tailEnd/>
          </a:ln>
        </p:spPr>
        <p:txBody>
          <a:bodyPr wrap="none" anchor="ctr"/>
          <a:lstStyle/>
          <a:p>
            <a:pPr>
              <a:spcBef>
                <a:spcPct val="20000"/>
              </a:spcBef>
            </a:pPr>
            <a:endParaRPr lang="ja-JP" altLang="en-US">
              <a:solidFill>
                <a:srgbClr val="000000"/>
              </a:solidFill>
            </a:endParaRPr>
          </a:p>
        </p:txBody>
      </p:sp>
      <p:sp>
        <p:nvSpPr>
          <p:cNvPr id="152583"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C54F5E35-3573-4DF6-9CB0-41D64540DFF9}" type="slidenum">
              <a:rPr lang="en-US" altLang="ja-JP" sz="1400">
                <a:solidFill>
                  <a:srgbClr val="000000"/>
                </a:solidFill>
              </a:rPr>
              <a:pPr algn="r"/>
              <a:t>79</a:t>
            </a:fld>
            <a:endParaRPr lang="en-US" altLang="ja-JP" sz="1400">
              <a:solidFill>
                <a:srgbClr val="000000"/>
              </a:solidFill>
            </a:endParaRPr>
          </a:p>
        </p:txBody>
      </p:sp>
    </p:spTree>
    <p:extLst>
      <p:ext uri="{BB962C8B-B14F-4D97-AF65-F5344CB8AC3E}">
        <p14:creationId xmlns:p14="http://schemas.microsoft.com/office/powerpoint/2010/main" xmlns="" val="2719975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395288" y="260350"/>
            <a:ext cx="8281987" cy="457200"/>
          </a:xfrm>
          <a:prstGeom prst="rect">
            <a:avLst/>
          </a:prstGeom>
          <a:noFill/>
          <a:ln w="9525">
            <a:noFill/>
            <a:miter lim="800000"/>
            <a:headEnd/>
            <a:tailEnd/>
          </a:ln>
        </p:spPr>
        <p:txBody>
          <a:bodyPr lIns="90000" tIns="46800" rIns="90000" bIns="46800">
            <a:spAutoFit/>
          </a:bodyPr>
          <a:lstStyle/>
          <a:p>
            <a:pPr algn="ctr"/>
            <a:r>
              <a:rPr lang="ja-JP" altLang="en-US" sz="2400">
                <a:solidFill>
                  <a:srgbClr val="000000"/>
                </a:solidFill>
              </a:rPr>
              <a:t>医科における財源配分</a:t>
            </a:r>
          </a:p>
        </p:txBody>
      </p:sp>
      <p:sp>
        <p:nvSpPr>
          <p:cNvPr id="60418" name="Text Box 3"/>
          <p:cNvSpPr txBox="1">
            <a:spLocks noChangeArrowheads="1"/>
          </p:cNvSpPr>
          <p:nvPr/>
        </p:nvSpPr>
        <p:spPr bwMode="auto">
          <a:xfrm>
            <a:off x="323850" y="1484313"/>
            <a:ext cx="8424863" cy="4897437"/>
          </a:xfrm>
          <a:prstGeom prst="rect">
            <a:avLst/>
          </a:prstGeom>
          <a:solidFill>
            <a:srgbClr val="CCFFFF"/>
          </a:solidFill>
          <a:ln w="9525" algn="ctr">
            <a:solidFill>
              <a:schemeClr val="tx1"/>
            </a:solidFill>
            <a:miter lim="800000"/>
            <a:headEnd/>
            <a:tailEnd/>
          </a:ln>
        </p:spPr>
        <p:txBody>
          <a:bodyPr lIns="90000" tIns="46800" rIns="90000" bIns="46800"/>
          <a:lstStyle/>
          <a:p>
            <a:pPr algn="ctr">
              <a:lnSpc>
                <a:spcPct val="110000"/>
              </a:lnSpc>
            </a:pPr>
            <a:endParaRPr lang="ja-JP" altLang="en-US" sz="2000" b="1">
              <a:solidFill>
                <a:srgbClr val="FF3300"/>
              </a:solidFill>
            </a:endParaRPr>
          </a:p>
        </p:txBody>
      </p:sp>
      <p:sp>
        <p:nvSpPr>
          <p:cNvPr id="60419" name="Text Box 4"/>
          <p:cNvSpPr txBox="1">
            <a:spLocks noChangeArrowheads="1"/>
          </p:cNvSpPr>
          <p:nvPr/>
        </p:nvSpPr>
        <p:spPr bwMode="auto">
          <a:xfrm>
            <a:off x="250825" y="692150"/>
            <a:ext cx="8497888" cy="701675"/>
          </a:xfrm>
          <a:prstGeom prst="rect">
            <a:avLst/>
          </a:prstGeom>
          <a:noFill/>
          <a:ln w="9525">
            <a:noFill/>
            <a:miter lim="800000"/>
            <a:headEnd/>
            <a:tailEnd/>
          </a:ln>
        </p:spPr>
        <p:txBody>
          <a:bodyPr>
            <a:spAutoFit/>
          </a:bodyPr>
          <a:lstStyle/>
          <a:p>
            <a:r>
              <a:rPr lang="ja-JP" altLang="en-US" sz="2000">
                <a:solidFill>
                  <a:srgbClr val="000000"/>
                </a:solidFill>
              </a:rPr>
              <a:t>　医科改定財源</a:t>
            </a:r>
            <a:r>
              <a:rPr lang="en-US" altLang="ja-JP" sz="2000">
                <a:solidFill>
                  <a:srgbClr val="000000"/>
                </a:solidFill>
              </a:rPr>
              <a:t>4,700</a:t>
            </a:r>
            <a:r>
              <a:rPr lang="ja-JP" altLang="en-US" sz="2000">
                <a:solidFill>
                  <a:srgbClr val="000000"/>
                </a:solidFill>
              </a:rPr>
              <a:t>億円は、病院勤務医等の負担軽減に</a:t>
            </a:r>
            <a:r>
              <a:rPr lang="en-US" altLang="ja-JP" sz="2000">
                <a:solidFill>
                  <a:srgbClr val="000000"/>
                </a:solidFill>
              </a:rPr>
              <a:t>1,200</a:t>
            </a:r>
            <a:r>
              <a:rPr lang="ja-JP" altLang="en-US" sz="2000">
                <a:solidFill>
                  <a:srgbClr val="000000"/>
                </a:solidFill>
              </a:rPr>
              <a:t>億円、在宅医療等の推進に</a:t>
            </a:r>
            <a:r>
              <a:rPr lang="en-US" altLang="ja-JP" sz="2000">
                <a:solidFill>
                  <a:srgbClr val="000000"/>
                </a:solidFill>
              </a:rPr>
              <a:t>1,500</a:t>
            </a:r>
            <a:r>
              <a:rPr lang="ja-JP" altLang="en-US" sz="2000">
                <a:solidFill>
                  <a:srgbClr val="000000"/>
                </a:solidFill>
              </a:rPr>
              <a:t>億円、がん治療・認知症治療等に</a:t>
            </a:r>
            <a:r>
              <a:rPr lang="en-US" altLang="ja-JP" sz="2000">
                <a:solidFill>
                  <a:srgbClr val="000000"/>
                </a:solidFill>
              </a:rPr>
              <a:t>2,000</a:t>
            </a:r>
            <a:r>
              <a:rPr lang="ja-JP" altLang="en-US" sz="2000">
                <a:solidFill>
                  <a:srgbClr val="000000"/>
                </a:solidFill>
              </a:rPr>
              <a:t>億円配分された。</a:t>
            </a:r>
          </a:p>
        </p:txBody>
      </p:sp>
      <p:sp>
        <p:nvSpPr>
          <p:cNvPr id="60420" name="Rectangle 5"/>
          <p:cNvSpPr>
            <a:spLocks noChangeArrowheads="1"/>
          </p:cNvSpPr>
          <p:nvPr/>
        </p:nvSpPr>
        <p:spPr bwMode="auto">
          <a:xfrm>
            <a:off x="2339975" y="1773238"/>
            <a:ext cx="4464050" cy="431800"/>
          </a:xfrm>
          <a:prstGeom prst="rect">
            <a:avLst/>
          </a:prstGeom>
          <a:solidFill>
            <a:srgbClr val="FFFFFF"/>
          </a:solidFill>
          <a:ln w="9525">
            <a:solidFill>
              <a:schemeClr val="tx1"/>
            </a:solidFill>
            <a:miter lim="800000"/>
            <a:headEnd/>
            <a:tailEnd/>
          </a:ln>
        </p:spPr>
        <p:txBody>
          <a:bodyPr wrap="none" anchor="ctr"/>
          <a:lstStyle/>
          <a:p>
            <a:pPr algn="ctr"/>
            <a:r>
              <a:rPr lang="en-US" altLang="ja-JP" sz="2000">
                <a:solidFill>
                  <a:srgbClr val="000000"/>
                </a:solidFill>
              </a:rPr>
              <a:t>24</a:t>
            </a:r>
            <a:r>
              <a:rPr lang="ja-JP" altLang="en-US" sz="2000">
                <a:solidFill>
                  <a:srgbClr val="000000"/>
                </a:solidFill>
              </a:rPr>
              <a:t>年改定の医科重点項目について</a:t>
            </a:r>
          </a:p>
        </p:txBody>
      </p:sp>
      <p:sp>
        <p:nvSpPr>
          <p:cNvPr id="60421" name="Text Box 6"/>
          <p:cNvSpPr txBox="1">
            <a:spLocks noChangeArrowheads="1"/>
          </p:cNvSpPr>
          <p:nvPr/>
        </p:nvSpPr>
        <p:spPr bwMode="auto">
          <a:xfrm>
            <a:off x="6011863" y="1484313"/>
            <a:ext cx="2754312" cy="304800"/>
          </a:xfrm>
          <a:prstGeom prst="rect">
            <a:avLst/>
          </a:prstGeom>
          <a:noFill/>
          <a:ln w="9525">
            <a:noFill/>
            <a:miter lim="800000"/>
            <a:headEnd/>
            <a:tailEnd/>
          </a:ln>
        </p:spPr>
        <p:txBody>
          <a:bodyPr wrap="none">
            <a:spAutoFit/>
          </a:bodyPr>
          <a:lstStyle/>
          <a:p>
            <a:r>
              <a:rPr lang="en-US" altLang="ja-JP" sz="1400">
                <a:solidFill>
                  <a:srgbClr val="000000"/>
                </a:solidFill>
              </a:rPr>
              <a:t>《</a:t>
            </a:r>
            <a:r>
              <a:rPr lang="ja-JP" altLang="en-US" sz="1400">
                <a:solidFill>
                  <a:srgbClr val="000000"/>
                </a:solidFill>
              </a:rPr>
              <a:t>平成</a:t>
            </a:r>
            <a:r>
              <a:rPr lang="en-US" altLang="ja-JP" sz="1400">
                <a:solidFill>
                  <a:srgbClr val="000000"/>
                </a:solidFill>
              </a:rPr>
              <a:t>24</a:t>
            </a:r>
            <a:r>
              <a:rPr lang="ja-JP" altLang="en-US" sz="1400">
                <a:solidFill>
                  <a:srgbClr val="000000"/>
                </a:solidFill>
              </a:rPr>
              <a:t>年</a:t>
            </a:r>
            <a:r>
              <a:rPr lang="en-US" altLang="ja-JP" sz="1400">
                <a:solidFill>
                  <a:srgbClr val="000000"/>
                </a:solidFill>
              </a:rPr>
              <a:t>2</a:t>
            </a:r>
            <a:r>
              <a:rPr lang="ja-JP" altLang="en-US" sz="1400">
                <a:solidFill>
                  <a:srgbClr val="000000"/>
                </a:solidFill>
              </a:rPr>
              <a:t>月</a:t>
            </a:r>
            <a:r>
              <a:rPr lang="en-US" altLang="ja-JP" sz="1400">
                <a:solidFill>
                  <a:srgbClr val="000000"/>
                </a:solidFill>
              </a:rPr>
              <a:t>1</a:t>
            </a:r>
            <a:r>
              <a:rPr lang="ja-JP" altLang="en-US" sz="1400">
                <a:solidFill>
                  <a:srgbClr val="000000"/>
                </a:solidFill>
              </a:rPr>
              <a:t>日 中医協 総－５</a:t>
            </a:r>
            <a:r>
              <a:rPr lang="en-US" altLang="ja-JP" sz="1400">
                <a:solidFill>
                  <a:srgbClr val="000000"/>
                </a:solidFill>
              </a:rPr>
              <a:t>》</a:t>
            </a:r>
            <a:endParaRPr lang="ja-JP" altLang="en-US" sz="1400">
              <a:solidFill>
                <a:srgbClr val="000000"/>
              </a:solidFill>
            </a:endParaRPr>
          </a:p>
        </p:txBody>
      </p:sp>
      <p:sp>
        <p:nvSpPr>
          <p:cNvPr id="60422" name="Rectangle 7"/>
          <p:cNvSpPr>
            <a:spLocks noChangeArrowheads="1"/>
          </p:cNvSpPr>
          <p:nvPr/>
        </p:nvSpPr>
        <p:spPr bwMode="auto">
          <a:xfrm>
            <a:off x="611188" y="2276475"/>
            <a:ext cx="7848600" cy="1152525"/>
          </a:xfrm>
          <a:prstGeom prst="rect">
            <a:avLst/>
          </a:prstGeom>
          <a:solidFill>
            <a:srgbClr val="CCFFFF"/>
          </a:solidFill>
          <a:ln w="9525">
            <a:solidFill>
              <a:schemeClr val="tx1"/>
            </a:solidFill>
            <a:miter lim="800000"/>
            <a:headEnd/>
            <a:tailEnd/>
          </a:ln>
        </p:spPr>
        <p:txBody>
          <a:bodyPr anchor="ctr"/>
          <a:lstStyle/>
          <a:p>
            <a:pPr marL="266700" indent="-266700"/>
            <a:r>
              <a:rPr lang="ja-JP" altLang="en-US" sz="2000">
                <a:solidFill>
                  <a:srgbClr val="000000"/>
                </a:solidFill>
              </a:rPr>
              <a:t>１．救急、産科、小児、外科等の急性期医療を適切に提供し続けることができるよう、病院勤務医等の負担の大きな医療従事者の負担軽減・処遇改善の一層の推進を図る。</a:t>
            </a:r>
            <a:r>
              <a:rPr lang="ja-JP" altLang="en-US">
                <a:solidFill>
                  <a:srgbClr val="000000"/>
                </a:solidFill>
              </a:rPr>
              <a:t>　                                  </a:t>
            </a:r>
            <a:r>
              <a:rPr lang="ja-JP" altLang="en-US" sz="2000">
                <a:solidFill>
                  <a:srgbClr val="FF0000"/>
                </a:solidFill>
              </a:rPr>
              <a:t>約１，２００億円</a:t>
            </a:r>
          </a:p>
        </p:txBody>
      </p:sp>
      <p:sp>
        <p:nvSpPr>
          <p:cNvPr id="60423" name="Rectangle 8"/>
          <p:cNvSpPr>
            <a:spLocks noChangeArrowheads="1"/>
          </p:cNvSpPr>
          <p:nvPr/>
        </p:nvSpPr>
        <p:spPr bwMode="auto">
          <a:xfrm>
            <a:off x="611188" y="3573463"/>
            <a:ext cx="7848600" cy="1368425"/>
          </a:xfrm>
          <a:prstGeom prst="rect">
            <a:avLst/>
          </a:prstGeom>
          <a:solidFill>
            <a:srgbClr val="CCFFFF"/>
          </a:solidFill>
          <a:ln w="9525">
            <a:solidFill>
              <a:schemeClr val="tx1"/>
            </a:solidFill>
            <a:miter lim="800000"/>
            <a:headEnd/>
            <a:tailEnd/>
          </a:ln>
        </p:spPr>
        <p:txBody>
          <a:bodyPr anchor="ctr"/>
          <a:lstStyle/>
          <a:p>
            <a:pPr marL="266700" indent="-266700"/>
            <a:r>
              <a:rPr lang="ja-JP" altLang="en-US" sz="2000">
                <a:solidFill>
                  <a:srgbClr val="000000"/>
                </a:solidFill>
              </a:rPr>
              <a:t>２．地域医療の再生を図る観点から、早期の在宅療養への円滑な移行や地域生活の復帰に向けた取組の推進など医療と介護等との機能分化や円滑な連携を強化するとともに、地域生活を支える在宅医療の充実を図る。                                                           </a:t>
            </a:r>
            <a:r>
              <a:rPr lang="ja-JP" altLang="en-US" sz="2000">
                <a:solidFill>
                  <a:srgbClr val="FF0000"/>
                </a:solidFill>
              </a:rPr>
              <a:t>約１，５００億円</a:t>
            </a:r>
          </a:p>
        </p:txBody>
      </p:sp>
      <p:sp>
        <p:nvSpPr>
          <p:cNvPr id="60424" name="Rectangle 9"/>
          <p:cNvSpPr>
            <a:spLocks noChangeArrowheads="1"/>
          </p:cNvSpPr>
          <p:nvPr/>
        </p:nvSpPr>
        <p:spPr bwMode="auto">
          <a:xfrm>
            <a:off x="611188" y="5013325"/>
            <a:ext cx="7848600" cy="1152525"/>
          </a:xfrm>
          <a:prstGeom prst="rect">
            <a:avLst/>
          </a:prstGeom>
          <a:solidFill>
            <a:srgbClr val="CCFFFF"/>
          </a:solidFill>
          <a:ln w="9525">
            <a:solidFill>
              <a:schemeClr val="tx1"/>
            </a:solidFill>
            <a:miter lim="800000"/>
            <a:headEnd/>
            <a:tailEnd/>
          </a:ln>
        </p:spPr>
        <p:txBody>
          <a:bodyPr anchor="ctr"/>
          <a:lstStyle/>
          <a:p>
            <a:pPr marL="266700" indent="-266700"/>
            <a:r>
              <a:rPr lang="ja-JP" altLang="en-US" sz="2000">
                <a:solidFill>
                  <a:srgbClr val="000000"/>
                </a:solidFill>
              </a:rPr>
              <a:t>３．がん治療、認知症治療などの推進のため、これらの領域における医療技術の進歩の促進と導入を図ることができるよう、その評価の充実を図る。                                                                      </a:t>
            </a:r>
            <a:r>
              <a:rPr lang="ja-JP" altLang="en-US" sz="2000">
                <a:solidFill>
                  <a:srgbClr val="FF0000"/>
                </a:solidFill>
              </a:rPr>
              <a:t>約２，０００億円</a:t>
            </a:r>
          </a:p>
        </p:txBody>
      </p:sp>
      <p:sp>
        <p:nvSpPr>
          <p:cNvPr id="48137"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0D690A30-3A9A-458A-B61B-6994E4BF8EC9}" type="slidenum">
              <a:rPr kumimoji="1" lang="en-US" altLang="ja-JP" smtClean="0"/>
              <a:pPr fontAlgn="base">
                <a:spcAft>
                  <a:spcPct val="0"/>
                </a:spcAft>
                <a:defRPr/>
              </a:pPr>
              <a:t>8</a:t>
            </a:fld>
            <a:endParaRPr kumimoji="1" lang="en-US" altLang="ja-JP" smtClean="0"/>
          </a:p>
        </p:txBody>
      </p:sp>
    </p:spTree>
    <p:extLst>
      <p:ext uri="{BB962C8B-B14F-4D97-AF65-F5344CB8AC3E}">
        <p14:creationId xmlns:p14="http://schemas.microsoft.com/office/powerpoint/2010/main" xmlns="" val="2681141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ctrTitle" idx="4294967295"/>
          </p:nvPr>
        </p:nvSpPr>
        <p:spPr>
          <a:xfrm>
            <a:off x="684213" y="115888"/>
            <a:ext cx="7772400" cy="647700"/>
          </a:xfrm>
        </p:spPr>
        <p:txBody>
          <a:bodyPr/>
          <a:lstStyle/>
          <a:p>
            <a:r>
              <a:rPr lang="ja-JP" altLang="en-US" sz="2800" smtClean="0">
                <a:ea typeface="HG創英角ｺﾞｼｯｸUB" pitchFamily="49" charset="-128"/>
              </a:rPr>
              <a:t>７．機能を強化した在支診</a:t>
            </a:r>
          </a:p>
        </p:txBody>
      </p:sp>
      <p:sp>
        <p:nvSpPr>
          <p:cNvPr id="153602"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eaLnBrk="0" fontAlgn="t" hangingPunct="0"/>
            <a:endParaRPr lang="ja-JP" altLang="en-US" sz="2000">
              <a:solidFill>
                <a:srgbClr val="000000"/>
              </a:solidFill>
            </a:endParaRPr>
          </a:p>
        </p:txBody>
      </p:sp>
      <p:sp>
        <p:nvSpPr>
          <p:cNvPr id="153603" name="Rectangle 4"/>
          <p:cNvSpPr>
            <a:spLocks noGrp="1" noChangeArrowheads="1"/>
          </p:cNvSpPr>
          <p:nvPr>
            <p:ph type="subTitle" idx="4294967295"/>
          </p:nvPr>
        </p:nvSpPr>
        <p:spPr>
          <a:xfrm>
            <a:off x="250825" y="1700213"/>
            <a:ext cx="8713788" cy="5041900"/>
          </a:xfrm>
          <a:solidFill>
            <a:srgbClr val="CCFFCC"/>
          </a:solidFill>
          <a:ln>
            <a:solidFill>
              <a:schemeClr val="tx1"/>
            </a:solidFill>
          </a:ln>
        </p:spPr>
        <p:txBody>
          <a:bodyPr/>
          <a:lstStyle/>
          <a:p>
            <a:pPr marL="0" indent="0" fontAlgn="t">
              <a:lnSpc>
                <a:spcPct val="90000"/>
              </a:lnSpc>
              <a:spcBef>
                <a:spcPct val="0"/>
              </a:spcBef>
              <a:buFontTx/>
              <a:buNone/>
            </a:pPr>
            <a:r>
              <a:rPr lang="en-US" altLang="ja-JP" sz="1800" smtClean="0">
                <a:latin typeface="HG創英角ｺﾞｼｯｸUB" pitchFamily="49" charset="-128"/>
              </a:rPr>
              <a:t>《</a:t>
            </a:r>
            <a:r>
              <a:rPr lang="ja-JP" altLang="en-US" sz="1800" smtClean="0">
                <a:latin typeface="HG創英角ｺﾞｼｯｸUB" pitchFamily="49" charset="-128"/>
              </a:rPr>
              <a:t>改定内容</a:t>
            </a:r>
            <a:r>
              <a:rPr lang="en-US" altLang="ja-JP" sz="1800" smtClean="0">
                <a:latin typeface="HG創英角ｺﾞｼｯｸUB" pitchFamily="49" charset="-128"/>
              </a:rPr>
              <a:t>》</a:t>
            </a:r>
          </a:p>
          <a:p>
            <a:pPr marL="0" indent="0" fontAlgn="t">
              <a:lnSpc>
                <a:spcPct val="90000"/>
              </a:lnSpc>
              <a:spcBef>
                <a:spcPct val="0"/>
              </a:spcBef>
              <a:buFontTx/>
              <a:buNone/>
            </a:pPr>
            <a:r>
              <a:rPr lang="en-US" altLang="ja-JP" sz="1800" smtClean="0">
                <a:latin typeface="ＭＳ Ｐゴシック" charset="-128"/>
              </a:rPr>
              <a:t>○</a:t>
            </a:r>
            <a:r>
              <a:rPr lang="ja-JP" altLang="en-US" sz="1800" smtClean="0">
                <a:latin typeface="ＭＳ Ｐゴシック" charset="-128"/>
              </a:rPr>
              <a:t>　機能を強化した在支診・在支病等への評価を行う</a:t>
            </a:r>
          </a:p>
          <a:p>
            <a:pPr marL="0" indent="0" fontAlgn="t">
              <a:lnSpc>
                <a:spcPct val="90000"/>
              </a:lnSpc>
              <a:spcBef>
                <a:spcPct val="0"/>
              </a:spcBef>
              <a:buFontTx/>
              <a:buNone/>
            </a:pPr>
            <a:r>
              <a:rPr lang="ja-JP" altLang="en-US" sz="1800" smtClean="0">
                <a:latin typeface="ＭＳ Ｐゴシック" charset="-128"/>
              </a:rPr>
              <a:t>（１）緊急時・夜間の往診料の引き上げ</a:t>
            </a:r>
          </a:p>
          <a:p>
            <a:pPr marL="0" indent="0" fontAlgn="t">
              <a:lnSpc>
                <a:spcPct val="90000"/>
              </a:lnSpc>
              <a:spcBef>
                <a:spcPct val="0"/>
              </a:spcBef>
              <a:buFontTx/>
              <a:buNone/>
            </a:pPr>
            <a:r>
              <a:rPr lang="ja-JP" altLang="en-US" sz="1800" smtClean="0">
                <a:latin typeface="ＭＳ Ｐゴシック" charset="-128"/>
              </a:rPr>
              <a:t>（２）在宅時医学総合管理料の引き上げ</a:t>
            </a:r>
          </a:p>
          <a:p>
            <a:pPr marL="0" indent="0" fontAlgn="t">
              <a:lnSpc>
                <a:spcPct val="90000"/>
              </a:lnSpc>
              <a:spcBef>
                <a:spcPct val="0"/>
              </a:spcBef>
              <a:buFontTx/>
              <a:buNone/>
            </a:pPr>
            <a:r>
              <a:rPr lang="ja-JP" altLang="en-US" sz="1800" smtClean="0">
                <a:latin typeface="ＭＳ Ｐゴシック" charset="-128"/>
              </a:rPr>
              <a:t>（３）特定施設入居時等医学総合管理料の引き上げ</a:t>
            </a:r>
          </a:p>
          <a:p>
            <a:pPr marL="0" indent="0" fontAlgn="t">
              <a:lnSpc>
                <a:spcPct val="90000"/>
              </a:lnSpc>
              <a:spcBef>
                <a:spcPct val="0"/>
              </a:spcBef>
              <a:buFontTx/>
              <a:buNone/>
            </a:pPr>
            <a:r>
              <a:rPr lang="ja-JP" altLang="en-US" sz="1800" smtClean="0">
                <a:latin typeface="ＭＳ Ｐゴシック" charset="-128"/>
              </a:rPr>
              <a:t>（４）急変時に在宅患者を受け入れた場合に対する評価の引き上げ</a:t>
            </a:r>
          </a:p>
          <a:p>
            <a:pPr marL="0" indent="0" fontAlgn="t">
              <a:lnSpc>
                <a:spcPct val="90000"/>
              </a:lnSpc>
              <a:spcBef>
                <a:spcPct val="0"/>
              </a:spcBef>
              <a:buFontTx/>
              <a:buNone/>
            </a:pPr>
            <a:r>
              <a:rPr lang="ja-JP" altLang="en-US" sz="1800" smtClean="0">
                <a:latin typeface="ＭＳ Ｐゴシック" charset="-128"/>
              </a:rPr>
              <a:t>（５）在宅ターミナルケア加算の評価見直し</a:t>
            </a:r>
          </a:p>
          <a:p>
            <a:pPr marL="0" indent="0" fontAlgn="t">
              <a:lnSpc>
                <a:spcPct val="90000"/>
              </a:lnSpc>
              <a:spcBef>
                <a:spcPct val="0"/>
              </a:spcBef>
              <a:buFontTx/>
              <a:buNone/>
            </a:pPr>
            <a:r>
              <a:rPr lang="ja-JP" altLang="en-US" sz="1800" smtClean="0">
                <a:latin typeface="ＭＳ Ｐゴシック" charset="-128"/>
              </a:rPr>
              <a:t>（６）</a:t>
            </a:r>
            <a:r>
              <a:rPr kumimoji="0" lang="ja-JP" altLang="en-US" sz="1800" smtClean="0"/>
              <a:t>在宅がん医療総合診療料の引き上げ</a:t>
            </a:r>
            <a:endParaRPr lang="ja-JP" altLang="en-US" sz="1800" smtClean="0">
              <a:latin typeface="ＭＳ Ｐゴシック" charset="-128"/>
            </a:endParaRPr>
          </a:p>
          <a:p>
            <a:pPr marL="0" indent="0" fontAlgn="t">
              <a:lnSpc>
                <a:spcPct val="90000"/>
              </a:lnSpc>
              <a:spcBef>
                <a:spcPct val="0"/>
              </a:spcBef>
              <a:buFontTx/>
              <a:buNone/>
            </a:pPr>
            <a:r>
              <a:rPr lang="ja-JP" altLang="en-US" sz="1800" smtClean="0">
                <a:latin typeface="ＭＳ Ｐゴシック" charset="-128"/>
              </a:rPr>
              <a:t>［施設基準］</a:t>
            </a:r>
          </a:p>
          <a:p>
            <a:pPr marL="0" indent="0" fontAlgn="t">
              <a:lnSpc>
                <a:spcPct val="90000"/>
              </a:lnSpc>
              <a:spcBef>
                <a:spcPct val="0"/>
              </a:spcBef>
              <a:buFontTx/>
              <a:buNone/>
            </a:pPr>
            <a:r>
              <a:rPr lang="ja-JP" altLang="en-US" sz="1800" smtClean="0">
                <a:latin typeface="ＭＳ Ｐゴシック" charset="-128"/>
              </a:rPr>
              <a:t>①　従前の在支診・在支病の要件に以下を追加する</a:t>
            </a:r>
          </a:p>
          <a:p>
            <a:pPr marL="0" indent="0" fontAlgn="t">
              <a:lnSpc>
                <a:spcPct val="90000"/>
              </a:lnSpc>
              <a:spcBef>
                <a:spcPct val="0"/>
              </a:spcBef>
              <a:buFontTx/>
              <a:buNone/>
            </a:pPr>
            <a:r>
              <a:rPr lang="ja-JP" altLang="en-US" sz="1800" smtClean="0">
                <a:latin typeface="ＭＳ Ｐゴシック" charset="-128"/>
              </a:rPr>
              <a:t>　　　イ　所属する</a:t>
            </a:r>
            <a:r>
              <a:rPr lang="ja-JP" altLang="en-US" sz="1800" smtClean="0">
                <a:solidFill>
                  <a:srgbClr val="0000FF"/>
                </a:solidFill>
                <a:latin typeface="ＭＳ Ｐゴシック" charset="-128"/>
              </a:rPr>
              <a:t>常勤医師</a:t>
            </a:r>
            <a:r>
              <a:rPr lang="ja-JP" altLang="en-US" sz="1800" smtClean="0">
                <a:solidFill>
                  <a:srgbClr val="FF0000"/>
                </a:solidFill>
                <a:latin typeface="ＭＳ Ｐゴシック" charset="-128"/>
              </a:rPr>
              <a:t>３名</a:t>
            </a:r>
            <a:r>
              <a:rPr lang="ja-JP" altLang="en-US" sz="1800" smtClean="0">
                <a:solidFill>
                  <a:srgbClr val="0000FF"/>
                </a:solidFill>
                <a:latin typeface="ＭＳ Ｐゴシック" charset="-128"/>
              </a:rPr>
              <a:t>以上</a:t>
            </a:r>
          </a:p>
          <a:p>
            <a:pPr marL="0" indent="0" fontAlgn="t">
              <a:lnSpc>
                <a:spcPct val="90000"/>
              </a:lnSpc>
              <a:spcBef>
                <a:spcPct val="0"/>
              </a:spcBef>
              <a:buFontTx/>
              <a:buNone/>
            </a:pPr>
            <a:r>
              <a:rPr lang="ja-JP" altLang="en-US" sz="1800" smtClean="0">
                <a:latin typeface="ＭＳ Ｐゴシック" charset="-128"/>
              </a:rPr>
              <a:t>       ロ　過去</a:t>
            </a:r>
            <a:r>
              <a:rPr lang="en-US" altLang="ja-JP" sz="1800" smtClean="0">
                <a:latin typeface="ＭＳ Ｐゴシック" charset="-128"/>
              </a:rPr>
              <a:t>1</a:t>
            </a:r>
            <a:r>
              <a:rPr lang="ja-JP" altLang="en-US" sz="1800" smtClean="0">
                <a:latin typeface="ＭＳ Ｐゴシック" charset="-128"/>
              </a:rPr>
              <a:t>年間の緊急の</a:t>
            </a:r>
            <a:r>
              <a:rPr lang="ja-JP" altLang="en-US" sz="1800" smtClean="0">
                <a:solidFill>
                  <a:srgbClr val="0000FF"/>
                </a:solidFill>
                <a:latin typeface="ＭＳ Ｐゴシック" charset="-128"/>
              </a:rPr>
              <a:t>往診実績</a:t>
            </a:r>
            <a:r>
              <a:rPr lang="ja-JP" altLang="en-US" sz="1800" smtClean="0">
                <a:solidFill>
                  <a:srgbClr val="FF0000"/>
                </a:solidFill>
                <a:latin typeface="ＭＳ Ｐゴシック" charset="-128"/>
              </a:rPr>
              <a:t>５件</a:t>
            </a:r>
            <a:r>
              <a:rPr lang="ja-JP" altLang="en-US" sz="1800" smtClean="0">
                <a:solidFill>
                  <a:srgbClr val="0000FF"/>
                </a:solidFill>
                <a:latin typeface="ＭＳ Ｐゴシック" charset="-128"/>
              </a:rPr>
              <a:t>以上</a:t>
            </a:r>
          </a:p>
          <a:p>
            <a:pPr marL="0" indent="0" fontAlgn="t">
              <a:lnSpc>
                <a:spcPct val="90000"/>
              </a:lnSpc>
              <a:spcBef>
                <a:spcPct val="0"/>
              </a:spcBef>
              <a:buFontTx/>
              <a:buNone/>
            </a:pPr>
            <a:r>
              <a:rPr lang="ja-JP" altLang="en-US" sz="1800" smtClean="0">
                <a:latin typeface="ＭＳ Ｐゴシック" charset="-128"/>
              </a:rPr>
              <a:t>       ハ　過去</a:t>
            </a:r>
            <a:r>
              <a:rPr lang="en-US" altLang="ja-JP" sz="1800" smtClean="0">
                <a:latin typeface="ＭＳ Ｐゴシック" charset="-128"/>
              </a:rPr>
              <a:t>1</a:t>
            </a:r>
            <a:r>
              <a:rPr lang="ja-JP" altLang="en-US" sz="1800" smtClean="0">
                <a:latin typeface="ＭＳ Ｐゴシック" charset="-128"/>
              </a:rPr>
              <a:t>年間の</a:t>
            </a:r>
            <a:r>
              <a:rPr lang="ja-JP" altLang="en-US" sz="1800" smtClean="0">
                <a:solidFill>
                  <a:srgbClr val="0000FF"/>
                </a:solidFill>
                <a:latin typeface="ＭＳ Ｐゴシック" charset="-128"/>
              </a:rPr>
              <a:t>看取り実績</a:t>
            </a:r>
            <a:r>
              <a:rPr lang="ja-JP" altLang="en-US" sz="1800" smtClean="0">
                <a:solidFill>
                  <a:srgbClr val="FF0000"/>
                </a:solidFill>
                <a:latin typeface="ＭＳ Ｐゴシック" charset="-128"/>
              </a:rPr>
              <a:t>２件</a:t>
            </a:r>
            <a:r>
              <a:rPr lang="ja-JP" altLang="en-US" sz="1800" smtClean="0">
                <a:solidFill>
                  <a:srgbClr val="0000FF"/>
                </a:solidFill>
                <a:latin typeface="ＭＳ Ｐゴシック" charset="-128"/>
              </a:rPr>
              <a:t>以上</a:t>
            </a:r>
          </a:p>
          <a:p>
            <a:pPr marL="0" indent="0" fontAlgn="t">
              <a:lnSpc>
                <a:spcPct val="90000"/>
              </a:lnSpc>
              <a:spcBef>
                <a:spcPct val="0"/>
              </a:spcBef>
              <a:buFontTx/>
              <a:buNone/>
            </a:pPr>
            <a:r>
              <a:rPr lang="ja-JP" altLang="en-US" sz="1800" smtClean="0">
                <a:latin typeface="ＭＳ Ｐゴシック" charset="-128"/>
              </a:rPr>
              <a:t>②　複数の医療機関が連携して①の要件を満たすことも可とするが、連携する場</a:t>
            </a:r>
          </a:p>
          <a:p>
            <a:pPr marL="0" indent="0" fontAlgn="t">
              <a:lnSpc>
                <a:spcPct val="90000"/>
              </a:lnSpc>
              <a:spcBef>
                <a:spcPct val="0"/>
              </a:spcBef>
              <a:buFontTx/>
              <a:buNone/>
            </a:pPr>
            <a:r>
              <a:rPr lang="ja-JP" altLang="en-US" sz="1800" smtClean="0">
                <a:latin typeface="ＭＳ Ｐゴシック" charset="-128"/>
              </a:rPr>
              <a:t>  合は以下の要件を満たすこと</a:t>
            </a:r>
          </a:p>
          <a:p>
            <a:pPr marL="0" indent="0" fontAlgn="t">
              <a:lnSpc>
                <a:spcPct val="90000"/>
              </a:lnSpc>
              <a:spcBef>
                <a:spcPct val="0"/>
              </a:spcBef>
              <a:buFontTx/>
              <a:buNone/>
            </a:pPr>
            <a:r>
              <a:rPr lang="ja-JP" altLang="en-US" sz="1800" smtClean="0">
                <a:latin typeface="ＭＳ Ｐゴシック" charset="-128"/>
              </a:rPr>
              <a:t>　　　イ　患者からの緊急時の連絡先の一元化を行う</a:t>
            </a:r>
          </a:p>
          <a:p>
            <a:pPr marL="0" indent="0" fontAlgn="t">
              <a:lnSpc>
                <a:spcPct val="90000"/>
              </a:lnSpc>
              <a:spcBef>
                <a:spcPct val="0"/>
              </a:spcBef>
              <a:buFontTx/>
              <a:buNone/>
            </a:pPr>
            <a:r>
              <a:rPr lang="ja-JP" altLang="en-US" sz="1800" smtClean="0">
                <a:latin typeface="ＭＳ Ｐゴシック" charset="-128"/>
              </a:rPr>
              <a:t>　　　ロ　患者の診療情報の共有を図るため、連携医療機関間で</a:t>
            </a:r>
            <a:r>
              <a:rPr lang="ja-JP" altLang="en-US" sz="1800" smtClean="0">
                <a:solidFill>
                  <a:srgbClr val="0000FF"/>
                </a:solidFill>
                <a:latin typeface="ＭＳ Ｐゴシック" charset="-128"/>
              </a:rPr>
              <a:t>月１回以上の定</a:t>
            </a:r>
          </a:p>
          <a:p>
            <a:pPr marL="0" indent="0" fontAlgn="t">
              <a:lnSpc>
                <a:spcPct val="90000"/>
              </a:lnSpc>
              <a:spcBef>
                <a:spcPct val="0"/>
              </a:spcBef>
              <a:buFontTx/>
              <a:buNone/>
            </a:pPr>
            <a:r>
              <a:rPr lang="ja-JP" altLang="en-US" sz="1800" smtClean="0">
                <a:solidFill>
                  <a:srgbClr val="0000FF"/>
                </a:solidFill>
                <a:latin typeface="ＭＳ Ｐゴシック" charset="-128"/>
              </a:rPr>
              <a:t>         期的なカンファレンス</a:t>
            </a:r>
            <a:r>
              <a:rPr lang="ja-JP" altLang="en-US" sz="1800" smtClean="0">
                <a:latin typeface="ＭＳ Ｐゴシック" charset="-128"/>
              </a:rPr>
              <a:t>を実施</a:t>
            </a:r>
          </a:p>
          <a:p>
            <a:pPr marL="0" indent="0" fontAlgn="t">
              <a:lnSpc>
                <a:spcPct val="90000"/>
              </a:lnSpc>
              <a:spcBef>
                <a:spcPct val="0"/>
              </a:spcBef>
              <a:buFontTx/>
              <a:buNone/>
            </a:pPr>
            <a:r>
              <a:rPr lang="ja-JP" altLang="en-US" sz="1800" smtClean="0">
                <a:latin typeface="ＭＳ Ｐゴシック" charset="-128"/>
              </a:rPr>
              <a:t>　　　ハ　連携する医療機関数は１０未満</a:t>
            </a:r>
          </a:p>
          <a:p>
            <a:pPr marL="0" indent="0" fontAlgn="t">
              <a:lnSpc>
                <a:spcPct val="90000"/>
              </a:lnSpc>
              <a:spcBef>
                <a:spcPct val="0"/>
              </a:spcBef>
              <a:buFontTx/>
              <a:buNone/>
            </a:pPr>
            <a:r>
              <a:rPr lang="ja-JP" altLang="en-US" sz="1800" smtClean="0">
                <a:latin typeface="ＭＳ Ｐゴシック" charset="-128"/>
              </a:rPr>
              <a:t>　　　ニ　病院が連携に入る場合は２００床未満の病院に限る</a:t>
            </a:r>
          </a:p>
        </p:txBody>
      </p:sp>
      <p:sp>
        <p:nvSpPr>
          <p:cNvPr id="153604" name="Rectangle 5"/>
          <p:cNvSpPr>
            <a:spLocks noChangeArrowheads="1"/>
          </p:cNvSpPr>
          <p:nvPr/>
        </p:nvSpPr>
        <p:spPr bwMode="auto">
          <a:xfrm>
            <a:off x="250825" y="692150"/>
            <a:ext cx="8713788" cy="936625"/>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pPr eaLnBrk="0" fontAlgn="t" hangingPunct="0">
              <a:lnSpc>
                <a:spcPct val="90000"/>
              </a:lnSpc>
            </a:pPr>
            <a:r>
              <a:rPr lang="ja-JP" altLang="en-US" sz="2000">
                <a:solidFill>
                  <a:srgbClr val="000000"/>
                </a:solidFill>
                <a:latin typeface="ＭＳ Ｐゴシック" charset="-128"/>
              </a:rPr>
              <a:t>○　高齢化等に伴い、今後、在宅医療の需要がますます高まることが予想され、</a:t>
            </a:r>
          </a:p>
          <a:p>
            <a:pPr eaLnBrk="0" fontAlgn="t" hangingPunct="0">
              <a:lnSpc>
                <a:spcPct val="90000"/>
              </a:lnSpc>
            </a:pPr>
            <a:r>
              <a:rPr lang="ja-JP" altLang="en-US" sz="2000">
                <a:solidFill>
                  <a:srgbClr val="000000"/>
                </a:solidFill>
                <a:latin typeface="ＭＳ Ｐゴシック" charset="-128"/>
              </a:rPr>
              <a:t>　 在宅医療を担う医療機関の機能強化等がさらに重要になる。</a:t>
            </a:r>
          </a:p>
          <a:p>
            <a:pPr eaLnBrk="0" fontAlgn="t" hangingPunct="0">
              <a:lnSpc>
                <a:spcPct val="90000"/>
              </a:lnSpc>
            </a:pPr>
            <a:r>
              <a:rPr lang="ja-JP" altLang="en-US" sz="2000">
                <a:solidFill>
                  <a:srgbClr val="000000"/>
                </a:solidFill>
                <a:latin typeface="ＭＳ Ｐゴシック" charset="-128"/>
              </a:rPr>
              <a:t>     したがって、在支診・在支病の機能分化と連携等による機能強化を進める。</a:t>
            </a:r>
          </a:p>
        </p:txBody>
      </p:sp>
      <p:sp>
        <p:nvSpPr>
          <p:cNvPr id="153605" name="Text Box 6"/>
          <p:cNvSpPr txBox="1">
            <a:spLocks noChangeArrowheads="1"/>
          </p:cNvSpPr>
          <p:nvPr/>
        </p:nvSpPr>
        <p:spPr bwMode="auto">
          <a:xfrm>
            <a:off x="468313" y="2276475"/>
            <a:ext cx="8135937" cy="366713"/>
          </a:xfrm>
          <a:prstGeom prst="rect">
            <a:avLst/>
          </a:prstGeom>
          <a:noFill/>
          <a:ln w="9525">
            <a:noFill/>
            <a:miter lim="800000"/>
            <a:headEnd/>
            <a:tailEnd/>
          </a:ln>
        </p:spPr>
        <p:txBody>
          <a:bodyPr>
            <a:spAutoFit/>
          </a:bodyPr>
          <a:lstStyle/>
          <a:p>
            <a:pPr>
              <a:spcBef>
                <a:spcPct val="20000"/>
              </a:spcBef>
            </a:pPr>
            <a:endParaRPr lang="ja-JP" altLang="en-US">
              <a:solidFill>
                <a:srgbClr val="000000"/>
              </a:solidFill>
            </a:endParaRPr>
          </a:p>
        </p:txBody>
      </p:sp>
      <p:sp>
        <p:nvSpPr>
          <p:cNvPr id="153606"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6A979F33-C0B6-4B78-83CA-8E59778D4210}" type="slidenum">
              <a:rPr lang="en-US" altLang="ja-JP" sz="1400">
                <a:solidFill>
                  <a:srgbClr val="000000"/>
                </a:solidFill>
              </a:rPr>
              <a:pPr algn="r"/>
              <a:t>80</a:t>
            </a:fld>
            <a:endParaRPr lang="en-US" altLang="ja-JP" sz="1400">
              <a:solidFill>
                <a:srgbClr val="000000"/>
              </a:solidFill>
            </a:endParaRPr>
          </a:p>
        </p:txBody>
      </p:sp>
    </p:spTree>
    <p:extLst>
      <p:ext uri="{BB962C8B-B14F-4D97-AF65-F5344CB8AC3E}">
        <p14:creationId xmlns:p14="http://schemas.microsoft.com/office/powerpoint/2010/main" xmlns="" val="5992682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2"/>
          <p:cNvSpPr txBox="1">
            <a:spLocks noChangeArrowheads="1"/>
          </p:cNvSpPr>
          <p:nvPr/>
        </p:nvSpPr>
        <p:spPr bwMode="auto">
          <a:xfrm>
            <a:off x="684213" y="260350"/>
            <a:ext cx="7848600" cy="457200"/>
          </a:xfrm>
          <a:prstGeom prst="rect">
            <a:avLst/>
          </a:prstGeom>
          <a:noFill/>
          <a:ln w="9525">
            <a:noFill/>
            <a:miter lim="800000"/>
            <a:headEnd/>
            <a:tailEnd/>
          </a:ln>
        </p:spPr>
        <p:txBody>
          <a:bodyPr>
            <a:spAutoFit/>
          </a:bodyPr>
          <a:lstStyle/>
          <a:p>
            <a:pPr algn="ctr"/>
            <a:r>
              <a:rPr lang="ja-JP" altLang="en-US" sz="2400">
                <a:solidFill>
                  <a:srgbClr val="000000"/>
                </a:solidFill>
              </a:rPr>
              <a:t>機能を強化した在支診・在支病</a:t>
            </a:r>
          </a:p>
        </p:txBody>
      </p:sp>
      <p:grpSp>
        <p:nvGrpSpPr>
          <p:cNvPr id="154626" name="Group 3"/>
          <p:cNvGrpSpPr>
            <a:grpSpLocks/>
          </p:cNvGrpSpPr>
          <p:nvPr/>
        </p:nvGrpSpPr>
        <p:grpSpPr bwMode="auto">
          <a:xfrm>
            <a:off x="4860925" y="4435475"/>
            <a:ext cx="1152525" cy="863600"/>
            <a:chOff x="1066" y="1162"/>
            <a:chExt cx="817" cy="590"/>
          </a:xfrm>
        </p:grpSpPr>
        <p:grpSp>
          <p:nvGrpSpPr>
            <p:cNvPr id="154638" name="Group 4"/>
            <p:cNvGrpSpPr>
              <a:grpSpLocks/>
            </p:cNvGrpSpPr>
            <p:nvPr/>
          </p:nvGrpSpPr>
          <p:grpSpPr bwMode="auto">
            <a:xfrm>
              <a:off x="1066" y="1162"/>
              <a:ext cx="817" cy="590"/>
              <a:chOff x="1156" y="1026"/>
              <a:chExt cx="1044" cy="726"/>
            </a:xfrm>
          </p:grpSpPr>
          <p:pic>
            <p:nvPicPr>
              <p:cNvPr id="154640" name="Picture 5"/>
              <p:cNvPicPr>
                <a:picLocks noChangeAspect="1" noChangeArrowheads="1"/>
              </p:cNvPicPr>
              <p:nvPr/>
            </p:nvPicPr>
            <p:blipFill>
              <a:blip r:embed="rId3" cstate="print"/>
              <a:srcRect/>
              <a:stretch>
                <a:fillRect/>
              </a:stretch>
            </p:blipFill>
            <p:spPr bwMode="auto">
              <a:xfrm>
                <a:off x="1156" y="1026"/>
                <a:ext cx="1044" cy="726"/>
              </a:xfrm>
              <a:prstGeom prst="rect">
                <a:avLst/>
              </a:prstGeom>
              <a:noFill/>
              <a:ln w="9525">
                <a:noFill/>
                <a:miter lim="800000"/>
                <a:headEnd/>
                <a:tailEnd/>
              </a:ln>
            </p:spPr>
          </p:pic>
          <p:sp>
            <p:nvSpPr>
              <p:cNvPr id="154641" name="AutoShape 6"/>
              <p:cNvSpPr>
                <a:spLocks noChangeArrowheads="1"/>
              </p:cNvSpPr>
              <p:nvPr/>
            </p:nvSpPr>
            <p:spPr bwMode="auto">
              <a:xfrm>
                <a:off x="1565" y="1117"/>
                <a:ext cx="126" cy="118"/>
              </a:xfrm>
              <a:prstGeom prst="plus">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a:spcBef>
                    <a:spcPct val="20000"/>
                  </a:spcBef>
                </a:pPr>
                <a:endParaRPr lang="ja-JP" altLang="en-US">
                  <a:solidFill>
                    <a:srgbClr val="000000"/>
                  </a:solidFill>
                </a:endParaRPr>
              </a:p>
            </p:txBody>
          </p:sp>
        </p:grpSp>
        <p:sp>
          <p:nvSpPr>
            <p:cNvPr id="154639" name="Rectangle 7"/>
            <p:cNvSpPr>
              <a:spLocks noChangeArrowheads="1"/>
            </p:cNvSpPr>
            <p:nvPr/>
          </p:nvSpPr>
          <p:spPr bwMode="auto">
            <a:xfrm>
              <a:off x="1338" y="1207"/>
              <a:ext cx="190" cy="176"/>
            </a:xfrm>
            <a:prstGeom prst="rect">
              <a:avLst/>
            </a:prstGeom>
            <a:noFill/>
            <a:ln w="12700" cap="sq">
              <a:solidFill>
                <a:schemeClr val="tx1"/>
              </a:solidFill>
              <a:miter lim="800000"/>
              <a:headEnd type="none" w="sm" len="sm"/>
              <a:tailEnd type="none" w="sm" len="sm"/>
            </a:ln>
          </p:spPr>
          <p:txBody>
            <a:bodyPr wrap="none" anchor="ctr"/>
            <a:lstStyle/>
            <a:p>
              <a:pPr>
                <a:spcBef>
                  <a:spcPct val="20000"/>
                </a:spcBef>
              </a:pPr>
              <a:endParaRPr lang="ja-JP" altLang="en-US">
                <a:solidFill>
                  <a:srgbClr val="000000"/>
                </a:solidFill>
              </a:endParaRPr>
            </a:p>
          </p:txBody>
        </p:sp>
      </p:grpSp>
      <p:pic>
        <p:nvPicPr>
          <p:cNvPr id="154627" name="Picture 8" descr="MC900441738[1]"/>
          <p:cNvPicPr>
            <a:picLocks noChangeAspect="1" noChangeArrowheads="1"/>
          </p:cNvPicPr>
          <p:nvPr/>
        </p:nvPicPr>
        <p:blipFill>
          <a:blip r:embed="rId4" cstate="print"/>
          <a:srcRect/>
          <a:stretch>
            <a:fillRect/>
          </a:stretch>
        </p:blipFill>
        <p:spPr bwMode="auto">
          <a:xfrm>
            <a:off x="1331913" y="4149725"/>
            <a:ext cx="1084262" cy="1084263"/>
          </a:xfrm>
          <a:prstGeom prst="rect">
            <a:avLst/>
          </a:prstGeom>
          <a:noFill/>
          <a:ln w="9525">
            <a:noFill/>
            <a:miter lim="800000"/>
            <a:headEnd/>
            <a:tailEnd/>
          </a:ln>
        </p:spPr>
      </p:pic>
      <p:sp>
        <p:nvSpPr>
          <p:cNvPr id="154628" name="Text Box 9"/>
          <p:cNvSpPr txBox="1">
            <a:spLocks noChangeArrowheads="1"/>
          </p:cNvSpPr>
          <p:nvPr/>
        </p:nvSpPr>
        <p:spPr bwMode="auto">
          <a:xfrm>
            <a:off x="2413000" y="4292600"/>
            <a:ext cx="1652588" cy="915988"/>
          </a:xfrm>
          <a:prstGeom prst="rect">
            <a:avLst/>
          </a:prstGeom>
          <a:noFill/>
          <a:ln w="9525">
            <a:noFill/>
            <a:miter lim="800000"/>
            <a:headEnd/>
            <a:tailEnd/>
          </a:ln>
        </p:spPr>
        <p:txBody>
          <a:bodyPr wrap="none">
            <a:spAutoFit/>
          </a:bodyPr>
          <a:lstStyle/>
          <a:p>
            <a:r>
              <a:rPr lang="ja-JP" altLang="en-US">
                <a:solidFill>
                  <a:srgbClr val="000000"/>
                </a:solidFill>
              </a:rPr>
              <a:t>常勤医師　１名</a:t>
            </a:r>
          </a:p>
          <a:p>
            <a:r>
              <a:rPr lang="ja-JP" altLang="en-US">
                <a:solidFill>
                  <a:srgbClr val="000000"/>
                </a:solidFill>
              </a:rPr>
              <a:t>緊急往診　２件</a:t>
            </a:r>
          </a:p>
          <a:p>
            <a:r>
              <a:rPr lang="ja-JP" altLang="en-US">
                <a:solidFill>
                  <a:srgbClr val="000000"/>
                </a:solidFill>
              </a:rPr>
              <a:t>看取り　　　０件</a:t>
            </a:r>
          </a:p>
        </p:txBody>
      </p:sp>
      <p:sp>
        <p:nvSpPr>
          <p:cNvPr id="154629" name="Text Box 10"/>
          <p:cNvSpPr txBox="1">
            <a:spLocks noChangeArrowheads="1"/>
          </p:cNvSpPr>
          <p:nvPr/>
        </p:nvSpPr>
        <p:spPr bwMode="auto">
          <a:xfrm>
            <a:off x="6227763" y="4292600"/>
            <a:ext cx="1652587" cy="915988"/>
          </a:xfrm>
          <a:prstGeom prst="rect">
            <a:avLst/>
          </a:prstGeom>
          <a:noFill/>
          <a:ln w="9525">
            <a:noFill/>
            <a:miter lim="800000"/>
            <a:headEnd/>
            <a:tailEnd/>
          </a:ln>
        </p:spPr>
        <p:txBody>
          <a:bodyPr wrap="none">
            <a:spAutoFit/>
          </a:bodyPr>
          <a:lstStyle/>
          <a:p>
            <a:r>
              <a:rPr lang="ja-JP" altLang="en-US">
                <a:solidFill>
                  <a:srgbClr val="000000"/>
                </a:solidFill>
              </a:rPr>
              <a:t>常勤医師　２名</a:t>
            </a:r>
          </a:p>
          <a:p>
            <a:r>
              <a:rPr lang="ja-JP" altLang="en-US">
                <a:solidFill>
                  <a:srgbClr val="000000"/>
                </a:solidFill>
              </a:rPr>
              <a:t>緊急往診　３件</a:t>
            </a:r>
          </a:p>
          <a:p>
            <a:r>
              <a:rPr lang="ja-JP" altLang="en-US">
                <a:solidFill>
                  <a:srgbClr val="000000"/>
                </a:solidFill>
              </a:rPr>
              <a:t>看取り　　　５件</a:t>
            </a:r>
          </a:p>
        </p:txBody>
      </p:sp>
      <p:sp>
        <p:nvSpPr>
          <p:cNvPr id="154630" name="AutoShape 11"/>
          <p:cNvSpPr>
            <a:spLocks noChangeArrowheads="1"/>
          </p:cNvSpPr>
          <p:nvPr/>
        </p:nvSpPr>
        <p:spPr bwMode="auto">
          <a:xfrm>
            <a:off x="323850" y="3860800"/>
            <a:ext cx="8569325" cy="2520950"/>
          </a:xfrm>
          <a:prstGeom prst="roundRect">
            <a:avLst>
              <a:gd name="adj" fmla="val 16667"/>
            </a:avLst>
          </a:prstGeom>
          <a:noFill/>
          <a:ln w="9525">
            <a:solidFill>
              <a:schemeClr val="tx1"/>
            </a:solidFill>
            <a:round/>
            <a:headEnd/>
            <a:tailEnd/>
          </a:ln>
        </p:spPr>
        <p:txBody>
          <a:bodyPr wrap="none" anchor="ctr"/>
          <a:lstStyle/>
          <a:p>
            <a:pPr>
              <a:spcBef>
                <a:spcPct val="20000"/>
              </a:spcBef>
            </a:pPr>
            <a:endParaRPr lang="ja-JP" altLang="en-US">
              <a:solidFill>
                <a:srgbClr val="000000"/>
              </a:solidFill>
            </a:endParaRPr>
          </a:p>
        </p:txBody>
      </p:sp>
      <p:sp>
        <p:nvSpPr>
          <p:cNvPr id="154631" name="Text Box 12"/>
          <p:cNvSpPr txBox="1">
            <a:spLocks noChangeArrowheads="1"/>
          </p:cNvSpPr>
          <p:nvPr/>
        </p:nvSpPr>
        <p:spPr bwMode="auto">
          <a:xfrm>
            <a:off x="395288" y="765175"/>
            <a:ext cx="8424862" cy="1474788"/>
          </a:xfrm>
          <a:prstGeom prst="rect">
            <a:avLst/>
          </a:prstGeom>
          <a:noFill/>
          <a:ln w="9525">
            <a:solidFill>
              <a:schemeClr val="tx1"/>
            </a:solidFill>
            <a:prstDash val="dash"/>
            <a:miter lim="800000"/>
            <a:headEnd/>
            <a:tailEnd/>
          </a:ln>
        </p:spPr>
        <p:txBody>
          <a:bodyPr wrap="none"/>
          <a:lstStyle/>
          <a:p>
            <a:r>
              <a:rPr lang="ja-JP" altLang="en-US">
                <a:solidFill>
                  <a:srgbClr val="000000"/>
                </a:solidFill>
              </a:rPr>
              <a:t>従来の施設基準のポイント（在支診の例）</a:t>
            </a:r>
          </a:p>
          <a:p>
            <a:r>
              <a:rPr lang="ja-JP" altLang="en-US">
                <a:solidFill>
                  <a:srgbClr val="000000"/>
                </a:solidFill>
              </a:rPr>
              <a:t>・</a:t>
            </a:r>
            <a:r>
              <a:rPr lang="en-US" altLang="ja-JP">
                <a:solidFill>
                  <a:srgbClr val="000000"/>
                </a:solidFill>
              </a:rPr>
              <a:t>24</a:t>
            </a:r>
            <a:r>
              <a:rPr lang="ja-JP" altLang="en-US">
                <a:solidFill>
                  <a:srgbClr val="000000"/>
                </a:solidFill>
              </a:rPr>
              <a:t>時間連絡を受ける保険医又は看護職員をあらかじめ指定し、連絡先を文書で提供</a:t>
            </a:r>
          </a:p>
          <a:p>
            <a:r>
              <a:rPr lang="ja-JP" altLang="en-US">
                <a:solidFill>
                  <a:srgbClr val="000000"/>
                </a:solidFill>
              </a:rPr>
              <a:t>・</a:t>
            </a:r>
            <a:r>
              <a:rPr lang="en-US" altLang="ja-JP">
                <a:solidFill>
                  <a:srgbClr val="000000"/>
                </a:solidFill>
              </a:rPr>
              <a:t>24</a:t>
            </a:r>
            <a:r>
              <a:rPr lang="ja-JP" altLang="en-US">
                <a:solidFill>
                  <a:srgbClr val="000000"/>
                </a:solidFill>
              </a:rPr>
              <a:t>時間往診が可能な体制を確保</a:t>
            </a:r>
          </a:p>
          <a:p>
            <a:r>
              <a:rPr lang="ja-JP" altLang="en-US">
                <a:solidFill>
                  <a:srgbClr val="000000"/>
                </a:solidFill>
              </a:rPr>
              <a:t>・</a:t>
            </a:r>
            <a:r>
              <a:rPr lang="en-US" altLang="ja-JP">
                <a:solidFill>
                  <a:srgbClr val="000000"/>
                </a:solidFill>
              </a:rPr>
              <a:t>24</a:t>
            </a:r>
            <a:r>
              <a:rPr lang="ja-JP" altLang="en-US">
                <a:solidFill>
                  <a:srgbClr val="000000"/>
                </a:solidFill>
              </a:rPr>
              <a:t>時間訪問看護の提供が可能な体制を確保</a:t>
            </a:r>
          </a:p>
          <a:p>
            <a:r>
              <a:rPr lang="ja-JP" altLang="en-US">
                <a:solidFill>
                  <a:srgbClr val="000000"/>
                </a:solidFill>
              </a:rPr>
              <a:t>・緊急時に在宅での療養を行っている患者が入院できる病床を常に確保</a:t>
            </a:r>
          </a:p>
        </p:txBody>
      </p:sp>
      <p:sp>
        <p:nvSpPr>
          <p:cNvPr id="154632" name="Rectangle 13"/>
          <p:cNvSpPr>
            <a:spLocks noChangeArrowheads="1"/>
          </p:cNvSpPr>
          <p:nvPr/>
        </p:nvSpPr>
        <p:spPr bwMode="auto">
          <a:xfrm>
            <a:off x="1762125" y="3716338"/>
            <a:ext cx="5905500" cy="433387"/>
          </a:xfrm>
          <a:prstGeom prst="rect">
            <a:avLst/>
          </a:prstGeom>
          <a:solidFill>
            <a:srgbClr val="FFFF00"/>
          </a:solidFill>
          <a:ln w="9525">
            <a:solidFill>
              <a:schemeClr val="tx1"/>
            </a:solidFill>
            <a:miter lim="800000"/>
            <a:headEnd/>
            <a:tailEnd/>
          </a:ln>
        </p:spPr>
        <p:txBody>
          <a:bodyPr wrap="none" anchor="ctr"/>
          <a:lstStyle/>
          <a:p>
            <a:pPr algn="ctr"/>
            <a:r>
              <a:rPr lang="en-US" altLang="ja-JP">
                <a:solidFill>
                  <a:srgbClr val="FF0000"/>
                </a:solidFill>
              </a:rPr>
              <a:t>② </a:t>
            </a:r>
            <a:r>
              <a:rPr lang="ja-JP" altLang="en-US">
                <a:solidFill>
                  <a:srgbClr val="FF0000"/>
                </a:solidFill>
              </a:rPr>
              <a:t>複数の医療機関が連携して①の要件を満たすことも可能</a:t>
            </a:r>
          </a:p>
        </p:txBody>
      </p:sp>
      <p:sp>
        <p:nvSpPr>
          <p:cNvPr id="154633" name="Rectangle 14"/>
          <p:cNvSpPr>
            <a:spLocks noChangeArrowheads="1"/>
          </p:cNvSpPr>
          <p:nvPr/>
        </p:nvSpPr>
        <p:spPr bwMode="auto">
          <a:xfrm>
            <a:off x="250825" y="2636838"/>
            <a:ext cx="8713788" cy="3816350"/>
          </a:xfrm>
          <a:prstGeom prst="rect">
            <a:avLst/>
          </a:prstGeom>
          <a:noFill/>
          <a:ln w="22225">
            <a:solidFill>
              <a:srgbClr val="0000FF"/>
            </a:solidFill>
            <a:miter lim="800000"/>
            <a:headEnd/>
            <a:tailEnd/>
          </a:ln>
        </p:spPr>
        <p:txBody>
          <a:bodyPr wrap="none" anchor="ctr"/>
          <a:lstStyle/>
          <a:p>
            <a:pPr>
              <a:spcBef>
                <a:spcPct val="20000"/>
              </a:spcBef>
            </a:pPr>
            <a:endParaRPr lang="ja-JP" altLang="en-US">
              <a:solidFill>
                <a:srgbClr val="000000"/>
              </a:solidFill>
            </a:endParaRPr>
          </a:p>
        </p:txBody>
      </p:sp>
      <p:sp>
        <p:nvSpPr>
          <p:cNvPr id="154634" name="Text Box 15"/>
          <p:cNvSpPr txBox="1">
            <a:spLocks noChangeArrowheads="1"/>
          </p:cNvSpPr>
          <p:nvPr/>
        </p:nvSpPr>
        <p:spPr bwMode="auto">
          <a:xfrm>
            <a:off x="611188" y="5373688"/>
            <a:ext cx="7983537" cy="915987"/>
          </a:xfrm>
          <a:prstGeom prst="rect">
            <a:avLst/>
          </a:prstGeom>
          <a:noFill/>
          <a:ln w="9525">
            <a:noFill/>
            <a:miter lim="800000"/>
            <a:headEnd/>
            <a:tailEnd/>
          </a:ln>
        </p:spPr>
        <p:txBody>
          <a:bodyPr wrap="none">
            <a:spAutoFit/>
          </a:bodyPr>
          <a:lstStyle/>
          <a:p>
            <a:r>
              <a:rPr lang="ja-JP" altLang="en-US">
                <a:solidFill>
                  <a:srgbClr val="000000"/>
                </a:solidFill>
              </a:rPr>
              <a:t>連携する場合</a:t>
            </a:r>
          </a:p>
          <a:p>
            <a:r>
              <a:rPr lang="ja-JP" altLang="en-US">
                <a:solidFill>
                  <a:srgbClr val="000000"/>
                </a:solidFill>
              </a:rPr>
              <a:t>・緊急時の連絡先の一元化　　　　・連携医療機関間で月１回以上のカンファレンス</a:t>
            </a:r>
          </a:p>
          <a:p>
            <a:r>
              <a:rPr lang="ja-JP" altLang="en-US">
                <a:solidFill>
                  <a:srgbClr val="000000"/>
                </a:solidFill>
              </a:rPr>
              <a:t>・連携する医療機関数は</a:t>
            </a:r>
            <a:r>
              <a:rPr lang="en-US" altLang="ja-JP">
                <a:solidFill>
                  <a:srgbClr val="000000"/>
                </a:solidFill>
              </a:rPr>
              <a:t>10</a:t>
            </a:r>
            <a:r>
              <a:rPr lang="ja-JP" altLang="en-US">
                <a:solidFill>
                  <a:srgbClr val="000000"/>
                </a:solidFill>
              </a:rPr>
              <a:t>未満　・病院が連携に入る場合には</a:t>
            </a:r>
            <a:r>
              <a:rPr lang="en-US" altLang="ja-JP">
                <a:solidFill>
                  <a:srgbClr val="000000"/>
                </a:solidFill>
              </a:rPr>
              <a:t>200</a:t>
            </a:r>
            <a:r>
              <a:rPr lang="ja-JP" altLang="en-US">
                <a:solidFill>
                  <a:srgbClr val="000000"/>
                </a:solidFill>
              </a:rPr>
              <a:t>床未満</a:t>
            </a:r>
          </a:p>
        </p:txBody>
      </p:sp>
      <p:sp>
        <p:nvSpPr>
          <p:cNvPr id="154635" name="Text Box 16"/>
          <p:cNvSpPr txBox="1">
            <a:spLocks noChangeArrowheads="1"/>
          </p:cNvSpPr>
          <p:nvPr/>
        </p:nvSpPr>
        <p:spPr bwMode="auto">
          <a:xfrm>
            <a:off x="503238" y="2708275"/>
            <a:ext cx="8424862" cy="898525"/>
          </a:xfrm>
          <a:prstGeom prst="rect">
            <a:avLst/>
          </a:prstGeom>
          <a:noFill/>
          <a:ln w="9525">
            <a:solidFill>
              <a:schemeClr val="tx1"/>
            </a:solidFill>
            <a:miter lim="800000"/>
            <a:headEnd/>
            <a:tailEnd/>
          </a:ln>
        </p:spPr>
        <p:txBody>
          <a:bodyPr wrap="none"/>
          <a:lstStyle/>
          <a:p>
            <a:r>
              <a:rPr lang="en-US" altLang="ja-JP">
                <a:solidFill>
                  <a:srgbClr val="000000"/>
                </a:solidFill>
              </a:rPr>
              <a:t>① </a:t>
            </a:r>
            <a:r>
              <a:rPr lang="ja-JP" altLang="en-US">
                <a:solidFill>
                  <a:srgbClr val="000000"/>
                </a:solidFill>
              </a:rPr>
              <a:t>新たな施設基準（ポイント）・・・従来の要件に追加、在支病も同じ</a:t>
            </a:r>
          </a:p>
          <a:p>
            <a:r>
              <a:rPr lang="ja-JP" altLang="en-US">
                <a:solidFill>
                  <a:srgbClr val="000000"/>
                </a:solidFill>
              </a:rPr>
              <a:t>・所属する常勤医師３名以上　　・過去１年間の緊急の往診実績　５件以上</a:t>
            </a:r>
          </a:p>
          <a:p>
            <a:r>
              <a:rPr lang="ja-JP" altLang="en-US">
                <a:solidFill>
                  <a:srgbClr val="000000"/>
                </a:solidFill>
              </a:rPr>
              <a:t>・過去１年間の看取り実績２件以上</a:t>
            </a:r>
          </a:p>
        </p:txBody>
      </p:sp>
      <p:sp>
        <p:nvSpPr>
          <p:cNvPr id="154636" name="Text Box 17"/>
          <p:cNvSpPr txBox="1">
            <a:spLocks noChangeArrowheads="1"/>
          </p:cNvSpPr>
          <p:nvPr/>
        </p:nvSpPr>
        <p:spPr bwMode="auto">
          <a:xfrm>
            <a:off x="179388" y="2301875"/>
            <a:ext cx="1098550" cy="366713"/>
          </a:xfrm>
          <a:prstGeom prst="rect">
            <a:avLst/>
          </a:prstGeom>
          <a:noFill/>
          <a:ln w="9525">
            <a:noFill/>
            <a:miter lim="800000"/>
            <a:headEnd/>
            <a:tailEnd/>
          </a:ln>
        </p:spPr>
        <p:txBody>
          <a:bodyPr wrap="none">
            <a:spAutoFit/>
          </a:bodyPr>
          <a:lstStyle/>
          <a:p>
            <a:r>
              <a:rPr lang="ja-JP" altLang="en-US">
                <a:solidFill>
                  <a:srgbClr val="000000"/>
                </a:solidFill>
              </a:rPr>
              <a:t>今回改定</a:t>
            </a:r>
          </a:p>
        </p:txBody>
      </p:sp>
      <p:sp>
        <p:nvSpPr>
          <p:cNvPr id="154637"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256DB3B9-46B7-4EFC-9F83-B55A43E514FE}" type="slidenum">
              <a:rPr lang="en-US" altLang="ja-JP" sz="1400">
                <a:solidFill>
                  <a:srgbClr val="000000"/>
                </a:solidFill>
              </a:rPr>
              <a:pPr algn="r"/>
              <a:t>81</a:t>
            </a:fld>
            <a:endParaRPr lang="en-US" altLang="ja-JP" sz="1400">
              <a:solidFill>
                <a:srgbClr val="000000"/>
              </a:solidFill>
            </a:endParaRPr>
          </a:p>
        </p:txBody>
      </p:sp>
    </p:spTree>
    <p:extLst>
      <p:ext uri="{BB962C8B-B14F-4D97-AF65-F5344CB8AC3E}">
        <p14:creationId xmlns:p14="http://schemas.microsoft.com/office/powerpoint/2010/main" xmlns="" val="40476170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404664"/>
            <a:ext cx="8208912" cy="1008112"/>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a:spcBef>
                <a:spcPct val="20000"/>
              </a:spcBef>
              <a:defRPr/>
            </a:pPr>
            <a:r>
              <a:rPr lang="en-US" altLang="ja-JP" sz="2400" dirty="0">
                <a:solidFill>
                  <a:srgbClr val="000000"/>
                </a:solidFill>
                <a:latin typeface="MS UI Gothic" pitchFamily="50" charset="-128"/>
                <a:ea typeface="MS UI Gothic" pitchFamily="50" charset="-128"/>
              </a:rPr>
              <a:t>(1)</a:t>
            </a:r>
            <a:r>
              <a:rPr lang="ja-JP" altLang="en-US" sz="2400" dirty="0">
                <a:solidFill>
                  <a:srgbClr val="000000"/>
                </a:solidFill>
                <a:latin typeface="MS UI Gothic" pitchFamily="50" charset="-128"/>
                <a:ea typeface="MS UI Gothic" pitchFamily="50" charset="-128"/>
              </a:rPr>
              <a:t>　２４時間対応を充実させる観点から、</a:t>
            </a:r>
            <a:r>
              <a:rPr lang="ja-JP" altLang="en-US" sz="2400" dirty="0">
                <a:solidFill>
                  <a:srgbClr val="0070C0"/>
                </a:solidFill>
                <a:latin typeface="MS UI Gothic" pitchFamily="50" charset="-128"/>
                <a:ea typeface="MS UI Gothic" pitchFamily="50" charset="-128"/>
              </a:rPr>
              <a:t>緊急時・夜間の往診料の引き上げ</a:t>
            </a:r>
            <a:r>
              <a:rPr lang="ja-JP" altLang="en-US" sz="2400" dirty="0">
                <a:solidFill>
                  <a:srgbClr val="000000"/>
                </a:solidFill>
                <a:latin typeface="MS UI Gothic" pitchFamily="50" charset="-128"/>
                <a:ea typeface="MS UI Gothic" pitchFamily="50" charset="-128"/>
              </a:rPr>
              <a:t>を行う。</a:t>
            </a:r>
            <a:endParaRPr lang="en-US" altLang="ja-JP" sz="2400" b="1" dirty="0">
              <a:solidFill>
                <a:srgbClr val="FF0000"/>
              </a:solidFill>
              <a:latin typeface="MS UI Gothic" pitchFamily="50" charset="-128"/>
              <a:ea typeface="MS UI Gothic" pitchFamily="50" charset="-128"/>
            </a:endParaRPr>
          </a:p>
        </p:txBody>
      </p:sp>
      <p:graphicFrame>
        <p:nvGraphicFramePr>
          <p:cNvPr id="6" name="コンテンツ プレースホルダ 6"/>
          <p:cNvGraphicFramePr>
            <a:graphicFrameLocks noGrp="1"/>
          </p:cNvGraphicFramePr>
          <p:nvPr>
            <p:ph idx="4294967295"/>
          </p:nvPr>
        </p:nvGraphicFramePr>
        <p:xfrm>
          <a:off x="467544" y="1556792"/>
          <a:ext cx="8229600" cy="4898811"/>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51408">
                <a:tc>
                  <a:txBody>
                    <a:bodyPr/>
                    <a:lstStyle/>
                    <a:p>
                      <a:pPr algn="ctr"/>
                      <a:r>
                        <a:rPr kumimoji="1" lang="ja-JP" altLang="en-US" sz="1600" b="1" dirty="0" smtClean="0">
                          <a:solidFill>
                            <a:srgbClr val="FF0000"/>
                          </a:solidFill>
                          <a:latin typeface="MS UI Gothic" pitchFamily="50" charset="-128"/>
                          <a:ea typeface="MS UI Gothic" pitchFamily="50" charset="-128"/>
                        </a:rPr>
                        <a:t>改　定　後</a:t>
                      </a:r>
                      <a:endParaRPr kumimoji="1" lang="ja-JP" altLang="en-US" sz="1600" b="1" dirty="0">
                        <a:solidFill>
                          <a:srgbClr val="FF0000"/>
                        </a:solidFill>
                        <a:latin typeface="MS UI Gothic" pitchFamily="50" charset="-128"/>
                        <a:ea typeface="MS UI Gothic" pitchFamily="50" charset="-128"/>
                      </a:endParaRPr>
                    </a:p>
                  </a:txBody>
                  <a:tcPr anchor="ctr">
                    <a:solidFill>
                      <a:schemeClr val="accent3">
                        <a:lumMod val="20000"/>
                        <a:lumOff val="80000"/>
                      </a:schemeClr>
                    </a:solidFill>
                  </a:tcPr>
                </a:tc>
                <a:tc>
                  <a:txBody>
                    <a:bodyPr/>
                    <a:lstStyle/>
                    <a:p>
                      <a:pPr algn="ctr"/>
                      <a:r>
                        <a:rPr kumimoji="1" lang="ja-JP" altLang="en-US" sz="1600" dirty="0" smtClean="0">
                          <a:latin typeface="MS UI Gothic" pitchFamily="50" charset="-128"/>
                          <a:ea typeface="MS UI Gothic" pitchFamily="50" charset="-128"/>
                        </a:rPr>
                        <a:t>現　　行</a:t>
                      </a:r>
                      <a:endParaRPr kumimoji="1" lang="ja-JP" altLang="en-US" sz="1600" dirty="0">
                        <a:latin typeface="MS UI Gothic" pitchFamily="50" charset="-128"/>
                        <a:ea typeface="MS UI Gothic" pitchFamily="50" charset="-128"/>
                      </a:endParaRPr>
                    </a:p>
                  </a:txBody>
                  <a:tcPr anchor="ctr">
                    <a:solidFill>
                      <a:schemeClr val="accent3">
                        <a:lumMod val="20000"/>
                        <a:lumOff val="80000"/>
                      </a:schemeClr>
                    </a:solidFill>
                  </a:tcPr>
                </a:tc>
              </a:tr>
              <a:tr h="4547403">
                <a:tc>
                  <a:txBody>
                    <a:bodyPr/>
                    <a:lstStyle/>
                    <a:p>
                      <a:r>
                        <a:rPr kumimoji="1" lang="en-US" altLang="ja-JP" sz="1600" b="1" baseline="0" dirty="0" smtClean="0">
                          <a:solidFill>
                            <a:schemeClr val="tx1"/>
                          </a:solidFill>
                          <a:latin typeface="MS UI Gothic" pitchFamily="50" charset="-128"/>
                          <a:ea typeface="MS UI Gothic" pitchFamily="50" charset="-128"/>
                          <a:cs typeface="+mn-cs"/>
                        </a:rPr>
                        <a:t>C000</a:t>
                      </a:r>
                      <a:r>
                        <a:rPr kumimoji="1" lang="ja-JP" altLang="en-US" sz="1600" b="1" baseline="0" dirty="0" smtClean="0">
                          <a:solidFill>
                            <a:schemeClr val="tx1"/>
                          </a:solidFill>
                          <a:latin typeface="MS UI Gothic" pitchFamily="50" charset="-128"/>
                          <a:ea typeface="MS UI Gothic" pitchFamily="50" charset="-128"/>
                          <a:cs typeface="+mn-cs"/>
                        </a:rPr>
                        <a:t>　往診料　注１の加算</a:t>
                      </a:r>
                      <a:endParaRPr kumimoji="1" lang="en-US" altLang="ja-JP" sz="1600" b="1" baseline="0" dirty="0" smtClean="0">
                        <a:solidFill>
                          <a:schemeClr val="tx1"/>
                        </a:solidFill>
                        <a:latin typeface="MS UI Gothic" pitchFamily="50" charset="-128"/>
                        <a:ea typeface="MS UI Gothic" pitchFamily="50" charset="-128"/>
                        <a:cs typeface="+mn-cs"/>
                      </a:endParaRPr>
                    </a:p>
                    <a:p>
                      <a:pPr marL="0" indent="0"/>
                      <a:r>
                        <a:rPr kumimoji="1" lang="ja-JP" altLang="en-US" sz="1600" b="1" baseline="0" dirty="0" smtClean="0">
                          <a:solidFill>
                            <a:srgbClr val="FF0000"/>
                          </a:solidFill>
                          <a:latin typeface="MS UI Gothic" pitchFamily="50" charset="-128"/>
                          <a:ea typeface="MS UI Gothic" pitchFamily="50" charset="-128"/>
                          <a:cs typeface="+mn-cs"/>
                        </a:rPr>
                        <a:t>●機能を強化した在支診・在支病</a:t>
                      </a:r>
                      <a:endParaRPr kumimoji="1" lang="en-US" altLang="ja-JP" sz="1600" b="1" baseline="0" dirty="0" smtClean="0">
                        <a:solidFill>
                          <a:srgbClr val="FF0000"/>
                        </a:solidFill>
                        <a:latin typeface="MS UI Gothic" pitchFamily="50" charset="-128"/>
                        <a:ea typeface="MS UI Gothic" pitchFamily="50" charset="-128"/>
                        <a:cs typeface="+mn-cs"/>
                      </a:endParaRPr>
                    </a:p>
                    <a:p>
                      <a:pPr marL="177800" indent="0"/>
                      <a:r>
                        <a:rPr kumimoji="1" lang="ja-JP" altLang="en-US" sz="1600" b="1" baseline="0" dirty="0" smtClean="0">
                          <a:solidFill>
                            <a:srgbClr val="FF0000"/>
                          </a:solidFill>
                          <a:latin typeface="MS UI Gothic" pitchFamily="50" charset="-128"/>
                          <a:ea typeface="MS UI Gothic" pitchFamily="50" charset="-128"/>
                          <a:cs typeface="+mn-cs"/>
                        </a:rPr>
                        <a:t>◆病床を有する場合</a:t>
                      </a:r>
                      <a:endParaRPr kumimoji="1" lang="en-US" altLang="ja-JP" sz="1600" b="1" baseline="0" dirty="0" smtClean="0">
                        <a:solidFill>
                          <a:srgbClr val="FF0000"/>
                        </a:solidFill>
                        <a:latin typeface="MS UI Gothic" pitchFamily="50" charset="-128"/>
                        <a:ea typeface="MS UI Gothic" pitchFamily="50" charset="-128"/>
                        <a:cs typeface="+mn-cs"/>
                      </a:endParaRPr>
                    </a:p>
                    <a:p>
                      <a:pPr marL="534988" indent="0" algn="just">
                        <a:tabLst/>
                      </a:pPr>
                      <a:r>
                        <a:rPr kumimoji="1" lang="ja-JP" altLang="en-US" sz="1600" b="1" baseline="0" dirty="0" smtClean="0">
                          <a:solidFill>
                            <a:srgbClr val="FF0000"/>
                          </a:solidFill>
                          <a:latin typeface="MS UI Gothic" pitchFamily="50" charset="-128"/>
                          <a:ea typeface="MS UI Gothic" pitchFamily="50" charset="-128"/>
                          <a:cs typeface="+mn-cs"/>
                        </a:rPr>
                        <a:t>緊急加算　　　　   ８５０点（新）</a:t>
                      </a:r>
                      <a:endParaRPr kumimoji="1" lang="en-US" altLang="ja-JP" sz="1600" b="1" baseline="0" dirty="0" smtClean="0">
                        <a:solidFill>
                          <a:srgbClr val="FF0000"/>
                        </a:solidFill>
                        <a:latin typeface="MS UI Gothic" pitchFamily="50" charset="-128"/>
                        <a:ea typeface="MS UI Gothic" pitchFamily="50" charset="-128"/>
                        <a:cs typeface="+mn-cs"/>
                      </a:endParaRPr>
                    </a:p>
                    <a:p>
                      <a:pPr marL="534988" indent="0" algn="just"/>
                      <a:r>
                        <a:rPr kumimoji="1" lang="ja-JP" altLang="en-US" sz="1600" b="1" baseline="0" dirty="0" smtClean="0">
                          <a:solidFill>
                            <a:srgbClr val="FF0000"/>
                          </a:solidFill>
                          <a:latin typeface="MS UI Gothic" pitchFamily="50" charset="-128"/>
                          <a:ea typeface="MS UI Gothic" pitchFamily="50" charset="-128"/>
                          <a:cs typeface="+mn-cs"/>
                        </a:rPr>
                        <a:t>夜間加算　　　　１</a:t>
                      </a:r>
                      <a:r>
                        <a:rPr kumimoji="1" lang="en-US" altLang="ja-JP" sz="1600" b="1" baseline="0" dirty="0" smtClean="0">
                          <a:solidFill>
                            <a:srgbClr val="FF0000"/>
                          </a:solidFill>
                          <a:latin typeface="MS UI Gothic" pitchFamily="50" charset="-128"/>
                          <a:ea typeface="MS UI Gothic" pitchFamily="50" charset="-128"/>
                          <a:cs typeface="+mn-cs"/>
                        </a:rPr>
                        <a:t>,</a:t>
                      </a:r>
                      <a:r>
                        <a:rPr kumimoji="1" lang="ja-JP" altLang="en-US" sz="1600" b="1" baseline="0" dirty="0" smtClean="0">
                          <a:solidFill>
                            <a:srgbClr val="FF0000"/>
                          </a:solidFill>
                          <a:latin typeface="MS UI Gothic" pitchFamily="50" charset="-128"/>
                          <a:ea typeface="MS UI Gothic" pitchFamily="50" charset="-128"/>
                          <a:cs typeface="+mn-cs"/>
                        </a:rPr>
                        <a:t>７００点（新）</a:t>
                      </a:r>
                      <a:endParaRPr kumimoji="1" lang="en-US" altLang="ja-JP" sz="1600" b="1" baseline="0" dirty="0" smtClean="0">
                        <a:solidFill>
                          <a:srgbClr val="FF0000"/>
                        </a:solidFill>
                        <a:latin typeface="MS UI Gothic" pitchFamily="50" charset="-128"/>
                        <a:ea typeface="MS UI Gothic" pitchFamily="50" charset="-128"/>
                        <a:cs typeface="+mn-cs"/>
                      </a:endParaRPr>
                    </a:p>
                    <a:p>
                      <a:pPr marL="534988" indent="0" algn="just"/>
                      <a:r>
                        <a:rPr kumimoji="1" lang="zh-CN" altLang="en-US" sz="1600" b="1" baseline="0" dirty="0" smtClean="0">
                          <a:solidFill>
                            <a:srgbClr val="FF0000"/>
                          </a:solidFill>
                          <a:latin typeface="MS UI Gothic" pitchFamily="50" charset="-128"/>
                          <a:ea typeface="MS UI Gothic" pitchFamily="50" charset="-128"/>
                          <a:cs typeface="+mn-cs"/>
                        </a:rPr>
                        <a:t>深夜加算</a:t>
                      </a:r>
                      <a:r>
                        <a:rPr kumimoji="1" lang="ja-JP" altLang="en-US" sz="1600" b="1" baseline="0" dirty="0" smtClean="0">
                          <a:solidFill>
                            <a:srgbClr val="FF0000"/>
                          </a:solidFill>
                          <a:latin typeface="MS UI Gothic" pitchFamily="50" charset="-128"/>
                          <a:ea typeface="MS UI Gothic" pitchFamily="50" charset="-128"/>
                          <a:cs typeface="+mn-cs"/>
                        </a:rPr>
                        <a:t>　　　　２</a:t>
                      </a:r>
                      <a:r>
                        <a:rPr kumimoji="1" lang="en-US" altLang="ja-JP" sz="1600" b="1" baseline="0" dirty="0" smtClean="0">
                          <a:solidFill>
                            <a:srgbClr val="FF0000"/>
                          </a:solidFill>
                          <a:latin typeface="MS UI Gothic" pitchFamily="50" charset="-128"/>
                          <a:ea typeface="MS UI Gothic" pitchFamily="50" charset="-128"/>
                          <a:cs typeface="+mn-cs"/>
                        </a:rPr>
                        <a:t>,</a:t>
                      </a:r>
                      <a:r>
                        <a:rPr kumimoji="1" lang="ja-JP" altLang="en-US" sz="1600" b="1" baseline="0" dirty="0" smtClean="0">
                          <a:solidFill>
                            <a:srgbClr val="FF0000"/>
                          </a:solidFill>
                          <a:latin typeface="MS UI Gothic" pitchFamily="50" charset="-128"/>
                          <a:ea typeface="MS UI Gothic" pitchFamily="50" charset="-128"/>
                          <a:cs typeface="+mn-cs"/>
                        </a:rPr>
                        <a:t>７００</a:t>
                      </a:r>
                      <a:r>
                        <a:rPr kumimoji="1" lang="zh-CN" altLang="en-US" sz="1600" b="1" baseline="0" dirty="0" smtClean="0">
                          <a:solidFill>
                            <a:srgbClr val="FF0000"/>
                          </a:solidFill>
                          <a:latin typeface="MS UI Gothic" pitchFamily="50" charset="-128"/>
                          <a:ea typeface="MS UI Gothic" pitchFamily="50" charset="-128"/>
                          <a:cs typeface="+mn-cs"/>
                        </a:rPr>
                        <a:t>点</a:t>
                      </a:r>
                      <a:r>
                        <a:rPr kumimoji="1" lang="ja-JP" altLang="en-US" sz="1600" b="1" baseline="0" dirty="0" smtClean="0">
                          <a:solidFill>
                            <a:srgbClr val="FF0000"/>
                          </a:solidFill>
                          <a:latin typeface="MS UI Gothic" pitchFamily="50" charset="-128"/>
                          <a:ea typeface="MS UI Gothic" pitchFamily="50" charset="-128"/>
                          <a:cs typeface="+mn-cs"/>
                        </a:rPr>
                        <a:t>（</a:t>
                      </a:r>
                      <a:r>
                        <a:rPr kumimoji="1" lang="zh-CN" altLang="en-US" sz="1600" b="1" baseline="0" dirty="0" smtClean="0">
                          <a:solidFill>
                            <a:srgbClr val="FF0000"/>
                          </a:solidFill>
                          <a:latin typeface="MS UI Gothic" pitchFamily="50" charset="-128"/>
                          <a:ea typeface="MS UI Gothic" pitchFamily="50" charset="-128"/>
                          <a:cs typeface="+mn-cs"/>
                        </a:rPr>
                        <a:t>新</a:t>
                      </a:r>
                      <a:r>
                        <a:rPr kumimoji="1" lang="ja-JP" altLang="en-US" sz="1600" b="1" baseline="0" dirty="0" smtClean="0">
                          <a:solidFill>
                            <a:srgbClr val="FF0000"/>
                          </a:solidFill>
                          <a:latin typeface="MS UI Gothic" pitchFamily="50" charset="-128"/>
                          <a:ea typeface="MS UI Gothic" pitchFamily="50" charset="-128"/>
                          <a:cs typeface="+mn-cs"/>
                        </a:rPr>
                        <a:t>）</a:t>
                      </a:r>
                      <a:endParaRPr kumimoji="1" lang="en-US" altLang="zh-CN" sz="1600" b="1" baseline="0" dirty="0" smtClean="0">
                        <a:solidFill>
                          <a:srgbClr val="FF0000"/>
                        </a:solidFill>
                        <a:latin typeface="MS UI Gothic" pitchFamily="50" charset="-128"/>
                        <a:ea typeface="MS UI Gothic" pitchFamily="50" charset="-128"/>
                        <a:cs typeface="+mn-cs"/>
                      </a:endParaRPr>
                    </a:p>
                    <a:p>
                      <a:pPr marL="177800" indent="0"/>
                      <a:r>
                        <a:rPr kumimoji="1" lang="ja-JP" altLang="en-US" sz="1600" b="1" baseline="0" dirty="0" smtClean="0">
                          <a:solidFill>
                            <a:srgbClr val="FF0000"/>
                          </a:solidFill>
                          <a:latin typeface="MS UI Gothic" pitchFamily="50" charset="-128"/>
                          <a:ea typeface="MS UI Gothic" pitchFamily="50" charset="-128"/>
                          <a:cs typeface="+mn-cs"/>
                        </a:rPr>
                        <a:t>◆病床を有しない場合 </a:t>
                      </a:r>
                      <a:endParaRPr kumimoji="1" lang="en-US" altLang="ja-JP" sz="1600" b="1" baseline="0" dirty="0" smtClean="0">
                        <a:solidFill>
                          <a:srgbClr val="FF0000"/>
                        </a:solidFill>
                        <a:latin typeface="MS UI Gothic" pitchFamily="50" charset="-128"/>
                        <a:ea typeface="MS UI Gothic" pitchFamily="50" charset="-128"/>
                        <a:cs typeface="+mn-cs"/>
                      </a:endParaRPr>
                    </a:p>
                    <a:p>
                      <a:pPr marL="534988" indent="0"/>
                      <a:r>
                        <a:rPr kumimoji="1" lang="ja-JP" altLang="en-US" sz="1600" b="1" baseline="0" dirty="0" smtClean="0">
                          <a:solidFill>
                            <a:srgbClr val="FF0000"/>
                          </a:solidFill>
                          <a:latin typeface="MS UI Gothic" pitchFamily="50" charset="-128"/>
                          <a:ea typeface="MS UI Gothic" pitchFamily="50" charset="-128"/>
                          <a:cs typeface="+mn-cs"/>
                        </a:rPr>
                        <a:t>緊急加算　　　　　 ７５０点（新）</a:t>
                      </a:r>
                      <a:endParaRPr kumimoji="1" lang="en-US" altLang="ja-JP" sz="1600" b="1" baseline="0" dirty="0" smtClean="0">
                        <a:solidFill>
                          <a:srgbClr val="FF0000"/>
                        </a:solidFill>
                        <a:latin typeface="MS UI Gothic" pitchFamily="50" charset="-128"/>
                        <a:ea typeface="MS UI Gothic" pitchFamily="50" charset="-128"/>
                        <a:cs typeface="+mn-cs"/>
                      </a:endParaRPr>
                    </a:p>
                    <a:p>
                      <a:pPr marL="534988" indent="0"/>
                      <a:r>
                        <a:rPr kumimoji="1" lang="ja-JP" altLang="en-US" sz="1600" b="1" baseline="0" dirty="0" smtClean="0">
                          <a:solidFill>
                            <a:srgbClr val="FF0000"/>
                          </a:solidFill>
                          <a:latin typeface="MS UI Gothic" pitchFamily="50" charset="-128"/>
                          <a:ea typeface="MS UI Gothic" pitchFamily="50" charset="-128"/>
                          <a:cs typeface="+mn-cs"/>
                        </a:rPr>
                        <a:t>夜間加算　　　　１</a:t>
                      </a:r>
                      <a:r>
                        <a:rPr kumimoji="1" lang="en-US" altLang="ja-JP" sz="1600" b="1" baseline="0" dirty="0" smtClean="0">
                          <a:solidFill>
                            <a:srgbClr val="FF0000"/>
                          </a:solidFill>
                          <a:latin typeface="MS UI Gothic" pitchFamily="50" charset="-128"/>
                          <a:ea typeface="MS UI Gothic" pitchFamily="50" charset="-128"/>
                          <a:cs typeface="+mn-cs"/>
                        </a:rPr>
                        <a:t>,</a:t>
                      </a:r>
                      <a:r>
                        <a:rPr kumimoji="1" lang="ja-JP" altLang="en-US" sz="1600" b="1" baseline="0" dirty="0" smtClean="0">
                          <a:solidFill>
                            <a:srgbClr val="FF0000"/>
                          </a:solidFill>
                          <a:latin typeface="MS UI Gothic" pitchFamily="50" charset="-128"/>
                          <a:ea typeface="MS UI Gothic" pitchFamily="50" charset="-128"/>
                          <a:cs typeface="+mn-cs"/>
                        </a:rPr>
                        <a:t>５００点（新）</a:t>
                      </a:r>
                      <a:endParaRPr kumimoji="1" lang="en-US" altLang="ja-JP" sz="1600" b="1" baseline="0" dirty="0" smtClean="0">
                        <a:solidFill>
                          <a:srgbClr val="FF0000"/>
                        </a:solidFill>
                        <a:latin typeface="MS UI Gothic" pitchFamily="50" charset="-128"/>
                        <a:ea typeface="MS UI Gothic" pitchFamily="50" charset="-128"/>
                        <a:cs typeface="+mn-cs"/>
                      </a:endParaRPr>
                    </a:p>
                    <a:p>
                      <a:pPr marL="534988" indent="0"/>
                      <a:r>
                        <a:rPr kumimoji="1" lang="zh-CN" altLang="en-US" sz="1600" b="1" baseline="0" dirty="0" smtClean="0">
                          <a:solidFill>
                            <a:srgbClr val="FF0000"/>
                          </a:solidFill>
                          <a:latin typeface="MS UI Gothic" pitchFamily="50" charset="-128"/>
                          <a:ea typeface="MS UI Gothic" pitchFamily="50" charset="-128"/>
                          <a:cs typeface="+mn-cs"/>
                        </a:rPr>
                        <a:t>深夜加算</a:t>
                      </a:r>
                      <a:r>
                        <a:rPr kumimoji="1" lang="ja-JP" altLang="en-US" sz="1600" b="1" baseline="0" dirty="0" smtClean="0">
                          <a:solidFill>
                            <a:srgbClr val="FF0000"/>
                          </a:solidFill>
                          <a:latin typeface="MS UI Gothic" pitchFamily="50" charset="-128"/>
                          <a:ea typeface="MS UI Gothic" pitchFamily="50" charset="-128"/>
                          <a:cs typeface="+mn-cs"/>
                        </a:rPr>
                        <a:t>　　　　２</a:t>
                      </a:r>
                      <a:r>
                        <a:rPr kumimoji="1" lang="en-US" altLang="ja-JP" sz="1600" b="1" baseline="0" dirty="0" smtClean="0">
                          <a:solidFill>
                            <a:srgbClr val="FF0000"/>
                          </a:solidFill>
                          <a:latin typeface="MS UI Gothic" pitchFamily="50" charset="-128"/>
                          <a:ea typeface="MS UI Gothic" pitchFamily="50" charset="-128"/>
                          <a:cs typeface="+mn-cs"/>
                        </a:rPr>
                        <a:t>,</a:t>
                      </a:r>
                      <a:r>
                        <a:rPr kumimoji="1" lang="ja-JP" altLang="en-US" sz="1600" b="1" baseline="0" dirty="0" smtClean="0">
                          <a:solidFill>
                            <a:srgbClr val="FF0000"/>
                          </a:solidFill>
                          <a:latin typeface="MS UI Gothic" pitchFamily="50" charset="-128"/>
                          <a:ea typeface="MS UI Gothic" pitchFamily="50" charset="-128"/>
                          <a:cs typeface="+mn-cs"/>
                        </a:rPr>
                        <a:t>５００</a:t>
                      </a:r>
                      <a:r>
                        <a:rPr kumimoji="1" lang="zh-CN" altLang="en-US" sz="1600" b="1" baseline="0" dirty="0" smtClean="0">
                          <a:solidFill>
                            <a:srgbClr val="FF0000"/>
                          </a:solidFill>
                          <a:latin typeface="MS UI Gothic" pitchFamily="50" charset="-128"/>
                          <a:ea typeface="MS UI Gothic" pitchFamily="50" charset="-128"/>
                          <a:cs typeface="+mn-cs"/>
                        </a:rPr>
                        <a:t>点</a:t>
                      </a:r>
                      <a:r>
                        <a:rPr kumimoji="1" lang="ja-JP" altLang="en-US" sz="1600" b="1" baseline="0" dirty="0" smtClean="0">
                          <a:solidFill>
                            <a:srgbClr val="FF0000"/>
                          </a:solidFill>
                          <a:latin typeface="MS UI Gothic" pitchFamily="50" charset="-128"/>
                          <a:ea typeface="MS UI Gothic" pitchFamily="50" charset="-128"/>
                          <a:cs typeface="+mn-cs"/>
                        </a:rPr>
                        <a:t>（</a:t>
                      </a:r>
                      <a:r>
                        <a:rPr kumimoji="1" lang="zh-CN" altLang="en-US" sz="1600" b="1" baseline="0" dirty="0" smtClean="0">
                          <a:solidFill>
                            <a:srgbClr val="FF0000"/>
                          </a:solidFill>
                          <a:latin typeface="MS UI Gothic" pitchFamily="50" charset="-128"/>
                          <a:ea typeface="MS UI Gothic" pitchFamily="50" charset="-128"/>
                          <a:cs typeface="+mn-cs"/>
                        </a:rPr>
                        <a:t>新</a:t>
                      </a:r>
                      <a:r>
                        <a:rPr kumimoji="1" lang="ja-JP" altLang="en-US" sz="1600" b="1" baseline="0" dirty="0" smtClean="0">
                          <a:solidFill>
                            <a:srgbClr val="FF0000"/>
                          </a:solidFill>
                          <a:latin typeface="MS UI Gothic" pitchFamily="50" charset="-128"/>
                          <a:ea typeface="MS UI Gothic" pitchFamily="50" charset="-128"/>
                          <a:cs typeface="+mn-cs"/>
                        </a:rPr>
                        <a:t>）</a:t>
                      </a:r>
                      <a:endParaRPr kumimoji="1" lang="en-US" altLang="zh-CN" sz="1600" b="1" baseline="0" dirty="0" smtClean="0">
                        <a:solidFill>
                          <a:srgbClr val="FF0000"/>
                        </a:solidFill>
                        <a:latin typeface="MS UI Gothic" pitchFamily="50" charset="-128"/>
                        <a:ea typeface="MS UI Gothic" pitchFamily="50" charset="-128"/>
                        <a:cs typeface="+mn-cs"/>
                      </a:endParaRPr>
                    </a:p>
                    <a:p>
                      <a:pPr marL="0" indent="0"/>
                      <a:r>
                        <a:rPr kumimoji="1" lang="ja-JP" altLang="en-US" sz="1600" baseline="0" dirty="0" smtClean="0">
                          <a:solidFill>
                            <a:schemeClr val="tx1"/>
                          </a:solidFill>
                          <a:latin typeface="MS UI Gothic" pitchFamily="50" charset="-128"/>
                          <a:ea typeface="MS UI Gothic" pitchFamily="50" charset="-128"/>
                          <a:cs typeface="+mn-cs"/>
                        </a:rPr>
                        <a:t>●在支診・在支病</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緊急加算　　  　　　 　６５０点</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夜間加算　　　　　　１</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３００点</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深夜加算　　　　　　２</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３００点</a:t>
                      </a:r>
                    </a:p>
                    <a:p>
                      <a:pPr marL="0" indent="0"/>
                      <a:r>
                        <a:rPr kumimoji="1" lang="ja-JP" altLang="en-US" sz="1600" baseline="0" dirty="0" smtClean="0">
                          <a:solidFill>
                            <a:schemeClr val="tx1"/>
                          </a:solidFill>
                          <a:latin typeface="MS UI Gothic" pitchFamily="50" charset="-128"/>
                          <a:ea typeface="MS UI Gothic" pitchFamily="50" charset="-128"/>
                          <a:cs typeface="+mn-cs"/>
                        </a:rPr>
                        <a:t>●在支診・在支病以外</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緊急加算　 　　　    　３２５点</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夜間加算 　  　　 　　 ６５０点</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深夜加算　　　　　　１</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３００点</a:t>
                      </a:r>
                      <a:endParaRPr kumimoji="1" lang="en-US" altLang="ja-JP" sz="1600" b="1" baseline="0" dirty="0" smtClean="0">
                        <a:solidFill>
                          <a:srgbClr val="FF0000"/>
                        </a:solidFill>
                        <a:latin typeface="MS UI Gothic" pitchFamily="50" charset="-128"/>
                        <a:ea typeface="MS UI Gothic" pitchFamily="50" charset="-128"/>
                        <a:cs typeface="+mn-cs"/>
                      </a:endParaRPr>
                    </a:p>
                  </a:txBody>
                  <a:tcPr>
                    <a:solidFill>
                      <a:schemeClr val="accent3">
                        <a:lumMod val="20000"/>
                        <a:lumOff val="80000"/>
                      </a:schemeClr>
                    </a:solidFill>
                  </a:tcPr>
                </a:tc>
                <a:tc>
                  <a:txBody>
                    <a:bodyPr/>
                    <a:lstStyle/>
                    <a:p>
                      <a:r>
                        <a:rPr kumimoji="1" lang="en-US" altLang="ja-JP" sz="1600" baseline="0" dirty="0" smtClean="0">
                          <a:solidFill>
                            <a:schemeClr val="tx1"/>
                          </a:solidFill>
                          <a:latin typeface="MS UI Gothic" pitchFamily="50" charset="-128"/>
                          <a:ea typeface="MS UI Gothic" pitchFamily="50" charset="-128"/>
                          <a:cs typeface="+mn-cs"/>
                        </a:rPr>
                        <a:t>C000</a:t>
                      </a:r>
                      <a:r>
                        <a:rPr kumimoji="1" lang="ja-JP" altLang="en-US" sz="1600" baseline="0" dirty="0" smtClean="0">
                          <a:solidFill>
                            <a:schemeClr val="tx1"/>
                          </a:solidFill>
                          <a:latin typeface="MS UI Gothic" pitchFamily="50" charset="-128"/>
                          <a:ea typeface="MS UI Gothic" pitchFamily="50" charset="-128"/>
                          <a:cs typeface="+mn-cs"/>
                        </a:rPr>
                        <a:t>　往診料　注１の加算</a:t>
                      </a:r>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pPr marL="0" indent="0"/>
                      <a:r>
                        <a:rPr kumimoji="1" lang="ja-JP" altLang="en-US" sz="1600" baseline="0" dirty="0" smtClean="0">
                          <a:solidFill>
                            <a:schemeClr val="tx1"/>
                          </a:solidFill>
                          <a:latin typeface="MS UI Gothic" pitchFamily="50" charset="-128"/>
                          <a:ea typeface="MS UI Gothic" pitchFamily="50" charset="-128"/>
                          <a:cs typeface="+mn-cs"/>
                        </a:rPr>
                        <a:t>●在支診・在支病</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緊急加算　　  　 　　　６５０点</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夜間加算　　　　　　１</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３００点</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深夜加算　　　　　　２</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３００点</a:t>
                      </a:r>
                    </a:p>
                    <a:p>
                      <a:pPr marL="0" indent="0"/>
                      <a:r>
                        <a:rPr kumimoji="1" lang="ja-JP" altLang="en-US" sz="1600" baseline="0" dirty="0" smtClean="0">
                          <a:solidFill>
                            <a:schemeClr val="tx1"/>
                          </a:solidFill>
                          <a:latin typeface="MS UI Gothic" pitchFamily="50" charset="-128"/>
                          <a:ea typeface="MS UI Gothic" pitchFamily="50" charset="-128"/>
                          <a:cs typeface="+mn-cs"/>
                        </a:rPr>
                        <a:t>●在支診・在支病以外</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緊急加算　 　 　　   　３２５点</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夜間加算 　  　　 　　 ６５０点</a:t>
                      </a:r>
                    </a:p>
                    <a:p>
                      <a:pPr marL="355600" indent="0" algn="just">
                        <a:tabLst>
                          <a:tab pos="3052800" algn="r"/>
                        </a:tabLst>
                      </a:pPr>
                      <a:r>
                        <a:rPr kumimoji="1" lang="ja-JP" altLang="en-US" sz="1600" baseline="0" dirty="0" smtClean="0">
                          <a:solidFill>
                            <a:schemeClr val="tx1"/>
                          </a:solidFill>
                          <a:latin typeface="MS UI Gothic" pitchFamily="50" charset="-128"/>
                          <a:ea typeface="MS UI Gothic" pitchFamily="50" charset="-128"/>
                          <a:cs typeface="+mn-cs"/>
                        </a:rPr>
                        <a:t>深夜加算　　　　　　１</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３００点</a:t>
                      </a:r>
                      <a:endParaRPr kumimoji="1" lang="en-US" altLang="ja-JP" sz="1600" b="1" baseline="0" dirty="0" smtClean="0">
                        <a:solidFill>
                          <a:srgbClr val="FF0000"/>
                        </a:solidFill>
                        <a:latin typeface="MS UI Gothic" pitchFamily="50" charset="-128"/>
                        <a:ea typeface="MS UI Gothic" pitchFamily="50" charset="-128"/>
                        <a:cs typeface="+mn-cs"/>
                      </a:endParaRPr>
                    </a:p>
                  </a:txBody>
                  <a:tcPr>
                    <a:solidFill>
                      <a:schemeClr val="accent3">
                        <a:lumMod val="20000"/>
                        <a:lumOff val="80000"/>
                      </a:schemeClr>
                    </a:solidFill>
                  </a:tcPr>
                </a:tc>
              </a:tr>
            </a:tbl>
          </a:graphicData>
        </a:graphic>
      </p:graphicFrame>
      <p:sp>
        <p:nvSpPr>
          <p:cNvPr id="156677"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10A824F5-CF39-4D64-BAD1-1F454D8A3435}" type="slidenum">
              <a:rPr lang="en-US" altLang="ja-JP" sz="1400">
                <a:solidFill>
                  <a:srgbClr val="000000"/>
                </a:solidFill>
              </a:rPr>
              <a:pPr algn="r"/>
              <a:t>82</a:t>
            </a:fld>
            <a:endParaRPr lang="en-US" altLang="ja-JP" sz="1400">
              <a:solidFill>
                <a:srgbClr val="000000"/>
              </a:solidFill>
            </a:endParaRPr>
          </a:p>
        </p:txBody>
      </p:sp>
    </p:spTree>
    <p:extLst>
      <p:ext uri="{BB962C8B-B14F-4D97-AF65-F5344CB8AC3E}">
        <p14:creationId xmlns:p14="http://schemas.microsoft.com/office/powerpoint/2010/main" xmlns="" val="22149433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332656"/>
            <a:ext cx="8208912" cy="1008112"/>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a:spcBef>
                <a:spcPct val="20000"/>
              </a:spcBef>
              <a:defRPr/>
            </a:pPr>
            <a:r>
              <a:rPr lang="en-US" altLang="ja-JP" sz="2400" dirty="0">
                <a:solidFill>
                  <a:srgbClr val="000000"/>
                </a:solidFill>
                <a:latin typeface="MS UI Gothic" pitchFamily="50" charset="-128"/>
                <a:ea typeface="MS UI Gothic" pitchFamily="50" charset="-128"/>
              </a:rPr>
              <a:t>(2)</a:t>
            </a:r>
            <a:r>
              <a:rPr lang="ja-JP" altLang="en-US" sz="2400" dirty="0">
                <a:solidFill>
                  <a:srgbClr val="000000"/>
                </a:solidFill>
                <a:latin typeface="MS UI Gothic" pitchFamily="50" charset="-128"/>
                <a:ea typeface="MS UI Gothic" pitchFamily="50" charset="-128"/>
              </a:rPr>
              <a:t>　在宅療養を行っている患者への総合的な医学管理を充実させる観点から、</a:t>
            </a:r>
            <a:r>
              <a:rPr lang="ja-JP" altLang="en-US" sz="2400" dirty="0">
                <a:solidFill>
                  <a:srgbClr val="0070C0"/>
                </a:solidFill>
                <a:latin typeface="MS UI Gothic" pitchFamily="50" charset="-128"/>
                <a:ea typeface="MS UI Gothic" pitchFamily="50" charset="-128"/>
              </a:rPr>
              <a:t>在宅時医学総合管理料の引き上げ</a:t>
            </a:r>
            <a:r>
              <a:rPr lang="ja-JP" altLang="en-US" sz="2400" dirty="0">
                <a:solidFill>
                  <a:srgbClr val="000000"/>
                </a:solidFill>
                <a:latin typeface="MS UI Gothic" pitchFamily="50" charset="-128"/>
                <a:ea typeface="MS UI Gothic" pitchFamily="50" charset="-128"/>
              </a:rPr>
              <a:t>を行う。</a:t>
            </a:r>
            <a:endParaRPr lang="en-US" altLang="ja-JP" sz="2400" b="1" dirty="0">
              <a:solidFill>
                <a:srgbClr val="FF0000"/>
              </a:solidFill>
              <a:latin typeface="MS UI Gothic" pitchFamily="50" charset="-128"/>
              <a:ea typeface="MS UI Gothic" pitchFamily="50" charset="-128"/>
            </a:endParaRPr>
          </a:p>
        </p:txBody>
      </p:sp>
      <p:graphicFrame>
        <p:nvGraphicFramePr>
          <p:cNvPr id="6" name="コンテンツ プレースホルダ 6"/>
          <p:cNvGraphicFramePr>
            <a:graphicFrameLocks noGrp="1"/>
          </p:cNvGraphicFramePr>
          <p:nvPr>
            <p:ph idx="4294967295"/>
          </p:nvPr>
        </p:nvGraphicFramePr>
        <p:xfrm>
          <a:off x="467544" y="1484784"/>
          <a:ext cx="8229600" cy="4846320"/>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47219">
                <a:tc>
                  <a:txBody>
                    <a:bodyPr/>
                    <a:lstStyle/>
                    <a:p>
                      <a:pPr algn="ctr"/>
                      <a:r>
                        <a:rPr kumimoji="1" lang="ja-JP" altLang="en-US" sz="1700" b="1" dirty="0" smtClean="0">
                          <a:solidFill>
                            <a:srgbClr val="FF0000"/>
                          </a:solidFill>
                          <a:latin typeface="MS UI Gothic" pitchFamily="50" charset="-128"/>
                          <a:ea typeface="MS UI Gothic" pitchFamily="50" charset="-128"/>
                        </a:rPr>
                        <a:t>改　定　後</a:t>
                      </a:r>
                      <a:endParaRPr kumimoji="1" lang="ja-JP" altLang="en-US" sz="1700" b="1" dirty="0">
                        <a:solidFill>
                          <a:srgbClr val="FF0000"/>
                        </a:solidFill>
                        <a:latin typeface="MS UI Gothic" pitchFamily="50" charset="-128"/>
                        <a:ea typeface="MS UI Gothic" pitchFamily="50" charset="-128"/>
                      </a:endParaRPr>
                    </a:p>
                  </a:txBody>
                  <a:tcPr anchor="ctr">
                    <a:solidFill>
                      <a:schemeClr val="accent3">
                        <a:lumMod val="20000"/>
                        <a:lumOff val="80000"/>
                      </a:schemeClr>
                    </a:solidFill>
                  </a:tcPr>
                </a:tc>
                <a:tc>
                  <a:txBody>
                    <a:bodyPr/>
                    <a:lstStyle/>
                    <a:p>
                      <a:pPr algn="ctr"/>
                      <a:r>
                        <a:rPr kumimoji="1" lang="ja-JP" altLang="en-US" sz="1700" dirty="0" smtClean="0">
                          <a:latin typeface="MS UI Gothic" pitchFamily="50" charset="-128"/>
                          <a:ea typeface="MS UI Gothic" pitchFamily="50" charset="-128"/>
                        </a:rPr>
                        <a:t>現　　行</a:t>
                      </a:r>
                      <a:endParaRPr kumimoji="1" lang="ja-JP" altLang="en-US" sz="1700" dirty="0">
                        <a:latin typeface="MS UI Gothic" pitchFamily="50" charset="-128"/>
                        <a:ea typeface="MS UI Gothic" pitchFamily="50" charset="-128"/>
                      </a:endParaRPr>
                    </a:p>
                  </a:txBody>
                  <a:tcPr anchor="ctr">
                    <a:solidFill>
                      <a:schemeClr val="accent3">
                        <a:lumMod val="20000"/>
                        <a:lumOff val="80000"/>
                      </a:schemeClr>
                    </a:solidFill>
                  </a:tcPr>
                </a:tc>
              </a:tr>
              <a:tr h="4477317">
                <a:tc>
                  <a:txBody>
                    <a:bodyPr/>
                    <a:lstStyle/>
                    <a:p>
                      <a:r>
                        <a:rPr kumimoji="1" lang="en-US" altLang="ja-JP" sz="1700" baseline="0" dirty="0" smtClean="0">
                          <a:solidFill>
                            <a:schemeClr val="tx1"/>
                          </a:solidFill>
                          <a:latin typeface="MS UI Gothic" pitchFamily="50" charset="-128"/>
                          <a:ea typeface="MS UI Gothic" pitchFamily="50" charset="-128"/>
                          <a:cs typeface="+mn-cs"/>
                        </a:rPr>
                        <a:t>C002</a:t>
                      </a:r>
                      <a:r>
                        <a:rPr kumimoji="1" lang="ja-JP" altLang="en-US" sz="1700" baseline="0" dirty="0" smtClean="0">
                          <a:solidFill>
                            <a:schemeClr val="tx1"/>
                          </a:solidFill>
                          <a:latin typeface="MS UI Gothic" pitchFamily="50" charset="-128"/>
                          <a:ea typeface="MS UI Gothic" pitchFamily="50" charset="-128"/>
                          <a:cs typeface="+mn-cs"/>
                        </a:rPr>
                        <a:t>　</a:t>
                      </a:r>
                      <a:r>
                        <a:rPr kumimoji="1" lang="zh-CN" altLang="en-US" sz="1700" baseline="0" dirty="0" smtClean="0">
                          <a:solidFill>
                            <a:schemeClr val="tx1"/>
                          </a:solidFill>
                          <a:latin typeface="MS UI Gothic" pitchFamily="50" charset="-128"/>
                          <a:ea typeface="MS UI Gothic" pitchFamily="50" charset="-128"/>
                          <a:cs typeface="+mn-cs"/>
                        </a:rPr>
                        <a:t>在宅時医学総合管理料</a:t>
                      </a:r>
                      <a:endParaRPr kumimoji="1" lang="en-US" altLang="zh-CN" sz="1700" baseline="0" dirty="0" smtClean="0">
                        <a:solidFill>
                          <a:schemeClr val="tx1"/>
                        </a:solidFill>
                        <a:latin typeface="MS UI Gothic" pitchFamily="50" charset="-128"/>
                        <a:ea typeface="MS UI Gothic" pitchFamily="50" charset="-128"/>
                        <a:cs typeface="+mn-cs"/>
                      </a:endParaRPr>
                    </a:p>
                    <a:p>
                      <a:r>
                        <a:rPr kumimoji="1" lang="ja-JP" altLang="en-US" sz="1700" b="1" baseline="0" dirty="0" smtClean="0">
                          <a:solidFill>
                            <a:srgbClr val="FF0000"/>
                          </a:solidFill>
                          <a:latin typeface="MS UI Gothic" pitchFamily="50" charset="-128"/>
                          <a:ea typeface="MS UI Gothic" pitchFamily="50" charset="-128"/>
                          <a:cs typeface="+mn-cs"/>
                        </a:rPr>
                        <a:t>●機能を強化した在支診・在支病</a:t>
                      </a:r>
                    </a:p>
                    <a:p>
                      <a:pPr marL="177800" indent="0"/>
                      <a:r>
                        <a:rPr kumimoji="1" lang="ja-JP" altLang="en-US" sz="1700" b="1" baseline="0" dirty="0" smtClean="0">
                          <a:solidFill>
                            <a:srgbClr val="FF0000"/>
                          </a:solidFill>
                          <a:latin typeface="MS UI Gothic" pitchFamily="50" charset="-128"/>
                          <a:ea typeface="MS UI Gothic" pitchFamily="50" charset="-128"/>
                          <a:cs typeface="+mn-cs"/>
                        </a:rPr>
                        <a:t>◆病床を有する場合</a:t>
                      </a:r>
                    </a:p>
                    <a:p>
                      <a:pPr marL="450850" indent="0"/>
                      <a:r>
                        <a:rPr kumimoji="1" lang="ja-JP" altLang="en-US" sz="1700" b="1" baseline="0" dirty="0" smtClean="0">
                          <a:solidFill>
                            <a:srgbClr val="FF0000"/>
                          </a:solidFill>
                          <a:latin typeface="MS UI Gothic" pitchFamily="50" charset="-128"/>
                          <a:ea typeface="MS UI Gothic" pitchFamily="50" charset="-128"/>
                          <a:cs typeface="+mn-cs"/>
                        </a:rPr>
                        <a:t>イ　処方せんを交付する場合</a:t>
                      </a:r>
                      <a:endParaRPr kumimoji="1" lang="en-US" altLang="ja-JP" sz="1700" b="1" baseline="0" dirty="0" smtClean="0">
                        <a:solidFill>
                          <a:srgbClr val="FF0000"/>
                        </a:solidFill>
                        <a:latin typeface="MS UI Gothic" pitchFamily="50" charset="-128"/>
                        <a:ea typeface="MS UI Gothic" pitchFamily="50" charset="-128"/>
                        <a:cs typeface="+mn-cs"/>
                      </a:endParaRPr>
                    </a:p>
                    <a:p>
                      <a:pPr marL="2327275" indent="0">
                        <a:tabLst/>
                      </a:pPr>
                      <a:r>
                        <a:rPr kumimoji="1" lang="ja-JP" altLang="en-US" sz="1700" b="1" baseline="0" dirty="0" smtClean="0">
                          <a:solidFill>
                            <a:srgbClr val="FF0000"/>
                          </a:solidFill>
                          <a:latin typeface="MS UI Gothic" pitchFamily="50" charset="-128"/>
                          <a:ea typeface="MS UI Gothic" pitchFamily="50" charset="-128"/>
                          <a:cs typeface="+mn-cs"/>
                        </a:rPr>
                        <a:t>　５</a:t>
                      </a:r>
                      <a:r>
                        <a:rPr kumimoji="1" lang="en-US" altLang="ja-JP" sz="1700" b="1" baseline="0" dirty="0" smtClean="0">
                          <a:solidFill>
                            <a:srgbClr val="FF0000"/>
                          </a:solidFill>
                          <a:latin typeface="MS UI Gothic" pitchFamily="50" charset="-128"/>
                          <a:ea typeface="MS UI Gothic" pitchFamily="50" charset="-128"/>
                          <a:cs typeface="+mn-cs"/>
                        </a:rPr>
                        <a:t>,</a:t>
                      </a:r>
                      <a:r>
                        <a:rPr kumimoji="1" lang="ja-JP" altLang="en-US" sz="1700" b="1" baseline="0" dirty="0" smtClean="0">
                          <a:solidFill>
                            <a:srgbClr val="FF0000"/>
                          </a:solidFill>
                          <a:latin typeface="MS UI Gothic" pitchFamily="50" charset="-128"/>
                          <a:ea typeface="MS UI Gothic" pitchFamily="50" charset="-128"/>
                          <a:cs typeface="+mn-cs"/>
                        </a:rPr>
                        <a:t>０００点（新）</a:t>
                      </a:r>
                      <a:endParaRPr kumimoji="1" lang="en-US" altLang="ja-JP" sz="1700" b="1" baseline="0" dirty="0" smtClean="0">
                        <a:solidFill>
                          <a:srgbClr val="FF0000"/>
                        </a:solidFill>
                        <a:latin typeface="MS UI Gothic" pitchFamily="50" charset="-128"/>
                        <a:ea typeface="MS UI Gothic" pitchFamily="50" charset="-128"/>
                        <a:cs typeface="+mn-cs"/>
                      </a:endParaRPr>
                    </a:p>
                    <a:p>
                      <a:pPr marL="450850" indent="0"/>
                      <a:r>
                        <a:rPr kumimoji="1" lang="ja-JP" altLang="en-US" sz="1700" b="1" baseline="0" dirty="0" smtClean="0">
                          <a:solidFill>
                            <a:srgbClr val="FF0000"/>
                          </a:solidFill>
                          <a:latin typeface="MS UI Gothic" pitchFamily="50" charset="-128"/>
                          <a:ea typeface="MS UI Gothic" pitchFamily="50" charset="-128"/>
                          <a:cs typeface="+mn-cs"/>
                        </a:rPr>
                        <a:t>ロ　処方せんを交付しない場合</a:t>
                      </a:r>
                      <a:endParaRPr kumimoji="1" lang="en-US" altLang="ja-JP" sz="1700" b="1" baseline="0" dirty="0" smtClean="0">
                        <a:solidFill>
                          <a:srgbClr val="FF0000"/>
                        </a:solidFill>
                        <a:latin typeface="MS UI Gothic" pitchFamily="50" charset="-128"/>
                        <a:ea typeface="MS UI Gothic" pitchFamily="50" charset="-128"/>
                        <a:cs typeface="+mn-cs"/>
                      </a:endParaRPr>
                    </a:p>
                    <a:p>
                      <a:pPr marL="450850" indent="0"/>
                      <a:r>
                        <a:rPr kumimoji="1" lang="ja-JP" altLang="en-US" sz="1700" b="1" baseline="0" dirty="0" smtClean="0">
                          <a:solidFill>
                            <a:srgbClr val="FF0000"/>
                          </a:solidFill>
                          <a:latin typeface="MS UI Gothic" pitchFamily="50" charset="-128"/>
                          <a:ea typeface="MS UI Gothic" pitchFamily="50" charset="-128"/>
                          <a:cs typeface="+mn-cs"/>
                        </a:rPr>
                        <a:t>　　　　　　　　　　　　　　５</a:t>
                      </a:r>
                      <a:r>
                        <a:rPr kumimoji="1" lang="en-US" altLang="ja-JP" sz="1700" b="1" baseline="0" dirty="0" smtClean="0">
                          <a:solidFill>
                            <a:srgbClr val="FF0000"/>
                          </a:solidFill>
                          <a:latin typeface="MS UI Gothic" pitchFamily="50" charset="-128"/>
                          <a:ea typeface="MS UI Gothic" pitchFamily="50" charset="-128"/>
                          <a:cs typeface="+mn-cs"/>
                        </a:rPr>
                        <a:t>,</a:t>
                      </a:r>
                      <a:r>
                        <a:rPr kumimoji="1" lang="ja-JP" altLang="en-US" sz="1700" b="1" baseline="0" dirty="0" smtClean="0">
                          <a:solidFill>
                            <a:srgbClr val="FF0000"/>
                          </a:solidFill>
                          <a:latin typeface="MS UI Gothic" pitchFamily="50" charset="-128"/>
                          <a:ea typeface="MS UI Gothic" pitchFamily="50" charset="-128"/>
                          <a:cs typeface="+mn-cs"/>
                        </a:rPr>
                        <a:t>３００点（新）</a:t>
                      </a:r>
                      <a:endParaRPr kumimoji="1" lang="en-US" altLang="ja-JP" sz="1700" b="1" baseline="0" dirty="0" smtClean="0">
                        <a:solidFill>
                          <a:srgbClr val="FF0000"/>
                        </a:solidFill>
                        <a:latin typeface="MS UI Gothic" pitchFamily="50" charset="-128"/>
                        <a:ea typeface="MS UI Gothic" pitchFamily="50" charset="-128"/>
                        <a:cs typeface="+mn-cs"/>
                      </a:endParaRPr>
                    </a:p>
                    <a:p>
                      <a:pPr marL="177800" indent="0"/>
                      <a:r>
                        <a:rPr kumimoji="1" lang="ja-JP" altLang="en-US" sz="1700" b="1" baseline="0" dirty="0" smtClean="0">
                          <a:solidFill>
                            <a:srgbClr val="FF0000"/>
                          </a:solidFill>
                          <a:latin typeface="MS UI Gothic" pitchFamily="50" charset="-128"/>
                          <a:ea typeface="MS UI Gothic" pitchFamily="50" charset="-128"/>
                          <a:cs typeface="+mn-cs"/>
                        </a:rPr>
                        <a:t>◆病床を有しない場合</a:t>
                      </a:r>
                    </a:p>
                    <a:p>
                      <a:pPr marL="450850" indent="0"/>
                      <a:r>
                        <a:rPr kumimoji="1" lang="ja-JP" altLang="en-US" sz="1700" b="1" baseline="0" dirty="0" smtClean="0">
                          <a:solidFill>
                            <a:srgbClr val="FF0000"/>
                          </a:solidFill>
                          <a:latin typeface="MS UI Gothic" pitchFamily="50" charset="-128"/>
                          <a:ea typeface="MS UI Gothic" pitchFamily="50" charset="-128"/>
                          <a:cs typeface="+mn-cs"/>
                        </a:rPr>
                        <a:t>イ　処方せんを交付する場合</a:t>
                      </a:r>
                      <a:endParaRPr kumimoji="1" lang="en-US" altLang="ja-JP" sz="1700" b="1" baseline="0" dirty="0" smtClean="0">
                        <a:solidFill>
                          <a:srgbClr val="FF0000"/>
                        </a:solidFill>
                        <a:latin typeface="MS UI Gothic" pitchFamily="50" charset="-128"/>
                        <a:ea typeface="MS UI Gothic" pitchFamily="50" charset="-128"/>
                        <a:cs typeface="+mn-cs"/>
                      </a:endParaRPr>
                    </a:p>
                    <a:p>
                      <a:pPr marL="450850" indent="0"/>
                      <a:r>
                        <a:rPr kumimoji="1" lang="ja-JP" altLang="en-US" sz="1700" b="1" baseline="0" dirty="0" smtClean="0">
                          <a:solidFill>
                            <a:srgbClr val="FF0000"/>
                          </a:solidFill>
                          <a:latin typeface="MS UI Gothic" pitchFamily="50" charset="-128"/>
                          <a:ea typeface="MS UI Gothic" pitchFamily="50" charset="-128"/>
                          <a:cs typeface="+mn-cs"/>
                        </a:rPr>
                        <a:t>　　　　　　　　　　　　　　４</a:t>
                      </a:r>
                      <a:r>
                        <a:rPr kumimoji="1" lang="en-US" altLang="ja-JP" sz="1700" b="1" baseline="0" dirty="0" smtClean="0">
                          <a:solidFill>
                            <a:srgbClr val="FF0000"/>
                          </a:solidFill>
                          <a:latin typeface="MS UI Gothic" pitchFamily="50" charset="-128"/>
                          <a:ea typeface="MS UI Gothic" pitchFamily="50" charset="-128"/>
                          <a:cs typeface="+mn-cs"/>
                        </a:rPr>
                        <a:t>,</a:t>
                      </a:r>
                      <a:r>
                        <a:rPr kumimoji="1" lang="ja-JP" altLang="en-US" sz="1700" b="1" baseline="0" dirty="0" smtClean="0">
                          <a:solidFill>
                            <a:srgbClr val="FF0000"/>
                          </a:solidFill>
                          <a:latin typeface="MS UI Gothic" pitchFamily="50" charset="-128"/>
                          <a:ea typeface="MS UI Gothic" pitchFamily="50" charset="-128"/>
                          <a:cs typeface="+mn-cs"/>
                        </a:rPr>
                        <a:t>６００点（新）</a:t>
                      </a:r>
                      <a:endParaRPr kumimoji="1" lang="en-US" altLang="ja-JP" sz="1700" b="1" baseline="0" dirty="0" smtClean="0">
                        <a:solidFill>
                          <a:srgbClr val="FF0000"/>
                        </a:solidFill>
                        <a:latin typeface="MS UI Gothic" pitchFamily="50" charset="-128"/>
                        <a:ea typeface="MS UI Gothic" pitchFamily="50" charset="-128"/>
                        <a:cs typeface="+mn-cs"/>
                      </a:endParaRPr>
                    </a:p>
                    <a:p>
                      <a:pPr marL="450850" indent="0"/>
                      <a:r>
                        <a:rPr kumimoji="1" lang="ja-JP" altLang="en-US" sz="1700" b="1" baseline="0" dirty="0" smtClean="0">
                          <a:solidFill>
                            <a:srgbClr val="FF0000"/>
                          </a:solidFill>
                          <a:latin typeface="MS UI Gothic" pitchFamily="50" charset="-128"/>
                          <a:ea typeface="MS UI Gothic" pitchFamily="50" charset="-128"/>
                          <a:cs typeface="+mn-cs"/>
                        </a:rPr>
                        <a:t>ロ　処方せんを交付しない場合</a:t>
                      </a:r>
                      <a:endParaRPr kumimoji="1" lang="en-US" altLang="ja-JP" sz="1700" b="1" baseline="0" dirty="0" smtClean="0">
                        <a:solidFill>
                          <a:srgbClr val="FF0000"/>
                        </a:solidFill>
                        <a:latin typeface="MS UI Gothic" pitchFamily="50" charset="-128"/>
                        <a:ea typeface="MS UI Gothic" pitchFamily="50" charset="-128"/>
                        <a:cs typeface="+mn-cs"/>
                      </a:endParaRPr>
                    </a:p>
                    <a:p>
                      <a:pPr marL="450850" indent="0"/>
                      <a:r>
                        <a:rPr kumimoji="1" lang="ja-JP" altLang="en-US" sz="1700" b="1" baseline="0" dirty="0" smtClean="0">
                          <a:solidFill>
                            <a:srgbClr val="FF0000"/>
                          </a:solidFill>
                          <a:latin typeface="MS UI Gothic" pitchFamily="50" charset="-128"/>
                          <a:ea typeface="MS UI Gothic" pitchFamily="50" charset="-128"/>
                          <a:cs typeface="+mn-cs"/>
                        </a:rPr>
                        <a:t>　　　　　　　　　　　　　　４</a:t>
                      </a:r>
                      <a:r>
                        <a:rPr kumimoji="1" lang="en-US" altLang="ja-JP" sz="1700" b="1" baseline="0" dirty="0" smtClean="0">
                          <a:solidFill>
                            <a:srgbClr val="FF0000"/>
                          </a:solidFill>
                          <a:latin typeface="MS UI Gothic" pitchFamily="50" charset="-128"/>
                          <a:ea typeface="MS UI Gothic" pitchFamily="50" charset="-128"/>
                          <a:cs typeface="+mn-cs"/>
                        </a:rPr>
                        <a:t>,</a:t>
                      </a:r>
                      <a:r>
                        <a:rPr kumimoji="1" lang="ja-JP" altLang="en-US" sz="1700" b="1" baseline="0" dirty="0" smtClean="0">
                          <a:solidFill>
                            <a:srgbClr val="FF0000"/>
                          </a:solidFill>
                          <a:latin typeface="MS UI Gothic" pitchFamily="50" charset="-128"/>
                          <a:ea typeface="MS UI Gothic" pitchFamily="50" charset="-128"/>
                          <a:cs typeface="+mn-cs"/>
                        </a:rPr>
                        <a:t>９００点（新）</a:t>
                      </a:r>
                      <a:endParaRPr kumimoji="1" lang="en-US" altLang="ja-JP" sz="1700" b="1" baseline="0" dirty="0" smtClean="0">
                        <a:solidFill>
                          <a:srgbClr val="FF0000"/>
                        </a:solidFill>
                        <a:latin typeface="MS UI Gothic" pitchFamily="50" charset="-128"/>
                        <a:ea typeface="MS UI Gothic" pitchFamily="50" charset="-128"/>
                        <a:cs typeface="+mn-cs"/>
                      </a:endParaRPr>
                    </a:p>
                    <a:p>
                      <a:r>
                        <a:rPr kumimoji="1" lang="ja-JP" altLang="en-US" sz="1700" baseline="0" dirty="0" smtClean="0">
                          <a:solidFill>
                            <a:schemeClr val="tx1"/>
                          </a:solidFill>
                          <a:latin typeface="MS UI Gothic" pitchFamily="50" charset="-128"/>
                          <a:ea typeface="MS UI Gothic" pitchFamily="50" charset="-128"/>
                          <a:cs typeface="+mn-cs"/>
                        </a:rPr>
                        <a:t>●在支診・在支病</a:t>
                      </a:r>
                    </a:p>
                    <a:p>
                      <a:pPr marL="450850" indent="0"/>
                      <a:r>
                        <a:rPr kumimoji="1" lang="ja-JP" altLang="en-US" sz="1700" baseline="0" dirty="0" smtClean="0">
                          <a:solidFill>
                            <a:schemeClr val="tx1"/>
                          </a:solidFill>
                          <a:latin typeface="MS UI Gothic" pitchFamily="50" charset="-128"/>
                          <a:ea typeface="MS UI Gothic" pitchFamily="50" charset="-128"/>
                          <a:cs typeface="+mn-cs"/>
                        </a:rPr>
                        <a:t>イ　処方せんを交付する場合</a:t>
                      </a:r>
                      <a:endParaRPr kumimoji="1" lang="en-US" altLang="ja-JP" sz="1700" baseline="0" dirty="0" smtClean="0">
                        <a:solidFill>
                          <a:schemeClr val="tx1"/>
                        </a:solidFill>
                        <a:latin typeface="MS UI Gothic" pitchFamily="50" charset="-128"/>
                        <a:ea typeface="MS UI Gothic" pitchFamily="50" charset="-128"/>
                        <a:cs typeface="+mn-cs"/>
                      </a:endParaRPr>
                    </a:p>
                    <a:p>
                      <a:pPr marL="2484000" indent="0"/>
                      <a:r>
                        <a:rPr kumimoji="1" lang="ja-JP" altLang="en-US" sz="1700" baseline="0" dirty="0" smtClean="0">
                          <a:solidFill>
                            <a:schemeClr val="tx1"/>
                          </a:solidFill>
                          <a:latin typeface="MS UI Gothic" pitchFamily="50" charset="-128"/>
                          <a:ea typeface="MS UI Gothic" pitchFamily="50" charset="-128"/>
                          <a:cs typeface="+mn-cs"/>
                        </a:rPr>
                        <a:t>４</a:t>
                      </a:r>
                      <a:r>
                        <a:rPr kumimoji="1" lang="en-US" altLang="ja-JP" sz="1700" baseline="0" dirty="0" smtClean="0">
                          <a:solidFill>
                            <a:schemeClr val="tx1"/>
                          </a:solidFill>
                          <a:latin typeface="MS UI Gothic" pitchFamily="50" charset="-128"/>
                          <a:ea typeface="MS UI Gothic" pitchFamily="50" charset="-128"/>
                          <a:cs typeface="+mn-cs"/>
                        </a:rPr>
                        <a:t>,</a:t>
                      </a:r>
                      <a:r>
                        <a:rPr kumimoji="1" lang="ja-JP" altLang="en-US" sz="1700" baseline="0" dirty="0" smtClean="0">
                          <a:solidFill>
                            <a:schemeClr val="tx1"/>
                          </a:solidFill>
                          <a:latin typeface="MS UI Gothic" pitchFamily="50" charset="-128"/>
                          <a:ea typeface="MS UI Gothic" pitchFamily="50" charset="-128"/>
                          <a:cs typeface="+mn-cs"/>
                        </a:rPr>
                        <a:t>２００点</a:t>
                      </a:r>
                    </a:p>
                    <a:p>
                      <a:pPr marL="450850" indent="0"/>
                      <a:r>
                        <a:rPr kumimoji="1" lang="ja-JP" altLang="en-US" sz="1700" baseline="0" dirty="0" smtClean="0">
                          <a:solidFill>
                            <a:schemeClr val="tx1"/>
                          </a:solidFill>
                          <a:latin typeface="MS UI Gothic" pitchFamily="50" charset="-128"/>
                          <a:ea typeface="MS UI Gothic" pitchFamily="50" charset="-128"/>
                          <a:cs typeface="+mn-cs"/>
                        </a:rPr>
                        <a:t>ロ　処方せんを交付しない場合</a:t>
                      </a:r>
                      <a:endParaRPr kumimoji="1" lang="en-US" altLang="ja-JP" sz="1700" baseline="0" dirty="0" smtClean="0">
                        <a:solidFill>
                          <a:schemeClr val="tx1"/>
                        </a:solidFill>
                        <a:latin typeface="MS UI Gothic" pitchFamily="50" charset="-128"/>
                        <a:ea typeface="MS UI Gothic" pitchFamily="50" charset="-128"/>
                        <a:cs typeface="+mn-cs"/>
                      </a:endParaRPr>
                    </a:p>
                    <a:p>
                      <a:pPr marL="2482850" indent="0"/>
                      <a:r>
                        <a:rPr kumimoji="1" lang="ja-JP" altLang="en-US" sz="1700" baseline="0" dirty="0" smtClean="0">
                          <a:solidFill>
                            <a:schemeClr val="tx1"/>
                          </a:solidFill>
                          <a:latin typeface="MS UI Gothic" pitchFamily="50" charset="-128"/>
                          <a:ea typeface="MS UI Gothic" pitchFamily="50" charset="-128"/>
                          <a:cs typeface="+mn-cs"/>
                        </a:rPr>
                        <a:t>４</a:t>
                      </a:r>
                      <a:r>
                        <a:rPr kumimoji="1" lang="en-US" altLang="ja-JP" sz="1700" baseline="0" dirty="0" smtClean="0">
                          <a:solidFill>
                            <a:schemeClr val="tx1"/>
                          </a:solidFill>
                          <a:latin typeface="MS UI Gothic" pitchFamily="50" charset="-128"/>
                          <a:ea typeface="MS UI Gothic" pitchFamily="50" charset="-128"/>
                          <a:cs typeface="+mn-cs"/>
                        </a:rPr>
                        <a:t>,</a:t>
                      </a:r>
                      <a:r>
                        <a:rPr kumimoji="1" lang="ja-JP" altLang="en-US" sz="1700" baseline="0" dirty="0" smtClean="0">
                          <a:solidFill>
                            <a:schemeClr val="tx1"/>
                          </a:solidFill>
                          <a:latin typeface="MS UI Gothic" pitchFamily="50" charset="-128"/>
                          <a:ea typeface="MS UI Gothic" pitchFamily="50" charset="-128"/>
                          <a:cs typeface="+mn-cs"/>
                        </a:rPr>
                        <a:t>５００点</a:t>
                      </a:r>
                      <a:endParaRPr kumimoji="1" lang="en-US" altLang="ja-JP" sz="1700" b="1" baseline="0" dirty="0" smtClean="0">
                        <a:solidFill>
                          <a:srgbClr val="FF0000"/>
                        </a:solidFill>
                        <a:latin typeface="MS UI Gothic" pitchFamily="50" charset="-128"/>
                        <a:ea typeface="MS UI Gothic" pitchFamily="50" charset="-128"/>
                        <a:cs typeface="+mn-cs"/>
                      </a:endParaRPr>
                    </a:p>
                  </a:txBody>
                  <a:tcPr>
                    <a:solidFill>
                      <a:schemeClr val="accent3">
                        <a:lumMod val="20000"/>
                        <a:lumOff val="80000"/>
                      </a:schemeClr>
                    </a:solidFill>
                  </a:tcPr>
                </a:tc>
                <a:tc>
                  <a:txBody>
                    <a:bodyPr/>
                    <a:lstStyle/>
                    <a:p>
                      <a:r>
                        <a:rPr kumimoji="1" lang="en-US" altLang="ja-JP" sz="1700" baseline="0" dirty="0" smtClean="0">
                          <a:solidFill>
                            <a:schemeClr val="tx1"/>
                          </a:solidFill>
                          <a:latin typeface="MS UI Gothic" pitchFamily="50" charset="-128"/>
                          <a:ea typeface="MS UI Gothic" pitchFamily="50" charset="-128"/>
                          <a:cs typeface="+mn-cs"/>
                        </a:rPr>
                        <a:t>C002</a:t>
                      </a:r>
                      <a:r>
                        <a:rPr kumimoji="1" lang="ja-JP" altLang="en-US" sz="1700" baseline="0" dirty="0" smtClean="0">
                          <a:solidFill>
                            <a:schemeClr val="tx1"/>
                          </a:solidFill>
                          <a:latin typeface="MS UI Gothic" pitchFamily="50" charset="-128"/>
                          <a:ea typeface="MS UI Gothic" pitchFamily="50" charset="-128"/>
                          <a:cs typeface="+mn-cs"/>
                        </a:rPr>
                        <a:t>　</a:t>
                      </a:r>
                      <a:r>
                        <a:rPr kumimoji="1" lang="zh-CN" altLang="en-US" sz="1700" baseline="0" dirty="0" smtClean="0">
                          <a:solidFill>
                            <a:schemeClr val="tx1"/>
                          </a:solidFill>
                          <a:latin typeface="MS UI Gothic" pitchFamily="50" charset="-128"/>
                          <a:ea typeface="MS UI Gothic" pitchFamily="50" charset="-128"/>
                          <a:cs typeface="+mn-cs"/>
                        </a:rPr>
                        <a:t>在宅時医学総合管理料</a:t>
                      </a:r>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aseline="0" dirty="0" smtClean="0">
                        <a:solidFill>
                          <a:schemeClr val="tx1"/>
                        </a:solidFill>
                        <a:latin typeface="MS UI Gothic" pitchFamily="50" charset="-128"/>
                        <a:ea typeface="MS UI Gothic" pitchFamily="50" charset="-128"/>
                        <a:cs typeface="+mn-cs"/>
                      </a:endParaRPr>
                    </a:p>
                    <a:p>
                      <a:r>
                        <a:rPr kumimoji="1" lang="ja-JP" altLang="en-US" sz="1700" baseline="0" dirty="0" smtClean="0">
                          <a:solidFill>
                            <a:schemeClr val="tx1"/>
                          </a:solidFill>
                          <a:latin typeface="MS UI Gothic" pitchFamily="50" charset="-128"/>
                          <a:ea typeface="MS UI Gothic" pitchFamily="50" charset="-128"/>
                          <a:cs typeface="+mn-cs"/>
                        </a:rPr>
                        <a:t>●在支診・在支病</a:t>
                      </a:r>
                    </a:p>
                    <a:p>
                      <a:pPr marL="450850" indent="0"/>
                      <a:r>
                        <a:rPr kumimoji="1" lang="ja-JP" altLang="en-US" sz="1700" baseline="0" dirty="0" smtClean="0">
                          <a:solidFill>
                            <a:schemeClr val="tx1"/>
                          </a:solidFill>
                          <a:latin typeface="MS UI Gothic" pitchFamily="50" charset="-128"/>
                          <a:ea typeface="MS UI Gothic" pitchFamily="50" charset="-128"/>
                          <a:cs typeface="+mn-cs"/>
                        </a:rPr>
                        <a:t>イ　処方せんを交付する場合</a:t>
                      </a:r>
                      <a:endParaRPr kumimoji="1" lang="en-US" altLang="ja-JP" sz="1700" baseline="0" dirty="0" smtClean="0">
                        <a:solidFill>
                          <a:schemeClr val="tx1"/>
                        </a:solidFill>
                        <a:latin typeface="MS UI Gothic" pitchFamily="50" charset="-128"/>
                        <a:ea typeface="MS UI Gothic" pitchFamily="50" charset="-128"/>
                        <a:cs typeface="+mn-cs"/>
                      </a:endParaRPr>
                    </a:p>
                    <a:p>
                      <a:pPr marL="2484000" indent="0"/>
                      <a:r>
                        <a:rPr kumimoji="1" lang="ja-JP" altLang="en-US" sz="1700" baseline="0" dirty="0" smtClean="0">
                          <a:solidFill>
                            <a:schemeClr val="tx1"/>
                          </a:solidFill>
                          <a:latin typeface="MS UI Gothic" pitchFamily="50" charset="-128"/>
                          <a:ea typeface="MS UI Gothic" pitchFamily="50" charset="-128"/>
                          <a:cs typeface="+mn-cs"/>
                        </a:rPr>
                        <a:t>４</a:t>
                      </a:r>
                      <a:r>
                        <a:rPr kumimoji="1" lang="en-US" altLang="ja-JP" sz="1700" baseline="0" dirty="0" smtClean="0">
                          <a:solidFill>
                            <a:schemeClr val="tx1"/>
                          </a:solidFill>
                          <a:latin typeface="MS UI Gothic" pitchFamily="50" charset="-128"/>
                          <a:ea typeface="MS UI Gothic" pitchFamily="50" charset="-128"/>
                          <a:cs typeface="+mn-cs"/>
                        </a:rPr>
                        <a:t>,</a:t>
                      </a:r>
                      <a:r>
                        <a:rPr kumimoji="1" lang="ja-JP" altLang="en-US" sz="1700" baseline="0" dirty="0" smtClean="0">
                          <a:solidFill>
                            <a:schemeClr val="tx1"/>
                          </a:solidFill>
                          <a:latin typeface="MS UI Gothic" pitchFamily="50" charset="-128"/>
                          <a:ea typeface="MS UI Gothic" pitchFamily="50" charset="-128"/>
                          <a:cs typeface="+mn-cs"/>
                        </a:rPr>
                        <a:t>２００点</a:t>
                      </a:r>
                    </a:p>
                    <a:p>
                      <a:pPr marL="450850" indent="0"/>
                      <a:r>
                        <a:rPr kumimoji="1" lang="ja-JP" altLang="en-US" sz="1700" baseline="0" dirty="0" smtClean="0">
                          <a:solidFill>
                            <a:schemeClr val="tx1"/>
                          </a:solidFill>
                          <a:latin typeface="MS UI Gothic" pitchFamily="50" charset="-128"/>
                          <a:ea typeface="MS UI Gothic" pitchFamily="50" charset="-128"/>
                          <a:cs typeface="+mn-cs"/>
                        </a:rPr>
                        <a:t>ロ　処方せんを交付しない場合</a:t>
                      </a:r>
                      <a:endParaRPr kumimoji="1" lang="en-US" altLang="ja-JP" sz="1700" baseline="0" dirty="0" smtClean="0">
                        <a:solidFill>
                          <a:schemeClr val="tx1"/>
                        </a:solidFill>
                        <a:latin typeface="MS UI Gothic" pitchFamily="50" charset="-128"/>
                        <a:ea typeface="MS UI Gothic" pitchFamily="50" charset="-128"/>
                        <a:cs typeface="+mn-cs"/>
                      </a:endParaRPr>
                    </a:p>
                    <a:p>
                      <a:pPr marL="2484000" indent="0"/>
                      <a:r>
                        <a:rPr kumimoji="1" lang="ja-JP" altLang="en-US" sz="1700" baseline="0" dirty="0" smtClean="0">
                          <a:solidFill>
                            <a:schemeClr val="tx1"/>
                          </a:solidFill>
                          <a:latin typeface="MS UI Gothic" pitchFamily="50" charset="-128"/>
                          <a:ea typeface="MS UI Gothic" pitchFamily="50" charset="-128"/>
                          <a:cs typeface="+mn-cs"/>
                        </a:rPr>
                        <a:t>４</a:t>
                      </a:r>
                      <a:r>
                        <a:rPr kumimoji="1" lang="en-US" altLang="ja-JP" sz="1700" baseline="0" dirty="0" smtClean="0">
                          <a:solidFill>
                            <a:schemeClr val="tx1"/>
                          </a:solidFill>
                          <a:latin typeface="MS UI Gothic" pitchFamily="50" charset="-128"/>
                          <a:ea typeface="MS UI Gothic" pitchFamily="50" charset="-128"/>
                          <a:cs typeface="+mn-cs"/>
                        </a:rPr>
                        <a:t>,</a:t>
                      </a:r>
                      <a:r>
                        <a:rPr kumimoji="1" lang="ja-JP" altLang="en-US" sz="1700" baseline="0" dirty="0" smtClean="0">
                          <a:solidFill>
                            <a:schemeClr val="tx1"/>
                          </a:solidFill>
                          <a:latin typeface="MS UI Gothic" pitchFamily="50" charset="-128"/>
                          <a:ea typeface="MS UI Gothic" pitchFamily="50" charset="-128"/>
                          <a:cs typeface="+mn-cs"/>
                        </a:rPr>
                        <a:t>５００点</a:t>
                      </a:r>
                      <a:endParaRPr kumimoji="1" lang="zh-CN" altLang="en-US" sz="1700" baseline="0" dirty="0" smtClean="0">
                        <a:solidFill>
                          <a:schemeClr val="tx1"/>
                        </a:solidFill>
                        <a:latin typeface="MS UI Gothic" pitchFamily="50" charset="-128"/>
                        <a:ea typeface="MS UI Gothic" pitchFamily="50" charset="-128"/>
                        <a:cs typeface="+mn-cs"/>
                      </a:endParaRPr>
                    </a:p>
                  </a:txBody>
                  <a:tcPr>
                    <a:solidFill>
                      <a:schemeClr val="accent3">
                        <a:lumMod val="20000"/>
                        <a:lumOff val="80000"/>
                      </a:schemeClr>
                    </a:solidFill>
                  </a:tcPr>
                </a:tc>
              </a:tr>
            </a:tbl>
          </a:graphicData>
        </a:graphic>
      </p:graphicFrame>
      <p:sp>
        <p:nvSpPr>
          <p:cNvPr id="157701"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6A98B384-06D2-42FB-B287-90A63758EDAF}" type="slidenum">
              <a:rPr lang="en-US" altLang="ja-JP" sz="1400">
                <a:solidFill>
                  <a:srgbClr val="000000"/>
                </a:solidFill>
              </a:rPr>
              <a:pPr algn="r"/>
              <a:t>83</a:t>
            </a:fld>
            <a:endParaRPr lang="en-US" altLang="ja-JP" sz="1400">
              <a:solidFill>
                <a:srgbClr val="000000"/>
              </a:solidFill>
            </a:endParaRPr>
          </a:p>
        </p:txBody>
      </p:sp>
    </p:spTree>
    <p:extLst>
      <p:ext uri="{BB962C8B-B14F-4D97-AF65-F5344CB8AC3E}">
        <p14:creationId xmlns:p14="http://schemas.microsoft.com/office/powerpoint/2010/main" xmlns="" val="51469818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332656"/>
            <a:ext cx="8208912" cy="1224136"/>
          </a:xfrm>
          <a:prstGeom prst="rect">
            <a:avLst/>
          </a:prstGeom>
          <a:solidFill>
            <a:srgbClr val="FFFFCC"/>
          </a:solidFill>
          <a:effectLst>
            <a:innerShdw blurRad="63500" dist="50800" dir="13500000">
              <a:prstClr val="black">
                <a:alpha val="50000"/>
              </a:prstClr>
            </a:innerShdw>
          </a:effectLst>
        </p:spPr>
        <p:txBody>
          <a:bodyPr anchor="ctr"/>
          <a:lstStyle/>
          <a:p>
            <a:pPr marL="268288" indent="-268288">
              <a:spcBef>
                <a:spcPct val="20000"/>
              </a:spcBef>
              <a:defRPr/>
            </a:pPr>
            <a:r>
              <a:rPr lang="en-US" altLang="ja-JP" sz="2400" dirty="0">
                <a:solidFill>
                  <a:srgbClr val="000000"/>
                </a:solidFill>
                <a:latin typeface="MS UI Gothic" pitchFamily="50" charset="-128"/>
                <a:ea typeface="MS UI Gothic" pitchFamily="50" charset="-128"/>
              </a:rPr>
              <a:t> (3)</a:t>
            </a:r>
            <a:r>
              <a:rPr lang="ja-JP" altLang="en-US" sz="2400" dirty="0">
                <a:solidFill>
                  <a:srgbClr val="000000"/>
                </a:solidFill>
                <a:latin typeface="MS UI Gothic" pitchFamily="50" charset="-128"/>
                <a:ea typeface="MS UI Gothic" pitchFamily="50" charset="-128"/>
              </a:rPr>
              <a:t>　在宅療養を行っている患者への総合的な医学管理を充実させる観点から、</a:t>
            </a:r>
            <a:r>
              <a:rPr lang="ja-JP" altLang="en-US" sz="2400" dirty="0">
                <a:solidFill>
                  <a:srgbClr val="0070C0"/>
                </a:solidFill>
                <a:latin typeface="MS UI Gothic" pitchFamily="50" charset="-128"/>
                <a:ea typeface="MS UI Gothic" pitchFamily="50" charset="-128"/>
              </a:rPr>
              <a:t>特定施設入居時等医学総合管理料の引き上げ</a:t>
            </a:r>
            <a:r>
              <a:rPr lang="ja-JP" altLang="en-US" sz="2400" dirty="0">
                <a:solidFill>
                  <a:srgbClr val="000000"/>
                </a:solidFill>
                <a:latin typeface="MS UI Gothic" pitchFamily="50" charset="-128"/>
                <a:ea typeface="MS UI Gothic" pitchFamily="50" charset="-128"/>
              </a:rPr>
              <a:t>を行う。 </a:t>
            </a:r>
            <a:endParaRPr lang="en-US" altLang="ja-JP" sz="2400" b="1" dirty="0">
              <a:solidFill>
                <a:srgbClr val="FF0000"/>
              </a:solidFill>
              <a:latin typeface="MS UI Gothic" pitchFamily="50" charset="-128"/>
              <a:ea typeface="MS UI Gothic" pitchFamily="50" charset="-128"/>
            </a:endParaRPr>
          </a:p>
        </p:txBody>
      </p:sp>
      <p:graphicFrame>
        <p:nvGraphicFramePr>
          <p:cNvPr id="6" name="コンテンツ プレースホルダ 6"/>
          <p:cNvGraphicFramePr>
            <a:graphicFrameLocks noGrp="1"/>
          </p:cNvGraphicFramePr>
          <p:nvPr>
            <p:ph idx="4294967295"/>
          </p:nvPr>
        </p:nvGraphicFramePr>
        <p:xfrm>
          <a:off x="467544" y="1628800"/>
          <a:ext cx="8229600" cy="476105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45292">
                <a:tc>
                  <a:txBody>
                    <a:bodyPr/>
                    <a:lstStyle/>
                    <a:p>
                      <a:pPr algn="ctr"/>
                      <a:r>
                        <a:rPr kumimoji="1" lang="ja-JP" altLang="en-US" sz="1700" b="1" dirty="0" smtClean="0">
                          <a:solidFill>
                            <a:srgbClr val="FF0000"/>
                          </a:solidFill>
                          <a:latin typeface="MS UI Gothic" pitchFamily="50" charset="-128"/>
                          <a:ea typeface="MS UI Gothic" pitchFamily="50" charset="-128"/>
                        </a:rPr>
                        <a:t>改　定　後</a:t>
                      </a:r>
                      <a:endParaRPr kumimoji="1" lang="ja-JP" altLang="en-US" sz="1700" b="1" dirty="0">
                        <a:solidFill>
                          <a:srgbClr val="FF0000"/>
                        </a:solidFill>
                        <a:latin typeface="MS UI Gothic" pitchFamily="50" charset="-128"/>
                        <a:ea typeface="MS UI Gothic" pitchFamily="50" charset="-128"/>
                      </a:endParaRPr>
                    </a:p>
                  </a:txBody>
                  <a:tcPr anchor="ctr">
                    <a:solidFill>
                      <a:schemeClr val="accent3">
                        <a:lumMod val="20000"/>
                        <a:lumOff val="80000"/>
                      </a:schemeClr>
                    </a:solidFill>
                  </a:tcPr>
                </a:tc>
                <a:tc>
                  <a:txBody>
                    <a:bodyPr/>
                    <a:lstStyle/>
                    <a:p>
                      <a:pPr algn="ctr"/>
                      <a:r>
                        <a:rPr kumimoji="1" lang="ja-JP" altLang="en-US" sz="1700" dirty="0" smtClean="0">
                          <a:latin typeface="MS UI Gothic" pitchFamily="50" charset="-128"/>
                          <a:ea typeface="MS UI Gothic" pitchFamily="50" charset="-128"/>
                        </a:rPr>
                        <a:t>現　　行</a:t>
                      </a:r>
                      <a:endParaRPr kumimoji="1" lang="ja-JP" altLang="en-US" sz="1700" dirty="0">
                        <a:latin typeface="MS UI Gothic" pitchFamily="50" charset="-128"/>
                        <a:ea typeface="MS UI Gothic" pitchFamily="50" charset="-128"/>
                      </a:endParaRPr>
                    </a:p>
                  </a:txBody>
                  <a:tcPr anchor="ctr">
                    <a:solidFill>
                      <a:schemeClr val="accent3">
                        <a:lumMod val="20000"/>
                        <a:lumOff val="80000"/>
                      </a:schemeClr>
                    </a:solidFill>
                  </a:tcPr>
                </a:tc>
              </a:tr>
              <a:tr h="4410538">
                <a:tc>
                  <a:txBody>
                    <a:bodyPr/>
                    <a:lstStyle/>
                    <a:p>
                      <a:r>
                        <a:rPr kumimoji="1" lang="en-US" altLang="ja-JP" sz="1600" baseline="0" dirty="0" smtClean="0">
                          <a:solidFill>
                            <a:schemeClr val="tx1"/>
                          </a:solidFill>
                          <a:latin typeface="MS UI Gothic" pitchFamily="50" charset="-128"/>
                          <a:ea typeface="MS UI Gothic" pitchFamily="50" charset="-128"/>
                          <a:cs typeface="+mn-cs"/>
                        </a:rPr>
                        <a:t>C002-2</a:t>
                      </a:r>
                      <a:r>
                        <a:rPr kumimoji="1" lang="ja-JP" altLang="en-US" sz="1600" baseline="0" dirty="0" smtClean="0">
                          <a:solidFill>
                            <a:schemeClr val="tx1"/>
                          </a:solidFill>
                          <a:latin typeface="MS UI Gothic" pitchFamily="50" charset="-128"/>
                          <a:ea typeface="MS UI Gothic" pitchFamily="50" charset="-128"/>
                          <a:cs typeface="+mn-cs"/>
                        </a:rPr>
                        <a:t>　特定施設入居時等医学総合管理料</a:t>
                      </a:r>
                      <a:endParaRPr kumimoji="1" lang="en-US" altLang="ja-JP" sz="1600" baseline="0" dirty="0" smtClean="0">
                        <a:solidFill>
                          <a:schemeClr val="tx1"/>
                        </a:solidFill>
                        <a:latin typeface="MS UI Gothic" pitchFamily="50" charset="-128"/>
                        <a:ea typeface="MS UI Gothic" pitchFamily="50" charset="-128"/>
                        <a:cs typeface="+mn-cs"/>
                      </a:endParaRPr>
                    </a:p>
                    <a:p>
                      <a:r>
                        <a:rPr kumimoji="1" lang="ja-JP" altLang="en-US" sz="1600" b="1" baseline="0" dirty="0" smtClean="0">
                          <a:solidFill>
                            <a:srgbClr val="FF0000"/>
                          </a:solidFill>
                          <a:latin typeface="MS UI Gothic" pitchFamily="50" charset="-128"/>
                          <a:ea typeface="MS UI Gothic" pitchFamily="50" charset="-128"/>
                          <a:cs typeface="+mn-cs"/>
                        </a:rPr>
                        <a:t>●機能を強化した在支診・在支病</a:t>
                      </a:r>
                    </a:p>
                    <a:p>
                      <a:pPr marL="177800" indent="0"/>
                      <a:r>
                        <a:rPr kumimoji="1" lang="ja-JP" altLang="en-US" sz="1600" b="1" baseline="0" dirty="0" smtClean="0">
                          <a:solidFill>
                            <a:srgbClr val="FF0000"/>
                          </a:solidFill>
                          <a:latin typeface="MS UI Gothic" pitchFamily="50" charset="-128"/>
                          <a:ea typeface="MS UI Gothic" pitchFamily="50" charset="-128"/>
                          <a:cs typeface="+mn-cs"/>
                        </a:rPr>
                        <a:t>◆病床を有する場合</a:t>
                      </a:r>
                    </a:p>
                    <a:p>
                      <a:pPr marL="450850" indent="0"/>
                      <a:r>
                        <a:rPr kumimoji="1" lang="ja-JP" altLang="en-US" sz="1600" b="1" baseline="0" dirty="0" smtClean="0">
                          <a:solidFill>
                            <a:srgbClr val="FF0000"/>
                          </a:solidFill>
                          <a:latin typeface="MS UI Gothic" pitchFamily="50" charset="-128"/>
                          <a:ea typeface="MS UI Gothic" pitchFamily="50" charset="-128"/>
                          <a:cs typeface="+mn-cs"/>
                        </a:rPr>
                        <a:t>イ　処方せんを交付する場合</a:t>
                      </a:r>
                      <a:endParaRPr kumimoji="1" lang="en-US" altLang="ja-JP" sz="1600" b="1" baseline="0" dirty="0" smtClean="0">
                        <a:solidFill>
                          <a:srgbClr val="FF0000"/>
                        </a:solidFill>
                        <a:latin typeface="MS UI Gothic" pitchFamily="50" charset="-128"/>
                        <a:ea typeface="MS UI Gothic" pitchFamily="50" charset="-128"/>
                        <a:cs typeface="+mn-cs"/>
                      </a:endParaRPr>
                    </a:p>
                    <a:p>
                      <a:pPr marL="450850" indent="0"/>
                      <a:r>
                        <a:rPr kumimoji="1" lang="ja-JP" altLang="en-US" sz="1600" b="1" baseline="0" dirty="0" smtClean="0">
                          <a:solidFill>
                            <a:srgbClr val="FF0000"/>
                          </a:solidFill>
                          <a:latin typeface="MS UI Gothic" pitchFamily="50" charset="-128"/>
                          <a:ea typeface="MS UI Gothic" pitchFamily="50" charset="-128"/>
                          <a:cs typeface="+mn-cs"/>
                        </a:rPr>
                        <a:t>　　　　　　　　　　　　　　　３</a:t>
                      </a:r>
                      <a:r>
                        <a:rPr kumimoji="1" lang="en-US" altLang="ja-JP" sz="1600" b="1" baseline="0" dirty="0" smtClean="0">
                          <a:solidFill>
                            <a:srgbClr val="FF0000"/>
                          </a:solidFill>
                          <a:latin typeface="MS UI Gothic" pitchFamily="50" charset="-128"/>
                          <a:ea typeface="MS UI Gothic" pitchFamily="50" charset="-128"/>
                          <a:cs typeface="+mn-cs"/>
                        </a:rPr>
                        <a:t>,</a:t>
                      </a:r>
                      <a:r>
                        <a:rPr kumimoji="1" lang="ja-JP" altLang="en-US" sz="1600" b="1" baseline="0" dirty="0" smtClean="0">
                          <a:solidFill>
                            <a:srgbClr val="FF0000"/>
                          </a:solidFill>
                          <a:latin typeface="MS UI Gothic" pitchFamily="50" charset="-128"/>
                          <a:ea typeface="MS UI Gothic" pitchFamily="50" charset="-128"/>
                          <a:cs typeface="+mn-cs"/>
                        </a:rPr>
                        <a:t>６００点（新）</a:t>
                      </a:r>
                      <a:endParaRPr kumimoji="1" lang="en-US" altLang="ja-JP" sz="1600" b="1" baseline="0" dirty="0" smtClean="0">
                        <a:solidFill>
                          <a:srgbClr val="FF0000"/>
                        </a:solidFill>
                        <a:latin typeface="MS UI Gothic" pitchFamily="50" charset="-128"/>
                        <a:ea typeface="MS UI Gothic" pitchFamily="50" charset="-128"/>
                        <a:cs typeface="+mn-cs"/>
                      </a:endParaRPr>
                    </a:p>
                    <a:p>
                      <a:pPr marL="450850" indent="0"/>
                      <a:r>
                        <a:rPr kumimoji="1" lang="ja-JP" altLang="en-US" sz="1600" b="1" baseline="0" dirty="0" smtClean="0">
                          <a:solidFill>
                            <a:srgbClr val="FF0000"/>
                          </a:solidFill>
                          <a:latin typeface="MS UI Gothic" pitchFamily="50" charset="-128"/>
                          <a:ea typeface="MS UI Gothic" pitchFamily="50" charset="-128"/>
                          <a:cs typeface="+mn-cs"/>
                        </a:rPr>
                        <a:t>ロ　処方せんを交付しない場合</a:t>
                      </a:r>
                      <a:endParaRPr kumimoji="1" lang="en-US" altLang="ja-JP" sz="1600" b="1" baseline="0" dirty="0" smtClean="0">
                        <a:solidFill>
                          <a:srgbClr val="FF0000"/>
                        </a:solidFill>
                        <a:latin typeface="MS UI Gothic" pitchFamily="50" charset="-128"/>
                        <a:ea typeface="MS UI Gothic" pitchFamily="50" charset="-128"/>
                        <a:cs typeface="+mn-cs"/>
                      </a:endParaRPr>
                    </a:p>
                    <a:p>
                      <a:pPr marL="450850" indent="0"/>
                      <a:r>
                        <a:rPr kumimoji="1" lang="ja-JP" altLang="en-US" sz="1600" b="1" baseline="0" dirty="0" smtClean="0">
                          <a:solidFill>
                            <a:srgbClr val="FF0000"/>
                          </a:solidFill>
                          <a:latin typeface="MS UI Gothic" pitchFamily="50" charset="-128"/>
                          <a:ea typeface="MS UI Gothic" pitchFamily="50" charset="-128"/>
                          <a:cs typeface="+mn-cs"/>
                        </a:rPr>
                        <a:t>　　　　　　　　　　　　　　　３</a:t>
                      </a:r>
                      <a:r>
                        <a:rPr kumimoji="1" lang="en-US" altLang="ja-JP" sz="1600" b="1" baseline="0" dirty="0" smtClean="0">
                          <a:solidFill>
                            <a:srgbClr val="FF0000"/>
                          </a:solidFill>
                          <a:latin typeface="MS UI Gothic" pitchFamily="50" charset="-128"/>
                          <a:ea typeface="MS UI Gothic" pitchFamily="50" charset="-128"/>
                          <a:cs typeface="+mn-cs"/>
                        </a:rPr>
                        <a:t>,</a:t>
                      </a:r>
                      <a:r>
                        <a:rPr kumimoji="1" lang="ja-JP" altLang="en-US" sz="1600" b="1" baseline="0" dirty="0" smtClean="0">
                          <a:solidFill>
                            <a:srgbClr val="FF0000"/>
                          </a:solidFill>
                          <a:latin typeface="MS UI Gothic" pitchFamily="50" charset="-128"/>
                          <a:ea typeface="MS UI Gothic" pitchFamily="50" charset="-128"/>
                          <a:cs typeface="+mn-cs"/>
                        </a:rPr>
                        <a:t>９００点（新）</a:t>
                      </a:r>
                      <a:endParaRPr kumimoji="1" lang="en-US" altLang="ja-JP" sz="1600" b="1" baseline="0" dirty="0" smtClean="0">
                        <a:solidFill>
                          <a:srgbClr val="FF0000"/>
                        </a:solidFill>
                        <a:latin typeface="MS UI Gothic" pitchFamily="50" charset="-128"/>
                        <a:ea typeface="MS UI Gothic" pitchFamily="50" charset="-128"/>
                        <a:cs typeface="+mn-cs"/>
                      </a:endParaRPr>
                    </a:p>
                    <a:p>
                      <a:pPr marL="177800" indent="0"/>
                      <a:r>
                        <a:rPr kumimoji="1" lang="ja-JP" altLang="en-US" sz="1600" b="1" baseline="0" dirty="0" smtClean="0">
                          <a:solidFill>
                            <a:srgbClr val="FF0000"/>
                          </a:solidFill>
                          <a:latin typeface="MS UI Gothic" pitchFamily="50" charset="-128"/>
                          <a:ea typeface="MS UI Gothic" pitchFamily="50" charset="-128"/>
                          <a:cs typeface="+mn-cs"/>
                        </a:rPr>
                        <a:t>◆病床を有しない場合</a:t>
                      </a:r>
                    </a:p>
                    <a:p>
                      <a:pPr marL="450850" indent="0"/>
                      <a:r>
                        <a:rPr kumimoji="1" lang="ja-JP" altLang="en-US" sz="1600" b="1" baseline="0" dirty="0" smtClean="0">
                          <a:solidFill>
                            <a:srgbClr val="FF0000"/>
                          </a:solidFill>
                          <a:latin typeface="MS UI Gothic" pitchFamily="50" charset="-128"/>
                          <a:ea typeface="MS UI Gothic" pitchFamily="50" charset="-128"/>
                          <a:cs typeface="+mn-cs"/>
                        </a:rPr>
                        <a:t>イ　処方せんを交付する場合</a:t>
                      </a:r>
                      <a:endParaRPr kumimoji="1" lang="en-US" altLang="ja-JP" sz="1600" b="1" baseline="0" dirty="0" smtClean="0">
                        <a:solidFill>
                          <a:srgbClr val="FF0000"/>
                        </a:solidFill>
                        <a:latin typeface="MS UI Gothic" pitchFamily="50" charset="-128"/>
                        <a:ea typeface="MS UI Gothic" pitchFamily="50" charset="-128"/>
                        <a:cs typeface="+mn-cs"/>
                      </a:endParaRPr>
                    </a:p>
                    <a:p>
                      <a:pPr marL="450850" indent="0"/>
                      <a:r>
                        <a:rPr kumimoji="1" lang="ja-JP" altLang="en-US" sz="1600" b="1" baseline="0" dirty="0" smtClean="0">
                          <a:solidFill>
                            <a:srgbClr val="FF0000"/>
                          </a:solidFill>
                          <a:latin typeface="MS UI Gothic" pitchFamily="50" charset="-128"/>
                          <a:ea typeface="MS UI Gothic" pitchFamily="50" charset="-128"/>
                          <a:cs typeface="+mn-cs"/>
                        </a:rPr>
                        <a:t>　　　　　　　　　　　　　　　３</a:t>
                      </a:r>
                      <a:r>
                        <a:rPr kumimoji="1" lang="en-US" altLang="ja-JP" sz="1600" b="1" baseline="0" dirty="0" smtClean="0">
                          <a:solidFill>
                            <a:srgbClr val="FF0000"/>
                          </a:solidFill>
                          <a:latin typeface="MS UI Gothic" pitchFamily="50" charset="-128"/>
                          <a:ea typeface="MS UI Gothic" pitchFamily="50" charset="-128"/>
                          <a:cs typeface="+mn-cs"/>
                        </a:rPr>
                        <a:t>,</a:t>
                      </a:r>
                      <a:r>
                        <a:rPr kumimoji="1" lang="ja-JP" altLang="en-US" sz="1600" b="1" baseline="0" dirty="0" smtClean="0">
                          <a:solidFill>
                            <a:srgbClr val="FF0000"/>
                          </a:solidFill>
                          <a:latin typeface="MS UI Gothic" pitchFamily="50" charset="-128"/>
                          <a:ea typeface="MS UI Gothic" pitchFamily="50" charset="-128"/>
                          <a:cs typeface="+mn-cs"/>
                        </a:rPr>
                        <a:t>３００点（新）</a:t>
                      </a:r>
                      <a:endParaRPr kumimoji="1" lang="en-US" altLang="ja-JP" sz="1600" b="1" baseline="0" dirty="0" smtClean="0">
                        <a:solidFill>
                          <a:srgbClr val="FF0000"/>
                        </a:solidFill>
                        <a:latin typeface="MS UI Gothic" pitchFamily="50" charset="-128"/>
                        <a:ea typeface="MS UI Gothic" pitchFamily="50" charset="-128"/>
                        <a:cs typeface="+mn-cs"/>
                      </a:endParaRPr>
                    </a:p>
                    <a:p>
                      <a:pPr marL="450850" indent="0"/>
                      <a:r>
                        <a:rPr kumimoji="1" lang="ja-JP" altLang="en-US" sz="1600" b="1" baseline="0" dirty="0" smtClean="0">
                          <a:solidFill>
                            <a:srgbClr val="FF0000"/>
                          </a:solidFill>
                          <a:latin typeface="MS UI Gothic" pitchFamily="50" charset="-128"/>
                          <a:ea typeface="MS UI Gothic" pitchFamily="50" charset="-128"/>
                          <a:cs typeface="+mn-cs"/>
                        </a:rPr>
                        <a:t>ロ　処方せんを交付しない場合</a:t>
                      </a:r>
                      <a:endParaRPr kumimoji="1" lang="en-US" altLang="ja-JP" sz="1600" b="1" baseline="0" dirty="0" smtClean="0">
                        <a:solidFill>
                          <a:srgbClr val="FF0000"/>
                        </a:solidFill>
                        <a:latin typeface="MS UI Gothic" pitchFamily="50" charset="-128"/>
                        <a:ea typeface="MS UI Gothic" pitchFamily="50" charset="-128"/>
                        <a:cs typeface="+mn-cs"/>
                      </a:endParaRPr>
                    </a:p>
                    <a:p>
                      <a:pPr marL="450850" indent="0"/>
                      <a:r>
                        <a:rPr kumimoji="1" lang="ja-JP" altLang="en-US" sz="1600" b="1" baseline="0" dirty="0" smtClean="0">
                          <a:solidFill>
                            <a:srgbClr val="FF0000"/>
                          </a:solidFill>
                          <a:latin typeface="MS UI Gothic" pitchFamily="50" charset="-128"/>
                          <a:ea typeface="MS UI Gothic" pitchFamily="50" charset="-128"/>
                          <a:cs typeface="+mn-cs"/>
                        </a:rPr>
                        <a:t>　　　　　　　　　　　　　　　３</a:t>
                      </a:r>
                      <a:r>
                        <a:rPr kumimoji="1" lang="en-US" altLang="ja-JP" sz="1600" b="1" baseline="0" dirty="0" smtClean="0">
                          <a:solidFill>
                            <a:srgbClr val="FF0000"/>
                          </a:solidFill>
                          <a:latin typeface="MS UI Gothic" pitchFamily="50" charset="-128"/>
                          <a:ea typeface="MS UI Gothic" pitchFamily="50" charset="-128"/>
                          <a:cs typeface="+mn-cs"/>
                        </a:rPr>
                        <a:t>,</a:t>
                      </a:r>
                      <a:r>
                        <a:rPr kumimoji="1" lang="ja-JP" altLang="en-US" sz="1600" b="1" baseline="0" dirty="0" smtClean="0">
                          <a:solidFill>
                            <a:srgbClr val="FF0000"/>
                          </a:solidFill>
                          <a:latin typeface="MS UI Gothic" pitchFamily="50" charset="-128"/>
                          <a:ea typeface="MS UI Gothic" pitchFamily="50" charset="-128"/>
                          <a:cs typeface="+mn-cs"/>
                        </a:rPr>
                        <a:t>６００点（新）</a:t>
                      </a:r>
                      <a:endParaRPr kumimoji="1" lang="en-US" altLang="ja-JP" sz="1600" b="1" baseline="0" dirty="0" smtClean="0">
                        <a:solidFill>
                          <a:srgbClr val="FF0000"/>
                        </a:solidFill>
                        <a:latin typeface="MS UI Gothic" pitchFamily="50" charset="-128"/>
                        <a:ea typeface="MS UI Gothic" pitchFamily="50" charset="-128"/>
                        <a:cs typeface="+mn-cs"/>
                      </a:endParaRPr>
                    </a:p>
                    <a:p>
                      <a:r>
                        <a:rPr kumimoji="1" lang="ja-JP" altLang="en-US" sz="1600" baseline="0" dirty="0" smtClean="0">
                          <a:solidFill>
                            <a:schemeClr val="tx1"/>
                          </a:solidFill>
                          <a:latin typeface="MS UI Gothic" pitchFamily="50" charset="-128"/>
                          <a:ea typeface="MS UI Gothic" pitchFamily="50" charset="-128"/>
                          <a:cs typeface="+mn-cs"/>
                        </a:rPr>
                        <a:t>●在支診・在支病</a:t>
                      </a:r>
                    </a:p>
                    <a:p>
                      <a:pPr marL="450850" indent="0"/>
                      <a:r>
                        <a:rPr kumimoji="1" lang="ja-JP" altLang="en-US" sz="1600" baseline="0" dirty="0" smtClean="0">
                          <a:solidFill>
                            <a:schemeClr val="tx1"/>
                          </a:solidFill>
                          <a:latin typeface="MS UI Gothic" pitchFamily="50" charset="-128"/>
                          <a:ea typeface="MS UI Gothic" pitchFamily="50" charset="-128"/>
                          <a:cs typeface="+mn-cs"/>
                        </a:rPr>
                        <a:t>イ　処方せんを交付する場合</a:t>
                      </a:r>
                      <a:endParaRPr kumimoji="1" lang="en-US" altLang="ja-JP" sz="1600" baseline="0" dirty="0" smtClean="0">
                        <a:solidFill>
                          <a:schemeClr val="tx1"/>
                        </a:solidFill>
                        <a:latin typeface="MS UI Gothic" pitchFamily="50" charset="-128"/>
                        <a:ea typeface="MS UI Gothic" pitchFamily="50" charset="-128"/>
                        <a:cs typeface="+mn-cs"/>
                      </a:endParaRPr>
                    </a:p>
                    <a:p>
                      <a:pPr marL="2484000" indent="0"/>
                      <a:r>
                        <a:rPr kumimoji="1" lang="ja-JP" altLang="en-US" sz="1600" baseline="0" dirty="0" smtClean="0">
                          <a:solidFill>
                            <a:schemeClr val="tx1"/>
                          </a:solidFill>
                          <a:latin typeface="MS UI Gothic" pitchFamily="50" charset="-128"/>
                          <a:ea typeface="MS UI Gothic" pitchFamily="50" charset="-128"/>
                          <a:cs typeface="+mn-cs"/>
                        </a:rPr>
                        <a:t>３</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０００点</a:t>
                      </a:r>
                    </a:p>
                    <a:p>
                      <a:pPr marL="450850" indent="0"/>
                      <a:r>
                        <a:rPr kumimoji="1" lang="ja-JP" altLang="en-US" sz="1600" baseline="0" dirty="0" smtClean="0">
                          <a:solidFill>
                            <a:schemeClr val="tx1"/>
                          </a:solidFill>
                          <a:latin typeface="MS UI Gothic" pitchFamily="50" charset="-128"/>
                          <a:ea typeface="MS UI Gothic" pitchFamily="50" charset="-128"/>
                          <a:cs typeface="+mn-cs"/>
                        </a:rPr>
                        <a:t>ロ　処方せんを交付しない場合</a:t>
                      </a:r>
                      <a:endParaRPr kumimoji="1" lang="en-US" altLang="ja-JP" sz="1600" baseline="0" dirty="0" smtClean="0">
                        <a:solidFill>
                          <a:schemeClr val="tx1"/>
                        </a:solidFill>
                        <a:latin typeface="MS UI Gothic" pitchFamily="50" charset="-128"/>
                        <a:ea typeface="MS UI Gothic" pitchFamily="50" charset="-128"/>
                        <a:cs typeface="+mn-cs"/>
                      </a:endParaRPr>
                    </a:p>
                    <a:p>
                      <a:pPr marL="2484000" indent="0"/>
                      <a:r>
                        <a:rPr kumimoji="1" lang="ja-JP" altLang="en-US" sz="1600" baseline="0" dirty="0" smtClean="0">
                          <a:solidFill>
                            <a:schemeClr val="tx1"/>
                          </a:solidFill>
                          <a:latin typeface="MS UI Gothic" pitchFamily="50" charset="-128"/>
                          <a:ea typeface="MS UI Gothic" pitchFamily="50" charset="-128"/>
                          <a:cs typeface="+mn-cs"/>
                        </a:rPr>
                        <a:t>３</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３００点</a:t>
                      </a:r>
                      <a:endParaRPr kumimoji="1" lang="en-US" altLang="ja-JP" sz="1600" b="1" baseline="0" dirty="0" smtClean="0">
                        <a:solidFill>
                          <a:srgbClr val="FF0000"/>
                        </a:solidFill>
                        <a:latin typeface="MS UI Gothic" pitchFamily="50" charset="-128"/>
                        <a:ea typeface="MS UI Gothic" pitchFamily="50" charset="-128"/>
                        <a:cs typeface="+mn-cs"/>
                      </a:endParaRPr>
                    </a:p>
                  </a:txBody>
                  <a:tcPr>
                    <a:solidFill>
                      <a:schemeClr val="accent3">
                        <a:lumMod val="20000"/>
                        <a:lumOff val="80000"/>
                      </a:schemeClr>
                    </a:solidFill>
                  </a:tcPr>
                </a:tc>
                <a:tc>
                  <a:txBody>
                    <a:bodyPr/>
                    <a:lstStyle/>
                    <a:p>
                      <a:r>
                        <a:rPr kumimoji="1" lang="en-US" altLang="ja-JP" sz="1600" baseline="0" dirty="0" smtClean="0">
                          <a:solidFill>
                            <a:schemeClr val="tx1"/>
                          </a:solidFill>
                          <a:latin typeface="MS UI Gothic" pitchFamily="50" charset="-128"/>
                          <a:ea typeface="MS UI Gothic" pitchFamily="50" charset="-128"/>
                          <a:cs typeface="+mn-cs"/>
                        </a:rPr>
                        <a:t>C002-2</a:t>
                      </a:r>
                      <a:r>
                        <a:rPr kumimoji="1" lang="ja-JP" altLang="en-US" sz="1600" baseline="0" dirty="0" smtClean="0">
                          <a:solidFill>
                            <a:schemeClr val="tx1"/>
                          </a:solidFill>
                          <a:latin typeface="MS UI Gothic" pitchFamily="50" charset="-128"/>
                          <a:ea typeface="MS UI Gothic" pitchFamily="50" charset="-128"/>
                          <a:cs typeface="+mn-cs"/>
                        </a:rPr>
                        <a:t>　特定施設入居時等医学総合管理料</a:t>
                      </a:r>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endParaRPr kumimoji="1" lang="en-US" altLang="ja-JP" sz="1600" baseline="0" dirty="0" smtClean="0">
                        <a:solidFill>
                          <a:schemeClr val="tx1"/>
                        </a:solidFill>
                        <a:latin typeface="MS UI Gothic" pitchFamily="50" charset="-128"/>
                        <a:ea typeface="MS UI Gothic" pitchFamily="50" charset="-128"/>
                        <a:cs typeface="+mn-cs"/>
                      </a:endParaRPr>
                    </a:p>
                    <a:p>
                      <a:r>
                        <a:rPr kumimoji="1" lang="ja-JP" altLang="en-US" sz="1600" baseline="0" dirty="0" smtClean="0">
                          <a:solidFill>
                            <a:schemeClr val="tx1"/>
                          </a:solidFill>
                          <a:latin typeface="MS UI Gothic" pitchFamily="50" charset="-128"/>
                          <a:ea typeface="MS UI Gothic" pitchFamily="50" charset="-128"/>
                          <a:cs typeface="+mn-cs"/>
                        </a:rPr>
                        <a:t>●在支診・在支病</a:t>
                      </a:r>
                    </a:p>
                    <a:p>
                      <a:pPr marL="450850" indent="0"/>
                      <a:r>
                        <a:rPr kumimoji="1" lang="ja-JP" altLang="en-US" sz="1600" baseline="0" dirty="0" smtClean="0">
                          <a:solidFill>
                            <a:schemeClr val="tx1"/>
                          </a:solidFill>
                          <a:latin typeface="MS UI Gothic" pitchFamily="50" charset="-128"/>
                          <a:ea typeface="MS UI Gothic" pitchFamily="50" charset="-128"/>
                          <a:cs typeface="+mn-cs"/>
                        </a:rPr>
                        <a:t>イ　処方せんを交付する場合</a:t>
                      </a:r>
                      <a:endParaRPr kumimoji="1" lang="en-US" altLang="ja-JP" sz="1600" baseline="0" dirty="0" smtClean="0">
                        <a:solidFill>
                          <a:schemeClr val="tx1"/>
                        </a:solidFill>
                        <a:latin typeface="MS UI Gothic" pitchFamily="50" charset="-128"/>
                        <a:ea typeface="MS UI Gothic" pitchFamily="50" charset="-128"/>
                        <a:cs typeface="+mn-cs"/>
                      </a:endParaRPr>
                    </a:p>
                    <a:p>
                      <a:pPr marL="2484000" indent="0"/>
                      <a:r>
                        <a:rPr kumimoji="1" lang="ja-JP" altLang="en-US" sz="1600" baseline="0" dirty="0" smtClean="0">
                          <a:solidFill>
                            <a:schemeClr val="tx1"/>
                          </a:solidFill>
                          <a:latin typeface="MS UI Gothic" pitchFamily="50" charset="-128"/>
                          <a:ea typeface="MS UI Gothic" pitchFamily="50" charset="-128"/>
                          <a:cs typeface="+mn-cs"/>
                        </a:rPr>
                        <a:t>３</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０００点</a:t>
                      </a:r>
                    </a:p>
                    <a:p>
                      <a:pPr marL="450850" indent="0"/>
                      <a:r>
                        <a:rPr kumimoji="1" lang="ja-JP" altLang="en-US" sz="1600" baseline="0" dirty="0" smtClean="0">
                          <a:solidFill>
                            <a:schemeClr val="tx1"/>
                          </a:solidFill>
                          <a:latin typeface="MS UI Gothic" pitchFamily="50" charset="-128"/>
                          <a:ea typeface="MS UI Gothic" pitchFamily="50" charset="-128"/>
                          <a:cs typeface="+mn-cs"/>
                        </a:rPr>
                        <a:t>ロ　処方せんを交付しない場合</a:t>
                      </a:r>
                      <a:endParaRPr kumimoji="1" lang="en-US" altLang="ja-JP" sz="1600" baseline="0" dirty="0" smtClean="0">
                        <a:solidFill>
                          <a:schemeClr val="tx1"/>
                        </a:solidFill>
                        <a:latin typeface="MS UI Gothic" pitchFamily="50" charset="-128"/>
                        <a:ea typeface="MS UI Gothic" pitchFamily="50" charset="-128"/>
                        <a:cs typeface="+mn-cs"/>
                      </a:endParaRPr>
                    </a:p>
                    <a:p>
                      <a:pPr marL="2484000" indent="0"/>
                      <a:r>
                        <a:rPr kumimoji="1" lang="ja-JP" altLang="en-US" sz="1600" baseline="0" dirty="0" smtClean="0">
                          <a:solidFill>
                            <a:schemeClr val="tx1"/>
                          </a:solidFill>
                          <a:latin typeface="MS UI Gothic" pitchFamily="50" charset="-128"/>
                          <a:ea typeface="MS UI Gothic" pitchFamily="50" charset="-128"/>
                          <a:cs typeface="+mn-cs"/>
                        </a:rPr>
                        <a:t>３</a:t>
                      </a:r>
                      <a:r>
                        <a:rPr kumimoji="1" lang="en-US" altLang="ja-JP" sz="1600" baseline="0" dirty="0" smtClean="0">
                          <a:solidFill>
                            <a:schemeClr val="tx1"/>
                          </a:solidFill>
                          <a:latin typeface="MS UI Gothic" pitchFamily="50" charset="-128"/>
                          <a:ea typeface="MS UI Gothic" pitchFamily="50" charset="-128"/>
                          <a:cs typeface="+mn-cs"/>
                        </a:rPr>
                        <a:t>,</a:t>
                      </a:r>
                      <a:r>
                        <a:rPr kumimoji="1" lang="ja-JP" altLang="en-US" sz="1600" baseline="0" dirty="0" smtClean="0">
                          <a:solidFill>
                            <a:schemeClr val="tx1"/>
                          </a:solidFill>
                          <a:latin typeface="MS UI Gothic" pitchFamily="50" charset="-128"/>
                          <a:ea typeface="MS UI Gothic" pitchFamily="50" charset="-128"/>
                          <a:cs typeface="+mn-cs"/>
                        </a:rPr>
                        <a:t>３００点</a:t>
                      </a:r>
                      <a:endParaRPr kumimoji="1" lang="zh-CN" altLang="en-US" sz="1600" baseline="0" dirty="0" smtClean="0">
                        <a:solidFill>
                          <a:schemeClr val="tx1"/>
                        </a:solidFill>
                        <a:latin typeface="MS UI Gothic" pitchFamily="50" charset="-128"/>
                        <a:ea typeface="MS UI Gothic" pitchFamily="50" charset="-128"/>
                        <a:cs typeface="+mn-cs"/>
                      </a:endParaRPr>
                    </a:p>
                  </a:txBody>
                  <a:tcPr>
                    <a:solidFill>
                      <a:schemeClr val="accent3">
                        <a:lumMod val="20000"/>
                        <a:lumOff val="80000"/>
                      </a:schemeClr>
                    </a:solidFill>
                  </a:tcPr>
                </a:tc>
              </a:tr>
            </a:tbl>
          </a:graphicData>
        </a:graphic>
      </p:graphicFrame>
      <p:sp>
        <p:nvSpPr>
          <p:cNvPr id="158725"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2B02473C-AC06-4316-8A56-AA4ED0A3C611}" type="slidenum">
              <a:rPr lang="en-US" altLang="ja-JP" sz="1400">
                <a:solidFill>
                  <a:srgbClr val="000000"/>
                </a:solidFill>
              </a:rPr>
              <a:pPr algn="r"/>
              <a:t>84</a:t>
            </a:fld>
            <a:endParaRPr lang="en-US" altLang="ja-JP" sz="1400">
              <a:solidFill>
                <a:srgbClr val="000000"/>
              </a:solidFill>
            </a:endParaRPr>
          </a:p>
        </p:txBody>
      </p:sp>
    </p:spTree>
    <p:extLst>
      <p:ext uri="{BB962C8B-B14F-4D97-AF65-F5344CB8AC3E}">
        <p14:creationId xmlns:p14="http://schemas.microsoft.com/office/powerpoint/2010/main" xmlns="" val="9309413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5"/>
          <p:cNvSpPr txBox="1">
            <a:spLocks/>
          </p:cNvSpPr>
          <p:nvPr/>
        </p:nvSpPr>
        <p:spPr>
          <a:xfrm>
            <a:off x="467544" y="404664"/>
            <a:ext cx="8208912" cy="1368152"/>
          </a:xfrm>
          <a:prstGeom prst="rect">
            <a:avLst/>
          </a:prstGeom>
          <a:solidFill>
            <a:srgbClr val="FFFFCC"/>
          </a:solidFill>
          <a:effectLst>
            <a:innerShdw blurRad="63500" dist="50800" dir="13500000">
              <a:prstClr val="black">
                <a:alpha val="50000"/>
              </a:prstClr>
            </a:innerShdw>
          </a:effectLst>
        </p:spPr>
        <p:txBody>
          <a:bodyPr anchor="ctr"/>
          <a:lstStyle/>
          <a:p>
            <a:pPr marL="450850" indent="-450850">
              <a:spcBef>
                <a:spcPct val="20000"/>
              </a:spcBef>
              <a:defRPr/>
            </a:pPr>
            <a:r>
              <a:rPr lang="en-US" altLang="ja-JP" sz="2400" dirty="0">
                <a:solidFill>
                  <a:srgbClr val="000000"/>
                </a:solidFill>
                <a:latin typeface="MS UI Gothic" pitchFamily="50" charset="-128"/>
                <a:ea typeface="MS UI Gothic" pitchFamily="50" charset="-128"/>
              </a:rPr>
              <a:t> (4)</a:t>
            </a:r>
            <a:r>
              <a:rPr lang="ja-JP" altLang="en-US" sz="2400" dirty="0">
                <a:solidFill>
                  <a:srgbClr val="000000"/>
                </a:solidFill>
                <a:latin typeface="MS UI Gothic" pitchFamily="50" charset="-128"/>
                <a:ea typeface="MS UI Gothic" pitchFamily="50" charset="-128"/>
              </a:rPr>
              <a:t>　入院が必要となるような急変時の対応を充実させる観点から、</a:t>
            </a:r>
            <a:r>
              <a:rPr lang="ja-JP" altLang="en-US" sz="2400" dirty="0">
                <a:solidFill>
                  <a:srgbClr val="0070C0"/>
                </a:solidFill>
                <a:latin typeface="MS UI Gothic" pitchFamily="50" charset="-128"/>
                <a:ea typeface="MS UI Gothic" pitchFamily="50" charset="-128"/>
              </a:rPr>
              <a:t>緊急時に在宅患者を受入れた場合に対する評価の引き上げ</a:t>
            </a:r>
            <a:r>
              <a:rPr lang="ja-JP" altLang="en-US" sz="2400" dirty="0">
                <a:solidFill>
                  <a:srgbClr val="000000"/>
                </a:solidFill>
                <a:latin typeface="MS UI Gothic" pitchFamily="50" charset="-128"/>
                <a:ea typeface="MS UI Gothic" pitchFamily="50" charset="-128"/>
              </a:rPr>
              <a:t>を行う。</a:t>
            </a:r>
            <a:endParaRPr lang="en-US" altLang="ja-JP" sz="2400" b="1" dirty="0">
              <a:solidFill>
                <a:srgbClr val="FF0000"/>
              </a:solidFill>
              <a:latin typeface="MS UI Gothic" pitchFamily="50" charset="-128"/>
              <a:ea typeface="MS UI Gothic" pitchFamily="50" charset="-128"/>
            </a:endParaRPr>
          </a:p>
        </p:txBody>
      </p:sp>
      <p:graphicFrame>
        <p:nvGraphicFramePr>
          <p:cNvPr id="6" name="コンテンツ プレースホルダ 6"/>
          <p:cNvGraphicFramePr>
            <a:graphicFrameLocks noGrp="1"/>
          </p:cNvGraphicFramePr>
          <p:nvPr>
            <p:ph idx="4294967295"/>
          </p:nvPr>
        </p:nvGraphicFramePr>
        <p:xfrm>
          <a:off x="467544" y="1916832"/>
          <a:ext cx="8229600" cy="3885727"/>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482223">
                <a:tc>
                  <a:txBody>
                    <a:bodyPr/>
                    <a:lstStyle/>
                    <a:p>
                      <a:pPr algn="ctr"/>
                      <a:r>
                        <a:rPr kumimoji="1" lang="ja-JP" altLang="en-US" sz="2200" b="1" dirty="0" smtClean="0">
                          <a:solidFill>
                            <a:srgbClr val="FF0000"/>
                          </a:solidFill>
                          <a:latin typeface="MS UI Gothic" pitchFamily="50" charset="-128"/>
                          <a:ea typeface="MS UI Gothic" pitchFamily="50" charset="-128"/>
                        </a:rPr>
                        <a:t>改　定　後</a:t>
                      </a:r>
                      <a:endParaRPr kumimoji="1" lang="ja-JP" altLang="en-US" sz="2200" b="1" dirty="0">
                        <a:solidFill>
                          <a:srgbClr val="FF0000"/>
                        </a:solidFill>
                        <a:latin typeface="MS UI Gothic" pitchFamily="50" charset="-128"/>
                        <a:ea typeface="MS UI Gothic" pitchFamily="50" charset="-128"/>
                      </a:endParaRPr>
                    </a:p>
                  </a:txBody>
                  <a:tcPr anchor="ctr">
                    <a:solidFill>
                      <a:schemeClr val="accent3">
                        <a:lumMod val="20000"/>
                        <a:lumOff val="80000"/>
                      </a:schemeClr>
                    </a:solidFill>
                  </a:tcPr>
                </a:tc>
                <a:tc>
                  <a:txBody>
                    <a:bodyPr/>
                    <a:lstStyle/>
                    <a:p>
                      <a:pPr algn="ctr"/>
                      <a:r>
                        <a:rPr kumimoji="1" lang="ja-JP" altLang="en-US" sz="2200" dirty="0" smtClean="0">
                          <a:latin typeface="MS UI Gothic" pitchFamily="50" charset="-128"/>
                          <a:ea typeface="MS UI Gothic" pitchFamily="50" charset="-128"/>
                        </a:rPr>
                        <a:t>現　　行</a:t>
                      </a:r>
                      <a:endParaRPr kumimoji="1" lang="ja-JP" altLang="en-US" sz="2200" dirty="0">
                        <a:latin typeface="MS UI Gothic" pitchFamily="50" charset="-128"/>
                        <a:ea typeface="MS UI Gothic" pitchFamily="50" charset="-128"/>
                      </a:endParaRPr>
                    </a:p>
                  </a:txBody>
                  <a:tcPr anchor="ctr">
                    <a:solidFill>
                      <a:schemeClr val="accent3">
                        <a:lumMod val="20000"/>
                        <a:lumOff val="80000"/>
                      </a:schemeClr>
                    </a:solidFill>
                  </a:tcPr>
                </a:tc>
              </a:tr>
              <a:tr h="3403504">
                <a:tc>
                  <a:txBody>
                    <a:bodyPr/>
                    <a:lstStyle/>
                    <a:p>
                      <a:pPr marL="628650" indent="-628650"/>
                      <a:r>
                        <a:rPr kumimoji="1" lang="ja-JP" altLang="en-US" sz="2200" baseline="0" dirty="0" smtClean="0">
                          <a:solidFill>
                            <a:schemeClr val="tx1"/>
                          </a:solidFill>
                          <a:latin typeface="MS UI Gothic" pitchFamily="50" charset="-128"/>
                          <a:ea typeface="MS UI Gothic" pitchFamily="50" charset="-128"/>
                          <a:cs typeface="+mn-cs"/>
                        </a:rPr>
                        <a:t>Ａ</a:t>
                      </a:r>
                      <a:r>
                        <a:rPr kumimoji="1" lang="en-US" altLang="ja-JP" sz="2200" baseline="0" dirty="0" smtClean="0">
                          <a:solidFill>
                            <a:schemeClr val="tx1"/>
                          </a:solidFill>
                          <a:latin typeface="MS UI Gothic" pitchFamily="50" charset="-128"/>
                          <a:ea typeface="MS UI Gothic" pitchFamily="50" charset="-128"/>
                          <a:cs typeface="+mn-cs"/>
                        </a:rPr>
                        <a:t>206</a:t>
                      </a:r>
                      <a:r>
                        <a:rPr kumimoji="1" lang="ja-JP" altLang="en-US" sz="2200" baseline="0" dirty="0" smtClean="0">
                          <a:solidFill>
                            <a:schemeClr val="tx1"/>
                          </a:solidFill>
                          <a:latin typeface="MS UI Gothic" pitchFamily="50" charset="-128"/>
                          <a:ea typeface="MS UI Gothic" pitchFamily="50" charset="-128"/>
                          <a:cs typeface="+mn-cs"/>
                        </a:rPr>
                        <a:t>　 </a:t>
                      </a:r>
                      <a:r>
                        <a:rPr kumimoji="1" lang="zh-TW" altLang="en-US" sz="2200" baseline="0" dirty="0" smtClean="0">
                          <a:solidFill>
                            <a:schemeClr val="tx1"/>
                          </a:solidFill>
                          <a:latin typeface="MS UI Gothic" pitchFamily="50" charset="-128"/>
                          <a:ea typeface="MS UI Gothic" pitchFamily="50" charset="-128"/>
                          <a:cs typeface="+mn-cs"/>
                        </a:rPr>
                        <a:t>在宅患者緊急入院診療加算</a:t>
                      </a:r>
                      <a:r>
                        <a:rPr kumimoji="1" lang="ja-JP" altLang="en-US" sz="2200" baseline="0" dirty="0" smtClean="0">
                          <a:solidFill>
                            <a:schemeClr val="tx1"/>
                          </a:solidFill>
                          <a:latin typeface="MS UI Gothic" pitchFamily="50" charset="-128"/>
                          <a:ea typeface="MS UI Gothic" pitchFamily="50" charset="-128"/>
                          <a:cs typeface="+mn-cs"/>
                        </a:rPr>
                        <a:t>（入院初日）</a:t>
                      </a:r>
                      <a:endParaRPr kumimoji="1" lang="en-US" altLang="zh-TW" sz="2200" baseline="0" dirty="0" smtClean="0">
                        <a:solidFill>
                          <a:schemeClr val="tx1"/>
                        </a:solidFill>
                        <a:latin typeface="MS UI Gothic" pitchFamily="50" charset="-128"/>
                        <a:ea typeface="MS UI Gothic" pitchFamily="50" charset="-128"/>
                        <a:cs typeface="+mn-cs"/>
                      </a:endParaRPr>
                    </a:p>
                    <a:p>
                      <a:pPr marL="177800" indent="-177800"/>
                      <a:r>
                        <a:rPr kumimoji="1" lang="ja-JP" altLang="en-US" sz="2200" baseline="0" dirty="0" smtClean="0">
                          <a:solidFill>
                            <a:srgbClr val="FF0000"/>
                          </a:solidFill>
                          <a:latin typeface="MS UI Gothic" pitchFamily="50" charset="-128"/>
                          <a:ea typeface="MS UI Gothic" pitchFamily="50" charset="-128"/>
                          <a:cs typeface="+mn-cs"/>
                        </a:rPr>
                        <a:t>１　機能を強化した在支診・</a:t>
                      </a:r>
                      <a:r>
                        <a:rPr kumimoji="1" lang="en-US" altLang="ja-JP" sz="2200" baseline="0" dirty="0" smtClean="0">
                          <a:solidFill>
                            <a:srgbClr val="FF0000"/>
                          </a:solidFill>
                          <a:latin typeface="MS UI Gothic" pitchFamily="50" charset="-128"/>
                          <a:ea typeface="MS UI Gothic" pitchFamily="50" charset="-128"/>
                          <a:cs typeface="+mn-cs"/>
                        </a:rPr>
                        <a:t/>
                      </a:r>
                      <a:br>
                        <a:rPr kumimoji="1" lang="en-US" altLang="ja-JP" sz="2200" baseline="0" dirty="0" smtClean="0">
                          <a:solidFill>
                            <a:srgbClr val="FF0000"/>
                          </a:solidFill>
                          <a:latin typeface="MS UI Gothic" pitchFamily="50" charset="-128"/>
                          <a:ea typeface="MS UI Gothic" pitchFamily="50" charset="-128"/>
                          <a:cs typeface="+mn-cs"/>
                        </a:rPr>
                      </a:br>
                      <a:r>
                        <a:rPr kumimoji="1" lang="ja-JP" altLang="en-US" sz="2200" baseline="0" dirty="0" smtClean="0">
                          <a:solidFill>
                            <a:srgbClr val="FF0000"/>
                          </a:solidFill>
                          <a:latin typeface="MS UI Gothic" pitchFamily="50" charset="-128"/>
                          <a:ea typeface="MS UI Gothic" pitchFamily="50" charset="-128"/>
                          <a:cs typeface="+mn-cs"/>
                        </a:rPr>
                        <a:t>在支病間での受入の場合　</a:t>
                      </a:r>
                      <a:endParaRPr kumimoji="1" lang="en-US" altLang="ja-JP" sz="2200" baseline="0" dirty="0" smtClean="0">
                        <a:solidFill>
                          <a:srgbClr val="FF0000"/>
                        </a:solidFill>
                        <a:latin typeface="MS UI Gothic" pitchFamily="50" charset="-128"/>
                        <a:ea typeface="MS UI Gothic" pitchFamily="50" charset="-128"/>
                        <a:cs typeface="+mn-cs"/>
                      </a:endParaRPr>
                    </a:p>
                    <a:p>
                      <a:pPr marL="177800" indent="-177800"/>
                      <a:r>
                        <a:rPr kumimoji="1" lang="ja-JP" altLang="en-US" sz="2200" baseline="0" dirty="0" smtClean="0">
                          <a:solidFill>
                            <a:srgbClr val="FF0000"/>
                          </a:solidFill>
                          <a:latin typeface="MS UI Gothic" pitchFamily="50" charset="-128"/>
                          <a:ea typeface="MS UI Gothic" pitchFamily="50" charset="-128"/>
                          <a:cs typeface="+mn-cs"/>
                        </a:rPr>
                        <a:t>　　　　　　　　   　　２</a:t>
                      </a:r>
                      <a:r>
                        <a:rPr kumimoji="1" lang="en-US" altLang="ja-JP" sz="2200" baseline="0" dirty="0" smtClean="0">
                          <a:solidFill>
                            <a:srgbClr val="FF0000"/>
                          </a:solidFill>
                          <a:latin typeface="MS UI Gothic" pitchFamily="50" charset="-128"/>
                          <a:ea typeface="MS UI Gothic" pitchFamily="50" charset="-128"/>
                          <a:cs typeface="+mn-cs"/>
                        </a:rPr>
                        <a:t>,</a:t>
                      </a:r>
                      <a:r>
                        <a:rPr kumimoji="1" lang="ja-JP" altLang="en-US" sz="2200" baseline="0" dirty="0" smtClean="0">
                          <a:solidFill>
                            <a:srgbClr val="FF0000"/>
                          </a:solidFill>
                          <a:latin typeface="MS UI Gothic" pitchFamily="50" charset="-128"/>
                          <a:ea typeface="MS UI Gothic" pitchFamily="50" charset="-128"/>
                          <a:cs typeface="+mn-cs"/>
                        </a:rPr>
                        <a:t>５００点（新）</a:t>
                      </a:r>
                      <a:endParaRPr kumimoji="1" lang="en-US" altLang="ja-JP" sz="2200" baseline="0" dirty="0" smtClean="0">
                        <a:solidFill>
                          <a:srgbClr val="FF0000"/>
                        </a:solidFill>
                        <a:latin typeface="MS UI Gothic" pitchFamily="50" charset="-128"/>
                        <a:ea typeface="MS UI Gothic" pitchFamily="50" charset="-128"/>
                        <a:cs typeface="+mn-cs"/>
                      </a:endParaRPr>
                    </a:p>
                    <a:p>
                      <a:pPr marL="177800" indent="-177800"/>
                      <a:r>
                        <a:rPr kumimoji="1" lang="ja-JP" altLang="en-US" sz="2200" baseline="0" dirty="0" smtClean="0">
                          <a:solidFill>
                            <a:schemeClr val="tx1"/>
                          </a:solidFill>
                          <a:latin typeface="MS UI Gothic" pitchFamily="50" charset="-128"/>
                          <a:ea typeface="MS UI Gothic" pitchFamily="50" charset="-128"/>
                          <a:cs typeface="+mn-cs"/>
                        </a:rPr>
                        <a:t>２　連携医療機関の場合</a:t>
                      </a:r>
                      <a:endParaRPr kumimoji="1" lang="en-US" altLang="ja-JP" sz="2200" baseline="0" dirty="0" smtClean="0">
                        <a:solidFill>
                          <a:schemeClr val="tx1"/>
                        </a:solidFill>
                        <a:latin typeface="MS UI Gothic" pitchFamily="50" charset="-128"/>
                        <a:ea typeface="MS UI Gothic" pitchFamily="50" charset="-128"/>
                        <a:cs typeface="+mn-cs"/>
                      </a:endParaRPr>
                    </a:p>
                    <a:p>
                      <a:pPr marL="177800" indent="-177800"/>
                      <a:r>
                        <a:rPr kumimoji="1" lang="ja-JP" altLang="en-US" sz="2200" baseline="0" dirty="0" smtClean="0">
                          <a:solidFill>
                            <a:schemeClr val="tx1"/>
                          </a:solidFill>
                          <a:latin typeface="MS UI Gothic" pitchFamily="50" charset="-128"/>
                          <a:ea typeface="MS UI Gothic" pitchFamily="50" charset="-128"/>
                          <a:cs typeface="+mn-cs"/>
                        </a:rPr>
                        <a:t>　　　　　　　 　　　　</a:t>
                      </a:r>
                      <a:r>
                        <a:rPr kumimoji="1" lang="ja-JP" altLang="en-US" sz="2200" baseline="0" dirty="0" smtClean="0">
                          <a:solidFill>
                            <a:srgbClr val="FF0000"/>
                          </a:solidFill>
                          <a:latin typeface="MS UI Gothic" pitchFamily="50" charset="-128"/>
                          <a:ea typeface="MS UI Gothic" pitchFamily="50" charset="-128"/>
                          <a:cs typeface="+mn-cs"/>
                        </a:rPr>
                        <a:t>２</a:t>
                      </a:r>
                      <a:r>
                        <a:rPr kumimoji="1" lang="en-US" altLang="ja-JP" sz="2200" baseline="0" dirty="0" smtClean="0">
                          <a:solidFill>
                            <a:srgbClr val="FF0000"/>
                          </a:solidFill>
                          <a:latin typeface="MS UI Gothic" pitchFamily="50" charset="-128"/>
                          <a:ea typeface="MS UI Gothic" pitchFamily="50" charset="-128"/>
                          <a:cs typeface="+mn-cs"/>
                        </a:rPr>
                        <a:t>,</a:t>
                      </a:r>
                      <a:r>
                        <a:rPr kumimoji="1" lang="ja-JP" altLang="en-US" sz="2200" baseline="0" dirty="0" smtClean="0">
                          <a:solidFill>
                            <a:srgbClr val="FF0000"/>
                          </a:solidFill>
                          <a:latin typeface="MS UI Gothic" pitchFamily="50" charset="-128"/>
                          <a:ea typeface="MS UI Gothic" pitchFamily="50" charset="-128"/>
                          <a:cs typeface="+mn-cs"/>
                        </a:rPr>
                        <a:t>０００点（改）</a:t>
                      </a:r>
                      <a:endParaRPr kumimoji="1" lang="en-US" altLang="ja-JP" sz="2200" baseline="0" dirty="0" smtClean="0">
                        <a:solidFill>
                          <a:srgbClr val="FF0000"/>
                        </a:solidFill>
                        <a:latin typeface="MS UI Gothic" pitchFamily="50" charset="-128"/>
                        <a:ea typeface="MS UI Gothic" pitchFamily="50" charset="-128"/>
                        <a:cs typeface="+mn-cs"/>
                      </a:endParaRPr>
                    </a:p>
                    <a:p>
                      <a:pPr marL="177800" indent="-177800"/>
                      <a:r>
                        <a:rPr kumimoji="1" lang="ja-JP" altLang="en-US" sz="2200" baseline="0" dirty="0" smtClean="0">
                          <a:solidFill>
                            <a:schemeClr val="tx1"/>
                          </a:solidFill>
                          <a:latin typeface="MS UI Gothic" pitchFamily="50" charset="-128"/>
                          <a:ea typeface="MS UI Gothic" pitchFamily="50" charset="-128"/>
                          <a:cs typeface="+mn-cs"/>
                        </a:rPr>
                        <a:t>３　１，２以外の場合　　　　　　　 　　</a:t>
                      </a:r>
                      <a:endParaRPr kumimoji="1" lang="en-US" altLang="ja-JP" sz="2200" baseline="0" dirty="0" smtClean="0">
                        <a:solidFill>
                          <a:schemeClr val="tx1"/>
                        </a:solidFill>
                        <a:latin typeface="MS UI Gothic" pitchFamily="50" charset="-128"/>
                        <a:ea typeface="MS UI Gothic" pitchFamily="50" charset="-128"/>
                        <a:cs typeface="+mn-cs"/>
                      </a:endParaRPr>
                    </a:p>
                    <a:p>
                      <a:pPr marL="177800" indent="-177800"/>
                      <a:r>
                        <a:rPr kumimoji="1" lang="ja-JP" altLang="en-US" sz="2200" baseline="0" dirty="0" smtClean="0">
                          <a:solidFill>
                            <a:schemeClr val="tx1"/>
                          </a:solidFill>
                          <a:latin typeface="MS UI Gothic" pitchFamily="50" charset="-128"/>
                          <a:ea typeface="MS UI Gothic" pitchFamily="50" charset="-128"/>
                          <a:cs typeface="+mn-cs"/>
                        </a:rPr>
                        <a:t>　　　　　　　　　　　 </a:t>
                      </a:r>
                      <a:r>
                        <a:rPr kumimoji="1" lang="ja-JP" altLang="en-US" sz="2200" baseline="0" dirty="0" smtClean="0">
                          <a:solidFill>
                            <a:srgbClr val="FF0000"/>
                          </a:solidFill>
                          <a:latin typeface="MS UI Gothic" pitchFamily="50" charset="-128"/>
                          <a:ea typeface="MS UI Gothic" pitchFamily="50" charset="-128"/>
                          <a:cs typeface="+mn-cs"/>
                        </a:rPr>
                        <a:t>１</a:t>
                      </a:r>
                      <a:r>
                        <a:rPr kumimoji="1" lang="en-US" altLang="ja-JP" sz="2200" baseline="0" dirty="0" smtClean="0">
                          <a:solidFill>
                            <a:srgbClr val="FF0000"/>
                          </a:solidFill>
                          <a:latin typeface="MS UI Gothic" pitchFamily="50" charset="-128"/>
                          <a:ea typeface="MS UI Gothic" pitchFamily="50" charset="-128"/>
                          <a:cs typeface="+mn-cs"/>
                        </a:rPr>
                        <a:t>,</a:t>
                      </a:r>
                      <a:r>
                        <a:rPr kumimoji="1" lang="ja-JP" altLang="en-US" sz="2200" baseline="0" dirty="0" smtClean="0">
                          <a:solidFill>
                            <a:srgbClr val="FF0000"/>
                          </a:solidFill>
                          <a:latin typeface="MS UI Gothic" pitchFamily="50" charset="-128"/>
                          <a:ea typeface="MS UI Gothic" pitchFamily="50" charset="-128"/>
                          <a:cs typeface="+mn-cs"/>
                        </a:rPr>
                        <a:t>０００点（改）</a:t>
                      </a:r>
                      <a:endParaRPr kumimoji="1" lang="en-US" altLang="ja-JP" sz="2200" b="1" baseline="0" dirty="0" smtClean="0">
                        <a:solidFill>
                          <a:srgbClr val="FF0000"/>
                        </a:solidFill>
                        <a:latin typeface="MS UI Gothic" pitchFamily="50" charset="-128"/>
                        <a:ea typeface="MS UI Gothic" pitchFamily="50" charset="-128"/>
                        <a:cs typeface="+mn-cs"/>
                      </a:endParaRPr>
                    </a:p>
                  </a:txBody>
                  <a:tcPr>
                    <a:solidFill>
                      <a:schemeClr val="accent3">
                        <a:lumMod val="20000"/>
                        <a:lumOff val="80000"/>
                      </a:schemeClr>
                    </a:solidFill>
                  </a:tcPr>
                </a:tc>
                <a:tc>
                  <a:txBody>
                    <a:bodyPr/>
                    <a:lstStyle/>
                    <a:p>
                      <a:pPr marL="628650" indent="-628650"/>
                      <a:r>
                        <a:rPr kumimoji="1" lang="ja-JP" altLang="en-US" sz="2200" baseline="0" dirty="0" smtClean="0">
                          <a:solidFill>
                            <a:schemeClr val="tx1"/>
                          </a:solidFill>
                          <a:latin typeface="MS UI Gothic" pitchFamily="50" charset="-128"/>
                          <a:ea typeface="MS UI Gothic" pitchFamily="50" charset="-128"/>
                          <a:cs typeface="+mn-cs"/>
                        </a:rPr>
                        <a:t>Ａ</a:t>
                      </a:r>
                      <a:r>
                        <a:rPr kumimoji="1" lang="en-US" altLang="ja-JP" sz="2200" baseline="0" dirty="0" smtClean="0">
                          <a:solidFill>
                            <a:schemeClr val="tx1"/>
                          </a:solidFill>
                          <a:latin typeface="MS UI Gothic" pitchFamily="50" charset="-128"/>
                          <a:ea typeface="MS UI Gothic" pitchFamily="50" charset="-128"/>
                          <a:cs typeface="+mn-cs"/>
                        </a:rPr>
                        <a:t>206</a:t>
                      </a:r>
                      <a:r>
                        <a:rPr kumimoji="1" lang="ja-JP" altLang="en-US" sz="2200" baseline="0" dirty="0" smtClean="0">
                          <a:solidFill>
                            <a:schemeClr val="tx1"/>
                          </a:solidFill>
                          <a:latin typeface="MS UI Gothic" pitchFamily="50" charset="-128"/>
                          <a:ea typeface="MS UI Gothic" pitchFamily="50" charset="-128"/>
                          <a:cs typeface="+mn-cs"/>
                        </a:rPr>
                        <a:t>　 </a:t>
                      </a:r>
                      <a:r>
                        <a:rPr kumimoji="1" lang="zh-TW" altLang="en-US" sz="2200" baseline="0" dirty="0" smtClean="0">
                          <a:solidFill>
                            <a:schemeClr val="tx1"/>
                          </a:solidFill>
                          <a:latin typeface="MS UI Gothic" pitchFamily="50" charset="-128"/>
                          <a:ea typeface="MS UI Gothic" pitchFamily="50" charset="-128"/>
                          <a:cs typeface="+mn-cs"/>
                        </a:rPr>
                        <a:t>在宅患者緊急入院診療加算</a:t>
                      </a:r>
                      <a:r>
                        <a:rPr kumimoji="1" lang="ja-JP" altLang="en-US" sz="2200" baseline="0" dirty="0" smtClean="0">
                          <a:solidFill>
                            <a:schemeClr val="tx1"/>
                          </a:solidFill>
                          <a:latin typeface="MS UI Gothic" pitchFamily="50" charset="-128"/>
                          <a:ea typeface="MS UI Gothic" pitchFamily="50" charset="-128"/>
                          <a:cs typeface="+mn-cs"/>
                        </a:rPr>
                        <a:t>（入院初日）</a:t>
                      </a:r>
                      <a:endParaRPr kumimoji="1" lang="en-US" altLang="zh-TW" sz="2200" baseline="0" dirty="0" smtClean="0">
                        <a:solidFill>
                          <a:schemeClr val="tx1"/>
                        </a:solidFill>
                        <a:latin typeface="MS UI Gothic" pitchFamily="50" charset="-128"/>
                        <a:ea typeface="MS UI Gothic" pitchFamily="50" charset="-128"/>
                        <a:cs typeface="+mn-cs"/>
                      </a:endParaRPr>
                    </a:p>
                    <a:p>
                      <a:endParaRPr kumimoji="1" lang="en-US" altLang="ja-JP" sz="2200" baseline="0" dirty="0" smtClean="0">
                        <a:solidFill>
                          <a:schemeClr val="tx1"/>
                        </a:solidFill>
                        <a:latin typeface="MS UI Gothic" pitchFamily="50" charset="-128"/>
                        <a:ea typeface="MS UI Gothic" pitchFamily="50" charset="-128"/>
                        <a:cs typeface="+mn-cs"/>
                      </a:endParaRPr>
                    </a:p>
                    <a:p>
                      <a:endParaRPr kumimoji="1" lang="en-US" altLang="ja-JP" sz="2200" baseline="0" dirty="0" smtClean="0">
                        <a:solidFill>
                          <a:schemeClr val="tx1"/>
                        </a:solidFill>
                        <a:latin typeface="MS UI Gothic" pitchFamily="50" charset="-128"/>
                        <a:ea typeface="MS UI Gothic" pitchFamily="50" charset="-128"/>
                        <a:cs typeface="+mn-cs"/>
                      </a:endParaRPr>
                    </a:p>
                    <a:p>
                      <a:endParaRPr kumimoji="1" lang="en-US" altLang="ja-JP" sz="2200" baseline="0" dirty="0" smtClean="0">
                        <a:solidFill>
                          <a:schemeClr val="tx1"/>
                        </a:solidFill>
                        <a:latin typeface="MS UI Gothic" pitchFamily="50" charset="-128"/>
                        <a:ea typeface="MS UI Gothic" pitchFamily="50" charset="-128"/>
                        <a:cs typeface="+mn-cs"/>
                      </a:endParaRPr>
                    </a:p>
                    <a:p>
                      <a:r>
                        <a:rPr kumimoji="1" lang="ja-JP" altLang="en-US" sz="2200" baseline="0" dirty="0" smtClean="0">
                          <a:solidFill>
                            <a:schemeClr val="tx1"/>
                          </a:solidFill>
                          <a:latin typeface="MS UI Gothic" pitchFamily="50" charset="-128"/>
                          <a:ea typeface="MS UI Gothic" pitchFamily="50" charset="-128"/>
                          <a:cs typeface="+mn-cs"/>
                        </a:rPr>
                        <a:t>１　連携医療機関の場合</a:t>
                      </a:r>
                      <a:endParaRPr kumimoji="1" lang="en-US" altLang="ja-JP" sz="2200" baseline="0" dirty="0" smtClean="0">
                        <a:solidFill>
                          <a:schemeClr val="tx1"/>
                        </a:solidFill>
                        <a:latin typeface="MS UI Gothic" pitchFamily="50" charset="-128"/>
                        <a:ea typeface="MS UI Gothic" pitchFamily="50" charset="-128"/>
                        <a:cs typeface="+mn-cs"/>
                      </a:endParaRPr>
                    </a:p>
                    <a:p>
                      <a:r>
                        <a:rPr kumimoji="1" lang="ja-JP" altLang="en-US" sz="2200" baseline="0" dirty="0" smtClean="0">
                          <a:solidFill>
                            <a:schemeClr val="tx1"/>
                          </a:solidFill>
                          <a:latin typeface="MS UI Gothic" pitchFamily="50" charset="-128"/>
                          <a:ea typeface="MS UI Gothic" pitchFamily="50" charset="-128"/>
                          <a:cs typeface="+mn-cs"/>
                        </a:rPr>
                        <a:t> 　　　　　　　　　　　　　１</a:t>
                      </a:r>
                      <a:r>
                        <a:rPr kumimoji="1" lang="en-US" altLang="ja-JP" sz="2200" baseline="0" dirty="0" smtClean="0">
                          <a:solidFill>
                            <a:schemeClr val="tx1"/>
                          </a:solidFill>
                          <a:latin typeface="MS UI Gothic" pitchFamily="50" charset="-128"/>
                          <a:ea typeface="MS UI Gothic" pitchFamily="50" charset="-128"/>
                          <a:cs typeface="+mn-cs"/>
                        </a:rPr>
                        <a:t>,</a:t>
                      </a:r>
                      <a:r>
                        <a:rPr kumimoji="1" lang="ja-JP" altLang="en-US" sz="2200" baseline="0" dirty="0" smtClean="0">
                          <a:solidFill>
                            <a:schemeClr val="tx1"/>
                          </a:solidFill>
                          <a:latin typeface="MS UI Gothic" pitchFamily="50" charset="-128"/>
                          <a:ea typeface="MS UI Gothic" pitchFamily="50" charset="-128"/>
                          <a:cs typeface="+mn-cs"/>
                        </a:rPr>
                        <a:t>３００点</a:t>
                      </a:r>
                    </a:p>
                    <a:p>
                      <a:r>
                        <a:rPr kumimoji="1" lang="ja-JP" altLang="en-US" sz="2200" baseline="0" dirty="0" smtClean="0">
                          <a:solidFill>
                            <a:schemeClr val="tx1"/>
                          </a:solidFill>
                          <a:latin typeface="MS UI Gothic" pitchFamily="50" charset="-128"/>
                          <a:ea typeface="MS UI Gothic" pitchFamily="50" charset="-128"/>
                          <a:cs typeface="+mn-cs"/>
                        </a:rPr>
                        <a:t>２　１以外の場合 　　　　６５０点</a:t>
                      </a:r>
                      <a:endParaRPr kumimoji="1" lang="en-US" altLang="ja-JP" sz="2200" baseline="0" dirty="0" smtClean="0">
                        <a:solidFill>
                          <a:schemeClr val="tx1"/>
                        </a:solidFill>
                        <a:latin typeface="MS UI Gothic" pitchFamily="50" charset="-128"/>
                        <a:ea typeface="MS UI Gothic" pitchFamily="50" charset="-128"/>
                        <a:cs typeface="+mn-cs"/>
                      </a:endParaRPr>
                    </a:p>
                  </a:txBody>
                  <a:tcPr>
                    <a:solidFill>
                      <a:schemeClr val="accent3">
                        <a:lumMod val="20000"/>
                        <a:lumOff val="80000"/>
                      </a:schemeClr>
                    </a:solidFill>
                  </a:tcPr>
                </a:tc>
              </a:tr>
            </a:tbl>
          </a:graphicData>
        </a:graphic>
      </p:graphicFrame>
      <p:sp>
        <p:nvSpPr>
          <p:cNvPr id="159749"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E8CB2DFD-A899-48C4-A152-F857464A536A}" type="slidenum">
              <a:rPr lang="en-US" altLang="ja-JP" sz="1400">
                <a:solidFill>
                  <a:srgbClr val="000000"/>
                </a:solidFill>
              </a:rPr>
              <a:pPr algn="r"/>
              <a:t>85</a:t>
            </a:fld>
            <a:endParaRPr lang="en-US" altLang="ja-JP" sz="1400">
              <a:solidFill>
                <a:srgbClr val="000000"/>
              </a:solidFill>
            </a:endParaRPr>
          </a:p>
        </p:txBody>
      </p:sp>
    </p:spTree>
    <p:extLst>
      <p:ext uri="{BB962C8B-B14F-4D97-AF65-F5344CB8AC3E}">
        <p14:creationId xmlns:p14="http://schemas.microsoft.com/office/powerpoint/2010/main" xmlns="" val="13941358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p:cNvGraphicFramePr>
          <p:nvPr/>
        </p:nvGraphicFramePr>
        <p:xfrm>
          <a:off x="467544" y="1556792"/>
          <a:ext cx="8229600" cy="4392834"/>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57794">
                <a:tc>
                  <a:txBody>
                    <a:bodyPr/>
                    <a:lstStyle/>
                    <a:p>
                      <a:pPr algn="ctr"/>
                      <a:r>
                        <a:rPr kumimoji="1" lang="ja-JP" altLang="en-US" sz="1750" b="1" dirty="0" smtClean="0">
                          <a:solidFill>
                            <a:srgbClr val="FF0000"/>
                          </a:solidFill>
                          <a:effectLst/>
                          <a:latin typeface="MS UI Gothic" pitchFamily="50" charset="-128"/>
                          <a:ea typeface="MS UI Gothic" pitchFamily="50" charset="-128"/>
                        </a:rPr>
                        <a:t>改　定　後</a:t>
                      </a:r>
                      <a:endParaRPr kumimoji="1" lang="ja-JP" altLang="en-US" sz="1750" b="1" dirty="0">
                        <a:solidFill>
                          <a:srgbClr val="FF0000"/>
                        </a:solidFill>
                        <a:effectLst/>
                        <a:latin typeface="MS UI Gothic" pitchFamily="50" charset="-128"/>
                        <a:ea typeface="MS UI Gothic" pitchFamily="50" charset="-128"/>
                      </a:endParaRPr>
                    </a:p>
                  </a:txBody>
                  <a:tcPr>
                    <a:solidFill>
                      <a:schemeClr val="accent3">
                        <a:lumMod val="20000"/>
                        <a:lumOff val="80000"/>
                      </a:schemeClr>
                    </a:solidFill>
                  </a:tcPr>
                </a:tc>
                <a:tc>
                  <a:txBody>
                    <a:bodyPr/>
                    <a:lstStyle/>
                    <a:p>
                      <a:pPr algn="ctr"/>
                      <a:r>
                        <a:rPr kumimoji="1" lang="ja-JP" altLang="en-US" sz="1750" b="0" dirty="0" smtClean="0">
                          <a:effectLst/>
                          <a:latin typeface="MS UI Gothic" pitchFamily="50" charset="-128"/>
                          <a:ea typeface="MS UI Gothic" pitchFamily="50" charset="-128"/>
                        </a:rPr>
                        <a:t>現　　行</a:t>
                      </a:r>
                      <a:endParaRPr kumimoji="1" lang="ja-JP" altLang="en-US" sz="1750" b="0" dirty="0">
                        <a:effectLst/>
                        <a:latin typeface="MS UI Gothic" pitchFamily="50" charset="-128"/>
                        <a:ea typeface="MS UI Gothic" pitchFamily="50" charset="-128"/>
                      </a:endParaRPr>
                    </a:p>
                  </a:txBody>
                  <a:tcPr>
                    <a:solidFill>
                      <a:schemeClr val="accent3">
                        <a:lumMod val="20000"/>
                        <a:lumOff val="80000"/>
                      </a:schemeClr>
                    </a:solidFill>
                  </a:tcPr>
                </a:tc>
              </a:tr>
              <a:tr h="4034694">
                <a:tc>
                  <a:txBody>
                    <a:bodyPr/>
                    <a:lstStyle/>
                    <a:p>
                      <a:r>
                        <a:rPr kumimoji="1" lang="ja-JP" altLang="en-US" sz="1750" b="0" spc="0" baseline="0" dirty="0" smtClean="0">
                          <a:solidFill>
                            <a:schemeClr val="tx1"/>
                          </a:solidFill>
                          <a:effectLst/>
                          <a:latin typeface="MS UI Gothic" pitchFamily="50" charset="-128"/>
                          <a:ea typeface="MS UI Gothic" pitchFamily="50" charset="-128"/>
                          <a:cs typeface="+mn-cs"/>
                        </a:rPr>
                        <a:t>Ｃ</a:t>
                      </a:r>
                      <a:r>
                        <a:rPr kumimoji="1" lang="en-US" altLang="ja-JP" sz="1750" b="0" spc="0" baseline="0" dirty="0" smtClean="0">
                          <a:solidFill>
                            <a:schemeClr val="tx1"/>
                          </a:solidFill>
                          <a:effectLst/>
                          <a:latin typeface="MS UI Gothic" pitchFamily="50" charset="-128"/>
                          <a:ea typeface="MS UI Gothic" pitchFamily="50" charset="-128"/>
                          <a:cs typeface="+mn-cs"/>
                        </a:rPr>
                        <a:t>001</a:t>
                      </a:r>
                      <a:r>
                        <a:rPr kumimoji="1" lang="ja-JP" altLang="en-US" sz="1750" b="0" spc="0" baseline="0" dirty="0" smtClean="0">
                          <a:solidFill>
                            <a:schemeClr val="tx1"/>
                          </a:solidFill>
                          <a:effectLst/>
                          <a:latin typeface="MS UI Gothic" pitchFamily="50" charset="-128"/>
                          <a:ea typeface="MS UI Gothic" pitchFamily="50" charset="-128"/>
                          <a:cs typeface="+mn-cs"/>
                        </a:rPr>
                        <a:t>　在宅患者訪問診療料（１日につき）</a:t>
                      </a:r>
                      <a:endParaRPr kumimoji="1" lang="en-US" altLang="ja-JP" sz="1750" b="0" spc="0" baseline="0" dirty="0" smtClean="0">
                        <a:solidFill>
                          <a:schemeClr val="tx1"/>
                        </a:solidFill>
                        <a:effectLst/>
                        <a:latin typeface="MS UI Gothic" pitchFamily="50" charset="-128"/>
                        <a:ea typeface="MS UI Gothic" pitchFamily="50" charset="-128"/>
                        <a:cs typeface="+mn-cs"/>
                      </a:endParaRPr>
                    </a:p>
                    <a:p>
                      <a:pPr>
                        <a:spcBef>
                          <a:spcPts val="600"/>
                        </a:spcBef>
                        <a:spcAft>
                          <a:spcPts val="600"/>
                        </a:spcAft>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注６　在宅ターミナルケア加算</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r>
                        <a:rPr kumimoji="1" lang="ja-JP" altLang="en-US" sz="1600" b="1" i="0" u="none" strike="noStrike" kern="1200" baseline="0" dirty="0" smtClean="0">
                          <a:solidFill>
                            <a:srgbClr val="FF0000"/>
                          </a:solidFill>
                          <a:latin typeface="MS UI Gothic" pitchFamily="50" charset="-128"/>
                          <a:ea typeface="MS UI Gothic" pitchFamily="50" charset="-128"/>
                          <a:cs typeface="+mn-cs"/>
                        </a:rPr>
                        <a:t>●機能を強化した在支診・在支病</a:t>
                      </a:r>
                    </a:p>
                    <a:p>
                      <a:pPr marL="177800" indent="0"/>
                      <a:r>
                        <a:rPr kumimoji="1" lang="ja-JP" altLang="en-US" sz="1600" b="1" i="0" u="none" strike="noStrike" kern="1200" baseline="0" dirty="0" smtClean="0">
                          <a:solidFill>
                            <a:srgbClr val="FF0000"/>
                          </a:solidFill>
                          <a:latin typeface="MS UI Gothic" pitchFamily="50" charset="-128"/>
                          <a:ea typeface="MS UI Gothic" pitchFamily="50" charset="-128"/>
                          <a:cs typeface="+mn-cs"/>
                        </a:rPr>
                        <a:t>◆病床を有する場合</a:t>
                      </a:r>
                    </a:p>
                    <a:p>
                      <a:r>
                        <a:rPr kumimoji="1" lang="ja-JP" altLang="en-US" sz="1600" b="1" i="0" u="none" strike="noStrike" kern="1200" baseline="0" dirty="0" smtClean="0">
                          <a:solidFill>
                            <a:srgbClr val="FF0000"/>
                          </a:solidFill>
                          <a:latin typeface="MS UI Gothic" pitchFamily="50" charset="-128"/>
                          <a:ea typeface="MS UI Gothic" pitchFamily="50" charset="-128"/>
                          <a:cs typeface="+mn-cs"/>
                        </a:rPr>
                        <a:t>　　　　ターミナルケア加算　　　　６</a:t>
                      </a:r>
                      <a:r>
                        <a:rPr kumimoji="1" lang="en-US" altLang="ja-JP" sz="1600" b="1" i="0" u="none" strike="noStrike" kern="1200" baseline="0" dirty="0" smtClean="0">
                          <a:solidFill>
                            <a:srgbClr val="FF0000"/>
                          </a:solidFill>
                          <a:latin typeface="MS UI Gothic" pitchFamily="50" charset="-128"/>
                          <a:ea typeface="MS UI Gothic" pitchFamily="50" charset="-128"/>
                          <a:cs typeface="+mn-cs"/>
                        </a:rPr>
                        <a:t>,</a:t>
                      </a:r>
                      <a:r>
                        <a:rPr kumimoji="1" lang="ja-JP" altLang="en-US" sz="1600" b="1" i="0" u="none" strike="noStrike" kern="1200" baseline="0" dirty="0" smtClean="0">
                          <a:solidFill>
                            <a:srgbClr val="FF0000"/>
                          </a:solidFill>
                          <a:latin typeface="MS UI Gothic" pitchFamily="50" charset="-128"/>
                          <a:ea typeface="MS UI Gothic" pitchFamily="50" charset="-128"/>
                          <a:cs typeface="+mn-cs"/>
                        </a:rPr>
                        <a:t>０００点（新）</a:t>
                      </a:r>
                      <a:endParaRPr kumimoji="1" lang="en-US" altLang="ja-JP" sz="1600" b="1" i="0" u="none" strike="noStrike" kern="1200" baseline="0" dirty="0" smtClean="0">
                        <a:solidFill>
                          <a:srgbClr val="FF0000"/>
                        </a:solidFill>
                        <a:latin typeface="MS UI Gothic" pitchFamily="50" charset="-128"/>
                        <a:ea typeface="MS UI Gothic" pitchFamily="50" charset="-128"/>
                        <a:cs typeface="+mn-cs"/>
                      </a:endParaRPr>
                    </a:p>
                    <a:p>
                      <a:pPr marL="177800" indent="0"/>
                      <a:r>
                        <a:rPr kumimoji="1" lang="ja-JP" altLang="en-US" sz="1600" b="1" i="0" u="none" strike="noStrike" kern="1200" baseline="0" dirty="0" smtClean="0">
                          <a:solidFill>
                            <a:srgbClr val="FF0000"/>
                          </a:solidFill>
                          <a:latin typeface="MS UI Gothic" pitchFamily="50" charset="-128"/>
                          <a:ea typeface="MS UI Gothic" pitchFamily="50" charset="-128"/>
                          <a:cs typeface="+mn-cs"/>
                        </a:rPr>
                        <a:t>◆病床を有しない場合</a:t>
                      </a:r>
                    </a:p>
                    <a:p>
                      <a:r>
                        <a:rPr kumimoji="1" lang="ja-JP" altLang="en-US" sz="1600" b="1" i="0" u="none" strike="noStrike" kern="1200" baseline="0" dirty="0" smtClean="0">
                          <a:solidFill>
                            <a:srgbClr val="FF0000"/>
                          </a:solidFill>
                          <a:latin typeface="MS UI Gothic" pitchFamily="50" charset="-128"/>
                          <a:ea typeface="MS UI Gothic" pitchFamily="50" charset="-128"/>
                          <a:cs typeface="+mn-cs"/>
                        </a:rPr>
                        <a:t>　　　　ターミナルケア加算　　　　５</a:t>
                      </a:r>
                      <a:r>
                        <a:rPr kumimoji="1" lang="en-US" altLang="ja-JP" sz="1600" b="1" i="0" u="none" strike="noStrike" kern="1200" baseline="0" dirty="0" smtClean="0">
                          <a:solidFill>
                            <a:srgbClr val="FF0000"/>
                          </a:solidFill>
                          <a:latin typeface="MS UI Gothic" pitchFamily="50" charset="-128"/>
                          <a:ea typeface="MS UI Gothic" pitchFamily="50" charset="-128"/>
                          <a:cs typeface="+mn-cs"/>
                        </a:rPr>
                        <a:t>,</a:t>
                      </a:r>
                      <a:r>
                        <a:rPr kumimoji="1" lang="ja-JP" altLang="en-US" sz="1600" b="1" i="0" u="none" strike="noStrike" kern="1200" baseline="0" dirty="0" smtClean="0">
                          <a:solidFill>
                            <a:srgbClr val="FF0000"/>
                          </a:solidFill>
                          <a:latin typeface="MS UI Gothic" pitchFamily="50" charset="-128"/>
                          <a:ea typeface="MS UI Gothic" pitchFamily="50" charset="-128"/>
                          <a:cs typeface="+mn-cs"/>
                        </a:rPr>
                        <a:t>０００点（新）</a:t>
                      </a:r>
                      <a:endParaRPr kumimoji="1" lang="en-US" altLang="ja-JP" sz="1600" b="1" i="0" u="none" strike="noStrike" kern="1200" baseline="0" dirty="0" smtClean="0">
                        <a:solidFill>
                          <a:srgbClr val="FF0000"/>
                        </a:solidFill>
                        <a:latin typeface="MS UI Gothic" pitchFamily="50" charset="-128"/>
                        <a:ea typeface="MS UI Gothic" pitchFamily="50" charset="-128"/>
                        <a:cs typeface="+mn-cs"/>
                      </a:endParaRPr>
                    </a:p>
                    <a:p>
                      <a:r>
                        <a:rPr kumimoji="1" lang="ja-JP" altLang="en-US" sz="1600" b="1" i="0" u="none" strike="noStrike" kern="1200" baseline="0" dirty="0" smtClean="0">
                          <a:solidFill>
                            <a:srgbClr val="FF0000"/>
                          </a:solidFill>
                          <a:latin typeface="MS UI Gothic" pitchFamily="50" charset="-128"/>
                          <a:ea typeface="MS UI Gothic" pitchFamily="50" charset="-128"/>
                          <a:cs typeface="+mn-cs"/>
                        </a:rPr>
                        <a:t>●在支診・在支病</a:t>
                      </a:r>
                    </a:p>
                    <a:p>
                      <a:r>
                        <a:rPr kumimoji="1" lang="ja-JP" altLang="en-US" sz="1600" b="1" i="0" u="none" strike="noStrike" kern="1200" baseline="0" dirty="0" smtClean="0">
                          <a:solidFill>
                            <a:srgbClr val="FF0000"/>
                          </a:solidFill>
                          <a:latin typeface="MS UI Gothic" pitchFamily="50" charset="-128"/>
                          <a:ea typeface="MS UI Gothic" pitchFamily="50" charset="-128"/>
                          <a:cs typeface="+mn-cs"/>
                        </a:rPr>
                        <a:t>　　　　ターミナルケア加算　　　　４</a:t>
                      </a:r>
                      <a:r>
                        <a:rPr kumimoji="1" lang="en-US" altLang="ja-JP" sz="1600" b="1" i="0" u="none" strike="noStrike" kern="1200" baseline="0" dirty="0" smtClean="0">
                          <a:solidFill>
                            <a:srgbClr val="FF0000"/>
                          </a:solidFill>
                          <a:latin typeface="MS UI Gothic" pitchFamily="50" charset="-128"/>
                          <a:ea typeface="MS UI Gothic" pitchFamily="50" charset="-128"/>
                          <a:cs typeface="+mn-cs"/>
                        </a:rPr>
                        <a:t>,</a:t>
                      </a:r>
                      <a:r>
                        <a:rPr kumimoji="1" lang="ja-JP" altLang="en-US" sz="1600" b="1" i="0" u="none" strike="noStrike" kern="1200" baseline="0" dirty="0" smtClean="0">
                          <a:solidFill>
                            <a:srgbClr val="FF0000"/>
                          </a:solidFill>
                          <a:latin typeface="MS UI Gothic" pitchFamily="50" charset="-128"/>
                          <a:ea typeface="MS UI Gothic" pitchFamily="50" charset="-128"/>
                          <a:cs typeface="+mn-cs"/>
                        </a:rPr>
                        <a:t>０００点（新）</a:t>
                      </a:r>
                      <a:endParaRPr kumimoji="1" lang="en-US" altLang="ja-JP" sz="1600" b="1" i="0" u="none" strike="noStrike" kern="1200" baseline="0" dirty="0" smtClean="0">
                        <a:solidFill>
                          <a:srgbClr val="FF0000"/>
                        </a:solidFill>
                        <a:latin typeface="MS UI Gothic" pitchFamily="50" charset="-128"/>
                        <a:ea typeface="MS UI Gothic" pitchFamily="50" charset="-128"/>
                        <a:cs typeface="+mn-cs"/>
                      </a:endParaRPr>
                    </a:p>
                    <a:p>
                      <a:r>
                        <a:rPr kumimoji="1" lang="ja-JP" altLang="en-US" sz="1600" b="1" i="0" u="none" strike="noStrike" kern="1200" baseline="0" dirty="0" smtClean="0">
                          <a:solidFill>
                            <a:srgbClr val="FF0000"/>
                          </a:solidFill>
                          <a:latin typeface="MS UI Gothic" pitchFamily="50" charset="-128"/>
                          <a:ea typeface="MS UI Gothic" pitchFamily="50" charset="-128"/>
                          <a:cs typeface="+mn-cs"/>
                        </a:rPr>
                        <a:t>●在支診・在支病以外</a:t>
                      </a:r>
                    </a:p>
                    <a:p>
                      <a:r>
                        <a:rPr kumimoji="1" lang="ja-JP" altLang="en-US" sz="1600" b="1" i="0" u="none" strike="noStrike" kern="1200" baseline="0" dirty="0" smtClean="0">
                          <a:solidFill>
                            <a:srgbClr val="FF0000"/>
                          </a:solidFill>
                          <a:latin typeface="MS UI Gothic" pitchFamily="50" charset="-128"/>
                          <a:ea typeface="MS UI Gothic" pitchFamily="50" charset="-128"/>
                          <a:cs typeface="+mn-cs"/>
                        </a:rPr>
                        <a:t>　　　　ターミナルケア加算　　　　３</a:t>
                      </a:r>
                      <a:r>
                        <a:rPr kumimoji="1" lang="en-US" altLang="ja-JP" sz="1600" b="1" i="0" u="none" strike="noStrike" kern="1200" baseline="0" dirty="0" smtClean="0">
                          <a:solidFill>
                            <a:srgbClr val="FF0000"/>
                          </a:solidFill>
                          <a:latin typeface="MS UI Gothic" pitchFamily="50" charset="-128"/>
                          <a:ea typeface="MS UI Gothic" pitchFamily="50" charset="-128"/>
                          <a:cs typeface="+mn-cs"/>
                        </a:rPr>
                        <a:t>,</a:t>
                      </a:r>
                      <a:r>
                        <a:rPr kumimoji="1" lang="ja-JP" altLang="en-US" sz="1600" b="1" i="0" u="none" strike="noStrike" kern="1200" baseline="0" dirty="0" smtClean="0">
                          <a:solidFill>
                            <a:srgbClr val="FF0000"/>
                          </a:solidFill>
                          <a:latin typeface="MS UI Gothic" pitchFamily="50" charset="-128"/>
                          <a:ea typeface="MS UI Gothic" pitchFamily="50" charset="-128"/>
                          <a:cs typeface="+mn-cs"/>
                        </a:rPr>
                        <a:t>０００点（新）</a:t>
                      </a:r>
                      <a:endParaRPr kumimoji="1" lang="en-US" altLang="ja-JP" sz="1600" b="1" i="0" u="none" strike="noStrike" kern="1200" baseline="0" dirty="0" smtClean="0">
                        <a:solidFill>
                          <a:srgbClr val="FF0000"/>
                        </a:solidFill>
                        <a:latin typeface="MS UI Gothic" pitchFamily="50" charset="-128"/>
                        <a:ea typeface="MS UI Gothic" pitchFamily="50" charset="-128"/>
                        <a:cs typeface="+mn-cs"/>
                      </a:endParaRPr>
                    </a:p>
                    <a:p>
                      <a:endParaRPr kumimoji="1" lang="en-US" altLang="ja-JP" sz="1600" b="1" i="0" u="none" strike="noStrike" kern="1200" baseline="0" dirty="0" smtClean="0">
                        <a:solidFill>
                          <a:srgbClr val="FF0000"/>
                        </a:solidFill>
                        <a:latin typeface="MS UI Gothic" pitchFamily="50" charset="-128"/>
                        <a:ea typeface="MS UI Gothic" pitchFamily="50" charset="-128"/>
                        <a:cs typeface="+mn-cs"/>
                      </a:endParaRPr>
                    </a:p>
                    <a:p>
                      <a:r>
                        <a:rPr kumimoji="1" lang="ja-JP" altLang="en-US" sz="1600" b="1" i="0" u="none" strike="noStrike" kern="1200" baseline="0" dirty="0" smtClean="0">
                          <a:solidFill>
                            <a:srgbClr val="FF0000"/>
                          </a:solidFill>
                          <a:latin typeface="MS UI Gothic" pitchFamily="50" charset="-128"/>
                          <a:ea typeface="MS UI Gothic" pitchFamily="50" charset="-128"/>
                          <a:cs typeface="+mn-cs"/>
                        </a:rPr>
                        <a:t>注７　看取り加算　　　　　　　　３</a:t>
                      </a:r>
                      <a:r>
                        <a:rPr kumimoji="1" lang="en-US" altLang="ja-JP" sz="1600" b="1" i="0" u="none" strike="noStrike" kern="1200" baseline="0" dirty="0" smtClean="0">
                          <a:solidFill>
                            <a:srgbClr val="FF0000"/>
                          </a:solidFill>
                          <a:latin typeface="MS UI Gothic" pitchFamily="50" charset="-128"/>
                          <a:ea typeface="MS UI Gothic" pitchFamily="50" charset="-128"/>
                          <a:cs typeface="+mn-cs"/>
                        </a:rPr>
                        <a:t>,</a:t>
                      </a:r>
                      <a:r>
                        <a:rPr kumimoji="1" lang="ja-JP" altLang="en-US" sz="1600" b="1" i="0" u="none" strike="noStrike" kern="1200" baseline="0" dirty="0" smtClean="0">
                          <a:solidFill>
                            <a:srgbClr val="FF0000"/>
                          </a:solidFill>
                          <a:latin typeface="MS UI Gothic" pitchFamily="50" charset="-128"/>
                          <a:ea typeface="MS UI Gothic" pitchFamily="50" charset="-128"/>
                          <a:cs typeface="+mn-cs"/>
                        </a:rPr>
                        <a:t>０００点（新）</a:t>
                      </a:r>
                      <a:endParaRPr kumimoji="1" lang="en-US" altLang="ja-JP" sz="1600" b="1" i="0" u="none" strike="noStrike" kern="1200" baseline="0" dirty="0" smtClean="0">
                        <a:solidFill>
                          <a:srgbClr val="FF0000"/>
                        </a:solidFill>
                        <a:latin typeface="MS UI Gothic" pitchFamily="50" charset="-128"/>
                        <a:ea typeface="MS UI Gothic" pitchFamily="50" charset="-128"/>
                        <a:cs typeface="+mn-cs"/>
                      </a:endParaRPr>
                    </a:p>
                    <a:p>
                      <a:pPr marL="534988" indent="-179388"/>
                      <a:r>
                        <a:rPr kumimoji="1" lang="en-US" altLang="ja-JP" sz="1600" b="1" i="0" u="none" strike="noStrike" kern="1200" spc="0" baseline="0" dirty="0" smtClean="0">
                          <a:solidFill>
                            <a:srgbClr val="FF0000"/>
                          </a:solidFill>
                          <a:effectLst/>
                          <a:latin typeface="MS UI Gothic" pitchFamily="50" charset="-128"/>
                          <a:ea typeface="MS UI Gothic" pitchFamily="50" charset="-128"/>
                          <a:cs typeface="+mn-cs"/>
                        </a:rPr>
                        <a:t>※</a:t>
                      </a:r>
                      <a:r>
                        <a:rPr kumimoji="1" lang="ja-JP" altLang="en-US" sz="1600" b="1" i="0" u="none" strike="noStrike" kern="1200" spc="0" baseline="0" dirty="0" smtClean="0">
                          <a:solidFill>
                            <a:srgbClr val="FF0000"/>
                          </a:solidFill>
                          <a:effectLst/>
                          <a:latin typeface="MS UI Gothic" pitchFamily="50" charset="-128"/>
                          <a:ea typeface="MS UI Gothic" pitchFamily="50" charset="-128"/>
                          <a:cs typeface="+mn-cs"/>
                        </a:rPr>
                        <a:t>往診又は訪問診療を行い、在宅で患者を看取った場合</a:t>
                      </a:r>
                      <a:endParaRPr kumimoji="1" lang="ja-JP" altLang="en-US" sz="1750" b="0" spc="0" dirty="0">
                        <a:effectLst/>
                        <a:latin typeface="MS UI Gothic" pitchFamily="50" charset="-128"/>
                        <a:ea typeface="MS UI Gothic" pitchFamily="50" charset="-128"/>
                      </a:endParaRPr>
                    </a:p>
                  </a:txBody>
                  <a:tcPr>
                    <a:solidFill>
                      <a:schemeClr val="accent3">
                        <a:lumMod val="20000"/>
                        <a:lumOff val="80000"/>
                      </a:schemeClr>
                    </a:solidFill>
                  </a:tcPr>
                </a:tc>
                <a:tc>
                  <a:txBody>
                    <a:bodyPr/>
                    <a:lstStyle/>
                    <a:p>
                      <a:r>
                        <a:rPr kumimoji="1" lang="ja-JP" altLang="en-US" sz="1750" b="0" spc="0" baseline="0" dirty="0" smtClean="0">
                          <a:solidFill>
                            <a:schemeClr val="tx1"/>
                          </a:solidFill>
                          <a:effectLst/>
                          <a:latin typeface="MS UI Gothic" pitchFamily="50" charset="-128"/>
                          <a:ea typeface="MS UI Gothic" pitchFamily="50" charset="-128"/>
                          <a:cs typeface="+mn-cs"/>
                        </a:rPr>
                        <a:t>Ｃ</a:t>
                      </a:r>
                      <a:r>
                        <a:rPr kumimoji="1" lang="en-US" altLang="ja-JP" sz="1750" b="0" spc="0" baseline="0" dirty="0" smtClean="0">
                          <a:solidFill>
                            <a:schemeClr val="tx1"/>
                          </a:solidFill>
                          <a:effectLst/>
                          <a:latin typeface="MS UI Gothic" pitchFamily="50" charset="-128"/>
                          <a:ea typeface="MS UI Gothic" pitchFamily="50" charset="-128"/>
                          <a:cs typeface="+mn-cs"/>
                        </a:rPr>
                        <a:t>001</a:t>
                      </a:r>
                      <a:r>
                        <a:rPr kumimoji="1" lang="ja-JP" altLang="en-US" sz="1750" b="0" spc="0" baseline="0" dirty="0" smtClean="0">
                          <a:solidFill>
                            <a:schemeClr val="tx1"/>
                          </a:solidFill>
                          <a:effectLst/>
                          <a:latin typeface="MS UI Gothic" pitchFamily="50" charset="-128"/>
                          <a:ea typeface="MS UI Gothic" pitchFamily="50" charset="-128"/>
                          <a:cs typeface="+mn-cs"/>
                        </a:rPr>
                        <a:t>　在宅患者訪問診療料（１日につき）</a:t>
                      </a:r>
                      <a:endParaRPr kumimoji="1" lang="en-US" altLang="ja-JP" sz="1750" b="0" spc="0" baseline="0" dirty="0" smtClean="0">
                        <a:solidFill>
                          <a:schemeClr val="tx1"/>
                        </a:solidFill>
                        <a:effectLst/>
                        <a:latin typeface="MS UI Gothic" pitchFamily="50" charset="-128"/>
                        <a:ea typeface="MS UI Gothic" pitchFamily="50" charset="-128"/>
                        <a:cs typeface="+mn-cs"/>
                      </a:endParaRPr>
                    </a:p>
                    <a:p>
                      <a:pPr>
                        <a:spcBef>
                          <a:spcPts val="600"/>
                        </a:spcBef>
                        <a:spcAft>
                          <a:spcPts val="600"/>
                        </a:spcAft>
                      </a:pPr>
                      <a:r>
                        <a:rPr kumimoji="1" lang="ja-JP" altLang="en-US" sz="1600" b="0" i="0" u="none" strike="noStrike" kern="1200" baseline="0" dirty="0" smtClean="0">
                          <a:solidFill>
                            <a:schemeClr val="tx1"/>
                          </a:solidFill>
                          <a:latin typeface="MS UI Gothic" pitchFamily="50" charset="-128"/>
                          <a:ea typeface="MS UI Gothic" pitchFamily="50" charset="-128"/>
                          <a:cs typeface="+mn-cs"/>
                        </a:rPr>
                        <a:t>注５　在宅ターミナルケア加算</a:t>
                      </a:r>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r>
                        <a:rPr kumimoji="1" lang="ja-JP" altLang="en-US" sz="1600" b="0" i="0" u="none" strike="noStrike" kern="1200" baseline="0" dirty="0" smtClean="0">
                          <a:solidFill>
                            <a:schemeClr val="tx1"/>
                          </a:solidFill>
                          <a:latin typeface="MS UI Gothic" pitchFamily="50" charset="-128"/>
                          <a:ea typeface="MS UI Gothic" pitchFamily="50" charset="-128"/>
                          <a:cs typeface="+mn-cs"/>
                        </a:rPr>
                        <a:t>●在支診・在支病 　　　　　　　１０</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０００点</a:t>
                      </a:r>
                    </a:p>
                    <a:p>
                      <a:endParaRPr kumimoji="1" lang="en-US" altLang="ja-JP" sz="1600" b="0" i="0" u="none" strike="noStrike" kern="1200" baseline="0" dirty="0" smtClean="0">
                        <a:solidFill>
                          <a:schemeClr val="tx1"/>
                        </a:solidFill>
                        <a:latin typeface="MS UI Gothic" pitchFamily="50" charset="-128"/>
                        <a:ea typeface="MS UI Gothic" pitchFamily="50" charset="-128"/>
                        <a:cs typeface="+mn-cs"/>
                      </a:endParaRPr>
                    </a:p>
                    <a:p>
                      <a:r>
                        <a:rPr kumimoji="1" lang="ja-JP" altLang="en-US" sz="1600" b="0" i="0" u="none" strike="noStrike" kern="1200" baseline="0" dirty="0" smtClean="0">
                          <a:solidFill>
                            <a:schemeClr val="tx1"/>
                          </a:solidFill>
                          <a:latin typeface="MS UI Gothic" pitchFamily="50" charset="-128"/>
                          <a:ea typeface="MS UI Gothic" pitchFamily="50" charset="-128"/>
                          <a:cs typeface="+mn-cs"/>
                        </a:rPr>
                        <a:t>●在支診・在支病以外 　　　　　２</a:t>
                      </a:r>
                      <a:r>
                        <a:rPr kumimoji="1" lang="en-US" altLang="ja-JP" sz="1600" b="0" i="0" u="none" strike="noStrike" kern="1200" baseline="0" dirty="0" smtClean="0">
                          <a:solidFill>
                            <a:schemeClr val="tx1"/>
                          </a:solidFill>
                          <a:latin typeface="MS UI Gothic" pitchFamily="50" charset="-128"/>
                          <a:ea typeface="MS UI Gothic" pitchFamily="50" charset="-128"/>
                          <a:cs typeface="+mn-cs"/>
                        </a:rPr>
                        <a:t>,</a:t>
                      </a:r>
                      <a:r>
                        <a:rPr kumimoji="1" lang="ja-JP" altLang="en-US" sz="1600" b="0" i="0" u="none" strike="noStrike" kern="1200" baseline="0" dirty="0" smtClean="0">
                          <a:solidFill>
                            <a:schemeClr val="tx1"/>
                          </a:solidFill>
                          <a:latin typeface="MS UI Gothic" pitchFamily="50" charset="-128"/>
                          <a:ea typeface="MS UI Gothic" pitchFamily="50" charset="-128"/>
                          <a:cs typeface="+mn-cs"/>
                        </a:rPr>
                        <a:t>０００点</a:t>
                      </a:r>
                    </a:p>
                  </a:txBody>
                  <a:tcPr>
                    <a:solidFill>
                      <a:schemeClr val="accent3">
                        <a:lumMod val="20000"/>
                        <a:lumOff val="80000"/>
                      </a:schemeClr>
                    </a:solidFill>
                  </a:tcPr>
                </a:tc>
              </a:tr>
            </a:tbl>
          </a:graphicData>
        </a:graphic>
      </p:graphicFrame>
      <p:sp>
        <p:nvSpPr>
          <p:cNvPr id="10" name="コンテンツ プレースホルダ 5"/>
          <p:cNvSpPr>
            <a:spLocks noGrp="1"/>
          </p:cNvSpPr>
          <p:nvPr>
            <p:ph idx="4294967295"/>
          </p:nvPr>
        </p:nvSpPr>
        <p:spPr>
          <a:xfrm>
            <a:off x="467544" y="260648"/>
            <a:ext cx="8229600" cy="1145624"/>
          </a:xfrm>
          <a:solidFill>
            <a:srgbClr val="FFFFCC"/>
          </a:solidFill>
          <a:effectLst>
            <a:innerShdw blurRad="63500" dist="50800" dir="13500000">
              <a:prstClr val="black">
                <a:alpha val="50000"/>
              </a:prstClr>
            </a:innerShdw>
          </a:effectLst>
          <a:extLst/>
        </p:spPr>
        <p:txBody>
          <a:bodyPr anchor="ctr">
            <a:noAutofit/>
          </a:bodyPr>
          <a:lstStyle/>
          <a:p>
            <a:pPr marL="273050" indent="-273050" eaLnBrk="1" hangingPunct="1">
              <a:spcBef>
                <a:spcPct val="0"/>
              </a:spcBef>
              <a:buFontTx/>
              <a:buNone/>
              <a:defRPr/>
            </a:pPr>
            <a:r>
              <a:rPr lang="en-US" altLang="ja-JP" sz="2400" smtClean="0">
                <a:solidFill>
                  <a:srgbClr val="000000"/>
                </a:solidFill>
                <a:latin typeface="MS UI Gothic" pitchFamily="50" charset="-128"/>
                <a:ea typeface="MS UI Gothic" pitchFamily="50" charset="-128"/>
              </a:rPr>
              <a:t>(5) </a:t>
            </a:r>
            <a:r>
              <a:rPr lang="ja-JP" altLang="en-US" sz="2400" smtClean="0">
                <a:solidFill>
                  <a:srgbClr val="000000"/>
                </a:solidFill>
                <a:latin typeface="MS UI Gothic" pitchFamily="50" charset="-128"/>
                <a:ea typeface="MS UI Gothic" pitchFamily="50" charset="-128"/>
              </a:rPr>
              <a:t>在宅ターミナルケア加算については、ターミナルケアの</a:t>
            </a:r>
            <a:r>
              <a:rPr lang="ja-JP" altLang="en-US" sz="2400" smtClean="0">
                <a:solidFill>
                  <a:srgbClr val="0070C0"/>
                </a:solidFill>
                <a:latin typeface="MS UI Gothic" pitchFamily="50" charset="-128"/>
                <a:ea typeface="MS UI Gothic" pitchFamily="50" charset="-128"/>
              </a:rPr>
              <a:t>プロセスと看取りに分けた評価体系</a:t>
            </a:r>
            <a:r>
              <a:rPr lang="ja-JP" altLang="en-US" sz="2400" smtClean="0">
                <a:solidFill>
                  <a:srgbClr val="000000"/>
                </a:solidFill>
                <a:latin typeface="MS UI Gothic" pitchFamily="50" charset="-128"/>
                <a:ea typeface="MS UI Gothic" pitchFamily="50" charset="-128"/>
              </a:rPr>
              <a:t>に見直し、</a:t>
            </a:r>
            <a:r>
              <a:rPr lang="ja-JP" altLang="en-US" sz="2400" smtClean="0">
                <a:solidFill>
                  <a:srgbClr val="0070C0"/>
                </a:solidFill>
                <a:latin typeface="MS UI Gothic" pitchFamily="50" charset="-128"/>
                <a:ea typeface="MS UI Gothic" pitchFamily="50" charset="-128"/>
              </a:rPr>
              <a:t>機能を強化した在支診・在支病</a:t>
            </a:r>
            <a:r>
              <a:rPr lang="ja-JP" altLang="en-US" sz="2400" smtClean="0">
                <a:solidFill>
                  <a:srgbClr val="000000"/>
                </a:solidFill>
                <a:latin typeface="MS UI Gothic" pitchFamily="50" charset="-128"/>
                <a:ea typeface="MS UI Gothic" pitchFamily="50" charset="-128"/>
              </a:rPr>
              <a:t>と併せて評価を行う。</a:t>
            </a:r>
          </a:p>
        </p:txBody>
      </p:sp>
      <p:sp>
        <p:nvSpPr>
          <p:cNvPr id="160773"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1E46200B-0C7A-45B2-A1B6-72133902D7FF}" type="slidenum">
              <a:rPr lang="en-US" altLang="ja-JP" sz="1400">
                <a:solidFill>
                  <a:srgbClr val="000000"/>
                </a:solidFill>
              </a:rPr>
              <a:pPr algn="r"/>
              <a:t>86</a:t>
            </a:fld>
            <a:endParaRPr lang="en-US" altLang="ja-JP" sz="1400">
              <a:solidFill>
                <a:srgbClr val="000000"/>
              </a:solidFill>
            </a:endParaRPr>
          </a:p>
        </p:txBody>
      </p:sp>
    </p:spTree>
    <p:extLst>
      <p:ext uri="{BB962C8B-B14F-4D97-AF65-F5344CB8AC3E}">
        <p14:creationId xmlns:p14="http://schemas.microsoft.com/office/powerpoint/2010/main" xmlns="" val="22466152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12199B7C-16D4-41A3-941C-ABB1159124EB}" type="slidenum">
              <a:rPr lang="en-US" altLang="ja-JP" sz="1400">
                <a:solidFill>
                  <a:srgbClr val="000000"/>
                </a:solidFill>
              </a:rPr>
              <a:pPr algn="r"/>
              <a:t>87</a:t>
            </a:fld>
            <a:endParaRPr lang="en-US" altLang="ja-JP" sz="1400">
              <a:solidFill>
                <a:srgbClr val="000000"/>
              </a:solidFill>
            </a:endParaRPr>
          </a:p>
        </p:txBody>
      </p:sp>
      <p:graphicFrame>
        <p:nvGraphicFramePr>
          <p:cNvPr id="4" name="コンテンツ プレースホルダ 4"/>
          <p:cNvGraphicFramePr>
            <a:graphicFrameLocks/>
          </p:cNvGraphicFramePr>
          <p:nvPr>
            <p:extLst>
              <p:ext uri="{D42A27DB-BD31-4B8C-83A1-F6EECF244321}">
                <p14:modId xmlns:p14="http://schemas.microsoft.com/office/powerpoint/2010/main" xmlns="" val="820030931"/>
              </p:ext>
            </p:extLst>
          </p:nvPr>
        </p:nvGraphicFramePr>
        <p:xfrm>
          <a:off x="467544" y="260648"/>
          <a:ext cx="8229600" cy="6192688"/>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67906">
                <a:tc>
                  <a:txBody>
                    <a:bodyPr/>
                    <a:lstStyle/>
                    <a:p>
                      <a:pPr algn="ctr"/>
                      <a:r>
                        <a:rPr kumimoji="1" lang="ja-JP" altLang="en-US" sz="1800" b="1" dirty="0" smtClean="0">
                          <a:solidFill>
                            <a:srgbClr val="FF0000"/>
                          </a:solidFill>
                          <a:effectLst/>
                          <a:latin typeface="MS UI Gothic" pitchFamily="50" charset="-128"/>
                          <a:ea typeface="MS UI Gothic" pitchFamily="50" charset="-128"/>
                        </a:rPr>
                        <a:t>改　定　後</a:t>
                      </a:r>
                      <a:endParaRPr kumimoji="1" lang="ja-JP" altLang="en-US" sz="1800" b="1" dirty="0">
                        <a:solidFill>
                          <a:srgbClr val="FF0000"/>
                        </a:solidFill>
                        <a:effectLst/>
                        <a:latin typeface="MS UI Gothic" pitchFamily="50" charset="-128"/>
                        <a:ea typeface="MS UI Gothic" pitchFamily="50" charset="-128"/>
                      </a:endParaRPr>
                    </a:p>
                  </a:txBody>
                  <a:tcPr>
                    <a:solidFill>
                      <a:schemeClr val="accent5">
                        <a:lumMod val="20000"/>
                        <a:lumOff val="80000"/>
                      </a:schemeClr>
                    </a:solidFill>
                  </a:tcPr>
                </a:tc>
                <a:tc>
                  <a:txBody>
                    <a:bodyPr/>
                    <a:lstStyle/>
                    <a:p>
                      <a:pPr algn="ctr"/>
                      <a:r>
                        <a:rPr kumimoji="1" lang="ja-JP" altLang="en-US" sz="1800" b="0" dirty="0" smtClean="0">
                          <a:effectLst/>
                          <a:latin typeface="MS UI Gothic" pitchFamily="50" charset="-128"/>
                          <a:ea typeface="MS UI Gothic" pitchFamily="50" charset="-128"/>
                        </a:rPr>
                        <a:t>現　　行</a:t>
                      </a:r>
                      <a:endParaRPr kumimoji="1" lang="ja-JP" altLang="en-US" sz="1800" b="0" dirty="0">
                        <a:effectLst/>
                        <a:latin typeface="MS UI Gothic" pitchFamily="50" charset="-128"/>
                        <a:ea typeface="MS UI Gothic" pitchFamily="50" charset="-128"/>
                      </a:endParaRPr>
                    </a:p>
                  </a:txBody>
                  <a:tcPr>
                    <a:solidFill>
                      <a:schemeClr val="accent5">
                        <a:lumMod val="20000"/>
                        <a:lumOff val="80000"/>
                      </a:schemeClr>
                    </a:solidFill>
                  </a:tcPr>
                </a:tc>
              </a:tr>
              <a:tr h="5824782">
                <a:tc>
                  <a:txBody>
                    <a:bodyPr/>
                    <a:lstStyle/>
                    <a:p>
                      <a:pPr marL="0" marR="0" indent="0" defTabSz="914400" eaLnBrk="1" fontAlgn="auto" latinLnBrk="0" hangingPunct="1">
                        <a:lnSpc>
                          <a:spcPct val="100000"/>
                        </a:lnSpc>
                        <a:spcBef>
                          <a:spcPts val="0"/>
                        </a:spcBef>
                        <a:spcAft>
                          <a:spcPts val="1200"/>
                        </a:spcAft>
                        <a:buClrTx/>
                        <a:buSzTx/>
                        <a:buFontTx/>
                        <a:buNone/>
                        <a:tabLst/>
                        <a:defRPr/>
                      </a:pPr>
                      <a:r>
                        <a:rPr kumimoji="1" lang="ja-JP" altLang="en-US" sz="1800" b="0" i="0" u="none" strike="noStrike" kern="1200" baseline="0" dirty="0" smtClean="0">
                          <a:solidFill>
                            <a:schemeClr val="tx1"/>
                          </a:solidFill>
                          <a:latin typeface="MS UI Gothic" pitchFamily="50" charset="-128"/>
                          <a:ea typeface="MS UI Gothic" pitchFamily="50" charset="-128"/>
                          <a:cs typeface="+mn-cs"/>
                        </a:rPr>
                        <a:t>［算定要件］</a:t>
                      </a:r>
                      <a:endParaRPr kumimoji="1" lang="en-US" altLang="ja-JP" sz="1800" b="0" i="0" u="none" strike="noStrike" kern="1200" baseline="0" dirty="0" smtClean="0">
                        <a:solidFill>
                          <a:schemeClr val="tx1"/>
                        </a:solidFill>
                        <a:latin typeface="MS UI Gothic" pitchFamily="50" charset="-128"/>
                        <a:ea typeface="MS UI Gothic"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1200" baseline="0" dirty="0" smtClean="0">
                          <a:solidFill>
                            <a:schemeClr val="tx1"/>
                          </a:solidFill>
                          <a:latin typeface="MS UI Gothic" pitchFamily="50" charset="-128"/>
                          <a:ea typeface="MS UI Gothic" pitchFamily="50" charset="-128"/>
                          <a:cs typeface="+mn-cs"/>
                        </a:rPr>
                        <a:t>●在支診・在支病</a:t>
                      </a:r>
                      <a:r>
                        <a:rPr kumimoji="1" lang="ja-JP" altLang="en-US" sz="1800" b="0" i="0" u="none" strike="noStrike" kern="1200" baseline="0" dirty="0" smtClean="0">
                          <a:solidFill>
                            <a:srgbClr val="FF0000"/>
                          </a:solidFill>
                          <a:latin typeface="MS UI Gothic" pitchFamily="50" charset="-128"/>
                          <a:ea typeface="MS UI Gothic" pitchFamily="50" charset="-128"/>
                          <a:cs typeface="+mn-cs"/>
                        </a:rPr>
                        <a:t>（機能強化型を含む）</a:t>
                      </a:r>
                      <a:endParaRPr kumimoji="1" lang="en-US" altLang="ja-JP" sz="1800" b="0" i="0" u="none" strike="noStrike" kern="1200" baseline="0" dirty="0" smtClean="0">
                        <a:solidFill>
                          <a:srgbClr val="FF0000"/>
                        </a:solidFill>
                        <a:latin typeface="MS UI Gothic" pitchFamily="50" charset="-128"/>
                        <a:ea typeface="MS UI Gothic" pitchFamily="50" charset="-128"/>
                        <a:cs typeface="+mn-cs"/>
                      </a:endParaRPr>
                    </a:p>
                    <a:p>
                      <a:pPr marL="260350" indent="0">
                        <a:lnSpc>
                          <a:spcPct val="100000"/>
                        </a:lnSpc>
                        <a:spcAft>
                          <a:spcPts val="600"/>
                        </a:spcAft>
                      </a:pPr>
                      <a:r>
                        <a:rPr kumimoji="1" lang="ja-JP" altLang="en-US" sz="1800" b="0" i="0" u="none" strike="noStrike" kern="1200" baseline="0" dirty="0" smtClean="0">
                          <a:solidFill>
                            <a:schemeClr val="tx1"/>
                          </a:solidFill>
                          <a:latin typeface="MS UI Gothic" pitchFamily="50" charset="-128"/>
                          <a:ea typeface="MS UI Gothic" pitchFamily="50" charset="-128"/>
                          <a:cs typeface="+mn-cs"/>
                        </a:rPr>
                        <a:t>及び在支診・在支病以外</a:t>
                      </a:r>
                    </a:p>
                    <a:p>
                      <a:pPr>
                        <a:lnSpc>
                          <a:spcPct val="100000"/>
                        </a:lnSpc>
                        <a:spcAft>
                          <a:spcPts val="600"/>
                        </a:spcAft>
                      </a:pPr>
                      <a:r>
                        <a:rPr kumimoji="1" lang="ja-JP" altLang="en-US" sz="1800" b="0" i="0" u="none" strike="noStrike" kern="1200" baseline="0" dirty="0" smtClean="0">
                          <a:solidFill>
                            <a:srgbClr val="FF0000"/>
                          </a:solidFill>
                          <a:latin typeface="MS UI Gothic" pitchFamily="50" charset="-128"/>
                          <a:ea typeface="MS UI Gothic" pitchFamily="50" charset="-128"/>
                          <a:cs typeface="+mn-cs"/>
                        </a:rPr>
                        <a:t>　◆注６　在宅ターミナルケア加算</a:t>
                      </a:r>
                    </a:p>
                    <a:p>
                      <a:pPr marL="355600" indent="190500">
                        <a:lnSpc>
                          <a:spcPct val="100000"/>
                        </a:lnSpc>
                        <a:spcBef>
                          <a:spcPts val="0"/>
                        </a:spcBef>
                      </a:pPr>
                      <a:r>
                        <a:rPr kumimoji="1" lang="ja-JP" altLang="en-US" sz="1800" b="0" i="0" u="none" strike="noStrike" kern="1200" baseline="0" dirty="0" smtClean="0">
                          <a:solidFill>
                            <a:srgbClr val="FF0000"/>
                          </a:solidFill>
                          <a:latin typeface="MS UI Gothic" pitchFamily="50" charset="-128"/>
                          <a:ea typeface="MS UI Gothic" pitchFamily="50" charset="-128"/>
                          <a:cs typeface="+mn-cs"/>
                        </a:rPr>
                        <a:t>死亡日及び死亡日前１４日以内の計１５日間に２回以上往診又は訪問診療を行った患者が、在宅で死亡した場合（往診又は訪問診療を行った後、２４時間以内に在宅以外で死亡した場合を含む。）</a:t>
                      </a:r>
                    </a:p>
                    <a:p>
                      <a:pPr marL="0" indent="0">
                        <a:lnSpc>
                          <a:spcPct val="100000"/>
                        </a:lnSpc>
                        <a:spcBef>
                          <a:spcPts val="0"/>
                        </a:spcBef>
                      </a:pPr>
                      <a:endParaRPr kumimoji="1" lang="en-US" altLang="ja-JP" sz="1800" b="0" i="0" u="none" strike="noStrike" kern="1200" baseline="0" dirty="0" smtClean="0">
                        <a:solidFill>
                          <a:srgbClr val="FF0000"/>
                        </a:solidFill>
                        <a:latin typeface="MS UI Gothic" pitchFamily="50" charset="-128"/>
                        <a:ea typeface="MS UI Gothic" pitchFamily="50" charset="-128"/>
                        <a:cs typeface="+mn-cs"/>
                      </a:endParaRPr>
                    </a:p>
                    <a:p>
                      <a:pPr marL="0" indent="0">
                        <a:lnSpc>
                          <a:spcPct val="100000"/>
                        </a:lnSpc>
                        <a:spcBef>
                          <a:spcPts val="0"/>
                        </a:spcBef>
                        <a:spcAft>
                          <a:spcPts val="600"/>
                        </a:spcAft>
                      </a:pPr>
                      <a:r>
                        <a:rPr kumimoji="1" lang="ja-JP" altLang="en-US" sz="1800" b="0" i="0" u="none" strike="noStrike" kern="1200" baseline="0" dirty="0" smtClean="0">
                          <a:solidFill>
                            <a:srgbClr val="FF0000"/>
                          </a:solidFill>
                          <a:latin typeface="MS UI Gothic" pitchFamily="50" charset="-128"/>
                          <a:ea typeface="MS UI Gothic" pitchFamily="50" charset="-128"/>
                          <a:cs typeface="+mn-cs"/>
                        </a:rPr>
                        <a:t>　◆注７　看取り加算</a:t>
                      </a:r>
                    </a:p>
                    <a:p>
                      <a:pPr marL="177800" indent="0">
                        <a:lnSpc>
                          <a:spcPct val="100000"/>
                        </a:lnSpc>
                      </a:pPr>
                      <a:r>
                        <a:rPr kumimoji="1" lang="ja-JP" altLang="en-US" sz="1800" b="0" i="0" u="none" strike="noStrike" kern="1200" baseline="0" dirty="0" smtClean="0">
                          <a:solidFill>
                            <a:srgbClr val="FF0000"/>
                          </a:solidFill>
                          <a:latin typeface="MS UI Gothic" pitchFamily="50" charset="-128"/>
                          <a:ea typeface="MS UI Gothic" pitchFamily="50" charset="-128"/>
                          <a:cs typeface="+mn-cs"/>
                        </a:rPr>
                        <a:t>　事前に当該患者又はその家族等に対して、療養上の不安等を解消するために充分な説明と同意を行った上で、死亡日に往診又は訪問診療を行い、当該患者を患家で看取った場合</a:t>
                      </a:r>
                      <a:r>
                        <a:rPr kumimoji="1" lang="ja-JP" altLang="en-US" sz="1800" b="1" i="0" u="none" strike="noStrike" cap="none" normalizeH="0" baseline="0" dirty="0" smtClean="0">
                          <a:ln>
                            <a:noFill/>
                          </a:ln>
                          <a:solidFill>
                            <a:srgbClr val="FF0000"/>
                          </a:solidFill>
                          <a:effectLst/>
                          <a:latin typeface="MS UI Gothic" pitchFamily="50" charset="-128"/>
                          <a:ea typeface="MS UI Gothic" pitchFamily="50" charset="-128"/>
                          <a:cs typeface="MS-Gothic" charset="-128"/>
                        </a:rPr>
                        <a:t>　</a:t>
                      </a:r>
                      <a:r>
                        <a:rPr kumimoji="1" lang="ja-JP" altLang="en-US" sz="1800" b="1" i="0" u="none" strike="noStrike" cap="none" normalizeH="0" baseline="0" dirty="0" smtClean="0">
                          <a:ln>
                            <a:noFill/>
                          </a:ln>
                          <a:solidFill>
                            <a:schemeClr val="tx1"/>
                          </a:solidFill>
                          <a:effectLst/>
                          <a:latin typeface="MS UI Gothic" pitchFamily="50" charset="-128"/>
                          <a:ea typeface="MS UI Gothic" pitchFamily="50" charset="-128"/>
                          <a:cs typeface="MS-Gothic" charset="-128"/>
                        </a:rPr>
                        <a:t>　　</a:t>
                      </a:r>
                      <a:endParaRPr kumimoji="1" lang="ja-JP" altLang="en-US" sz="18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c>
                  <a:txBody>
                    <a:bodyPr/>
                    <a:lstStyle/>
                    <a:p>
                      <a:pPr>
                        <a:lnSpc>
                          <a:spcPct val="100000"/>
                        </a:lnSpc>
                        <a:spcAft>
                          <a:spcPts val="1200"/>
                        </a:spcAft>
                      </a:pPr>
                      <a:r>
                        <a:rPr kumimoji="1" lang="ja-JP" altLang="en-US" sz="1800" b="0" i="0" u="none" strike="noStrike" kern="1200" baseline="0" dirty="0" smtClean="0">
                          <a:solidFill>
                            <a:schemeClr val="tx1"/>
                          </a:solidFill>
                          <a:latin typeface="MS UI Gothic" pitchFamily="50" charset="-128"/>
                          <a:ea typeface="MS UI Gothic" pitchFamily="50" charset="-128"/>
                          <a:cs typeface="+mn-cs"/>
                        </a:rPr>
                        <a:t>［算定要件］</a:t>
                      </a:r>
                      <a:endParaRPr kumimoji="1" lang="en-US" altLang="ja-JP" sz="1800" b="0" i="0" u="none" strike="noStrike" kern="1200" baseline="0" dirty="0" smtClean="0">
                        <a:solidFill>
                          <a:schemeClr val="tx1"/>
                        </a:solidFill>
                        <a:latin typeface="MS UI Gothic" pitchFamily="50" charset="-128"/>
                        <a:ea typeface="MS UI Gothic" pitchFamily="50" charset="-128"/>
                        <a:cs typeface="+mn-cs"/>
                      </a:endParaRPr>
                    </a:p>
                    <a:p>
                      <a:pPr>
                        <a:lnSpc>
                          <a:spcPct val="100000"/>
                        </a:lnSpc>
                      </a:pPr>
                      <a:r>
                        <a:rPr kumimoji="1" lang="ja-JP" altLang="en-US" sz="1800" b="0" i="0" u="none" strike="noStrike" kern="1200" baseline="0" dirty="0" smtClean="0">
                          <a:solidFill>
                            <a:schemeClr val="tx1"/>
                          </a:solidFill>
                          <a:latin typeface="MS UI Gothic" pitchFamily="50" charset="-128"/>
                          <a:ea typeface="MS UI Gothic" pitchFamily="50" charset="-128"/>
                          <a:cs typeface="+mn-cs"/>
                        </a:rPr>
                        <a:t>●在支診・在支病</a:t>
                      </a:r>
                      <a:endParaRPr kumimoji="1" lang="en-US" altLang="ja-JP" sz="1800" b="0" i="0" u="none" strike="noStrike" kern="1200" baseline="0" dirty="0" smtClean="0">
                        <a:solidFill>
                          <a:schemeClr val="tx1"/>
                        </a:solidFill>
                        <a:latin typeface="MS UI Gothic" pitchFamily="50" charset="-128"/>
                        <a:ea typeface="MS UI Gothic" pitchFamily="50" charset="-128"/>
                        <a:cs typeface="+mn-cs"/>
                      </a:endParaRPr>
                    </a:p>
                    <a:p>
                      <a:pPr>
                        <a:lnSpc>
                          <a:spcPct val="100000"/>
                        </a:lnSpc>
                        <a:spcBef>
                          <a:spcPts val="600"/>
                        </a:spcBef>
                        <a:tabLst/>
                      </a:pPr>
                      <a:r>
                        <a:rPr kumimoji="1" lang="ja-JP" altLang="en-US" sz="1800" b="0" i="0" u="none" strike="noStrike" kern="1200" baseline="0" dirty="0" smtClean="0">
                          <a:solidFill>
                            <a:schemeClr val="tx1"/>
                          </a:solidFill>
                          <a:latin typeface="MS UI Gothic" pitchFamily="50" charset="-128"/>
                          <a:ea typeface="MS UI Gothic" pitchFamily="50" charset="-128"/>
                          <a:cs typeface="+mn-cs"/>
                        </a:rPr>
                        <a:t>　死亡日前１４日以内に２回以上の往診又は訪問診療を実施し、かつ、死亡前２４時間以内に往診又は訪問診療を行い当該患者を看取った場合（往診又は訪問診療を行った後、</a:t>
                      </a:r>
                      <a:r>
                        <a:rPr kumimoji="1" lang="en-US" altLang="ja-JP" sz="1800" b="0" i="0" u="none" strike="noStrike" kern="1200" baseline="0" dirty="0" smtClean="0">
                          <a:solidFill>
                            <a:schemeClr val="tx1"/>
                          </a:solidFill>
                          <a:latin typeface="MS UI Gothic" pitchFamily="50" charset="-128"/>
                          <a:ea typeface="MS UI Gothic" pitchFamily="50" charset="-128"/>
                          <a:cs typeface="+mn-cs"/>
                        </a:rPr>
                        <a:t>24</a:t>
                      </a:r>
                      <a:r>
                        <a:rPr kumimoji="1" lang="ja-JP" altLang="en-US" sz="1800" b="0" i="0" u="none" strike="noStrike" kern="1200" baseline="0" dirty="0" smtClean="0">
                          <a:solidFill>
                            <a:schemeClr val="tx1"/>
                          </a:solidFill>
                          <a:latin typeface="MS UI Gothic" pitchFamily="50" charset="-128"/>
                          <a:ea typeface="MS UI Gothic" pitchFamily="50" charset="-128"/>
                          <a:cs typeface="+mn-cs"/>
                        </a:rPr>
                        <a:t>時間以内に在宅以外で死亡した場合を含む。）</a:t>
                      </a:r>
                    </a:p>
                    <a:p>
                      <a:pPr>
                        <a:lnSpc>
                          <a:spcPct val="100000"/>
                        </a:lnSpc>
                      </a:pPr>
                      <a:endParaRPr kumimoji="1" lang="en-US" altLang="ja-JP" sz="1800" b="0" i="0" u="none" strike="noStrike" kern="1200" baseline="0" dirty="0" smtClean="0">
                        <a:solidFill>
                          <a:schemeClr val="tx1"/>
                        </a:solidFill>
                        <a:latin typeface="MS UI Gothic" pitchFamily="50" charset="-128"/>
                        <a:ea typeface="MS UI Gothic" pitchFamily="50" charset="-128"/>
                        <a:cs typeface="+mn-cs"/>
                      </a:endParaRPr>
                    </a:p>
                    <a:p>
                      <a:pPr>
                        <a:lnSpc>
                          <a:spcPct val="100000"/>
                        </a:lnSpc>
                        <a:spcAft>
                          <a:spcPts val="600"/>
                        </a:spcAft>
                      </a:pPr>
                      <a:r>
                        <a:rPr kumimoji="1" lang="ja-JP" altLang="en-US" sz="1800" b="0" i="0" u="none" strike="noStrike" kern="1200" baseline="0" dirty="0" smtClean="0">
                          <a:solidFill>
                            <a:schemeClr val="tx1"/>
                          </a:solidFill>
                          <a:latin typeface="MS UI Gothic" pitchFamily="50" charset="-128"/>
                          <a:ea typeface="MS UI Gothic" pitchFamily="50" charset="-128"/>
                          <a:cs typeface="+mn-cs"/>
                        </a:rPr>
                        <a:t>●在支診・在支病以外</a:t>
                      </a:r>
                    </a:p>
                    <a:p>
                      <a:pPr>
                        <a:lnSpc>
                          <a:spcPct val="100000"/>
                        </a:lnSpc>
                      </a:pPr>
                      <a:r>
                        <a:rPr kumimoji="1" lang="ja-JP" altLang="en-US" sz="1800" b="0" i="0" u="none" strike="noStrike" kern="1200" baseline="0" dirty="0" smtClean="0">
                          <a:solidFill>
                            <a:schemeClr val="tx1"/>
                          </a:solidFill>
                          <a:latin typeface="MS UI Gothic" pitchFamily="50" charset="-128"/>
                          <a:ea typeface="MS UI Gothic" pitchFamily="50" charset="-128"/>
                          <a:cs typeface="+mn-cs"/>
                        </a:rPr>
                        <a:t>　在宅で死亡した患者（往診又は訪問診療を行った後、２４時間以内に在宅以外で死亡した患者を含む。）に対して死亡日前１４日以内に２回以上の往診又は訪問診療を実施した場合</a:t>
                      </a:r>
                      <a:endParaRPr kumimoji="1" lang="ja-JP" altLang="en-US" sz="1800" b="1" i="0" u="none" strike="noStrike" cap="none" normalizeH="0" baseline="0" dirty="0" smtClean="0">
                        <a:ln>
                          <a:noFill/>
                        </a:ln>
                        <a:solidFill>
                          <a:schemeClr val="tx1"/>
                        </a:solidFill>
                        <a:effectLst/>
                        <a:latin typeface="MS UI Gothic" pitchFamily="50" charset="-128"/>
                        <a:ea typeface="MS UI Gothic" pitchFamily="50" charset="-128"/>
                        <a:cs typeface="Times New Roman" pitchFamily="18" charset="0"/>
                      </a:endParaRPr>
                    </a:p>
                  </a:txBody>
                  <a:tcPr>
                    <a:solidFill>
                      <a:schemeClr val="accent5">
                        <a:lumMod val="20000"/>
                        <a:lumOff val="80000"/>
                      </a:schemeClr>
                    </a:solidFill>
                  </a:tcPr>
                </a:tc>
              </a:tr>
            </a:tbl>
          </a:graphicData>
        </a:graphic>
      </p:graphicFrame>
    </p:spTree>
    <p:extLst>
      <p:ext uri="{BB962C8B-B14F-4D97-AF65-F5344CB8AC3E}">
        <p14:creationId xmlns:p14="http://schemas.microsoft.com/office/powerpoint/2010/main" xmlns="" val="22775094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 6"/>
          <p:cNvGraphicFramePr>
            <a:graphicFrameLocks noGrp="1"/>
          </p:cNvGraphicFramePr>
          <p:nvPr>
            <p:ph idx="4294967295"/>
          </p:nvPr>
        </p:nvGraphicFramePr>
        <p:xfrm>
          <a:off x="467544" y="1556792"/>
          <a:ext cx="8229600" cy="4846320"/>
        </p:xfrm>
        <a:graphic>
          <a:graphicData uri="http://schemas.openxmlformats.org/drawingml/2006/table">
            <a:tbl>
              <a:tblPr firstRow="1" bandRow="1">
                <a:effectLst>
                  <a:innerShdw blurRad="63500" dist="50800" dir="2700000">
                    <a:prstClr val="black">
                      <a:alpha val="50000"/>
                    </a:prstClr>
                  </a:innerShdw>
                </a:effectLst>
              </a:tblPr>
              <a:tblGrid>
                <a:gridCol w="4114800"/>
                <a:gridCol w="4114800"/>
              </a:tblGrid>
              <a:tr h="347219">
                <a:tc>
                  <a:txBody>
                    <a:bodyPr/>
                    <a:lstStyle/>
                    <a:p>
                      <a:pPr algn="ctr"/>
                      <a:r>
                        <a:rPr kumimoji="1" lang="ja-JP" altLang="en-US" sz="1700" b="1" dirty="0" smtClean="0">
                          <a:solidFill>
                            <a:srgbClr val="FF0000"/>
                          </a:solidFill>
                          <a:latin typeface="MS UI Gothic" pitchFamily="50" charset="-128"/>
                          <a:ea typeface="MS UI Gothic" pitchFamily="50" charset="-128"/>
                        </a:rPr>
                        <a:t>改　定　後</a:t>
                      </a:r>
                      <a:endParaRPr kumimoji="1" lang="ja-JP" altLang="en-US" sz="1700" b="1" dirty="0">
                        <a:solidFill>
                          <a:srgbClr val="FF0000"/>
                        </a:solidFill>
                        <a:latin typeface="MS UI Gothic" pitchFamily="50" charset="-128"/>
                        <a:ea typeface="MS UI Gothic" pitchFamily="50" charset="-128"/>
                      </a:endParaRPr>
                    </a:p>
                  </a:txBody>
                  <a:tcPr anchor="ctr">
                    <a:solidFill>
                      <a:schemeClr val="accent3">
                        <a:lumMod val="20000"/>
                        <a:lumOff val="80000"/>
                      </a:schemeClr>
                    </a:solidFill>
                  </a:tcPr>
                </a:tc>
                <a:tc>
                  <a:txBody>
                    <a:bodyPr/>
                    <a:lstStyle/>
                    <a:p>
                      <a:pPr algn="ctr"/>
                      <a:r>
                        <a:rPr kumimoji="1" lang="ja-JP" altLang="en-US" sz="1700" dirty="0" smtClean="0">
                          <a:latin typeface="MS UI Gothic" pitchFamily="50" charset="-128"/>
                          <a:ea typeface="MS UI Gothic" pitchFamily="50" charset="-128"/>
                        </a:rPr>
                        <a:t>現　　行</a:t>
                      </a:r>
                      <a:endParaRPr kumimoji="1" lang="ja-JP" altLang="en-US" sz="1700" dirty="0">
                        <a:latin typeface="MS UI Gothic" pitchFamily="50" charset="-128"/>
                        <a:ea typeface="MS UI Gothic" pitchFamily="50" charset="-128"/>
                      </a:endParaRPr>
                    </a:p>
                  </a:txBody>
                  <a:tcPr anchor="ctr">
                    <a:solidFill>
                      <a:schemeClr val="accent3">
                        <a:lumMod val="20000"/>
                        <a:lumOff val="80000"/>
                      </a:schemeClr>
                    </a:solidFill>
                  </a:tcPr>
                </a:tc>
              </a:tr>
              <a:tr h="4477317">
                <a:tc>
                  <a:txBody>
                    <a:bodyPr/>
                    <a:lstStyle/>
                    <a:p>
                      <a:r>
                        <a:rPr kumimoji="1" lang="en-US" altLang="ja-JP" sz="1700" baseline="0" dirty="0" smtClean="0">
                          <a:solidFill>
                            <a:schemeClr val="tx1"/>
                          </a:solidFill>
                          <a:latin typeface="MS UI Gothic" pitchFamily="50" charset="-128"/>
                          <a:ea typeface="MS UI Gothic" pitchFamily="50" charset="-128"/>
                          <a:cs typeface="+mn-cs"/>
                        </a:rPr>
                        <a:t>C003</a:t>
                      </a:r>
                      <a:r>
                        <a:rPr kumimoji="1" lang="ja-JP" altLang="en-US" sz="1700" baseline="0" dirty="0" smtClean="0">
                          <a:solidFill>
                            <a:schemeClr val="tx1"/>
                          </a:solidFill>
                          <a:latin typeface="MS UI Gothic" pitchFamily="50" charset="-128"/>
                          <a:ea typeface="MS UI Gothic" pitchFamily="50" charset="-128"/>
                          <a:cs typeface="+mn-cs"/>
                        </a:rPr>
                        <a:t>　</a:t>
                      </a:r>
                      <a:r>
                        <a:rPr kumimoji="1" lang="zh-CN" altLang="en-US" sz="1700" baseline="0" dirty="0" smtClean="0">
                          <a:solidFill>
                            <a:schemeClr val="tx1"/>
                          </a:solidFill>
                          <a:latin typeface="MS UI Gothic" pitchFamily="50" charset="-128"/>
                          <a:ea typeface="MS UI Gothic" pitchFamily="50" charset="-128"/>
                          <a:cs typeface="+mn-cs"/>
                        </a:rPr>
                        <a:t>在宅</a:t>
                      </a:r>
                      <a:r>
                        <a:rPr kumimoji="1" lang="ja-JP" altLang="en-US" sz="1700" b="1" baseline="0" dirty="0" smtClean="0">
                          <a:solidFill>
                            <a:srgbClr val="FF0000"/>
                          </a:solidFill>
                          <a:latin typeface="MS UI Gothic" pitchFamily="50" charset="-128"/>
                          <a:ea typeface="MS UI Gothic" pitchFamily="50" charset="-128"/>
                          <a:cs typeface="+mn-cs"/>
                        </a:rPr>
                        <a:t>がん</a:t>
                      </a:r>
                      <a:r>
                        <a:rPr kumimoji="1" lang="ja-JP" altLang="en-US" sz="1700" baseline="0" dirty="0" smtClean="0">
                          <a:solidFill>
                            <a:schemeClr val="tx1"/>
                          </a:solidFill>
                          <a:latin typeface="MS UI Gothic" pitchFamily="50" charset="-128"/>
                          <a:ea typeface="MS UI Gothic" pitchFamily="50" charset="-128"/>
                          <a:cs typeface="+mn-cs"/>
                        </a:rPr>
                        <a:t>医療総合診療料</a:t>
                      </a:r>
                      <a:r>
                        <a:rPr kumimoji="1" lang="ja-JP" altLang="en-US" sz="1400" baseline="0" dirty="0" smtClean="0">
                          <a:solidFill>
                            <a:schemeClr val="tx1"/>
                          </a:solidFill>
                          <a:latin typeface="MS UI Gothic" pitchFamily="50" charset="-128"/>
                          <a:ea typeface="MS UI Gothic" pitchFamily="50" charset="-128"/>
                          <a:cs typeface="+mn-cs"/>
                        </a:rPr>
                        <a:t>（１日につき）</a:t>
                      </a:r>
                      <a:endParaRPr kumimoji="1" lang="en-US" altLang="zh-CN" sz="1400" baseline="0" dirty="0" smtClean="0">
                        <a:solidFill>
                          <a:schemeClr val="tx1"/>
                        </a:solidFill>
                        <a:latin typeface="MS UI Gothic" pitchFamily="50" charset="-128"/>
                        <a:ea typeface="MS UI Gothic" pitchFamily="50" charset="-128"/>
                        <a:cs typeface="+mn-cs"/>
                      </a:endParaRPr>
                    </a:p>
                    <a:p>
                      <a:r>
                        <a:rPr kumimoji="1" lang="ja-JP" altLang="en-US" sz="1700" b="1" baseline="0" dirty="0" smtClean="0">
                          <a:solidFill>
                            <a:srgbClr val="FF0000"/>
                          </a:solidFill>
                          <a:latin typeface="MS UI Gothic" pitchFamily="50" charset="-128"/>
                          <a:ea typeface="MS UI Gothic" pitchFamily="50" charset="-128"/>
                          <a:cs typeface="+mn-cs"/>
                        </a:rPr>
                        <a:t>●機能を強化した在支診・在支病</a:t>
                      </a:r>
                    </a:p>
                    <a:p>
                      <a:pPr marL="177800" indent="0"/>
                      <a:r>
                        <a:rPr kumimoji="1" lang="ja-JP" altLang="en-US" sz="1700" b="1" baseline="0" dirty="0" smtClean="0">
                          <a:solidFill>
                            <a:srgbClr val="FF0000"/>
                          </a:solidFill>
                          <a:latin typeface="MS UI Gothic" pitchFamily="50" charset="-128"/>
                          <a:ea typeface="MS UI Gothic" pitchFamily="50" charset="-128"/>
                          <a:cs typeface="+mn-cs"/>
                        </a:rPr>
                        <a:t>◆病床を有する場合</a:t>
                      </a:r>
                    </a:p>
                    <a:p>
                      <a:pPr marL="450850" indent="0"/>
                      <a:r>
                        <a:rPr kumimoji="1" lang="ja-JP" altLang="en-US" sz="1700" b="1" baseline="0" dirty="0" smtClean="0">
                          <a:solidFill>
                            <a:srgbClr val="FF0000"/>
                          </a:solidFill>
                          <a:latin typeface="MS UI Gothic" pitchFamily="50" charset="-128"/>
                          <a:ea typeface="MS UI Gothic" pitchFamily="50" charset="-128"/>
                          <a:cs typeface="+mn-cs"/>
                        </a:rPr>
                        <a:t>イ　処方せんを交付する場合</a:t>
                      </a:r>
                      <a:endParaRPr kumimoji="1" lang="en-US" altLang="ja-JP" sz="1700" b="1" baseline="0" dirty="0" smtClean="0">
                        <a:solidFill>
                          <a:srgbClr val="FF0000"/>
                        </a:solidFill>
                        <a:latin typeface="MS UI Gothic" pitchFamily="50" charset="-128"/>
                        <a:ea typeface="MS UI Gothic" pitchFamily="50" charset="-128"/>
                        <a:cs typeface="+mn-cs"/>
                      </a:endParaRPr>
                    </a:p>
                    <a:p>
                      <a:pPr marL="2327275" indent="0"/>
                      <a:r>
                        <a:rPr kumimoji="1" lang="ja-JP" altLang="en-US" sz="1700" b="1" baseline="0" dirty="0" smtClean="0">
                          <a:solidFill>
                            <a:srgbClr val="FF0000"/>
                          </a:solidFill>
                          <a:latin typeface="MS UI Gothic" pitchFamily="50" charset="-128"/>
                          <a:ea typeface="MS UI Gothic" pitchFamily="50" charset="-128"/>
                          <a:cs typeface="+mn-cs"/>
                        </a:rPr>
                        <a:t>　１</a:t>
                      </a:r>
                      <a:r>
                        <a:rPr kumimoji="1" lang="en-US" altLang="ja-JP" sz="1700" b="1" baseline="0" dirty="0" smtClean="0">
                          <a:solidFill>
                            <a:srgbClr val="FF0000"/>
                          </a:solidFill>
                          <a:latin typeface="MS UI Gothic" pitchFamily="50" charset="-128"/>
                          <a:ea typeface="MS UI Gothic" pitchFamily="50" charset="-128"/>
                          <a:cs typeface="+mn-cs"/>
                        </a:rPr>
                        <a:t>,</a:t>
                      </a:r>
                      <a:r>
                        <a:rPr kumimoji="1" lang="ja-JP" altLang="en-US" sz="1700" b="1" baseline="0" dirty="0" smtClean="0">
                          <a:solidFill>
                            <a:srgbClr val="FF0000"/>
                          </a:solidFill>
                          <a:latin typeface="MS UI Gothic" pitchFamily="50" charset="-128"/>
                          <a:ea typeface="MS UI Gothic" pitchFamily="50" charset="-128"/>
                          <a:cs typeface="+mn-cs"/>
                        </a:rPr>
                        <a:t>８００点（新）</a:t>
                      </a:r>
                      <a:endParaRPr kumimoji="1" lang="en-US" altLang="ja-JP" sz="1700" b="1" baseline="0" dirty="0" smtClean="0">
                        <a:solidFill>
                          <a:srgbClr val="FF0000"/>
                        </a:solidFill>
                        <a:latin typeface="MS UI Gothic" pitchFamily="50" charset="-128"/>
                        <a:ea typeface="MS UI Gothic" pitchFamily="50" charset="-128"/>
                        <a:cs typeface="+mn-cs"/>
                      </a:endParaRPr>
                    </a:p>
                    <a:p>
                      <a:pPr marL="450850" indent="0"/>
                      <a:r>
                        <a:rPr kumimoji="1" lang="ja-JP" altLang="en-US" sz="1700" b="1" baseline="0" dirty="0" smtClean="0">
                          <a:solidFill>
                            <a:srgbClr val="FF0000"/>
                          </a:solidFill>
                          <a:latin typeface="MS UI Gothic" pitchFamily="50" charset="-128"/>
                          <a:ea typeface="MS UI Gothic" pitchFamily="50" charset="-128"/>
                          <a:cs typeface="+mn-cs"/>
                        </a:rPr>
                        <a:t>ロ　処方せんを交付しない場合</a:t>
                      </a:r>
                      <a:endParaRPr kumimoji="1" lang="en-US" altLang="ja-JP" sz="1700" b="1" baseline="0" dirty="0" smtClean="0">
                        <a:solidFill>
                          <a:srgbClr val="FF0000"/>
                        </a:solidFill>
                        <a:latin typeface="MS UI Gothic" pitchFamily="50" charset="-128"/>
                        <a:ea typeface="MS UI Gothic" pitchFamily="50" charset="-128"/>
                        <a:cs typeface="+mn-cs"/>
                      </a:endParaRPr>
                    </a:p>
                    <a:p>
                      <a:pPr marL="450850" indent="0"/>
                      <a:r>
                        <a:rPr kumimoji="1" lang="ja-JP" altLang="en-US" sz="1700" b="1" baseline="0" dirty="0" smtClean="0">
                          <a:solidFill>
                            <a:srgbClr val="FF0000"/>
                          </a:solidFill>
                          <a:latin typeface="MS UI Gothic" pitchFamily="50" charset="-128"/>
                          <a:ea typeface="MS UI Gothic" pitchFamily="50" charset="-128"/>
                          <a:cs typeface="+mn-cs"/>
                        </a:rPr>
                        <a:t>　　　　　　　　　　　　　　２</a:t>
                      </a:r>
                      <a:r>
                        <a:rPr kumimoji="1" lang="en-US" altLang="ja-JP" sz="1700" b="1" baseline="0" dirty="0" smtClean="0">
                          <a:solidFill>
                            <a:srgbClr val="FF0000"/>
                          </a:solidFill>
                          <a:latin typeface="MS UI Gothic" pitchFamily="50" charset="-128"/>
                          <a:ea typeface="MS UI Gothic" pitchFamily="50" charset="-128"/>
                          <a:cs typeface="+mn-cs"/>
                        </a:rPr>
                        <a:t>,</a:t>
                      </a:r>
                      <a:r>
                        <a:rPr kumimoji="1" lang="ja-JP" altLang="en-US" sz="1700" b="1" baseline="0" dirty="0" smtClean="0">
                          <a:solidFill>
                            <a:srgbClr val="FF0000"/>
                          </a:solidFill>
                          <a:latin typeface="MS UI Gothic" pitchFamily="50" charset="-128"/>
                          <a:ea typeface="MS UI Gothic" pitchFamily="50" charset="-128"/>
                          <a:cs typeface="+mn-cs"/>
                        </a:rPr>
                        <a:t>０００点（新）</a:t>
                      </a:r>
                      <a:endParaRPr kumimoji="1" lang="en-US" altLang="ja-JP" sz="1700" b="1" baseline="0" dirty="0" smtClean="0">
                        <a:solidFill>
                          <a:srgbClr val="FF0000"/>
                        </a:solidFill>
                        <a:latin typeface="MS UI Gothic" pitchFamily="50" charset="-128"/>
                        <a:ea typeface="MS UI Gothic" pitchFamily="50" charset="-128"/>
                        <a:cs typeface="+mn-cs"/>
                      </a:endParaRPr>
                    </a:p>
                    <a:p>
                      <a:pPr marL="177800" indent="0"/>
                      <a:r>
                        <a:rPr kumimoji="1" lang="ja-JP" altLang="en-US" sz="1700" b="1" baseline="0" dirty="0" smtClean="0">
                          <a:solidFill>
                            <a:srgbClr val="FF0000"/>
                          </a:solidFill>
                          <a:latin typeface="MS UI Gothic" pitchFamily="50" charset="-128"/>
                          <a:ea typeface="MS UI Gothic" pitchFamily="50" charset="-128"/>
                          <a:cs typeface="+mn-cs"/>
                        </a:rPr>
                        <a:t>◆病床を有しない場合</a:t>
                      </a:r>
                    </a:p>
                    <a:p>
                      <a:pPr marL="450850" indent="0"/>
                      <a:r>
                        <a:rPr kumimoji="1" lang="ja-JP" altLang="en-US" sz="1700" b="1" baseline="0" dirty="0" smtClean="0">
                          <a:solidFill>
                            <a:srgbClr val="FF0000"/>
                          </a:solidFill>
                          <a:latin typeface="MS UI Gothic" pitchFamily="50" charset="-128"/>
                          <a:ea typeface="MS UI Gothic" pitchFamily="50" charset="-128"/>
                          <a:cs typeface="+mn-cs"/>
                        </a:rPr>
                        <a:t>イ　処方せんを交付する場合</a:t>
                      </a:r>
                      <a:endParaRPr kumimoji="1" lang="en-US" altLang="ja-JP" sz="1700" b="1" baseline="0" dirty="0" smtClean="0">
                        <a:solidFill>
                          <a:srgbClr val="FF0000"/>
                        </a:solidFill>
                        <a:latin typeface="MS UI Gothic" pitchFamily="50" charset="-128"/>
                        <a:ea typeface="MS UI Gothic" pitchFamily="50" charset="-128"/>
                        <a:cs typeface="+mn-cs"/>
                      </a:endParaRPr>
                    </a:p>
                    <a:p>
                      <a:pPr marL="450850" indent="0"/>
                      <a:r>
                        <a:rPr kumimoji="1" lang="ja-JP" altLang="en-US" sz="1700" b="1" baseline="0" dirty="0" smtClean="0">
                          <a:solidFill>
                            <a:srgbClr val="FF0000"/>
                          </a:solidFill>
                          <a:latin typeface="MS UI Gothic" pitchFamily="50" charset="-128"/>
                          <a:ea typeface="MS UI Gothic" pitchFamily="50" charset="-128"/>
                          <a:cs typeface="+mn-cs"/>
                        </a:rPr>
                        <a:t>　　　　　　　　　　　　　　１</a:t>
                      </a:r>
                      <a:r>
                        <a:rPr kumimoji="1" lang="en-US" altLang="ja-JP" sz="1700" b="1" baseline="0" dirty="0" smtClean="0">
                          <a:solidFill>
                            <a:srgbClr val="FF0000"/>
                          </a:solidFill>
                          <a:latin typeface="MS UI Gothic" pitchFamily="50" charset="-128"/>
                          <a:ea typeface="MS UI Gothic" pitchFamily="50" charset="-128"/>
                          <a:cs typeface="+mn-cs"/>
                        </a:rPr>
                        <a:t>,</a:t>
                      </a:r>
                      <a:r>
                        <a:rPr kumimoji="1" lang="ja-JP" altLang="en-US" sz="1700" b="1" baseline="0" dirty="0" smtClean="0">
                          <a:solidFill>
                            <a:srgbClr val="FF0000"/>
                          </a:solidFill>
                          <a:latin typeface="MS UI Gothic" pitchFamily="50" charset="-128"/>
                          <a:ea typeface="MS UI Gothic" pitchFamily="50" charset="-128"/>
                          <a:cs typeface="+mn-cs"/>
                        </a:rPr>
                        <a:t>６５０点（新）</a:t>
                      </a:r>
                      <a:endParaRPr kumimoji="1" lang="en-US" altLang="ja-JP" sz="1700" b="1" baseline="0" dirty="0" smtClean="0">
                        <a:solidFill>
                          <a:srgbClr val="FF0000"/>
                        </a:solidFill>
                        <a:latin typeface="MS UI Gothic" pitchFamily="50" charset="-128"/>
                        <a:ea typeface="MS UI Gothic" pitchFamily="50" charset="-128"/>
                        <a:cs typeface="+mn-cs"/>
                      </a:endParaRPr>
                    </a:p>
                    <a:p>
                      <a:pPr marL="450850" indent="0"/>
                      <a:r>
                        <a:rPr kumimoji="1" lang="ja-JP" altLang="en-US" sz="1700" b="1" baseline="0" dirty="0" smtClean="0">
                          <a:solidFill>
                            <a:srgbClr val="FF0000"/>
                          </a:solidFill>
                          <a:latin typeface="MS UI Gothic" pitchFamily="50" charset="-128"/>
                          <a:ea typeface="MS UI Gothic" pitchFamily="50" charset="-128"/>
                          <a:cs typeface="+mn-cs"/>
                        </a:rPr>
                        <a:t>ロ　処方せんを交付しない場合</a:t>
                      </a:r>
                      <a:endParaRPr kumimoji="1" lang="en-US" altLang="ja-JP" sz="1700" b="1" baseline="0" dirty="0" smtClean="0">
                        <a:solidFill>
                          <a:srgbClr val="FF0000"/>
                        </a:solidFill>
                        <a:latin typeface="MS UI Gothic" pitchFamily="50" charset="-128"/>
                        <a:ea typeface="MS UI Gothic" pitchFamily="50" charset="-128"/>
                        <a:cs typeface="+mn-cs"/>
                      </a:endParaRPr>
                    </a:p>
                    <a:p>
                      <a:pPr marL="450850" indent="0"/>
                      <a:r>
                        <a:rPr kumimoji="1" lang="ja-JP" altLang="en-US" sz="1700" b="1" baseline="0" dirty="0" smtClean="0">
                          <a:solidFill>
                            <a:srgbClr val="FF0000"/>
                          </a:solidFill>
                          <a:latin typeface="MS UI Gothic" pitchFamily="50" charset="-128"/>
                          <a:ea typeface="MS UI Gothic" pitchFamily="50" charset="-128"/>
                          <a:cs typeface="+mn-cs"/>
                        </a:rPr>
                        <a:t>　　　　　　　　　　　　　　１</a:t>
                      </a:r>
                      <a:r>
                        <a:rPr kumimoji="1" lang="en-US" altLang="ja-JP" sz="1700" b="1" baseline="0" dirty="0" smtClean="0">
                          <a:solidFill>
                            <a:srgbClr val="FF0000"/>
                          </a:solidFill>
                          <a:latin typeface="MS UI Gothic" pitchFamily="50" charset="-128"/>
                          <a:ea typeface="MS UI Gothic" pitchFamily="50" charset="-128"/>
                          <a:cs typeface="+mn-cs"/>
                        </a:rPr>
                        <a:t>,</a:t>
                      </a:r>
                      <a:r>
                        <a:rPr kumimoji="1" lang="ja-JP" altLang="en-US" sz="1700" b="1" baseline="0" dirty="0" smtClean="0">
                          <a:solidFill>
                            <a:srgbClr val="FF0000"/>
                          </a:solidFill>
                          <a:latin typeface="MS UI Gothic" pitchFamily="50" charset="-128"/>
                          <a:ea typeface="MS UI Gothic" pitchFamily="50" charset="-128"/>
                          <a:cs typeface="+mn-cs"/>
                        </a:rPr>
                        <a:t>８５０点（新）</a:t>
                      </a:r>
                      <a:endParaRPr kumimoji="1" lang="en-US" altLang="ja-JP" sz="1700" b="1" baseline="0" dirty="0" smtClean="0">
                        <a:solidFill>
                          <a:srgbClr val="FF0000"/>
                        </a:solidFill>
                        <a:latin typeface="MS UI Gothic" pitchFamily="50" charset="-128"/>
                        <a:ea typeface="MS UI Gothic" pitchFamily="50" charset="-128"/>
                        <a:cs typeface="+mn-cs"/>
                      </a:endParaRPr>
                    </a:p>
                    <a:p>
                      <a:r>
                        <a:rPr kumimoji="1" lang="ja-JP" altLang="en-US" sz="1700" baseline="0" dirty="0" smtClean="0">
                          <a:solidFill>
                            <a:schemeClr val="tx1"/>
                          </a:solidFill>
                          <a:latin typeface="MS UI Gothic" pitchFamily="50" charset="-128"/>
                          <a:ea typeface="MS UI Gothic" pitchFamily="50" charset="-128"/>
                          <a:cs typeface="+mn-cs"/>
                        </a:rPr>
                        <a:t>●在支診・在支病</a:t>
                      </a:r>
                    </a:p>
                    <a:p>
                      <a:pPr marL="450850" indent="0"/>
                      <a:r>
                        <a:rPr kumimoji="1" lang="ja-JP" altLang="en-US" sz="1700" baseline="0" dirty="0" smtClean="0">
                          <a:solidFill>
                            <a:schemeClr val="tx1"/>
                          </a:solidFill>
                          <a:latin typeface="MS UI Gothic" pitchFamily="50" charset="-128"/>
                          <a:ea typeface="MS UI Gothic" pitchFamily="50" charset="-128"/>
                          <a:cs typeface="+mn-cs"/>
                        </a:rPr>
                        <a:t>イ　処方せんを交付する場合</a:t>
                      </a:r>
                      <a:endParaRPr kumimoji="1" lang="en-US" altLang="ja-JP" sz="1700" baseline="0" dirty="0" smtClean="0">
                        <a:solidFill>
                          <a:schemeClr val="tx1"/>
                        </a:solidFill>
                        <a:latin typeface="MS UI Gothic" pitchFamily="50" charset="-128"/>
                        <a:ea typeface="MS UI Gothic" pitchFamily="50" charset="-128"/>
                        <a:cs typeface="+mn-cs"/>
                      </a:endParaRPr>
                    </a:p>
                    <a:p>
                      <a:pPr marL="2505075" indent="0"/>
                      <a:r>
                        <a:rPr kumimoji="1" lang="ja-JP" altLang="en-US" sz="1700" baseline="0" dirty="0" smtClean="0">
                          <a:solidFill>
                            <a:schemeClr val="tx1"/>
                          </a:solidFill>
                          <a:latin typeface="MS UI Gothic" pitchFamily="50" charset="-128"/>
                          <a:ea typeface="MS UI Gothic" pitchFamily="50" charset="-128"/>
                          <a:cs typeface="+mn-cs"/>
                        </a:rPr>
                        <a:t>１</a:t>
                      </a:r>
                      <a:r>
                        <a:rPr kumimoji="1" lang="en-US" altLang="ja-JP" sz="1700" baseline="0" dirty="0" smtClean="0">
                          <a:solidFill>
                            <a:schemeClr val="tx1"/>
                          </a:solidFill>
                          <a:latin typeface="MS UI Gothic" pitchFamily="50" charset="-128"/>
                          <a:ea typeface="MS UI Gothic" pitchFamily="50" charset="-128"/>
                          <a:cs typeface="+mn-cs"/>
                        </a:rPr>
                        <a:t>,</a:t>
                      </a:r>
                      <a:r>
                        <a:rPr kumimoji="1" lang="ja-JP" altLang="en-US" sz="1700" baseline="0" dirty="0" smtClean="0">
                          <a:solidFill>
                            <a:schemeClr val="tx1"/>
                          </a:solidFill>
                          <a:latin typeface="MS UI Gothic" pitchFamily="50" charset="-128"/>
                          <a:ea typeface="MS UI Gothic" pitchFamily="50" charset="-128"/>
                          <a:cs typeface="+mn-cs"/>
                        </a:rPr>
                        <a:t>４９５点</a:t>
                      </a:r>
                    </a:p>
                    <a:p>
                      <a:pPr marL="450850" indent="0"/>
                      <a:r>
                        <a:rPr kumimoji="1" lang="ja-JP" altLang="en-US" sz="1700" baseline="0" dirty="0" smtClean="0">
                          <a:solidFill>
                            <a:schemeClr val="tx1"/>
                          </a:solidFill>
                          <a:latin typeface="MS UI Gothic" pitchFamily="50" charset="-128"/>
                          <a:ea typeface="MS UI Gothic" pitchFamily="50" charset="-128"/>
                          <a:cs typeface="+mn-cs"/>
                        </a:rPr>
                        <a:t>ロ　処方せんを交付しない場合</a:t>
                      </a:r>
                      <a:endParaRPr kumimoji="1" lang="en-US" altLang="ja-JP" sz="1700" baseline="0" dirty="0" smtClean="0">
                        <a:solidFill>
                          <a:schemeClr val="tx1"/>
                        </a:solidFill>
                        <a:latin typeface="MS UI Gothic" pitchFamily="50" charset="-128"/>
                        <a:ea typeface="MS UI Gothic" pitchFamily="50" charset="-128"/>
                        <a:cs typeface="+mn-cs"/>
                      </a:endParaRPr>
                    </a:p>
                    <a:p>
                      <a:pPr marL="2505075" indent="0"/>
                      <a:r>
                        <a:rPr kumimoji="1" lang="ja-JP" altLang="en-US" sz="1700" baseline="0" dirty="0" smtClean="0">
                          <a:solidFill>
                            <a:schemeClr val="tx1"/>
                          </a:solidFill>
                          <a:latin typeface="MS UI Gothic" pitchFamily="50" charset="-128"/>
                          <a:ea typeface="MS UI Gothic" pitchFamily="50" charset="-128"/>
                          <a:cs typeface="+mn-cs"/>
                        </a:rPr>
                        <a:t>１</a:t>
                      </a:r>
                      <a:r>
                        <a:rPr kumimoji="1" lang="en-US" altLang="ja-JP" sz="1700" baseline="0" dirty="0" smtClean="0">
                          <a:solidFill>
                            <a:schemeClr val="tx1"/>
                          </a:solidFill>
                          <a:latin typeface="MS UI Gothic" pitchFamily="50" charset="-128"/>
                          <a:ea typeface="MS UI Gothic" pitchFamily="50" charset="-128"/>
                          <a:cs typeface="+mn-cs"/>
                        </a:rPr>
                        <a:t>,</a:t>
                      </a:r>
                      <a:r>
                        <a:rPr kumimoji="1" lang="ja-JP" altLang="en-US" sz="1700" baseline="0" dirty="0" smtClean="0">
                          <a:solidFill>
                            <a:schemeClr val="tx1"/>
                          </a:solidFill>
                          <a:latin typeface="MS UI Gothic" pitchFamily="50" charset="-128"/>
                          <a:ea typeface="MS UI Gothic" pitchFamily="50" charset="-128"/>
                          <a:cs typeface="+mn-cs"/>
                        </a:rPr>
                        <a:t>６８５点</a:t>
                      </a:r>
                      <a:endParaRPr kumimoji="1" lang="en-US" altLang="ja-JP" sz="1700" b="1" baseline="0" dirty="0" smtClean="0">
                        <a:solidFill>
                          <a:srgbClr val="FF0000"/>
                        </a:solidFill>
                        <a:latin typeface="MS UI Gothic" pitchFamily="50" charset="-128"/>
                        <a:ea typeface="MS UI Gothic" pitchFamily="50" charset="-128"/>
                        <a:cs typeface="+mn-cs"/>
                      </a:endParaRPr>
                    </a:p>
                  </a:txBody>
                  <a:tcPr>
                    <a:solidFill>
                      <a:schemeClr val="accent3">
                        <a:lumMod val="20000"/>
                        <a:lumOff val="80000"/>
                      </a:schemeClr>
                    </a:solidFill>
                  </a:tcPr>
                </a:tc>
                <a:tc>
                  <a:txBody>
                    <a:bodyPr/>
                    <a:lstStyle/>
                    <a:p>
                      <a:r>
                        <a:rPr kumimoji="1" lang="en-US" altLang="ja-JP" sz="1700" baseline="0" dirty="0" smtClean="0">
                          <a:solidFill>
                            <a:schemeClr val="tx1"/>
                          </a:solidFill>
                          <a:latin typeface="MS UI Gothic" pitchFamily="50" charset="-128"/>
                          <a:ea typeface="MS UI Gothic" pitchFamily="50" charset="-128"/>
                          <a:cs typeface="+mn-cs"/>
                        </a:rPr>
                        <a:t>C003</a:t>
                      </a:r>
                      <a:r>
                        <a:rPr kumimoji="1" lang="ja-JP" altLang="en-US" sz="1700" baseline="0" dirty="0" smtClean="0">
                          <a:solidFill>
                            <a:schemeClr val="tx1"/>
                          </a:solidFill>
                          <a:latin typeface="MS UI Gothic" pitchFamily="50" charset="-128"/>
                          <a:ea typeface="MS UI Gothic" pitchFamily="50" charset="-128"/>
                          <a:cs typeface="+mn-cs"/>
                        </a:rPr>
                        <a:t>　</a:t>
                      </a:r>
                      <a:r>
                        <a:rPr kumimoji="1" lang="zh-CN" altLang="en-US" sz="1700" baseline="0" dirty="0" smtClean="0">
                          <a:solidFill>
                            <a:schemeClr val="tx1"/>
                          </a:solidFill>
                          <a:latin typeface="MS UI Gothic" pitchFamily="50" charset="-128"/>
                          <a:ea typeface="MS UI Gothic" pitchFamily="50" charset="-128"/>
                          <a:cs typeface="+mn-cs"/>
                        </a:rPr>
                        <a:t>在宅</a:t>
                      </a:r>
                      <a:r>
                        <a:rPr kumimoji="1" lang="ja-JP" altLang="en-US" sz="1700" b="1" u="sng" baseline="0" dirty="0" smtClean="0">
                          <a:solidFill>
                            <a:schemeClr val="tx1"/>
                          </a:solidFill>
                          <a:latin typeface="MS UI Gothic" pitchFamily="50" charset="-128"/>
                          <a:ea typeface="MS UI Gothic" pitchFamily="50" charset="-128"/>
                          <a:cs typeface="+mn-cs"/>
                        </a:rPr>
                        <a:t>末期</a:t>
                      </a:r>
                      <a:r>
                        <a:rPr kumimoji="1" lang="ja-JP" altLang="en-US" sz="1700" baseline="0" dirty="0" smtClean="0">
                          <a:solidFill>
                            <a:schemeClr val="tx1"/>
                          </a:solidFill>
                          <a:latin typeface="MS UI Gothic" pitchFamily="50" charset="-128"/>
                          <a:ea typeface="MS UI Gothic" pitchFamily="50" charset="-128"/>
                          <a:cs typeface="+mn-cs"/>
                        </a:rPr>
                        <a:t>医療総合診療料</a:t>
                      </a:r>
                      <a:r>
                        <a:rPr kumimoji="1" lang="ja-JP" altLang="en-US" sz="1400" baseline="0" dirty="0" smtClean="0">
                          <a:solidFill>
                            <a:schemeClr val="tx1"/>
                          </a:solidFill>
                          <a:latin typeface="MS UI Gothic" pitchFamily="50" charset="-128"/>
                          <a:ea typeface="MS UI Gothic" pitchFamily="50" charset="-128"/>
                          <a:cs typeface="+mn-cs"/>
                        </a:rPr>
                        <a:t>（１日につき）</a:t>
                      </a:r>
                      <a:endParaRPr kumimoji="1" lang="en-US" altLang="ja-JP" sz="1700"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chemeClr val="tx1"/>
                        </a:solidFill>
                        <a:latin typeface="MS UI Gothic" pitchFamily="50" charset="-128"/>
                        <a:ea typeface="MS UI Gothic" pitchFamily="50" charset="-128"/>
                        <a:cs typeface="+mn-cs"/>
                      </a:endParaRPr>
                    </a:p>
                    <a:p>
                      <a:endParaRPr kumimoji="1" lang="en-US" altLang="ja-JP" sz="1700" b="1" baseline="0" dirty="0" smtClean="0">
                        <a:solidFill>
                          <a:srgbClr val="FF0000"/>
                        </a:solidFill>
                        <a:latin typeface="MS UI Gothic" pitchFamily="50" charset="-128"/>
                        <a:ea typeface="MS UI Gothic" pitchFamily="50" charset="-128"/>
                        <a:cs typeface="+mn-cs"/>
                      </a:endParaRPr>
                    </a:p>
                    <a:p>
                      <a:r>
                        <a:rPr kumimoji="1" lang="ja-JP" altLang="en-US" sz="1700" baseline="0" dirty="0" smtClean="0">
                          <a:solidFill>
                            <a:schemeClr val="tx1"/>
                          </a:solidFill>
                          <a:latin typeface="MS UI Gothic" pitchFamily="50" charset="-128"/>
                          <a:ea typeface="MS UI Gothic" pitchFamily="50" charset="-128"/>
                          <a:cs typeface="+mn-cs"/>
                        </a:rPr>
                        <a:t>●在支診・在支病</a:t>
                      </a:r>
                    </a:p>
                    <a:p>
                      <a:pPr marL="450850" indent="0"/>
                      <a:r>
                        <a:rPr kumimoji="1" lang="ja-JP" altLang="en-US" sz="1700" baseline="0" dirty="0" smtClean="0">
                          <a:solidFill>
                            <a:schemeClr val="tx1"/>
                          </a:solidFill>
                          <a:latin typeface="MS UI Gothic" pitchFamily="50" charset="-128"/>
                          <a:ea typeface="MS UI Gothic" pitchFamily="50" charset="-128"/>
                          <a:cs typeface="+mn-cs"/>
                        </a:rPr>
                        <a:t>イ　処方せんを交付する場合</a:t>
                      </a:r>
                      <a:endParaRPr kumimoji="1" lang="en-US" altLang="ja-JP" sz="1700" baseline="0" dirty="0" smtClean="0">
                        <a:solidFill>
                          <a:schemeClr val="tx1"/>
                        </a:solidFill>
                        <a:latin typeface="MS UI Gothic" pitchFamily="50" charset="-128"/>
                        <a:ea typeface="MS UI Gothic" pitchFamily="50" charset="-128"/>
                        <a:cs typeface="+mn-cs"/>
                      </a:endParaRPr>
                    </a:p>
                    <a:p>
                      <a:pPr marL="2505075" indent="0"/>
                      <a:r>
                        <a:rPr kumimoji="1" lang="ja-JP" altLang="en-US" sz="1700" baseline="0" dirty="0" smtClean="0">
                          <a:solidFill>
                            <a:schemeClr val="tx1"/>
                          </a:solidFill>
                          <a:latin typeface="MS UI Gothic" pitchFamily="50" charset="-128"/>
                          <a:ea typeface="MS UI Gothic" pitchFamily="50" charset="-128"/>
                          <a:cs typeface="+mn-cs"/>
                        </a:rPr>
                        <a:t>１</a:t>
                      </a:r>
                      <a:r>
                        <a:rPr kumimoji="1" lang="en-US" altLang="ja-JP" sz="1700" baseline="0" dirty="0" smtClean="0">
                          <a:solidFill>
                            <a:schemeClr val="tx1"/>
                          </a:solidFill>
                          <a:latin typeface="MS UI Gothic" pitchFamily="50" charset="-128"/>
                          <a:ea typeface="MS UI Gothic" pitchFamily="50" charset="-128"/>
                          <a:cs typeface="+mn-cs"/>
                        </a:rPr>
                        <a:t>,</a:t>
                      </a:r>
                      <a:r>
                        <a:rPr kumimoji="1" lang="ja-JP" altLang="en-US" sz="1700" baseline="0" dirty="0" smtClean="0">
                          <a:solidFill>
                            <a:schemeClr val="tx1"/>
                          </a:solidFill>
                          <a:latin typeface="MS UI Gothic" pitchFamily="50" charset="-128"/>
                          <a:ea typeface="MS UI Gothic" pitchFamily="50" charset="-128"/>
                          <a:cs typeface="+mn-cs"/>
                        </a:rPr>
                        <a:t>４９５点</a:t>
                      </a:r>
                    </a:p>
                    <a:p>
                      <a:pPr marL="450850" indent="0"/>
                      <a:r>
                        <a:rPr kumimoji="1" lang="ja-JP" altLang="en-US" sz="1700" baseline="0" dirty="0" smtClean="0">
                          <a:solidFill>
                            <a:schemeClr val="tx1"/>
                          </a:solidFill>
                          <a:latin typeface="MS UI Gothic" pitchFamily="50" charset="-128"/>
                          <a:ea typeface="MS UI Gothic" pitchFamily="50" charset="-128"/>
                          <a:cs typeface="+mn-cs"/>
                        </a:rPr>
                        <a:t>ロ　処方せんを交付しない場合</a:t>
                      </a:r>
                      <a:endParaRPr kumimoji="1" lang="en-US" altLang="ja-JP" sz="1700" baseline="0" dirty="0" smtClean="0">
                        <a:solidFill>
                          <a:schemeClr val="tx1"/>
                        </a:solidFill>
                        <a:latin typeface="MS UI Gothic" pitchFamily="50" charset="-128"/>
                        <a:ea typeface="MS UI Gothic" pitchFamily="50" charset="-128"/>
                        <a:cs typeface="+mn-cs"/>
                      </a:endParaRPr>
                    </a:p>
                    <a:p>
                      <a:pPr marL="2505075" indent="0"/>
                      <a:r>
                        <a:rPr kumimoji="1" lang="ja-JP" altLang="en-US" sz="1700" baseline="0" dirty="0" smtClean="0">
                          <a:solidFill>
                            <a:schemeClr val="tx1"/>
                          </a:solidFill>
                          <a:latin typeface="MS UI Gothic" pitchFamily="50" charset="-128"/>
                          <a:ea typeface="MS UI Gothic" pitchFamily="50" charset="-128"/>
                          <a:cs typeface="+mn-cs"/>
                        </a:rPr>
                        <a:t>１</a:t>
                      </a:r>
                      <a:r>
                        <a:rPr kumimoji="1" lang="en-US" altLang="ja-JP" sz="1700" baseline="0" dirty="0" smtClean="0">
                          <a:solidFill>
                            <a:schemeClr val="tx1"/>
                          </a:solidFill>
                          <a:latin typeface="MS UI Gothic" pitchFamily="50" charset="-128"/>
                          <a:ea typeface="MS UI Gothic" pitchFamily="50" charset="-128"/>
                          <a:cs typeface="+mn-cs"/>
                        </a:rPr>
                        <a:t>,</a:t>
                      </a:r>
                      <a:r>
                        <a:rPr kumimoji="1" lang="ja-JP" altLang="en-US" sz="1700" baseline="0" dirty="0" smtClean="0">
                          <a:solidFill>
                            <a:schemeClr val="tx1"/>
                          </a:solidFill>
                          <a:latin typeface="MS UI Gothic" pitchFamily="50" charset="-128"/>
                          <a:ea typeface="MS UI Gothic" pitchFamily="50" charset="-128"/>
                          <a:cs typeface="+mn-cs"/>
                        </a:rPr>
                        <a:t>６８５点</a:t>
                      </a:r>
                      <a:endParaRPr kumimoji="1" lang="en-US" altLang="ja-JP" sz="1700" b="1" baseline="0" dirty="0" smtClean="0">
                        <a:solidFill>
                          <a:srgbClr val="FF0000"/>
                        </a:solidFill>
                        <a:latin typeface="MS UI Gothic" pitchFamily="50" charset="-128"/>
                        <a:ea typeface="MS UI Gothic" pitchFamily="50" charset="-128"/>
                        <a:cs typeface="+mn-cs"/>
                      </a:endParaRPr>
                    </a:p>
                  </a:txBody>
                  <a:tcPr>
                    <a:solidFill>
                      <a:schemeClr val="accent3">
                        <a:lumMod val="20000"/>
                        <a:lumOff val="80000"/>
                      </a:schemeClr>
                    </a:solidFill>
                  </a:tcPr>
                </a:tc>
              </a:tr>
            </a:tbl>
          </a:graphicData>
        </a:graphic>
      </p:graphicFrame>
      <p:sp>
        <p:nvSpPr>
          <p:cNvPr id="7" name="コンテンツ プレースホルダ 5"/>
          <p:cNvSpPr txBox="1">
            <a:spLocks/>
          </p:cNvSpPr>
          <p:nvPr/>
        </p:nvSpPr>
        <p:spPr>
          <a:xfrm>
            <a:off x="467544" y="411718"/>
            <a:ext cx="8208912" cy="1001057"/>
          </a:xfrm>
          <a:prstGeom prst="rect">
            <a:avLst/>
          </a:prstGeom>
          <a:solidFill>
            <a:srgbClr val="FFFFCC"/>
          </a:solidFill>
          <a:effectLst>
            <a:innerShdw blurRad="63500" dist="50800" dir="13500000">
              <a:prstClr val="black">
                <a:alpha val="50000"/>
              </a:prstClr>
            </a:innerShdw>
          </a:effectLst>
        </p:spPr>
        <p:txBody>
          <a:bodyPr anchor="ctr"/>
          <a:lstStyle/>
          <a:p>
            <a:pPr marL="177800" indent="-177800">
              <a:defRPr/>
            </a:pPr>
            <a:r>
              <a:rPr kumimoji="0" lang="en-US" altLang="ja-JP" sz="2400">
                <a:solidFill>
                  <a:srgbClr val="000000"/>
                </a:solidFill>
                <a:latin typeface="MS UI Gothic" pitchFamily="50" charset="-128"/>
                <a:ea typeface="MS UI Gothic" pitchFamily="50" charset="-128"/>
              </a:rPr>
              <a:t>(6) </a:t>
            </a:r>
            <a:r>
              <a:rPr kumimoji="0" lang="ja-JP" altLang="en-US" sz="2400">
                <a:solidFill>
                  <a:srgbClr val="000000"/>
                </a:solidFill>
                <a:latin typeface="MS UI Gothic" pitchFamily="50" charset="-128"/>
                <a:ea typeface="MS UI Gothic" pitchFamily="50" charset="-128"/>
              </a:rPr>
              <a:t>機能を強化した在支診・在支病の評価と併せて、</a:t>
            </a:r>
            <a:r>
              <a:rPr kumimoji="0" lang="ja-JP" altLang="en-US" sz="2400">
                <a:solidFill>
                  <a:srgbClr val="0070C0"/>
                </a:solidFill>
                <a:latin typeface="MS UI Gothic" pitchFamily="50" charset="-128"/>
                <a:ea typeface="MS UI Gothic" pitchFamily="50" charset="-128"/>
              </a:rPr>
              <a:t>在宅末期医療総合診療料の引き上げを行うとともに、名称の変更</a:t>
            </a:r>
            <a:r>
              <a:rPr kumimoji="0" lang="ja-JP" altLang="en-US" sz="2400">
                <a:solidFill>
                  <a:srgbClr val="000000"/>
                </a:solidFill>
                <a:latin typeface="MS UI Gothic" pitchFamily="50" charset="-128"/>
                <a:ea typeface="MS UI Gothic" pitchFamily="50" charset="-128"/>
              </a:rPr>
              <a:t>を行う。</a:t>
            </a:r>
            <a:endParaRPr kumimoji="0" lang="ja-JP" altLang="en-US" sz="2400" b="1">
              <a:solidFill>
                <a:srgbClr val="FF0000"/>
              </a:solidFill>
              <a:latin typeface="MS UI Gothic" pitchFamily="50" charset="-128"/>
              <a:ea typeface="MS UI Gothic" pitchFamily="50" charset="-128"/>
            </a:endParaRPr>
          </a:p>
        </p:txBody>
      </p:sp>
      <p:sp>
        <p:nvSpPr>
          <p:cNvPr id="164869"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D137983B-8159-49DC-8A66-4B6E9524A0B0}" type="slidenum">
              <a:rPr lang="en-US" altLang="ja-JP" sz="1400">
                <a:solidFill>
                  <a:srgbClr val="000000"/>
                </a:solidFill>
              </a:rPr>
              <a:pPr algn="r"/>
              <a:t>88</a:t>
            </a:fld>
            <a:endParaRPr lang="en-US" altLang="ja-JP" sz="1400">
              <a:solidFill>
                <a:srgbClr val="000000"/>
              </a:solidFill>
            </a:endParaRPr>
          </a:p>
        </p:txBody>
      </p:sp>
    </p:spTree>
    <p:extLst>
      <p:ext uri="{BB962C8B-B14F-4D97-AF65-F5344CB8AC3E}">
        <p14:creationId xmlns:p14="http://schemas.microsoft.com/office/powerpoint/2010/main" xmlns="" val="31263745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ctrTitle" idx="4294967295"/>
          </p:nvPr>
        </p:nvSpPr>
        <p:spPr>
          <a:xfrm>
            <a:off x="684213" y="115888"/>
            <a:ext cx="7772400" cy="647700"/>
          </a:xfrm>
        </p:spPr>
        <p:txBody>
          <a:bodyPr/>
          <a:lstStyle/>
          <a:p>
            <a:r>
              <a:rPr lang="ja-JP" altLang="en-US" sz="2800" smtClean="0">
                <a:ea typeface="HG創英角ｺﾞｼｯｸUB" pitchFamily="49" charset="-128"/>
              </a:rPr>
              <a:t>８．外来リハビリテーションの評価</a:t>
            </a:r>
          </a:p>
        </p:txBody>
      </p:sp>
      <p:sp>
        <p:nvSpPr>
          <p:cNvPr id="165890"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65891" name="Rectangle 4"/>
          <p:cNvSpPr>
            <a:spLocks noGrp="1" noChangeArrowheads="1"/>
          </p:cNvSpPr>
          <p:nvPr>
            <p:ph type="subTitle" idx="4294967295"/>
          </p:nvPr>
        </p:nvSpPr>
        <p:spPr>
          <a:xfrm>
            <a:off x="250825" y="1989138"/>
            <a:ext cx="8640763" cy="4392612"/>
          </a:xfrm>
          <a:solidFill>
            <a:srgbClr val="CCFFCC"/>
          </a:solidFill>
          <a:ln>
            <a:solidFill>
              <a:schemeClr val="tx1"/>
            </a:solidFill>
          </a:ln>
        </p:spPr>
        <p:txBody>
          <a:bodyPr/>
          <a:lstStyle/>
          <a:p>
            <a:pPr marL="0" indent="0" fontAlgn="t">
              <a:lnSpc>
                <a:spcPct val="80000"/>
              </a:lnSpc>
              <a:spcBef>
                <a:spcPct val="0"/>
              </a:spcBef>
              <a:buFontTx/>
              <a:buNone/>
            </a:pPr>
            <a:r>
              <a:rPr lang="en-US" altLang="ja-JP" sz="1800" smtClean="0">
                <a:latin typeface="ＭＳ Ｐゴシック" charset="-128"/>
              </a:rPr>
              <a:t>《</a:t>
            </a:r>
            <a:r>
              <a:rPr lang="ja-JP" altLang="en-US" sz="1800" smtClean="0">
                <a:latin typeface="ＭＳ Ｐゴシック" charset="-128"/>
              </a:rPr>
              <a:t>改定内容</a:t>
            </a:r>
            <a:r>
              <a:rPr lang="en-US" altLang="ja-JP" sz="1800" smtClean="0">
                <a:latin typeface="ＭＳ Ｐゴシック" charset="-128"/>
              </a:rPr>
              <a:t>》</a:t>
            </a:r>
          </a:p>
          <a:p>
            <a:pPr marL="0" indent="0" fontAlgn="t">
              <a:lnSpc>
                <a:spcPct val="90000"/>
              </a:lnSpc>
              <a:spcBef>
                <a:spcPct val="0"/>
              </a:spcBef>
              <a:buFontTx/>
              <a:buNone/>
            </a:pPr>
            <a:r>
              <a:rPr lang="en-US" altLang="ja-JP" sz="1800" smtClean="0">
                <a:latin typeface="ＭＳ Ｐゴシック" charset="-128"/>
              </a:rPr>
              <a:t>   </a:t>
            </a:r>
            <a:r>
              <a:rPr lang="ja-JP" altLang="en-US" sz="1600" smtClean="0">
                <a:latin typeface="ＭＳ Ｐゴシック" charset="-128"/>
              </a:rPr>
              <a:t>１週間に２回以上又は１週間に１回以上のリハビリテーションを実施しているが、必ずしも毎回医師の診察を必要としない患者について、リハビリテーションの包括的な指示に対する評価を新設</a:t>
            </a:r>
          </a:p>
          <a:p>
            <a:pPr marL="0" indent="0" fontAlgn="t">
              <a:lnSpc>
                <a:spcPct val="95000"/>
              </a:lnSpc>
              <a:spcBef>
                <a:spcPct val="0"/>
              </a:spcBef>
              <a:buFontTx/>
              <a:buNone/>
            </a:pPr>
            <a:r>
              <a:rPr lang="ja-JP" altLang="en-US" sz="1800" smtClean="0">
                <a:latin typeface="ＭＳ Ｐゴシック" charset="-128"/>
              </a:rPr>
              <a:t>　外来リハビリテーション診察料１：　</a:t>
            </a:r>
            <a:r>
              <a:rPr lang="ja-JP" altLang="en-US" sz="1800" smtClean="0">
                <a:solidFill>
                  <a:srgbClr val="0000FF"/>
                </a:solidFill>
                <a:latin typeface="ＭＳ Ｐゴシック" charset="-128"/>
              </a:rPr>
              <a:t>６９</a:t>
            </a:r>
            <a:r>
              <a:rPr lang="ja-JP" altLang="en-US" sz="1800" smtClean="0">
                <a:latin typeface="ＭＳ Ｐゴシック" charset="-128"/>
              </a:rPr>
              <a:t>点（　７日につき）</a:t>
            </a:r>
            <a:r>
              <a:rPr lang="ja-JP" altLang="en-US" sz="1800" smtClean="0">
                <a:solidFill>
                  <a:srgbClr val="FF0000"/>
                </a:solidFill>
                <a:latin typeface="ＭＳ Ｐゴシック" charset="-128"/>
              </a:rPr>
              <a:t>（新設）</a:t>
            </a:r>
          </a:p>
          <a:p>
            <a:pPr marL="0" indent="0" fontAlgn="t">
              <a:lnSpc>
                <a:spcPct val="95000"/>
              </a:lnSpc>
              <a:spcBef>
                <a:spcPct val="0"/>
              </a:spcBef>
              <a:buFontTx/>
              <a:buNone/>
            </a:pPr>
            <a:r>
              <a:rPr lang="ja-JP" altLang="en-US" sz="1800" smtClean="0">
                <a:solidFill>
                  <a:srgbClr val="FF0000"/>
                </a:solidFill>
                <a:latin typeface="ＭＳ Ｐゴシック" charset="-128"/>
              </a:rPr>
              <a:t>　</a:t>
            </a:r>
            <a:r>
              <a:rPr lang="ja-JP" altLang="en-US" sz="1800" smtClean="0">
                <a:latin typeface="ＭＳ Ｐゴシック" charset="-128"/>
              </a:rPr>
              <a:t>外来リハビリテーション診察料２：</a:t>
            </a:r>
            <a:r>
              <a:rPr lang="ja-JP" altLang="en-US" sz="1800" smtClean="0">
                <a:solidFill>
                  <a:srgbClr val="0000FF"/>
                </a:solidFill>
                <a:latin typeface="ＭＳ Ｐゴシック" charset="-128"/>
              </a:rPr>
              <a:t>１０４</a:t>
            </a:r>
            <a:r>
              <a:rPr lang="ja-JP" altLang="en-US" sz="1800" smtClean="0">
                <a:latin typeface="ＭＳ Ｐゴシック" charset="-128"/>
              </a:rPr>
              <a:t>点（１４日につき）</a:t>
            </a:r>
            <a:r>
              <a:rPr lang="ja-JP" altLang="en-US" sz="1800" smtClean="0">
                <a:solidFill>
                  <a:srgbClr val="FF0000"/>
                </a:solidFill>
                <a:latin typeface="ＭＳ Ｐゴシック" charset="-128"/>
              </a:rPr>
              <a:t>（新設）</a:t>
            </a:r>
          </a:p>
          <a:p>
            <a:pPr marL="0" indent="0" fontAlgn="t">
              <a:lnSpc>
                <a:spcPct val="95000"/>
              </a:lnSpc>
              <a:spcBef>
                <a:spcPct val="0"/>
              </a:spcBef>
              <a:buFontTx/>
              <a:buNone/>
            </a:pPr>
            <a:r>
              <a:rPr lang="ja-JP" altLang="en-US" sz="1600" smtClean="0">
                <a:latin typeface="ＭＳ Ｐゴシック" charset="-128"/>
              </a:rPr>
              <a:t>［算定要件］</a:t>
            </a:r>
          </a:p>
          <a:p>
            <a:pPr marL="0" indent="0" fontAlgn="t">
              <a:lnSpc>
                <a:spcPct val="95000"/>
              </a:lnSpc>
              <a:spcBef>
                <a:spcPct val="0"/>
              </a:spcBef>
              <a:buFontTx/>
              <a:buNone/>
            </a:pPr>
            <a:r>
              <a:rPr lang="ja-JP" altLang="en-US" sz="1600" smtClean="0">
                <a:latin typeface="ＭＳ Ｐゴシック" charset="-128"/>
              </a:rPr>
              <a:t>　①　リハビリテーション実施計画において、１（２）週間に２日以上疾患別リハビリテーションを実施</a:t>
            </a:r>
          </a:p>
          <a:p>
            <a:pPr marL="0" indent="0" fontAlgn="t">
              <a:lnSpc>
                <a:spcPct val="95000"/>
              </a:lnSpc>
              <a:spcBef>
                <a:spcPct val="0"/>
              </a:spcBef>
              <a:buFontTx/>
              <a:buNone/>
            </a:pPr>
            <a:r>
              <a:rPr lang="ja-JP" altLang="en-US" sz="1600" smtClean="0">
                <a:latin typeface="ＭＳ Ｐゴシック" charset="-128"/>
              </a:rPr>
              <a:t>     することとしている外来患者に対し、包括的にリハビリテーションの指示が行われた場合に算定</a:t>
            </a:r>
          </a:p>
          <a:p>
            <a:pPr marL="0" indent="0" fontAlgn="t">
              <a:lnSpc>
                <a:spcPct val="95000"/>
              </a:lnSpc>
              <a:spcBef>
                <a:spcPct val="0"/>
              </a:spcBef>
              <a:buFontTx/>
              <a:buNone/>
            </a:pPr>
            <a:r>
              <a:rPr lang="ja-JP" altLang="en-US" sz="1600" smtClean="0">
                <a:latin typeface="ＭＳ Ｐゴシック" charset="-128"/>
              </a:rPr>
              <a:t>     する</a:t>
            </a:r>
          </a:p>
          <a:p>
            <a:pPr marL="0" indent="0" fontAlgn="t">
              <a:lnSpc>
                <a:spcPct val="95000"/>
              </a:lnSpc>
              <a:spcBef>
                <a:spcPct val="0"/>
              </a:spcBef>
              <a:buFontTx/>
              <a:buNone/>
            </a:pPr>
            <a:r>
              <a:rPr lang="ja-JP" altLang="en-US" sz="1600" smtClean="0">
                <a:latin typeface="ＭＳ Ｐゴシック" charset="-128"/>
              </a:rPr>
              <a:t>　②　算定日から７（１４）日間は医師による診察を行わない日であってもリハビリテーションを実施し</a:t>
            </a:r>
          </a:p>
          <a:p>
            <a:pPr marL="0" indent="0" fontAlgn="t">
              <a:lnSpc>
                <a:spcPct val="95000"/>
              </a:lnSpc>
              <a:spcBef>
                <a:spcPct val="0"/>
              </a:spcBef>
              <a:buFontTx/>
              <a:buNone/>
            </a:pPr>
            <a:r>
              <a:rPr lang="ja-JP" altLang="en-US" sz="1600" smtClean="0">
                <a:latin typeface="ＭＳ Ｐゴシック" charset="-128"/>
              </a:rPr>
              <a:t>     てよい</a:t>
            </a:r>
          </a:p>
          <a:p>
            <a:pPr marL="0" indent="0" fontAlgn="t">
              <a:lnSpc>
                <a:spcPct val="95000"/>
              </a:lnSpc>
              <a:spcBef>
                <a:spcPct val="0"/>
              </a:spcBef>
              <a:buFontTx/>
              <a:buNone/>
            </a:pPr>
            <a:r>
              <a:rPr lang="ja-JP" altLang="en-US" sz="1600" smtClean="0">
                <a:latin typeface="ＭＳ Ｐゴシック" charset="-128"/>
              </a:rPr>
              <a:t>　③　算定日から７（１４）日間はリハビリテーションを実施した日について、初・再診料、外来診療料</a:t>
            </a:r>
          </a:p>
          <a:p>
            <a:pPr marL="0" indent="0" fontAlgn="t">
              <a:lnSpc>
                <a:spcPct val="95000"/>
              </a:lnSpc>
              <a:spcBef>
                <a:spcPct val="0"/>
              </a:spcBef>
              <a:buFontTx/>
              <a:buNone/>
            </a:pPr>
            <a:r>
              <a:rPr lang="ja-JP" altLang="en-US" sz="1600" smtClean="0">
                <a:latin typeface="ＭＳ Ｐゴシック" charset="-128"/>
              </a:rPr>
              <a:t>     を算定しない</a:t>
            </a:r>
          </a:p>
          <a:p>
            <a:pPr marL="0" indent="0" fontAlgn="t">
              <a:lnSpc>
                <a:spcPct val="95000"/>
              </a:lnSpc>
              <a:spcBef>
                <a:spcPct val="0"/>
              </a:spcBef>
              <a:buFontTx/>
              <a:buNone/>
            </a:pPr>
            <a:r>
              <a:rPr lang="ja-JP" altLang="en-US" sz="1600" smtClean="0">
                <a:latin typeface="ＭＳ Ｐゴシック" charset="-128"/>
              </a:rPr>
              <a:t>［施設基準］</a:t>
            </a:r>
          </a:p>
          <a:p>
            <a:pPr marL="0" indent="0" fontAlgn="t">
              <a:lnSpc>
                <a:spcPct val="95000"/>
              </a:lnSpc>
              <a:spcBef>
                <a:spcPct val="0"/>
              </a:spcBef>
              <a:buFontTx/>
              <a:buNone/>
            </a:pPr>
            <a:r>
              <a:rPr lang="ja-JP" altLang="en-US" sz="1600" smtClean="0">
                <a:latin typeface="ＭＳ Ｐゴシック" charset="-128"/>
              </a:rPr>
              <a:t>　①　毎回のリハビリテーションにあたり、リハビリテーションスタッフが十分な観察を行い、必要時に</a:t>
            </a:r>
          </a:p>
          <a:p>
            <a:pPr marL="0" indent="0" fontAlgn="t">
              <a:lnSpc>
                <a:spcPct val="95000"/>
              </a:lnSpc>
              <a:spcBef>
                <a:spcPct val="0"/>
              </a:spcBef>
              <a:buFontTx/>
              <a:buNone/>
            </a:pPr>
            <a:r>
              <a:rPr lang="ja-JP" altLang="en-US" sz="1600" smtClean="0">
                <a:latin typeface="ＭＳ Ｐゴシック" charset="-128"/>
              </a:rPr>
              <a:t>      医師の診察が可能な体制をとっていること</a:t>
            </a:r>
          </a:p>
          <a:p>
            <a:pPr marL="0" indent="0" fontAlgn="t">
              <a:lnSpc>
                <a:spcPct val="95000"/>
              </a:lnSpc>
              <a:spcBef>
                <a:spcPct val="0"/>
              </a:spcBef>
              <a:buFontTx/>
              <a:buNone/>
            </a:pPr>
            <a:r>
              <a:rPr lang="ja-JP" altLang="en-US" sz="1600" smtClean="0">
                <a:latin typeface="ＭＳ Ｐゴシック" charset="-128"/>
              </a:rPr>
              <a:t>　②　毎回のリハビリテーション後にカンファレンス等で医師がリハビリテーションの効果や進捗状況</a:t>
            </a:r>
          </a:p>
          <a:p>
            <a:pPr marL="0" indent="0" fontAlgn="t">
              <a:lnSpc>
                <a:spcPct val="95000"/>
              </a:lnSpc>
              <a:spcBef>
                <a:spcPct val="0"/>
              </a:spcBef>
              <a:buFontTx/>
              <a:buNone/>
            </a:pPr>
            <a:r>
              <a:rPr lang="ja-JP" altLang="en-US" sz="1600" smtClean="0">
                <a:latin typeface="ＭＳ Ｐゴシック" charset="-128"/>
              </a:rPr>
              <a:t>      を確認していること</a:t>
            </a:r>
          </a:p>
        </p:txBody>
      </p:sp>
      <p:sp>
        <p:nvSpPr>
          <p:cNvPr id="165892" name="Rectangle 5"/>
          <p:cNvSpPr>
            <a:spLocks noChangeArrowheads="1"/>
          </p:cNvSpPr>
          <p:nvPr/>
        </p:nvSpPr>
        <p:spPr bwMode="auto">
          <a:xfrm>
            <a:off x="250825" y="692150"/>
            <a:ext cx="8642350" cy="1223963"/>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pPr>
              <a:lnSpc>
                <a:spcPct val="90000"/>
              </a:lnSpc>
            </a:pPr>
            <a:r>
              <a:rPr lang="ja-JP" altLang="en-US" sz="2000">
                <a:solidFill>
                  <a:srgbClr val="000000"/>
                </a:solidFill>
                <a:latin typeface="ＭＳ Ｐゴシック" charset="-128"/>
              </a:rPr>
              <a:t>○　外来でのリハビリテーションにおいて、現在は毎回医師の診察が必要となっ</a:t>
            </a:r>
          </a:p>
          <a:p>
            <a:pPr>
              <a:lnSpc>
                <a:spcPct val="90000"/>
              </a:lnSpc>
            </a:pPr>
            <a:r>
              <a:rPr lang="ja-JP" altLang="en-US" sz="2000">
                <a:solidFill>
                  <a:srgbClr val="000000"/>
                </a:solidFill>
                <a:latin typeface="ＭＳ Ｐゴシック" charset="-128"/>
              </a:rPr>
              <a:t>   ているが、状態が安定している場合等、医学的に毎回医師の診察を必要とし</a:t>
            </a:r>
          </a:p>
          <a:p>
            <a:pPr>
              <a:lnSpc>
                <a:spcPct val="90000"/>
              </a:lnSpc>
            </a:pPr>
            <a:r>
              <a:rPr lang="ja-JP" altLang="en-US" sz="2000">
                <a:solidFill>
                  <a:srgbClr val="000000"/>
                </a:solidFill>
                <a:latin typeface="ＭＳ Ｐゴシック" charset="-128"/>
              </a:rPr>
              <a:t>   ない患者が含まれているため、医師の包括的な指示の下にリハビリテーショ</a:t>
            </a:r>
          </a:p>
          <a:p>
            <a:pPr>
              <a:lnSpc>
                <a:spcPct val="90000"/>
              </a:lnSpc>
            </a:pPr>
            <a:r>
              <a:rPr lang="ja-JP" altLang="en-US" sz="2000">
                <a:solidFill>
                  <a:srgbClr val="000000"/>
                </a:solidFill>
                <a:latin typeface="ＭＳ Ｐゴシック" charset="-128"/>
              </a:rPr>
              <a:t>   ンを提供できるよう、評価体系を見直す。　　　　　　　　　　　　　　　　　</a:t>
            </a:r>
            <a:endParaRPr lang="ja-JP" altLang="en-US" sz="1600">
              <a:solidFill>
                <a:srgbClr val="000000"/>
              </a:solidFill>
              <a:latin typeface="ＭＳ Ｐゴシック" charset="-128"/>
            </a:endParaRPr>
          </a:p>
        </p:txBody>
      </p:sp>
      <p:sp>
        <p:nvSpPr>
          <p:cNvPr id="165893" name="AutoShape 7"/>
          <p:cNvSpPr>
            <a:spLocks noChangeArrowheads="1"/>
          </p:cNvSpPr>
          <p:nvPr/>
        </p:nvSpPr>
        <p:spPr bwMode="auto">
          <a:xfrm>
            <a:off x="3419475" y="5157788"/>
            <a:ext cx="360363" cy="576262"/>
          </a:xfrm>
          <a:prstGeom prst="rightArrow">
            <a:avLst>
              <a:gd name="adj1" fmla="val 50000"/>
              <a:gd name="adj2" fmla="val 25000"/>
            </a:avLst>
          </a:prstGeom>
          <a:noFill/>
          <a:ln w="9525">
            <a:noFill/>
            <a:miter lim="800000"/>
            <a:headEnd/>
            <a:tailEnd/>
          </a:ln>
        </p:spPr>
        <p:txBody>
          <a:bodyPr wrap="none" anchor="ctr"/>
          <a:lstStyle/>
          <a:p>
            <a:pPr>
              <a:spcBef>
                <a:spcPct val="20000"/>
              </a:spcBef>
            </a:pPr>
            <a:endParaRPr lang="ja-JP" altLang="en-US">
              <a:solidFill>
                <a:srgbClr val="000000"/>
              </a:solidFill>
            </a:endParaRPr>
          </a:p>
        </p:txBody>
      </p:sp>
      <p:sp>
        <p:nvSpPr>
          <p:cNvPr id="165894"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26EA8A74-55FC-43EA-BAE3-A072EFC42649}" type="slidenum">
              <a:rPr lang="en-US" altLang="ja-JP" sz="1400">
                <a:solidFill>
                  <a:srgbClr val="000000"/>
                </a:solidFill>
              </a:rPr>
              <a:pPr algn="r"/>
              <a:t>89</a:t>
            </a:fld>
            <a:endParaRPr lang="en-US" altLang="ja-JP" sz="1400">
              <a:solidFill>
                <a:srgbClr val="000000"/>
              </a:solidFill>
            </a:endParaRPr>
          </a:p>
        </p:txBody>
      </p:sp>
    </p:spTree>
    <p:extLst>
      <p:ext uri="{BB962C8B-B14F-4D97-AF65-F5344CB8AC3E}">
        <p14:creationId xmlns:p14="http://schemas.microsoft.com/office/powerpoint/2010/main" xmlns="" val="2387262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224" name="Group 48"/>
          <p:cNvGraphicFramePr>
            <a:graphicFrameLocks noGrp="1"/>
          </p:cNvGraphicFramePr>
          <p:nvPr/>
        </p:nvGraphicFramePr>
        <p:xfrm>
          <a:off x="466725" y="1412875"/>
          <a:ext cx="8137525" cy="3120390"/>
        </p:xfrm>
        <a:graphic>
          <a:graphicData uri="http://schemas.openxmlformats.org/drawingml/2006/table">
            <a:tbl>
              <a:tblPr/>
              <a:tblGrid>
                <a:gridCol w="504825"/>
                <a:gridCol w="847725"/>
                <a:gridCol w="884238"/>
                <a:gridCol w="2876550"/>
                <a:gridCol w="3024187"/>
              </a:tblGrid>
              <a:tr h="352425">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400" b="1" i="0" u="none" strike="noStrike" cap="none" normalizeH="0" baseline="0" smtClean="0">
                        <a:ln>
                          <a:noFill/>
                        </a:ln>
                        <a:solidFill>
                          <a:schemeClr val="tx1"/>
                        </a:solidFill>
                        <a:effectLst/>
                        <a:latin typeface="Arial" charset="0"/>
                        <a:ea typeface="ＭＳ Ｐゴシック" charset="-128"/>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Arial" charset="0"/>
                          <a:ea typeface="ＭＳ Ｐゴシック" charset="-128"/>
                        </a:rPr>
                        <a:t>平成２２年度</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Arial" charset="0"/>
                          <a:ea typeface="ＭＳ Ｐゴシック" charset="-128"/>
                        </a:rPr>
                        <a:t>平成２４年度</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charset="0"/>
                          <a:ea typeface="ＭＳ Ｐゴシック" charset="-128"/>
                        </a:rPr>
                        <a:t>全体</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charset="-128"/>
                        </a:rPr>
                        <a:t>＋０．１９％</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charset="-128"/>
                        </a:rPr>
                        <a:t>＋０．００４％</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rowSpan="5">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charset="-128"/>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charset="-128"/>
                        </a:rPr>
                        <a:t>診療報酬本体</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charset="-128"/>
                        </a:rPr>
                        <a:t>　＋１．５５％　　</a:t>
                      </a:r>
                      <a:r>
                        <a:rPr kumimoji="1" lang="en-US" altLang="ja-JP" sz="1600" b="0" i="0" u="none" strike="noStrike" cap="none" normalizeH="0" baseline="0" smtClean="0">
                          <a:ln>
                            <a:noFill/>
                          </a:ln>
                          <a:solidFill>
                            <a:srgbClr val="000000"/>
                          </a:solidFill>
                          <a:effectLst/>
                          <a:latin typeface="Arial" charset="0"/>
                          <a:ea typeface="ＭＳ Ｐゴシック" charset="-128"/>
                        </a:rPr>
                        <a:t>5,700</a:t>
                      </a:r>
                      <a:r>
                        <a:rPr kumimoji="1" lang="ja-JP" altLang="en-US" sz="1600" b="0" i="0" u="none" strike="noStrike" cap="none" normalizeH="0" baseline="0" smtClean="0">
                          <a:ln>
                            <a:noFill/>
                          </a:ln>
                          <a:solidFill>
                            <a:srgbClr val="000000"/>
                          </a:solidFill>
                          <a:effectLst/>
                          <a:latin typeface="Arial" charset="0"/>
                          <a:ea typeface="ＭＳ Ｐゴシック" charset="-128"/>
                        </a:rPr>
                        <a:t>億円</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charset="-128"/>
                        </a:rPr>
                        <a:t>　＋１．３７９％　　</a:t>
                      </a:r>
                      <a:r>
                        <a:rPr kumimoji="1" lang="en-US" altLang="ja-JP" sz="1600" b="0" i="0" u="none" strike="noStrike" cap="none" normalizeH="0" baseline="0" smtClean="0">
                          <a:ln>
                            <a:noFill/>
                          </a:ln>
                          <a:solidFill>
                            <a:srgbClr val="000000"/>
                          </a:solidFill>
                          <a:effectLst/>
                          <a:latin typeface="Arial" charset="0"/>
                          <a:ea typeface="ＭＳ Ｐゴシック" charset="-128"/>
                        </a:rPr>
                        <a:t>5,500</a:t>
                      </a:r>
                      <a:r>
                        <a:rPr kumimoji="1" lang="ja-JP" altLang="en-US" sz="1600" b="0" i="0" u="none" strike="noStrike" cap="none" normalizeH="0" baseline="0" smtClean="0">
                          <a:ln>
                            <a:noFill/>
                          </a:ln>
                          <a:solidFill>
                            <a:srgbClr val="000000"/>
                          </a:solidFill>
                          <a:effectLst/>
                          <a:latin typeface="Arial" charset="0"/>
                          <a:ea typeface="ＭＳ Ｐゴシック" charset="-128"/>
                        </a:rPr>
                        <a:t>億円</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5175">
                <a:tc vMerge="1">
                  <a:txBody>
                    <a:bodyPr/>
                    <a:lstStyle/>
                    <a:p>
                      <a:endParaRPr kumimoji="1" lang="ja-JP" altLang="en-US"/>
                    </a:p>
                  </a:txBody>
                  <a:tcPr/>
                </a:tc>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charset="-128"/>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800" b="0" i="0" u="none" strike="noStrike" cap="none" normalizeH="0" baseline="0" smtClean="0">
                        <a:ln>
                          <a:noFill/>
                        </a:ln>
                        <a:solidFill>
                          <a:srgbClr val="000000"/>
                        </a:solidFill>
                        <a:effectLst/>
                        <a:latin typeface="Arial"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Arial" charset="0"/>
                          <a:ea typeface="ＭＳ Ｐゴシック" charset="-128"/>
                        </a:rPr>
                        <a:t>医科</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Arial" charset="0"/>
                          <a:ea typeface="ＭＳ Ｐゴシック" charset="-128"/>
                        </a:rPr>
                        <a:t>　　</a:t>
                      </a:r>
                      <a:r>
                        <a:rPr kumimoji="1" lang="ja-JP" altLang="en-US" sz="1600" b="0" i="0" u="none" strike="noStrike" cap="none" normalizeH="0" baseline="0" smtClean="0">
                          <a:ln>
                            <a:noFill/>
                          </a:ln>
                          <a:solidFill>
                            <a:srgbClr val="000000"/>
                          </a:solidFill>
                          <a:effectLst/>
                          <a:latin typeface="Arial" charset="0"/>
                          <a:ea typeface="ＭＳ Ｐゴシック" charset="-128"/>
                        </a:rPr>
                        <a:t>＋１．７４％　　</a:t>
                      </a:r>
                      <a:r>
                        <a:rPr kumimoji="1" lang="en-US" altLang="ja-JP" sz="1600" b="0" i="0" u="none" strike="noStrike" cap="none" normalizeH="0" baseline="0" smtClean="0">
                          <a:ln>
                            <a:noFill/>
                          </a:ln>
                          <a:solidFill>
                            <a:srgbClr val="000000"/>
                          </a:solidFill>
                          <a:effectLst/>
                          <a:latin typeface="Arial" charset="0"/>
                          <a:ea typeface="ＭＳ Ｐゴシック" charset="-128"/>
                        </a:rPr>
                        <a:t>4,800</a:t>
                      </a:r>
                      <a:r>
                        <a:rPr kumimoji="1" lang="ja-JP" altLang="en-US" sz="1600" b="0" i="0" u="none" strike="noStrike" cap="none" normalizeH="0" baseline="0" smtClean="0">
                          <a:ln>
                            <a:noFill/>
                          </a:ln>
                          <a:solidFill>
                            <a:srgbClr val="000000"/>
                          </a:solidFill>
                          <a:effectLst/>
                          <a:latin typeface="Arial" charset="0"/>
                          <a:ea typeface="ＭＳ Ｐゴシック" charset="-128"/>
                        </a:rPr>
                        <a:t>億円</a:t>
                      </a:r>
                      <a:endParaRPr kumimoji="1" lang="en-US" altLang="ja-JP" sz="1600" b="0" i="0" u="none" strike="noStrike" cap="none" normalizeH="0" baseline="0" smtClean="0">
                        <a:ln>
                          <a:noFill/>
                        </a:ln>
                        <a:solidFill>
                          <a:srgbClr val="000000"/>
                        </a:solidFill>
                        <a:effectLst/>
                        <a:latin typeface="Arial"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400" b="0" i="0" u="none" strike="noStrike" cap="none" normalizeH="0" baseline="0" smtClean="0">
                        <a:ln>
                          <a:noFill/>
                        </a:ln>
                        <a:solidFill>
                          <a:srgbClr val="000000"/>
                        </a:solidFill>
                        <a:effectLst/>
                        <a:latin typeface="Arial"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400" b="0" i="0" u="none" strike="noStrike" cap="none" normalizeH="0" baseline="0" smtClean="0">
                        <a:ln>
                          <a:noFill/>
                        </a:ln>
                        <a:solidFill>
                          <a:srgbClr val="000000"/>
                        </a:solidFill>
                        <a:effectLst/>
                        <a:latin typeface="Arial" charset="0"/>
                        <a:ea typeface="ＭＳ Ｐゴシック" charset="-128"/>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Arial" charset="0"/>
                          <a:ea typeface="ＭＳ Ｐゴシック" charset="-128"/>
                        </a:rPr>
                        <a:t>　　</a:t>
                      </a:r>
                      <a:r>
                        <a:rPr kumimoji="1" lang="ja-JP" altLang="en-US" sz="1600" b="0" i="0" u="none" strike="noStrike" cap="none" normalizeH="0" baseline="0" smtClean="0">
                          <a:ln>
                            <a:noFill/>
                          </a:ln>
                          <a:solidFill>
                            <a:srgbClr val="000000"/>
                          </a:solidFill>
                          <a:effectLst/>
                          <a:latin typeface="Arial" charset="0"/>
                          <a:ea typeface="ＭＳ Ｐゴシック" charset="-128"/>
                        </a:rPr>
                        <a:t>＋１．５５％　　　</a:t>
                      </a:r>
                      <a:r>
                        <a:rPr kumimoji="1" lang="en-US" altLang="ja-JP" sz="1600" b="0" i="0" u="none" strike="noStrike" cap="none" normalizeH="0" baseline="0" smtClean="0">
                          <a:ln>
                            <a:noFill/>
                          </a:ln>
                          <a:solidFill>
                            <a:srgbClr val="000000"/>
                          </a:solidFill>
                          <a:effectLst/>
                          <a:latin typeface="Arial" charset="0"/>
                          <a:ea typeface="ＭＳ Ｐゴシック" charset="-128"/>
                        </a:rPr>
                        <a:t>4,700</a:t>
                      </a:r>
                      <a:r>
                        <a:rPr kumimoji="1" lang="ja-JP" altLang="en-US" sz="1600" b="0" i="0" u="none" strike="noStrike" cap="none" normalizeH="0" baseline="0" smtClean="0">
                          <a:ln>
                            <a:noFill/>
                          </a:ln>
                          <a:solidFill>
                            <a:srgbClr val="000000"/>
                          </a:solidFill>
                          <a:effectLst/>
                          <a:latin typeface="Arial" charset="0"/>
                          <a:ea typeface="ＭＳ Ｐゴシック" charset="-128"/>
                        </a:rPr>
                        <a:t>億円</a:t>
                      </a:r>
                      <a:endParaRPr kumimoji="1" lang="en-US" altLang="ja-JP" sz="1600" b="0" i="0" u="none" strike="noStrike" cap="none" normalizeH="0" baseline="0" smtClean="0">
                        <a:ln>
                          <a:noFill/>
                        </a:ln>
                        <a:solidFill>
                          <a:srgbClr val="000000"/>
                        </a:solidFill>
                        <a:effectLst/>
                        <a:latin typeface="Arial" charset="0"/>
                        <a:ea typeface="ＭＳ Ｐゴシック" charset="-128"/>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Arial" charset="0"/>
                          <a:ea typeface="ＭＳ Ｐゴシック" charset="-128"/>
                        </a:rPr>
                        <a:t>歯科</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charset="-128"/>
                        </a:rPr>
                        <a:t>　　＋２．０９％　　　</a:t>
                      </a:r>
                      <a:r>
                        <a:rPr kumimoji="1" lang="en-US" altLang="ja-JP" sz="1600" b="0" i="0" u="none" strike="noStrike" cap="none" normalizeH="0" baseline="0" smtClean="0">
                          <a:ln>
                            <a:noFill/>
                          </a:ln>
                          <a:solidFill>
                            <a:srgbClr val="000000"/>
                          </a:solidFill>
                          <a:effectLst/>
                          <a:latin typeface="Arial" charset="0"/>
                          <a:ea typeface="ＭＳ Ｐゴシック" charset="-128"/>
                        </a:rPr>
                        <a:t>600</a:t>
                      </a:r>
                      <a:r>
                        <a:rPr kumimoji="1" lang="ja-JP" altLang="en-US" sz="1600" b="0" i="0" u="none" strike="noStrike" cap="none" normalizeH="0" baseline="0" smtClean="0">
                          <a:ln>
                            <a:noFill/>
                          </a:ln>
                          <a:solidFill>
                            <a:srgbClr val="000000"/>
                          </a:solidFill>
                          <a:effectLst/>
                          <a:latin typeface="Arial" charset="0"/>
                          <a:ea typeface="ＭＳ Ｐゴシック" charset="-128"/>
                        </a:rPr>
                        <a:t>億円</a:t>
                      </a:r>
                      <a:endParaRPr kumimoji="1" lang="en-US" altLang="ja-JP" sz="1600" b="0" i="0" u="none" strike="noStrike" cap="none" normalizeH="0" baseline="0" smtClean="0">
                        <a:ln>
                          <a:noFill/>
                        </a:ln>
                        <a:solidFill>
                          <a:srgbClr val="000000"/>
                        </a:solidFill>
                        <a:effectLst/>
                        <a:latin typeface="Arial" charset="0"/>
                        <a:ea typeface="ＭＳ Ｐゴシック" charset="-128"/>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charset="-128"/>
                        </a:rPr>
                        <a:t>　　＋１．７０％　　　</a:t>
                      </a:r>
                      <a:r>
                        <a:rPr kumimoji="1" lang="en-US" altLang="ja-JP" sz="1600" b="0" i="0" u="none" strike="noStrike" cap="none" normalizeH="0" baseline="0" smtClean="0">
                          <a:ln>
                            <a:noFill/>
                          </a:ln>
                          <a:solidFill>
                            <a:srgbClr val="000000"/>
                          </a:solidFill>
                          <a:effectLst/>
                          <a:latin typeface="Arial" charset="0"/>
                          <a:ea typeface="ＭＳ Ｐゴシック" charset="-128"/>
                        </a:rPr>
                        <a:t>500</a:t>
                      </a:r>
                      <a:r>
                        <a:rPr kumimoji="1" lang="ja-JP" altLang="en-US" sz="1600" b="0" i="0" u="none" strike="noStrike" cap="none" normalizeH="0" baseline="0" smtClean="0">
                          <a:ln>
                            <a:noFill/>
                          </a:ln>
                          <a:solidFill>
                            <a:srgbClr val="000000"/>
                          </a:solidFill>
                          <a:effectLst/>
                          <a:latin typeface="Arial" charset="0"/>
                          <a:ea typeface="ＭＳ Ｐゴシック" charset="-128"/>
                        </a:rPr>
                        <a:t>億円</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Arial" charset="0"/>
                          <a:ea typeface="ＭＳ Ｐゴシック" charset="-128"/>
                        </a:rPr>
                        <a:t>調剤</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charset="-128"/>
                        </a:rPr>
                        <a:t>　　＋０．５２％　　　</a:t>
                      </a:r>
                      <a:r>
                        <a:rPr kumimoji="1" lang="en-US" altLang="ja-JP" sz="1600" b="0" i="0" u="none" strike="noStrike" cap="none" normalizeH="0" baseline="0" smtClean="0">
                          <a:ln>
                            <a:noFill/>
                          </a:ln>
                          <a:solidFill>
                            <a:srgbClr val="000000"/>
                          </a:solidFill>
                          <a:effectLst/>
                          <a:latin typeface="Arial" charset="0"/>
                          <a:ea typeface="ＭＳ Ｐゴシック" charset="-128"/>
                        </a:rPr>
                        <a:t>300</a:t>
                      </a:r>
                      <a:r>
                        <a:rPr kumimoji="1" lang="ja-JP" altLang="en-US" sz="1600" b="0" i="0" u="none" strike="noStrike" cap="none" normalizeH="0" baseline="0" smtClean="0">
                          <a:ln>
                            <a:noFill/>
                          </a:ln>
                          <a:solidFill>
                            <a:srgbClr val="000000"/>
                          </a:solidFill>
                          <a:effectLst/>
                          <a:latin typeface="Arial" charset="0"/>
                          <a:ea typeface="ＭＳ Ｐゴシック" charset="-128"/>
                        </a:rPr>
                        <a:t>億円</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charset="-128"/>
                        </a:rPr>
                        <a:t>　　＋０．４６％　　　</a:t>
                      </a:r>
                      <a:r>
                        <a:rPr kumimoji="1" lang="en-US" altLang="ja-JP" sz="1600" b="0" i="0" u="none" strike="noStrike" cap="none" normalizeH="0" baseline="0" smtClean="0">
                          <a:ln>
                            <a:noFill/>
                          </a:ln>
                          <a:solidFill>
                            <a:srgbClr val="000000"/>
                          </a:solidFill>
                          <a:effectLst/>
                          <a:latin typeface="Arial" charset="0"/>
                          <a:ea typeface="ＭＳ Ｐゴシック" charset="-128"/>
                        </a:rPr>
                        <a:t>300</a:t>
                      </a:r>
                      <a:r>
                        <a:rPr kumimoji="1" lang="ja-JP" altLang="en-US" sz="1600" b="0" i="0" u="none" strike="noStrike" cap="none" normalizeH="0" baseline="0" smtClean="0">
                          <a:ln>
                            <a:noFill/>
                          </a:ln>
                          <a:solidFill>
                            <a:srgbClr val="000000"/>
                          </a:solidFill>
                          <a:effectLst/>
                          <a:latin typeface="Arial" charset="0"/>
                          <a:ea typeface="ＭＳ Ｐゴシック" charset="-128"/>
                        </a:rPr>
                        <a:t>億円</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75">
                <a:tc vMerge="1">
                  <a:txBody>
                    <a:bodyPr/>
                    <a:lstStyle/>
                    <a:p>
                      <a:endParaRPr kumimoji="1" lang="ja-JP" altLang="en-US"/>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charset="-128"/>
                        </a:rPr>
                        <a:t>薬価・材料</a:t>
                      </a:r>
                      <a:endParaRPr kumimoji="1" lang="en-US" altLang="ja-JP" sz="1600" b="0" i="0" u="none" strike="noStrike" cap="none" normalizeH="0" baseline="0" smtClean="0">
                        <a:ln>
                          <a:noFill/>
                        </a:ln>
                        <a:solidFill>
                          <a:srgbClr val="000000"/>
                        </a:solidFill>
                        <a:effectLst/>
                        <a:latin typeface="Arial" charset="0"/>
                        <a:ea typeface="ＭＳ Ｐゴシック" charset="-128"/>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charset="-128"/>
                        </a:rPr>
                        <a:t>　▲１．３６％　　</a:t>
                      </a:r>
                      <a:r>
                        <a:rPr kumimoji="1" lang="en-US" altLang="ja-JP" sz="1600" b="0" i="0" u="none" strike="noStrike" cap="none" normalizeH="0" baseline="0" smtClean="0">
                          <a:ln>
                            <a:noFill/>
                          </a:ln>
                          <a:solidFill>
                            <a:srgbClr val="000000"/>
                          </a:solidFill>
                          <a:effectLst/>
                          <a:latin typeface="Arial" charset="0"/>
                          <a:ea typeface="ＭＳ Ｐゴシック" charset="-128"/>
                        </a:rPr>
                        <a:t>5,000</a:t>
                      </a:r>
                      <a:r>
                        <a:rPr kumimoji="1" lang="ja-JP" altLang="en-US" sz="1600" b="0" i="0" u="none" strike="noStrike" cap="none" normalizeH="0" baseline="0" smtClean="0">
                          <a:ln>
                            <a:noFill/>
                          </a:ln>
                          <a:solidFill>
                            <a:srgbClr val="000000"/>
                          </a:solidFill>
                          <a:effectLst/>
                          <a:latin typeface="Arial" charset="0"/>
                          <a:ea typeface="ＭＳ Ｐゴシック" charset="-128"/>
                        </a:rPr>
                        <a:t>億円</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charset="-128"/>
                        </a:rPr>
                        <a:t>　▲１．３７５％　　</a:t>
                      </a:r>
                      <a:r>
                        <a:rPr kumimoji="1" lang="en-US" altLang="ja-JP" sz="1600" b="0" i="0" u="none" strike="noStrike" cap="none" normalizeH="0" baseline="0" smtClean="0">
                          <a:ln>
                            <a:noFill/>
                          </a:ln>
                          <a:solidFill>
                            <a:srgbClr val="000000"/>
                          </a:solidFill>
                          <a:effectLst/>
                          <a:latin typeface="Arial" charset="0"/>
                          <a:ea typeface="ＭＳ Ｐゴシック" charset="-128"/>
                        </a:rPr>
                        <a:t>5,500</a:t>
                      </a:r>
                      <a:r>
                        <a:rPr kumimoji="1" lang="ja-JP" altLang="en-US" sz="1600" b="0" i="0" u="none" strike="noStrike" cap="none" normalizeH="0" baseline="0" smtClean="0">
                          <a:ln>
                            <a:noFill/>
                          </a:ln>
                          <a:solidFill>
                            <a:srgbClr val="000000"/>
                          </a:solidFill>
                          <a:effectLst/>
                          <a:latin typeface="Arial" charset="0"/>
                          <a:ea typeface="ＭＳ Ｐゴシック" charset="-128"/>
                        </a:rPr>
                        <a:t>億円</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62503" name="グループ化 6"/>
          <p:cNvGrpSpPr>
            <a:grpSpLocks/>
          </p:cNvGrpSpPr>
          <p:nvPr/>
        </p:nvGrpSpPr>
        <p:grpSpPr bwMode="auto">
          <a:xfrm>
            <a:off x="3132138" y="2708275"/>
            <a:ext cx="2232025" cy="504825"/>
            <a:chOff x="2771800" y="2996952"/>
            <a:chExt cx="1584176" cy="576064"/>
          </a:xfrm>
        </p:grpSpPr>
        <p:sp>
          <p:nvSpPr>
            <p:cNvPr id="10" name="角丸四角形 9"/>
            <p:cNvSpPr/>
            <p:nvPr/>
          </p:nvSpPr>
          <p:spPr>
            <a:xfrm>
              <a:off x="2843910" y="2996952"/>
              <a:ext cx="1512066" cy="576064"/>
            </a:xfrm>
            <a:prstGeom prst="roundRect">
              <a:avLst>
                <a:gd name="adj" fmla="val 884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dirty="0">
                  <a:solidFill>
                    <a:srgbClr val="000000"/>
                  </a:solidFill>
                </a:rPr>
                <a:t>入院</a:t>
              </a:r>
              <a:r>
                <a:rPr lang="ja-JP" altLang="en-US" sz="1400" dirty="0">
                  <a:solidFill>
                    <a:srgbClr val="000000"/>
                  </a:solidFill>
                </a:rPr>
                <a:t>　   </a:t>
              </a:r>
              <a:r>
                <a:rPr lang="ja-JP" altLang="en-US" sz="1200" dirty="0">
                  <a:solidFill>
                    <a:srgbClr val="000000"/>
                  </a:solidFill>
                </a:rPr>
                <a:t>＋</a:t>
              </a:r>
              <a:r>
                <a:rPr lang="en-US" altLang="ja-JP" sz="1200" dirty="0">
                  <a:solidFill>
                    <a:srgbClr val="000000"/>
                  </a:solidFill>
                </a:rPr>
                <a:t>3.03%  4,400</a:t>
              </a:r>
              <a:r>
                <a:rPr lang="ja-JP" altLang="en-US" sz="1000" dirty="0">
                  <a:solidFill>
                    <a:srgbClr val="000000"/>
                  </a:solidFill>
                </a:rPr>
                <a:t>億円</a:t>
              </a:r>
            </a:p>
            <a:p>
              <a:pPr fontAlgn="auto">
                <a:spcBef>
                  <a:spcPts val="0"/>
                </a:spcBef>
                <a:spcAft>
                  <a:spcPts val="0"/>
                </a:spcAft>
                <a:defRPr/>
              </a:pPr>
              <a:r>
                <a:rPr lang="ja-JP" altLang="en-US" sz="1200" dirty="0">
                  <a:solidFill>
                    <a:srgbClr val="000000"/>
                  </a:solidFill>
                </a:rPr>
                <a:t>外来　 　＋</a:t>
              </a:r>
              <a:r>
                <a:rPr lang="en-US" altLang="ja-JP" sz="1200" dirty="0">
                  <a:solidFill>
                    <a:srgbClr val="000000"/>
                  </a:solidFill>
                </a:rPr>
                <a:t>0.31%     400</a:t>
              </a:r>
              <a:r>
                <a:rPr lang="ja-JP" altLang="en-US" sz="1000" dirty="0">
                  <a:solidFill>
                    <a:srgbClr val="000000"/>
                  </a:solidFill>
                </a:rPr>
                <a:t>億円</a:t>
              </a:r>
            </a:p>
          </p:txBody>
        </p:sp>
        <p:sp>
          <p:nvSpPr>
            <p:cNvPr id="6" name="左中かっこ 5"/>
            <p:cNvSpPr/>
            <p:nvPr/>
          </p:nvSpPr>
          <p:spPr>
            <a:xfrm>
              <a:off x="2771800" y="3069413"/>
              <a:ext cx="144221" cy="43114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srgbClr val="000000"/>
                </a:solidFill>
              </a:endParaRPr>
            </a:p>
          </p:txBody>
        </p:sp>
      </p:grpSp>
      <p:sp>
        <p:nvSpPr>
          <p:cNvPr id="62504" name="テキスト ボックス 7"/>
          <p:cNvSpPr txBox="1">
            <a:spLocks noChangeArrowheads="1"/>
          </p:cNvSpPr>
          <p:nvPr/>
        </p:nvSpPr>
        <p:spPr bwMode="auto">
          <a:xfrm>
            <a:off x="0" y="663575"/>
            <a:ext cx="9144000" cy="461963"/>
          </a:xfrm>
          <a:prstGeom prst="rect">
            <a:avLst/>
          </a:prstGeom>
          <a:noFill/>
          <a:ln w="9525">
            <a:noFill/>
            <a:miter lim="800000"/>
            <a:headEnd/>
            <a:tailEnd/>
          </a:ln>
        </p:spPr>
        <p:txBody>
          <a:bodyPr>
            <a:spAutoFit/>
          </a:bodyPr>
          <a:lstStyle/>
          <a:p>
            <a:pPr algn="ctr"/>
            <a:r>
              <a:rPr lang="ja-JP" altLang="en-US" sz="2400">
                <a:solidFill>
                  <a:srgbClr val="000000"/>
                </a:solidFill>
                <a:latin typeface="Calibri" pitchFamily="34" charset="0"/>
              </a:rPr>
              <a:t>改定財源の配分</a:t>
            </a:r>
          </a:p>
        </p:txBody>
      </p:sp>
      <p:grpSp>
        <p:nvGrpSpPr>
          <p:cNvPr id="62505" name="グループ化 8"/>
          <p:cNvGrpSpPr>
            <a:grpSpLocks/>
          </p:cNvGrpSpPr>
          <p:nvPr/>
        </p:nvGrpSpPr>
        <p:grpSpPr bwMode="auto">
          <a:xfrm>
            <a:off x="6011863" y="2781300"/>
            <a:ext cx="2303462" cy="431800"/>
            <a:chOff x="2771800" y="2996952"/>
            <a:chExt cx="1584176" cy="576064"/>
          </a:xfrm>
        </p:grpSpPr>
        <p:sp>
          <p:nvSpPr>
            <p:cNvPr id="12" name="角丸四角形 11"/>
            <p:cNvSpPr/>
            <p:nvPr/>
          </p:nvSpPr>
          <p:spPr>
            <a:xfrm>
              <a:off x="2843858" y="2996952"/>
              <a:ext cx="1512118" cy="576064"/>
            </a:xfrm>
            <a:prstGeom prst="roundRect">
              <a:avLst>
                <a:gd name="adj" fmla="val 8843"/>
              </a:avLst>
            </a:prstGeom>
            <a:solidFill>
              <a:srgbClr val="FFFF00"/>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dirty="0">
                  <a:solidFill>
                    <a:srgbClr val="000000"/>
                  </a:solidFill>
                </a:rPr>
                <a:t>入院</a:t>
              </a:r>
              <a:r>
                <a:rPr lang="ja-JP" altLang="en-US" sz="1400" dirty="0">
                  <a:solidFill>
                    <a:srgbClr val="000000"/>
                  </a:solidFill>
                </a:rPr>
                <a:t>　 </a:t>
              </a:r>
              <a:r>
                <a:rPr lang="ja-JP" altLang="en-US" sz="1200" dirty="0">
                  <a:solidFill>
                    <a:srgbClr val="000000"/>
                  </a:solidFill>
                </a:rPr>
                <a:t>　 ＋</a:t>
              </a:r>
              <a:r>
                <a:rPr lang="en-US" altLang="ja-JP" sz="1200" dirty="0">
                  <a:solidFill>
                    <a:srgbClr val="000000"/>
                  </a:solidFill>
                </a:rPr>
                <a:t>2.07% 3,300</a:t>
              </a:r>
              <a:r>
                <a:rPr lang="ja-JP" altLang="en-US" sz="1200" dirty="0">
                  <a:solidFill>
                    <a:srgbClr val="000000"/>
                  </a:solidFill>
                </a:rPr>
                <a:t>億円</a:t>
              </a:r>
              <a:endParaRPr lang="ja-JP" altLang="en-US" sz="1000" dirty="0">
                <a:solidFill>
                  <a:srgbClr val="000000"/>
                </a:solidFill>
              </a:endParaRPr>
            </a:p>
            <a:p>
              <a:pPr fontAlgn="auto">
                <a:spcBef>
                  <a:spcPts val="0"/>
                </a:spcBef>
                <a:spcAft>
                  <a:spcPts val="0"/>
                </a:spcAft>
                <a:defRPr/>
              </a:pPr>
              <a:r>
                <a:rPr lang="ja-JP" altLang="en-US" sz="1200" dirty="0">
                  <a:solidFill>
                    <a:srgbClr val="000000"/>
                  </a:solidFill>
                </a:rPr>
                <a:t>入院外　 ＋</a:t>
              </a:r>
              <a:r>
                <a:rPr lang="en-US" altLang="ja-JP" sz="1200" dirty="0">
                  <a:solidFill>
                    <a:srgbClr val="000000"/>
                  </a:solidFill>
                </a:rPr>
                <a:t>1.01% 1,400</a:t>
              </a:r>
              <a:r>
                <a:rPr lang="ja-JP" altLang="en-US" sz="1200" dirty="0">
                  <a:solidFill>
                    <a:srgbClr val="000000"/>
                  </a:solidFill>
                </a:rPr>
                <a:t>億円</a:t>
              </a:r>
              <a:endParaRPr lang="ja-JP" altLang="en-US" sz="1000" dirty="0">
                <a:solidFill>
                  <a:srgbClr val="000000"/>
                </a:solidFill>
              </a:endParaRPr>
            </a:p>
          </p:txBody>
        </p:sp>
        <p:sp>
          <p:nvSpPr>
            <p:cNvPr id="13" name="左中かっこ 12"/>
            <p:cNvSpPr/>
            <p:nvPr/>
          </p:nvSpPr>
          <p:spPr>
            <a:xfrm>
              <a:off x="2771800" y="3068960"/>
              <a:ext cx="144115" cy="43204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srgbClr val="000000"/>
                </a:solidFill>
              </a:endParaRPr>
            </a:p>
          </p:txBody>
        </p:sp>
      </p:grpSp>
      <p:sp>
        <p:nvSpPr>
          <p:cNvPr id="62506" name="テキスト ボックス 10"/>
          <p:cNvSpPr txBox="1">
            <a:spLocks noChangeArrowheads="1"/>
          </p:cNvSpPr>
          <p:nvPr/>
        </p:nvSpPr>
        <p:spPr bwMode="auto">
          <a:xfrm>
            <a:off x="6588125" y="188913"/>
            <a:ext cx="2376488" cy="314325"/>
          </a:xfrm>
          <a:prstGeom prst="rect">
            <a:avLst/>
          </a:prstGeom>
          <a:noFill/>
          <a:ln w="9525">
            <a:solidFill>
              <a:schemeClr val="accent1"/>
            </a:solidFill>
            <a:miter lim="800000"/>
            <a:headEnd/>
            <a:tailEnd/>
          </a:ln>
        </p:spPr>
        <p:txBody>
          <a:bodyPr>
            <a:spAutoFit/>
          </a:bodyPr>
          <a:lstStyle/>
          <a:p>
            <a:r>
              <a:rPr lang="en-US" altLang="ja-JP" sz="1400">
                <a:solidFill>
                  <a:srgbClr val="000000"/>
                </a:solidFill>
                <a:latin typeface="Calibri" pitchFamily="34" charset="0"/>
              </a:rPr>
              <a:t>3</a:t>
            </a:r>
            <a:r>
              <a:rPr lang="ja-JP" altLang="en-US" sz="1400">
                <a:solidFill>
                  <a:srgbClr val="000000"/>
                </a:solidFill>
                <a:latin typeface="Calibri" pitchFamily="34" charset="0"/>
              </a:rPr>
              <a:t>月</a:t>
            </a:r>
            <a:r>
              <a:rPr lang="en-US" altLang="ja-JP" sz="1400">
                <a:solidFill>
                  <a:srgbClr val="000000"/>
                </a:solidFill>
                <a:latin typeface="Calibri" pitchFamily="34" charset="0"/>
              </a:rPr>
              <a:t>5</a:t>
            </a:r>
            <a:r>
              <a:rPr lang="ja-JP" altLang="en-US" sz="1400">
                <a:solidFill>
                  <a:srgbClr val="000000"/>
                </a:solidFill>
                <a:latin typeface="Calibri" pitchFamily="34" charset="0"/>
              </a:rPr>
              <a:t>日厚生労働省公表資料</a:t>
            </a:r>
          </a:p>
        </p:txBody>
      </p:sp>
    </p:spTree>
    <p:extLst>
      <p:ext uri="{BB962C8B-B14F-4D97-AF65-F5344CB8AC3E}">
        <p14:creationId xmlns:p14="http://schemas.microsoft.com/office/powerpoint/2010/main" xmlns="" val="5334394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ctrTitle" idx="4294967295"/>
          </p:nvPr>
        </p:nvSpPr>
        <p:spPr>
          <a:xfrm>
            <a:off x="684213" y="115888"/>
            <a:ext cx="7772400" cy="647700"/>
          </a:xfrm>
        </p:spPr>
        <p:txBody>
          <a:bodyPr/>
          <a:lstStyle/>
          <a:p>
            <a:r>
              <a:rPr lang="ja-JP" altLang="en-US" sz="2800" smtClean="0">
                <a:ea typeface="HG創英角ｺﾞｼｯｸUB" pitchFamily="49" charset="-128"/>
              </a:rPr>
              <a:t>９．その他</a:t>
            </a:r>
          </a:p>
        </p:txBody>
      </p:sp>
      <p:sp>
        <p:nvSpPr>
          <p:cNvPr id="172034"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72035" name="Rectangle 5"/>
          <p:cNvSpPr>
            <a:spLocks noChangeArrowheads="1"/>
          </p:cNvSpPr>
          <p:nvPr/>
        </p:nvSpPr>
        <p:spPr bwMode="auto">
          <a:xfrm>
            <a:off x="250825" y="692150"/>
            <a:ext cx="8642350" cy="1081088"/>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pPr>
              <a:lnSpc>
                <a:spcPct val="90000"/>
              </a:lnSpc>
            </a:pPr>
            <a:r>
              <a:rPr lang="ja-JP" altLang="en-US" sz="2000">
                <a:solidFill>
                  <a:srgbClr val="000000"/>
                </a:solidFill>
                <a:latin typeface="ＭＳ Ｐゴシック" charset="-128"/>
              </a:rPr>
              <a:t>（１） たばこ対策</a:t>
            </a:r>
          </a:p>
          <a:p>
            <a:pPr>
              <a:lnSpc>
                <a:spcPct val="90000"/>
              </a:lnSpc>
            </a:pPr>
            <a:r>
              <a:rPr lang="ja-JP" altLang="en-US" sz="2000">
                <a:solidFill>
                  <a:srgbClr val="000000"/>
                </a:solidFill>
                <a:latin typeface="ＭＳ Ｐゴシック" charset="-128"/>
              </a:rPr>
              <a:t>　　生活習慣病、小児、呼吸器疾患患者等に対する入院基本料等加算および</a:t>
            </a:r>
          </a:p>
          <a:p>
            <a:pPr>
              <a:lnSpc>
                <a:spcPct val="90000"/>
              </a:lnSpc>
            </a:pPr>
            <a:r>
              <a:rPr lang="ja-JP" altLang="en-US" sz="2000">
                <a:solidFill>
                  <a:srgbClr val="000000"/>
                </a:solidFill>
                <a:latin typeface="ＭＳ Ｐゴシック" charset="-128"/>
              </a:rPr>
              <a:t>　医学管理等を算定する場合には、原則屋内全面禁煙を行うよう要件を見直す　　　　　　　　　　　　　　　　</a:t>
            </a:r>
            <a:endParaRPr lang="ja-JP" altLang="en-US" sz="1600">
              <a:solidFill>
                <a:srgbClr val="000000"/>
              </a:solidFill>
              <a:latin typeface="ＭＳ Ｐゴシック" charset="-128"/>
            </a:endParaRPr>
          </a:p>
        </p:txBody>
      </p:sp>
      <p:sp>
        <p:nvSpPr>
          <p:cNvPr id="172036" name="AutoShape 7"/>
          <p:cNvSpPr>
            <a:spLocks noChangeArrowheads="1"/>
          </p:cNvSpPr>
          <p:nvPr/>
        </p:nvSpPr>
        <p:spPr bwMode="auto">
          <a:xfrm>
            <a:off x="3419475" y="5157788"/>
            <a:ext cx="360363" cy="576262"/>
          </a:xfrm>
          <a:prstGeom prst="rightArrow">
            <a:avLst>
              <a:gd name="adj1" fmla="val 50000"/>
              <a:gd name="adj2" fmla="val 25000"/>
            </a:avLst>
          </a:prstGeom>
          <a:noFill/>
          <a:ln w="9525">
            <a:noFill/>
            <a:miter lim="800000"/>
            <a:headEnd/>
            <a:tailEnd/>
          </a:ln>
        </p:spPr>
        <p:txBody>
          <a:bodyPr wrap="none" anchor="ctr"/>
          <a:lstStyle/>
          <a:p>
            <a:pPr>
              <a:spcBef>
                <a:spcPct val="20000"/>
              </a:spcBef>
            </a:pPr>
            <a:endParaRPr lang="ja-JP" altLang="en-US">
              <a:solidFill>
                <a:srgbClr val="000000"/>
              </a:solidFill>
            </a:endParaRPr>
          </a:p>
        </p:txBody>
      </p:sp>
      <p:pic>
        <p:nvPicPr>
          <p:cNvPr id="172037" name="コンテンツ プレースホルダ 6"/>
          <p:cNvPicPr>
            <a:picLocks noChangeArrowheads="1"/>
          </p:cNvPicPr>
          <p:nvPr/>
        </p:nvPicPr>
        <p:blipFill>
          <a:blip r:embed="rId2" cstate="print"/>
          <a:srcRect/>
          <a:stretch>
            <a:fillRect/>
          </a:stretch>
        </p:blipFill>
        <p:spPr bwMode="auto">
          <a:xfrm>
            <a:off x="395288" y="1844675"/>
            <a:ext cx="8375650" cy="4518025"/>
          </a:xfrm>
          <a:prstGeom prst="rect">
            <a:avLst/>
          </a:prstGeom>
          <a:noFill/>
          <a:ln w="9525">
            <a:noFill/>
            <a:miter lim="800000"/>
            <a:headEnd/>
            <a:tailEnd/>
          </a:ln>
        </p:spPr>
      </p:pic>
      <p:sp>
        <p:nvSpPr>
          <p:cNvPr id="172038"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EB2D1FB9-F111-4293-B0AB-EC5ADA61BBFB}" type="slidenum">
              <a:rPr lang="en-US" altLang="ja-JP" sz="1400">
                <a:solidFill>
                  <a:srgbClr val="000000"/>
                </a:solidFill>
              </a:rPr>
              <a:pPr algn="r"/>
              <a:t>90</a:t>
            </a:fld>
            <a:endParaRPr lang="en-US" altLang="ja-JP" sz="1400">
              <a:solidFill>
                <a:srgbClr val="000000"/>
              </a:solidFill>
            </a:endParaRPr>
          </a:p>
        </p:txBody>
      </p:sp>
    </p:spTree>
    <p:extLst>
      <p:ext uri="{BB962C8B-B14F-4D97-AF65-F5344CB8AC3E}">
        <p14:creationId xmlns:p14="http://schemas.microsoft.com/office/powerpoint/2010/main" xmlns="" val="15341310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5"/>
          <p:cNvSpPr txBox="1">
            <a:spLocks/>
          </p:cNvSpPr>
          <p:nvPr/>
        </p:nvSpPr>
        <p:spPr>
          <a:xfrm>
            <a:off x="468010" y="260767"/>
            <a:ext cx="8208912" cy="5902094"/>
          </a:xfrm>
          <a:prstGeom prst="rect">
            <a:avLst/>
          </a:prstGeom>
          <a:solidFill>
            <a:srgbClr val="FFFFCC"/>
          </a:solidFill>
          <a:effectLst>
            <a:innerShdw blurRad="63500" dist="50800" dir="13500000">
              <a:prstClr val="black">
                <a:alpha val="50000"/>
              </a:prstClr>
            </a:innerShdw>
          </a:effectLst>
        </p:spPr>
        <p:txBody>
          <a:bodyPr anchor="ctr"/>
          <a:lstStyle>
            <a:lvl1pPr marL="8255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eaLnBrk="1" hangingPunct="1">
              <a:defRPr/>
            </a:pPr>
            <a:r>
              <a:rPr kumimoji="0" lang="en-US" altLang="ja-JP" sz="2000" smtClean="0">
                <a:solidFill>
                  <a:srgbClr val="000000"/>
                </a:solidFill>
                <a:latin typeface="MS UI Gothic" pitchFamily="50" charset="-128"/>
                <a:ea typeface="MS UI Gothic" pitchFamily="50" charset="-128"/>
              </a:rPr>
              <a:t>[</a:t>
            </a:r>
            <a:r>
              <a:rPr kumimoji="0" lang="ja-JP" altLang="en-US" sz="2000" smtClean="0">
                <a:solidFill>
                  <a:srgbClr val="000000"/>
                </a:solidFill>
                <a:latin typeface="MS UI Gothic" pitchFamily="50" charset="-128"/>
                <a:ea typeface="MS UI Gothic" pitchFamily="50" charset="-128"/>
              </a:rPr>
              <a:t>施設基準</a:t>
            </a:r>
            <a:r>
              <a:rPr kumimoji="0" lang="en-US" altLang="ja-JP" sz="2000" smtClean="0">
                <a:solidFill>
                  <a:srgbClr val="000000"/>
                </a:solidFill>
                <a:latin typeface="MS UI Gothic" pitchFamily="50" charset="-128"/>
                <a:ea typeface="MS UI Gothic" pitchFamily="50" charset="-128"/>
              </a:rPr>
              <a:t>]</a:t>
            </a:r>
          </a:p>
          <a:p>
            <a:pPr eaLnBrk="1" hangingPunct="1">
              <a:defRPr/>
            </a:pPr>
            <a:r>
              <a:rPr kumimoji="0" lang="en-US" altLang="ja-JP" sz="2000" smtClean="0">
                <a:solidFill>
                  <a:srgbClr val="000000"/>
                </a:solidFill>
                <a:latin typeface="MS UI Gothic" pitchFamily="50" charset="-128"/>
                <a:ea typeface="MS UI Gothic" pitchFamily="50" charset="-128"/>
              </a:rPr>
              <a:t>①</a:t>
            </a:r>
            <a:r>
              <a:rPr kumimoji="0" lang="ja-JP" altLang="en-US" sz="2000" smtClean="0">
                <a:solidFill>
                  <a:srgbClr val="000000"/>
                </a:solidFill>
                <a:latin typeface="MS UI Gothic" pitchFamily="50" charset="-128"/>
                <a:ea typeface="MS UI Gothic" pitchFamily="50" charset="-128"/>
              </a:rPr>
              <a:t>　それぞれの施設基準に加え、</a:t>
            </a:r>
            <a:r>
              <a:rPr kumimoji="0" lang="ja-JP" altLang="en-US" sz="2000" b="1" smtClean="0">
                <a:solidFill>
                  <a:srgbClr val="0070C0"/>
                </a:solidFill>
                <a:latin typeface="MS UI Gothic" pitchFamily="50" charset="-128"/>
                <a:ea typeface="MS UI Gothic" pitchFamily="50" charset="-128"/>
              </a:rPr>
              <a:t>当該保険医療機関の屋内が禁煙</a:t>
            </a:r>
            <a:r>
              <a:rPr kumimoji="0" lang="ja-JP" altLang="en-US" sz="2000" smtClean="0">
                <a:solidFill>
                  <a:srgbClr val="000000"/>
                </a:solidFill>
                <a:latin typeface="MS UI Gothic" pitchFamily="50" charset="-128"/>
                <a:ea typeface="MS UI Gothic" pitchFamily="50" charset="-128"/>
              </a:rPr>
              <a:t>であること。</a:t>
            </a:r>
          </a:p>
          <a:p>
            <a:pPr eaLnBrk="1" hangingPunct="1">
              <a:defRPr/>
            </a:pPr>
            <a:r>
              <a:rPr kumimoji="0" lang="ja-JP" altLang="en-US" sz="2000" smtClean="0">
                <a:solidFill>
                  <a:srgbClr val="000000"/>
                </a:solidFill>
                <a:latin typeface="MS UI Gothic" pitchFamily="50" charset="-128"/>
                <a:ea typeface="MS UI Gothic" pitchFamily="50" charset="-128"/>
              </a:rPr>
              <a:t>②　保険医療機関が建造物の一部分を用いて開設されている場合は、当該保険医療機関の保有又は借用している部分が禁煙であること。</a:t>
            </a:r>
          </a:p>
          <a:p>
            <a:pPr eaLnBrk="1" hangingPunct="1">
              <a:defRPr/>
            </a:pPr>
            <a:r>
              <a:rPr kumimoji="0" lang="ja-JP" altLang="en-US" sz="2000" smtClean="0">
                <a:solidFill>
                  <a:srgbClr val="000000"/>
                </a:solidFill>
                <a:latin typeface="MS UI Gothic" pitchFamily="50" charset="-128"/>
                <a:ea typeface="MS UI Gothic" pitchFamily="50" charset="-128"/>
              </a:rPr>
              <a:t>③　緩和ケア病棟入院料、精神病棟入院基本料、特定機能病院入院基本料（精神病棟）、精神科救急入院料、精神急性期治療病棟入院料、精神科救急・合併症入院料、精神療養病棟入院料を算定している病棟においては分煙でも差し支えない。</a:t>
            </a:r>
          </a:p>
          <a:p>
            <a:pPr eaLnBrk="1" hangingPunct="1">
              <a:defRPr/>
            </a:pPr>
            <a:r>
              <a:rPr kumimoji="0" lang="ja-JP" altLang="en-US" sz="2000" smtClean="0">
                <a:solidFill>
                  <a:srgbClr val="000000"/>
                </a:solidFill>
                <a:latin typeface="MS UI Gothic" pitchFamily="50" charset="-128"/>
                <a:ea typeface="MS UI Gothic" pitchFamily="50" charset="-128"/>
              </a:rPr>
              <a:t>④　分煙を行う場合は、喫煙場所から非喫煙場所にたばこの煙が流れないことはもちろんのこと、適切な受動喫煙防止措置を講ずるよう努めること。喫煙可能区域を設定した場合においては、禁煙区域と喫煙可能区域を明確に表示し、周知を図り、理解と協力を求めると共に、喫煙可能区域に未成年者や妊婦が立ち入ることがないように、措置を講ずる。例えば、当該区域が喫煙可能区域であり、たばこの煙への曝露があり得ることを注意喚起するポスター等を掲示する等の措置を行う。</a:t>
            </a:r>
          </a:p>
          <a:p>
            <a:pPr eaLnBrk="1" hangingPunct="1">
              <a:defRPr/>
            </a:pPr>
            <a:endParaRPr kumimoji="0" lang="ja-JP" altLang="en-US" sz="2000" smtClean="0">
              <a:solidFill>
                <a:srgbClr val="000000"/>
              </a:solidFill>
              <a:latin typeface="MS UI Gothic" pitchFamily="50" charset="-128"/>
              <a:ea typeface="MS UI Gothic" pitchFamily="50" charset="-128"/>
            </a:endParaRPr>
          </a:p>
          <a:p>
            <a:pPr eaLnBrk="1" hangingPunct="1">
              <a:defRPr/>
            </a:pPr>
            <a:r>
              <a:rPr kumimoji="0" lang="en-US" altLang="ja-JP" sz="2000" smtClean="0">
                <a:solidFill>
                  <a:srgbClr val="FF0000"/>
                </a:solidFill>
                <a:latin typeface="MS UI Gothic" pitchFamily="50" charset="-128"/>
                <a:ea typeface="MS UI Gothic" pitchFamily="50" charset="-128"/>
              </a:rPr>
              <a:t>[</a:t>
            </a:r>
            <a:r>
              <a:rPr kumimoji="0" lang="ja-JP" altLang="en-US" sz="2000" smtClean="0">
                <a:solidFill>
                  <a:srgbClr val="FF0000"/>
                </a:solidFill>
                <a:latin typeface="MS UI Gothic" pitchFamily="50" charset="-128"/>
                <a:ea typeface="MS UI Gothic" pitchFamily="50" charset="-128"/>
              </a:rPr>
              <a:t>経過措置</a:t>
            </a:r>
            <a:r>
              <a:rPr kumimoji="0" lang="en-US" altLang="ja-JP" sz="2000" smtClean="0">
                <a:solidFill>
                  <a:srgbClr val="FF0000"/>
                </a:solidFill>
                <a:latin typeface="MS UI Gothic" pitchFamily="50" charset="-128"/>
                <a:ea typeface="MS UI Gothic" pitchFamily="50" charset="-128"/>
              </a:rPr>
              <a:t>]</a:t>
            </a:r>
          </a:p>
          <a:p>
            <a:pPr eaLnBrk="1" hangingPunct="1">
              <a:defRPr/>
            </a:pPr>
            <a:r>
              <a:rPr kumimoji="0" lang="ja-JP" altLang="en-US" sz="2000" b="1" smtClean="0">
                <a:solidFill>
                  <a:srgbClr val="FF0000"/>
                </a:solidFill>
                <a:latin typeface="MS UI Gothic" pitchFamily="50" charset="-128"/>
                <a:ea typeface="MS UI Gothic" pitchFamily="50" charset="-128"/>
              </a:rPr>
              <a:t>平成２４年６月３０日までは従前の通り</a:t>
            </a:r>
            <a:r>
              <a:rPr kumimoji="0" lang="ja-JP" altLang="en-US" sz="2000" smtClean="0">
                <a:solidFill>
                  <a:srgbClr val="FF0000"/>
                </a:solidFill>
                <a:latin typeface="MS UI Gothic" pitchFamily="50" charset="-128"/>
                <a:ea typeface="MS UI Gothic" pitchFamily="50" charset="-128"/>
              </a:rPr>
              <a:t>算定可能</a:t>
            </a:r>
          </a:p>
        </p:txBody>
      </p:sp>
      <p:sp>
        <p:nvSpPr>
          <p:cNvPr id="173060" name="Rectangle 2"/>
          <p:cNvSpPr>
            <a:spLocks noChangeArrowheads="1"/>
          </p:cNvSpPr>
          <p:nvPr/>
        </p:nvSpPr>
        <p:spPr bwMode="auto">
          <a:xfrm>
            <a:off x="539750" y="6165850"/>
            <a:ext cx="7772400" cy="358775"/>
          </a:xfrm>
          <a:prstGeom prst="rect">
            <a:avLst/>
          </a:prstGeom>
          <a:noFill/>
          <a:ln w="9525">
            <a:noFill/>
            <a:miter lim="800000"/>
            <a:headEnd/>
            <a:tailEnd/>
          </a:ln>
        </p:spPr>
        <p:txBody>
          <a:bodyPr anchor="ctr"/>
          <a:lstStyle/>
          <a:p>
            <a:r>
              <a:rPr lang="en-US" altLang="ja-JP" sz="2200">
                <a:solidFill>
                  <a:srgbClr val="FF0000"/>
                </a:solidFill>
              </a:rPr>
              <a:t>※</a:t>
            </a:r>
            <a:r>
              <a:rPr lang="ja-JP" altLang="en-US" sz="2200">
                <a:solidFill>
                  <a:srgbClr val="FF0000"/>
                </a:solidFill>
              </a:rPr>
              <a:t>　施設基準の届出は必要ない</a:t>
            </a:r>
          </a:p>
        </p:txBody>
      </p:sp>
      <p:sp>
        <p:nvSpPr>
          <p:cNvPr id="173061"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563849CD-ED32-494C-9F6C-15AA129CDDE9}" type="slidenum">
              <a:rPr lang="en-US" altLang="ja-JP" sz="1400">
                <a:solidFill>
                  <a:srgbClr val="000000"/>
                </a:solidFill>
              </a:rPr>
              <a:pPr algn="r"/>
              <a:t>91</a:t>
            </a:fld>
            <a:endParaRPr lang="en-US" altLang="ja-JP" sz="1400">
              <a:solidFill>
                <a:srgbClr val="000000"/>
              </a:solidFill>
            </a:endParaRPr>
          </a:p>
        </p:txBody>
      </p:sp>
    </p:spTree>
    <p:extLst>
      <p:ext uri="{BB962C8B-B14F-4D97-AF65-F5344CB8AC3E}">
        <p14:creationId xmlns:p14="http://schemas.microsoft.com/office/powerpoint/2010/main" xmlns="" val="189409270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ctrTitle" idx="4294967295"/>
          </p:nvPr>
        </p:nvSpPr>
        <p:spPr>
          <a:xfrm>
            <a:off x="684213" y="115888"/>
            <a:ext cx="7772400" cy="647700"/>
          </a:xfrm>
        </p:spPr>
        <p:txBody>
          <a:bodyPr/>
          <a:lstStyle/>
          <a:p>
            <a:r>
              <a:rPr lang="ja-JP" altLang="en-US" sz="2800" smtClean="0">
                <a:ea typeface="HG創英角ｺﾞｼｯｸUB" pitchFamily="49" charset="-128"/>
              </a:rPr>
              <a:t>９．その他</a:t>
            </a:r>
          </a:p>
        </p:txBody>
      </p:sp>
      <p:sp>
        <p:nvSpPr>
          <p:cNvPr id="174082"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74083" name="Rectangle 5"/>
          <p:cNvSpPr>
            <a:spLocks noChangeArrowheads="1"/>
          </p:cNvSpPr>
          <p:nvPr/>
        </p:nvSpPr>
        <p:spPr bwMode="auto">
          <a:xfrm>
            <a:off x="250825" y="692150"/>
            <a:ext cx="8642350" cy="1728788"/>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pPr>
              <a:lnSpc>
                <a:spcPct val="90000"/>
              </a:lnSpc>
            </a:pPr>
            <a:r>
              <a:rPr lang="ja-JP" altLang="en-US" sz="2000" dirty="0">
                <a:solidFill>
                  <a:srgbClr val="000000"/>
                </a:solidFill>
                <a:latin typeface="ＭＳ Ｐゴシック" charset="-128"/>
              </a:rPr>
              <a:t>（２） 明細書の無料発行の促進</a:t>
            </a:r>
          </a:p>
          <a:p>
            <a:pPr>
              <a:lnSpc>
                <a:spcPct val="90000"/>
              </a:lnSpc>
            </a:pPr>
            <a:r>
              <a:rPr lang="ja-JP" altLang="en-US" sz="2000" dirty="0">
                <a:solidFill>
                  <a:srgbClr val="000000"/>
                </a:solidFill>
                <a:latin typeface="ＭＳ Ｐゴシック" charset="-128"/>
              </a:rPr>
              <a:t>　　前回の改定で、レセプトの電子請求を行っている医療機関および薬局につい</a:t>
            </a:r>
          </a:p>
          <a:p>
            <a:pPr>
              <a:lnSpc>
                <a:spcPct val="90000"/>
              </a:lnSpc>
            </a:pPr>
            <a:r>
              <a:rPr lang="ja-JP" altLang="en-US" sz="2000" dirty="0">
                <a:solidFill>
                  <a:srgbClr val="000000"/>
                </a:solidFill>
                <a:latin typeface="ＭＳ Ｐゴシック" charset="-128"/>
              </a:rPr>
              <a:t>  ては、正当な理由のない限り、詳細な個別の点数項目が分かる明細書の発行</a:t>
            </a:r>
          </a:p>
          <a:p>
            <a:pPr>
              <a:lnSpc>
                <a:spcPct val="90000"/>
              </a:lnSpc>
            </a:pPr>
            <a:r>
              <a:rPr lang="ja-JP" altLang="en-US" sz="2000" dirty="0">
                <a:solidFill>
                  <a:srgbClr val="000000"/>
                </a:solidFill>
                <a:latin typeface="ＭＳ Ｐゴシック" charset="-128"/>
              </a:rPr>
              <a:t>  が義務付けされた。</a:t>
            </a:r>
          </a:p>
          <a:p>
            <a:pPr>
              <a:lnSpc>
                <a:spcPct val="90000"/>
              </a:lnSpc>
            </a:pPr>
            <a:r>
              <a:rPr lang="ja-JP" altLang="en-US" sz="2000" dirty="0">
                <a:solidFill>
                  <a:srgbClr val="000000"/>
                </a:solidFill>
                <a:latin typeface="ＭＳ Ｐゴシック" charset="-128"/>
              </a:rPr>
              <a:t>　  これにより、明細書の発行は進んできているが、患者への情報提供の促進、</a:t>
            </a:r>
          </a:p>
          <a:p>
            <a:pPr>
              <a:lnSpc>
                <a:spcPct val="90000"/>
              </a:lnSpc>
            </a:pPr>
            <a:r>
              <a:rPr lang="ja-JP" altLang="en-US" sz="2000" dirty="0">
                <a:solidFill>
                  <a:srgbClr val="000000"/>
                </a:solidFill>
                <a:latin typeface="ＭＳ Ｐゴシック" charset="-128"/>
              </a:rPr>
              <a:t>  医療の透明化の観点からさらに促進していく。　　　　　　　　　　　　　　　　</a:t>
            </a:r>
            <a:endParaRPr lang="ja-JP" altLang="en-US" sz="1600" dirty="0">
              <a:solidFill>
                <a:srgbClr val="000000"/>
              </a:solidFill>
              <a:latin typeface="ＭＳ Ｐゴシック" charset="-128"/>
            </a:endParaRPr>
          </a:p>
        </p:txBody>
      </p:sp>
      <p:sp>
        <p:nvSpPr>
          <p:cNvPr id="174084" name="AutoShape 7"/>
          <p:cNvSpPr>
            <a:spLocks noChangeArrowheads="1"/>
          </p:cNvSpPr>
          <p:nvPr/>
        </p:nvSpPr>
        <p:spPr bwMode="auto">
          <a:xfrm>
            <a:off x="3419475" y="5157788"/>
            <a:ext cx="360363" cy="576262"/>
          </a:xfrm>
          <a:prstGeom prst="rightArrow">
            <a:avLst>
              <a:gd name="adj1" fmla="val 50000"/>
              <a:gd name="adj2" fmla="val 25000"/>
            </a:avLst>
          </a:prstGeom>
          <a:noFill/>
          <a:ln w="9525">
            <a:noFill/>
            <a:miter lim="800000"/>
            <a:headEnd/>
            <a:tailEnd/>
          </a:ln>
        </p:spPr>
        <p:txBody>
          <a:bodyPr wrap="none" anchor="ctr"/>
          <a:lstStyle/>
          <a:p>
            <a:pPr>
              <a:spcBef>
                <a:spcPct val="20000"/>
              </a:spcBef>
            </a:pPr>
            <a:endParaRPr lang="ja-JP" altLang="en-US">
              <a:solidFill>
                <a:srgbClr val="000000"/>
              </a:solidFill>
            </a:endParaRPr>
          </a:p>
        </p:txBody>
      </p:sp>
      <p:sp>
        <p:nvSpPr>
          <p:cNvPr id="174085" name="Rectangle 4"/>
          <p:cNvSpPr>
            <a:spLocks noChangeArrowheads="1"/>
          </p:cNvSpPr>
          <p:nvPr/>
        </p:nvSpPr>
        <p:spPr bwMode="auto">
          <a:xfrm>
            <a:off x="250825" y="2492375"/>
            <a:ext cx="8640763" cy="4248993"/>
          </a:xfrm>
          <a:prstGeom prst="rect">
            <a:avLst/>
          </a:prstGeom>
          <a:solidFill>
            <a:srgbClr val="CCFFCC"/>
          </a:solidFill>
          <a:ln w="9525">
            <a:solidFill>
              <a:schemeClr val="tx1"/>
            </a:solidFill>
            <a:miter lim="800000"/>
            <a:headEnd/>
            <a:tailEnd/>
          </a:ln>
        </p:spPr>
        <p:txBody>
          <a:bodyPr/>
          <a:lstStyle/>
          <a:p>
            <a:pPr eaLnBrk="0" fontAlgn="t" hangingPunct="0">
              <a:lnSpc>
                <a:spcPct val="80000"/>
              </a:lnSpc>
            </a:pPr>
            <a:r>
              <a:rPr lang="en-US" altLang="ja-JP" sz="2000" dirty="0">
                <a:solidFill>
                  <a:srgbClr val="000000"/>
                </a:solidFill>
                <a:latin typeface="ＭＳ Ｐゴシック" charset="-128"/>
              </a:rPr>
              <a:t>《</a:t>
            </a:r>
            <a:r>
              <a:rPr lang="ja-JP" altLang="en-US" sz="2000" dirty="0">
                <a:solidFill>
                  <a:srgbClr val="000000"/>
                </a:solidFill>
                <a:latin typeface="ＭＳ Ｐゴシック" charset="-128"/>
              </a:rPr>
              <a:t>改定内容</a:t>
            </a:r>
            <a:r>
              <a:rPr lang="en-US" altLang="ja-JP" sz="2000" dirty="0">
                <a:solidFill>
                  <a:srgbClr val="000000"/>
                </a:solidFill>
                <a:latin typeface="ＭＳ Ｐゴシック" charset="-128"/>
              </a:rPr>
              <a:t>》</a:t>
            </a:r>
          </a:p>
          <a:p>
            <a:pPr marL="182563" indent="-182563" eaLnBrk="0" fontAlgn="t" hangingPunct="0">
              <a:lnSpc>
                <a:spcPct val="95000"/>
              </a:lnSpc>
            </a:pPr>
            <a:r>
              <a:rPr lang="ja-JP" altLang="en-US" dirty="0">
                <a:solidFill>
                  <a:srgbClr val="000000"/>
                </a:solidFill>
                <a:latin typeface="ＭＳ Ｐゴシック" charset="-128"/>
              </a:rPr>
              <a:t>１．正当な理由については、現在、以下の２つとしているが、</a:t>
            </a:r>
            <a:r>
              <a:rPr lang="ja-JP" altLang="en-US" dirty="0">
                <a:solidFill>
                  <a:srgbClr val="0000FF"/>
                </a:solidFill>
                <a:latin typeface="ＭＳ Ｐゴシック" charset="-128"/>
              </a:rPr>
              <a:t>４００床以上の</a:t>
            </a:r>
            <a:r>
              <a:rPr lang="ja-JP" altLang="en-US" dirty="0" smtClean="0">
                <a:solidFill>
                  <a:srgbClr val="0000FF"/>
                </a:solidFill>
                <a:latin typeface="ＭＳ Ｐゴシック" charset="-128"/>
              </a:rPr>
              <a:t>病院</a:t>
            </a:r>
            <a:r>
              <a:rPr lang="ja-JP" altLang="en-US" dirty="0" smtClean="0">
                <a:solidFill>
                  <a:srgbClr val="000000"/>
                </a:solidFill>
                <a:latin typeface="ＭＳ Ｐゴシック" charset="-128"/>
              </a:rPr>
              <a:t> </a:t>
            </a:r>
            <a:r>
              <a:rPr lang="ja-JP" altLang="en-US" dirty="0">
                <a:solidFill>
                  <a:srgbClr val="000000"/>
                </a:solidFill>
                <a:latin typeface="ＭＳ Ｐゴシック" charset="-128"/>
              </a:rPr>
              <a:t>については、これを平成２６年度以降は認めない</a:t>
            </a:r>
          </a:p>
          <a:p>
            <a:pPr eaLnBrk="0" fontAlgn="t" hangingPunct="0">
              <a:lnSpc>
                <a:spcPct val="90000"/>
              </a:lnSpc>
            </a:pPr>
            <a:r>
              <a:rPr lang="ja-JP" altLang="en-US" dirty="0">
                <a:solidFill>
                  <a:srgbClr val="000000"/>
                </a:solidFill>
                <a:latin typeface="ＭＳ Ｐゴシック" charset="-128"/>
              </a:rPr>
              <a:t>　</a:t>
            </a:r>
            <a:r>
              <a:rPr lang="ja-JP" altLang="en-US" sz="1600" dirty="0">
                <a:solidFill>
                  <a:srgbClr val="000000"/>
                </a:solidFill>
                <a:latin typeface="ＭＳ Ｐゴシック" charset="-128"/>
              </a:rPr>
              <a:t>① 明細書発行機能が付与されていないレセコンを使用している医療機関</a:t>
            </a:r>
          </a:p>
          <a:p>
            <a:pPr marL="355600" indent="-355600" eaLnBrk="0" fontAlgn="t" hangingPunct="0">
              <a:lnSpc>
                <a:spcPct val="90000"/>
              </a:lnSpc>
            </a:pPr>
            <a:r>
              <a:rPr lang="ja-JP" altLang="en-US" sz="1600" dirty="0">
                <a:solidFill>
                  <a:srgbClr val="000000"/>
                </a:solidFill>
                <a:latin typeface="ＭＳ Ｐゴシック" charset="-128"/>
              </a:rPr>
              <a:t>　② 自動入金機を使用しており、自動入金機で明細書発行を行おうとした場合には、</a:t>
            </a:r>
            <a:r>
              <a:rPr lang="ja-JP" altLang="en-US" sz="1600" dirty="0" smtClean="0">
                <a:solidFill>
                  <a:srgbClr val="000000"/>
                </a:solidFill>
                <a:latin typeface="ＭＳ Ｐゴシック" charset="-128"/>
              </a:rPr>
              <a:t>自動</a:t>
            </a:r>
            <a:r>
              <a:rPr lang="ja-JP" altLang="en-US" sz="1600" dirty="0">
                <a:solidFill>
                  <a:srgbClr val="000000"/>
                </a:solidFill>
                <a:latin typeface="ＭＳ Ｐゴシック" charset="-128"/>
              </a:rPr>
              <a:t>入金機の改修が必要な医療機関</a:t>
            </a:r>
          </a:p>
          <a:p>
            <a:pPr marL="182563" indent="-182563" eaLnBrk="0" fontAlgn="t" hangingPunct="0">
              <a:lnSpc>
                <a:spcPct val="90000"/>
              </a:lnSpc>
            </a:pPr>
            <a:r>
              <a:rPr lang="ja-JP" altLang="en-US" dirty="0">
                <a:solidFill>
                  <a:srgbClr val="000000"/>
                </a:solidFill>
                <a:latin typeface="ＭＳ Ｐゴシック" charset="-128"/>
              </a:rPr>
              <a:t>２．明細書の発行状況を定期的に確認するため、医療機関は</a:t>
            </a:r>
            <a:r>
              <a:rPr lang="ja-JP" altLang="en-US" u="sng" dirty="0">
                <a:solidFill>
                  <a:srgbClr val="000000"/>
                </a:solidFill>
                <a:latin typeface="ＭＳ Ｐゴシック" charset="-128"/>
              </a:rPr>
              <a:t>毎年行われて</a:t>
            </a:r>
            <a:r>
              <a:rPr lang="ja-JP" altLang="en-US" u="sng" dirty="0" smtClean="0">
                <a:solidFill>
                  <a:srgbClr val="000000"/>
                </a:solidFill>
                <a:latin typeface="ＭＳ Ｐゴシック" charset="-128"/>
              </a:rPr>
              <a:t>いる他</a:t>
            </a:r>
            <a:r>
              <a:rPr lang="ja-JP" altLang="en-US" u="sng" dirty="0">
                <a:solidFill>
                  <a:srgbClr val="000000"/>
                </a:solidFill>
                <a:latin typeface="ＭＳ Ｐゴシック" charset="-128"/>
              </a:rPr>
              <a:t>の届出事項の報告と併せて、明細書無料発行の対応の有無、正当な</a:t>
            </a:r>
            <a:r>
              <a:rPr lang="ja-JP" altLang="en-US" u="sng" dirty="0" smtClean="0">
                <a:solidFill>
                  <a:srgbClr val="000000"/>
                </a:solidFill>
                <a:latin typeface="ＭＳ Ｐゴシック" charset="-128"/>
              </a:rPr>
              <a:t>理由に</a:t>
            </a:r>
            <a:r>
              <a:rPr lang="ja-JP" altLang="en-US" u="sng" dirty="0">
                <a:solidFill>
                  <a:srgbClr val="000000"/>
                </a:solidFill>
                <a:latin typeface="ＭＳ Ｐゴシック" charset="-128"/>
              </a:rPr>
              <a:t>該当している旨等を報告する</a:t>
            </a:r>
          </a:p>
          <a:p>
            <a:pPr marL="182563" indent="-182563" eaLnBrk="0" fontAlgn="t" hangingPunct="0">
              <a:lnSpc>
                <a:spcPct val="90000"/>
              </a:lnSpc>
            </a:pPr>
            <a:r>
              <a:rPr lang="ja-JP" altLang="en-US" dirty="0">
                <a:solidFill>
                  <a:srgbClr val="000000"/>
                </a:solidFill>
                <a:latin typeface="ＭＳ Ｐゴシック" charset="-128"/>
              </a:rPr>
              <a:t>３．明細書発行に係り患者から徴収する手数料が高額な場合には、患者が</a:t>
            </a:r>
            <a:r>
              <a:rPr lang="ja-JP" altLang="en-US" dirty="0" smtClean="0">
                <a:solidFill>
                  <a:srgbClr val="000000"/>
                </a:solidFill>
                <a:latin typeface="ＭＳ Ｐゴシック" charset="-128"/>
              </a:rPr>
              <a:t>明細書</a:t>
            </a:r>
            <a:r>
              <a:rPr lang="ja-JP" altLang="en-US" dirty="0">
                <a:solidFill>
                  <a:srgbClr val="000000"/>
                </a:solidFill>
                <a:latin typeface="ＭＳ Ｐゴシック" charset="-128"/>
              </a:rPr>
              <a:t>の発行を希望することを躊躇する場合もあると考えられることから、高額</a:t>
            </a:r>
            <a:r>
              <a:rPr lang="ja-JP" altLang="en-US" dirty="0" smtClean="0">
                <a:solidFill>
                  <a:srgbClr val="000000"/>
                </a:solidFill>
                <a:latin typeface="ＭＳ Ｐゴシック" charset="-128"/>
              </a:rPr>
              <a:t>な料金</a:t>
            </a:r>
            <a:r>
              <a:rPr lang="ja-JP" altLang="en-US" dirty="0">
                <a:solidFill>
                  <a:srgbClr val="000000"/>
                </a:solidFill>
                <a:latin typeface="ＭＳ Ｐゴシック" charset="-128"/>
              </a:rPr>
              <a:t>はふさわしくない旨を、実例に応じた額を示しつつ、再度周知する。</a:t>
            </a:r>
          </a:p>
          <a:p>
            <a:pPr marL="182563" indent="-182563" eaLnBrk="0" fontAlgn="t" hangingPunct="0">
              <a:lnSpc>
                <a:spcPct val="90000"/>
              </a:lnSpc>
            </a:pPr>
            <a:r>
              <a:rPr lang="ja-JP" altLang="en-US" dirty="0">
                <a:solidFill>
                  <a:srgbClr val="000000"/>
                </a:solidFill>
                <a:latin typeface="ＭＳ Ｐゴシック" charset="-128"/>
              </a:rPr>
              <a:t>４．</a:t>
            </a:r>
            <a:r>
              <a:rPr lang="ja-JP" altLang="en-US" u="sng" dirty="0">
                <a:solidFill>
                  <a:srgbClr val="000000"/>
                </a:solidFill>
                <a:latin typeface="ＭＳ Ｐゴシック" charset="-128"/>
              </a:rPr>
              <a:t>公費等により一部負担金が発生しない患者に対しても明細書の発行に</a:t>
            </a:r>
            <a:r>
              <a:rPr lang="ja-JP" altLang="en-US" u="sng" dirty="0" smtClean="0">
                <a:solidFill>
                  <a:srgbClr val="000000"/>
                </a:solidFill>
                <a:latin typeface="ＭＳ Ｐゴシック" charset="-128"/>
              </a:rPr>
              <a:t>努める</a:t>
            </a:r>
            <a:r>
              <a:rPr lang="en-US" altLang="ja-JP" u="sng" dirty="0" smtClean="0">
                <a:solidFill>
                  <a:srgbClr val="000000"/>
                </a:solidFill>
                <a:latin typeface="ＭＳ Ｐゴシック" charset="-128"/>
              </a:rPr>
              <a:t/>
            </a:r>
            <a:br>
              <a:rPr lang="en-US" altLang="ja-JP" u="sng" dirty="0" smtClean="0">
                <a:solidFill>
                  <a:srgbClr val="000000"/>
                </a:solidFill>
                <a:latin typeface="ＭＳ Ｐゴシック" charset="-128"/>
              </a:rPr>
            </a:br>
            <a:r>
              <a:rPr lang="ja-JP" altLang="en-US" dirty="0" smtClean="0">
                <a:solidFill>
                  <a:srgbClr val="000000"/>
                </a:solidFill>
                <a:latin typeface="ＭＳ Ｐゴシック" charset="-128"/>
              </a:rPr>
              <a:t>（</a:t>
            </a:r>
            <a:r>
              <a:rPr lang="ja-JP" altLang="en-US" dirty="0">
                <a:solidFill>
                  <a:srgbClr val="FF0000"/>
                </a:solidFill>
                <a:latin typeface="ＭＳ Ｐゴシック" charset="-128"/>
              </a:rPr>
              <a:t>努力義務</a:t>
            </a:r>
            <a:r>
              <a:rPr lang="ja-JP" altLang="en-US" dirty="0" smtClean="0">
                <a:solidFill>
                  <a:srgbClr val="000000"/>
                </a:solidFill>
                <a:latin typeface="ＭＳ Ｐゴシック" charset="-128"/>
              </a:rPr>
              <a:t>）</a:t>
            </a:r>
            <a:endParaRPr lang="en-US" altLang="ja-JP" dirty="0" smtClean="0">
              <a:solidFill>
                <a:srgbClr val="000000"/>
              </a:solidFill>
              <a:latin typeface="ＭＳ Ｐゴシック" charset="-128"/>
            </a:endParaRPr>
          </a:p>
          <a:p>
            <a:pPr marL="182563" indent="-182563" eaLnBrk="0" fontAlgn="t" hangingPunct="0">
              <a:lnSpc>
                <a:spcPct val="90000"/>
              </a:lnSpc>
            </a:pPr>
            <a:r>
              <a:rPr lang="ja-JP" altLang="en-US" dirty="0" smtClean="0">
                <a:solidFill>
                  <a:srgbClr val="000000"/>
                </a:solidFill>
                <a:latin typeface="ＭＳ Ｐゴシック" charset="-128"/>
              </a:rPr>
              <a:t>５．記載内容が毎回同一であるとの理由で明細書の発行を希望しない患者に対しても、診療内容が変更された場合等明細書の記載内容が変わる場合には、その旨を患者に情報提供するべきであることを周知する。</a:t>
            </a:r>
            <a:endParaRPr lang="ja-JP" altLang="en-US" dirty="0">
              <a:solidFill>
                <a:srgbClr val="000000"/>
              </a:solidFill>
              <a:latin typeface="ＭＳ Ｐゴシック" charset="-128"/>
            </a:endParaRPr>
          </a:p>
        </p:txBody>
      </p:sp>
      <p:sp>
        <p:nvSpPr>
          <p:cNvPr id="174086" name="スライド番号プレースホルダー 1"/>
          <p:cNvSpPr txBox="1">
            <a:spLocks noGrp="1"/>
          </p:cNvSpPr>
          <p:nvPr/>
        </p:nvSpPr>
        <p:spPr bwMode="auto">
          <a:xfrm>
            <a:off x="7073900" y="6608763"/>
            <a:ext cx="2133600" cy="476250"/>
          </a:xfrm>
          <a:prstGeom prst="rect">
            <a:avLst/>
          </a:prstGeom>
          <a:noFill/>
          <a:ln w="9525">
            <a:noFill/>
            <a:miter lim="800000"/>
            <a:headEnd/>
            <a:tailEnd/>
          </a:ln>
        </p:spPr>
        <p:txBody>
          <a:bodyPr/>
          <a:lstStyle/>
          <a:p>
            <a:pPr algn="r"/>
            <a:fld id="{6F7D3F62-BE70-4461-AE15-0BC3201D37E8}" type="slidenum">
              <a:rPr lang="en-US" altLang="ja-JP" sz="1400">
                <a:solidFill>
                  <a:srgbClr val="000000"/>
                </a:solidFill>
              </a:rPr>
              <a:pPr algn="r"/>
              <a:t>92</a:t>
            </a:fld>
            <a:endParaRPr lang="en-US" altLang="ja-JP" sz="1400">
              <a:solidFill>
                <a:srgbClr val="000000"/>
              </a:solidFill>
            </a:endParaRPr>
          </a:p>
        </p:txBody>
      </p:sp>
    </p:spTree>
    <p:extLst>
      <p:ext uri="{BB962C8B-B14F-4D97-AF65-F5344CB8AC3E}">
        <p14:creationId xmlns:p14="http://schemas.microsoft.com/office/powerpoint/2010/main" xmlns="" val="6126655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2"/>
          <p:cNvSpPr txBox="1">
            <a:spLocks noChangeArrowheads="1"/>
          </p:cNvSpPr>
          <p:nvPr/>
        </p:nvSpPr>
        <p:spPr bwMode="auto">
          <a:xfrm>
            <a:off x="1662113" y="385763"/>
            <a:ext cx="5870575" cy="579437"/>
          </a:xfrm>
          <a:prstGeom prst="rect">
            <a:avLst/>
          </a:prstGeom>
          <a:noFill/>
          <a:ln w="9525">
            <a:noFill/>
            <a:miter lim="800000"/>
            <a:headEnd/>
            <a:tailEnd/>
          </a:ln>
        </p:spPr>
        <p:txBody>
          <a:bodyPr wrap="none" lIns="90000" tIns="46800" rIns="90000" bIns="46800">
            <a:spAutoFit/>
          </a:bodyPr>
          <a:lstStyle/>
          <a:p>
            <a:pPr algn="ctr"/>
            <a:r>
              <a:rPr lang="ja-JP" altLang="en-US" sz="3200">
                <a:solidFill>
                  <a:srgbClr val="000000"/>
                </a:solidFill>
                <a:ea typeface="HG創英角ｺﾞｼｯｸUB" pitchFamily="49" charset="-128"/>
              </a:rPr>
              <a:t>有床診療所関連の主な改定項目</a:t>
            </a:r>
            <a:endParaRPr lang="en-US" altLang="ja-JP" sz="3200">
              <a:solidFill>
                <a:srgbClr val="000000"/>
              </a:solidFill>
              <a:ea typeface="HG創英角ｺﾞｼｯｸUB" pitchFamily="49" charset="-128"/>
            </a:endParaRPr>
          </a:p>
        </p:txBody>
      </p:sp>
      <p:sp>
        <p:nvSpPr>
          <p:cNvPr id="175106" name="Text Box 3"/>
          <p:cNvSpPr txBox="1">
            <a:spLocks noChangeArrowheads="1"/>
          </p:cNvSpPr>
          <p:nvPr/>
        </p:nvSpPr>
        <p:spPr bwMode="auto">
          <a:xfrm>
            <a:off x="539750" y="1412875"/>
            <a:ext cx="8351838" cy="4818063"/>
          </a:xfrm>
          <a:prstGeom prst="rect">
            <a:avLst/>
          </a:prstGeom>
          <a:noFill/>
          <a:ln w="9525">
            <a:noFill/>
            <a:miter lim="800000"/>
            <a:headEnd/>
            <a:tailEnd/>
          </a:ln>
        </p:spPr>
        <p:txBody>
          <a:bodyPr lIns="90000" tIns="46800" rIns="90000" bIns="46800">
            <a:spAutoFit/>
          </a:bodyPr>
          <a:lstStyle/>
          <a:p>
            <a:r>
              <a:rPr lang="ja-JP" altLang="en-US" sz="2600">
                <a:solidFill>
                  <a:srgbClr val="000000"/>
                </a:solidFill>
              </a:rPr>
              <a:t>１．有床診療所の機能に着目した評価</a:t>
            </a:r>
          </a:p>
          <a:p>
            <a:r>
              <a:rPr lang="ja-JP" altLang="en-US" sz="2200">
                <a:solidFill>
                  <a:srgbClr val="000000"/>
                </a:solidFill>
              </a:rPr>
              <a:t>  （１）有床診療所緩和ケア診療加算</a:t>
            </a:r>
          </a:p>
          <a:p>
            <a:r>
              <a:rPr lang="ja-JP" altLang="en-US" sz="2200">
                <a:solidFill>
                  <a:srgbClr val="000000"/>
                </a:solidFill>
              </a:rPr>
              <a:t>　（２）看取り加算</a:t>
            </a:r>
          </a:p>
          <a:p>
            <a:r>
              <a:rPr lang="ja-JP" altLang="en-US" sz="2200">
                <a:solidFill>
                  <a:srgbClr val="000000"/>
                </a:solidFill>
              </a:rPr>
              <a:t>　（３）入院基本料の要件緩和</a:t>
            </a:r>
          </a:p>
          <a:p>
            <a:r>
              <a:rPr lang="ja-JP" altLang="en-US" sz="2600">
                <a:solidFill>
                  <a:srgbClr val="000000"/>
                </a:solidFill>
              </a:rPr>
              <a:t>２．入院基本料等加算の簡素化</a:t>
            </a:r>
          </a:p>
          <a:p>
            <a:r>
              <a:rPr lang="ja-JP" altLang="en-US" sz="2200">
                <a:solidFill>
                  <a:srgbClr val="000000"/>
                </a:solidFill>
              </a:rPr>
              <a:t>　　栄養管理実施加算、褥瘡患者管理加算の包括化   </a:t>
            </a:r>
          </a:p>
          <a:p>
            <a:r>
              <a:rPr lang="ja-JP" altLang="en-US" sz="2600">
                <a:solidFill>
                  <a:srgbClr val="000000"/>
                </a:solidFill>
                <a:latin typeface="ＭＳ Ｐゴシック" charset="-128"/>
              </a:rPr>
              <a:t>３．効果的な退院調整の評価</a:t>
            </a:r>
          </a:p>
          <a:p>
            <a:r>
              <a:rPr lang="ja-JP" altLang="en-US" sz="2600">
                <a:solidFill>
                  <a:srgbClr val="000000"/>
                </a:solidFill>
                <a:latin typeface="ＭＳ Ｐゴシック" charset="-128"/>
              </a:rPr>
              <a:t>４．有床診療所が算定できる入院基本料等加算の拡大</a:t>
            </a:r>
          </a:p>
          <a:p>
            <a:r>
              <a:rPr lang="ja-JP" altLang="en-US" sz="2200">
                <a:solidFill>
                  <a:srgbClr val="000000"/>
                </a:solidFill>
                <a:latin typeface="ＭＳ Ｐゴシック" charset="-128"/>
              </a:rPr>
              <a:t>　（１）重症児（者）受入連携加算</a:t>
            </a:r>
          </a:p>
          <a:p>
            <a:r>
              <a:rPr lang="ja-JP" altLang="en-US" sz="2200">
                <a:solidFill>
                  <a:srgbClr val="000000"/>
                </a:solidFill>
                <a:latin typeface="ＭＳ Ｐゴシック" charset="-128"/>
              </a:rPr>
              <a:t>  （２）超重症児（者）入院診療加算・準超重症児（者）入院診療加算</a:t>
            </a:r>
          </a:p>
          <a:p>
            <a:r>
              <a:rPr lang="ja-JP" altLang="en-US" sz="2200">
                <a:solidFill>
                  <a:srgbClr val="000000"/>
                </a:solidFill>
                <a:latin typeface="ＭＳ Ｐゴシック" charset="-128"/>
              </a:rPr>
              <a:t>  （３）総合評価加算</a:t>
            </a:r>
          </a:p>
          <a:p>
            <a:r>
              <a:rPr lang="ja-JP" altLang="en-US" sz="2600">
                <a:solidFill>
                  <a:srgbClr val="000000"/>
                </a:solidFill>
              </a:rPr>
              <a:t>５．診療所療養病床療養環境加算の見直し</a:t>
            </a:r>
          </a:p>
          <a:p>
            <a:r>
              <a:rPr lang="ja-JP" altLang="en-US" sz="2600">
                <a:solidFill>
                  <a:srgbClr val="000000"/>
                </a:solidFill>
              </a:rPr>
              <a:t>６．入院中の患者の他医療機関受診の緩和</a:t>
            </a:r>
          </a:p>
        </p:txBody>
      </p:sp>
      <p:sp>
        <p:nvSpPr>
          <p:cNvPr id="158723"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3940447E-AD69-443E-8843-09A1B47928C3}" type="slidenum">
              <a:rPr kumimoji="1" lang="en-US" altLang="ja-JP" smtClean="0"/>
              <a:pPr fontAlgn="base">
                <a:spcAft>
                  <a:spcPct val="0"/>
                </a:spcAft>
                <a:defRPr/>
              </a:pPr>
              <a:t>93</a:t>
            </a:fld>
            <a:endParaRPr kumimoji="1" lang="en-US" altLang="ja-JP" smtClean="0"/>
          </a:p>
        </p:txBody>
      </p:sp>
    </p:spTree>
    <p:extLst>
      <p:ext uri="{BB962C8B-B14F-4D97-AF65-F5344CB8AC3E}">
        <p14:creationId xmlns:p14="http://schemas.microsoft.com/office/powerpoint/2010/main" xmlns="" val="167808022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ChangeArrowheads="1"/>
          </p:cNvSpPr>
          <p:nvPr>
            <p:ph type="ctrTitle" idx="4294967295"/>
          </p:nvPr>
        </p:nvSpPr>
        <p:spPr>
          <a:xfrm>
            <a:off x="684213" y="115888"/>
            <a:ext cx="7772400" cy="647700"/>
          </a:xfrm>
        </p:spPr>
        <p:txBody>
          <a:bodyPr/>
          <a:lstStyle/>
          <a:p>
            <a:pPr eaLnBrk="1" hangingPunct="1"/>
            <a:r>
              <a:rPr lang="ja-JP" altLang="en-US" sz="2800" smtClean="0">
                <a:ea typeface="HG創英角ｺﾞｼｯｸUB" pitchFamily="49" charset="-128"/>
              </a:rPr>
              <a:t>１．有床診療所の機能に着目した評価</a:t>
            </a:r>
          </a:p>
        </p:txBody>
      </p:sp>
      <p:sp>
        <p:nvSpPr>
          <p:cNvPr id="177154"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77155" name="Rectangle 4"/>
          <p:cNvSpPr>
            <a:spLocks noGrp="1" noChangeArrowheads="1"/>
          </p:cNvSpPr>
          <p:nvPr>
            <p:ph type="subTitle" idx="4294967295"/>
          </p:nvPr>
        </p:nvSpPr>
        <p:spPr>
          <a:xfrm>
            <a:off x="250825" y="2492375"/>
            <a:ext cx="8640763" cy="3384550"/>
          </a:xfrm>
          <a:solidFill>
            <a:srgbClr val="CCFFCC"/>
          </a:solidFill>
          <a:ln>
            <a:solidFill>
              <a:schemeClr val="tx1"/>
            </a:solidFill>
          </a:ln>
        </p:spPr>
        <p:txBody>
          <a:bodyPr/>
          <a:lstStyle/>
          <a:p>
            <a:pPr marL="0" indent="0" eaLnBrk="1" fontAlgn="t" hangingPunct="1">
              <a:lnSpc>
                <a:spcPct val="80000"/>
              </a:lnSpc>
              <a:spcBef>
                <a:spcPct val="0"/>
              </a:spcBef>
              <a:buFontTx/>
              <a:buNone/>
            </a:pPr>
            <a:r>
              <a:rPr lang="en-US" altLang="ja-JP" sz="2400" smtClean="0">
                <a:latin typeface="ＭＳ Ｐゴシック" charset="-128"/>
              </a:rPr>
              <a:t>《</a:t>
            </a:r>
            <a:r>
              <a:rPr lang="ja-JP" altLang="en-US" sz="2400" smtClean="0">
                <a:latin typeface="ＭＳ Ｐゴシック" charset="-128"/>
              </a:rPr>
              <a:t>改定内容</a:t>
            </a:r>
            <a:r>
              <a:rPr lang="en-US" altLang="ja-JP" sz="2400" smtClean="0">
                <a:latin typeface="ＭＳ Ｐゴシック" charset="-128"/>
              </a:rPr>
              <a:t>》</a:t>
            </a:r>
          </a:p>
          <a:p>
            <a:pPr marL="0" indent="0" eaLnBrk="1" fontAlgn="t" hangingPunct="1">
              <a:lnSpc>
                <a:spcPct val="95000"/>
              </a:lnSpc>
              <a:spcBef>
                <a:spcPct val="0"/>
              </a:spcBef>
              <a:buFontTx/>
              <a:buNone/>
            </a:pPr>
            <a:r>
              <a:rPr lang="ja-JP" altLang="en-US" sz="2400" smtClean="0">
                <a:latin typeface="ＭＳ Ｐゴシック" charset="-128"/>
              </a:rPr>
              <a:t>　有床診療所緩和ケア診療加算：</a:t>
            </a:r>
            <a:r>
              <a:rPr lang="ja-JP" altLang="en-US" sz="2400" smtClean="0">
                <a:solidFill>
                  <a:srgbClr val="0000FF"/>
                </a:solidFill>
                <a:latin typeface="ＭＳ Ｐゴシック" charset="-128"/>
              </a:rPr>
              <a:t>１５０</a:t>
            </a:r>
            <a:r>
              <a:rPr lang="ja-JP" altLang="en-US" sz="2400" smtClean="0">
                <a:latin typeface="ＭＳ Ｐゴシック" charset="-128"/>
              </a:rPr>
              <a:t>点（１日につき）</a:t>
            </a:r>
            <a:r>
              <a:rPr lang="ja-JP" altLang="en-US" sz="2000" smtClean="0">
                <a:solidFill>
                  <a:srgbClr val="FF0000"/>
                </a:solidFill>
                <a:latin typeface="ＭＳ Ｐゴシック" charset="-128"/>
              </a:rPr>
              <a:t>（新設）</a:t>
            </a:r>
          </a:p>
          <a:p>
            <a:pPr marL="0" indent="0" eaLnBrk="1" hangingPunct="1">
              <a:spcBef>
                <a:spcPct val="0"/>
              </a:spcBef>
              <a:buFontTx/>
              <a:buNone/>
            </a:pPr>
            <a:r>
              <a:rPr lang="ja-JP" altLang="en-US" sz="2000" smtClean="0">
                <a:latin typeface="ＭＳ Ｐゴシック" charset="-128"/>
              </a:rPr>
              <a:t>［算定要件］</a:t>
            </a:r>
            <a:r>
              <a:rPr kumimoji="0" lang="ja-JP" altLang="en-US" sz="2000" smtClean="0">
                <a:latin typeface="ＭＳ Ｐゴシック" charset="-128"/>
              </a:rPr>
              <a:t> </a:t>
            </a:r>
          </a:p>
          <a:p>
            <a:pPr marL="0" indent="0" eaLnBrk="1" hangingPunct="1">
              <a:spcBef>
                <a:spcPct val="0"/>
              </a:spcBef>
              <a:buFontTx/>
              <a:buNone/>
            </a:pPr>
            <a:r>
              <a:rPr kumimoji="0" lang="ja-JP" altLang="en-US" sz="2000" smtClean="0">
                <a:latin typeface="ＭＳ Ｐゴシック" charset="-128"/>
              </a:rPr>
              <a:t>　有床診療所に入院する悪性腫瘍又は後天性免疫不全症候群の患者のうち、疼痛、倦怠感、呼吸困難等の身体的症状又は不安、抑うつなどの精神症状を持つ者</a:t>
            </a:r>
          </a:p>
          <a:p>
            <a:pPr marL="0" indent="0" eaLnBrk="1" hangingPunct="1">
              <a:spcBef>
                <a:spcPct val="0"/>
              </a:spcBef>
              <a:buFontTx/>
              <a:buNone/>
            </a:pPr>
            <a:r>
              <a:rPr kumimoji="0" lang="en-US" altLang="ja-JP" sz="1800" smtClean="0">
                <a:latin typeface="ＭＳ Ｐゴシック" charset="-128"/>
              </a:rPr>
              <a:t>[</a:t>
            </a:r>
            <a:r>
              <a:rPr kumimoji="0" lang="ja-JP" altLang="en-US" sz="1800" smtClean="0">
                <a:latin typeface="ＭＳ Ｐゴシック" charset="-128"/>
              </a:rPr>
              <a:t>施設基準</a:t>
            </a:r>
            <a:r>
              <a:rPr kumimoji="0" lang="en-US" altLang="ja-JP" sz="1800" smtClean="0">
                <a:latin typeface="ＭＳ Ｐゴシック" charset="-128"/>
              </a:rPr>
              <a:t>]</a:t>
            </a:r>
          </a:p>
          <a:p>
            <a:pPr marL="0" indent="0" eaLnBrk="1" hangingPunct="1">
              <a:spcBef>
                <a:spcPct val="0"/>
              </a:spcBef>
              <a:buFontTx/>
              <a:buNone/>
            </a:pPr>
            <a:r>
              <a:rPr kumimoji="0" lang="en-US" altLang="ja-JP" sz="1800" smtClean="0">
                <a:latin typeface="ＭＳ Ｐゴシック" charset="-128"/>
              </a:rPr>
              <a:t> ① </a:t>
            </a:r>
            <a:r>
              <a:rPr kumimoji="0" lang="ja-JP" altLang="en-US" sz="1800" smtClean="0">
                <a:latin typeface="ＭＳ Ｐゴシック" charset="-128"/>
              </a:rPr>
              <a:t>夜間に看護職員を１名以上配置</a:t>
            </a:r>
          </a:p>
          <a:p>
            <a:pPr marL="0" indent="0" eaLnBrk="1" hangingPunct="1">
              <a:spcBef>
                <a:spcPct val="0"/>
              </a:spcBef>
              <a:buFontTx/>
              <a:buNone/>
            </a:pPr>
            <a:r>
              <a:rPr kumimoji="0" lang="ja-JP" altLang="en-US" sz="1800" smtClean="0">
                <a:latin typeface="ＭＳ Ｐゴシック" charset="-128"/>
              </a:rPr>
              <a:t> ② 身体症状、精神症状の緩和を担当する常勤医師、緩和ケアの経験を有する常勤看</a:t>
            </a:r>
          </a:p>
          <a:p>
            <a:pPr marL="0" indent="0" eaLnBrk="1" hangingPunct="1">
              <a:spcBef>
                <a:spcPct val="0"/>
              </a:spcBef>
              <a:buFontTx/>
              <a:buNone/>
            </a:pPr>
            <a:r>
              <a:rPr kumimoji="0" lang="ja-JP" altLang="en-US" sz="1800" smtClean="0">
                <a:latin typeface="ＭＳ Ｐゴシック" charset="-128"/>
              </a:rPr>
              <a:t>     護師</a:t>
            </a:r>
            <a:r>
              <a:rPr kumimoji="0" lang="en-US" altLang="ja-JP" sz="1800" smtClean="0">
                <a:latin typeface="ＭＳ Ｐゴシック" charset="-128"/>
              </a:rPr>
              <a:t>(</a:t>
            </a:r>
            <a:r>
              <a:rPr kumimoji="0" lang="ja-JP" altLang="en-US" sz="1800" smtClean="0">
                <a:latin typeface="ＭＳ Ｐゴシック" charset="-128"/>
              </a:rPr>
              <a:t>医師もしくは看護師の一方は緩和ケアに関する研修修了者</a:t>
            </a:r>
            <a:r>
              <a:rPr kumimoji="0" lang="en-US" altLang="ja-JP" sz="1800" smtClean="0">
                <a:latin typeface="ＭＳ Ｐゴシック" charset="-128"/>
              </a:rPr>
              <a:t>)</a:t>
            </a:r>
            <a:r>
              <a:rPr kumimoji="0" lang="ja-JP" altLang="en-US" sz="1800" smtClean="0">
                <a:latin typeface="ＭＳ Ｐゴシック" charset="-128"/>
              </a:rPr>
              <a:t>が配置</a:t>
            </a:r>
            <a:endParaRPr lang="ja-JP" altLang="en-US" sz="1800" smtClean="0">
              <a:latin typeface="ＭＳ Ｐゴシック" charset="-128"/>
            </a:endParaRPr>
          </a:p>
        </p:txBody>
      </p:sp>
      <p:sp>
        <p:nvSpPr>
          <p:cNvPr id="177156" name="Rectangle 5"/>
          <p:cNvSpPr>
            <a:spLocks noChangeArrowheads="1"/>
          </p:cNvSpPr>
          <p:nvPr/>
        </p:nvSpPr>
        <p:spPr bwMode="auto">
          <a:xfrm>
            <a:off x="250825" y="692150"/>
            <a:ext cx="8642350" cy="1657350"/>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r>
              <a:rPr lang="en-US" altLang="ja-JP" sz="2000">
                <a:solidFill>
                  <a:srgbClr val="000000"/>
                </a:solidFill>
                <a:latin typeface="ＭＳ Ｐゴシック" charset="-128"/>
              </a:rPr>
              <a:t>○</a:t>
            </a:r>
            <a:r>
              <a:rPr lang="ja-JP" altLang="en-US" sz="2000">
                <a:solidFill>
                  <a:srgbClr val="000000"/>
                </a:solidFill>
                <a:latin typeface="ＭＳ Ｐゴシック" charset="-128"/>
              </a:rPr>
              <a:t>　緊急時の受け皿となる病床を確保し、在宅医療を円滑なものとするため、</a:t>
            </a:r>
          </a:p>
          <a:p>
            <a:r>
              <a:rPr lang="ja-JP" altLang="en-US" sz="2000">
                <a:solidFill>
                  <a:srgbClr val="000000"/>
                </a:solidFill>
                <a:latin typeface="ＭＳ Ｐゴシック" charset="-128"/>
              </a:rPr>
              <a:t>   地域に密着した有床診療所の看取り機能や緩和ケア受入機能の強化を図る</a:t>
            </a:r>
          </a:p>
          <a:p>
            <a:r>
              <a:rPr lang="ja-JP" altLang="en-US" sz="2000">
                <a:solidFill>
                  <a:srgbClr val="000000"/>
                </a:solidFill>
                <a:latin typeface="ＭＳ Ｐゴシック" charset="-128"/>
              </a:rPr>
              <a:t>　 必要がある</a:t>
            </a:r>
          </a:p>
          <a:p>
            <a:r>
              <a:rPr lang="ja-JP" altLang="en-US" sz="2000">
                <a:solidFill>
                  <a:srgbClr val="000000"/>
                </a:solidFill>
                <a:latin typeface="ＭＳ Ｐゴシック" charset="-128"/>
              </a:rPr>
              <a:t>（１）夜間に看護師が配置されている有床診療所について、</a:t>
            </a:r>
            <a:r>
              <a:rPr lang="ja-JP" altLang="en-US" sz="2000">
                <a:solidFill>
                  <a:srgbClr val="0000FF"/>
                </a:solidFill>
                <a:latin typeface="ＭＳ Ｐゴシック" charset="-128"/>
              </a:rPr>
              <a:t>質の高い緩和ケア</a:t>
            </a:r>
          </a:p>
          <a:p>
            <a:r>
              <a:rPr lang="ja-JP" altLang="en-US" sz="2000">
                <a:solidFill>
                  <a:srgbClr val="0000FF"/>
                </a:solidFill>
                <a:latin typeface="ＭＳ Ｐゴシック" charset="-128"/>
              </a:rPr>
              <a:t>   医療</a:t>
            </a:r>
            <a:r>
              <a:rPr lang="ja-JP" altLang="en-US" sz="2000">
                <a:solidFill>
                  <a:srgbClr val="000000"/>
                </a:solidFill>
                <a:latin typeface="ＭＳ Ｐゴシック" charset="-128"/>
              </a:rPr>
              <a:t>が提供された場合の評価を新設する　　　　　　　　　　　　　　　　　</a:t>
            </a:r>
            <a:endParaRPr lang="ja-JP" altLang="en-US" sz="1600">
              <a:solidFill>
                <a:srgbClr val="000000"/>
              </a:solidFill>
              <a:latin typeface="ＭＳ Ｐゴシック" charset="-128"/>
            </a:endParaRPr>
          </a:p>
        </p:txBody>
      </p:sp>
      <p:sp>
        <p:nvSpPr>
          <p:cNvPr id="177157" name="Text Box 6"/>
          <p:cNvSpPr txBox="1">
            <a:spLocks noChangeArrowheads="1"/>
          </p:cNvSpPr>
          <p:nvPr/>
        </p:nvSpPr>
        <p:spPr bwMode="auto">
          <a:xfrm>
            <a:off x="468313" y="2276475"/>
            <a:ext cx="8135937" cy="366713"/>
          </a:xfrm>
          <a:prstGeom prst="rect">
            <a:avLst/>
          </a:prstGeom>
          <a:noFill/>
          <a:ln w="9525">
            <a:noFill/>
            <a:miter lim="800000"/>
            <a:headEnd/>
            <a:tailEnd/>
          </a:ln>
        </p:spPr>
        <p:txBody>
          <a:bodyPr>
            <a:spAutoFit/>
          </a:bodyPr>
          <a:lstStyle/>
          <a:p>
            <a:pPr>
              <a:spcBef>
                <a:spcPct val="20000"/>
              </a:spcBef>
            </a:pPr>
            <a:endParaRPr lang="ja-JP" altLang="ja-JP">
              <a:solidFill>
                <a:srgbClr val="000000"/>
              </a:solidFill>
            </a:endParaRPr>
          </a:p>
        </p:txBody>
      </p:sp>
      <p:sp>
        <p:nvSpPr>
          <p:cNvPr id="177158" name="AutoShape 7"/>
          <p:cNvSpPr>
            <a:spLocks noChangeArrowheads="1"/>
          </p:cNvSpPr>
          <p:nvPr/>
        </p:nvSpPr>
        <p:spPr bwMode="auto">
          <a:xfrm>
            <a:off x="3419475" y="5157788"/>
            <a:ext cx="360363" cy="576262"/>
          </a:xfrm>
          <a:prstGeom prst="rightArrow">
            <a:avLst>
              <a:gd name="adj1" fmla="val 50000"/>
              <a:gd name="adj2" fmla="val 25000"/>
            </a:avLst>
          </a:prstGeom>
          <a:noFill/>
          <a:ln w="9525">
            <a:noFill/>
            <a:miter lim="800000"/>
            <a:headEnd/>
            <a:tailEnd/>
          </a:ln>
        </p:spPr>
        <p:txBody>
          <a:bodyPr wrap="none" anchor="ctr"/>
          <a:lstStyle/>
          <a:p>
            <a:pPr>
              <a:spcBef>
                <a:spcPct val="20000"/>
              </a:spcBef>
            </a:pPr>
            <a:endParaRPr lang="ja-JP" altLang="en-US">
              <a:solidFill>
                <a:srgbClr val="000000"/>
              </a:solidFill>
            </a:endParaRPr>
          </a:p>
        </p:txBody>
      </p:sp>
      <p:sp>
        <p:nvSpPr>
          <p:cNvPr id="160775"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991278B8-AE9D-472C-B2C2-4E9164DED051}" type="slidenum">
              <a:rPr kumimoji="1" lang="en-US" altLang="ja-JP" smtClean="0"/>
              <a:pPr fontAlgn="base">
                <a:spcAft>
                  <a:spcPct val="0"/>
                </a:spcAft>
                <a:defRPr/>
              </a:pPr>
              <a:t>94</a:t>
            </a:fld>
            <a:endParaRPr kumimoji="1" lang="en-US" altLang="ja-JP" smtClean="0"/>
          </a:p>
        </p:txBody>
      </p:sp>
    </p:spTree>
    <p:extLst>
      <p:ext uri="{BB962C8B-B14F-4D97-AF65-F5344CB8AC3E}">
        <p14:creationId xmlns:p14="http://schemas.microsoft.com/office/powerpoint/2010/main" xmlns="" val="42416003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ctrTitle" idx="4294967295"/>
          </p:nvPr>
        </p:nvSpPr>
        <p:spPr>
          <a:xfrm>
            <a:off x="684213" y="115888"/>
            <a:ext cx="7772400" cy="647700"/>
          </a:xfrm>
        </p:spPr>
        <p:txBody>
          <a:bodyPr/>
          <a:lstStyle/>
          <a:p>
            <a:pPr eaLnBrk="1" hangingPunct="1"/>
            <a:r>
              <a:rPr lang="ja-JP" altLang="en-US" sz="2800" smtClean="0">
                <a:ea typeface="HG創英角ｺﾞｼｯｸUB" pitchFamily="49" charset="-128"/>
              </a:rPr>
              <a:t>１．有床診療所の機能に着目した評価</a:t>
            </a:r>
          </a:p>
        </p:txBody>
      </p:sp>
      <p:sp>
        <p:nvSpPr>
          <p:cNvPr id="178178"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78179" name="Rectangle 4"/>
          <p:cNvSpPr>
            <a:spLocks noGrp="1" noChangeArrowheads="1"/>
          </p:cNvSpPr>
          <p:nvPr>
            <p:ph type="subTitle" idx="4294967295"/>
          </p:nvPr>
        </p:nvSpPr>
        <p:spPr>
          <a:xfrm>
            <a:off x="250825" y="2781300"/>
            <a:ext cx="8640763" cy="2735263"/>
          </a:xfrm>
          <a:solidFill>
            <a:srgbClr val="CCFFCC"/>
          </a:solidFill>
          <a:ln>
            <a:solidFill>
              <a:schemeClr val="tx1"/>
            </a:solidFill>
          </a:ln>
        </p:spPr>
        <p:txBody>
          <a:bodyPr/>
          <a:lstStyle/>
          <a:p>
            <a:pPr marL="0" indent="0" eaLnBrk="1" fontAlgn="t" hangingPunct="1">
              <a:lnSpc>
                <a:spcPct val="80000"/>
              </a:lnSpc>
              <a:spcBef>
                <a:spcPct val="0"/>
              </a:spcBef>
              <a:buFontTx/>
              <a:buNone/>
            </a:pPr>
            <a:r>
              <a:rPr lang="en-US" altLang="ja-JP" sz="2000" smtClean="0">
                <a:latin typeface="ＭＳ Ｐゴシック" charset="-128"/>
              </a:rPr>
              <a:t>《</a:t>
            </a:r>
            <a:r>
              <a:rPr lang="ja-JP" altLang="en-US" sz="2000" smtClean="0">
                <a:latin typeface="ＭＳ Ｐゴシック" charset="-128"/>
              </a:rPr>
              <a:t>改定内容</a:t>
            </a:r>
            <a:r>
              <a:rPr lang="en-US" altLang="ja-JP" sz="2000" smtClean="0">
                <a:latin typeface="ＭＳ Ｐゴシック" charset="-128"/>
              </a:rPr>
              <a:t>》</a:t>
            </a:r>
          </a:p>
          <a:p>
            <a:pPr marL="0" indent="0" eaLnBrk="1" fontAlgn="t" hangingPunct="1">
              <a:lnSpc>
                <a:spcPct val="95000"/>
              </a:lnSpc>
              <a:spcBef>
                <a:spcPct val="0"/>
              </a:spcBef>
              <a:buFontTx/>
              <a:buNone/>
            </a:pPr>
            <a:r>
              <a:rPr lang="ja-JP" altLang="en-US" sz="2000" smtClean="0">
                <a:latin typeface="ＭＳ Ｐゴシック" charset="-128"/>
              </a:rPr>
              <a:t>　看取り加算</a:t>
            </a:r>
            <a:r>
              <a:rPr lang="ja-JP" altLang="en-US" sz="2000" smtClean="0">
                <a:solidFill>
                  <a:srgbClr val="FF0000"/>
                </a:solidFill>
                <a:latin typeface="ＭＳ Ｐゴシック" charset="-128"/>
              </a:rPr>
              <a:t>（新設）</a:t>
            </a:r>
            <a:endParaRPr lang="ja-JP" altLang="en-US" sz="2000" smtClean="0">
              <a:latin typeface="ＭＳ Ｐゴシック" charset="-128"/>
            </a:endParaRPr>
          </a:p>
          <a:p>
            <a:pPr marL="0" indent="0" eaLnBrk="1" fontAlgn="t" hangingPunct="1">
              <a:lnSpc>
                <a:spcPct val="95000"/>
              </a:lnSpc>
              <a:spcBef>
                <a:spcPct val="0"/>
              </a:spcBef>
              <a:buFontTx/>
              <a:buNone/>
            </a:pPr>
            <a:r>
              <a:rPr lang="ja-JP" altLang="en-US" sz="2000" smtClean="0">
                <a:latin typeface="ＭＳ Ｐゴシック" charset="-128"/>
              </a:rPr>
              <a:t>　　在宅療養支援診療所の場合：</a:t>
            </a:r>
            <a:r>
              <a:rPr lang="ja-JP" altLang="en-US" sz="2000" smtClean="0">
                <a:solidFill>
                  <a:srgbClr val="0000FF"/>
                </a:solidFill>
                <a:latin typeface="ＭＳ Ｐゴシック" charset="-128"/>
              </a:rPr>
              <a:t>２</a:t>
            </a:r>
            <a:r>
              <a:rPr lang="en-US" altLang="ja-JP" sz="2000" smtClean="0">
                <a:solidFill>
                  <a:srgbClr val="0000FF"/>
                </a:solidFill>
                <a:latin typeface="ＭＳ Ｐゴシック" charset="-128"/>
              </a:rPr>
              <a:t>,</a:t>
            </a:r>
            <a:r>
              <a:rPr lang="ja-JP" altLang="en-US" sz="2000" smtClean="0">
                <a:solidFill>
                  <a:srgbClr val="0000FF"/>
                </a:solidFill>
                <a:latin typeface="ＭＳ Ｐゴシック" charset="-128"/>
              </a:rPr>
              <a:t>０００</a:t>
            </a:r>
            <a:r>
              <a:rPr lang="ja-JP" altLang="en-US" sz="2000" smtClean="0">
                <a:latin typeface="ＭＳ Ｐゴシック" charset="-128"/>
              </a:rPr>
              <a:t>点</a:t>
            </a:r>
            <a:endParaRPr lang="ja-JP" altLang="en-US" sz="2000" smtClean="0">
              <a:solidFill>
                <a:srgbClr val="FF0000"/>
              </a:solidFill>
              <a:latin typeface="ＭＳ Ｐゴシック" charset="-128"/>
            </a:endParaRPr>
          </a:p>
          <a:p>
            <a:pPr marL="0" indent="0" eaLnBrk="1" fontAlgn="t" hangingPunct="1">
              <a:lnSpc>
                <a:spcPct val="95000"/>
              </a:lnSpc>
              <a:spcBef>
                <a:spcPct val="0"/>
              </a:spcBef>
              <a:buFontTx/>
              <a:buNone/>
            </a:pPr>
            <a:r>
              <a:rPr lang="ja-JP" altLang="en-US" sz="2000" smtClean="0">
                <a:solidFill>
                  <a:srgbClr val="FF0000"/>
                </a:solidFill>
                <a:latin typeface="ＭＳ Ｐゴシック" charset="-128"/>
              </a:rPr>
              <a:t>　　</a:t>
            </a:r>
            <a:r>
              <a:rPr lang="ja-JP" altLang="en-US" sz="2000" smtClean="0">
                <a:latin typeface="ＭＳ Ｐゴシック" charset="-128"/>
              </a:rPr>
              <a:t>その他の場合：</a:t>
            </a:r>
            <a:r>
              <a:rPr lang="ja-JP" altLang="en-US" sz="2000" smtClean="0">
                <a:solidFill>
                  <a:srgbClr val="0000FF"/>
                </a:solidFill>
                <a:latin typeface="ＭＳ Ｐゴシック" charset="-128"/>
              </a:rPr>
              <a:t>１</a:t>
            </a:r>
            <a:r>
              <a:rPr lang="en-US" altLang="ja-JP" sz="2000" smtClean="0">
                <a:solidFill>
                  <a:srgbClr val="0000FF"/>
                </a:solidFill>
                <a:latin typeface="ＭＳ Ｐゴシック" charset="-128"/>
              </a:rPr>
              <a:t>,</a:t>
            </a:r>
            <a:r>
              <a:rPr lang="ja-JP" altLang="en-US" sz="2000" smtClean="0">
                <a:solidFill>
                  <a:srgbClr val="0000FF"/>
                </a:solidFill>
                <a:latin typeface="ＭＳ Ｐゴシック" charset="-128"/>
              </a:rPr>
              <a:t>０００</a:t>
            </a:r>
            <a:r>
              <a:rPr lang="ja-JP" altLang="en-US" sz="2000" smtClean="0">
                <a:latin typeface="ＭＳ Ｐゴシック" charset="-128"/>
              </a:rPr>
              <a:t>点</a:t>
            </a:r>
          </a:p>
          <a:p>
            <a:pPr marL="0" indent="0" eaLnBrk="1" hangingPunct="1">
              <a:lnSpc>
                <a:spcPct val="80000"/>
              </a:lnSpc>
              <a:spcBef>
                <a:spcPct val="0"/>
              </a:spcBef>
              <a:buFontTx/>
              <a:buNone/>
            </a:pPr>
            <a:r>
              <a:rPr lang="ja-JP" altLang="en-US" sz="2000" smtClean="0">
                <a:latin typeface="ＭＳ Ｐゴシック" charset="-128"/>
              </a:rPr>
              <a:t>［算定要件］</a:t>
            </a:r>
            <a:r>
              <a:rPr kumimoji="0" lang="ja-JP" altLang="en-US" sz="2000" smtClean="0">
                <a:latin typeface="ＭＳ Ｐゴシック" charset="-128"/>
              </a:rPr>
              <a:t> </a:t>
            </a:r>
          </a:p>
          <a:p>
            <a:pPr marL="0" indent="0" eaLnBrk="1" hangingPunct="1">
              <a:lnSpc>
                <a:spcPct val="80000"/>
              </a:lnSpc>
              <a:spcBef>
                <a:spcPct val="0"/>
              </a:spcBef>
              <a:buFontTx/>
              <a:buNone/>
            </a:pPr>
            <a:r>
              <a:rPr kumimoji="0" lang="ja-JP" altLang="en-US" sz="2000" smtClean="0">
                <a:latin typeface="ＭＳ Ｐゴシック" charset="-128"/>
              </a:rPr>
              <a:t>　当該保険医療機関に入院している患者を、入院の日から３０日以内に看取っ</a:t>
            </a:r>
          </a:p>
          <a:p>
            <a:pPr marL="0" indent="0" eaLnBrk="1" hangingPunct="1">
              <a:lnSpc>
                <a:spcPct val="80000"/>
              </a:lnSpc>
              <a:spcBef>
                <a:spcPct val="0"/>
              </a:spcBef>
              <a:buFontTx/>
              <a:buNone/>
            </a:pPr>
            <a:r>
              <a:rPr kumimoji="0" lang="ja-JP" altLang="en-US" sz="2000" smtClean="0">
                <a:latin typeface="ＭＳ Ｐゴシック" charset="-128"/>
              </a:rPr>
              <a:t>た場合</a:t>
            </a:r>
          </a:p>
          <a:p>
            <a:pPr marL="0" indent="0" eaLnBrk="1" hangingPunct="1">
              <a:lnSpc>
                <a:spcPct val="80000"/>
              </a:lnSpc>
              <a:spcBef>
                <a:spcPct val="0"/>
              </a:spcBef>
              <a:buFontTx/>
              <a:buNone/>
            </a:pPr>
            <a:r>
              <a:rPr kumimoji="0" lang="en-US" altLang="ja-JP" sz="2000" smtClean="0">
                <a:latin typeface="ＭＳ Ｐゴシック" charset="-128"/>
              </a:rPr>
              <a:t>[</a:t>
            </a:r>
            <a:r>
              <a:rPr kumimoji="0" lang="ja-JP" altLang="en-US" sz="2000" smtClean="0">
                <a:latin typeface="ＭＳ Ｐゴシック" charset="-128"/>
              </a:rPr>
              <a:t>施設基準</a:t>
            </a:r>
            <a:r>
              <a:rPr kumimoji="0" lang="en-US" altLang="ja-JP" sz="2000" smtClean="0">
                <a:latin typeface="ＭＳ Ｐゴシック" charset="-128"/>
              </a:rPr>
              <a:t>]</a:t>
            </a:r>
          </a:p>
          <a:p>
            <a:pPr marL="0" indent="0" eaLnBrk="1" hangingPunct="1">
              <a:lnSpc>
                <a:spcPct val="80000"/>
              </a:lnSpc>
              <a:spcBef>
                <a:spcPct val="0"/>
              </a:spcBef>
              <a:buFontTx/>
              <a:buNone/>
            </a:pPr>
            <a:r>
              <a:rPr kumimoji="0" lang="ja-JP" altLang="en-US" sz="2000" smtClean="0">
                <a:latin typeface="ＭＳ Ｐゴシック" charset="-128"/>
              </a:rPr>
              <a:t>　夜間に看護職員を１名以上配置</a:t>
            </a:r>
          </a:p>
        </p:txBody>
      </p:sp>
      <p:sp>
        <p:nvSpPr>
          <p:cNvPr id="178180" name="Rectangle 5"/>
          <p:cNvSpPr>
            <a:spLocks noChangeArrowheads="1"/>
          </p:cNvSpPr>
          <p:nvPr/>
        </p:nvSpPr>
        <p:spPr bwMode="auto">
          <a:xfrm>
            <a:off x="250825" y="692150"/>
            <a:ext cx="8642350" cy="1944688"/>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r>
              <a:rPr lang="en-US" altLang="ja-JP" sz="2000">
                <a:solidFill>
                  <a:srgbClr val="000000"/>
                </a:solidFill>
                <a:latin typeface="ＭＳ Ｐゴシック" charset="-128"/>
              </a:rPr>
              <a:t>○</a:t>
            </a:r>
            <a:r>
              <a:rPr lang="ja-JP" altLang="en-US" sz="2000">
                <a:solidFill>
                  <a:srgbClr val="000000"/>
                </a:solidFill>
                <a:latin typeface="ＭＳ Ｐゴシック" charset="-128"/>
              </a:rPr>
              <a:t>　緊急時の受け皿となる病床を確保し、在宅医療を円滑なものとするため、</a:t>
            </a:r>
          </a:p>
          <a:p>
            <a:r>
              <a:rPr lang="ja-JP" altLang="en-US" sz="2000">
                <a:solidFill>
                  <a:srgbClr val="000000"/>
                </a:solidFill>
                <a:latin typeface="ＭＳ Ｐゴシック" charset="-128"/>
              </a:rPr>
              <a:t>   地域に密着した有床診療所の看取り機能や緩和ケア受入機能の強化を図る</a:t>
            </a:r>
          </a:p>
          <a:p>
            <a:r>
              <a:rPr lang="ja-JP" altLang="en-US" sz="2000">
                <a:solidFill>
                  <a:srgbClr val="000000"/>
                </a:solidFill>
                <a:latin typeface="ＭＳ Ｐゴシック" charset="-128"/>
              </a:rPr>
              <a:t>　 必要がある</a:t>
            </a:r>
          </a:p>
          <a:p>
            <a:r>
              <a:rPr lang="ja-JP" altLang="en-US" sz="2000">
                <a:solidFill>
                  <a:srgbClr val="000000"/>
                </a:solidFill>
                <a:latin typeface="ＭＳ Ｐゴシック" charset="-128"/>
              </a:rPr>
              <a:t>（２）有床診療所における</a:t>
            </a:r>
            <a:r>
              <a:rPr lang="ja-JP" altLang="en-US" sz="2000">
                <a:solidFill>
                  <a:srgbClr val="0000FF"/>
                </a:solidFill>
                <a:latin typeface="ＭＳ Ｐゴシック" charset="-128"/>
              </a:rPr>
              <a:t>看取りを含めたターミナルケア</a:t>
            </a:r>
            <a:r>
              <a:rPr lang="ja-JP" altLang="en-US" sz="2000">
                <a:solidFill>
                  <a:srgbClr val="000000"/>
                </a:solidFill>
                <a:latin typeface="ＭＳ Ｐゴシック" charset="-128"/>
              </a:rPr>
              <a:t>を充実させるため、有床</a:t>
            </a:r>
          </a:p>
          <a:p>
            <a:r>
              <a:rPr lang="ja-JP" altLang="en-US" sz="2000">
                <a:solidFill>
                  <a:srgbClr val="000000"/>
                </a:solidFill>
                <a:latin typeface="ＭＳ Ｐゴシック" charset="-128"/>
              </a:rPr>
              <a:t>　診療所入院基本料、有床診療所療養病床入院基本料にターミナルケアを実</a:t>
            </a:r>
          </a:p>
          <a:p>
            <a:r>
              <a:rPr lang="ja-JP" altLang="en-US" sz="2000">
                <a:solidFill>
                  <a:srgbClr val="000000"/>
                </a:solidFill>
                <a:latin typeface="ＭＳ Ｐゴシック" charset="-128"/>
              </a:rPr>
              <a:t>　施した場合の評価を新設する　　　　　　　　　　　　　　　　　</a:t>
            </a:r>
            <a:endParaRPr lang="ja-JP" altLang="en-US" sz="1600">
              <a:solidFill>
                <a:srgbClr val="000000"/>
              </a:solidFill>
              <a:latin typeface="ＭＳ Ｐゴシック" charset="-128"/>
            </a:endParaRPr>
          </a:p>
        </p:txBody>
      </p:sp>
      <p:sp>
        <p:nvSpPr>
          <p:cNvPr id="178181" name="Text Box 6"/>
          <p:cNvSpPr txBox="1">
            <a:spLocks noChangeArrowheads="1"/>
          </p:cNvSpPr>
          <p:nvPr/>
        </p:nvSpPr>
        <p:spPr bwMode="auto">
          <a:xfrm>
            <a:off x="468313" y="2276475"/>
            <a:ext cx="8135937" cy="366713"/>
          </a:xfrm>
          <a:prstGeom prst="rect">
            <a:avLst/>
          </a:prstGeom>
          <a:noFill/>
          <a:ln w="9525">
            <a:noFill/>
            <a:miter lim="800000"/>
            <a:headEnd/>
            <a:tailEnd/>
          </a:ln>
        </p:spPr>
        <p:txBody>
          <a:bodyPr>
            <a:spAutoFit/>
          </a:bodyPr>
          <a:lstStyle/>
          <a:p>
            <a:pPr>
              <a:spcBef>
                <a:spcPct val="20000"/>
              </a:spcBef>
            </a:pPr>
            <a:endParaRPr lang="ja-JP" altLang="ja-JP">
              <a:solidFill>
                <a:srgbClr val="000000"/>
              </a:solidFill>
            </a:endParaRPr>
          </a:p>
        </p:txBody>
      </p:sp>
      <p:sp>
        <p:nvSpPr>
          <p:cNvPr id="178182" name="AutoShape 7"/>
          <p:cNvSpPr>
            <a:spLocks noChangeArrowheads="1"/>
          </p:cNvSpPr>
          <p:nvPr/>
        </p:nvSpPr>
        <p:spPr bwMode="auto">
          <a:xfrm>
            <a:off x="3419475" y="5157788"/>
            <a:ext cx="360363" cy="576262"/>
          </a:xfrm>
          <a:prstGeom prst="rightArrow">
            <a:avLst>
              <a:gd name="adj1" fmla="val 50000"/>
              <a:gd name="adj2" fmla="val 25000"/>
            </a:avLst>
          </a:prstGeom>
          <a:noFill/>
          <a:ln w="9525">
            <a:noFill/>
            <a:miter lim="800000"/>
            <a:headEnd/>
            <a:tailEnd/>
          </a:ln>
        </p:spPr>
        <p:txBody>
          <a:bodyPr wrap="none" anchor="ctr"/>
          <a:lstStyle/>
          <a:p>
            <a:pPr>
              <a:spcBef>
                <a:spcPct val="20000"/>
              </a:spcBef>
            </a:pPr>
            <a:endParaRPr lang="ja-JP" altLang="en-US">
              <a:solidFill>
                <a:srgbClr val="000000"/>
              </a:solidFill>
            </a:endParaRPr>
          </a:p>
        </p:txBody>
      </p:sp>
      <p:sp>
        <p:nvSpPr>
          <p:cNvPr id="161799"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2784661B-DD36-4FE2-BBFA-FA33D42F5D01}" type="slidenum">
              <a:rPr kumimoji="1" lang="en-US" altLang="ja-JP" smtClean="0"/>
              <a:pPr fontAlgn="base">
                <a:spcAft>
                  <a:spcPct val="0"/>
                </a:spcAft>
                <a:defRPr/>
              </a:pPr>
              <a:t>95</a:t>
            </a:fld>
            <a:endParaRPr kumimoji="1" lang="en-US" altLang="ja-JP" smtClean="0"/>
          </a:p>
        </p:txBody>
      </p:sp>
    </p:spTree>
    <p:extLst>
      <p:ext uri="{BB962C8B-B14F-4D97-AF65-F5344CB8AC3E}">
        <p14:creationId xmlns:p14="http://schemas.microsoft.com/office/powerpoint/2010/main" xmlns="" val="95618017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ctrTitle" idx="4294967295"/>
          </p:nvPr>
        </p:nvSpPr>
        <p:spPr>
          <a:xfrm>
            <a:off x="684213" y="115888"/>
            <a:ext cx="7772400" cy="647700"/>
          </a:xfrm>
        </p:spPr>
        <p:txBody>
          <a:bodyPr/>
          <a:lstStyle/>
          <a:p>
            <a:pPr eaLnBrk="1" hangingPunct="1"/>
            <a:r>
              <a:rPr lang="ja-JP" altLang="en-US" sz="2800" smtClean="0">
                <a:ea typeface="HG創英角ｺﾞｼｯｸUB" pitchFamily="49" charset="-128"/>
              </a:rPr>
              <a:t>１．有床診療所の機能に着目した評価</a:t>
            </a:r>
          </a:p>
        </p:txBody>
      </p:sp>
      <p:sp>
        <p:nvSpPr>
          <p:cNvPr id="179202"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79203" name="Rectangle 4"/>
          <p:cNvSpPr>
            <a:spLocks noGrp="1" noChangeArrowheads="1"/>
          </p:cNvSpPr>
          <p:nvPr>
            <p:ph type="subTitle" idx="4294967295"/>
          </p:nvPr>
        </p:nvSpPr>
        <p:spPr>
          <a:xfrm>
            <a:off x="250825" y="1773238"/>
            <a:ext cx="8640763" cy="2808287"/>
          </a:xfrm>
          <a:solidFill>
            <a:srgbClr val="CCFFCC"/>
          </a:solidFill>
          <a:ln>
            <a:solidFill>
              <a:schemeClr val="tx1"/>
            </a:solidFill>
          </a:ln>
        </p:spPr>
        <p:txBody>
          <a:bodyPr/>
          <a:lstStyle/>
          <a:p>
            <a:pPr marL="0" indent="0" eaLnBrk="1" fontAlgn="t" hangingPunct="1">
              <a:lnSpc>
                <a:spcPct val="80000"/>
              </a:lnSpc>
              <a:spcBef>
                <a:spcPct val="0"/>
              </a:spcBef>
              <a:buFontTx/>
              <a:buNone/>
            </a:pPr>
            <a:r>
              <a:rPr lang="en-US" altLang="ja-JP" sz="2000" smtClean="0">
                <a:latin typeface="ＭＳ Ｐゴシック" charset="-128"/>
              </a:rPr>
              <a:t>《</a:t>
            </a:r>
            <a:r>
              <a:rPr lang="ja-JP" altLang="en-US" sz="2000" smtClean="0">
                <a:latin typeface="ＭＳ Ｐゴシック" charset="-128"/>
              </a:rPr>
              <a:t>改定内容</a:t>
            </a:r>
            <a:r>
              <a:rPr lang="en-US" altLang="ja-JP" sz="2000" smtClean="0">
                <a:latin typeface="ＭＳ Ｐゴシック" charset="-128"/>
              </a:rPr>
              <a:t>》</a:t>
            </a:r>
          </a:p>
          <a:p>
            <a:pPr marL="0" indent="0" eaLnBrk="1" hangingPunct="1">
              <a:lnSpc>
                <a:spcPct val="80000"/>
              </a:lnSpc>
              <a:buFontTx/>
              <a:buNone/>
            </a:pPr>
            <a:r>
              <a:rPr kumimoji="0" lang="en-US" altLang="ja-JP" sz="2000" smtClean="0">
                <a:latin typeface="ＭＳ Ｐゴシック" charset="-128"/>
              </a:rPr>
              <a:t>○  </a:t>
            </a:r>
            <a:r>
              <a:rPr kumimoji="0" lang="ja-JP" altLang="en-US" sz="2000" smtClean="0">
                <a:latin typeface="ＭＳ Ｐゴシック" charset="-128"/>
              </a:rPr>
              <a:t>有床診療所の入院基本料の評価は、一般病床、療養病床で区別されてい</a:t>
            </a:r>
          </a:p>
          <a:p>
            <a:pPr marL="0" indent="0" eaLnBrk="1" hangingPunct="1">
              <a:lnSpc>
                <a:spcPct val="80000"/>
              </a:lnSpc>
              <a:buFontTx/>
              <a:buNone/>
            </a:pPr>
            <a:r>
              <a:rPr kumimoji="0" lang="ja-JP" altLang="en-US" sz="2000" smtClean="0">
                <a:latin typeface="ＭＳ Ｐゴシック" charset="-128"/>
              </a:rPr>
              <a:t>  るが、両方の病床を有する診療所については、双方の要件を満たしている場</a:t>
            </a:r>
          </a:p>
          <a:p>
            <a:pPr marL="0" indent="0" eaLnBrk="1" hangingPunct="1">
              <a:lnSpc>
                <a:spcPct val="80000"/>
              </a:lnSpc>
              <a:buFontTx/>
              <a:buNone/>
            </a:pPr>
            <a:r>
              <a:rPr kumimoji="0" lang="ja-JP" altLang="en-US" sz="2000" smtClean="0">
                <a:latin typeface="ＭＳ Ｐゴシック" charset="-128"/>
              </a:rPr>
              <a:t>  合に限り、患者像に応じた</a:t>
            </a:r>
            <a:r>
              <a:rPr kumimoji="0" lang="ja-JP" altLang="en-US" sz="2000" smtClean="0">
                <a:solidFill>
                  <a:srgbClr val="0000FF"/>
                </a:solidFill>
                <a:latin typeface="ＭＳ Ｐゴシック" charset="-128"/>
              </a:rPr>
              <a:t>相互算定を可能</a:t>
            </a:r>
            <a:r>
              <a:rPr kumimoji="0" lang="ja-JP" altLang="en-US" sz="2000" smtClean="0">
                <a:latin typeface="ＭＳ Ｐゴシック" charset="-128"/>
              </a:rPr>
              <a:t>とする</a:t>
            </a:r>
          </a:p>
          <a:p>
            <a:pPr marL="0" indent="0" eaLnBrk="1" hangingPunct="1">
              <a:lnSpc>
                <a:spcPct val="80000"/>
              </a:lnSpc>
              <a:buFontTx/>
              <a:buNone/>
            </a:pPr>
            <a:endParaRPr kumimoji="0" lang="ja-JP" altLang="en-US" sz="2000" smtClean="0">
              <a:latin typeface="ＭＳ Ｐゴシック" charset="-128"/>
            </a:endParaRPr>
          </a:p>
          <a:p>
            <a:pPr marL="0" indent="0" eaLnBrk="1" hangingPunct="1">
              <a:lnSpc>
                <a:spcPct val="80000"/>
              </a:lnSpc>
              <a:buFontTx/>
              <a:buNone/>
            </a:pPr>
            <a:r>
              <a:rPr kumimoji="0" lang="ja-JP" altLang="en-US" sz="2000" smtClean="0">
                <a:latin typeface="ＭＳ Ｐゴシック" charset="-128"/>
              </a:rPr>
              <a:t>○  介護療養病床入院患者が急性増悪した際に、医療保険を算定できる病床</a:t>
            </a:r>
          </a:p>
          <a:p>
            <a:pPr marL="0" indent="0" eaLnBrk="1" hangingPunct="1">
              <a:lnSpc>
                <a:spcPct val="80000"/>
              </a:lnSpc>
              <a:buFontTx/>
              <a:buNone/>
            </a:pPr>
            <a:r>
              <a:rPr kumimoji="0" lang="ja-JP" altLang="en-US" sz="2000" smtClean="0">
                <a:latin typeface="ＭＳ Ｐゴシック" charset="-128"/>
              </a:rPr>
              <a:t>  は</a:t>
            </a:r>
            <a:r>
              <a:rPr kumimoji="0" lang="ja-JP" altLang="en-US" sz="2000" smtClean="0">
                <a:solidFill>
                  <a:srgbClr val="0000FF"/>
                </a:solidFill>
                <a:latin typeface="ＭＳ Ｐゴシック" charset="-128"/>
              </a:rPr>
              <a:t>２室８床</a:t>
            </a:r>
            <a:r>
              <a:rPr kumimoji="0" lang="ja-JP" altLang="en-US" sz="2000" smtClean="0">
                <a:latin typeface="ＭＳ Ｐゴシック" charset="-128"/>
              </a:rPr>
              <a:t>に限られているが、より柔軟な運用を可能とするため、</a:t>
            </a:r>
            <a:r>
              <a:rPr kumimoji="0" lang="ja-JP" altLang="en-US" sz="2000" smtClean="0">
                <a:solidFill>
                  <a:srgbClr val="0000FF"/>
                </a:solidFill>
                <a:latin typeface="ＭＳ Ｐゴシック" charset="-128"/>
              </a:rPr>
              <a:t>全介護療養</a:t>
            </a:r>
          </a:p>
          <a:p>
            <a:pPr marL="0" indent="0" eaLnBrk="1" hangingPunct="1">
              <a:lnSpc>
                <a:spcPct val="80000"/>
              </a:lnSpc>
              <a:buFontTx/>
              <a:buNone/>
            </a:pPr>
            <a:r>
              <a:rPr kumimoji="0" lang="ja-JP" altLang="en-US" sz="2000" smtClean="0">
                <a:solidFill>
                  <a:srgbClr val="0000FF"/>
                </a:solidFill>
                <a:latin typeface="ＭＳ Ｐゴシック" charset="-128"/>
              </a:rPr>
              <a:t>  病床について算定可能</a:t>
            </a:r>
            <a:r>
              <a:rPr kumimoji="0" lang="ja-JP" altLang="en-US" sz="2000" smtClean="0">
                <a:latin typeface="ＭＳ Ｐゴシック" charset="-128"/>
              </a:rPr>
              <a:t>とする</a:t>
            </a:r>
          </a:p>
        </p:txBody>
      </p:sp>
      <p:sp>
        <p:nvSpPr>
          <p:cNvPr id="179204" name="Rectangle 5"/>
          <p:cNvSpPr>
            <a:spLocks noChangeArrowheads="1"/>
          </p:cNvSpPr>
          <p:nvPr/>
        </p:nvSpPr>
        <p:spPr bwMode="auto">
          <a:xfrm>
            <a:off x="250825" y="692150"/>
            <a:ext cx="8642350" cy="936625"/>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r>
              <a:rPr lang="ja-JP" altLang="en-US" sz="2000">
                <a:solidFill>
                  <a:srgbClr val="000000"/>
                </a:solidFill>
                <a:latin typeface="ＭＳ Ｐゴシック" charset="-128"/>
              </a:rPr>
              <a:t>（３） 地域医療を支える有床診療所の病床の有効活用を図るため、入院基本料 </a:t>
            </a:r>
          </a:p>
          <a:p>
            <a:r>
              <a:rPr lang="ja-JP" altLang="en-US" sz="2000">
                <a:solidFill>
                  <a:srgbClr val="000000"/>
                </a:solidFill>
                <a:latin typeface="ＭＳ Ｐゴシック" charset="-128"/>
              </a:rPr>
              <a:t>   の要件緩和を行う　　　　　　　　　　　　　　　　</a:t>
            </a:r>
            <a:endParaRPr lang="ja-JP" altLang="en-US" sz="1600">
              <a:solidFill>
                <a:srgbClr val="000000"/>
              </a:solidFill>
              <a:latin typeface="ＭＳ Ｐゴシック" charset="-128"/>
            </a:endParaRPr>
          </a:p>
        </p:txBody>
      </p:sp>
      <p:sp>
        <p:nvSpPr>
          <p:cNvPr id="179205" name="Text Box 6"/>
          <p:cNvSpPr txBox="1">
            <a:spLocks noChangeArrowheads="1"/>
          </p:cNvSpPr>
          <p:nvPr/>
        </p:nvSpPr>
        <p:spPr bwMode="auto">
          <a:xfrm>
            <a:off x="468313" y="2276475"/>
            <a:ext cx="8135937" cy="366713"/>
          </a:xfrm>
          <a:prstGeom prst="rect">
            <a:avLst/>
          </a:prstGeom>
          <a:noFill/>
          <a:ln w="9525">
            <a:noFill/>
            <a:miter lim="800000"/>
            <a:headEnd/>
            <a:tailEnd/>
          </a:ln>
        </p:spPr>
        <p:txBody>
          <a:bodyPr>
            <a:spAutoFit/>
          </a:bodyPr>
          <a:lstStyle/>
          <a:p>
            <a:pPr>
              <a:spcBef>
                <a:spcPct val="20000"/>
              </a:spcBef>
            </a:pPr>
            <a:endParaRPr lang="ja-JP" altLang="ja-JP">
              <a:solidFill>
                <a:srgbClr val="000000"/>
              </a:solidFill>
            </a:endParaRPr>
          </a:p>
        </p:txBody>
      </p:sp>
      <p:sp>
        <p:nvSpPr>
          <p:cNvPr id="179206" name="AutoShape 7"/>
          <p:cNvSpPr>
            <a:spLocks noChangeArrowheads="1"/>
          </p:cNvSpPr>
          <p:nvPr/>
        </p:nvSpPr>
        <p:spPr bwMode="auto">
          <a:xfrm>
            <a:off x="3419475" y="5157788"/>
            <a:ext cx="360363" cy="576262"/>
          </a:xfrm>
          <a:prstGeom prst="rightArrow">
            <a:avLst>
              <a:gd name="adj1" fmla="val 50000"/>
              <a:gd name="adj2" fmla="val 25000"/>
            </a:avLst>
          </a:prstGeom>
          <a:noFill/>
          <a:ln w="9525">
            <a:noFill/>
            <a:miter lim="800000"/>
            <a:headEnd/>
            <a:tailEnd/>
          </a:ln>
        </p:spPr>
        <p:txBody>
          <a:bodyPr wrap="none" anchor="ctr"/>
          <a:lstStyle/>
          <a:p>
            <a:pPr>
              <a:spcBef>
                <a:spcPct val="20000"/>
              </a:spcBef>
            </a:pPr>
            <a:endParaRPr lang="ja-JP" altLang="en-US">
              <a:solidFill>
                <a:srgbClr val="000000"/>
              </a:solidFill>
            </a:endParaRPr>
          </a:p>
        </p:txBody>
      </p:sp>
      <p:sp>
        <p:nvSpPr>
          <p:cNvPr id="162823"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A3C14DDF-2AAC-420D-941C-C6F5771BE183}" type="slidenum">
              <a:rPr kumimoji="1" lang="en-US" altLang="ja-JP" smtClean="0"/>
              <a:pPr fontAlgn="base">
                <a:spcAft>
                  <a:spcPct val="0"/>
                </a:spcAft>
                <a:defRPr/>
              </a:pPr>
              <a:t>96</a:t>
            </a:fld>
            <a:endParaRPr kumimoji="1" lang="en-US" altLang="ja-JP" smtClean="0"/>
          </a:p>
        </p:txBody>
      </p:sp>
    </p:spTree>
    <p:extLst>
      <p:ext uri="{BB962C8B-B14F-4D97-AF65-F5344CB8AC3E}">
        <p14:creationId xmlns:p14="http://schemas.microsoft.com/office/powerpoint/2010/main" xmlns="" val="99554386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ctrTitle" idx="4294967295"/>
          </p:nvPr>
        </p:nvSpPr>
        <p:spPr>
          <a:xfrm>
            <a:off x="684213" y="115888"/>
            <a:ext cx="7772400" cy="647700"/>
          </a:xfrm>
        </p:spPr>
        <p:txBody>
          <a:bodyPr/>
          <a:lstStyle/>
          <a:p>
            <a:pPr eaLnBrk="1" hangingPunct="1"/>
            <a:r>
              <a:rPr lang="ja-JP" altLang="en-US" sz="2800" smtClean="0">
                <a:ea typeface="HG創英角ｺﾞｼｯｸUB" pitchFamily="49" charset="-128"/>
              </a:rPr>
              <a:t>２．入院基本料等加算の簡素化</a:t>
            </a:r>
          </a:p>
        </p:txBody>
      </p:sp>
      <p:sp>
        <p:nvSpPr>
          <p:cNvPr id="180226"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80227" name="Rectangle 4"/>
          <p:cNvSpPr>
            <a:spLocks noGrp="1" noChangeArrowheads="1"/>
          </p:cNvSpPr>
          <p:nvPr>
            <p:ph type="subTitle" idx="4294967295"/>
          </p:nvPr>
        </p:nvSpPr>
        <p:spPr>
          <a:xfrm>
            <a:off x="250825" y="1989138"/>
            <a:ext cx="8640763" cy="4176712"/>
          </a:xfrm>
          <a:solidFill>
            <a:srgbClr val="CCFFCC"/>
          </a:solidFill>
          <a:ln>
            <a:solidFill>
              <a:schemeClr val="tx1"/>
            </a:solidFill>
          </a:ln>
        </p:spPr>
        <p:txBody>
          <a:bodyPr/>
          <a:lstStyle/>
          <a:p>
            <a:pPr marL="0" indent="0" eaLnBrk="1" fontAlgn="t" hangingPunct="1">
              <a:lnSpc>
                <a:spcPct val="80000"/>
              </a:lnSpc>
              <a:spcBef>
                <a:spcPct val="0"/>
              </a:spcBef>
              <a:buFontTx/>
              <a:buNone/>
            </a:pPr>
            <a:r>
              <a:rPr lang="en-US" altLang="ja-JP" sz="2000" smtClean="0">
                <a:latin typeface="ＭＳ Ｐゴシック" charset="-128"/>
              </a:rPr>
              <a:t>《</a:t>
            </a:r>
            <a:r>
              <a:rPr lang="ja-JP" altLang="en-US" sz="2000" smtClean="0">
                <a:latin typeface="ＭＳ Ｐゴシック" charset="-128"/>
              </a:rPr>
              <a:t>改定内容</a:t>
            </a:r>
            <a:r>
              <a:rPr lang="en-US" altLang="ja-JP" sz="2000" smtClean="0">
                <a:latin typeface="ＭＳ Ｐゴシック" charset="-128"/>
              </a:rPr>
              <a:t>》</a:t>
            </a:r>
          </a:p>
          <a:p>
            <a:pPr marL="0" indent="0" eaLnBrk="1" fontAlgn="t" hangingPunct="1">
              <a:lnSpc>
                <a:spcPct val="95000"/>
              </a:lnSpc>
              <a:spcBef>
                <a:spcPct val="0"/>
              </a:spcBef>
              <a:buFontTx/>
              <a:buNone/>
            </a:pPr>
            <a:r>
              <a:rPr lang="en-US" altLang="ja-JP" sz="1800" smtClean="0">
                <a:latin typeface="ＭＳ Ｐゴシック" charset="-128"/>
              </a:rPr>
              <a:t>  </a:t>
            </a:r>
            <a:r>
              <a:rPr lang="ja-JP" altLang="en-US" sz="1800" smtClean="0">
                <a:latin typeface="ＭＳ Ｐゴシック" charset="-128"/>
              </a:rPr>
              <a:t>入院基本料、特定入院料の算定要件に</a:t>
            </a:r>
            <a:r>
              <a:rPr lang="ja-JP" altLang="en-US" sz="1800" smtClean="0">
                <a:solidFill>
                  <a:srgbClr val="0000FF"/>
                </a:solidFill>
                <a:latin typeface="ＭＳ Ｐゴシック" charset="-128"/>
              </a:rPr>
              <a:t>栄養管理体制</a:t>
            </a:r>
            <a:r>
              <a:rPr lang="ja-JP" altLang="en-US" sz="1800" smtClean="0">
                <a:latin typeface="ＭＳ Ｐゴシック" charset="-128"/>
              </a:rPr>
              <a:t>、</a:t>
            </a:r>
            <a:r>
              <a:rPr lang="ja-JP" altLang="en-US" sz="1800" smtClean="0">
                <a:solidFill>
                  <a:srgbClr val="0000FF"/>
                </a:solidFill>
                <a:latin typeface="ＭＳ Ｐゴシック" charset="-128"/>
              </a:rPr>
              <a:t>褥瘡対策の基準</a:t>
            </a:r>
            <a:r>
              <a:rPr lang="ja-JP" altLang="en-US" sz="1800" smtClean="0">
                <a:latin typeface="ＭＳ Ｐゴシック" charset="-128"/>
              </a:rPr>
              <a:t>を組み込むとともに評価を</a:t>
            </a:r>
            <a:r>
              <a:rPr lang="ja-JP" altLang="en-US" sz="1800" smtClean="0">
                <a:solidFill>
                  <a:srgbClr val="FF0000"/>
                </a:solidFill>
                <a:latin typeface="ＭＳ Ｐゴシック" charset="-128"/>
              </a:rPr>
              <a:t>１１</a:t>
            </a:r>
            <a:r>
              <a:rPr lang="ja-JP" altLang="en-US" sz="1800" smtClean="0">
                <a:latin typeface="ＭＳ Ｐゴシック" charset="-128"/>
              </a:rPr>
              <a:t>点ずつ引き上げる</a:t>
            </a:r>
          </a:p>
          <a:p>
            <a:pPr marL="0" indent="0" eaLnBrk="1" fontAlgn="t" hangingPunct="1">
              <a:lnSpc>
                <a:spcPct val="95000"/>
              </a:lnSpc>
              <a:spcBef>
                <a:spcPct val="0"/>
              </a:spcBef>
              <a:buFontTx/>
              <a:buNone/>
            </a:pPr>
            <a:r>
              <a:rPr lang="ja-JP" altLang="en-US" sz="1800" smtClean="0">
                <a:latin typeface="ＭＳ Ｐゴシック" charset="-128"/>
              </a:rPr>
              <a:t>　　有床診療所入院基本料１</a:t>
            </a:r>
          </a:p>
          <a:p>
            <a:pPr marL="0" indent="0" eaLnBrk="1" fontAlgn="t" hangingPunct="1">
              <a:lnSpc>
                <a:spcPct val="95000"/>
              </a:lnSpc>
              <a:spcBef>
                <a:spcPct val="0"/>
              </a:spcBef>
              <a:buFontTx/>
              <a:buNone/>
            </a:pPr>
            <a:r>
              <a:rPr lang="ja-JP" altLang="en-US" sz="1800" smtClean="0">
                <a:latin typeface="ＭＳ Ｐゴシック" charset="-128"/>
              </a:rPr>
              <a:t>　　　イ　１４日以内の期間              ：７６０点 </a:t>
            </a:r>
            <a:r>
              <a:rPr lang="ja-JP" altLang="en-US" sz="1800" smtClean="0">
                <a:solidFill>
                  <a:srgbClr val="6600FF"/>
                </a:solidFill>
                <a:latin typeface="ＭＳ Ｐゴシック" charset="-128"/>
              </a:rPr>
              <a:t>→ </a:t>
            </a:r>
            <a:r>
              <a:rPr lang="ja-JP" altLang="en-US" sz="1800" smtClean="0">
                <a:solidFill>
                  <a:srgbClr val="FF0000"/>
                </a:solidFill>
                <a:latin typeface="ＭＳ Ｐゴシック" charset="-128"/>
              </a:rPr>
              <a:t>７７１</a:t>
            </a:r>
            <a:r>
              <a:rPr lang="ja-JP" altLang="en-US" sz="1800" smtClean="0">
                <a:latin typeface="ＭＳ Ｐゴシック" charset="-128"/>
              </a:rPr>
              <a:t>点</a:t>
            </a:r>
          </a:p>
          <a:p>
            <a:pPr marL="0" indent="0" eaLnBrk="1" fontAlgn="t" hangingPunct="1">
              <a:lnSpc>
                <a:spcPct val="95000"/>
              </a:lnSpc>
              <a:spcBef>
                <a:spcPct val="0"/>
              </a:spcBef>
              <a:buFontTx/>
              <a:buNone/>
            </a:pPr>
            <a:r>
              <a:rPr lang="ja-JP" altLang="en-US" sz="1800" smtClean="0">
                <a:latin typeface="ＭＳ Ｐゴシック" charset="-128"/>
              </a:rPr>
              <a:t>　　　ロ　１５日以上３０日以内の期間：５９０点 </a:t>
            </a:r>
            <a:r>
              <a:rPr lang="ja-JP" altLang="en-US" sz="1800" smtClean="0">
                <a:solidFill>
                  <a:srgbClr val="6600FF"/>
                </a:solidFill>
                <a:latin typeface="ＭＳ Ｐゴシック" charset="-128"/>
              </a:rPr>
              <a:t>→ </a:t>
            </a:r>
            <a:r>
              <a:rPr lang="ja-JP" altLang="en-US" sz="1800" smtClean="0">
                <a:solidFill>
                  <a:srgbClr val="FF0000"/>
                </a:solidFill>
                <a:latin typeface="ＭＳ Ｐゴシック" charset="-128"/>
              </a:rPr>
              <a:t>６０１</a:t>
            </a:r>
            <a:r>
              <a:rPr lang="ja-JP" altLang="en-US" sz="1800" smtClean="0">
                <a:latin typeface="ＭＳ Ｐゴシック" charset="-128"/>
              </a:rPr>
              <a:t>点</a:t>
            </a:r>
            <a:endParaRPr lang="ja-JP" altLang="en-US" sz="1800" smtClean="0">
              <a:solidFill>
                <a:srgbClr val="6600FF"/>
              </a:solidFill>
              <a:latin typeface="ＭＳ Ｐゴシック" charset="-128"/>
            </a:endParaRPr>
          </a:p>
          <a:p>
            <a:pPr marL="0" indent="0" eaLnBrk="1" fontAlgn="t" hangingPunct="1">
              <a:lnSpc>
                <a:spcPct val="95000"/>
              </a:lnSpc>
              <a:spcBef>
                <a:spcPct val="0"/>
              </a:spcBef>
              <a:buFontTx/>
              <a:buNone/>
            </a:pPr>
            <a:r>
              <a:rPr lang="ja-JP" altLang="en-US" sz="1800" smtClean="0">
                <a:latin typeface="ＭＳ Ｐゴシック" charset="-128"/>
              </a:rPr>
              <a:t>　　　ハ　３１日以上の期間              ：５００点 </a:t>
            </a:r>
            <a:r>
              <a:rPr lang="ja-JP" altLang="en-US" sz="1800" smtClean="0">
                <a:solidFill>
                  <a:srgbClr val="6600FF"/>
                </a:solidFill>
                <a:latin typeface="ＭＳ Ｐゴシック" charset="-128"/>
              </a:rPr>
              <a:t>→ </a:t>
            </a:r>
            <a:r>
              <a:rPr lang="ja-JP" altLang="en-US" sz="1800" smtClean="0">
                <a:solidFill>
                  <a:srgbClr val="FF0000"/>
                </a:solidFill>
                <a:latin typeface="ＭＳ Ｐゴシック" charset="-128"/>
              </a:rPr>
              <a:t>５１１</a:t>
            </a:r>
            <a:r>
              <a:rPr lang="ja-JP" altLang="en-US" sz="1800" smtClean="0">
                <a:latin typeface="ＭＳ Ｐゴシック" charset="-128"/>
              </a:rPr>
              <a:t>点</a:t>
            </a:r>
          </a:p>
          <a:p>
            <a:pPr marL="0" indent="0" eaLnBrk="1" fontAlgn="t" hangingPunct="1">
              <a:lnSpc>
                <a:spcPct val="95000"/>
              </a:lnSpc>
              <a:spcBef>
                <a:spcPct val="0"/>
              </a:spcBef>
              <a:buFontTx/>
              <a:buNone/>
            </a:pPr>
            <a:r>
              <a:rPr lang="ja-JP" altLang="en-US" sz="1800" smtClean="0">
                <a:latin typeface="ＭＳ Ｐゴシック" charset="-128"/>
              </a:rPr>
              <a:t>　　有床診療所入院基本料２</a:t>
            </a:r>
          </a:p>
          <a:p>
            <a:pPr marL="0" indent="0" eaLnBrk="1" fontAlgn="t" hangingPunct="1">
              <a:lnSpc>
                <a:spcPct val="95000"/>
              </a:lnSpc>
              <a:spcBef>
                <a:spcPct val="0"/>
              </a:spcBef>
              <a:buFontTx/>
              <a:buNone/>
            </a:pPr>
            <a:r>
              <a:rPr lang="ja-JP" altLang="en-US" sz="1800" smtClean="0">
                <a:latin typeface="ＭＳ Ｐゴシック" charset="-128"/>
              </a:rPr>
              <a:t>　　　イ　１４日以内の期間              ：６８０点 </a:t>
            </a:r>
            <a:r>
              <a:rPr lang="ja-JP" altLang="en-US" sz="1800" smtClean="0">
                <a:solidFill>
                  <a:srgbClr val="6600FF"/>
                </a:solidFill>
                <a:latin typeface="ＭＳ Ｐゴシック" charset="-128"/>
              </a:rPr>
              <a:t>→ </a:t>
            </a:r>
            <a:r>
              <a:rPr lang="ja-JP" altLang="en-US" sz="1800" smtClean="0">
                <a:solidFill>
                  <a:srgbClr val="FF0000"/>
                </a:solidFill>
                <a:latin typeface="ＭＳ Ｐゴシック" charset="-128"/>
              </a:rPr>
              <a:t>６９１</a:t>
            </a:r>
            <a:r>
              <a:rPr lang="ja-JP" altLang="en-US" sz="1800" smtClean="0">
                <a:latin typeface="ＭＳ Ｐゴシック" charset="-128"/>
              </a:rPr>
              <a:t>点</a:t>
            </a:r>
          </a:p>
          <a:p>
            <a:pPr marL="0" indent="0" eaLnBrk="1" fontAlgn="t" hangingPunct="1">
              <a:lnSpc>
                <a:spcPct val="95000"/>
              </a:lnSpc>
              <a:spcBef>
                <a:spcPct val="0"/>
              </a:spcBef>
              <a:buFontTx/>
              <a:buNone/>
            </a:pPr>
            <a:r>
              <a:rPr lang="ja-JP" altLang="en-US" sz="1800" smtClean="0">
                <a:latin typeface="ＭＳ Ｐゴシック" charset="-128"/>
              </a:rPr>
              <a:t>　　　ロ　１５日以上３０日以内の期間：５１０点 </a:t>
            </a:r>
            <a:r>
              <a:rPr lang="ja-JP" altLang="en-US" sz="1800" smtClean="0">
                <a:solidFill>
                  <a:srgbClr val="6600FF"/>
                </a:solidFill>
                <a:latin typeface="ＭＳ Ｐゴシック" charset="-128"/>
              </a:rPr>
              <a:t>→ </a:t>
            </a:r>
            <a:r>
              <a:rPr lang="ja-JP" altLang="en-US" sz="1800" smtClean="0">
                <a:solidFill>
                  <a:srgbClr val="FF0000"/>
                </a:solidFill>
                <a:latin typeface="ＭＳ Ｐゴシック" charset="-128"/>
              </a:rPr>
              <a:t>５２１</a:t>
            </a:r>
            <a:r>
              <a:rPr lang="ja-JP" altLang="en-US" sz="1800" smtClean="0">
                <a:latin typeface="ＭＳ Ｐゴシック" charset="-128"/>
              </a:rPr>
              <a:t>点</a:t>
            </a:r>
          </a:p>
          <a:p>
            <a:pPr marL="0" indent="0" eaLnBrk="1" fontAlgn="t" hangingPunct="1">
              <a:lnSpc>
                <a:spcPct val="95000"/>
              </a:lnSpc>
              <a:spcBef>
                <a:spcPct val="0"/>
              </a:spcBef>
              <a:buFontTx/>
              <a:buNone/>
            </a:pPr>
            <a:r>
              <a:rPr lang="ja-JP" altLang="en-US" sz="1800" smtClean="0">
                <a:latin typeface="ＭＳ Ｐゴシック" charset="-128"/>
              </a:rPr>
              <a:t>　　　ハ　３１日以上の期間              ：４６０点 </a:t>
            </a:r>
            <a:r>
              <a:rPr lang="ja-JP" altLang="en-US" sz="1800" smtClean="0">
                <a:solidFill>
                  <a:srgbClr val="6600FF"/>
                </a:solidFill>
                <a:latin typeface="ＭＳ Ｐゴシック" charset="-128"/>
              </a:rPr>
              <a:t>→ </a:t>
            </a:r>
            <a:r>
              <a:rPr lang="ja-JP" altLang="en-US" sz="1800" smtClean="0">
                <a:solidFill>
                  <a:srgbClr val="FF0000"/>
                </a:solidFill>
                <a:latin typeface="ＭＳ Ｐゴシック" charset="-128"/>
              </a:rPr>
              <a:t>４７１</a:t>
            </a:r>
            <a:r>
              <a:rPr lang="ja-JP" altLang="en-US" sz="1800" smtClean="0">
                <a:latin typeface="ＭＳ Ｐゴシック" charset="-128"/>
              </a:rPr>
              <a:t>点</a:t>
            </a:r>
          </a:p>
          <a:p>
            <a:pPr marL="0" indent="0" eaLnBrk="1" fontAlgn="t" hangingPunct="1">
              <a:lnSpc>
                <a:spcPct val="95000"/>
              </a:lnSpc>
              <a:spcBef>
                <a:spcPct val="0"/>
              </a:spcBef>
              <a:buFontTx/>
              <a:buNone/>
            </a:pPr>
            <a:r>
              <a:rPr lang="ja-JP" altLang="en-US" sz="1800" smtClean="0">
                <a:latin typeface="ＭＳ Ｐゴシック" charset="-128"/>
              </a:rPr>
              <a:t>　　有床診療所入院基本料３</a:t>
            </a:r>
          </a:p>
          <a:p>
            <a:pPr marL="0" indent="0" eaLnBrk="1" fontAlgn="t" hangingPunct="1">
              <a:lnSpc>
                <a:spcPct val="95000"/>
              </a:lnSpc>
              <a:spcBef>
                <a:spcPct val="0"/>
              </a:spcBef>
              <a:buFontTx/>
              <a:buNone/>
            </a:pPr>
            <a:r>
              <a:rPr lang="ja-JP" altLang="en-US" sz="1800" smtClean="0">
                <a:latin typeface="ＭＳ Ｐゴシック" charset="-128"/>
              </a:rPr>
              <a:t>　　　イ　１４日以内の期間              ：５００点 </a:t>
            </a:r>
            <a:r>
              <a:rPr lang="ja-JP" altLang="en-US" sz="1800" smtClean="0">
                <a:solidFill>
                  <a:srgbClr val="6600FF"/>
                </a:solidFill>
                <a:latin typeface="ＭＳ Ｐゴシック" charset="-128"/>
              </a:rPr>
              <a:t>→ </a:t>
            </a:r>
            <a:r>
              <a:rPr lang="ja-JP" altLang="en-US" sz="1800" smtClean="0">
                <a:solidFill>
                  <a:srgbClr val="FF0000"/>
                </a:solidFill>
                <a:latin typeface="ＭＳ Ｐゴシック" charset="-128"/>
              </a:rPr>
              <a:t>５１１</a:t>
            </a:r>
            <a:r>
              <a:rPr lang="ja-JP" altLang="en-US" sz="1800" smtClean="0">
                <a:latin typeface="ＭＳ Ｐゴシック" charset="-128"/>
              </a:rPr>
              <a:t>点</a:t>
            </a:r>
          </a:p>
          <a:p>
            <a:pPr marL="0" indent="0" eaLnBrk="1" fontAlgn="t" hangingPunct="1">
              <a:lnSpc>
                <a:spcPct val="95000"/>
              </a:lnSpc>
              <a:spcBef>
                <a:spcPct val="0"/>
              </a:spcBef>
              <a:buFontTx/>
              <a:buNone/>
            </a:pPr>
            <a:r>
              <a:rPr lang="ja-JP" altLang="en-US" sz="1800" smtClean="0">
                <a:latin typeface="ＭＳ Ｐゴシック" charset="-128"/>
              </a:rPr>
              <a:t>　　　ロ　１５日以上３０日以内の期間：３７０点 </a:t>
            </a:r>
            <a:r>
              <a:rPr lang="ja-JP" altLang="en-US" sz="1800" smtClean="0">
                <a:solidFill>
                  <a:srgbClr val="6600FF"/>
                </a:solidFill>
                <a:latin typeface="ＭＳ Ｐゴシック" charset="-128"/>
              </a:rPr>
              <a:t>→ </a:t>
            </a:r>
            <a:r>
              <a:rPr lang="ja-JP" altLang="en-US" sz="1800" smtClean="0">
                <a:solidFill>
                  <a:srgbClr val="FF0000"/>
                </a:solidFill>
                <a:latin typeface="ＭＳ Ｐゴシック" charset="-128"/>
              </a:rPr>
              <a:t>３８１</a:t>
            </a:r>
            <a:r>
              <a:rPr lang="ja-JP" altLang="en-US" sz="1800" smtClean="0">
                <a:latin typeface="ＭＳ Ｐゴシック" charset="-128"/>
              </a:rPr>
              <a:t>点</a:t>
            </a:r>
          </a:p>
          <a:p>
            <a:pPr marL="0" indent="0" eaLnBrk="1" fontAlgn="t" hangingPunct="1">
              <a:lnSpc>
                <a:spcPct val="95000"/>
              </a:lnSpc>
              <a:spcBef>
                <a:spcPct val="0"/>
              </a:spcBef>
              <a:buFontTx/>
              <a:buNone/>
            </a:pPr>
            <a:r>
              <a:rPr lang="ja-JP" altLang="en-US" sz="1800" smtClean="0">
                <a:latin typeface="ＭＳ Ｐゴシック" charset="-128"/>
              </a:rPr>
              <a:t>　　　ハ　３１日以上の期間              ：３４０点 </a:t>
            </a:r>
            <a:r>
              <a:rPr lang="ja-JP" altLang="en-US" sz="1800" smtClean="0">
                <a:solidFill>
                  <a:srgbClr val="6600FF"/>
                </a:solidFill>
                <a:latin typeface="ＭＳ Ｐゴシック" charset="-128"/>
              </a:rPr>
              <a:t>→ </a:t>
            </a:r>
            <a:r>
              <a:rPr lang="ja-JP" altLang="en-US" sz="1800" smtClean="0">
                <a:solidFill>
                  <a:srgbClr val="FF0000"/>
                </a:solidFill>
                <a:latin typeface="ＭＳ Ｐゴシック" charset="-128"/>
              </a:rPr>
              <a:t>３５１</a:t>
            </a:r>
            <a:r>
              <a:rPr lang="ja-JP" altLang="en-US" sz="1800" smtClean="0">
                <a:latin typeface="ＭＳ Ｐゴシック" charset="-128"/>
              </a:rPr>
              <a:t>点</a:t>
            </a:r>
          </a:p>
        </p:txBody>
      </p:sp>
      <p:sp>
        <p:nvSpPr>
          <p:cNvPr id="180228" name="Rectangle 5"/>
          <p:cNvSpPr>
            <a:spLocks noChangeArrowheads="1"/>
          </p:cNvSpPr>
          <p:nvPr/>
        </p:nvSpPr>
        <p:spPr bwMode="auto">
          <a:xfrm>
            <a:off x="250825" y="692150"/>
            <a:ext cx="8642350" cy="1152525"/>
          </a:xfrm>
          <a:prstGeom prst="rect">
            <a:avLst/>
          </a:prstGeom>
          <a:gradFill rotWithShape="1">
            <a:gsLst>
              <a:gs pos="0">
                <a:srgbClr val="CCFFFF"/>
              </a:gs>
              <a:gs pos="100000">
                <a:schemeClr val="bg1"/>
              </a:gs>
            </a:gsLst>
            <a:lin ang="5400000" scaled="1"/>
          </a:gradFill>
          <a:ln w="9525">
            <a:solidFill>
              <a:schemeClr val="tx1"/>
            </a:solidFill>
            <a:miter lim="800000"/>
            <a:headEnd/>
            <a:tailEnd/>
          </a:ln>
        </p:spPr>
        <p:txBody>
          <a:bodyPr/>
          <a:lstStyle/>
          <a:p>
            <a:r>
              <a:rPr lang="en-US" altLang="ja-JP" sz="2000">
                <a:solidFill>
                  <a:srgbClr val="000000"/>
                </a:solidFill>
                <a:latin typeface="ＭＳ Ｐゴシック" charset="-128"/>
              </a:rPr>
              <a:t>○</a:t>
            </a:r>
            <a:r>
              <a:rPr lang="ja-JP" altLang="en-US" sz="2000">
                <a:solidFill>
                  <a:srgbClr val="000000"/>
                </a:solidFill>
                <a:latin typeface="ＭＳ Ｐゴシック" charset="-128"/>
              </a:rPr>
              <a:t>　栄養管理実施加算、褥瘡患者管理加算について、すでに多くの医療機関で</a:t>
            </a:r>
          </a:p>
          <a:p>
            <a:r>
              <a:rPr lang="ja-JP" altLang="en-US" sz="2000">
                <a:solidFill>
                  <a:srgbClr val="000000"/>
                </a:solidFill>
                <a:latin typeface="ＭＳ Ｐゴシック" charset="-128"/>
              </a:rPr>
              <a:t>   算定されていることから、入院基本料、特定入院料の算定要件として包括す</a:t>
            </a:r>
          </a:p>
          <a:p>
            <a:r>
              <a:rPr lang="ja-JP" altLang="en-US" sz="2000">
                <a:solidFill>
                  <a:srgbClr val="000000"/>
                </a:solidFill>
                <a:latin typeface="ＭＳ Ｐゴシック" charset="-128"/>
              </a:rPr>
              <a:t>　 るとともに、入院基本料、特定入院料の評価を引き上げる　　　　　　　　　　　　　　　　　</a:t>
            </a:r>
            <a:endParaRPr lang="ja-JP" altLang="en-US" sz="1600">
              <a:solidFill>
                <a:srgbClr val="000000"/>
              </a:solidFill>
              <a:latin typeface="ＭＳ Ｐゴシック" charset="-128"/>
            </a:endParaRPr>
          </a:p>
        </p:txBody>
      </p:sp>
      <p:sp>
        <p:nvSpPr>
          <p:cNvPr id="180229" name="AutoShape 6"/>
          <p:cNvSpPr>
            <a:spLocks noChangeArrowheads="1"/>
          </p:cNvSpPr>
          <p:nvPr/>
        </p:nvSpPr>
        <p:spPr bwMode="auto">
          <a:xfrm>
            <a:off x="3419475" y="5157788"/>
            <a:ext cx="360363" cy="576262"/>
          </a:xfrm>
          <a:prstGeom prst="rightArrow">
            <a:avLst>
              <a:gd name="adj1" fmla="val 50000"/>
              <a:gd name="adj2" fmla="val 25000"/>
            </a:avLst>
          </a:prstGeom>
          <a:noFill/>
          <a:ln w="9525">
            <a:noFill/>
            <a:miter lim="800000"/>
            <a:headEnd/>
            <a:tailEnd/>
          </a:ln>
        </p:spPr>
        <p:txBody>
          <a:bodyPr wrap="none" anchor="ctr"/>
          <a:lstStyle/>
          <a:p>
            <a:pPr>
              <a:spcBef>
                <a:spcPct val="20000"/>
              </a:spcBef>
            </a:pPr>
            <a:endParaRPr lang="ja-JP" altLang="en-US">
              <a:solidFill>
                <a:srgbClr val="000000"/>
              </a:solidFill>
            </a:endParaRPr>
          </a:p>
        </p:txBody>
      </p:sp>
      <p:sp>
        <p:nvSpPr>
          <p:cNvPr id="163846"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577EE035-57D7-4CD5-A5A4-D338A79CFC2B}" type="slidenum">
              <a:rPr kumimoji="1" lang="en-US" altLang="ja-JP" smtClean="0"/>
              <a:pPr fontAlgn="base">
                <a:spcAft>
                  <a:spcPct val="0"/>
                </a:spcAft>
                <a:defRPr/>
              </a:pPr>
              <a:t>97</a:t>
            </a:fld>
            <a:endParaRPr kumimoji="1" lang="en-US" altLang="ja-JP" smtClean="0"/>
          </a:p>
        </p:txBody>
      </p:sp>
    </p:spTree>
    <p:extLst>
      <p:ext uri="{BB962C8B-B14F-4D97-AF65-F5344CB8AC3E}">
        <p14:creationId xmlns:p14="http://schemas.microsoft.com/office/powerpoint/2010/main" xmlns="" val="323295420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ctrTitle" idx="4294967295"/>
          </p:nvPr>
        </p:nvSpPr>
        <p:spPr>
          <a:xfrm>
            <a:off x="684213" y="115888"/>
            <a:ext cx="7772400" cy="647700"/>
          </a:xfrm>
        </p:spPr>
        <p:txBody>
          <a:bodyPr/>
          <a:lstStyle/>
          <a:p>
            <a:pPr eaLnBrk="1" hangingPunct="1"/>
            <a:r>
              <a:rPr lang="ja-JP" altLang="en-US" sz="2800" smtClean="0">
                <a:ea typeface="HG創英角ｺﾞｼｯｸUB" pitchFamily="49" charset="-128"/>
              </a:rPr>
              <a:t>２．入院基本料等加算の簡素化</a:t>
            </a:r>
          </a:p>
        </p:txBody>
      </p:sp>
      <p:sp>
        <p:nvSpPr>
          <p:cNvPr id="181250"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81251" name="Rectangle 4"/>
          <p:cNvSpPr>
            <a:spLocks noGrp="1" noChangeArrowheads="1"/>
          </p:cNvSpPr>
          <p:nvPr>
            <p:ph type="subTitle" idx="4294967295"/>
          </p:nvPr>
        </p:nvSpPr>
        <p:spPr>
          <a:xfrm>
            <a:off x="250825" y="908050"/>
            <a:ext cx="8640763" cy="3960813"/>
          </a:xfrm>
          <a:solidFill>
            <a:srgbClr val="CCFFCC"/>
          </a:solidFill>
          <a:ln>
            <a:solidFill>
              <a:schemeClr val="tx1"/>
            </a:solidFill>
          </a:ln>
        </p:spPr>
        <p:txBody>
          <a:bodyPr/>
          <a:lstStyle/>
          <a:p>
            <a:pPr marL="0" indent="0" eaLnBrk="1" fontAlgn="t" hangingPunct="1">
              <a:lnSpc>
                <a:spcPct val="80000"/>
              </a:lnSpc>
              <a:spcBef>
                <a:spcPct val="0"/>
              </a:spcBef>
              <a:buFontTx/>
              <a:buNone/>
            </a:pPr>
            <a:r>
              <a:rPr lang="en-US" altLang="ja-JP" sz="2000" smtClean="0">
                <a:latin typeface="ＭＳ Ｐゴシック" charset="-128"/>
              </a:rPr>
              <a:t>《</a:t>
            </a:r>
            <a:r>
              <a:rPr lang="ja-JP" altLang="en-US" sz="2000" smtClean="0">
                <a:latin typeface="ＭＳ Ｐゴシック" charset="-128"/>
              </a:rPr>
              <a:t>改定内容</a:t>
            </a:r>
            <a:r>
              <a:rPr lang="en-US" altLang="ja-JP" sz="2000" smtClean="0">
                <a:latin typeface="ＭＳ Ｐゴシック" charset="-128"/>
              </a:rPr>
              <a:t>》</a:t>
            </a:r>
          </a:p>
          <a:p>
            <a:pPr marL="0" indent="0" eaLnBrk="1" fontAlgn="t" hangingPunct="1">
              <a:lnSpc>
                <a:spcPct val="95000"/>
              </a:lnSpc>
              <a:spcBef>
                <a:spcPct val="0"/>
              </a:spcBef>
              <a:buFontTx/>
              <a:buNone/>
            </a:pPr>
            <a:r>
              <a:rPr lang="en-US" altLang="ja-JP" sz="1800" smtClean="0">
                <a:latin typeface="ＭＳ Ｐゴシック" charset="-128"/>
              </a:rPr>
              <a:t>  </a:t>
            </a:r>
            <a:r>
              <a:rPr lang="ja-JP" altLang="en-US" sz="1800" smtClean="0">
                <a:latin typeface="ＭＳ Ｐゴシック" charset="-128"/>
              </a:rPr>
              <a:t>入院基本料、特定入院料の算定要件に</a:t>
            </a:r>
            <a:r>
              <a:rPr lang="ja-JP" altLang="en-US" sz="1800" smtClean="0">
                <a:solidFill>
                  <a:srgbClr val="0000FF"/>
                </a:solidFill>
                <a:latin typeface="ＭＳ Ｐゴシック" charset="-128"/>
              </a:rPr>
              <a:t>栄養管理体制</a:t>
            </a:r>
            <a:r>
              <a:rPr lang="ja-JP" altLang="en-US" sz="1800" smtClean="0">
                <a:latin typeface="ＭＳ Ｐゴシック" charset="-128"/>
              </a:rPr>
              <a:t>、</a:t>
            </a:r>
            <a:r>
              <a:rPr lang="ja-JP" altLang="en-US" sz="1800" smtClean="0">
                <a:solidFill>
                  <a:srgbClr val="0000FF"/>
                </a:solidFill>
                <a:latin typeface="ＭＳ Ｐゴシック" charset="-128"/>
              </a:rPr>
              <a:t>褥瘡対策の基準</a:t>
            </a:r>
            <a:r>
              <a:rPr lang="ja-JP" altLang="en-US" sz="1800" smtClean="0">
                <a:latin typeface="ＭＳ Ｐゴシック" charset="-128"/>
              </a:rPr>
              <a:t>を組み込むとともに評価を各々</a:t>
            </a:r>
            <a:r>
              <a:rPr lang="ja-JP" altLang="en-US" sz="1800" smtClean="0">
                <a:solidFill>
                  <a:srgbClr val="FF0000"/>
                </a:solidFill>
                <a:latin typeface="ＭＳ Ｐゴシック" charset="-128"/>
              </a:rPr>
              <a:t>１１</a:t>
            </a:r>
            <a:r>
              <a:rPr lang="ja-JP" altLang="en-US" sz="1800" smtClean="0">
                <a:latin typeface="ＭＳ Ｐゴシック" charset="-128"/>
              </a:rPr>
              <a:t>点ずつ引き上げる</a:t>
            </a:r>
          </a:p>
          <a:p>
            <a:pPr marL="0" indent="0" eaLnBrk="1" fontAlgn="t" hangingPunct="1">
              <a:lnSpc>
                <a:spcPct val="95000"/>
              </a:lnSpc>
              <a:spcBef>
                <a:spcPct val="0"/>
              </a:spcBef>
              <a:buFontTx/>
              <a:buNone/>
            </a:pPr>
            <a:r>
              <a:rPr lang="ja-JP" altLang="en-US" sz="1800" smtClean="0">
                <a:latin typeface="ＭＳ Ｐゴシック" charset="-128"/>
              </a:rPr>
              <a:t>　　有床診療所療養病床入院基本料</a:t>
            </a:r>
          </a:p>
          <a:p>
            <a:pPr marL="0" indent="0" eaLnBrk="1" fontAlgn="t" hangingPunct="1">
              <a:lnSpc>
                <a:spcPct val="95000"/>
              </a:lnSpc>
              <a:spcBef>
                <a:spcPct val="0"/>
              </a:spcBef>
              <a:buFontTx/>
              <a:buNone/>
            </a:pPr>
            <a:r>
              <a:rPr lang="ja-JP" altLang="en-US" sz="1800" smtClean="0">
                <a:latin typeface="ＭＳ Ｐゴシック" charset="-128"/>
              </a:rPr>
              <a:t>　　　 入院基本料Ａ                ：９７５点 </a:t>
            </a:r>
            <a:r>
              <a:rPr lang="ja-JP" altLang="en-US" sz="1800" smtClean="0">
                <a:solidFill>
                  <a:srgbClr val="6600FF"/>
                </a:solidFill>
                <a:latin typeface="ＭＳ Ｐゴシック" charset="-128"/>
              </a:rPr>
              <a:t>→ </a:t>
            </a:r>
            <a:r>
              <a:rPr lang="ja-JP" altLang="en-US" sz="1800" smtClean="0">
                <a:solidFill>
                  <a:srgbClr val="FF0000"/>
                </a:solidFill>
                <a:latin typeface="ＭＳ Ｐゴシック" charset="-128"/>
              </a:rPr>
              <a:t>９８６</a:t>
            </a:r>
            <a:r>
              <a:rPr lang="ja-JP" altLang="en-US" sz="1800" smtClean="0">
                <a:latin typeface="ＭＳ Ｐゴシック" charset="-128"/>
              </a:rPr>
              <a:t>点</a:t>
            </a:r>
          </a:p>
          <a:p>
            <a:pPr marL="0" indent="0" eaLnBrk="1" fontAlgn="t" hangingPunct="1">
              <a:lnSpc>
                <a:spcPct val="95000"/>
              </a:lnSpc>
              <a:spcBef>
                <a:spcPct val="0"/>
              </a:spcBef>
              <a:buFontTx/>
              <a:buNone/>
            </a:pPr>
            <a:r>
              <a:rPr lang="ja-JP" altLang="en-US" sz="1800" smtClean="0">
                <a:latin typeface="ＭＳ Ｐゴシック" charset="-128"/>
              </a:rPr>
              <a:t>　　　   （生活療養を受ける場合：９６１点 </a:t>
            </a:r>
            <a:r>
              <a:rPr lang="ja-JP" altLang="en-US" sz="1800" smtClean="0">
                <a:solidFill>
                  <a:srgbClr val="6600FF"/>
                </a:solidFill>
                <a:latin typeface="ＭＳ Ｐゴシック" charset="-128"/>
              </a:rPr>
              <a:t>→ </a:t>
            </a:r>
            <a:r>
              <a:rPr lang="ja-JP" altLang="en-US" sz="1800" smtClean="0">
                <a:solidFill>
                  <a:srgbClr val="FF0000"/>
                </a:solidFill>
                <a:latin typeface="ＭＳ Ｐゴシック" charset="-128"/>
              </a:rPr>
              <a:t>９７２</a:t>
            </a:r>
            <a:r>
              <a:rPr lang="ja-JP" altLang="en-US" sz="1800" smtClean="0">
                <a:latin typeface="ＭＳ Ｐゴシック" charset="-128"/>
              </a:rPr>
              <a:t>点）</a:t>
            </a:r>
          </a:p>
          <a:p>
            <a:pPr marL="0" indent="0" eaLnBrk="1" fontAlgn="t" hangingPunct="1">
              <a:lnSpc>
                <a:spcPct val="95000"/>
              </a:lnSpc>
              <a:spcBef>
                <a:spcPct val="0"/>
              </a:spcBef>
              <a:buFontTx/>
              <a:buNone/>
            </a:pPr>
            <a:r>
              <a:rPr lang="ja-JP" altLang="en-US" sz="1800" smtClean="0">
                <a:latin typeface="ＭＳ Ｐゴシック" charset="-128"/>
              </a:rPr>
              <a:t>       入院基本料Ｂ                 ：８７１点 </a:t>
            </a:r>
            <a:r>
              <a:rPr lang="ja-JP" altLang="en-US" sz="1800" smtClean="0">
                <a:solidFill>
                  <a:srgbClr val="6600FF"/>
                </a:solidFill>
                <a:latin typeface="ＭＳ Ｐゴシック" charset="-128"/>
              </a:rPr>
              <a:t>→ </a:t>
            </a:r>
            <a:r>
              <a:rPr lang="ja-JP" altLang="en-US" sz="1800" smtClean="0">
                <a:solidFill>
                  <a:srgbClr val="FF0000"/>
                </a:solidFill>
                <a:latin typeface="ＭＳ Ｐゴシック" charset="-128"/>
              </a:rPr>
              <a:t>８８２</a:t>
            </a:r>
            <a:r>
              <a:rPr lang="ja-JP" altLang="en-US" sz="1800" smtClean="0">
                <a:latin typeface="ＭＳ Ｐゴシック" charset="-128"/>
              </a:rPr>
              <a:t>点</a:t>
            </a:r>
          </a:p>
          <a:p>
            <a:pPr marL="0" indent="0" eaLnBrk="1" fontAlgn="t" hangingPunct="1">
              <a:lnSpc>
                <a:spcPct val="95000"/>
              </a:lnSpc>
              <a:spcBef>
                <a:spcPct val="0"/>
              </a:spcBef>
              <a:buFontTx/>
              <a:buNone/>
            </a:pPr>
            <a:r>
              <a:rPr lang="ja-JP" altLang="en-US" sz="1800" smtClean="0">
                <a:latin typeface="ＭＳ Ｐゴシック" charset="-128"/>
              </a:rPr>
              <a:t>　　　   （生活療養を受ける場合：８５７点 </a:t>
            </a:r>
            <a:r>
              <a:rPr lang="ja-JP" altLang="en-US" sz="1800" smtClean="0">
                <a:solidFill>
                  <a:srgbClr val="6600FF"/>
                </a:solidFill>
                <a:latin typeface="ＭＳ Ｐゴシック" charset="-128"/>
              </a:rPr>
              <a:t>→ </a:t>
            </a:r>
            <a:r>
              <a:rPr lang="ja-JP" altLang="en-US" sz="1800" smtClean="0">
                <a:solidFill>
                  <a:srgbClr val="FF0000"/>
                </a:solidFill>
                <a:latin typeface="ＭＳ Ｐゴシック" charset="-128"/>
              </a:rPr>
              <a:t>８６８</a:t>
            </a:r>
            <a:r>
              <a:rPr lang="ja-JP" altLang="en-US" sz="1800" smtClean="0">
                <a:latin typeface="ＭＳ Ｐゴシック" charset="-128"/>
              </a:rPr>
              <a:t>点）</a:t>
            </a:r>
          </a:p>
          <a:p>
            <a:pPr marL="0" indent="0" eaLnBrk="1" fontAlgn="t" hangingPunct="1">
              <a:lnSpc>
                <a:spcPct val="95000"/>
              </a:lnSpc>
              <a:spcBef>
                <a:spcPct val="0"/>
              </a:spcBef>
              <a:buFontTx/>
              <a:buNone/>
            </a:pPr>
            <a:r>
              <a:rPr lang="ja-JP" altLang="en-US" sz="1800" smtClean="0">
                <a:latin typeface="ＭＳ Ｐゴシック" charset="-128"/>
              </a:rPr>
              <a:t>       入院基本料Ｃ                 ：７６４点 </a:t>
            </a:r>
            <a:r>
              <a:rPr lang="ja-JP" altLang="en-US" sz="1800" smtClean="0">
                <a:solidFill>
                  <a:srgbClr val="6600FF"/>
                </a:solidFill>
                <a:latin typeface="ＭＳ Ｐゴシック" charset="-128"/>
              </a:rPr>
              <a:t>→ </a:t>
            </a:r>
            <a:r>
              <a:rPr lang="ja-JP" altLang="en-US" sz="1800" smtClean="0">
                <a:solidFill>
                  <a:srgbClr val="FF0000"/>
                </a:solidFill>
                <a:latin typeface="ＭＳ Ｐゴシック" charset="-128"/>
              </a:rPr>
              <a:t>７７５</a:t>
            </a:r>
            <a:r>
              <a:rPr lang="ja-JP" altLang="en-US" sz="1800" smtClean="0">
                <a:latin typeface="ＭＳ Ｐゴシック" charset="-128"/>
              </a:rPr>
              <a:t>点</a:t>
            </a:r>
          </a:p>
          <a:p>
            <a:pPr marL="0" indent="0" eaLnBrk="1" fontAlgn="t" hangingPunct="1">
              <a:lnSpc>
                <a:spcPct val="95000"/>
              </a:lnSpc>
              <a:spcBef>
                <a:spcPct val="0"/>
              </a:spcBef>
              <a:buFontTx/>
              <a:buNone/>
            </a:pPr>
            <a:r>
              <a:rPr lang="ja-JP" altLang="en-US" sz="1800" smtClean="0">
                <a:latin typeface="ＭＳ Ｐゴシック" charset="-128"/>
              </a:rPr>
              <a:t>　　　   （生活療養を受ける場合：７５０点 </a:t>
            </a:r>
            <a:r>
              <a:rPr lang="ja-JP" altLang="en-US" sz="1800" smtClean="0">
                <a:solidFill>
                  <a:srgbClr val="6600FF"/>
                </a:solidFill>
                <a:latin typeface="ＭＳ Ｐゴシック" charset="-128"/>
              </a:rPr>
              <a:t>→ </a:t>
            </a:r>
            <a:r>
              <a:rPr lang="ja-JP" altLang="en-US" sz="1800" smtClean="0">
                <a:solidFill>
                  <a:srgbClr val="FF0000"/>
                </a:solidFill>
                <a:latin typeface="ＭＳ Ｐゴシック" charset="-128"/>
              </a:rPr>
              <a:t>７６１</a:t>
            </a:r>
            <a:r>
              <a:rPr lang="ja-JP" altLang="en-US" sz="1800" smtClean="0">
                <a:latin typeface="ＭＳ Ｐゴシック" charset="-128"/>
              </a:rPr>
              <a:t>点）</a:t>
            </a:r>
          </a:p>
          <a:p>
            <a:pPr marL="0" indent="0" eaLnBrk="1" fontAlgn="t" hangingPunct="1">
              <a:lnSpc>
                <a:spcPct val="95000"/>
              </a:lnSpc>
              <a:spcBef>
                <a:spcPct val="0"/>
              </a:spcBef>
              <a:buFontTx/>
              <a:buNone/>
            </a:pPr>
            <a:r>
              <a:rPr lang="ja-JP" altLang="en-US" sz="1800" smtClean="0">
                <a:latin typeface="ＭＳ Ｐゴシック" charset="-128"/>
              </a:rPr>
              <a:t>       入院基本料Ｄ                 ：６０２点 </a:t>
            </a:r>
            <a:r>
              <a:rPr lang="ja-JP" altLang="en-US" sz="1800" smtClean="0">
                <a:solidFill>
                  <a:srgbClr val="6600FF"/>
                </a:solidFill>
                <a:latin typeface="ＭＳ Ｐゴシック" charset="-128"/>
              </a:rPr>
              <a:t>→ </a:t>
            </a:r>
            <a:r>
              <a:rPr lang="ja-JP" altLang="en-US" sz="1800" smtClean="0">
                <a:solidFill>
                  <a:srgbClr val="FF0000"/>
                </a:solidFill>
                <a:latin typeface="ＭＳ Ｐゴシック" charset="-128"/>
              </a:rPr>
              <a:t>６１３</a:t>
            </a:r>
            <a:r>
              <a:rPr lang="ja-JP" altLang="en-US" sz="1800" smtClean="0">
                <a:latin typeface="ＭＳ Ｐゴシック" charset="-128"/>
              </a:rPr>
              <a:t>点</a:t>
            </a:r>
          </a:p>
          <a:p>
            <a:pPr marL="0" indent="0" eaLnBrk="1" fontAlgn="t" hangingPunct="1">
              <a:lnSpc>
                <a:spcPct val="95000"/>
              </a:lnSpc>
              <a:spcBef>
                <a:spcPct val="0"/>
              </a:spcBef>
              <a:buFontTx/>
              <a:buNone/>
            </a:pPr>
            <a:r>
              <a:rPr lang="ja-JP" altLang="en-US" sz="1800" smtClean="0">
                <a:latin typeface="ＭＳ Ｐゴシック" charset="-128"/>
              </a:rPr>
              <a:t>　　　   （生活療養を受ける場合：５８８点 </a:t>
            </a:r>
            <a:r>
              <a:rPr lang="ja-JP" altLang="en-US" sz="1800" smtClean="0">
                <a:solidFill>
                  <a:srgbClr val="6600FF"/>
                </a:solidFill>
                <a:latin typeface="ＭＳ Ｐゴシック" charset="-128"/>
              </a:rPr>
              <a:t>→ </a:t>
            </a:r>
            <a:r>
              <a:rPr lang="ja-JP" altLang="en-US" sz="1800" smtClean="0">
                <a:solidFill>
                  <a:srgbClr val="FF0000"/>
                </a:solidFill>
                <a:latin typeface="ＭＳ Ｐゴシック" charset="-128"/>
              </a:rPr>
              <a:t>５９９</a:t>
            </a:r>
            <a:r>
              <a:rPr lang="ja-JP" altLang="en-US" sz="1800" smtClean="0">
                <a:latin typeface="ＭＳ Ｐゴシック" charset="-128"/>
              </a:rPr>
              <a:t>点）</a:t>
            </a:r>
          </a:p>
          <a:p>
            <a:pPr marL="0" indent="0" eaLnBrk="1" fontAlgn="t" hangingPunct="1">
              <a:lnSpc>
                <a:spcPct val="95000"/>
              </a:lnSpc>
              <a:spcBef>
                <a:spcPct val="0"/>
              </a:spcBef>
              <a:buFontTx/>
              <a:buNone/>
            </a:pPr>
            <a:r>
              <a:rPr lang="ja-JP" altLang="en-US" sz="1800" smtClean="0">
                <a:latin typeface="ＭＳ Ｐゴシック" charset="-128"/>
              </a:rPr>
              <a:t>       入院基本料Ｅ                 ：５２０点 </a:t>
            </a:r>
            <a:r>
              <a:rPr lang="ja-JP" altLang="en-US" sz="1800" smtClean="0">
                <a:solidFill>
                  <a:srgbClr val="6600FF"/>
                </a:solidFill>
                <a:latin typeface="ＭＳ Ｐゴシック" charset="-128"/>
              </a:rPr>
              <a:t>→ </a:t>
            </a:r>
            <a:r>
              <a:rPr lang="ja-JP" altLang="en-US" sz="1800" smtClean="0">
                <a:solidFill>
                  <a:srgbClr val="FF0000"/>
                </a:solidFill>
                <a:latin typeface="ＭＳ Ｐゴシック" charset="-128"/>
              </a:rPr>
              <a:t>５３１</a:t>
            </a:r>
            <a:r>
              <a:rPr lang="ja-JP" altLang="en-US" sz="1800" smtClean="0">
                <a:latin typeface="ＭＳ Ｐゴシック" charset="-128"/>
              </a:rPr>
              <a:t>点</a:t>
            </a:r>
          </a:p>
          <a:p>
            <a:pPr marL="0" indent="0" eaLnBrk="1" fontAlgn="t" hangingPunct="1">
              <a:lnSpc>
                <a:spcPct val="95000"/>
              </a:lnSpc>
              <a:spcBef>
                <a:spcPct val="0"/>
              </a:spcBef>
              <a:buFontTx/>
              <a:buNone/>
            </a:pPr>
            <a:r>
              <a:rPr lang="ja-JP" altLang="en-US" sz="1800" smtClean="0">
                <a:latin typeface="ＭＳ Ｐゴシック" charset="-128"/>
              </a:rPr>
              <a:t>　　　   （生活療養を受ける場合：５０６点 </a:t>
            </a:r>
            <a:r>
              <a:rPr lang="ja-JP" altLang="en-US" sz="1800" smtClean="0">
                <a:solidFill>
                  <a:srgbClr val="6600FF"/>
                </a:solidFill>
                <a:latin typeface="ＭＳ Ｐゴシック" charset="-128"/>
              </a:rPr>
              <a:t>→ </a:t>
            </a:r>
            <a:r>
              <a:rPr lang="ja-JP" altLang="en-US" sz="1800" smtClean="0">
                <a:solidFill>
                  <a:srgbClr val="FF0000"/>
                </a:solidFill>
                <a:latin typeface="ＭＳ Ｐゴシック" charset="-128"/>
              </a:rPr>
              <a:t>５１７</a:t>
            </a:r>
            <a:r>
              <a:rPr lang="ja-JP" altLang="en-US" sz="1800" smtClean="0">
                <a:latin typeface="ＭＳ Ｐゴシック" charset="-128"/>
              </a:rPr>
              <a:t>点）　　　</a:t>
            </a:r>
          </a:p>
        </p:txBody>
      </p:sp>
      <p:sp>
        <p:nvSpPr>
          <p:cNvPr id="181252" name="AutoShape 6"/>
          <p:cNvSpPr>
            <a:spLocks noChangeArrowheads="1"/>
          </p:cNvSpPr>
          <p:nvPr/>
        </p:nvSpPr>
        <p:spPr bwMode="auto">
          <a:xfrm>
            <a:off x="3419475" y="5157788"/>
            <a:ext cx="360363" cy="576262"/>
          </a:xfrm>
          <a:prstGeom prst="rightArrow">
            <a:avLst>
              <a:gd name="adj1" fmla="val 50000"/>
              <a:gd name="adj2" fmla="val 25000"/>
            </a:avLst>
          </a:prstGeom>
          <a:noFill/>
          <a:ln w="9525">
            <a:noFill/>
            <a:miter lim="800000"/>
            <a:headEnd/>
            <a:tailEnd/>
          </a:ln>
        </p:spPr>
        <p:txBody>
          <a:bodyPr wrap="none" anchor="ctr"/>
          <a:lstStyle/>
          <a:p>
            <a:pPr>
              <a:spcBef>
                <a:spcPct val="20000"/>
              </a:spcBef>
            </a:pPr>
            <a:endParaRPr lang="ja-JP" altLang="en-US">
              <a:solidFill>
                <a:srgbClr val="000000"/>
              </a:solidFill>
            </a:endParaRPr>
          </a:p>
        </p:txBody>
      </p:sp>
      <p:sp>
        <p:nvSpPr>
          <p:cNvPr id="164869"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9C8CF73D-DDAB-4096-B0AC-D55765683CBA}" type="slidenum">
              <a:rPr kumimoji="1" lang="en-US" altLang="ja-JP" smtClean="0"/>
              <a:pPr fontAlgn="base">
                <a:spcAft>
                  <a:spcPct val="0"/>
                </a:spcAft>
                <a:defRPr/>
              </a:pPr>
              <a:t>98</a:t>
            </a:fld>
            <a:endParaRPr kumimoji="1" lang="en-US" altLang="ja-JP" smtClean="0"/>
          </a:p>
        </p:txBody>
      </p:sp>
    </p:spTree>
    <p:extLst>
      <p:ext uri="{BB962C8B-B14F-4D97-AF65-F5344CB8AC3E}">
        <p14:creationId xmlns:p14="http://schemas.microsoft.com/office/powerpoint/2010/main" xmlns="" val="239313766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ctrTitle" idx="4294967295"/>
          </p:nvPr>
        </p:nvSpPr>
        <p:spPr>
          <a:xfrm>
            <a:off x="684213" y="115888"/>
            <a:ext cx="7772400" cy="647700"/>
          </a:xfrm>
        </p:spPr>
        <p:txBody>
          <a:bodyPr/>
          <a:lstStyle/>
          <a:p>
            <a:pPr eaLnBrk="1" hangingPunct="1"/>
            <a:r>
              <a:rPr lang="ja-JP" altLang="en-US" sz="2800" smtClean="0">
                <a:ea typeface="HG創英角ｺﾞｼｯｸUB" pitchFamily="49" charset="-128"/>
              </a:rPr>
              <a:t>２．入院基本料等加算の簡素化</a:t>
            </a:r>
          </a:p>
        </p:txBody>
      </p:sp>
      <p:sp>
        <p:nvSpPr>
          <p:cNvPr id="182274" name="Rectangle 3"/>
          <p:cNvSpPr>
            <a:spLocks noChangeArrowheads="1"/>
          </p:cNvSpPr>
          <p:nvPr/>
        </p:nvSpPr>
        <p:spPr bwMode="auto">
          <a:xfrm>
            <a:off x="250825" y="908050"/>
            <a:ext cx="8569325" cy="1584325"/>
          </a:xfrm>
          <a:prstGeom prst="rect">
            <a:avLst/>
          </a:prstGeom>
          <a:noFill/>
          <a:ln w="9525">
            <a:noFill/>
            <a:miter lim="800000"/>
            <a:headEnd/>
            <a:tailEnd/>
          </a:ln>
        </p:spPr>
        <p:txBody>
          <a:bodyPr anchor="ctr"/>
          <a:lstStyle/>
          <a:p>
            <a:pPr fontAlgn="t"/>
            <a:endParaRPr lang="ja-JP" altLang="ja-JP" sz="2000">
              <a:solidFill>
                <a:srgbClr val="000000"/>
              </a:solidFill>
            </a:endParaRPr>
          </a:p>
        </p:txBody>
      </p:sp>
      <p:sp>
        <p:nvSpPr>
          <p:cNvPr id="182275" name="Rectangle 4"/>
          <p:cNvSpPr>
            <a:spLocks noGrp="1" noChangeArrowheads="1"/>
          </p:cNvSpPr>
          <p:nvPr>
            <p:ph type="subTitle" idx="4294967295"/>
          </p:nvPr>
        </p:nvSpPr>
        <p:spPr>
          <a:xfrm>
            <a:off x="250825" y="692150"/>
            <a:ext cx="8640763" cy="3168650"/>
          </a:xfrm>
          <a:solidFill>
            <a:srgbClr val="CCFFCC"/>
          </a:solidFill>
          <a:ln>
            <a:solidFill>
              <a:schemeClr val="tx1"/>
            </a:solidFill>
          </a:ln>
        </p:spPr>
        <p:txBody>
          <a:bodyPr/>
          <a:lstStyle/>
          <a:p>
            <a:pPr marL="0" indent="0" eaLnBrk="1" fontAlgn="t" hangingPunct="1">
              <a:lnSpc>
                <a:spcPct val="85000"/>
              </a:lnSpc>
              <a:spcBef>
                <a:spcPct val="0"/>
              </a:spcBef>
              <a:buFontTx/>
              <a:buNone/>
            </a:pPr>
            <a:r>
              <a:rPr lang="ja-JP" altLang="en-US" sz="1800" dirty="0" smtClean="0">
                <a:latin typeface="ＭＳ Ｐゴシック" charset="-128"/>
              </a:rPr>
              <a:t>［栄養管理体制］</a:t>
            </a:r>
          </a:p>
          <a:p>
            <a:pPr marL="0" indent="0" eaLnBrk="1" fontAlgn="t" hangingPunct="1">
              <a:lnSpc>
                <a:spcPct val="85000"/>
              </a:lnSpc>
              <a:spcBef>
                <a:spcPct val="0"/>
              </a:spcBef>
              <a:buFontTx/>
              <a:buNone/>
            </a:pPr>
            <a:r>
              <a:rPr lang="ja-JP" altLang="en-US" sz="1800" dirty="0" smtClean="0">
                <a:latin typeface="ＭＳ Ｐゴシック" charset="-128"/>
              </a:rPr>
              <a:t>　①　常勤の管理栄養士が１名以上配置</a:t>
            </a:r>
          </a:p>
          <a:p>
            <a:pPr marL="0" indent="0" eaLnBrk="1" fontAlgn="t" hangingPunct="1">
              <a:lnSpc>
                <a:spcPct val="85000"/>
              </a:lnSpc>
              <a:spcBef>
                <a:spcPct val="0"/>
              </a:spcBef>
              <a:buFontTx/>
              <a:buNone/>
            </a:pPr>
            <a:r>
              <a:rPr lang="ja-JP" altLang="en-US" sz="1800" dirty="0" smtClean="0">
                <a:latin typeface="ＭＳ Ｐゴシック" charset="-128"/>
              </a:rPr>
              <a:t>　②　患者の入院時に患者ごとの栄養状態の評価を行い、医師、管理栄養士、薬剤師、</a:t>
            </a:r>
          </a:p>
          <a:p>
            <a:pPr marL="0" indent="0" eaLnBrk="1" fontAlgn="t" hangingPunct="1">
              <a:lnSpc>
                <a:spcPct val="85000"/>
              </a:lnSpc>
              <a:spcBef>
                <a:spcPct val="0"/>
              </a:spcBef>
              <a:buFontTx/>
              <a:buNone/>
            </a:pPr>
            <a:r>
              <a:rPr lang="ja-JP" altLang="en-US" sz="1800" dirty="0" smtClean="0">
                <a:latin typeface="ＭＳ Ｐゴシック" charset="-128"/>
              </a:rPr>
              <a:t>     看護師その他の医療従事者が共同して、入院患者ごとの栄養状態、摂食機能及び</a:t>
            </a:r>
          </a:p>
          <a:p>
            <a:pPr marL="0" indent="0" eaLnBrk="1" fontAlgn="t" hangingPunct="1">
              <a:lnSpc>
                <a:spcPct val="85000"/>
              </a:lnSpc>
              <a:spcBef>
                <a:spcPct val="0"/>
              </a:spcBef>
              <a:buFontTx/>
              <a:buNone/>
            </a:pPr>
            <a:r>
              <a:rPr lang="ja-JP" altLang="en-US" sz="1800" dirty="0" smtClean="0">
                <a:latin typeface="ＭＳ Ｐゴシック" charset="-128"/>
              </a:rPr>
              <a:t>     食形態を考慮した栄養管理計画を作成</a:t>
            </a:r>
          </a:p>
          <a:p>
            <a:pPr marL="0" indent="0" eaLnBrk="1" fontAlgn="t" hangingPunct="1">
              <a:lnSpc>
                <a:spcPct val="85000"/>
              </a:lnSpc>
              <a:spcBef>
                <a:spcPct val="0"/>
              </a:spcBef>
              <a:buFontTx/>
              <a:buNone/>
            </a:pPr>
            <a:r>
              <a:rPr lang="ja-JP" altLang="en-US" sz="1800" dirty="0" smtClean="0">
                <a:latin typeface="ＭＳ Ｐゴシック" charset="-128"/>
              </a:rPr>
              <a:t>　③　当該栄養管理計画に基づき入院患者ごとの栄養管理を行うとともに、栄養状態を</a:t>
            </a:r>
          </a:p>
          <a:p>
            <a:pPr marL="0" indent="0" eaLnBrk="1" fontAlgn="t" hangingPunct="1">
              <a:lnSpc>
                <a:spcPct val="85000"/>
              </a:lnSpc>
              <a:spcBef>
                <a:spcPct val="0"/>
              </a:spcBef>
              <a:buFontTx/>
              <a:buNone/>
            </a:pPr>
            <a:r>
              <a:rPr lang="ja-JP" altLang="en-US" sz="1800" dirty="0" smtClean="0">
                <a:latin typeface="ＭＳ Ｐゴシック" charset="-128"/>
              </a:rPr>
              <a:t>     定期的に記録</a:t>
            </a:r>
          </a:p>
          <a:p>
            <a:pPr marL="0" indent="0" eaLnBrk="1" fontAlgn="t" hangingPunct="1">
              <a:lnSpc>
                <a:spcPct val="85000"/>
              </a:lnSpc>
              <a:spcBef>
                <a:spcPct val="0"/>
              </a:spcBef>
              <a:buFontTx/>
              <a:buNone/>
            </a:pPr>
            <a:r>
              <a:rPr lang="ja-JP" altLang="en-US" sz="1800" dirty="0" smtClean="0">
                <a:latin typeface="ＭＳ Ｐゴシック" charset="-128"/>
              </a:rPr>
              <a:t>　④　当該栄養管理計画に基づき患者の栄養状態を定期的に評価し、必要に応じて当該</a:t>
            </a:r>
          </a:p>
          <a:p>
            <a:pPr marL="0" indent="0" eaLnBrk="1" fontAlgn="t" hangingPunct="1">
              <a:lnSpc>
                <a:spcPct val="85000"/>
              </a:lnSpc>
              <a:spcBef>
                <a:spcPct val="0"/>
              </a:spcBef>
              <a:buFontTx/>
              <a:buNone/>
            </a:pPr>
            <a:r>
              <a:rPr lang="ja-JP" altLang="en-US" sz="1800" dirty="0" smtClean="0">
                <a:latin typeface="ＭＳ Ｐゴシック" charset="-128"/>
              </a:rPr>
              <a:t>     計画を見直し</a:t>
            </a:r>
          </a:p>
          <a:p>
            <a:pPr marL="0" indent="0" eaLnBrk="1" fontAlgn="t" hangingPunct="1">
              <a:lnSpc>
                <a:spcPct val="85000"/>
              </a:lnSpc>
              <a:spcBef>
                <a:spcPct val="0"/>
              </a:spcBef>
              <a:buFontTx/>
              <a:buNone/>
            </a:pPr>
            <a:r>
              <a:rPr lang="ja-JP" altLang="en-US" sz="1800" dirty="0" smtClean="0">
                <a:latin typeface="ＭＳ Ｐゴシック" charset="-128"/>
              </a:rPr>
              <a:t>　⑤　</a:t>
            </a:r>
            <a:r>
              <a:rPr lang="ja-JP" altLang="en-US" sz="1800" dirty="0" smtClean="0">
                <a:solidFill>
                  <a:srgbClr val="0000FF"/>
                </a:solidFill>
                <a:latin typeface="ＭＳ Ｐゴシック" charset="-128"/>
              </a:rPr>
              <a:t>有床診療所</a:t>
            </a:r>
            <a:r>
              <a:rPr lang="ja-JP" altLang="en-US" sz="1800" dirty="0" smtClean="0">
                <a:latin typeface="ＭＳ Ｐゴシック" charset="-128"/>
              </a:rPr>
              <a:t>においては管理栄養士は</a:t>
            </a:r>
            <a:r>
              <a:rPr lang="ja-JP" altLang="en-US" sz="1800" dirty="0" smtClean="0">
                <a:solidFill>
                  <a:srgbClr val="0000FF"/>
                </a:solidFill>
                <a:latin typeface="ＭＳ Ｐゴシック" charset="-128"/>
              </a:rPr>
              <a:t>常勤でなくても差し支えない</a:t>
            </a:r>
          </a:p>
          <a:p>
            <a:pPr marL="0" indent="0" eaLnBrk="1" fontAlgn="t" hangingPunct="1">
              <a:lnSpc>
                <a:spcPct val="85000"/>
              </a:lnSpc>
              <a:spcBef>
                <a:spcPct val="0"/>
              </a:spcBef>
              <a:buFontTx/>
              <a:buNone/>
            </a:pPr>
            <a:r>
              <a:rPr lang="en-US" altLang="ja-JP" sz="1800" dirty="0" smtClean="0">
                <a:solidFill>
                  <a:srgbClr val="FF0000"/>
                </a:solidFill>
                <a:latin typeface="ＭＳ Ｐゴシック" charset="-128"/>
              </a:rPr>
              <a:t>〔</a:t>
            </a:r>
            <a:r>
              <a:rPr lang="ja-JP" altLang="en-US" sz="1800" dirty="0" smtClean="0">
                <a:solidFill>
                  <a:srgbClr val="FF0000"/>
                </a:solidFill>
                <a:latin typeface="ＭＳ Ｐゴシック" charset="-128"/>
              </a:rPr>
              <a:t>経過措置</a:t>
            </a:r>
            <a:r>
              <a:rPr lang="en-US" altLang="ja-JP" sz="1800" dirty="0" smtClean="0">
                <a:solidFill>
                  <a:srgbClr val="FF0000"/>
                </a:solidFill>
                <a:latin typeface="ＭＳ Ｐゴシック" charset="-128"/>
              </a:rPr>
              <a:t>〕</a:t>
            </a:r>
          </a:p>
          <a:p>
            <a:pPr marL="0" indent="0" eaLnBrk="1" fontAlgn="t" hangingPunct="1">
              <a:lnSpc>
                <a:spcPct val="85000"/>
              </a:lnSpc>
              <a:spcBef>
                <a:spcPct val="0"/>
              </a:spcBef>
              <a:buFontTx/>
              <a:buNone/>
            </a:pPr>
            <a:r>
              <a:rPr lang="ja-JP" altLang="en-US" sz="2000" dirty="0" smtClean="0">
                <a:solidFill>
                  <a:srgbClr val="FF0000"/>
                </a:solidFill>
                <a:latin typeface="ＭＳ Ｐゴシック" charset="-128"/>
              </a:rPr>
              <a:t>　</a:t>
            </a:r>
            <a:r>
              <a:rPr lang="ja-JP" altLang="en-US" sz="1800" dirty="0" smtClean="0">
                <a:solidFill>
                  <a:srgbClr val="FF0000"/>
                </a:solidFill>
                <a:latin typeface="ＭＳ Ｐゴシック" charset="-128"/>
              </a:rPr>
              <a:t>平成２４年３月３１日に栄養管理実施加算の届出を行っていない医療機関は、届け出た場合に限り、平成２６年３月３１日までの間は栄養管理体制を満たしているものとする</a:t>
            </a:r>
          </a:p>
        </p:txBody>
      </p:sp>
      <p:sp>
        <p:nvSpPr>
          <p:cNvPr id="182276" name="AutoShape 6"/>
          <p:cNvSpPr>
            <a:spLocks noChangeArrowheads="1"/>
          </p:cNvSpPr>
          <p:nvPr/>
        </p:nvSpPr>
        <p:spPr bwMode="auto">
          <a:xfrm>
            <a:off x="3419475" y="5157788"/>
            <a:ext cx="360363" cy="576262"/>
          </a:xfrm>
          <a:prstGeom prst="rightArrow">
            <a:avLst>
              <a:gd name="adj1" fmla="val 50000"/>
              <a:gd name="adj2" fmla="val 25000"/>
            </a:avLst>
          </a:prstGeom>
          <a:noFill/>
          <a:ln w="9525">
            <a:noFill/>
            <a:miter lim="800000"/>
            <a:headEnd/>
            <a:tailEnd/>
          </a:ln>
        </p:spPr>
        <p:txBody>
          <a:bodyPr wrap="none" anchor="ctr"/>
          <a:lstStyle/>
          <a:p>
            <a:pPr>
              <a:spcBef>
                <a:spcPct val="20000"/>
              </a:spcBef>
            </a:pPr>
            <a:endParaRPr lang="ja-JP" altLang="en-US">
              <a:solidFill>
                <a:srgbClr val="000000"/>
              </a:solidFill>
            </a:endParaRPr>
          </a:p>
        </p:txBody>
      </p:sp>
      <p:sp>
        <p:nvSpPr>
          <p:cNvPr id="182277" name="Rectangle 7"/>
          <p:cNvSpPr>
            <a:spLocks noChangeArrowheads="1"/>
          </p:cNvSpPr>
          <p:nvPr/>
        </p:nvSpPr>
        <p:spPr bwMode="auto">
          <a:xfrm>
            <a:off x="250825" y="3933825"/>
            <a:ext cx="8640763" cy="2663825"/>
          </a:xfrm>
          <a:prstGeom prst="rect">
            <a:avLst/>
          </a:prstGeom>
          <a:solidFill>
            <a:srgbClr val="CCFFCC"/>
          </a:solidFill>
          <a:ln w="9525">
            <a:solidFill>
              <a:schemeClr val="tx1"/>
            </a:solidFill>
            <a:miter lim="800000"/>
            <a:headEnd/>
            <a:tailEnd/>
          </a:ln>
        </p:spPr>
        <p:txBody>
          <a:bodyPr/>
          <a:lstStyle/>
          <a:p>
            <a:pPr fontAlgn="t">
              <a:lnSpc>
                <a:spcPct val="85000"/>
              </a:lnSpc>
            </a:pPr>
            <a:r>
              <a:rPr lang="ja-JP" altLang="en-US">
                <a:solidFill>
                  <a:srgbClr val="000000"/>
                </a:solidFill>
                <a:latin typeface="ＭＳ Ｐゴシック" charset="-128"/>
              </a:rPr>
              <a:t>［褥瘡対策］</a:t>
            </a:r>
            <a:r>
              <a:rPr lang="en-US" altLang="ja-JP">
                <a:solidFill>
                  <a:srgbClr val="FF0000"/>
                </a:solidFill>
                <a:latin typeface="ＭＳ Ｐゴシック" charset="-128"/>
              </a:rPr>
              <a:t>※</a:t>
            </a:r>
            <a:r>
              <a:rPr lang="ja-JP" altLang="en-US">
                <a:solidFill>
                  <a:srgbClr val="FF0000"/>
                </a:solidFill>
                <a:latin typeface="ＭＳ Ｐゴシック" charset="-128"/>
              </a:rPr>
              <a:t>産婦人科診療所など対象患者がいなければ対応不要</a:t>
            </a:r>
          </a:p>
          <a:p>
            <a:pPr fontAlgn="t">
              <a:lnSpc>
                <a:spcPct val="85000"/>
              </a:lnSpc>
            </a:pPr>
            <a:r>
              <a:rPr lang="ja-JP" altLang="en-US">
                <a:solidFill>
                  <a:srgbClr val="000000"/>
                </a:solidFill>
                <a:latin typeface="ＭＳ Ｐゴシック" charset="-128"/>
              </a:rPr>
              <a:t>　①　当該保険医療機関において褥瘡対策が行われている</a:t>
            </a:r>
          </a:p>
          <a:p>
            <a:pPr fontAlgn="t">
              <a:lnSpc>
                <a:spcPct val="85000"/>
              </a:lnSpc>
            </a:pPr>
            <a:r>
              <a:rPr lang="ja-JP" altLang="en-US">
                <a:solidFill>
                  <a:srgbClr val="000000"/>
                </a:solidFill>
                <a:latin typeface="ＭＳ Ｐゴシック" charset="-128"/>
              </a:rPr>
              <a:t>　②　当該保険医療機関において、</a:t>
            </a:r>
            <a:r>
              <a:rPr lang="ja-JP" altLang="en-US">
                <a:solidFill>
                  <a:srgbClr val="0000FF"/>
                </a:solidFill>
                <a:latin typeface="ＭＳ Ｐゴシック" charset="-128"/>
              </a:rPr>
              <a:t>褥瘡対策チーム</a:t>
            </a:r>
            <a:r>
              <a:rPr lang="ja-JP" altLang="en-US">
                <a:solidFill>
                  <a:srgbClr val="000000"/>
                </a:solidFill>
                <a:latin typeface="ＭＳ Ｐゴシック" charset="-128"/>
              </a:rPr>
              <a:t>（褥瘡対策に係る専任の医師及び褥</a:t>
            </a:r>
          </a:p>
          <a:p>
            <a:pPr fontAlgn="t">
              <a:lnSpc>
                <a:spcPct val="85000"/>
              </a:lnSpc>
            </a:pPr>
            <a:r>
              <a:rPr lang="ja-JP" altLang="en-US">
                <a:solidFill>
                  <a:srgbClr val="000000"/>
                </a:solidFill>
                <a:latin typeface="ＭＳ Ｐゴシック" charset="-128"/>
              </a:rPr>
              <a:t>　　 瘡看護に関して臨床経験を有する専任の看護職員から構成）が設置されている</a:t>
            </a:r>
          </a:p>
          <a:p>
            <a:pPr fontAlgn="t">
              <a:lnSpc>
                <a:spcPct val="85000"/>
              </a:lnSpc>
            </a:pPr>
            <a:r>
              <a:rPr lang="ja-JP" altLang="en-US">
                <a:solidFill>
                  <a:srgbClr val="000000"/>
                </a:solidFill>
                <a:latin typeface="ＭＳ Ｐゴシック" charset="-128"/>
              </a:rPr>
              <a:t>　③　当該保険医療機関における日常生活の自立度が低い入院患者につき、褥瘡に関</a:t>
            </a:r>
          </a:p>
          <a:p>
            <a:pPr fontAlgn="t">
              <a:lnSpc>
                <a:spcPct val="85000"/>
              </a:lnSpc>
            </a:pPr>
            <a:r>
              <a:rPr lang="ja-JP" altLang="en-US">
                <a:solidFill>
                  <a:srgbClr val="000000"/>
                </a:solidFill>
                <a:latin typeface="ＭＳ Ｐゴシック" charset="-128"/>
              </a:rPr>
              <a:t>　　 する危険因子の評価を行い、褥瘡に関する危険因子のある患者及び既に褥瘡を有</a:t>
            </a:r>
          </a:p>
          <a:p>
            <a:pPr fontAlgn="t">
              <a:lnSpc>
                <a:spcPct val="85000"/>
              </a:lnSpc>
            </a:pPr>
            <a:r>
              <a:rPr lang="ja-JP" altLang="en-US">
                <a:solidFill>
                  <a:srgbClr val="000000"/>
                </a:solidFill>
                <a:latin typeface="ＭＳ Ｐゴシック" charset="-128"/>
              </a:rPr>
              <a:t>     する患者につき、適切な褥瘡対策の</a:t>
            </a:r>
            <a:r>
              <a:rPr lang="ja-JP" altLang="en-US">
                <a:solidFill>
                  <a:srgbClr val="0000FF"/>
                </a:solidFill>
                <a:latin typeface="ＭＳ Ｐゴシック" charset="-128"/>
              </a:rPr>
              <a:t>診療計画</a:t>
            </a:r>
            <a:r>
              <a:rPr lang="ja-JP" altLang="en-US">
                <a:solidFill>
                  <a:srgbClr val="000000"/>
                </a:solidFill>
                <a:latin typeface="ＭＳ Ｐゴシック" charset="-128"/>
              </a:rPr>
              <a:t>の作成、実施及び評価を行う</a:t>
            </a:r>
          </a:p>
          <a:p>
            <a:pPr fontAlgn="t">
              <a:lnSpc>
                <a:spcPct val="85000"/>
              </a:lnSpc>
            </a:pPr>
            <a:r>
              <a:rPr lang="ja-JP" altLang="en-US">
                <a:solidFill>
                  <a:srgbClr val="000000"/>
                </a:solidFill>
                <a:latin typeface="ＭＳ Ｐゴシック" charset="-128"/>
              </a:rPr>
              <a:t>　④　患者の状態に応じて、褥瘡対策に必要な</a:t>
            </a:r>
            <a:r>
              <a:rPr lang="ja-JP" altLang="en-US">
                <a:solidFill>
                  <a:srgbClr val="0000FF"/>
                </a:solidFill>
                <a:latin typeface="ＭＳ Ｐゴシック" charset="-128"/>
              </a:rPr>
              <a:t>体圧分散式マットレス</a:t>
            </a:r>
            <a:r>
              <a:rPr lang="ja-JP" altLang="en-US">
                <a:solidFill>
                  <a:srgbClr val="000000"/>
                </a:solidFill>
                <a:latin typeface="ＭＳ Ｐゴシック" charset="-128"/>
              </a:rPr>
              <a:t>等を適切に選択し</a:t>
            </a:r>
          </a:p>
          <a:p>
            <a:pPr fontAlgn="t">
              <a:lnSpc>
                <a:spcPct val="85000"/>
              </a:lnSpc>
            </a:pPr>
            <a:r>
              <a:rPr lang="ja-JP" altLang="en-US">
                <a:solidFill>
                  <a:srgbClr val="000000"/>
                </a:solidFill>
                <a:latin typeface="ＭＳ Ｐゴシック" charset="-128"/>
              </a:rPr>
              <a:t>    使用する体制が整えられている</a:t>
            </a:r>
          </a:p>
          <a:p>
            <a:pPr fontAlgn="t">
              <a:lnSpc>
                <a:spcPct val="85000"/>
              </a:lnSpc>
            </a:pPr>
            <a:r>
              <a:rPr lang="en-US" altLang="ja-JP">
                <a:solidFill>
                  <a:srgbClr val="FF0000"/>
                </a:solidFill>
                <a:latin typeface="ＭＳ Ｐゴシック" charset="-128"/>
              </a:rPr>
              <a:t>〔</a:t>
            </a:r>
            <a:r>
              <a:rPr lang="ja-JP" altLang="en-US">
                <a:solidFill>
                  <a:srgbClr val="FF0000"/>
                </a:solidFill>
                <a:latin typeface="ＭＳ Ｐゴシック" charset="-128"/>
              </a:rPr>
              <a:t>経過措置</a:t>
            </a:r>
            <a:r>
              <a:rPr lang="en-US" altLang="ja-JP">
                <a:solidFill>
                  <a:srgbClr val="FF0000"/>
                </a:solidFill>
                <a:latin typeface="ＭＳ Ｐゴシック" charset="-128"/>
              </a:rPr>
              <a:t>〕</a:t>
            </a:r>
          </a:p>
          <a:p>
            <a:pPr fontAlgn="t">
              <a:lnSpc>
                <a:spcPct val="85000"/>
              </a:lnSpc>
            </a:pPr>
            <a:r>
              <a:rPr lang="ja-JP" altLang="en-US">
                <a:solidFill>
                  <a:srgbClr val="FF0000"/>
                </a:solidFill>
                <a:latin typeface="ＭＳ Ｐゴシック" charset="-128"/>
              </a:rPr>
              <a:t>　経過措置が設定されていないので注意！</a:t>
            </a:r>
          </a:p>
        </p:txBody>
      </p:sp>
      <p:sp>
        <p:nvSpPr>
          <p:cNvPr id="165894" name="スライド番号プレースホルダー 1"/>
          <p:cNvSpPr>
            <a:spLocks noGrp="1"/>
          </p:cNvSpPr>
          <p:nvPr>
            <p:ph type="sldNum" sz="quarter" idx="12"/>
          </p:nvPr>
        </p:nvSpPr>
        <p:spPr>
          <a:ln>
            <a:miter lim="800000"/>
            <a:headEnd/>
            <a:tailEnd/>
          </a:ln>
        </p:spPr>
        <p:txBody>
          <a:bodyPr/>
          <a:lstStyle/>
          <a:p>
            <a:pPr fontAlgn="base">
              <a:spcAft>
                <a:spcPct val="0"/>
              </a:spcAft>
              <a:defRPr/>
            </a:pPr>
            <a:fld id="{1D4D10D3-EDF0-4E3E-BCB1-AC7FC1D56ADA}" type="slidenum">
              <a:rPr kumimoji="1" lang="en-US" altLang="ja-JP" smtClean="0"/>
              <a:pPr fontAlgn="base">
                <a:spcAft>
                  <a:spcPct val="0"/>
                </a:spcAft>
                <a:defRPr/>
              </a:pPr>
              <a:t>99</a:t>
            </a:fld>
            <a:endParaRPr kumimoji="1" lang="en-US" altLang="ja-JP" smtClean="0"/>
          </a:p>
        </p:txBody>
      </p:sp>
    </p:spTree>
    <p:extLst>
      <p:ext uri="{BB962C8B-B14F-4D97-AF65-F5344CB8AC3E}">
        <p14:creationId xmlns:p14="http://schemas.microsoft.com/office/powerpoint/2010/main" xmlns="" val="1754592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２４改定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モジュール">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5.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6.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DesignTemplate</Template>
  <TotalTime>0</TotalTime>
  <Words>23249</Words>
  <Application>Microsoft Office PowerPoint</Application>
  <PresentationFormat>画面に合わせる (4:3)</PresentationFormat>
  <Paragraphs>7681</Paragraphs>
  <Slides>396</Slides>
  <Notes>128</Notes>
  <HiddenSlides>0</HiddenSlides>
  <MMClips>0</MMClips>
  <ScaleCrop>false</ScaleCrop>
  <HeadingPairs>
    <vt:vector size="6" baseType="variant">
      <vt:variant>
        <vt:lpstr>テーマ</vt:lpstr>
      </vt:variant>
      <vt:variant>
        <vt:i4>4</vt:i4>
      </vt:variant>
      <vt:variant>
        <vt:lpstr>リンクの設定</vt:lpstr>
      </vt:variant>
      <vt:variant>
        <vt:i4>1</vt:i4>
      </vt:variant>
      <vt:variant>
        <vt:lpstr>スライド タイトル</vt:lpstr>
      </vt:variant>
      <vt:variant>
        <vt:i4>396</vt:i4>
      </vt:variant>
    </vt:vector>
  </HeadingPairs>
  <TitlesOfParts>
    <vt:vector size="401" baseType="lpstr">
      <vt:lpstr>標準デザイン</vt:lpstr>
      <vt:lpstr>1_標準デザイン</vt:lpstr>
      <vt:lpstr>Office テーマ</vt:lpstr>
      <vt:lpstr>２４改定ppt</vt:lpstr>
      <vt:lpstr>???</vt:lpstr>
      <vt:lpstr>平成２４年度診療報酬改定</vt:lpstr>
      <vt:lpstr>スライド 2</vt:lpstr>
      <vt:lpstr>スライド 3</vt:lpstr>
      <vt:lpstr>改定の基本方針</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《中医協における再診料回復の議論》</vt:lpstr>
      <vt:lpstr>《中医協における再診料回復の議論》</vt:lpstr>
      <vt:lpstr>スライド 35</vt:lpstr>
      <vt:lpstr>スライド 36</vt:lpstr>
      <vt:lpstr>同一日２科目の再診料</vt:lpstr>
      <vt:lpstr>《中医協における議論》</vt:lpstr>
      <vt:lpstr>スライド 39</vt:lpstr>
      <vt:lpstr>地域医療貢献加算→時間外対応加算</vt:lpstr>
      <vt:lpstr>地域医療貢献加算→時間外対応加算</vt:lpstr>
      <vt:lpstr>スライド 42</vt:lpstr>
      <vt:lpstr>後発医薬品の使用促進</vt:lpstr>
      <vt:lpstr>スライド 44</vt:lpstr>
      <vt:lpstr>一般名処方</vt:lpstr>
      <vt:lpstr>後発医薬品の使用促進</vt:lpstr>
      <vt:lpstr>スライド 47</vt:lpstr>
      <vt:lpstr>入院中の患者の他医療機関受診の緩和</vt:lpstr>
      <vt:lpstr>入院中の患者の他医療機関受診の緩和</vt:lpstr>
      <vt:lpstr>スライド 50</vt:lpstr>
      <vt:lpstr>被災地における診療報酬の特例措置延期</vt:lpstr>
      <vt:lpstr>スライド 52</vt:lpstr>
      <vt:lpstr>スライド 53</vt:lpstr>
      <vt:lpstr>スライド 54</vt:lpstr>
      <vt:lpstr>スライド 55</vt:lpstr>
      <vt:lpstr>スライド 56</vt:lpstr>
      <vt:lpstr>スライド 57</vt:lpstr>
      <vt:lpstr>スライド 58</vt:lpstr>
      <vt:lpstr>スライド 59</vt:lpstr>
      <vt:lpstr>スライド 60</vt:lpstr>
      <vt:lpstr>スライド 61</vt:lpstr>
      <vt:lpstr>スライド 62</vt:lpstr>
      <vt:lpstr>スライド 63</vt:lpstr>
      <vt:lpstr>スライド 64</vt:lpstr>
      <vt:lpstr>スライド 65</vt:lpstr>
      <vt:lpstr>診療所に関連する技術評価の例（１）</vt:lpstr>
      <vt:lpstr>診療所に関連する技術評価の例（２）</vt:lpstr>
      <vt:lpstr>内科的技術の評価</vt:lpstr>
      <vt:lpstr>内科的技術の評価の例（１）</vt:lpstr>
      <vt:lpstr>内科的技術の評価の例（２）</vt:lpstr>
      <vt:lpstr>スライド 71</vt:lpstr>
      <vt:lpstr>スライド 72</vt:lpstr>
      <vt:lpstr>スライド 73</vt:lpstr>
      <vt:lpstr>スライド 74</vt:lpstr>
      <vt:lpstr>スライド 75</vt:lpstr>
      <vt:lpstr>スライド 76</vt:lpstr>
      <vt:lpstr>スライド 77</vt:lpstr>
      <vt:lpstr>スライド 78</vt:lpstr>
      <vt:lpstr>６．糖尿病透析予防指導の評価</vt:lpstr>
      <vt:lpstr>７．機能を強化した在支診</vt:lpstr>
      <vt:lpstr>スライド 81</vt:lpstr>
      <vt:lpstr>スライド 82</vt:lpstr>
      <vt:lpstr>スライド 83</vt:lpstr>
      <vt:lpstr>スライド 84</vt:lpstr>
      <vt:lpstr>スライド 85</vt:lpstr>
      <vt:lpstr>スライド 86</vt:lpstr>
      <vt:lpstr>スライド 87</vt:lpstr>
      <vt:lpstr>スライド 88</vt:lpstr>
      <vt:lpstr>８．外来リハビリテーションの評価</vt:lpstr>
      <vt:lpstr>９．その他</vt:lpstr>
      <vt:lpstr>スライド 91</vt:lpstr>
      <vt:lpstr>９．その他</vt:lpstr>
      <vt:lpstr>スライド 93</vt:lpstr>
      <vt:lpstr>１．有床診療所の機能に着目した評価</vt:lpstr>
      <vt:lpstr>１．有床診療所の機能に着目した評価</vt:lpstr>
      <vt:lpstr>１．有床診療所の機能に着目した評価</vt:lpstr>
      <vt:lpstr>２．入院基本料等加算の簡素化</vt:lpstr>
      <vt:lpstr>２．入院基本料等加算の簡素化</vt:lpstr>
      <vt:lpstr>２．入院基本料等加算の簡素化</vt:lpstr>
      <vt:lpstr>３．効果的な退院調整の評価</vt:lpstr>
      <vt:lpstr>３．効果的な退院調整の評価</vt:lpstr>
      <vt:lpstr>４．有床診療所が算定できる入院基本料等加算の拡大</vt:lpstr>
      <vt:lpstr>４．有床診療所が算定できる入院基本料等加算の拡大</vt:lpstr>
      <vt:lpstr>５．診療所療養病床療養環境加算の見直し</vt:lpstr>
      <vt:lpstr>６．入院中の患者の他医療機関受診の緩和</vt:lpstr>
      <vt:lpstr>６．入院中の患者の他医療機関受診の緩和</vt:lpstr>
      <vt:lpstr>スライド 107</vt:lpstr>
      <vt:lpstr>【基本診療料】 初診料・再診料</vt:lpstr>
      <vt:lpstr>地域医療貢献加算の見直し</vt:lpstr>
      <vt:lpstr>スライド 110</vt:lpstr>
      <vt:lpstr>同一日の複数科受診の評価</vt:lpstr>
      <vt:lpstr>特定機能病院等における初・再診料等の評価の見直し</vt:lpstr>
      <vt:lpstr>スライド 113</vt:lpstr>
      <vt:lpstr>【基本診療料】 入 院 基 本 料 等</vt:lpstr>
      <vt:lpstr>入院基本料等加算の簡素化</vt:lpstr>
      <vt:lpstr>スライド 116</vt:lpstr>
      <vt:lpstr>入院基本料等加算の簡素化</vt:lpstr>
      <vt:lpstr>スライド 118</vt:lpstr>
      <vt:lpstr>スライド 119</vt:lpstr>
      <vt:lpstr>入院中の患者の他医療機関受診の見直し</vt:lpstr>
      <vt:lpstr>スライド 121</vt:lpstr>
      <vt:lpstr>スライド 122</vt:lpstr>
      <vt:lpstr>医療を提供しているが、 医療資源の少ない地域に配慮した評価</vt:lpstr>
      <vt:lpstr>病院機能にあわせた効率的な入院医療等について</vt:lpstr>
      <vt:lpstr>スライド 125</vt:lpstr>
      <vt:lpstr>病院機能にあわせた効率的な入院医療等について</vt:lpstr>
      <vt:lpstr>スライド 127</vt:lpstr>
      <vt:lpstr>急性期後の患者や在宅患者の受入に対する評価</vt:lpstr>
      <vt:lpstr>スライド 129</vt:lpstr>
      <vt:lpstr>慢性期入院医療の適切な評価</vt:lpstr>
      <vt:lpstr>スライド 131</vt:lpstr>
      <vt:lpstr>スライド 132</vt:lpstr>
      <vt:lpstr>効率化の余地のある入院についての適正な評価</vt:lpstr>
      <vt:lpstr>スライド 134</vt:lpstr>
      <vt:lpstr>効率化の余地のある入院についての適正な評価</vt:lpstr>
      <vt:lpstr>スライド 136</vt:lpstr>
      <vt:lpstr>急性期後の患者や在宅患者の受入に対する評価</vt:lpstr>
      <vt:lpstr>慢性期入院医療の適切な評価</vt:lpstr>
      <vt:lpstr>ＮＩＣＵ入院患者等の後方病床の充実</vt:lpstr>
      <vt:lpstr>スライド 140</vt:lpstr>
      <vt:lpstr>結核病棟入院基本料における服薬管理等の評価</vt:lpstr>
      <vt:lpstr>結核病棟入院基本料における退院基準の評価</vt:lpstr>
      <vt:lpstr>精神科急性期入院医療の評価</vt:lpstr>
      <vt:lpstr>診療所の機能に着目した評価</vt:lpstr>
      <vt:lpstr>診療所の機能に着目した評価</vt:lpstr>
      <vt:lpstr>スライド 146</vt:lpstr>
      <vt:lpstr>スライド 147</vt:lpstr>
      <vt:lpstr>有床診療所の看護配置について</vt:lpstr>
      <vt:lpstr>スライド 149</vt:lpstr>
      <vt:lpstr>【基本診療料】 入院基本料等加算</vt:lpstr>
      <vt:lpstr>質の高い救命救急入院に係る医療の推進</vt:lpstr>
      <vt:lpstr>スライド 152</vt:lpstr>
      <vt:lpstr>在宅医療の促進について</vt:lpstr>
      <vt:lpstr>ＮＩＣＵ入院患者等の後方病床の充実</vt:lpstr>
      <vt:lpstr>医師事務作業補助体制加算 配置に応じた適切な評価の新設</vt:lpstr>
      <vt:lpstr>スライド 156</vt:lpstr>
      <vt:lpstr>医師事務作業補助体制加算の 算定可能病床の見直し</vt:lpstr>
      <vt:lpstr>看護職員の看護業務を補助する職員の 配置に対する評価</vt:lpstr>
      <vt:lpstr>スライド 159</vt:lpstr>
      <vt:lpstr>スライド 160</vt:lpstr>
      <vt:lpstr>ＮＩＣＵ入院患者等の後方病床の充実</vt:lpstr>
      <vt:lpstr>ＮＩＣＵ入院患者等の後方病床の充実</vt:lpstr>
      <vt:lpstr>看護職員の看護業務を補助する職員の 配置に対する評価</vt:lpstr>
      <vt:lpstr>陰圧室、無菌治療室の適正な評価</vt:lpstr>
      <vt:lpstr>入院基本料等加算の簡素化</vt:lpstr>
      <vt:lpstr>スライド 166</vt:lpstr>
      <vt:lpstr>スライド 167</vt:lpstr>
      <vt:lpstr>陰圧室、無菌治療室の適正な評価</vt:lpstr>
      <vt:lpstr>医療を提供しているが、 医療資源の少ない地域に配慮した評価</vt:lpstr>
      <vt:lpstr>診療所の機能に着目した評価</vt:lpstr>
      <vt:lpstr>精神科急性期入院医療の評価</vt:lpstr>
      <vt:lpstr>多職種が連携した、より質の高い医療 （チーム医療）の推進</vt:lpstr>
      <vt:lpstr>がん診療連携の充実</vt:lpstr>
      <vt:lpstr>多職種が連携した、より質の高い医療 （チーム医療）の推進</vt:lpstr>
      <vt:lpstr>医療を提供しているが、 医療資源の少ない地域に配慮した評価</vt:lpstr>
      <vt:lpstr>感染防止対策への評価</vt:lpstr>
      <vt:lpstr>スライド 177</vt:lpstr>
      <vt:lpstr>感染防止対策への評価</vt:lpstr>
      <vt:lpstr>患者サポート体制の充実した医療機関への評価</vt:lpstr>
      <vt:lpstr>ＮＩＣＵ入院患者等の後方病床の充実</vt:lpstr>
      <vt:lpstr>スライド 181</vt:lpstr>
      <vt:lpstr>スライド 182</vt:lpstr>
      <vt:lpstr>スライド 183</vt:lpstr>
      <vt:lpstr>スライド 184</vt:lpstr>
      <vt:lpstr>スライド 185</vt:lpstr>
      <vt:lpstr>ＮＩＣＵ入院患者等の後方病床の充実</vt:lpstr>
      <vt:lpstr>スライド 187</vt:lpstr>
      <vt:lpstr>スライド 188</vt:lpstr>
      <vt:lpstr>スライド 189</vt:lpstr>
      <vt:lpstr>救急搬送患者地域連携受入のさらなる推進</vt:lpstr>
      <vt:lpstr>救急搬送患者地域連携受入のさらなる推進</vt:lpstr>
      <vt:lpstr>スライド 192</vt:lpstr>
      <vt:lpstr>精神科急性期入院医療の評価</vt:lpstr>
      <vt:lpstr>長期療養中の認知症患者の急性増悪に対する 医療連携の評価</vt:lpstr>
      <vt:lpstr>スライド 195</vt:lpstr>
      <vt:lpstr>後発医薬品の使用促進について</vt:lpstr>
      <vt:lpstr>多職種が連携した、より質の高い医療 （チーム医療）の推進</vt:lpstr>
      <vt:lpstr>スライド 198</vt:lpstr>
      <vt:lpstr>スライド 199</vt:lpstr>
      <vt:lpstr>ＤＰＣフォーマットデータ提出の評価について</vt:lpstr>
      <vt:lpstr>スライド 201</vt:lpstr>
      <vt:lpstr>スライド 202</vt:lpstr>
      <vt:lpstr>病院勤務医の負担を軽減する体制の評価</vt:lpstr>
      <vt:lpstr>病院勤務医の負担を軽減する体制の評価</vt:lpstr>
      <vt:lpstr>スライド 205</vt:lpstr>
      <vt:lpstr>【基本診療料】 特 定 入 院 料</vt:lpstr>
      <vt:lpstr>質の高い救命救急入院に係る医療の推進</vt:lpstr>
      <vt:lpstr>スライド 208</vt:lpstr>
      <vt:lpstr>精神疾患を合併する救急患者の 受入のさらなる推進</vt:lpstr>
      <vt:lpstr>スライド 210</vt:lpstr>
      <vt:lpstr>スライド 211</vt:lpstr>
      <vt:lpstr>質の高い救命救急入院に係る医療の推進</vt:lpstr>
      <vt:lpstr>小児入院医療管理料における放射線治療の評価</vt:lpstr>
      <vt:lpstr>回復期リハビリテーション病棟入院料の新たな評価</vt:lpstr>
      <vt:lpstr>回復期リハビリテーション病棟入院料の新たな評価</vt:lpstr>
      <vt:lpstr>回復期リハビリテーション病棟入院料の新たな評価</vt:lpstr>
      <vt:lpstr>回復期リハビリテーション病棟入院料の新たな評価</vt:lpstr>
      <vt:lpstr>亜急性期入院医療管理料の見直し</vt:lpstr>
      <vt:lpstr>スライド 219</vt:lpstr>
      <vt:lpstr>スライド 220</vt:lpstr>
      <vt:lpstr>スライド 221</vt:lpstr>
      <vt:lpstr>医療を提供しているが、 医療資源の少ない地域に配慮した評価</vt:lpstr>
      <vt:lpstr>緩和ケア病棟の評価の見直し</vt:lpstr>
      <vt:lpstr>緩和ケアを行う医療機関の評価</vt:lpstr>
      <vt:lpstr>精神科急性期入院医療の評価</vt:lpstr>
      <vt:lpstr>精神科急性期入院医療の評価</vt:lpstr>
      <vt:lpstr>精神科慢性期入院医療の評価</vt:lpstr>
      <vt:lpstr>精神科慢性期入院医療の評価</vt:lpstr>
      <vt:lpstr>認知症入院医療の評価</vt:lpstr>
      <vt:lpstr>認知症入院医療の評価</vt:lpstr>
      <vt:lpstr>認知症入院医療の評価</vt:lpstr>
      <vt:lpstr>認知症入院医療の評価</vt:lpstr>
      <vt:lpstr>医療を提供しているが、 医療資源の少ない地域に配慮した評価</vt:lpstr>
      <vt:lpstr>スライド 234</vt:lpstr>
      <vt:lpstr>スライド 235</vt:lpstr>
      <vt:lpstr>スライド 236</vt:lpstr>
      <vt:lpstr>スライド 237</vt:lpstr>
      <vt:lpstr>【特掲診療料】 医 学 管 理 等</vt:lpstr>
      <vt:lpstr>外来緩和ケアの更なる評価</vt:lpstr>
      <vt:lpstr>がん診療連携の充実</vt:lpstr>
      <vt:lpstr>多職種が連携した、より質の高い医療 （チーム医療）の推進</vt:lpstr>
      <vt:lpstr>緩和ケアを行う医療機関の評価</vt:lpstr>
      <vt:lpstr>多職種が連携した、より質の高い医療 （チーム医療）の推進</vt:lpstr>
      <vt:lpstr>スライド 244</vt:lpstr>
      <vt:lpstr>糖尿病透析予防指導の評価</vt:lpstr>
      <vt:lpstr>救命救急センターに患者が集中しない仕組みの推進</vt:lpstr>
      <vt:lpstr>救命救急センターに患者が集中しない仕組みの推進</vt:lpstr>
      <vt:lpstr>救命救急センターに患者が集中しない仕組みの推進</vt:lpstr>
      <vt:lpstr>外来リハビリテーションの評価</vt:lpstr>
      <vt:lpstr>スライド 250</vt:lpstr>
      <vt:lpstr>外来放射線照射診療料の創設</vt:lpstr>
      <vt:lpstr>スライド 252</vt:lpstr>
      <vt:lpstr>がん診療連携の充実</vt:lpstr>
      <vt:lpstr>スライド 254</vt:lpstr>
      <vt:lpstr>スライド 255</vt:lpstr>
      <vt:lpstr>ハイリスク妊産婦に対する医療の充実</vt:lpstr>
      <vt:lpstr>スライド 257</vt:lpstr>
      <vt:lpstr>がん診療連携の充実</vt:lpstr>
      <vt:lpstr>がん診療連携の充実</vt:lpstr>
      <vt:lpstr>認知症患者の外来診療の評価</vt:lpstr>
      <vt:lpstr>スライド 261</vt:lpstr>
      <vt:lpstr>認知症患者の外来診療の評価</vt:lpstr>
      <vt:lpstr>スライド 263</vt:lpstr>
      <vt:lpstr>スライド 264</vt:lpstr>
      <vt:lpstr>スライド 265</vt:lpstr>
      <vt:lpstr>スライド 266</vt:lpstr>
      <vt:lpstr>スライド 267</vt:lpstr>
      <vt:lpstr>【特掲診療料】 在　宅　医　療</vt:lpstr>
      <vt:lpstr>機能を強化した在支診・在支病等への評価</vt:lpstr>
      <vt:lpstr>スライド 270</vt:lpstr>
      <vt:lpstr>スライド 271</vt:lpstr>
      <vt:lpstr>機能を強化した在支診・在支病等への評価</vt:lpstr>
      <vt:lpstr>機能を強化した在支診・在支病等への評価</vt:lpstr>
      <vt:lpstr>機能を強化した在支診・在支病等への評価</vt:lpstr>
      <vt:lpstr>看取りに至るまでの医療の充実について</vt:lpstr>
      <vt:lpstr>スライド 276</vt:lpstr>
      <vt:lpstr>在宅医療の促進について</vt:lpstr>
      <vt:lpstr>在宅緩和ケア等の促進について</vt:lpstr>
      <vt:lpstr>看取りに至るまでの医療の充実について</vt:lpstr>
      <vt:lpstr>在宅緩和ケア等の促進について</vt:lpstr>
      <vt:lpstr>スライド 281</vt:lpstr>
      <vt:lpstr>スライド 282</vt:lpstr>
      <vt:lpstr>スライド 283</vt:lpstr>
      <vt:lpstr>スライド 284</vt:lpstr>
      <vt:lpstr>ＮＩＣＵ入院患者等の後方病床の充実</vt:lpstr>
      <vt:lpstr>スライド 286</vt:lpstr>
      <vt:lpstr>スライド 287</vt:lpstr>
      <vt:lpstr>スライド 288</vt:lpstr>
      <vt:lpstr>看取りに至るまでの医療の充実について</vt:lpstr>
      <vt:lpstr>スライド 290</vt:lpstr>
      <vt:lpstr>専門性の高い看護師による訪問の評価</vt:lpstr>
      <vt:lpstr>スライド 292</vt:lpstr>
      <vt:lpstr>スライド 293</vt:lpstr>
      <vt:lpstr>スライド 294</vt:lpstr>
      <vt:lpstr>スライド 295</vt:lpstr>
      <vt:lpstr>スライド 296</vt:lpstr>
      <vt:lpstr>スライド 297</vt:lpstr>
      <vt:lpstr>スライド 298</vt:lpstr>
      <vt:lpstr>訪問リハビリテーション中の急性増悪への対応</vt:lpstr>
      <vt:lpstr>スライド 300</vt:lpstr>
      <vt:lpstr>スライド 301</vt:lpstr>
      <vt:lpstr>スライド 302</vt:lpstr>
      <vt:lpstr>在宅緩和ケア等の促進について</vt:lpstr>
      <vt:lpstr>スライド 304</vt:lpstr>
      <vt:lpstr>在宅緩和ケア等の促進について</vt:lpstr>
      <vt:lpstr>在宅緩和ケア等の促進について</vt:lpstr>
      <vt:lpstr>在宅の療養に係る技術・機器等の評価</vt:lpstr>
      <vt:lpstr>スライド 308</vt:lpstr>
      <vt:lpstr>在宅の療養に係る技術・機器等の評価</vt:lpstr>
      <vt:lpstr>在宅医療に用いる機器の評価体系の見直しについて</vt:lpstr>
      <vt:lpstr>スライド 311</vt:lpstr>
      <vt:lpstr>【特掲診療料】 　検　　査</vt:lpstr>
      <vt:lpstr>検体検査実施料の適正化について</vt:lpstr>
      <vt:lpstr>内科系診療所が実施する主な検査項目</vt:lpstr>
      <vt:lpstr>スライド 315</vt:lpstr>
      <vt:lpstr>スライド 316</vt:lpstr>
      <vt:lpstr>スライド 317</vt:lpstr>
      <vt:lpstr>スライド 318</vt:lpstr>
      <vt:lpstr>スライド 319</vt:lpstr>
      <vt:lpstr>スライド 320</vt:lpstr>
      <vt:lpstr>スライド 321</vt:lpstr>
      <vt:lpstr>医療機器の価格等に基づく検査及び処置の適正化</vt:lpstr>
      <vt:lpstr>コンタクトレンズに係る診療の適正評価</vt:lpstr>
      <vt:lpstr>【特掲診療料】 　画 像 診 断</vt:lpstr>
      <vt:lpstr>コンピューター断層撮影診断料の見直し</vt:lpstr>
      <vt:lpstr>スライド 326</vt:lpstr>
      <vt:lpstr>医療安全対策等に関する評価</vt:lpstr>
      <vt:lpstr>【特掲診療料】 　投　　薬</vt:lpstr>
      <vt:lpstr>後発医薬品の使用促進について</vt:lpstr>
      <vt:lpstr>後発医薬品の使用促進について</vt:lpstr>
      <vt:lpstr>スライド 331</vt:lpstr>
      <vt:lpstr>医療用麻薬処方日数（14日）制限の緩和</vt:lpstr>
      <vt:lpstr>ビタミン剤の取扱い</vt:lpstr>
      <vt:lpstr>【特掲診療料】 　注　　薬</vt:lpstr>
      <vt:lpstr>外来化学療法の評価の充実</vt:lpstr>
      <vt:lpstr>スライド 336</vt:lpstr>
      <vt:lpstr>スライド 337</vt:lpstr>
      <vt:lpstr>スライド 338</vt:lpstr>
      <vt:lpstr>【特掲診療料】 リハビリテーション</vt:lpstr>
      <vt:lpstr>早期リハビリテーションの評価</vt:lpstr>
      <vt:lpstr>スライド 341</vt:lpstr>
      <vt:lpstr>維持期リハビリテーションの評価</vt:lpstr>
      <vt:lpstr>維持期リハビリテーションの評価</vt:lpstr>
      <vt:lpstr>リハビリテーションの医療から介護への円滑な移行</vt:lpstr>
      <vt:lpstr>スライド 345</vt:lpstr>
      <vt:lpstr>スライド 346</vt:lpstr>
      <vt:lpstr>【特掲診療料】 精神科専門療法</vt:lpstr>
      <vt:lpstr>地域における精神医療の評価</vt:lpstr>
      <vt:lpstr>スライド 349</vt:lpstr>
      <vt:lpstr>地域における精神医療の評価</vt:lpstr>
      <vt:lpstr>地域における精神医療の評価</vt:lpstr>
      <vt:lpstr>スライド 352</vt:lpstr>
      <vt:lpstr>地域における精神医療の評価</vt:lpstr>
      <vt:lpstr>地域における精神医療の評価</vt:lpstr>
      <vt:lpstr>スライド 355</vt:lpstr>
      <vt:lpstr>スライド 356</vt:lpstr>
      <vt:lpstr>地域における精神医療の評価</vt:lpstr>
      <vt:lpstr>スライド 358</vt:lpstr>
      <vt:lpstr>スライド 359</vt:lpstr>
      <vt:lpstr>スライド 360</vt:lpstr>
      <vt:lpstr>スライド 361</vt:lpstr>
      <vt:lpstr>スライド 362</vt:lpstr>
      <vt:lpstr>スライド 363</vt:lpstr>
      <vt:lpstr>スライド 364</vt:lpstr>
      <vt:lpstr>スライド 365</vt:lpstr>
      <vt:lpstr>地域における精神医療の評価</vt:lpstr>
      <vt:lpstr>地域における精神医療の評価</vt:lpstr>
      <vt:lpstr>スライド 368</vt:lpstr>
      <vt:lpstr>重度認知症患者デイ・ケア料の評価</vt:lpstr>
      <vt:lpstr>【特掲診療料】 　処　　置</vt:lpstr>
      <vt:lpstr>人工腎臓等の適正な評価</vt:lpstr>
      <vt:lpstr>スライド 372</vt:lpstr>
      <vt:lpstr>人工腎臓等の適正な評価</vt:lpstr>
      <vt:lpstr>【特掲診療料】 　手　　術</vt:lpstr>
      <vt:lpstr>医療技術の適切な評価</vt:lpstr>
      <vt:lpstr>医療技術の適切な評価</vt:lpstr>
      <vt:lpstr>スライド 377</vt:lpstr>
      <vt:lpstr>スライド 378</vt:lpstr>
      <vt:lpstr>スライド 379</vt:lpstr>
      <vt:lpstr>医療技術の評価及び再評価</vt:lpstr>
      <vt:lpstr>新規特定保険医療材料等に係る技術料等の新設</vt:lpstr>
      <vt:lpstr>明細書の無料発行の促進</vt:lpstr>
      <vt:lpstr>スライド 383</vt:lpstr>
      <vt:lpstr>たばこ対策への評価</vt:lpstr>
      <vt:lpstr>スライド 385</vt:lpstr>
      <vt:lpstr>医療と介護の円滑な連携について</vt:lpstr>
      <vt:lpstr>【その他】 　D　P　C　　</vt:lpstr>
      <vt:lpstr>DPC/PDPS（急性期入院医療の診断群分類に 基づく定額報酬算定制度）の見直し</vt:lpstr>
      <vt:lpstr>DPC/PDPS（急性期入院医療の診断群分類に 基づく定額報酬算定制度）の見直し</vt:lpstr>
      <vt:lpstr>DPC/PDPS（急性期入院医療の診断群分類に 基づく定額報酬算定制度）の見直し</vt:lpstr>
      <vt:lpstr>DPC/PDPS（急性期入院医療の診断群分類に 基づく定額報酬算定制度）の見直し</vt:lpstr>
      <vt:lpstr>DPC/PDPS（急性期入院医療の診断群分類に 基づく定額報酬算定制度）の見直し</vt:lpstr>
      <vt:lpstr>スライド 393</vt:lpstr>
      <vt:lpstr>DPC/PDPS（急性期入院医療の診断群分類に 基づく定額報酬算定制度）の見直し</vt:lpstr>
      <vt:lpstr>DPC/PDPS（急性期入院医療の診断群分類に 基づく定額報酬算定制度）の見直し</vt:lpstr>
      <vt:lpstr>DPC/PDPS（急性期入院医療の診断群分類に 基づく定額報酬算定制度）の見直し</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平成２４年度診療報酬改定</dc:title>
  <dc:creator/>
  <cp:lastModifiedBy/>
  <cp:revision>9</cp:revision>
  <dcterms:created xsi:type="dcterms:W3CDTF">2012-01-31T05:33:35Z</dcterms:created>
  <dcterms:modified xsi:type="dcterms:W3CDTF">2012-03-06T08:59:15Z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